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7" r:id="rId3"/>
    <p:sldId id="258" r:id="rId4"/>
    <p:sldId id="330" r:id="rId5"/>
    <p:sldId id="333" r:id="rId6"/>
    <p:sldId id="318" r:id="rId7"/>
    <p:sldId id="322" r:id="rId8"/>
    <p:sldId id="291" r:id="rId9"/>
    <p:sldId id="299" r:id="rId10"/>
    <p:sldId id="304" r:id="rId11"/>
    <p:sldId id="313" r:id="rId12"/>
    <p:sldId id="312" r:id="rId13"/>
    <p:sldId id="293" r:id="rId14"/>
    <p:sldId id="314" r:id="rId15"/>
    <p:sldId id="319" r:id="rId16"/>
    <p:sldId id="320" r:id="rId17"/>
    <p:sldId id="329" r:id="rId18"/>
    <p:sldId id="324" r:id="rId19"/>
    <p:sldId id="325" r:id="rId20"/>
    <p:sldId id="326" r:id="rId21"/>
    <p:sldId id="327" r:id="rId22"/>
    <p:sldId id="328" r:id="rId23"/>
    <p:sldId id="260" r:id="rId24"/>
    <p:sldId id="278" r:id="rId25"/>
    <p:sldId id="279" r:id="rId26"/>
    <p:sldId id="280" r:id="rId27"/>
    <p:sldId id="306" r:id="rId28"/>
    <p:sldId id="272" r:id="rId29"/>
    <p:sldId id="273" r:id="rId30"/>
    <p:sldId id="297" r:id="rId31"/>
    <p:sldId id="331" r:id="rId32"/>
    <p:sldId id="303" r:id="rId33"/>
  </p:sldIdLst>
  <p:sldSz cx="9144000" cy="6858000" type="screen4x3"/>
  <p:notesSz cx="7010400" cy="92964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NewCenturySchlbk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NewCenturySchlbk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NewCenturySchlbk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NewCenturySchlbk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NewCenturySchlbk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NewCenturySchlbk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NewCenturySchlbk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NewCenturySchlbk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NewCenturySchlbk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EAEAEA"/>
    <a:srgbClr val="DDDDDD"/>
    <a:srgbClr val="FFFF00"/>
    <a:srgbClr val="CC9900"/>
    <a:srgbClr val="CC00FF"/>
    <a:srgbClr val="FFCC99"/>
    <a:srgbClr val="66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28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5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3488"/>
            <a:ext cx="305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53488"/>
            <a:ext cx="305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6BEF3CD-4EBA-4C8D-9634-41447D848A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4463" y="0"/>
            <a:ext cx="3043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7288" y="688975"/>
            <a:ext cx="4684712" cy="35131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77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430713"/>
            <a:ext cx="5172075" cy="420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77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63013"/>
            <a:ext cx="3043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4463" y="8863013"/>
            <a:ext cx="3043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2D15709-291A-456F-8EFC-8B430EACA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1E42C0-AA2F-4398-9377-54D9618A3100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14350"/>
            <a:ext cx="19431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14350"/>
            <a:ext cx="56769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0"/>
            <a:ext cx="77724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12800" y="1371600"/>
            <a:ext cx="3683000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3683000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3825"/>
            <a:ext cx="3683000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0"/>
            <a:ext cx="77724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12800" y="1371600"/>
            <a:ext cx="7518400" cy="497205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371600"/>
            <a:ext cx="3683000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683000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304800" y="152400"/>
            <a:ext cx="8534400" cy="6477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711200" y="514350"/>
            <a:ext cx="7721600" cy="4572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2800" y="1371600"/>
            <a:ext cx="7518400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14350"/>
            <a:ext cx="7772400" cy="45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7924800" y="6400800"/>
            <a:ext cx="812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400"/>
              <a:t>2 -</a:t>
            </a:r>
            <a:fld id="{B032427B-C8B9-4ABA-B01B-53DE8417BC92}" type="slidenum">
              <a:rPr lang="en-US" sz="1400"/>
              <a:pPr algn="r">
                <a:spcBef>
                  <a:spcPct val="50000"/>
                </a:spcBef>
                <a:defRPr/>
              </a:pPr>
              <a:t>‹#›</a:t>
            </a:fld>
            <a:endParaRPr lang="en-US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Helvetic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Helvetic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Helvetic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Helvetic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70000"/>
        <a:buFont typeface="Wingdings" pitchFamily="2" charset="2"/>
        <a:buChar char="n"/>
        <a:defRPr sz="2400">
          <a:solidFill>
            <a:srgbClr val="0000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Marlett" pitchFamily="2" charset="2"/>
        <a:buChar char="4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4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3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4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5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304800" y="152400"/>
            <a:ext cx="8534400" cy="65151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711200" y="800100"/>
            <a:ext cx="4622800" cy="17716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1200" y="800100"/>
            <a:ext cx="4927600" cy="1771650"/>
          </a:xfrm>
        </p:spPr>
        <p:txBody>
          <a:bodyPr/>
          <a:lstStyle/>
          <a:p>
            <a:r>
              <a:rPr lang="en-US" sz="3200" smtClean="0"/>
              <a:t>INTRODUCTION TO</a:t>
            </a:r>
            <a:br>
              <a:rPr lang="en-US" sz="3200" smtClean="0"/>
            </a:br>
            <a:r>
              <a:rPr lang="en-US" sz="3200" smtClean="0"/>
              <a:t>DIGITAL SIGNAL</a:t>
            </a:r>
            <a:br>
              <a:rPr lang="en-US" sz="3200" smtClean="0"/>
            </a:br>
            <a:r>
              <a:rPr lang="en-US" sz="3200" smtClean="0"/>
              <a:t>PROCESSORS</a:t>
            </a:r>
            <a:endParaRPr lang="en-US" smtClean="0"/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124200"/>
            <a:ext cx="5486400" cy="3276600"/>
          </a:xfrm>
        </p:spPr>
        <p:txBody>
          <a:bodyPr/>
          <a:lstStyle/>
          <a:p>
            <a:pPr>
              <a:spcAft>
                <a:spcPct val="30000"/>
              </a:spcAft>
            </a:pPr>
            <a:r>
              <a:rPr lang="en-US" smtClean="0">
                <a:solidFill>
                  <a:schemeClr val="tx1"/>
                </a:solidFill>
              </a:rPr>
              <a:t>Prof. Brian L. Evans</a:t>
            </a:r>
          </a:p>
          <a:p>
            <a:pPr>
              <a:spcAft>
                <a:spcPct val="50000"/>
              </a:spcAft>
            </a:pPr>
            <a:r>
              <a:rPr lang="en-US" sz="2000" i="1" smtClean="0"/>
              <a:t>Contributions by</a:t>
            </a:r>
            <a:r>
              <a:rPr lang="en-US" sz="2000" smtClean="0"/>
              <a:t/>
            </a:r>
            <a:br>
              <a:rPr lang="en-US" sz="2000" smtClean="0"/>
            </a:br>
            <a:r>
              <a:rPr lang="en-US" sz="2000" smtClean="0">
                <a:solidFill>
                  <a:srgbClr val="CC00FF"/>
                </a:solidFill>
              </a:rPr>
              <a:t>Dr. Niranjan Damera-Venkata and</a:t>
            </a:r>
            <a:br>
              <a:rPr lang="en-US" sz="2000" smtClean="0">
                <a:solidFill>
                  <a:srgbClr val="CC00FF"/>
                </a:solidFill>
              </a:rPr>
            </a:br>
            <a:r>
              <a:rPr lang="en-US" sz="2000" smtClean="0">
                <a:solidFill>
                  <a:srgbClr val="CC00FF"/>
                </a:solidFill>
              </a:rPr>
              <a:t>Mr. Magesh Valliappan</a:t>
            </a:r>
            <a:endParaRPr lang="en-US" sz="2000" smtClean="0"/>
          </a:p>
          <a:p>
            <a:pPr>
              <a:spcAft>
                <a:spcPct val="50000"/>
              </a:spcAft>
            </a:pPr>
            <a:r>
              <a:rPr lang="en-US" sz="2000" smtClean="0"/>
              <a:t>Embedded Signal Processing Laboratory</a:t>
            </a:r>
            <a:br>
              <a:rPr lang="en-US" sz="2000" smtClean="0"/>
            </a:br>
            <a:r>
              <a:rPr lang="en-US" sz="2000" smtClean="0"/>
              <a:t>The University of Texas at Austin</a:t>
            </a:r>
            <a:endParaRPr lang="en-US" sz="2000" smtClean="0">
              <a:latin typeface="Courier" pitchFamily="49" charset="0"/>
            </a:endParaRPr>
          </a:p>
          <a:p>
            <a:r>
              <a:rPr lang="en-US" sz="1800" b="1" smtClean="0"/>
              <a:t>http://signal.ece.utexas.edu/</a:t>
            </a:r>
            <a:endParaRPr lang="en-US" smtClean="0"/>
          </a:p>
        </p:txBody>
      </p:sp>
      <p:sp>
        <p:nvSpPr>
          <p:cNvPr id="7174" name="Rectangle 9"/>
          <p:cNvSpPr>
            <a:spLocks noChangeArrowheads="1"/>
          </p:cNvSpPr>
          <p:nvPr/>
        </p:nvSpPr>
        <p:spPr bwMode="auto">
          <a:xfrm>
            <a:off x="5715000" y="1828800"/>
            <a:ext cx="6096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Rectangle 10"/>
          <p:cNvSpPr>
            <a:spLocks noChangeArrowheads="1"/>
          </p:cNvSpPr>
          <p:nvPr/>
        </p:nvSpPr>
        <p:spPr bwMode="auto">
          <a:xfrm>
            <a:off x="6019800" y="1600200"/>
            <a:ext cx="838200" cy="228600"/>
          </a:xfrm>
          <a:prstGeom prst="rect">
            <a:avLst/>
          </a:prstGeom>
          <a:solidFill>
            <a:schemeClr val="bg1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Line 11"/>
          <p:cNvSpPr>
            <a:spLocks noChangeShapeType="1"/>
          </p:cNvSpPr>
          <p:nvPr/>
        </p:nvSpPr>
        <p:spPr bwMode="auto">
          <a:xfrm flipV="1">
            <a:off x="6400800" y="1219200"/>
            <a:ext cx="0" cy="3810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Line 12"/>
          <p:cNvSpPr>
            <a:spLocks noChangeShapeType="1"/>
          </p:cNvSpPr>
          <p:nvPr/>
        </p:nvSpPr>
        <p:spPr bwMode="auto">
          <a:xfrm>
            <a:off x="6397625" y="1827213"/>
            <a:ext cx="0" cy="3841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Line 13"/>
          <p:cNvSpPr>
            <a:spLocks noChangeShapeType="1"/>
          </p:cNvSpPr>
          <p:nvPr/>
        </p:nvSpPr>
        <p:spPr bwMode="auto">
          <a:xfrm>
            <a:off x="6400800" y="2209800"/>
            <a:ext cx="1066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Line 14"/>
          <p:cNvSpPr>
            <a:spLocks noChangeShapeType="1"/>
          </p:cNvSpPr>
          <p:nvPr/>
        </p:nvSpPr>
        <p:spPr bwMode="auto">
          <a:xfrm flipV="1">
            <a:off x="7467600" y="1828800"/>
            <a:ext cx="0" cy="457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0" name="Line 15"/>
          <p:cNvSpPr>
            <a:spLocks noChangeShapeType="1"/>
          </p:cNvSpPr>
          <p:nvPr/>
        </p:nvSpPr>
        <p:spPr bwMode="auto">
          <a:xfrm flipV="1">
            <a:off x="8077200" y="1828800"/>
            <a:ext cx="0" cy="457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1" name="Line 16"/>
          <p:cNvSpPr>
            <a:spLocks noChangeShapeType="1"/>
          </p:cNvSpPr>
          <p:nvPr/>
        </p:nvSpPr>
        <p:spPr bwMode="auto">
          <a:xfrm>
            <a:off x="7467600" y="22098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2" name="Line 17"/>
          <p:cNvSpPr>
            <a:spLocks noChangeShapeType="1"/>
          </p:cNvSpPr>
          <p:nvPr/>
        </p:nvSpPr>
        <p:spPr bwMode="auto">
          <a:xfrm>
            <a:off x="7467600" y="21336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Line 18"/>
          <p:cNvSpPr>
            <a:spLocks noChangeShapeType="1"/>
          </p:cNvSpPr>
          <p:nvPr/>
        </p:nvSpPr>
        <p:spPr bwMode="auto">
          <a:xfrm>
            <a:off x="7467600" y="20574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4" name="Line 19"/>
          <p:cNvSpPr>
            <a:spLocks noChangeShapeType="1"/>
          </p:cNvSpPr>
          <p:nvPr/>
        </p:nvSpPr>
        <p:spPr bwMode="auto">
          <a:xfrm>
            <a:off x="7467600" y="19812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5" name="Line 20"/>
          <p:cNvSpPr>
            <a:spLocks noChangeShapeType="1"/>
          </p:cNvSpPr>
          <p:nvPr/>
        </p:nvSpPr>
        <p:spPr bwMode="auto">
          <a:xfrm>
            <a:off x="7467600" y="19050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6" name="Line 21"/>
          <p:cNvSpPr>
            <a:spLocks noChangeShapeType="1"/>
          </p:cNvSpPr>
          <p:nvPr/>
        </p:nvSpPr>
        <p:spPr bwMode="auto">
          <a:xfrm flipV="1">
            <a:off x="7010400" y="1524000"/>
            <a:ext cx="228600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7" name="Line 22"/>
          <p:cNvSpPr>
            <a:spLocks noChangeShapeType="1"/>
          </p:cNvSpPr>
          <p:nvPr/>
        </p:nvSpPr>
        <p:spPr bwMode="auto">
          <a:xfrm>
            <a:off x="7010400" y="1752600"/>
            <a:ext cx="228600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8" name="Line 23"/>
          <p:cNvSpPr>
            <a:spLocks noChangeShapeType="1"/>
          </p:cNvSpPr>
          <p:nvPr/>
        </p:nvSpPr>
        <p:spPr bwMode="auto">
          <a:xfrm flipV="1">
            <a:off x="7239000" y="1828800"/>
            <a:ext cx="0" cy="152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9" name="Line 24"/>
          <p:cNvSpPr>
            <a:spLocks noChangeShapeType="1"/>
          </p:cNvSpPr>
          <p:nvPr/>
        </p:nvSpPr>
        <p:spPr bwMode="auto">
          <a:xfrm>
            <a:off x="7239000" y="1524000"/>
            <a:ext cx="0" cy="152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0" name="Line 25"/>
          <p:cNvSpPr>
            <a:spLocks noChangeShapeType="1"/>
          </p:cNvSpPr>
          <p:nvPr/>
        </p:nvSpPr>
        <p:spPr bwMode="auto">
          <a:xfrm flipV="1">
            <a:off x="7162800" y="1676400"/>
            <a:ext cx="76200" cy="76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1" name="Line 26"/>
          <p:cNvSpPr>
            <a:spLocks noChangeShapeType="1"/>
          </p:cNvSpPr>
          <p:nvPr/>
        </p:nvSpPr>
        <p:spPr bwMode="auto">
          <a:xfrm>
            <a:off x="7162800" y="1752600"/>
            <a:ext cx="76200" cy="76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2" name="Line 27"/>
          <p:cNvSpPr>
            <a:spLocks noChangeShapeType="1"/>
          </p:cNvSpPr>
          <p:nvPr/>
        </p:nvSpPr>
        <p:spPr bwMode="auto">
          <a:xfrm flipH="1">
            <a:off x="6858000" y="1752600"/>
            <a:ext cx="152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3" name="Line 28"/>
          <p:cNvSpPr>
            <a:spLocks noChangeShapeType="1"/>
          </p:cNvSpPr>
          <p:nvPr/>
        </p:nvSpPr>
        <p:spPr bwMode="auto">
          <a:xfrm flipH="1">
            <a:off x="7239000" y="19050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4" name="Line 29"/>
          <p:cNvSpPr>
            <a:spLocks noChangeShapeType="1"/>
          </p:cNvSpPr>
          <p:nvPr/>
        </p:nvSpPr>
        <p:spPr bwMode="auto">
          <a:xfrm>
            <a:off x="6400800" y="1219200"/>
            <a:ext cx="1219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5" name="Line 30"/>
          <p:cNvSpPr>
            <a:spLocks noChangeShapeType="1"/>
          </p:cNvSpPr>
          <p:nvPr/>
        </p:nvSpPr>
        <p:spPr bwMode="auto">
          <a:xfrm>
            <a:off x="7620000" y="1219200"/>
            <a:ext cx="0" cy="3810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6" name="Line 31"/>
          <p:cNvSpPr>
            <a:spLocks noChangeShapeType="1"/>
          </p:cNvSpPr>
          <p:nvPr/>
        </p:nvSpPr>
        <p:spPr bwMode="auto">
          <a:xfrm flipH="1">
            <a:off x="7239000" y="1600200"/>
            <a:ext cx="3810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7" name="Rectangle 32"/>
          <p:cNvSpPr>
            <a:spLocks noChangeArrowheads="1"/>
          </p:cNvSpPr>
          <p:nvPr/>
        </p:nvSpPr>
        <p:spPr bwMode="auto">
          <a:xfrm>
            <a:off x="6096000" y="3352800"/>
            <a:ext cx="838200" cy="762000"/>
          </a:xfrm>
          <a:prstGeom prst="rect">
            <a:avLst/>
          </a:prstGeom>
          <a:solidFill>
            <a:schemeClr val="bg1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8" name="Line 33"/>
          <p:cNvSpPr>
            <a:spLocks noChangeShapeType="1"/>
          </p:cNvSpPr>
          <p:nvPr/>
        </p:nvSpPr>
        <p:spPr bwMode="auto">
          <a:xfrm flipV="1">
            <a:off x="6477000" y="2971800"/>
            <a:ext cx="0" cy="3810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9" name="Line 34"/>
          <p:cNvSpPr>
            <a:spLocks noChangeShapeType="1"/>
          </p:cNvSpPr>
          <p:nvPr/>
        </p:nvSpPr>
        <p:spPr bwMode="auto">
          <a:xfrm flipV="1">
            <a:off x="7543800" y="3581400"/>
            <a:ext cx="0" cy="457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0" name="Line 35"/>
          <p:cNvSpPr>
            <a:spLocks noChangeShapeType="1"/>
          </p:cNvSpPr>
          <p:nvPr/>
        </p:nvSpPr>
        <p:spPr bwMode="auto">
          <a:xfrm flipV="1">
            <a:off x="8153400" y="3581400"/>
            <a:ext cx="0" cy="457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1" name="Line 36"/>
          <p:cNvSpPr>
            <a:spLocks noChangeShapeType="1"/>
          </p:cNvSpPr>
          <p:nvPr/>
        </p:nvSpPr>
        <p:spPr bwMode="auto">
          <a:xfrm>
            <a:off x="7543800" y="39624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2" name="Line 37"/>
          <p:cNvSpPr>
            <a:spLocks noChangeShapeType="1"/>
          </p:cNvSpPr>
          <p:nvPr/>
        </p:nvSpPr>
        <p:spPr bwMode="auto">
          <a:xfrm>
            <a:off x="7543800" y="38862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3" name="Line 38"/>
          <p:cNvSpPr>
            <a:spLocks noChangeShapeType="1"/>
          </p:cNvSpPr>
          <p:nvPr/>
        </p:nvSpPr>
        <p:spPr bwMode="auto">
          <a:xfrm>
            <a:off x="7543800" y="38100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4" name="Line 39"/>
          <p:cNvSpPr>
            <a:spLocks noChangeShapeType="1"/>
          </p:cNvSpPr>
          <p:nvPr/>
        </p:nvSpPr>
        <p:spPr bwMode="auto">
          <a:xfrm>
            <a:off x="7543800" y="37338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5" name="Line 40"/>
          <p:cNvSpPr>
            <a:spLocks noChangeShapeType="1"/>
          </p:cNvSpPr>
          <p:nvPr/>
        </p:nvSpPr>
        <p:spPr bwMode="auto">
          <a:xfrm>
            <a:off x="7543800" y="36576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6" name="Line 41"/>
          <p:cNvSpPr>
            <a:spLocks noChangeShapeType="1"/>
          </p:cNvSpPr>
          <p:nvPr/>
        </p:nvSpPr>
        <p:spPr bwMode="auto">
          <a:xfrm flipV="1">
            <a:off x="7086600" y="3276600"/>
            <a:ext cx="228600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7" name="Line 42"/>
          <p:cNvSpPr>
            <a:spLocks noChangeShapeType="1"/>
          </p:cNvSpPr>
          <p:nvPr/>
        </p:nvSpPr>
        <p:spPr bwMode="auto">
          <a:xfrm>
            <a:off x="7086600" y="3505200"/>
            <a:ext cx="228600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8" name="Line 43"/>
          <p:cNvSpPr>
            <a:spLocks noChangeShapeType="1"/>
          </p:cNvSpPr>
          <p:nvPr/>
        </p:nvSpPr>
        <p:spPr bwMode="auto">
          <a:xfrm flipV="1">
            <a:off x="7315200" y="3581400"/>
            <a:ext cx="0" cy="152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9" name="Line 44"/>
          <p:cNvSpPr>
            <a:spLocks noChangeShapeType="1"/>
          </p:cNvSpPr>
          <p:nvPr/>
        </p:nvSpPr>
        <p:spPr bwMode="auto">
          <a:xfrm>
            <a:off x="7315200" y="3276600"/>
            <a:ext cx="0" cy="152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10" name="Line 45"/>
          <p:cNvSpPr>
            <a:spLocks noChangeShapeType="1"/>
          </p:cNvSpPr>
          <p:nvPr/>
        </p:nvSpPr>
        <p:spPr bwMode="auto">
          <a:xfrm flipV="1">
            <a:off x="7239000" y="3429000"/>
            <a:ext cx="76200" cy="76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11" name="Line 46"/>
          <p:cNvSpPr>
            <a:spLocks noChangeShapeType="1"/>
          </p:cNvSpPr>
          <p:nvPr/>
        </p:nvSpPr>
        <p:spPr bwMode="auto">
          <a:xfrm>
            <a:off x="7239000" y="3505200"/>
            <a:ext cx="76200" cy="76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12" name="Line 47"/>
          <p:cNvSpPr>
            <a:spLocks noChangeShapeType="1"/>
          </p:cNvSpPr>
          <p:nvPr/>
        </p:nvSpPr>
        <p:spPr bwMode="auto">
          <a:xfrm flipH="1">
            <a:off x="6934200" y="3505200"/>
            <a:ext cx="152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13" name="Line 48"/>
          <p:cNvSpPr>
            <a:spLocks noChangeShapeType="1"/>
          </p:cNvSpPr>
          <p:nvPr/>
        </p:nvSpPr>
        <p:spPr bwMode="auto">
          <a:xfrm flipH="1">
            <a:off x="7315200" y="36576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14" name="Line 49"/>
          <p:cNvSpPr>
            <a:spLocks noChangeShapeType="1"/>
          </p:cNvSpPr>
          <p:nvPr/>
        </p:nvSpPr>
        <p:spPr bwMode="auto">
          <a:xfrm>
            <a:off x="6477000" y="2971800"/>
            <a:ext cx="1219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15" name="Line 50"/>
          <p:cNvSpPr>
            <a:spLocks noChangeShapeType="1"/>
          </p:cNvSpPr>
          <p:nvPr/>
        </p:nvSpPr>
        <p:spPr bwMode="auto">
          <a:xfrm>
            <a:off x="7696200" y="2971800"/>
            <a:ext cx="0" cy="3810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16" name="Line 51"/>
          <p:cNvSpPr>
            <a:spLocks noChangeShapeType="1"/>
          </p:cNvSpPr>
          <p:nvPr/>
        </p:nvSpPr>
        <p:spPr bwMode="auto">
          <a:xfrm flipH="1">
            <a:off x="7315200" y="3352800"/>
            <a:ext cx="3810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17" name="Line 52"/>
          <p:cNvSpPr>
            <a:spLocks noChangeShapeType="1"/>
          </p:cNvSpPr>
          <p:nvPr/>
        </p:nvSpPr>
        <p:spPr bwMode="auto">
          <a:xfrm>
            <a:off x="6934200" y="39624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18" name="Line 53"/>
          <p:cNvSpPr>
            <a:spLocks noChangeShapeType="1"/>
          </p:cNvSpPr>
          <p:nvPr/>
        </p:nvSpPr>
        <p:spPr bwMode="auto">
          <a:xfrm flipH="1">
            <a:off x="6934200" y="38862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19" name="Line 54"/>
          <p:cNvSpPr>
            <a:spLocks noChangeShapeType="1"/>
          </p:cNvSpPr>
          <p:nvPr/>
        </p:nvSpPr>
        <p:spPr bwMode="auto">
          <a:xfrm>
            <a:off x="6096000" y="3505200"/>
            <a:ext cx="838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20" name="Line 55"/>
          <p:cNvSpPr>
            <a:spLocks noChangeShapeType="1"/>
          </p:cNvSpPr>
          <p:nvPr/>
        </p:nvSpPr>
        <p:spPr bwMode="auto">
          <a:xfrm>
            <a:off x="6096000" y="3657600"/>
            <a:ext cx="838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21" name="Line 56"/>
          <p:cNvSpPr>
            <a:spLocks noChangeShapeType="1"/>
          </p:cNvSpPr>
          <p:nvPr/>
        </p:nvSpPr>
        <p:spPr bwMode="auto">
          <a:xfrm>
            <a:off x="6096000" y="3810000"/>
            <a:ext cx="838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22" name="Line 57"/>
          <p:cNvSpPr>
            <a:spLocks noChangeShapeType="1"/>
          </p:cNvSpPr>
          <p:nvPr/>
        </p:nvSpPr>
        <p:spPr bwMode="auto">
          <a:xfrm>
            <a:off x="6096000" y="3962400"/>
            <a:ext cx="838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23" name="Rectangle 58"/>
          <p:cNvSpPr>
            <a:spLocks noChangeArrowheads="1"/>
          </p:cNvSpPr>
          <p:nvPr/>
        </p:nvSpPr>
        <p:spPr bwMode="auto">
          <a:xfrm>
            <a:off x="6172200" y="5121275"/>
            <a:ext cx="838200" cy="762000"/>
          </a:xfrm>
          <a:prstGeom prst="rect">
            <a:avLst/>
          </a:prstGeom>
          <a:solidFill>
            <a:schemeClr val="bg1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24" name="Line 59"/>
          <p:cNvSpPr>
            <a:spLocks noChangeShapeType="1"/>
          </p:cNvSpPr>
          <p:nvPr/>
        </p:nvSpPr>
        <p:spPr bwMode="auto">
          <a:xfrm flipV="1">
            <a:off x="6553200" y="4740275"/>
            <a:ext cx="0" cy="3810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25" name="Line 60"/>
          <p:cNvSpPr>
            <a:spLocks noChangeShapeType="1"/>
          </p:cNvSpPr>
          <p:nvPr/>
        </p:nvSpPr>
        <p:spPr bwMode="auto">
          <a:xfrm flipV="1">
            <a:off x="7620000" y="5349875"/>
            <a:ext cx="0" cy="457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26" name="Line 61"/>
          <p:cNvSpPr>
            <a:spLocks noChangeShapeType="1"/>
          </p:cNvSpPr>
          <p:nvPr/>
        </p:nvSpPr>
        <p:spPr bwMode="auto">
          <a:xfrm flipV="1">
            <a:off x="8229600" y="5349875"/>
            <a:ext cx="0" cy="457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27" name="Line 62"/>
          <p:cNvSpPr>
            <a:spLocks noChangeShapeType="1"/>
          </p:cNvSpPr>
          <p:nvPr/>
        </p:nvSpPr>
        <p:spPr bwMode="auto">
          <a:xfrm>
            <a:off x="7620000" y="5730875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28" name="Line 63"/>
          <p:cNvSpPr>
            <a:spLocks noChangeShapeType="1"/>
          </p:cNvSpPr>
          <p:nvPr/>
        </p:nvSpPr>
        <p:spPr bwMode="auto">
          <a:xfrm>
            <a:off x="7620000" y="5654675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29" name="Line 64"/>
          <p:cNvSpPr>
            <a:spLocks noChangeShapeType="1"/>
          </p:cNvSpPr>
          <p:nvPr/>
        </p:nvSpPr>
        <p:spPr bwMode="auto">
          <a:xfrm>
            <a:off x="7620000" y="5578475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30" name="Line 65"/>
          <p:cNvSpPr>
            <a:spLocks noChangeShapeType="1"/>
          </p:cNvSpPr>
          <p:nvPr/>
        </p:nvSpPr>
        <p:spPr bwMode="auto">
          <a:xfrm>
            <a:off x="7620000" y="5502275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31" name="Line 66"/>
          <p:cNvSpPr>
            <a:spLocks noChangeShapeType="1"/>
          </p:cNvSpPr>
          <p:nvPr/>
        </p:nvSpPr>
        <p:spPr bwMode="auto">
          <a:xfrm>
            <a:off x="7620000" y="5426075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32" name="Line 67"/>
          <p:cNvSpPr>
            <a:spLocks noChangeShapeType="1"/>
          </p:cNvSpPr>
          <p:nvPr/>
        </p:nvSpPr>
        <p:spPr bwMode="auto">
          <a:xfrm flipV="1">
            <a:off x="7162800" y="4968875"/>
            <a:ext cx="228600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33" name="Line 68"/>
          <p:cNvSpPr>
            <a:spLocks noChangeShapeType="1"/>
          </p:cNvSpPr>
          <p:nvPr/>
        </p:nvSpPr>
        <p:spPr bwMode="auto">
          <a:xfrm>
            <a:off x="7162800" y="5197475"/>
            <a:ext cx="228600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34" name="Freeform 69"/>
          <p:cNvSpPr>
            <a:spLocks/>
          </p:cNvSpPr>
          <p:nvPr/>
        </p:nvSpPr>
        <p:spPr bwMode="auto">
          <a:xfrm>
            <a:off x="7385050" y="5278438"/>
            <a:ext cx="6350" cy="147637"/>
          </a:xfrm>
          <a:custGeom>
            <a:avLst/>
            <a:gdLst>
              <a:gd name="T0" fmla="*/ 2147483647 w 4"/>
              <a:gd name="T1" fmla="*/ 2147483647 h 93"/>
              <a:gd name="T2" fmla="*/ 0 w 4"/>
              <a:gd name="T3" fmla="*/ 0 h 93"/>
              <a:gd name="T4" fmla="*/ 0 60000 65536"/>
              <a:gd name="T5" fmla="*/ 0 60000 65536"/>
              <a:gd name="T6" fmla="*/ 0 w 4"/>
              <a:gd name="T7" fmla="*/ 0 h 93"/>
              <a:gd name="T8" fmla="*/ 4 w 4"/>
              <a:gd name="T9" fmla="*/ 93 h 9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" h="93">
                <a:moveTo>
                  <a:pt x="4" y="93"/>
                </a:move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35" name="Line 70"/>
          <p:cNvSpPr>
            <a:spLocks noChangeShapeType="1"/>
          </p:cNvSpPr>
          <p:nvPr/>
        </p:nvSpPr>
        <p:spPr bwMode="auto">
          <a:xfrm>
            <a:off x="7391400" y="4968875"/>
            <a:ext cx="0" cy="152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36" name="Line 71"/>
          <p:cNvSpPr>
            <a:spLocks noChangeShapeType="1"/>
          </p:cNvSpPr>
          <p:nvPr/>
        </p:nvSpPr>
        <p:spPr bwMode="auto">
          <a:xfrm flipV="1">
            <a:off x="7315200" y="5121275"/>
            <a:ext cx="76200" cy="76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37" name="Line 72"/>
          <p:cNvSpPr>
            <a:spLocks noChangeShapeType="1"/>
          </p:cNvSpPr>
          <p:nvPr/>
        </p:nvSpPr>
        <p:spPr bwMode="auto">
          <a:xfrm>
            <a:off x="7315200" y="5197475"/>
            <a:ext cx="76200" cy="76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38" name="Line 73"/>
          <p:cNvSpPr>
            <a:spLocks noChangeShapeType="1"/>
          </p:cNvSpPr>
          <p:nvPr/>
        </p:nvSpPr>
        <p:spPr bwMode="auto">
          <a:xfrm flipH="1">
            <a:off x="7010400" y="5197475"/>
            <a:ext cx="152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39" name="Line 74"/>
          <p:cNvSpPr>
            <a:spLocks noChangeShapeType="1"/>
          </p:cNvSpPr>
          <p:nvPr/>
        </p:nvSpPr>
        <p:spPr bwMode="auto">
          <a:xfrm flipH="1">
            <a:off x="7010400" y="5654675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40" name="Line 75"/>
          <p:cNvSpPr>
            <a:spLocks noChangeShapeType="1"/>
          </p:cNvSpPr>
          <p:nvPr/>
        </p:nvSpPr>
        <p:spPr bwMode="auto">
          <a:xfrm>
            <a:off x="6553200" y="4740275"/>
            <a:ext cx="1219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41" name="Line 76"/>
          <p:cNvSpPr>
            <a:spLocks noChangeShapeType="1"/>
          </p:cNvSpPr>
          <p:nvPr/>
        </p:nvSpPr>
        <p:spPr bwMode="auto">
          <a:xfrm>
            <a:off x="7772400" y="4740275"/>
            <a:ext cx="0" cy="3810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42" name="Line 77"/>
          <p:cNvSpPr>
            <a:spLocks noChangeShapeType="1"/>
          </p:cNvSpPr>
          <p:nvPr/>
        </p:nvSpPr>
        <p:spPr bwMode="auto">
          <a:xfrm flipH="1">
            <a:off x="7391400" y="5121275"/>
            <a:ext cx="3810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43" name="Line 78"/>
          <p:cNvSpPr>
            <a:spLocks noChangeShapeType="1"/>
          </p:cNvSpPr>
          <p:nvPr/>
        </p:nvSpPr>
        <p:spPr bwMode="auto">
          <a:xfrm>
            <a:off x="7010400" y="5730875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44" name="Line 79"/>
          <p:cNvSpPr>
            <a:spLocks noChangeShapeType="1"/>
          </p:cNvSpPr>
          <p:nvPr/>
        </p:nvSpPr>
        <p:spPr bwMode="auto">
          <a:xfrm>
            <a:off x="6172200" y="5273675"/>
            <a:ext cx="838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45" name="Line 80"/>
          <p:cNvSpPr>
            <a:spLocks noChangeShapeType="1"/>
          </p:cNvSpPr>
          <p:nvPr/>
        </p:nvSpPr>
        <p:spPr bwMode="auto">
          <a:xfrm>
            <a:off x="6172200" y="5426075"/>
            <a:ext cx="838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46" name="Line 81"/>
          <p:cNvSpPr>
            <a:spLocks noChangeShapeType="1"/>
          </p:cNvSpPr>
          <p:nvPr/>
        </p:nvSpPr>
        <p:spPr bwMode="auto">
          <a:xfrm>
            <a:off x="6172200" y="5578475"/>
            <a:ext cx="838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47" name="Line 82"/>
          <p:cNvSpPr>
            <a:spLocks noChangeShapeType="1"/>
          </p:cNvSpPr>
          <p:nvPr/>
        </p:nvSpPr>
        <p:spPr bwMode="auto">
          <a:xfrm>
            <a:off x="6172200" y="5730875"/>
            <a:ext cx="838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48" name="Text Box 83"/>
          <p:cNvSpPr txBox="1">
            <a:spLocks noChangeArrowheads="1"/>
          </p:cNvSpPr>
          <p:nvPr/>
        </p:nvSpPr>
        <p:spPr bwMode="auto">
          <a:xfrm>
            <a:off x="6019800" y="838200"/>
            <a:ext cx="2438400" cy="3048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/>
              <a:t>Accumulator architecture</a:t>
            </a:r>
            <a:endParaRPr lang="en-US" sz="2000"/>
          </a:p>
        </p:txBody>
      </p:sp>
      <p:sp>
        <p:nvSpPr>
          <p:cNvPr id="7249" name="Text Box 84"/>
          <p:cNvSpPr txBox="1">
            <a:spLocks noChangeArrowheads="1"/>
          </p:cNvSpPr>
          <p:nvPr/>
        </p:nvSpPr>
        <p:spPr bwMode="auto">
          <a:xfrm>
            <a:off x="6172200" y="4359275"/>
            <a:ext cx="2074863" cy="3048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/>
              <a:t>Load-store architecture</a:t>
            </a:r>
            <a:endParaRPr lang="en-US" sz="2000"/>
          </a:p>
        </p:txBody>
      </p:sp>
      <p:sp>
        <p:nvSpPr>
          <p:cNvPr id="7250" name="Text Box 85"/>
          <p:cNvSpPr txBox="1">
            <a:spLocks noChangeArrowheads="1"/>
          </p:cNvSpPr>
          <p:nvPr/>
        </p:nvSpPr>
        <p:spPr bwMode="auto">
          <a:xfrm>
            <a:off x="5913438" y="2590800"/>
            <a:ext cx="2544762" cy="3048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/>
              <a:t>Memory-register architecture</a:t>
            </a:r>
            <a:endParaRPr lang="en-US" sz="2000"/>
          </a:p>
        </p:txBody>
      </p:sp>
      <p:sp>
        <p:nvSpPr>
          <p:cNvPr id="7251" name="Line 87"/>
          <p:cNvSpPr>
            <a:spLocks noChangeShapeType="1"/>
          </p:cNvSpPr>
          <p:nvPr/>
        </p:nvSpPr>
        <p:spPr bwMode="auto">
          <a:xfrm>
            <a:off x="7010400" y="5502275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52" name="Line 88"/>
          <p:cNvSpPr>
            <a:spLocks noChangeShapeType="1"/>
          </p:cNvSpPr>
          <p:nvPr/>
        </p:nvSpPr>
        <p:spPr bwMode="auto">
          <a:xfrm flipV="1">
            <a:off x="7543800" y="5349875"/>
            <a:ext cx="0" cy="152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53" name="Line 89"/>
          <p:cNvSpPr>
            <a:spLocks noChangeShapeType="1"/>
          </p:cNvSpPr>
          <p:nvPr/>
        </p:nvSpPr>
        <p:spPr bwMode="auto">
          <a:xfrm flipH="1">
            <a:off x="7391400" y="5349875"/>
            <a:ext cx="152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54" name="Text Box 90"/>
          <p:cNvSpPr txBox="1">
            <a:spLocks noChangeArrowheads="1"/>
          </p:cNvSpPr>
          <p:nvPr/>
        </p:nvSpPr>
        <p:spPr bwMode="auto">
          <a:xfrm>
            <a:off x="6172200" y="5883275"/>
            <a:ext cx="9144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register file</a:t>
            </a:r>
          </a:p>
        </p:txBody>
      </p:sp>
      <p:sp>
        <p:nvSpPr>
          <p:cNvPr id="7255" name="Text Box 91"/>
          <p:cNvSpPr txBox="1">
            <a:spLocks noChangeArrowheads="1"/>
          </p:cNvSpPr>
          <p:nvPr/>
        </p:nvSpPr>
        <p:spPr bwMode="auto">
          <a:xfrm>
            <a:off x="7391400" y="5883275"/>
            <a:ext cx="12192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on-chip memory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Modern DSP: TI TMS320C6000 Architecture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2800" y="1371600"/>
            <a:ext cx="7874000" cy="4953000"/>
          </a:xfrm>
          <a:solidFill>
            <a:srgbClr val="EAEAEA"/>
          </a:solidFill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mtClean="0"/>
              <a:t>Families: All support same C6000 instruction set</a:t>
            </a:r>
          </a:p>
          <a:p>
            <a:pPr lvl="1">
              <a:lnSpc>
                <a:spcPct val="110000"/>
              </a:lnSpc>
              <a:buFont typeface="Marlett" pitchFamily="2" charset="2"/>
              <a:buNone/>
            </a:pPr>
            <a:r>
              <a:rPr lang="en-US" smtClean="0"/>
              <a:t>C6200 fixed-pt. 150- 300 MHz  printers, DSL (</a:t>
            </a:r>
            <a:r>
              <a:rPr lang="en-US" i="1" smtClean="0"/>
              <a:t>obsolete</a:t>
            </a:r>
            <a:r>
              <a:rPr lang="en-US" smtClean="0"/>
              <a:t>)</a:t>
            </a:r>
          </a:p>
          <a:p>
            <a:pPr lvl="1">
              <a:lnSpc>
                <a:spcPct val="110000"/>
              </a:lnSpc>
              <a:buFont typeface="Marlett" pitchFamily="2" charset="2"/>
              <a:buNone/>
            </a:pPr>
            <a:r>
              <a:rPr lang="en-US" smtClean="0"/>
              <a:t>C6400 fixed pt.  500-1200 MHz video, DSL</a:t>
            </a:r>
          </a:p>
          <a:p>
            <a:pPr lvl="1">
              <a:lnSpc>
                <a:spcPct val="110000"/>
              </a:lnSpc>
              <a:buFont typeface="Marlett" pitchFamily="2" charset="2"/>
              <a:buNone/>
            </a:pPr>
            <a:r>
              <a:rPr lang="en-US" smtClean="0"/>
              <a:t>C6600 floating 1000-1250 MHz basestations (8 cores)</a:t>
            </a:r>
          </a:p>
          <a:p>
            <a:pPr lvl="1">
              <a:lnSpc>
                <a:spcPct val="110000"/>
              </a:lnSpc>
              <a:buFont typeface="Marlett" pitchFamily="2" charset="2"/>
              <a:buNone/>
            </a:pPr>
            <a:r>
              <a:rPr lang="en-US" smtClean="0"/>
              <a:t>C6700 floating  150-1,000 MHz medical imaging, audio</a:t>
            </a:r>
            <a:endParaRPr lang="en-US" smtClean="0">
              <a:solidFill>
                <a:srgbClr val="0000FF"/>
              </a:solidFill>
            </a:endParaRPr>
          </a:p>
          <a:p>
            <a:pPr>
              <a:lnSpc>
                <a:spcPct val="110000"/>
              </a:lnSpc>
            </a:pPr>
            <a:r>
              <a:rPr lang="en-US" smtClean="0"/>
              <a:t>TMS320C6748 OMAP-L138 Experimenter Kit</a:t>
            </a:r>
          </a:p>
          <a:p>
            <a:pPr lvl="1">
              <a:lnSpc>
                <a:spcPct val="110000"/>
              </a:lnSpc>
              <a:buFont typeface="Marlett" pitchFamily="2" charset="2"/>
              <a:buNone/>
            </a:pPr>
            <a:r>
              <a:rPr lang="en-US" smtClean="0"/>
              <a:t>375-MHz CPU (750 million MACs/s, 3000 RISC MIPS)</a:t>
            </a:r>
          </a:p>
          <a:p>
            <a:pPr lvl="1">
              <a:lnSpc>
                <a:spcPct val="110000"/>
              </a:lnSpc>
              <a:buFont typeface="Marlett" pitchFamily="2" charset="2"/>
              <a:buNone/>
            </a:pPr>
            <a:r>
              <a:rPr lang="en-US" smtClean="0"/>
              <a:t>On-chip: 8 kword program, 8 kword data, 64 kword L2</a:t>
            </a:r>
          </a:p>
          <a:p>
            <a:pPr lvl="1">
              <a:lnSpc>
                <a:spcPct val="110000"/>
              </a:lnSpc>
              <a:buFont typeface="Marlett" pitchFamily="2" charset="2"/>
              <a:buNone/>
            </a:pPr>
            <a:r>
              <a:rPr lang="en-US" smtClean="0"/>
              <a:t>On-board memory: 32 Mword SDRAM, 2 Mword ROM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Modern DSP: TMS320C6000 Instruction Set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990600" y="2101850"/>
            <a:ext cx="1981200" cy="3387725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b="1" i="1" u="sng">
                <a:solidFill>
                  <a:srgbClr val="CC0000"/>
                </a:solidFill>
              </a:rPr>
              <a:t>.S Unit</a:t>
            </a:r>
            <a:endParaRPr lang="en-US" sz="2000"/>
          </a:p>
          <a:p>
            <a:pPr algn="l"/>
            <a:r>
              <a:rPr lang="en-US"/>
              <a:t>ADD	NEG</a:t>
            </a:r>
            <a:br>
              <a:rPr lang="en-US"/>
            </a:br>
            <a:r>
              <a:rPr lang="en-US"/>
              <a:t>ADDK	NOT</a:t>
            </a:r>
            <a:br>
              <a:rPr lang="en-US"/>
            </a:br>
            <a:r>
              <a:rPr lang="en-US"/>
              <a:t>ADD2	OR</a:t>
            </a:r>
            <a:br>
              <a:rPr lang="en-US"/>
            </a:br>
            <a:r>
              <a:rPr lang="en-US"/>
              <a:t>AND	SET</a:t>
            </a:r>
            <a:br>
              <a:rPr lang="en-US"/>
            </a:br>
            <a:r>
              <a:rPr lang="en-US"/>
              <a:t>B	SHL</a:t>
            </a:r>
            <a:br>
              <a:rPr lang="en-US"/>
            </a:br>
            <a:r>
              <a:rPr lang="en-US"/>
              <a:t>CLR	SHR</a:t>
            </a:r>
            <a:br>
              <a:rPr lang="en-US"/>
            </a:br>
            <a:r>
              <a:rPr lang="en-US"/>
              <a:t>EXT	SSHL</a:t>
            </a:r>
            <a:br>
              <a:rPr lang="en-US"/>
            </a:br>
            <a:r>
              <a:rPr lang="en-US"/>
              <a:t>MV	SUB</a:t>
            </a:r>
            <a:br>
              <a:rPr lang="en-US"/>
            </a:br>
            <a:r>
              <a:rPr lang="en-US"/>
              <a:t>MVC	SUB2</a:t>
            </a:r>
            <a:br>
              <a:rPr lang="en-US"/>
            </a:br>
            <a:r>
              <a:rPr lang="en-US"/>
              <a:t>MVK	XOR</a:t>
            </a:r>
            <a:br>
              <a:rPr lang="en-US"/>
            </a:br>
            <a:r>
              <a:rPr lang="en-US"/>
              <a:t>MVKH	ZERO</a:t>
            </a:r>
            <a:endParaRPr lang="en-US" sz="2000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581400" y="2101850"/>
            <a:ext cx="1981200" cy="3113088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b="1" i="1" u="sng">
                <a:solidFill>
                  <a:srgbClr val="CC0000"/>
                </a:solidFill>
              </a:rPr>
              <a:t>.L Unit</a:t>
            </a:r>
            <a:endParaRPr lang="en-US" sz="2000"/>
          </a:p>
          <a:p>
            <a:pPr algn="l"/>
            <a:r>
              <a:rPr lang="en-US"/>
              <a:t>ABS	  NOT</a:t>
            </a:r>
            <a:br>
              <a:rPr lang="en-US"/>
            </a:br>
            <a:r>
              <a:rPr lang="en-US"/>
              <a:t>ADD	  OR</a:t>
            </a:r>
            <a:br>
              <a:rPr lang="en-US"/>
            </a:br>
            <a:r>
              <a:rPr lang="en-US"/>
              <a:t>AND	  SADD</a:t>
            </a:r>
            <a:br>
              <a:rPr lang="en-US"/>
            </a:br>
            <a:r>
              <a:rPr lang="en-US"/>
              <a:t>CMPEQ	  SAT</a:t>
            </a:r>
            <a:br>
              <a:rPr lang="en-US"/>
            </a:br>
            <a:r>
              <a:rPr lang="en-US"/>
              <a:t>CMPGT	  SSUB</a:t>
            </a:r>
            <a:br>
              <a:rPr lang="en-US"/>
            </a:br>
            <a:r>
              <a:rPr lang="en-US"/>
              <a:t>CMPLT	  SUB</a:t>
            </a:r>
            <a:br>
              <a:rPr lang="en-US"/>
            </a:br>
            <a:r>
              <a:rPr lang="en-US"/>
              <a:t>LMBD	  SUBC</a:t>
            </a:r>
            <a:br>
              <a:rPr lang="en-US"/>
            </a:br>
            <a:r>
              <a:rPr lang="en-US"/>
              <a:t>MV	  XOR</a:t>
            </a:r>
            <a:br>
              <a:rPr lang="en-US"/>
            </a:br>
            <a:r>
              <a:rPr lang="en-US"/>
              <a:t>NEG	  ZERO</a:t>
            </a:r>
            <a:br>
              <a:rPr lang="en-US"/>
            </a:br>
            <a:r>
              <a:rPr lang="en-US"/>
              <a:t>NORM</a:t>
            </a:r>
            <a:endParaRPr lang="en-US" sz="2000"/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6096000" y="4006850"/>
            <a:ext cx="1981200" cy="915988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b="1" i="1" u="sng">
                <a:solidFill>
                  <a:srgbClr val="CC0000"/>
                </a:solidFill>
              </a:rPr>
              <a:t>.M Unit</a:t>
            </a:r>
            <a:endParaRPr lang="en-US" sz="2000"/>
          </a:p>
          <a:p>
            <a:pPr algn="l"/>
            <a:r>
              <a:rPr lang="en-US"/>
              <a:t>MPY	SMPY</a:t>
            </a:r>
            <a:br>
              <a:rPr lang="en-US"/>
            </a:br>
            <a:r>
              <a:rPr lang="en-US"/>
              <a:t>MPYH	SMPYH</a:t>
            </a:r>
            <a:endParaRPr lang="en-US" sz="2000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6096000" y="2101850"/>
            <a:ext cx="1981200" cy="1739900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b="1" i="1" u="sng">
                <a:solidFill>
                  <a:srgbClr val="CC0000"/>
                </a:solidFill>
              </a:rPr>
              <a:t>.D Unit</a:t>
            </a:r>
            <a:endParaRPr lang="en-US" sz="2000"/>
          </a:p>
          <a:p>
            <a:pPr algn="l"/>
            <a:r>
              <a:rPr lang="en-US"/>
              <a:t>ADD	  ST</a:t>
            </a:r>
            <a:br>
              <a:rPr lang="en-US"/>
            </a:br>
            <a:r>
              <a:rPr lang="en-US"/>
              <a:t>ADDA	  SUB</a:t>
            </a:r>
            <a:br>
              <a:rPr lang="en-US"/>
            </a:br>
            <a:r>
              <a:rPr lang="en-US"/>
              <a:t>LD	  SUBA</a:t>
            </a:r>
            <a:br>
              <a:rPr lang="en-US"/>
            </a:br>
            <a:r>
              <a:rPr lang="en-US"/>
              <a:t>MV	  ZERO</a:t>
            </a:r>
            <a:br>
              <a:rPr lang="en-US"/>
            </a:br>
            <a:r>
              <a:rPr lang="en-US"/>
              <a:t>NEG</a:t>
            </a:r>
            <a:endParaRPr lang="en-US" sz="2000"/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6096000" y="5073650"/>
            <a:ext cx="1981200" cy="641350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b="1" i="1" u="sng">
                <a:solidFill>
                  <a:srgbClr val="CC0000"/>
                </a:solidFill>
              </a:rPr>
              <a:t>Other</a:t>
            </a:r>
            <a:endParaRPr lang="en-US" sz="2000"/>
          </a:p>
          <a:p>
            <a:pPr algn="l"/>
            <a:r>
              <a:rPr lang="en-US"/>
              <a:t>NOP	IDLE</a:t>
            </a:r>
            <a:endParaRPr lang="en-US" sz="2000"/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1125538" y="1371600"/>
            <a:ext cx="6697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C6000 Instruction Set by Functional Unit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914400" y="5775325"/>
            <a:ext cx="7391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/>
              <a:t>Six of the eight functional units can perform integer add, subtract, and move operations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Modern DSP: TMS320C6000 Instruction Set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981200" y="1143000"/>
            <a:ext cx="1520825" cy="5310188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u="sng">
                <a:solidFill>
                  <a:srgbClr val="CC0000"/>
                </a:solidFill>
              </a:rPr>
              <a:t>Arithmetic</a:t>
            </a:r>
            <a:r>
              <a:rPr lang="en-US" sz="2000"/>
              <a:t/>
            </a:r>
            <a:br>
              <a:rPr lang="en-US" sz="2000"/>
            </a:br>
            <a:r>
              <a:rPr lang="en-US"/>
              <a:t>ABS</a:t>
            </a:r>
            <a:br>
              <a:rPr lang="en-US"/>
            </a:br>
            <a:r>
              <a:rPr lang="en-US"/>
              <a:t>ADD</a:t>
            </a:r>
            <a:br>
              <a:rPr lang="en-US"/>
            </a:br>
            <a:r>
              <a:rPr lang="en-US"/>
              <a:t>ADDA</a:t>
            </a:r>
            <a:br>
              <a:rPr lang="en-US"/>
            </a:br>
            <a:r>
              <a:rPr lang="en-US"/>
              <a:t>ADDK</a:t>
            </a:r>
            <a:br>
              <a:rPr lang="en-US"/>
            </a:br>
            <a:r>
              <a:rPr lang="en-US"/>
              <a:t>ADD2</a:t>
            </a:r>
            <a:br>
              <a:rPr lang="en-US"/>
            </a:br>
            <a:r>
              <a:rPr lang="en-US"/>
              <a:t>MPY</a:t>
            </a:r>
            <a:br>
              <a:rPr lang="en-US"/>
            </a:br>
            <a:r>
              <a:rPr lang="en-US"/>
              <a:t>MPYH</a:t>
            </a:r>
            <a:br>
              <a:rPr lang="en-US"/>
            </a:br>
            <a:r>
              <a:rPr lang="en-US"/>
              <a:t>NEG</a:t>
            </a:r>
            <a:br>
              <a:rPr lang="en-US"/>
            </a:br>
            <a:r>
              <a:rPr lang="en-US"/>
              <a:t>SMPY</a:t>
            </a:r>
            <a:br>
              <a:rPr lang="en-US"/>
            </a:br>
            <a:r>
              <a:rPr lang="en-US"/>
              <a:t>SMPYH</a:t>
            </a:r>
            <a:br>
              <a:rPr lang="en-US"/>
            </a:br>
            <a:r>
              <a:rPr lang="en-US"/>
              <a:t>SADD</a:t>
            </a:r>
            <a:br>
              <a:rPr lang="en-US"/>
            </a:br>
            <a:r>
              <a:rPr lang="en-US"/>
              <a:t>SAT</a:t>
            </a:r>
            <a:br>
              <a:rPr lang="en-US"/>
            </a:br>
            <a:r>
              <a:rPr lang="en-US"/>
              <a:t>SSUB</a:t>
            </a:r>
            <a:br>
              <a:rPr lang="en-US"/>
            </a:br>
            <a:r>
              <a:rPr lang="en-US"/>
              <a:t>SUB</a:t>
            </a:r>
            <a:br>
              <a:rPr lang="en-US"/>
            </a:br>
            <a:r>
              <a:rPr lang="en-US"/>
              <a:t>SUBA</a:t>
            </a:r>
            <a:br>
              <a:rPr lang="en-US"/>
            </a:br>
            <a:r>
              <a:rPr lang="en-US"/>
              <a:t>SUBC</a:t>
            </a:r>
            <a:br>
              <a:rPr lang="en-US"/>
            </a:br>
            <a:r>
              <a:rPr lang="en-US"/>
              <a:t>SUB2</a:t>
            </a:r>
            <a:br>
              <a:rPr lang="en-US"/>
            </a:br>
            <a:r>
              <a:rPr lang="en-US"/>
              <a:t>ZERO</a:t>
            </a:r>
            <a:endParaRPr lang="en-US" sz="2000"/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3657600" y="1143000"/>
            <a:ext cx="1752600" cy="3113088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u="sng">
                <a:solidFill>
                  <a:srgbClr val="CC0000"/>
                </a:solidFill>
              </a:rPr>
              <a:t>Logical</a:t>
            </a:r>
            <a:r>
              <a:rPr lang="en-US"/>
              <a:t/>
            </a:r>
            <a:br>
              <a:rPr lang="en-US"/>
            </a:br>
            <a:r>
              <a:rPr lang="en-US"/>
              <a:t>AND</a:t>
            </a:r>
            <a:br>
              <a:rPr lang="en-US"/>
            </a:br>
            <a:r>
              <a:rPr lang="en-US"/>
              <a:t>CMPEQ</a:t>
            </a:r>
            <a:br>
              <a:rPr lang="en-US"/>
            </a:br>
            <a:r>
              <a:rPr lang="en-US"/>
              <a:t>CMPGT</a:t>
            </a:r>
            <a:br>
              <a:rPr lang="en-US"/>
            </a:br>
            <a:r>
              <a:rPr lang="en-US"/>
              <a:t>CMPLT</a:t>
            </a:r>
            <a:br>
              <a:rPr lang="en-US"/>
            </a:br>
            <a:r>
              <a:rPr lang="en-US"/>
              <a:t>NOT</a:t>
            </a:r>
            <a:br>
              <a:rPr lang="en-US"/>
            </a:br>
            <a:r>
              <a:rPr lang="en-US"/>
              <a:t>OR</a:t>
            </a:r>
            <a:br>
              <a:rPr lang="en-US"/>
            </a:br>
            <a:r>
              <a:rPr lang="en-US"/>
              <a:t>SHL</a:t>
            </a:r>
            <a:br>
              <a:rPr lang="en-US"/>
            </a:br>
            <a:r>
              <a:rPr lang="en-US"/>
              <a:t>SHR</a:t>
            </a:r>
            <a:br>
              <a:rPr lang="en-US"/>
            </a:br>
            <a:r>
              <a:rPr lang="en-US"/>
              <a:t>SSHL</a:t>
            </a:r>
            <a:br>
              <a:rPr lang="en-US"/>
            </a:br>
            <a:r>
              <a:rPr lang="en-US"/>
              <a:t>XOR</a:t>
            </a:r>
            <a:endParaRPr lang="en-US" sz="2000"/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3652838" y="4414838"/>
            <a:ext cx="1716087" cy="2024062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CC0000"/>
                </a:solidFill>
              </a:rPr>
              <a:t>Bit</a:t>
            </a:r>
            <a:r>
              <a:rPr lang="en-US" b="1" i="1" u="sng">
                <a:solidFill>
                  <a:srgbClr val="CC0000"/>
                </a:solidFill>
              </a:rPr>
              <a:t/>
            </a:r>
            <a:br>
              <a:rPr lang="en-US" b="1" i="1" u="sng">
                <a:solidFill>
                  <a:srgbClr val="CC0000"/>
                </a:solidFill>
              </a:rPr>
            </a:br>
            <a:r>
              <a:rPr lang="en-US" b="1" i="1" u="sng">
                <a:solidFill>
                  <a:srgbClr val="CC0000"/>
                </a:solidFill>
              </a:rPr>
              <a:t>Management</a:t>
            </a:r>
            <a:r>
              <a:rPr lang="en-US"/>
              <a:t/>
            </a:r>
            <a:br>
              <a:rPr lang="en-US"/>
            </a:br>
            <a:r>
              <a:rPr lang="en-US"/>
              <a:t>CLR</a:t>
            </a:r>
            <a:br>
              <a:rPr lang="en-US"/>
            </a:br>
            <a:r>
              <a:rPr lang="en-US"/>
              <a:t>EXT</a:t>
            </a:r>
            <a:br>
              <a:rPr lang="en-US"/>
            </a:br>
            <a:r>
              <a:rPr lang="en-US"/>
              <a:t>LMBD</a:t>
            </a:r>
            <a:br>
              <a:rPr lang="en-US"/>
            </a:br>
            <a:r>
              <a:rPr lang="en-US"/>
              <a:t>NORM</a:t>
            </a:r>
            <a:br>
              <a:rPr lang="en-US"/>
            </a:br>
            <a:r>
              <a:rPr lang="en-US"/>
              <a:t>SET</a:t>
            </a:r>
            <a:endParaRPr lang="en-US" sz="2000"/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5562600" y="1143000"/>
            <a:ext cx="1706563" cy="2289175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CC0000"/>
                </a:solidFill>
              </a:rPr>
              <a:t>Data</a:t>
            </a:r>
            <a:br>
              <a:rPr lang="en-US" b="1" i="1">
                <a:solidFill>
                  <a:srgbClr val="CC0000"/>
                </a:solidFill>
              </a:rPr>
            </a:br>
            <a:r>
              <a:rPr lang="en-US" b="1" i="1" u="sng">
                <a:solidFill>
                  <a:srgbClr val="CC0000"/>
                </a:solidFill>
              </a:rPr>
              <a:t>Management</a:t>
            </a:r>
            <a:r>
              <a:rPr lang="en-US" u="sng"/>
              <a:t/>
            </a:r>
            <a:br>
              <a:rPr lang="en-US" u="sng"/>
            </a:br>
            <a:r>
              <a:rPr lang="en-US"/>
              <a:t>LD</a:t>
            </a:r>
            <a:br>
              <a:rPr lang="en-US"/>
            </a:br>
            <a:r>
              <a:rPr lang="en-US"/>
              <a:t>MV</a:t>
            </a:r>
            <a:br>
              <a:rPr lang="en-US"/>
            </a:br>
            <a:r>
              <a:rPr lang="en-US"/>
              <a:t>MVC</a:t>
            </a:r>
            <a:br>
              <a:rPr lang="en-US"/>
            </a:br>
            <a:r>
              <a:rPr lang="en-US"/>
              <a:t>MVK</a:t>
            </a:r>
            <a:br>
              <a:rPr lang="en-US"/>
            </a:br>
            <a:r>
              <a:rPr lang="en-US"/>
              <a:t>MVKH</a:t>
            </a:r>
            <a:br>
              <a:rPr lang="en-US"/>
            </a:br>
            <a:r>
              <a:rPr lang="en-US"/>
              <a:t>ST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5562600" y="3581400"/>
            <a:ext cx="1676400" cy="1465263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CC0000"/>
                </a:solidFill>
              </a:rPr>
              <a:t>Program</a:t>
            </a:r>
            <a:br>
              <a:rPr lang="en-US" b="1" i="1">
                <a:solidFill>
                  <a:srgbClr val="CC0000"/>
                </a:solidFill>
              </a:rPr>
            </a:br>
            <a:r>
              <a:rPr lang="en-US" b="1" i="1" u="sng">
                <a:solidFill>
                  <a:srgbClr val="CC0000"/>
                </a:solidFill>
              </a:rPr>
              <a:t>Control</a:t>
            </a:r>
            <a:r>
              <a:rPr lang="en-US"/>
              <a:t/>
            </a:r>
            <a:br>
              <a:rPr lang="en-US"/>
            </a:br>
            <a:r>
              <a:rPr lang="en-US"/>
              <a:t>B</a:t>
            </a:r>
            <a:br>
              <a:rPr lang="en-US"/>
            </a:br>
            <a:r>
              <a:rPr lang="en-US"/>
              <a:t>IDLE</a:t>
            </a:r>
            <a:br>
              <a:rPr lang="en-US"/>
            </a:br>
            <a:r>
              <a:rPr lang="en-US"/>
              <a:t>NOP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5486400" y="5121275"/>
            <a:ext cx="27463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C6000 Instruction</a:t>
            </a:r>
            <a:br>
              <a:rPr lang="en-US" sz="2400">
                <a:solidFill>
                  <a:srgbClr val="0000FF"/>
                </a:solidFill>
              </a:rPr>
            </a:br>
            <a:r>
              <a:rPr lang="en-US" sz="2400">
                <a:solidFill>
                  <a:srgbClr val="0000FF"/>
                </a:solidFill>
              </a:rPr>
              <a:t>Set by Category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5486400" y="5867400"/>
            <a:ext cx="298291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/>
              <a:t>(un)signed multiplication</a:t>
            </a:r>
            <a:br>
              <a:rPr lang="en-US" sz="1600"/>
            </a:br>
            <a:r>
              <a:rPr lang="en-US" sz="1600"/>
              <a:t>saturation/packed arithmetic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5"/>
          <p:cNvSpPr>
            <a:spLocks noChangeArrowheads="1"/>
          </p:cNvSpPr>
          <p:nvPr/>
        </p:nvSpPr>
        <p:spPr bwMode="auto">
          <a:xfrm>
            <a:off x="5791200" y="1219200"/>
            <a:ext cx="2971800" cy="5105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Rectangle 14"/>
          <p:cNvSpPr>
            <a:spLocks noChangeArrowheads="1"/>
          </p:cNvSpPr>
          <p:nvPr/>
        </p:nvSpPr>
        <p:spPr bwMode="auto">
          <a:xfrm>
            <a:off x="4114800" y="1219200"/>
            <a:ext cx="1676400" cy="5105400"/>
          </a:xfrm>
          <a:prstGeom prst="rect">
            <a:avLst/>
          </a:prstGeom>
          <a:solidFill>
            <a:srgbClr val="FF99CC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C5000 vs. C6000 Addressing Modes</a:t>
            </a:r>
          </a:p>
        </p:txBody>
      </p:sp>
      <p:sp>
        <p:nvSpPr>
          <p:cNvPr id="17413" name="Rectangle 4"/>
          <p:cNvSpPr>
            <a:spLocks noChangeArrowheads="1"/>
          </p:cNvSpPr>
          <p:nvPr/>
        </p:nvSpPr>
        <p:spPr bwMode="auto">
          <a:xfrm>
            <a:off x="685800" y="51435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sz="2800" b="1" i="1">
              <a:solidFill>
                <a:schemeClr val="tx2"/>
              </a:solidFill>
              <a:latin typeface="Helvetica" pitchFamily="34" charset="0"/>
            </a:endParaRPr>
          </a:p>
        </p:txBody>
      </p:sp>
      <p:sp>
        <p:nvSpPr>
          <p:cNvPr id="17414" name="Text Box 5"/>
          <p:cNvSpPr txBox="1">
            <a:spLocks noChangeArrowheads="1"/>
          </p:cNvSpPr>
          <p:nvPr/>
        </p:nvSpPr>
        <p:spPr bwMode="auto">
          <a:xfrm>
            <a:off x="441325" y="315436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000"/>
          </a:p>
        </p:txBody>
      </p:sp>
      <p:sp>
        <p:nvSpPr>
          <p:cNvPr id="17415" name="Text Box 6"/>
          <p:cNvSpPr txBox="1">
            <a:spLocks noChangeArrowheads="1"/>
          </p:cNvSpPr>
          <p:nvPr/>
        </p:nvSpPr>
        <p:spPr bwMode="auto">
          <a:xfrm>
            <a:off x="4267200" y="1676400"/>
            <a:ext cx="449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b="1">
                <a:latin typeface="Courier New" pitchFamily="49" charset="0"/>
              </a:rPr>
              <a:t>ADD #0Fh    mvk .D1 15, A1</a:t>
            </a:r>
          </a:p>
          <a:p>
            <a:pPr algn="l"/>
            <a:r>
              <a:rPr lang="en-US" b="1">
                <a:latin typeface="Courier New" pitchFamily="49" charset="0"/>
              </a:rPr>
              <a:t>            add .L1 A1, A6, A6</a:t>
            </a:r>
          </a:p>
        </p:txBody>
      </p:sp>
      <p:sp>
        <p:nvSpPr>
          <p:cNvPr id="17416" name="Text Box 7"/>
          <p:cNvSpPr txBox="1">
            <a:spLocks noChangeArrowheads="1"/>
          </p:cNvSpPr>
          <p:nvPr/>
        </p:nvSpPr>
        <p:spPr bwMode="auto">
          <a:xfrm>
            <a:off x="4365625" y="1219200"/>
            <a:ext cx="1730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sz="2000" i="1"/>
              <a:t>TI C5000</a:t>
            </a:r>
            <a:r>
              <a:rPr lang="en-US" sz="2000"/>
              <a:t>          </a:t>
            </a:r>
          </a:p>
        </p:txBody>
      </p:sp>
      <p:sp>
        <p:nvSpPr>
          <p:cNvPr id="17417" name="Text Box 8"/>
          <p:cNvSpPr txBox="1">
            <a:spLocks noChangeArrowheads="1"/>
          </p:cNvSpPr>
          <p:nvPr/>
        </p:nvSpPr>
        <p:spPr bwMode="auto">
          <a:xfrm>
            <a:off x="6269038" y="1219200"/>
            <a:ext cx="11509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000" i="1"/>
              <a:t>TI C6000</a:t>
            </a:r>
            <a:endParaRPr lang="en-US" sz="2000"/>
          </a:p>
        </p:txBody>
      </p:sp>
      <p:sp>
        <p:nvSpPr>
          <p:cNvPr id="17418" name="Text Box 9"/>
          <p:cNvSpPr txBox="1">
            <a:spLocks noChangeArrowheads="1"/>
          </p:cNvSpPr>
          <p:nvPr/>
        </p:nvSpPr>
        <p:spPr bwMode="auto">
          <a:xfrm>
            <a:off x="4267200" y="2438400"/>
            <a:ext cx="449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b="1">
                <a:latin typeface="Courier New" pitchFamily="49" charset="0"/>
              </a:rPr>
              <a:t>(implied)   add .L1 A7, A6, A7            </a:t>
            </a:r>
          </a:p>
          <a:p>
            <a:pPr algn="l"/>
            <a:endParaRPr lang="en-US" b="1">
              <a:latin typeface="Courier New" pitchFamily="49" charset="0"/>
            </a:endParaRPr>
          </a:p>
        </p:txBody>
      </p:sp>
      <p:sp>
        <p:nvSpPr>
          <p:cNvPr id="17419" name="Text Box 10"/>
          <p:cNvSpPr txBox="1">
            <a:spLocks noChangeArrowheads="1"/>
          </p:cNvSpPr>
          <p:nvPr/>
        </p:nvSpPr>
        <p:spPr bwMode="auto">
          <a:xfrm>
            <a:off x="4267200" y="3505200"/>
            <a:ext cx="449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b="1">
                <a:latin typeface="Courier New" pitchFamily="49" charset="0"/>
              </a:rPr>
              <a:t>ADD 010h    </a:t>
            </a:r>
            <a:r>
              <a:rPr lang="en-US" b="1" i="1">
                <a:latin typeface="Courier New" pitchFamily="49" charset="0"/>
              </a:rPr>
              <a:t>not supported</a:t>
            </a:r>
            <a:r>
              <a:rPr lang="en-US" b="1">
                <a:latin typeface="Courier New" pitchFamily="49" charset="0"/>
              </a:rPr>
              <a:t>           </a:t>
            </a:r>
          </a:p>
          <a:p>
            <a:pPr algn="l"/>
            <a:endParaRPr lang="en-US" b="1">
              <a:latin typeface="Courier New" pitchFamily="49" charset="0"/>
            </a:endParaRPr>
          </a:p>
        </p:txBody>
      </p:sp>
      <p:sp>
        <p:nvSpPr>
          <p:cNvPr id="17420" name="Text Box 11"/>
          <p:cNvSpPr txBox="1">
            <a:spLocks noChangeArrowheads="1"/>
          </p:cNvSpPr>
          <p:nvPr/>
        </p:nvSpPr>
        <p:spPr bwMode="auto">
          <a:xfrm>
            <a:off x="4267200" y="5256213"/>
            <a:ext cx="44196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b="1">
                <a:latin typeface="Courier New" pitchFamily="49" charset="0"/>
              </a:rPr>
              <a:t>ADD *       ldw .D1 *A5++[8],A1</a:t>
            </a:r>
          </a:p>
          <a:p>
            <a:pPr algn="l"/>
            <a:r>
              <a:rPr lang="en-US" b="1">
                <a:latin typeface="Courier New" pitchFamily="49" charset="0"/>
              </a:rPr>
              <a:t>                         </a:t>
            </a:r>
          </a:p>
          <a:p>
            <a:pPr algn="l"/>
            <a:endParaRPr lang="en-US" b="1">
              <a:latin typeface="Courier New" pitchFamily="49" charset="0"/>
            </a:endParaRPr>
          </a:p>
        </p:txBody>
      </p:sp>
      <p:sp>
        <p:nvSpPr>
          <p:cNvPr id="17421" name="Rectangle 12"/>
          <p:cNvSpPr>
            <a:spLocks noChangeArrowheads="1"/>
          </p:cNvSpPr>
          <p:nvPr/>
        </p:nvSpPr>
        <p:spPr bwMode="auto">
          <a:xfrm>
            <a:off x="457200" y="1219200"/>
            <a:ext cx="3657600" cy="510540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SzPct val="70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Immediate</a:t>
            </a:r>
          </a:p>
          <a:p>
            <a:pPr marL="742950" lvl="1" indent="-285750" algn="l">
              <a:spcBef>
                <a:spcPct val="20000"/>
              </a:spcBef>
              <a:buFont typeface="Marlett" pitchFamily="2" charset="2"/>
              <a:buNone/>
            </a:pPr>
            <a:r>
              <a:rPr lang="en-US" sz="2000"/>
              <a:t>Operand part of instruction</a:t>
            </a:r>
          </a:p>
          <a:p>
            <a:pPr marL="342900" indent="-342900" algn="l">
              <a:spcBef>
                <a:spcPct val="20000"/>
              </a:spcBef>
              <a:buSzPct val="70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Register</a:t>
            </a:r>
          </a:p>
          <a:p>
            <a:pPr marL="742950" lvl="1" indent="-285750" algn="l">
              <a:spcBef>
                <a:spcPct val="20000"/>
              </a:spcBef>
              <a:buFont typeface="Marlett" pitchFamily="2" charset="2"/>
              <a:buNone/>
            </a:pPr>
            <a:r>
              <a:rPr lang="en-US" sz="2000"/>
              <a:t>Operand specified in a register</a:t>
            </a:r>
          </a:p>
          <a:p>
            <a:pPr marL="342900" indent="-342900" algn="l">
              <a:spcBef>
                <a:spcPct val="20000"/>
              </a:spcBef>
              <a:buSzPct val="70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Direct</a:t>
            </a:r>
          </a:p>
          <a:p>
            <a:pPr marL="742950" lvl="1" indent="-285750" algn="l">
              <a:spcBef>
                <a:spcPct val="20000"/>
              </a:spcBef>
              <a:buFont typeface="Marlett" pitchFamily="2" charset="2"/>
              <a:buNone/>
            </a:pPr>
            <a:r>
              <a:rPr lang="en-US" sz="2000"/>
              <a:t>Address of operand is part of the instruction (added to imply memory page)</a:t>
            </a:r>
          </a:p>
          <a:p>
            <a:pPr marL="342900" indent="-342900" algn="l">
              <a:spcBef>
                <a:spcPct val="20000"/>
              </a:spcBef>
              <a:buSzPct val="70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Indirect</a:t>
            </a:r>
          </a:p>
          <a:p>
            <a:pPr marL="742950" lvl="1" indent="-285750" algn="l">
              <a:spcBef>
                <a:spcPct val="20000"/>
              </a:spcBef>
              <a:buFont typeface="Marlett" pitchFamily="2" charset="2"/>
              <a:buNone/>
            </a:pPr>
            <a:r>
              <a:rPr lang="en-US" sz="2000"/>
              <a:t>Address of operand is stored in a register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C6700 Extensions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524000" y="1911350"/>
            <a:ext cx="2743200" cy="2338388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b="1" i="1" u="sng">
                <a:solidFill>
                  <a:srgbClr val="CC0000"/>
                </a:solidFill>
              </a:rPr>
              <a:t>.S Unit</a:t>
            </a:r>
            <a:endParaRPr lang="en-US" sz="2000"/>
          </a:p>
          <a:p>
            <a:pPr algn="l"/>
            <a:r>
              <a:rPr lang="en-US"/>
              <a:t>ABSDP	     CMPLTSP </a:t>
            </a:r>
            <a:br>
              <a:rPr lang="en-US"/>
            </a:br>
            <a:r>
              <a:rPr lang="en-US"/>
              <a:t>ABSSP	     RCPDP</a:t>
            </a:r>
            <a:br>
              <a:rPr lang="en-US"/>
            </a:br>
            <a:r>
              <a:rPr lang="en-US"/>
              <a:t>CMPEQDP  RCPSP </a:t>
            </a:r>
            <a:br>
              <a:rPr lang="en-US"/>
            </a:br>
            <a:r>
              <a:rPr lang="en-US"/>
              <a:t>CMPEQSP  RSARDP </a:t>
            </a:r>
            <a:br>
              <a:rPr lang="en-US"/>
            </a:br>
            <a:r>
              <a:rPr lang="en-US"/>
              <a:t>CMPGTDP  RSQRSP </a:t>
            </a:r>
            <a:br>
              <a:rPr lang="en-US"/>
            </a:br>
            <a:r>
              <a:rPr lang="en-US"/>
              <a:t>CMPGTSP  SPDP</a:t>
            </a:r>
            <a:br>
              <a:rPr lang="en-US"/>
            </a:br>
            <a:r>
              <a:rPr lang="en-US"/>
              <a:t>CMPLTDP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4648200" y="1905000"/>
            <a:ext cx="2743200" cy="2092325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b="1" i="1" u="sng">
                <a:solidFill>
                  <a:srgbClr val="CC0000"/>
                </a:solidFill>
              </a:rPr>
              <a:t>.L Unit</a:t>
            </a:r>
            <a:endParaRPr lang="en-US" sz="2000"/>
          </a:p>
          <a:p>
            <a:pPr algn="l"/>
            <a:r>
              <a:rPr lang="en-US"/>
              <a:t>ADDDP	     INTSP</a:t>
            </a:r>
            <a:br>
              <a:rPr lang="en-US"/>
            </a:br>
            <a:r>
              <a:rPr lang="en-US"/>
              <a:t>ADDSP	     SPINT</a:t>
            </a:r>
            <a:br>
              <a:rPr lang="en-US"/>
            </a:br>
            <a:r>
              <a:rPr lang="en-US"/>
              <a:t>DPINT	     SPTRUNC</a:t>
            </a:r>
            <a:br>
              <a:rPr lang="en-US"/>
            </a:br>
            <a:r>
              <a:rPr lang="en-US"/>
              <a:t>DPSP	     SUBDP</a:t>
            </a:r>
            <a:br>
              <a:rPr lang="en-US"/>
            </a:br>
            <a:r>
              <a:rPr lang="en-US"/>
              <a:t>DPTRUNC  SUBSP</a:t>
            </a:r>
            <a:br>
              <a:rPr lang="en-US"/>
            </a:br>
            <a:r>
              <a:rPr lang="en-US"/>
              <a:t>INTDP</a:t>
            </a:r>
            <a:endParaRPr lang="en-US" sz="2000"/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4648200" y="4111625"/>
            <a:ext cx="2743200" cy="915988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b="1" i="1" u="sng">
                <a:solidFill>
                  <a:srgbClr val="CC0000"/>
                </a:solidFill>
              </a:rPr>
              <a:t>.M Unit</a:t>
            </a:r>
            <a:endParaRPr lang="en-US" sz="2000"/>
          </a:p>
          <a:p>
            <a:pPr algn="l"/>
            <a:r>
              <a:rPr lang="en-US"/>
              <a:t>MPYDP	      MPYID</a:t>
            </a:r>
            <a:br>
              <a:rPr lang="en-US"/>
            </a:br>
            <a:r>
              <a:rPr lang="en-US"/>
              <a:t>MPYI	      MPYSP</a:t>
            </a:r>
            <a:endParaRPr lang="en-US" sz="2000"/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1524000" y="4386263"/>
            <a:ext cx="2743200" cy="641350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b="1" i="1" u="sng">
                <a:solidFill>
                  <a:srgbClr val="CC0000"/>
                </a:solidFill>
              </a:rPr>
              <a:t>.D Unit</a:t>
            </a:r>
            <a:endParaRPr lang="en-US" sz="2000"/>
          </a:p>
          <a:p>
            <a:pPr algn="l"/>
            <a:r>
              <a:rPr lang="en-US"/>
              <a:t>ADDAD	      LDDW</a:t>
            </a:r>
            <a:endParaRPr lang="en-US" sz="2000"/>
          </a:p>
        </p:txBody>
      </p:sp>
      <p:sp>
        <p:nvSpPr>
          <p:cNvPr id="18439" name="Text Box 8"/>
          <p:cNvSpPr txBox="1">
            <a:spLocks noChangeArrowheads="1"/>
          </p:cNvSpPr>
          <p:nvPr/>
        </p:nvSpPr>
        <p:spPr bwMode="auto">
          <a:xfrm>
            <a:off x="1187450" y="1371600"/>
            <a:ext cx="6597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C6700 Floating Point Extensions by Unit</a:t>
            </a:r>
          </a:p>
        </p:txBody>
      </p:sp>
      <p:sp>
        <p:nvSpPr>
          <p:cNvPr id="18440" name="Text Box 9"/>
          <p:cNvSpPr txBox="1">
            <a:spLocks noChangeArrowheads="1"/>
          </p:cNvSpPr>
          <p:nvPr/>
        </p:nvSpPr>
        <p:spPr bwMode="auto">
          <a:xfrm>
            <a:off x="685800" y="5241925"/>
            <a:ext cx="7772400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/>
              <a:t>Four functional units perform IEEE single-precision (SP) and double-precision (DP) floating-point add, subtract, and move.</a:t>
            </a:r>
          </a:p>
          <a:p>
            <a:pPr algn="l">
              <a:spcBef>
                <a:spcPct val="50000"/>
              </a:spcBef>
            </a:pPr>
            <a:r>
              <a:rPr lang="en-US" sz="2000"/>
              <a:t>Operations beginning with R are reciprocal (i.e. 1/</a:t>
            </a:r>
            <a:r>
              <a:rPr lang="en-US" sz="2000" i="1"/>
              <a:t>x</a:t>
            </a:r>
            <a:r>
              <a:rPr lang="en-US" sz="2000"/>
              <a:t>) calculations.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8"/>
          <p:cNvSpPr>
            <a:spLocks noChangeArrowheads="1"/>
          </p:cNvSpPr>
          <p:nvPr/>
        </p:nvSpPr>
        <p:spPr bwMode="auto">
          <a:xfrm>
            <a:off x="762000" y="1295400"/>
            <a:ext cx="7543800" cy="403860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110000"/>
              </a:lnSpc>
              <a:spcBef>
                <a:spcPct val="20000"/>
              </a:spcBef>
              <a:buSzPct val="70000"/>
              <a:buFont typeface="Wingdings" pitchFamily="2" charset="2"/>
              <a:buChar char="n"/>
            </a:pPr>
            <a:endParaRPr lang="en-US" sz="2400">
              <a:solidFill>
                <a:srgbClr val="0000FF"/>
              </a:solidFill>
            </a:endParaRPr>
          </a:p>
        </p:txBody>
      </p:sp>
      <p:graphicFrame>
        <p:nvGraphicFramePr>
          <p:cNvPr id="2050" name="Object 3"/>
          <p:cNvGraphicFramePr>
            <a:graphicFrameLocks noChangeAspect="1"/>
          </p:cNvGraphicFramePr>
          <p:nvPr>
            <p:ph type="body" idx="1"/>
          </p:nvPr>
        </p:nvGraphicFramePr>
        <p:xfrm>
          <a:off x="762000" y="1298575"/>
          <a:ext cx="7572375" cy="4225925"/>
        </p:xfrm>
        <a:graphic>
          <a:graphicData uri="http://schemas.openxmlformats.org/presentationml/2006/ole">
            <p:oleObj spid="_x0000_s2050" name="Document" r:id="rId3" imgW="9748808" imgH="5440781" progId="Word.Document.8">
              <p:embed/>
            </p:oleObj>
          </a:graphicData>
        </a:graphic>
      </p:graphicFrame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Selected TMS320C6700 Floating-Point DSPs</a:t>
            </a:r>
          </a:p>
        </p:txBody>
      </p:sp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914400" y="6156325"/>
            <a:ext cx="7543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CC00FF"/>
                </a:solidFill>
              </a:rPr>
              <a:t>For more information:</a:t>
            </a:r>
            <a:r>
              <a:rPr lang="en-US" sz="2000"/>
              <a:t> </a:t>
            </a:r>
            <a:r>
              <a:rPr lang="en-US" sz="2000">
                <a:solidFill>
                  <a:srgbClr val="0000FF"/>
                </a:solidFill>
              </a:rPr>
              <a:t>http://www.ti.com</a:t>
            </a:r>
            <a:endParaRPr lang="en-US" sz="2000"/>
          </a:p>
        </p:txBody>
      </p:sp>
      <p:sp>
        <p:nvSpPr>
          <p:cNvPr id="2054" name="Text Box 5"/>
          <p:cNvSpPr txBox="1">
            <a:spLocks noChangeArrowheads="1"/>
          </p:cNvSpPr>
          <p:nvPr/>
        </p:nvSpPr>
        <p:spPr bwMode="auto">
          <a:xfrm>
            <a:off x="762000" y="5776913"/>
            <a:ext cx="7772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Unit price for 100 units.  Prices effective February 1, 2009.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066800" y="5394325"/>
            <a:ext cx="7239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DSK: DSP Starter Kit.  EVM: Evaluation Module.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7"/>
          <p:cNvSpPr>
            <a:spLocks noChangeArrowheads="1"/>
          </p:cNvSpPr>
          <p:nvPr/>
        </p:nvSpPr>
        <p:spPr bwMode="auto">
          <a:xfrm>
            <a:off x="762000" y="1295400"/>
            <a:ext cx="7620000" cy="396240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110000"/>
              </a:lnSpc>
              <a:spcBef>
                <a:spcPct val="20000"/>
              </a:spcBef>
              <a:buSzPct val="70000"/>
              <a:buFont typeface="Wingdings" pitchFamily="2" charset="2"/>
              <a:buChar char="n"/>
            </a:pPr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Selected TMS320C6000 Fixed-Point DSPs</a:t>
            </a:r>
          </a:p>
        </p:txBody>
      </p:sp>
      <p:graphicFrame>
        <p:nvGraphicFramePr>
          <p:cNvPr id="3074" name="Object 3"/>
          <p:cNvGraphicFramePr>
            <a:graphicFrameLocks noChangeAspect="1"/>
          </p:cNvGraphicFramePr>
          <p:nvPr>
            <p:ph type="body" idx="1"/>
          </p:nvPr>
        </p:nvGraphicFramePr>
        <p:xfrm>
          <a:off x="785813" y="1312863"/>
          <a:ext cx="7939087" cy="4349750"/>
        </p:xfrm>
        <a:graphic>
          <a:graphicData uri="http://schemas.openxmlformats.org/presentationml/2006/ole">
            <p:oleObj spid="_x0000_s3074" name="Document" r:id="rId3" imgW="9921137" imgH="5435383" progId="Word.Document.8">
              <p:embed/>
            </p:oleObj>
          </a:graphicData>
        </a:graphic>
      </p:graphicFrame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914400" y="6080125"/>
            <a:ext cx="7543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CC00FF"/>
                </a:solidFill>
              </a:rPr>
              <a:t>For more information:</a:t>
            </a:r>
            <a:r>
              <a:rPr lang="en-US" sz="2000"/>
              <a:t> </a:t>
            </a:r>
            <a:r>
              <a:rPr lang="en-US" sz="2000">
                <a:solidFill>
                  <a:srgbClr val="0000FF"/>
                </a:solidFill>
              </a:rPr>
              <a:t>http://www.ti.com</a:t>
            </a:r>
            <a:endParaRPr lang="en-US" sz="2000"/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685800" y="5726113"/>
            <a:ext cx="7772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Unit price is for 100 units.  Prices effective February 1, 2009.</a:t>
            </a:r>
          </a:p>
        </p:txBody>
      </p:sp>
      <p:sp>
        <p:nvSpPr>
          <p:cNvPr id="3079" name="Text Box 6"/>
          <p:cNvSpPr txBox="1">
            <a:spLocks noChangeArrowheads="1"/>
          </p:cNvSpPr>
          <p:nvPr/>
        </p:nvSpPr>
        <p:spPr bwMode="auto">
          <a:xfrm>
            <a:off x="1066800" y="5318125"/>
            <a:ext cx="7239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C6416 has Viterbi and Turbo decoder coprocessors.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C6000 Reference Information for Lab Work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solidFill>
            <a:srgbClr val="DDDDDD"/>
          </a:solidFill>
        </p:spPr>
        <p:txBody>
          <a:bodyPr/>
          <a:lstStyle/>
          <a:p>
            <a:r>
              <a:rPr lang="en-US" dirty="0" smtClean="0"/>
              <a:t>Code Composer Studio v5</a:t>
            </a:r>
          </a:p>
          <a:p>
            <a:pPr lvl="1">
              <a:buFont typeface="Marlett" pitchFamily="2" charset="2"/>
              <a:buNone/>
            </a:pPr>
            <a:r>
              <a:rPr lang="en-US" dirty="0" smtClean="0"/>
              <a:t>http://processors.wiki.ti.com/index.php/CCSv4</a:t>
            </a:r>
          </a:p>
          <a:p>
            <a:r>
              <a:rPr lang="en-US" dirty="0" smtClean="0"/>
              <a:t>C6000 Optimizing C Compiler 7.4</a:t>
            </a:r>
          </a:p>
          <a:p>
            <a:pPr lvl="1">
              <a:buFont typeface="Marlett" pitchFamily="2" charset="2"/>
              <a:buNone/>
            </a:pPr>
            <a:r>
              <a:rPr lang="en-US" dirty="0" smtClean="0"/>
              <a:t>http://focus.ti.com/lit/ug/spru187u/spru187u.pdf</a:t>
            </a:r>
          </a:p>
          <a:p>
            <a:r>
              <a:rPr lang="en-US" dirty="0" smtClean="0"/>
              <a:t>C6000 Programmer's Guide</a:t>
            </a:r>
          </a:p>
          <a:p>
            <a:pPr lvl="1">
              <a:buFont typeface="Marlett" pitchFamily="2" charset="2"/>
              <a:buNone/>
            </a:pPr>
            <a:r>
              <a:rPr lang="en-US" dirty="0" smtClean="0"/>
              <a:t>http://www.ti.com/lit/ug/spru198k/spru198k.pdf</a:t>
            </a:r>
          </a:p>
          <a:p>
            <a:r>
              <a:rPr lang="en-US" dirty="0" smtClean="0"/>
              <a:t>C674x DSP CPU &amp; Instruction Set Ref. Guide</a:t>
            </a:r>
          </a:p>
          <a:p>
            <a:pPr lvl="1">
              <a:buFont typeface="Marlett" pitchFamily="2" charset="2"/>
              <a:buNone/>
            </a:pPr>
            <a:r>
              <a:rPr lang="en-US" dirty="0" smtClean="0"/>
              <a:t>http://focus.ti.com/lit/ug/sprufe8b/sprufe8b.pdf</a:t>
            </a:r>
          </a:p>
          <a:p>
            <a:r>
              <a:rPr lang="en-US" dirty="0" smtClean="0"/>
              <a:t>C6748 Board</a:t>
            </a:r>
          </a:p>
          <a:p>
            <a:pPr lvl="1">
              <a:buFont typeface="Marlett" pitchFamily="2" charset="2"/>
              <a:buNone/>
            </a:pPr>
            <a:r>
              <a:rPr lang="en-US" dirty="0" smtClean="0"/>
              <a:t>Logic PD’s ZOOM OMAP-L138 Experimenter Kit</a:t>
            </a:r>
          </a:p>
          <a:p>
            <a:pPr lvl="1">
              <a:buFont typeface="Marlett" pitchFamily="2" charset="2"/>
              <a:buNone/>
            </a:pPr>
            <a:r>
              <a:rPr lang="en-US" dirty="0" smtClean="0"/>
              <a:t>http://www.logicpd.com/products/development-kits/zoom-omap-l138-experimenter-kit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2514600" y="6096000"/>
            <a:ext cx="4038600" cy="406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2000" b="1">
                <a:latin typeface="Arial" charset="0"/>
              </a:rPr>
              <a:t>Download them for reference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7239000" y="2090738"/>
            <a:ext cx="1828800" cy="1016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2000" b="1">
                <a:latin typeface="Arial" charset="0"/>
              </a:rPr>
              <a:t>TI software development environment</a:t>
            </a:r>
          </a:p>
        </p:txBody>
      </p:sp>
      <p:sp>
        <p:nvSpPr>
          <p:cNvPr id="19462" name="AutoShape 6"/>
          <p:cNvSpPr>
            <a:spLocks/>
          </p:cNvSpPr>
          <p:nvPr/>
        </p:nvSpPr>
        <p:spPr bwMode="auto">
          <a:xfrm>
            <a:off x="7086600" y="1392238"/>
            <a:ext cx="76200" cy="2362200"/>
          </a:xfrm>
          <a:prstGeom prst="rightBrace">
            <a:avLst>
              <a:gd name="adj1" fmla="val 25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en-US" sz="2400">
              <a:latin typeface="Times New Roman" pitchFamily="18" charset="0"/>
            </a:endParaRPr>
          </a:p>
        </p:txBody>
      </p:sp>
      <p:pic>
        <p:nvPicPr>
          <p:cNvPr id="19463" name="Picture 7" descr="hdr-ti"/>
          <p:cNvPicPr>
            <a:picLocks noChangeAspect="1" noChangeArrowheads="1"/>
          </p:cNvPicPr>
          <p:nvPr/>
        </p:nvPicPr>
        <p:blipFill>
          <a:blip r:embed="rId2" cstate="print"/>
          <a:srcRect l="14999" r="14999"/>
          <a:stretch>
            <a:fillRect/>
          </a:stretch>
        </p:blipFill>
        <p:spPr bwMode="auto">
          <a:xfrm>
            <a:off x="7239000" y="1392238"/>
            <a:ext cx="170815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Conventional Digital Signal Processors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371600"/>
            <a:ext cx="7696200" cy="5029200"/>
          </a:xfrm>
          <a:solidFill>
            <a:srgbClr val="DDDDDD"/>
          </a:solidFill>
        </p:spPr>
        <p:txBody>
          <a:bodyPr/>
          <a:lstStyle/>
          <a:p>
            <a:r>
              <a:rPr lang="en-US" smtClean="0"/>
              <a:t>Low cost: as low as $2/processor </a:t>
            </a:r>
            <a:r>
              <a:rPr lang="en-US" i="1" smtClean="0"/>
              <a:t>in volume</a:t>
            </a:r>
          </a:p>
          <a:p>
            <a:r>
              <a:rPr lang="en-US" smtClean="0"/>
              <a:t>Deterministic interrupt service routine latency guarantees predictable input/output rates</a:t>
            </a:r>
          </a:p>
          <a:p>
            <a:pPr lvl="1"/>
            <a:r>
              <a:rPr lang="en-US" smtClean="0"/>
              <a:t>On-chip direct memory access (DMA) controllers</a:t>
            </a:r>
          </a:p>
          <a:p>
            <a:pPr lvl="2"/>
            <a:r>
              <a:rPr lang="en-US" smtClean="0"/>
              <a:t>Processes streaming input/output separately from CPU</a:t>
            </a:r>
          </a:p>
          <a:p>
            <a:pPr lvl="2"/>
            <a:r>
              <a:rPr lang="en-US" smtClean="0"/>
              <a:t>Sends interrupt to CPU when frame read/written</a:t>
            </a:r>
          </a:p>
          <a:p>
            <a:pPr lvl="1"/>
            <a:r>
              <a:rPr lang="en-US" smtClean="0"/>
              <a:t>Ping-pong buffering</a:t>
            </a:r>
          </a:p>
          <a:p>
            <a:pPr lvl="2"/>
            <a:r>
              <a:rPr lang="en-US" smtClean="0"/>
              <a:t>CPU reads/writes buffer 1 as DMA reads/writes buffer 2</a:t>
            </a:r>
          </a:p>
          <a:p>
            <a:pPr lvl="2"/>
            <a:r>
              <a:rPr lang="en-US" smtClean="0"/>
              <a:t>After DMA finishes buffer 2, roles of buffers switch</a:t>
            </a:r>
          </a:p>
          <a:p>
            <a:r>
              <a:rPr lang="en-US" smtClean="0"/>
              <a:t>Low power consumption: 10-100 mW</a:t>
            </a:r>
          </a:p>
          <a:p>
            <a:pPr lvl="1"/>
            <a:r>
              <a:rPr lang="en-US" sz="1800" smtClean="0"/>
              <a:t>TI TMS320C54:     0.48 mW/MHz </a:t>
            </a:r>
            <a:r>
              <a:rPr lang="en-US" sz="1800" smtClean="0">
                <a:sym typeface="Wingdings" pitchFamily="2" charset="2"/>
              </a:rPr>
              <a:t>  76.8 mW at 160 MHz</a:t>
            </a:r>
            <a:endParaRPr lang="en-US" sz="1800" smtClean="0"/>
          </a:p>
          <a:p>
            <a:pPr lvl="1"/>
            <a:r>
              <a:rPr lang="en-US" sz="1800" smtClean="0"/>
              <a:t>TI TMS320C5504: 0.15 mW/MHz </a:t>
            </a:r>
            <a:r>
              <a:rPr lang="en-US" sz="1800" smtClean="0">
                <a:sym typeface="Wingdings" pitchFamily="2" charset="2"/>
              </a:rPr>
              <a:t>  45.0 mW at 300 MHz</a:t>
            </a:r>
          </a:p>
          <a:p>
            <a:r>
              <a:rPr lang="en-US" smtClean="0">
                <a:sym typeface="Wingdings" pitchFamily="2" charset="2"/>
              </a:rPr>
              <a:t>Based on conventional (pre-1996) architecture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Conventional Digital Signal Processors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DDDDDD"/>
          </a:solidFill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mtClean="0"/>
              <a:t>Multiply-accumulate in one instruction cycle</a:t>
            </a:r>
          </a:p>
          <a:p>
            <a:pPr>
              <a:lnSpc>
                <a:spcPct val="110000"/>
              </a:lnSpc>
            </a:pPr>
            <a:r>
              <a:rPr lang="en-US" smtClean="0"/>
              <a:t>Harvard architecture for fast on-chip I/O</a:t>
            </a:r>
          </a:p>
          <a:p>
            <a:pPr lvl="1">
              <a:lnSpc>
                <a:spcPct val="110000"/>
              </a:lnSpc>
            </a:pPr>
            <a:r>
              <a:rPr lang="en-US" smtClean="0"/>
              <a:t>Separate data memory/bus and program memory/bus</a:t>
            </a:r>
          </a:p>
          <a:p>
            <a:pPr lvl="1">
              <a:lnSpc>
                <a:spcPct val="110000"/>
              </a:lnSpc>
            </a:pPr>
            <a:r>
              <a:rPr lang="en-US" smtClean="0"/>
              <a:t>1 read from program memory per instruction cycle</a:t>
            </a:r>
          </a:p>
          <a:p>
            <a:pPr lvl="1">
              <a:lnSpc>
                <a:spcPct val="110000"/>
              </a:lnSpc>
            </a:pPr>
            <a:r>
              <a:rPr lang="en-US" smtClean="0"/>
              <a:t>2 reads/writes from/to data memory per inst. cycle</a:t>
            </a:r>
          </a:p>
          <a:p>
            <a:pPr>
              <a:lnSpc>
                <a:spcPct val="110000"/>
              </a:lnSpc>
            </a:pPr>
            <a:r>
              <a:rPr lang="en-US" smtClean="0"/>
              <a:t>Instructions to keep pipeline (3-6 stages) full</a:t>
            </a:r>
          </a:p>
          <a:p>
            <a:pPr lvl="1">
              <a:lnSpc>
                <a:spcPct val="110000"/>
              </a:lnSpc>
            </a:pPr>
            <a:r>
              <a:rPr lang="en-US" smtClean="0"/>
              <a:t>Zero-overhead looping (one pipeline flush to set up)</a:t>
            </a:r>
          </a:p>
          <a:p>
            <a:pPr lvl="1">
              <a:lnSpc>
                <a:spcPct val="110000"/>
              </a:lnSpc>
            </a:pPr>
            <a:r>
              <a:rPr lang="en-US" smtClean="0"/>
              <a:t>Delayed branches</a:t>
            </a:r>
            <a:endParaRPr lang="en-US" smtClean="0">
              <a:solidFill>
                <a:srgbClr val="0000FF"/>
              </a:solidFill>
            </a:endParaRPr>
          </a:p>
          <a:p>
            <a:pPr>
              <a:lnSpc>
                <a:spcPct val="110000"/>
              </a:lnSpc>
            </a:pPr>
            <a:r>
              <a:rPr lang="en-US" smtClean="0"/>
              <a:t>Special addressing modes in hardware</a:t>
            </a:r>
          </a:p>
          <a:p>
            <a:pPr lvl="1">
              <a:lnSpc>
                <a:spcPct val="110000"/>
              </a:lnSpc>
            </a:pPr>
            <a:r>
              <a:rPr lang="en-US" smtClean="0"/>
              <a:t>Bit-reversed addressing (fast Fourier transforms)</a:t>
            </a:r>
          </a:p>
          <a:p>
            <a:pPr lvl="1">
              <a:lnSpc>
                <a:spcPct val="110000"/>
              </a:lnSpc>
            </a:pPr>
            <a:r>
              <a:rPr lang="en-US" smtClean="0"/>
              <a:t>Modulo addressing for circular buffers (e.g. filters)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DDDDDD"/>
          </a:solidFill>
        </p:spPr>
        <p:txBody>
          <a:bodyPr/>
          <a:lstStyle/>
          <a:p>
            <a:pPr>
              <a:lnSpc>
                <a:spcPct val="140000"/>
              </a:lnSpc>
            </a:pPr>
            <a:r>
              <a:rPr lang="en-US" smtClean="0"/>
              <a:t>Embedded processors and systems</a:t>
            </a:r>
          </a:p>
          <a:p>
            <a:pPr>
              <a:lnSpc>
                <a:spcPct val="140000"/>
              </a:lnSpc>
            </a:pPr>
            <a:r>
              <a:rPr lang="en-US" smtClean="0"/>
              <a:t>Signal processing applications</a:t>
            </a:r>
          </a:p>
          <a:p>
            <a:pPr>
              <a:lnSpc>
                <a:spcPct val="140000"/>
              </a:lnSpc>
            </a:pPr>
            <a:r>
              <a:rPr lang="en-US" smtClean="0"/>
              <a:t>TI TMS320C6000 digital signal processor</a:t>
            </a:r>
          </a:p>
          <a:p>
            <a:pPr>
              <a:lnSpc>
                <a:spcPct val="140000"/>
              </a:lnSpc>
            </a:pPr>
            <a:r>
              <a:rPr lang="en-US" smtClean="0"/>
              <a:t>Conventional digital signal processors</a:t>
            </a:r>
          </a:p>
          <a:p>
            <a:pPr>
              <a:lnSpc>
                <a:spcPct val="140000"/>
              </a:lnSpc>
            </a:pPr>
            <a:r>
              <a:rPr lang="en-US" smtClean="0"/>
              <a:t>Pipelining</a:t>
            </a:r>
          </a:p>
          <a:p>
            <a:pPr>
              <a:lnSpc>
                <a:spcPct val="140000"/>
              </a:lnSpc>
            </a:pPr>
            <a:r>
              <a:rPr lang="en-US" smtClean="0"/>
              <a:t>RISC vs. DSP processor architectures</a:t>
            </a:r>
          </a:p>
          <a:p>
            <a:pPr>
              <a:lnSpc>
                <a:spcPct val="140000"/>
              </a:lnSpc>
            </a:pPr>
            <a:r>
              <a:rPr lang="en-US" smtClean="0"/>
              <a:t>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685800" y="514350"/>
            <a:ext cx="7772400" cy="45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800" b="1" i="1">
                <a:solidFill>
                  <a:schemeClr val="tx2"/>
                </a:solidFill>
                <a:latin typeface="Helvetica" pitchFamily="34" charset="0"/>
              </a:rPr>
              <a:t> Conventional Digital Signal Processors</a:t>
            </a:r>
          </a:p>
        </p:txBody>
      </p:sp>
      <p:grpSp>
        <p:nvGrpSpPr>
          <p:cNvPr id="22532" name="Group 4"/>
          <p:cNvGrpSpPr>
            <a:grpSpLocks/>
          </p:cNvGrpSpPr>
          <p:nvPr/>
        </p:nvGrpSpPr>
        <p:grpSpPr bwMode="auto">
          <a:xfrm>
            <a:off x="3832225" y="1204913"/>
            <a:ext cx="4894263" cy="2071687"/>
            <a:chOff x="2363" y="759"/>
            <a:chExt cx="3083" cy="1305"/>
          </a:xfrm>
        </p:grpSpPr>
        <p:sp>
          <p:nvSpPr>
            <p:cNvPr id="22598" name="Rectangle 5"/>
            <p:cNvSpPr>
              <a:spLocks noChangeArrowheads="1"/>
            </p:cNvSpPr>
            <p:nvPr/>
          </p:nvSpPr>
          <p:spPr bwMode="auto">
            <a:xfrm>
              <a:off x="3696" y="1152"/>
              <a:ext cx="288" cy="240"/>
            </a:xfrm>
            <a:prstGeom prst="rect">
              <a:avLst/>
            </a:prstGeom>
            <a:solidFill>
              <a:srgbClr val="CC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99" name="Rectangle 6"/>
            <p:cNvSpPr>
              <a:spLocks noChangeArrowheads="1"/>
            </p:cNvSpPr>
            <p:nvPr/>
          </p:nvSpPr>
          <p:spPr bwMode="auto">
            <a:xfrm>
              <a:off x="3696" y="1824"/>
              <a:ext cx="288" cy="240"/>
            </a:xfrm>
            <a:prstGeom prst="rect">
              <a:avLst/>
            </a:prstGeom>
            <a:solidFill>
              <a:srgbClr val="CC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00" name="Rectangle 7"/>
            <p:cNvSpPr>
              <a:spLocks noChangeArrowheads="1"/>
            </p:cNvSpPr>
            <p:nvPr/>
          </p:nvSpPr>
          <p:spPr bwMode="auto">
            <a:xfrm>
              <a:off x="2878" y="1152"/>
              <a:ext cx="384" cy="240"/>
            </a:xfrm>
            <a:prstGeom prst="rect">
              <a:avLst/>
            </a:prstGeom>
            <a:solidFill>
              <a:srgbClr val="CC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01" name="Text Box 8"/>
            <p:cNvSpPr txBox="1">
              <a:spLocks noChangeArrowheads="1"/>
            </p:cNvSpPr>
            <p:nvPr/>
          </p:nvSpPr>
          <p:spPr bwMode="auto">
            <a:xfrm>
              <a:off x="2889" y="1152"/>
              <a:ext cx="37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/>
                <a:t>x</a:t>
              </a:r>
              <a:r>
                <a:rPr lang="en-US" sz="1400" baseline="-25000"/>
                <a:t>N-K+1</a:t>
              </a:r>
              <a:endParaRPr lang="en-US" sz="1600"/>
            </a:p>
          </p:txBody>
        </p:sp>
        <p:sp>
          <p:nvSpPr>
            <p:cNvPr id="22602" name="Rectangle 9"/>
            <p:cNvSpPr>
              <a:spLocks noChangeArrowheads="1"/>
            </p:cNvSpPr>
            <p:nvPr/>
          </p:nvSpPr>
          <p:spPr bwMode="auto">
            <a:xfrm>
              <a:off x="3262" y="1152"/>
              <a:ext cx="432" cy="240"/>
            </a:xfrm>
            <a:prstGeom prst="rect">
              <a:avLst/>
            </a:prstGeom>
            <a:solidFill>
              <a:srgbClr val="CC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03" name="Text Box 10"/>
            <p:cNvSpPr txBox="1">
              <a:spLocks noChangeArrowheads="1"/>
            </p:cNvSpPr>
            <p:nvPr/>
          </p:nvSpPr>
          <p:spPr bwMode="auto">
            <a:xfrm>
              <a:off x="3311" y="1162"/>
              <a:ext cx="37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/>
                <a:t>x</a:t>
              </a:r>
              <a:r>
                <a:rPr lang="en-US" sz="1400" baseline="-25000"/>
                <a:t>N-K+2</a:t>
              </a:r>
              <a:endParaRPr lang="en-US" sz="1600"/>
            </a:p>
          </p:txBody>
        </p:sp>
        <p:sp>
          <p:nvSpPr>
            <p:cNvPr id="22604" name="Line 11"/>
            <p:cNvSpPr>
              <a:spLocks noChangeShapeType="1"/>
            </p:cNvSpPr>
            <p:nvPr/>
          </p:nvSpPr>
          <p:spPr bwMode="auto">
            <a:xfrm>
              <a:off x="3742" y="12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05" name="Rectangle 12"/>
            <p:cNvSpPr>
              <a:spLocks noChangeArrowheads="1"/>
            </p:cNvSpPr>
            <p:nvPr/>
          </p:nvSpPr>
          <p:spPr bwMode="auto">
            <a:xfrm>
              <a:off x="3982" y="1152"/>
              <a:ext cx="384" cy="240"/>
            </a:xfrm>
            <a:prstGeom prst="rect">
              <a:avLst/>
            </a:prstGeom>
            <a:solidFill>
              <a:srgbClr val="CC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06" name="Text Box 13"/>
            <p:cNvSpPr txBox="1">
              <a:spLocks noChangeArrowheads="1"/>
            </p:cNvSpPr>
            <p:nvPr/>
          </p:nvSpPr>
          <p:spPr bwMode="auto">
            <a:xfrm>
              <a:off x="4039" y="1152"/>
              <a:ext cx="28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/>
                <a:t>x</a:t>
              </a:r>
              <a:r>
                <a:rPr lang="en-US" sz="1400" baseline="-25000"/>
                <a:t>N-1</a:t>
              </a:r>
              <a:endParaRPr lang="en-US" sz="1600"/>
            </a:p>
          </p:txBody>
        </p:sp>
        <p:sp>
          <p:nvSpPr>
            <p:cNvPr id="22607" name="Rectangle 14"/>
            <p:cNvSpPr>
              <a:spLocks noChangeArrowheads="1"/>
            </p:cNvSpPr>
            <p:nvPr/>
          </p:nvSpPr>
          <p:spPr bwMode="auto">
            <a:xfrm>
              <a:off x="4366" y="1152"/>
              <a:ext cx="432" cy="240"/>
            </a:xfrm>
            <a:prstGeom prst="rect">
              <a:avLst/>
            </a:prstGeom>
            <a:solidFill>
              <a:srgbClr val="CC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08" name="Text Box 15"/>
            <p:cNvSpPr txBox="1">
              <a:spLocks noChangeArrowheads="1"/>
            </p:cNvSpPr>
            <p:nvPr/>
          </p:nvSpPr>
          <p:spPr bwMode="auto">
            <a:xfrm>
              <a:off x="4491" y="1162"/>
              <a:ext cx="22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/>
                <a:t>x</a:t>
              </a:r>
              <a:r>
                <a:rPr lang="en-US" sz="1400" baseline="-25000"/>
                <a:t>N</a:t>
              </a:r>
              <a:endParaRPr lang="en-US" sz="1600"/>
            </a:p>
          </p:txBody>
        </p:sp>
        <p:sp>
          <p:nvSpPr>
            <p:cNvPr id="22609" name="Rectangle 16"/>
            <p:cNvSpPr>
              <a:spLocks noChangeArrowheads="1"/>
            </p:cNvSpPr>
            <p:nvPr/>
          </p:nvSpPr>
          <p:spPr bwMode="auto">
            <a:xfrm>
              <a:off x="2878" y="1824"/>
              <a:ext cx="384" cy="240"/>
            </a:xfrm>
            <a:prstGeom prst="rect">
              <a:avLst/>
            </a:prstGeom>
            <a:solidFill>
              <a:srgbClr val="CC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10" name="Rectangle 17"/>
            <p:cNvSpPr>
              <a:spLocks noChangeArrowheads="1"/>
            </p:cNvSpPr>
            <p:nvPr/>
          </p:nvSpPr>
          <p:spPr bwMode="auto">
            <a:xfrm>
              <a:off x="3262" y="1824"/>
              <a:ext cx="432" cy="240"/>
            </a:xfrm>
            <a:prstGeom prst="rect">
              <a:avLst/>
            </a:prstGeom>
            <a:solidFill>
              <a:srgbClr val="CC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11" name="Line 18"/>
            <p:cNvSpPr>
              <a:spLocks noChangeShapeType="1"/>
            </p:cNvSpPr>
            <p:nvPr/>
          </p:nvSpPr>
          <p:spPr bwMode="auto">
            <a:xfrm>
              <a:off x="3742" y="196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12" name="Rectangle 19"/>
            <p:cNvSpPr>
              <a:spLocks noChangeArrowheads="1"/>
            </p:cNvSpPr>
            <p:nvPr/>
          </p:nvSpPr>
          <p:spPr bwMode="auto">
            <a:xfrm>
              <a:off x="3984" y="1824"/>
              <a:ext cx="384" cy="240"/>
            </a:xfrm>
            <a:prstGeom prst="rect">
              <a:avLst/>
            </a:prstGeom>
            <a:solidFill>
              <a:srgbClr val="CC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13" name="Rectangle 20"/>
            <p:cNvSpPr>
              <a:spLocks noChangeArrowheads="1"/>
            </p:cNvSpPr>
            <p:nvPr/>
          </p:nvSpPr>
          <p:spPr bwMode="auto">
            <a:xfrm>
              <a:off x="4366" y="1824"/>
              <a:ext cx="432" cy="240"/>
            </a:xfrm>
            <a:prstGeom prst="rect">
              <a:avLst/>
            </a:prstGeom>
            <a:solidFill>
              <a:srgbClr val="CC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14" name="Text Box 21"/>
            <p:cNvSpPr txBox="1">
              <a:spLocks noChangeArrowheads="1"/>
            </p:cNvSpPr>
            <p:nvPr/>
          </p:nvSpPr>
          <p:spPr bwMode="auto">
            <a:xfrm>
              <a:off x="2697" y="759"/>
              <a:ext cx="23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b="1" u="sng"/>
                <a:t>Data Shifting Using a Linear Buffer</a:t>
              </a:r>
            </a:p>
          </p:txBody>
        </p:sp>
        <p:sp>
          <p:nvSpPr>
            <p:cNvPr id="22615" name="Text Box 22"/>
            <p:cNvSpPr txBox="1">
              <a:spLocks noChangeArrowheads="1"/>
            </p:cNvSpPr>
            <p:nvPr/>
          </p:nvSpPr>
          <p:spPr bwMode="auto">
            <a:xfrm>
              <a:off x="2363" y="960"/>
              <a:ext cx="32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200"/>
                <a:t>Time</a:t>
              </a:r>
              <a:endParaRPr lang="en-US" sz="2000"/>
            </a:p>
          </p:txBody>
        </p:sp>
        <p:sp>
          <p:nvSpPr>
            <p:cNvPr id="22616" name="Text Box 23"/>
            <p:cNvSpPr txBox="1">
              <a:spLocks noChangeArrowheads="1"/>
            </p:cNvSpPr>
            <p:nvPr/>
          </p:nvSpPr>
          <p:spPr bwMode="auto">
            <a:xfrm>
              <a:off x="2925" y="960"/>
              <a:ext cx="71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200"/>
                <a:t>Buffer contents</a:t>
              </a:r>
              <a:endParaRPr lang="en-US" sz="2000"/>
            </a:p>
          </p:txBody>
        </p:sp>
        <p:sp>
          <p:nvSpPr>
            <p:cNvPr id="22617" name="Text Box 24"/>
            <p:cNvSpPr txBox="1">
              <a:spLocks noChangeArrowheads="1"/>
            </p:cNvSpPr>
            <p:nvPr/>
          </p:nvSpPr>
          <p:spPr bwMode="auto">
            <a:xfrm>
              <a:off x="4836" y="960"/>
              <a:ext cx="60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200"/>
                <a:t>Next sample</a:t>
              </a:r>
              <a:endParaRPr lang="en-US" sz="2000"/>
            </a:p>
          </p:txBody>
        </p:sp>
        <p:sp>
          <p:nvSpPr>
            <p:cNvPr id="22618" name="Text Box 25"/>
            <p:cNvSpPr txBox="1">
              <a:spLocks noChangeArrowheads="1"/>
            </p:cNvSpPr>
            <p:nvPr/>
          </p:nvSpPr>
          <p:spPr bwMode="auto">
            <a:xfrm>
              <a:off x="5135" y="1152"/>
              <a:ext cx="30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/>
                <a:t>x</a:t>
              </a:r>
              <a:r>
                <a:rPr lang="en-US" sz="1400" baseline="-25000"/>
                <a:t>N+1</a:t>
              </a:r>
              <a:endParaRPr lang="en-US" sz="1600"/>
            </a:p>
          </p:txBody>
        </p:sp>
        <p:sp>
          <p:nvSpPr>
            <p:cNvPr id="22619" name="Line 26"/>
            <p:cNvSpPr>
              <a:spLocks noChangeShapeType="1"/>
            </p:cNvSpPr>
            <p:nvPr/>
          </p:nvSpPr>
          <p:spPr bwMode="auto">
            <a:xfrm flipH="1">
              <a:off x="4800" y="124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20" name="Text Box 27"/>
            <p:cNvSpPr txBox="1">
              <a:spLocks noChangeArrowheads="1"/>
            </p:cNvSpPr>
            <p:nvPr/>
          </p:nvSpPr>
          <p:spPr bwMode="auto">
            <a:xfrm>
              <a:off x="5145" y="1872"/>
              <a:ext cx="30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/>
                <a:t>x</a:t>
              </a:r>
              <a:r>
                <a:rPr lang="en-US" sz="1400" baseline="-25000"/>
                <a:t>N+3</a:t>
              </a:r>
              <a:endParaRPr lang="en-US" sz="1600"/>
            </a:p>
          </p:txBody>
        </p:sp>
        <p:sp>
          <p:nvSpPr>
            <p:cNvPr id="22621" name="Line 28"/>
            <p:cNvSpPr>
              <a:spLocks noChangeShapeType="1"/>
            </p:cNvSpPr>
            <p:nvPr/>
          </p:nvSpPr>
          <p:spPr bwMode="auto">
            <a:xfrm flipH="1">
              <a:off x="4800" y="196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22" name="Text Box 29"/>
            <p:cNvSpPr txBox="1">
              <a:spLocks noChangeArrowheads="1"/>
            </p:cNvSpPr>
            <p:nvPr/>
          </p:nvSpPr>
          <p:spPr bwMode="auto">
            <a:xfrm>
              <a:off x="5145" y="1536"/>
              <a:ext cx="30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/>
                <a:t>x</a:t>
              </a:r>
              <a:r>
                <a:rPr lang="en-US" sz="1400" baseline="-25000"/>
                <a:t>N+2</a:t>
              </a:r>
              <a:endParaRPr lang="en-US" sz="1600"/>
            </a:p>
          </p:txBody>
        </p:sp>
        <p:sp>
          <p:nvSpPr>
            <p:cNvPr id="22623" name="Line 30"/>
            <p:cNvSpPr>
              <a:spLocks noChangeShapeType="1"/>
            </p:cNvSpPr>
            <p:nvPr/>
          </p:nvSpPr>
          <p:spPr bwMode="auto">
            <a:xfrm flipH="1">
              <a:off x="4800" y="163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24" name="Text Box 31"/>
            <p:cNvSpPr txBox="1">
              <a:spLocks noChangeArrowheads="1"/>
            </p:cNvSpPr>
            <p:nvPr/>
          </p:nvSpPr>
          <p:spPr bwMode="auto">
            <a:xfrm>
              <a:off x="2365" y="1200"/>
              <a:ext cx="31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/>
                <a:t>n=N</a:t>
              </a:r>
              <a:endParaRPr lang="en-US" sz="2000"/>
            </a:p>
          </p:txBody>
        </p:sp>
        <p:sp>
          <p:nvSpPr>
            <p:cNvPr id="22625" name="Text Box 32"/>
            <p:cNvSpPr txBox="1">
              <a:spLocks noChangeArrowheads="1"/>
            </p:cNvSpPr>
            <p:nvPr/>
          </p:nvSpPr>
          <p:spPr bwMode="auto">
            <a:xfrm>
              <a:off x="2371" y="1536"/>
              <a:ext cx="43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/>
                <a:t>n=N+1</a:t>
              </a:r>
              <a:endParaRPr lang="en-US" sz="2000"/>
            </a:p>
          </p:txBody>
        </p:sp>
        <p:sp>
          <p:nvSpPr>
            <p:cNvPr id="22626" name="Text Box 33"/>
            <p:cNvSpPr txBox="1">
              <a:spLocks noChangeArrowheads="1"/>
            </p:cNvSpPr>
            <p:nvPr/>
          </p:nvSpPr>
          <p:spPr bwMode="auto">
            <a:xfrm>
              <a:off x="2371" y="1872"/>
              <a:ext cx="43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/>
                <a:t>n=N+2</a:t>
              </a:r>
              <a:endParaRPr lang="en-US" sz="2000"/>
            </a:p>
          </p:txBody>
        </p:sp>
        <p:sp>
          <p:nvSpPr>
            <p:cNvPr id="22627" name="Rectangle 34"/>
            <p:cNvSpPr>
              <a:spLocks noChangeArrowheads="1"/>
            </p:cNvSpPr>
            <p:nvPr/>
          </p:nvSpPr>
          <p:spPr bwMode="auto">
            <a:xfrm>
              <a:off x="3698" y="1488"/>
              <a:ext cx="288" cy="240"/>
            </a:xfrm>
            <a:prstGeom prst="rect">
              <a:avLst/>
            </a:prstGeom>
            <a:solidFill>
              <a:srgbClr val="CC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28" name="Rectangle 35"/>
            <p:cNvSpPr>
              <a:spLocks noChangeArrowheads="1"/>
            </p:cNvSpPr>
            <p:nvPr/>
          </p:nvSpPr>
          <p:spPr bwMode="auto">
            <a:xfrm>
              <a:off x="2880" y="1488"/>
              <a:ext cx="384" cy="240"/>
            </a:xfrm>
            <a:prstGeom prst="rect">
              <a:avLst/>
            </a:prstGeom>
            <a:solidFill>
              <a:srgbClr val="CC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29" name="Rectangle 36"/>
            <p:cNvSpPr>
              <a:spLocks noChangeArrowheads="1"/>
            </p:cNvSpPr>
            <p:nvPr/>
          </p:nvSpPr>
          <p:spPr bwMode="auto">
            <a:xfrm>
              <a:off x="3264" y="1488"/>
              <a:ext cx="432" cy="240"/>
            </a:xfrm>
            <a:prstGeom prst="rect">
              <a:avLst/>
            </a:prstGeom>
            <a:solidFill>
              <a:srgbClr val="CC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0" name="Line 37"/>
            <p:cNvSpPr>
              <a:spLocks noChangeShapeType="1"/>
            </p:cNvSpPr>
            <p:nvPr/>
          </p:nvSpPr>
          <p:spPr bwMode="auto">
            <a:xfrm>
              <a:off x="3744" y="163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1" name="Rectangle 38"/>
            <p:cNvSpPr>
              <a:spLocks noChangeArrowheads="1"/>
            </p:cNvSpPr>
            <p:nvPr/>
          </p:nvSpPr>
          <p:spPr bwMode="auto">
            <a:xfrm>
              <a:off x="3986" y="1488"/>
              <a:ext cx="384" cy="240"/>
            </a:xfrm>
            <a:prstGeom prst="rect">
              <a:avLst/>
            </a:prstGeom>
            <a:solidFill>
              <a:srgbClr val="CC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2" name="Rectangle 39"/>
            <p:cNvSpPr>
              <a:spLocks noChangeArrowheads="1"/>
            </p:cNvSpPr>
            <p:nvPr/>
          </p:nvSpPr>
          <p:spPr bwMode="auto">
            <a:xfrm>
              <a:off x="4368" y="1488"/>
              <a:ext cx="432" cy="240"/>
            </a:xfrm>
            <a:prstGeom prst="rect">
              <a:avLst/>
            </a:prstGeom>
            <a:solidFill>
              <a:srgbClr val="CC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3" name="Text Box 40"/>
            <p:cNvSpPr txBox="1">
              <a:spLocks noChangeArrowheads="1"/>
            </p:cNvSpPr>
            <p:nvPr/>
          </p:nvSpPr>
          <p:spPr bwMode="auto">
            <a:xfrm>
              <a:off x="2891" y="1824"/>
              <a:ext cx="37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/>
                <a:t>x</a:t>
              </a:r>
              <a:r>
                <a:rPr lang="en-US" sz="1400" baseline="-25000"/>
                <a:t>N-K+3</a:t>
              </a:r>
              <a:endParaRPr lang="en-US" sz="1600"/>
            </a:p>
          </p:txBody>
        </p:sp>
        <p:sp>
          <p:nvSpPr>
            <p:cNvPr id="22634" name="Text Box 41"/>
            <p:cNvSpPr txBox="1">
              <a:spLocks noChangeArrowheads="1"/>
            </p:cNvSpPr>
            <p:nvPr/>
          </p:nvSpPr>
          <p:spPr bwMode="auto">
            <a:xfrm>
              <a:off x="3313" y="1834"/>
              <a:ext cx="37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/>
                <a:t>x</a:t>
              </a:r>
              <a:r>
                <a:rPr lang="en-US" sz="1400" baseline="-25000"/>
                <a:t>N-K+4</a:t>
              </a:r>
              <a:endParaRPr lang="en-US" sz="1600"/>
            </a:p>
          </p:txBody>
        </p:sp>
        <p:sp>
          <p:nvSpPr>
            <p:cNvPr id="22635" name="Text Box 42"/>
            <p:cNvSpPr txBox="1">
              <a:spLocks noChangeArrowheads="1"/>
            </p:cNvSpPr>
            <p:nvPr/>
          </p:nvSpPr>
          <p:spPr bwMode="auto">
            <a:xfrm>
              <a:off x="4033" y="1824"/>
              <a:ext cx="30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/>
                <a:t>x</a:t>
              </a:r>
              <a:r>
                <a:rPr lang="en-US" sz="1400" baseline="-25000"/>
                <a:t>N+1</a:t>
              </a:r>
              <a:endParaRPr lang="en-US" sz="1600"/>
            </a:p>
          </p:txBody>
        </p:sp>
        <p:sp>
          <p:nvSpPr>
            <p:cNvPr id="22636" name="Text Box 43"/>
            <p:cNvSpPr txBox="1">
              <a:spLocks noChangeArrowheads="1"/>
            </p:cNvSpPr>
            <p:nvPr/>
          </p:nvSpPr>
          <p:spPr bwMode="auto">
            <a:xfrm>
              <a:off x="4455" y="1834"/>
              <a:ext cx="30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/>
                <a:t>x</a:t>
              </a:r>
              <a:r>
                <a:rPr lang="en-US" sz="1400" baseline="-25000"/>
                <a:t>N+2</a:t>
              </a:r>
              <a:endParaRPr lang="en-US" sz="1600"/>
            </a:p>
          </p:txBody>
        </p:sp>
        <p:sp>
          <p:nvSpPr>
            <p:cNvPr id="22637" name="Text Box 44"/>
            <p:cNvSpPr txBox="1">
              <a:spLocks noChangeArrowheads="1"/>
            </p:cNvSpPr>
            <p:nvPr/>
          </p:nvSpPr>
          <p:spPr bwMode="auto">
            <a:xfrm>
              <a:off x="2891" y="1488"/>
              <a:ext cx="37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/>
                <a:t>x</a:t>
              </a:r>
              <a:r>
                <a:rPr lang="en-US" sz="1400" baseline="-25000"/>
                <a:t>N-K+2</a:t>
              </a:r>
              <a:endParaRPr lang="en-US" sz="1600"/>
            </a:p>
          </p:txBody>
        </p:sp>
        <p:sp>
          <p:nvSpPr>
            <p:cNvPr id="22638" name="Text Box 45"/>
            <p:cNvSpPr txBox="1">
              <a:spLocks noChangeArrowheads="1"/>
            </p:cNvSpPr>
            <p:nvPr/>
          </p:nvSpPr>
          <p:spPr bwMode="auto">
            <a:xfrm>
              <a:off x="3313" y="1498"/>
              <a:ext cx="37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/>
                <a:t>x</a:t>
              </a:r>
              <a:r>
                <a:rPr lang="en-US" sz="1400" baseline="-25000"/>
                <a:t>N-K+3</a:t>
              </a:r>
              <a:endParaRPr lang="en-US" sz="1600"/>
            </a:p>
          </p:txBody>
        </p:sp>
        <p:sp>
          <p:nvSpPr>
            <p:cNvPr id="22639" name="Text Box 46"/>
            <p:cNvSpPr txBox="1">
              <a:spLocks noChangeArrowheads="1"/>
            </p:cNvSpPr>
            <p:nvPr/>
          </p:nvSpPr>
          <p:spPr bwMode="auto">
            <a:xfrm>
              <a:off x="4071" y="1488"/>
              <a:ext cx="22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/>
                <a:t>x</a:t>
              </a:r>
              <a:r>
                <a:rPr lang="en-US" sz="1400" baseline="-25000"/>
                <a:t>N</a:t>
              </a:r>
              <a:endParaRPr lang="en-US" sz="1600"/>
            </a:p>
          </p:txBody>
        </p:sp>
        <p:sp>
          <p:nvSpPr>
            <p:cNvPr id="22640" name="Text Box 47"/>
            <p:cNvSpPr txBox="1">
              <a:spLocks noChangeArrowheads="1"/>
            </p:cNvSpPr>
            <p:nvPr/>
          </p:nvSpPr>
          <p:spPr bwMode="auto">
            <a:xfrm>
              <a:off x="4455" y="1498"/>
              <a:ext cx="30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/>
                <a:t>x</a:t>
              </a:r>
              <a:r>
                <a:rPr lang="en-US" sz="1400" baseline="-25000"/>
                <a:t>N+1</a:t>
              </a:r>
              <a:endParaRPr lang="en-US" sz="1600"/>
            </a:p>
          </p:txBody>
        </p:sp>
      </p:grpSp>
      <p:sp>
        <p:nvSpPr>
          <p:cNvPr id="22533" name="Text Box 48"/>
          <p:cNvSpPr txBox="1">
            <a:spLocks noChangeArrowheads="1"/>
          </p:cNvSpPr>
          <p:nvPr/>
        </p:nvSpPr>
        <p:spPr bwMode="auto">
          <a:xfrm>
            <a:off x="4027488" y="3717925"/>
            <a:ext cx="4486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b="1" u="sng"/>
              <a:t>Modulo Addressing Using a Circular Buffer</a:t>
            </a:r>
          </a:p>
        </p:txBody>
      </p:sp>
      <p:sp>
        <p:nvSpPr>
          <p:cNvPr id="22534" name="Text Box 49"/>
          <p:cNvSpPr txBox="1">
            <a:spLocks noChangeArrowheads="1"/>
          </p:cNvSpPr>
          <p:nvPr/>
        </p:nvSpPr>
        <p:spPr bwMode="auto">
          <a:xfrm>
            <a:off x="3359150" y="4038600"/>
            <a:ext cx="508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200"/>
              <a:t>Time</a:t>
            </a:r>
            <a:endParaRPr lang="en-US" sz="2000"/>
          </a:p>
        </p:txBody>
      </p:sp>
      <p:sp>
        <p:nvSpPr>
          <p:cNvPr id="22535" name="Text Box 50"/>
          <p:cNvSpPr txBox="1">
            <a:spLocks noChangeArrowheads="1"/>
          </p:cNvSpPr>
          <p:nvPr/>
        </p:nvSpPr>
        <p:spPr bwMode="auto">
          <a:xfrm>
            <a:off x="4256088" y="4076700"/>
            <a:ext cx="11271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200"/>
              <a:t>Buffer contents</a:t>
            </a:r>
            <a:endParaRPr lang="en-US" sz="2000"/>
          </a:p>
        </p:txBody>
      </p:sp>
      <p:sp>
        <p:nvSpPr>
          <p:cNvPr id="22536" name="Text Box 51"/>
          <p:cNvSpPr txBox="1">
            <a:spLocks noChangeArrowheads="1"/>
          </p:cNvSpPr>
          <p:nvPr/>
        </p:nvSpPr>
        <p:spPr bwMode="auto">
          <a:xfrm>
            <a:off x="7758113" y="4038600"/>
            <a:ext cx="952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200"/>
              <a:t>Next sample</a:t>
            </a:r>
            <a:endParaRPr lang="en-US" sz="2000"/>
          </a:p>
        </p:txBody>
      </p:sp>
      <p:sp>
        <p:nvSpPr>
          <p:cNvPr id="22537" name="Text Box 52"/>
          <p:cNvSpPr txBox="1">
            <a:spLocks noChangeArrowheads="1"/>
          </p:cNvSpPr>
          <p:nvPr/>
        </p:nvSpPr>
        <p:spPr bwMode="auto">
          <a:xfrm>
            <a:off x="3371850" y="4483100"/>
            <a:ext cx="5016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/>
              <a:t>n=N</a:t>
            </a:r>
            <a:endParaRPr lang="en-US" sz="2000"/>
          </a:p>
        </p:txBody>
      </p:sp>
      <p:sp>
        <p:nvSpPr>
          <p:cNvPr id="22538" name="Text Box 53"/>
          <p:cNvSpPr txBox="1">
            <a:spLocks noChangeArrowheads="1"/>
          </p:cNvSpPr>
          <p:nvPr/>
        </p:nvSpPr>
        <p:spPr bwMode="auto">
          <a:xfrm>
            <a:off x="3354388" y="5102225"/>
            <a:ext cx="7508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400"/>
              <a:t>n=N+1</a:t>
            </a:r>
            <a:endParaRPr lang="en-US" sz="2000"/>
          </a:p>
        </p:txBody>
      </p:sp>
      <p:sp>
        <p:nvSpPr>
          <p:cNvPr id="22539" name="Text Box 54"/>
          <p:cNvSpPr txBox="1">
            <a:spLocks noChangeArrowheads="1"/>
          </p:cNvSpPr>
          <p:nvPr/>
        </p:nvSpPr>
        <p:spPr bwMode="auto">
          <a:xfrm>
            <a:off x="3367088" y="5695950"/>
            <a:ext cx="6905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/>
              <a:t>n=N+2</a:t>
            </a:r>
            <a:endParaRPr lang="en-US" sz="2000"/>
          </a:p>
        </p:txBody>
      </p:sp>
      <p:sp>
        <p:nvSpPr>
          <p:cNvPr id="22540" name="Rectangle 55"/>
          <p:cNvSpPr>
            <a:spLocks noChangeArrowheads="1"/>
          </p:cNvSpPr>
          <p:nvPr/>
        </p:nvSpPr>
        <p:spPr bwMode="auto">
          <a:xfrm>
            <a:off x="4041775" y="4492625"/>
            <a:ext cx="609600" cy="3810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1" name="Text Box 56"/>
          <p:cNvSpPr txBox="1">
            <a:spLocks noChangeArrowheads="1"/>
          </p:cNvSpPr>
          <p:nvPr/>
        </p:nvSpPr>
        <p:spPr bwMode="auto">
          <a:xfrm>
            <a:off x="4132263" y="4492625"/>
            <a:ext cx="4508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/>
              <a:t>x</a:t>
            </a:r>
            <a:r>
              <a:rPr lang="en-US" sz="1400" baseline="-25000"/>
              <a:t>N-2</a:t>
            </a:r>
            <a:endParaRPr lang="en-US" sz="1600"/>
          </a:p>
        </p:txBody>
      </p:sp>
      <p:sp>
        <p:nvSpPr>
          <p:cNvPr id="22542" name="Rectangle 57"/>
          <p:cNvSpPr>
            <a:spLocks noChangeArrowheads="1"/>
          </p:cNvSpPr>
          <p:nvPr/>
        </p:nvSpPr>
        <p:spPr bwMode="auto">
          <a:xfrm>
            <a:off x="4651375" y="4492625"/>
            <a:ext cx="685800" cy="3810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3" name="Text Box 58"/>
          <p:cNvSpPr txBox="1">
            <a:spLocks noChangeArrowheads="1"/>
          </p:cNvSpPr>
          <p:nvPr/>
        </p:nvSpPr>
        <p:spPr bwMode="auto">
          <a:xfrm>
            <a:off x="4802188" y="4508500"/>
            <a:ext cx="4508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/>
              <a:t>x</a:t>
            </a:r>
            <a:r>
              <a:rPr lang="en-US" sz="1400" baseline="-25000"/>
              <a:t>N-1</a:t>
            </a:r>
            <a:endParaRPr lang="en-US" sz="1600"/>
          </a:p>
        </p:txBody>
      </p:sp>
      <p:sp>
        <p:nvSpPr>
          <p:cNvPr id="22544" name="Rectangle 59"/>
          <p:cNvSpPr>
            <a:spLocks noChangeArrowheads="1"/>
          </p:cNvSpPr>
          <p:nvPr/>
        </p:nvSpPr>
        <p:spPr bwMode="auto">
          <a:xfrm>
            <a:off x="5794375" y="4492625"/>
            <a:ext cx="609600" cy="3810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5" name="Text Box 60"/>
          <p:cNvSpPr txBox="1">
            <a:spLocks noChangeArrowheads="1"/>
          </p:cNvSpPr>
          <p:nvPr/>
        </p:nvSpPr>
        <p:spPr bwMode="auto">
          <a:xfrm>
            <a:off x="5811838" y="4492625"/>
            <a:ext cx="5984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/>
              <a:t>x</a:t>
            </a:r>
            <a:r>
              <a:rPr lang="en-US" sz="1400" baseline="-25000"/>
              <a:t>N-K+1</a:t>
            </a:r>
            <a:endParaRPr lang="en-US" sz="1600"/>
          </a:p>
        </p:txBody>
      </p:sp>
      <p:sp>
        <p:nvSpPr>
          <p:cNvPr id="22546" name="Rectangle 61"/>
          <p:cNvSpPr>
            <a:spLocks noChangeArrowheads="1"/>
          </p:cNvSpPr>
          <p:nvPr/>
        </p:nvSpPr>
        <p:spPr bwMode="auto">
          <a:xfrm>
            <a:off x="6403975" y="4492625"/>
            <a:ext cx="685800" cy="3810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7" name="Text Box 62"/>
          <p:cNvSpPr txBox="1">
            <a:spLocks noChangeArrowheads="1"/>
          </p:cNvSpPr>
          <p:nvPr/>
        </p:nvSpPr>
        <p:spPr bwMode="auto">
          <a:xfrm>
            <a:off x="6481763" y="4508500"/>
            <a:ext cx="5984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/>
              <a:t>x</a:t>
            </a:r>
            <a:r>
              <a:rPr lang="en-US" sz="1400" baseline="-25000"/>
              <a:t>N-K+2</a:t>
            </a:r>
            <a:endParaRPr lang="en-US" sz="1600"/>
          </a:p>
        </p:txBody>
      </p:sp>
      <p:sp>
        <p:nvSpPr>
          <p:cNvPr id="22548" name="Line 63"/>
          <p:cNvSpPr>
            <a:spLocks noChangeShapeType="1"/>
          </p:cNvSpPr>
          <p:nvPr/>
        </p:nvSpPr>
        <p:spPr bwMode="auto">
          <a:xfrm>
            <a:off x="7245350" y="4721225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9" name="Rectangle 64"/>
          <p:cNvSpPr>
            <a:spLocks noChangeArrowheads="1"/>
          </p:cNvSpPr>
          <p:nvPr/>
        </p:nvSpPr>
        <p:spPr bwMode="auto">
          <a:xfrm>
            <a:off x="7092950" y="4492625"/>
            <a:ext cx="1123950" cy="3810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0" name="Line 65"/>
          <p:cNvSpPr>
            <a:spLocks noChangeShapeType="1"/>
          </p:cNvSpPr>
          <p:nvPr/>
        </p:nvSpPr>
        <p:spPr bwMode="auto">
          <a:xfrm>
            <a:off x="7226300" y="46609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1" name="Text Box 66"/>
          <p:cNvSpPr txBox="1">
            <a:spLocks noChangeArrowheads="1"/>
          </p:cNvSpPr>
          <p:nvPr/>
        </p:nvSpPr>
        <p:spPr bwMode="auto">
          <a:xfrm>
            <a:off x="7686675" y="5657850"/>
            <a:ext cx="5984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/>
              <a:t>x</a:t>
            </a:r>
            <a:r>
              <a:rPr lang="en-US" sz="1400" baseline="-25000"/>
              <a:t>N-K+4</a:t>
            </a:r>
            <a:endParaRPr lang="en-US" sz="1600"/>
          </a:p>
        </p:txBody>
      </p:sp>
      <p:sp>
        <p:nvSpPr>
          <p:cNvPr id="22552" name="Text Box 67"/>
          <p:cNvSpPr txBox="1">
            <a:spLocks noChangeArrowheads="1"/>
          </p:cNvSpPr>
          <p:nvPr/>
        </p:nvSpPr>
        <p:spPr bwMode="auto">
          <a:xfrm>
            <a:off x="8396288" y="4506913"/>
            <a:ext cx="4778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/>
              <a:t>x</a:t>
            </a:r>
            <a:r>
              <a:rPr lang="en-US" sz="1400" baseline="-25000"/>
              <a:t>N+1</a:t>
            </a:r>
            <a:endParaRPr lang="en-US" sz="1600"/>
          </a:p>
        </p:txBody>
      </p:sp>
      <p:sp>
        <p:nvSpPr>
          <p:cNvPr id="22553" name="Text Box 68"/>
          <p:cNvSpPr txBox="1">
            <a:spLocks noChangeArrowheads="1"/>
          </p:cNvSpPr>
          <p:nvPr/>
        </p:nvSpPr>
        <p:spPr bwMode="auto">
          <a:xfrm>
            <a:off x="8426450" y="4970463"/>
            <a:ext cx="4778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/>
              <a:t>x</a:t>
            </a:r>
            <a:r>
              <a:rPr lang="en-US" sz="1400" baseline="-25000"/>
              <a:t>N+2</a:t>
            </a:r>
            <a:endParaRPr lang="en-US" sz="1600"/>
          </a:p>
        </p:txBody>
      </p:sp>
      <p:sp>
        <p:nvSpPr>
          <p:cNvPr id="22554" name="Text Box 69"/>
          <p:cNvSpPr txBox="1">
            <a:spLocks noChangeArrowheads="1"/>
          </p:cNvSpPr>
          <p:nvPr/>
        </p:nvSpPr>
        <p:spPr bwMode="auto">
          <a:xfrm>
            <a:off x="8437563" y="5713413"/>
            <a:ext cx="4778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/>
              <a:t>x</a:t>
            </a:r>
            <a:r>
              <a:rPr lang="en-US" sz="1400" baseline="-25000"/>
              <a:t>N+3</a:t>
            </a:r>
            <a:endParaRPr lang="en-US" sz="1600"/>
          </a:p>
        </p:txBody>
      </p:sp>
      <p:sp>
        <p:nvSpPr>
          <p:cNvPr id="22555" name="Line 70"/>
          <p:cNvSpPr>
            <a:spLocks noChangeShapeType="1"/>
          </p:cNvSpPr>
          <p:nvPr/>
        </p:nvSpPr>
        <p:spPr bwMode="auto">
          <a:xfrm>
            <a:off x="8615363" y="5257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6" name="Line 71"/>
          <p:cNvSpPr>
            <a:spLocks noChangeShapeType="1"/>
          </p:cNvSpPr>
          <p:nvPr/>
        </p:nvSpPr>
        <p:spPr bwMode="auto">
          <a:xfrm flipH="1">
            <a:off x="6786563" y="55626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7" name="Line 72"/>
          <p:cNvSpPr>
            <a:spLocks noChangeShapeType="1"/>
          </p:cNvSpPr>
          <p:nvPr/>
        </p:nvSpPr>
        <p:spPr bwMode="auto">
          <a:xfrm flipV="1">
            <a:off x="6786563" y="5410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8" name="Rectangle 73"/>
          <p:cNvSpPr>
            <a:spLocks noChangeArrowheads="1"/>
          </p:cNvSpPr>
          <p:nvPr/>
        </p:nvSpPr>
        <p:spPr bwMode="auto">
          <a:xfrm>
            <a:off x="4041775" y="5026025"/>
            <a:ext cx="609600" cy="3810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9" name="Text Box 74"/>
          <p:cNvSpPr txBox="1">
            <a:spLocks noChangeArrowheads="1"/>
          </p:cNvSpPr>
          <p:nvPr/>
        </p:nvSpPr>
        <p:spPr bwMode="auto">
          <a:xfrm>
            <a:off x="4132263" y="5026025"/>
            <a:ext cx="4508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/>
              <a:t>x</a:t>
            </a:r>
            <a:r>
              <a:rPr lang="en-US" sz="1400" baseline="-25000"/>
              <a:t>N-2</a:t>
            </a:r>
            <a:endParaRPr lang="en-US" sz="1600"/>
          </a:p>
        </p:txBody>
      </p:sp>
      <p:sp>
        <p:nvSpPr>
          <p:cNvPr id="22560" name="Rectangle 75"/>
          <p:cNvSpPr>
            <a:spLocks noChangeArrowheads="1"/>
          </p:cNvSpPr>
          <p:nvPr/>
        </p:nvSpPr>
        <p:spPr bwMode="auto">
          <a:xfrm>
            <a:off x="4651375" y="5026025"/>
            <a:ext cx="685800" cy="3810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61" name="Text Box 76"/>
          <p:cNvSpPr txBox="1">
            <a:spLocks noChangeArrowheads="1"/>
          </p:cNvSpPr>
          <p:nvPr/>
        </p:nvSpPr>
        <p:spPr bwMode="auto">
          <a:xfrm>
            <a:off x="4802188" y="5041900"/>
            <a:ext cx="4508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/>
              <a:t>x</a:t>
            </a:r>
            <a:r>
              <a:rPr lang="en-US" sz="1400" baseline="-25000"/>
              <a:t>N-1</a:t>
            </a:r>
            <a:endParaRPr lang="en-US" sz="1600"/>
          </a:p>
        </p:txBody>
      </p:sp>
      <p:sp>
        <p:nvSpPr>
          <p:cNvPr id="22562" name="Rectangle 77"/>
          <p:cNvSpPr>
            <a:spLocks noChangeArrowheads="1"/>
          </p:cNvSpPr>
          <p:nvPr/>
        </p:nvSpPr>
        <p:spPr bwMode="auto">
          <a:xfrm>
            <a:off x="5794375" y="5026025"/>
            <a:ext cx="609600" cy="3810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63" name="Text Box 78"/>
          <p:cNvSpPr txBox="1">
            <a:spLocks noChangeArrowheads="1"/>
          </p:cNvSpPr>
          <p:nvPr/>
        </p:nvSpPr>
        <p:spPr bwMode="auto">
          <a:xfrm>
            <a:off x="5872163" y="5026025"/>
            <a:ext cx="4778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/>
              <a:t>x</a:t>
            </a:r>
            <a:r>
              <a:rPr lang="en-US" sz="1400" baseline="-25000"/>
              <a:t>N+1</a:t>
            </a:r>
            <a:endParaRPr lang="en-US" sz="1600"/>
          </a:p>
        </p:txBody>
      </p:sp>
      <p:sp>
        <p:nvSpPr>
          <p:cNvPr id="22564" name="Rectangle 79"/>
          <p:cNvSpPr>
            <a:spLocks noChangeArrowheads="1"/>
          </p:cNvSpPr>
          <p:nvPr/>
        </p:nvSpPr>
        <p:spPr bwMode="auto">
          <a:xfrm>
            <a:off x="6403975" y="5026025"/>
            <a:ext cx="685800" cy="3810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65" name="Text Box 80"/>
          <p:cNvSpPr txBox="1">
            <a:spLocks noChangeArrowheads="1"/>
          </p:cNvSpPr>
          <p:nvPr/>
        </p:nvSpPr>
        <p:spPr bwMode="auto">
          <a:xfrm>
            <a:off x="6481763" y="5041900"/>
            <a:ext cx="5984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/>
              <a:t>x</a:t>
            </a:r>
            <a:r>
              <a:rPr lang="en-US" sz="1400" baseline="-25000"/>
              <a:t>N-K+2</a:t>
            </a:r>
            <a:endParaRPr lang="en-US" sz="1600"/>
          </a:p>
        </p:txBody>
      </p:sp>
      <p:sp>
        <p:nvSpPr>
          <p:cNvPr id="22566" name="Line 81"/>
          <p:cNvSpPr>
            <a:spLocks noChangeShapeType="1"/>
          </p:cNvSpPr>
          <p:nvPr/>
        </p:nvSpPr>
        <p:spPr bwMode="auto">
          <a:xfrm>
            <a:off x="7245350" y="5254625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67" name="Text Box 82"/>
          <p:cNvSpPr txBox="1">
            <a:spLocks noChangeArrowheads="1"/>
          </p:cNvSpPr>
          <p:nvPr/>
        </p:nvSpPr>
        <p:spPr bwMode="auto">
          <a:xfrm>
            <a:off x="5346700" y="5029200"/>
            <a:ext cx="35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/>
              <a:t>x</a:t>
            </a:r>
            <a:r>
              <a:rPr lang="en-US" sz="1400" baseline="-25000"/>
              <a:t>N</a:t>
            </a:r>
            <a:endParaRPr lang="en-US" sz="1600"/>
          </a:p>
        </p:txBody>
      </p:sp>
      <p:sp>
        <p:nvSpPr>
          <p:cNvPr id="22568" name="Rectangle 83"/>
          <p:cNvSpPr>
            <a:spLocks noChangeArrowheads="1"/>
          </p:cNvSpPr>
          <p:nvPr/>
        </p:nvSpPr>
        <p:spPr bwMode="auto">
          <a:xfrm>
            <a:off x="7092950" y="5026025"/>
            <a:ext cx="1123950" cy="3810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69" name="Rectangle 84"/>
          <p:cNvSpPr>
            <a:spLocks noChangeArrowheads="1"/>
          </p:cNvSpPr>
          <p:nvPr/>
        </p:nvSpPr>
        <p:spPr bwMode="auto">
          <a:xfrm>
            <a:off x="5338763" y="5029200"/>
            <a:ext cx="457200" cy="3810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70" name="Rectangle 85"/>
          <p:cNvSpPr>
            <a:spLocks noChangeArrowheads="1"/>
          </p:cNvSpPr>
          <p:nvPr/>
        </p:nvSpPr>
        <p:spPr bwMode="auto">
          <a:xfrm>
            <a:off x="4056063" y="5622925"/>
            <a:ext cx="609600" cy="3810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71" name="Text Box 86"/>
          <p:cNvSpPr txBox="1">
            <a:spLocks noChangeArrowheads="1"/>
          </p:cNvSpPr>
          <p:nvPr/>
        </p:nvSpPr>
        <p:spPr bwMode="auto">
          <a:xfrm>
            <a:off x="4146550" y="5622925"/>
            <a:ext cx="4508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/>
              <a:t>x</a:t>
            </a:r>
            <a:r>
              <a:rPr lang="en-US" sz="1400" baseline="-25000"/>
              <a:t>N-2</a:t>
            </a:r>
            <a:endParaRPr lang="en-US" sz="1600"/>
          </a:p>
        </p:txBody>
      </p:sp>
      <p:sp>
        <p:nvSpPr>
          <p:cNvPr id="22572" name="Rectangle 87"/>
          <p:cNvSpPr>
            <a:spLocks noChangeArrowheads="1"/>
          </p:cNvSpPr>
          <p:nvPr/>
        </p:nvSpPr>
        <p:spPr bwMode="auto">
          <a:xfrm>
            <a:off x="4665663" y="5622925"/>
            <a:ext cx="685800" cy="3810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73" name="Text Box 88"/>
          <p:cNvSpPr txBox="1">
            <a:spLocks noChangeArrowheads="1"/>
          </p:cNvSpPr>
          <p:nvPr/>
        </p:nvSpPr>
        <p:spPr bwMode="auto">
          <a:xfrm>
            <a:off x="4816475" y="5638800"/>
            <a:ext cx="4508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/>
              <a:t>x</a:t>
            </a:r>
            <a:r>
              <a:rPr lang="en-US" sz="1400" baseline="-25000"/>
              <a:t>N-1</a:t>
            </a:r>
            <a:endParaRPr lang="en-US" sz="1600"/>
          </a:p>
        </p:txBody>
      </p:sp>
      <p:sp>
        <p:nvSpPr>
          <p:cNvPr id="22574" name="Rectangle 89"/>
          <p:cNvSpPr>
            <a:spLocks noChangeArrowheads="1"/>
          </p:cNvSpPr>
          <p:nvPr/>
        </p:nvSpPr>
        <p:spPr bwMode="auto">
          <a:xfrm>
            <a:off x="5808663" y="5622925"/>
            <a:ext cx="609600" cy="3810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75" name="Text Box 90"/>
          <p:cNvSpPr txBox="1">
            <a:spLocks noChangeArrowheads="1"/>
          </p:cNvSpPr>
          <p:nvPr/>
        </p:nvSpPr>
        <p:spPr bwMode="auto">
          <a:xfrm>
            <a:off x="5886450" y="5622925"/>
            <a:ext cx="4778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/>
              <a:t>x</a:t>
            </a:r>
            <a:r>
              <a:rPr lang="en-US" sz="1400" baseline="-25000"/>
              <a:t>N+1</a:t>
            </a:r>
            <a:endParaRPr lang="en-US" sz="1600"/>
          </a:p>
        </p:txBody>
      </p:sp>
      <p:sp>
        <p:nvSpPr>
          <p:cNvPr id="22576" name="Rectangle 91"/>
          <p:cNvSpPr>
            <a:spLocks noChangeArrowheads="1"/>
          </p:cNvSpPr>
          <p:nvPr/>
        </p:nvSpPr>
        <p:spPr bwMode="auto">
          <a:xfrm>
            <a:off x="6418263" y="5622925"/>
            <a:ext cx="685800" cy="3810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77" name="Text Box 92"/>
          <p:cNvSpPr txBox="1">
            <a:spLocks noChangeArrowheads="1"/>
          </p:cNvSpPr>
          <p:nvPr/>
        </p:nvSpPr>
        <p:spPr bwMode="auto">
          <a:xfrm>
            <a:off x="6556375" y="5638800"/>
            <a:ext cx="4778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/>
              <a:t>x</a:t>
            </a:r>
            <a:r>
              <a:rPr lang="en-US" sz="1400" baseline="-25000"/>
              <a:t>N+2</a:t>
            </a:r>
            <a:endParaRPr lang="en-US" sz="1600"/>
          </a:p>
        </p:txBody>
      </p:sp>
      <p:sp>
        <p:nvSpPr>
          <p:cNvPr id="22578" name="Line 93"/>
          <p:cNvSpPr>
            <a:spLocks noChangeShapeType="1"/>
          </p:cNvSpPr>
          <p:nvPr/>
        </p:nvSpPr>
        <p:spPr bwMode="auto">
          <a:xfrm>
            <a:off x="7259638" y="5851525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79" name="Text Box 94"/>
          <p:cNvSpPr txBox="1">
            <a:spLocks noChangeArrowheads="1"/>
          </p:cNvSpPr>
          <p:nvPr/>
        </p:nvSpPr>
        <p:spPr bwMode="auto">
          <a:xfrm>
            <a:off x="5360988" y="5626100"/>
            <a:ext cx="35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/>
              <a:t>x</a:t>
            </a:r>
            <a:r>
              <a:rPr lang="en-US" sz="1400" baseline="-25000"/>
              <a:t>N</a:t>
            </a:r>
            <a:endParaRPr lang="en-US" sz="1600"/>
          </a:p>
        </p:txBody>
      </p:sp>
      <p:sp>
        <p:nvSpPr>
          <p:cNvPr id="22580" name="Rectangle 95"/>
          <p:cNvSpPr>
            <a:spLocks noChangeArrowheads="1"/>
          </p:cNvSpPr>
          <p:nvPr/>
        </p:nvSpPr>
        <p:spPr bwMode="auto">
          <a:xfrm>
            <a:off x="7107238" y="5622925"/>
            <a:ext cx="1123950" cy="3810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81" name="Rectangle 96"/>
          <p:cNvSpPr>
            <a:spLocks noChangeArrowheads="1"/>
          </p:cNvSpPr>
          <p:nvPr/>
        </p:nvSpPr>
        <p:spPr bwMode="auto">
          <a:xfrm>
            <a:off x="5353050" y="5626100"/>
            <a:ext cx="457200" cy="3810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82" name="Line 97"/>
          <p:cNvSpPr>
            <a:spLocks noChangeShapeType="1"/>
          </p:cNvSpPr>
          <p:nvPr/>
        </p:nvSpPr>
        <p:spPr bwMode="auto">
          <a:xfrm flipV="1">
            <a:off x="7472363" y="6019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83" name="Line 98"/>
          <p:cNvSpPr>
            <a:spLocks noChangeShapeType="1"/>
          </p:cNvSpPr>
          <p:nvPr/>
        </p:nvSpPr>
        <p:spPr bwMode="auto">
          <a:xfrm>
            <a:off x="7472363" y="6324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84" name="Line 99"/>
          <p:cNvSpPr>
            <a:spLocks noChangeShapeType="1"/>
          </p:cNvSpPr>
          <p:nvPr/>
        </p:nvSpPr>
        <p:spPr bwMode="auto">
          <a:xfrm>
            <a:off x="8615363" y="6019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85" name="Line 100"/>
          <p:cNvSpPr>
            <a:spLocks noChangeShapeType="1"/>
          </p:cNvSpPr>
          <p:nvPr/>
        </p:nvSpPr>
        <p:spPr bwMode="auto">
          <a:xfrm>
            <a:off x="6100763" y="4343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86" name="Line 101"/>
          <p:cNvSpPr>
            <a:spLocks noChangeShapeType="1"/>
          </p:cNvSpPr>
          <p:nvPr/>
        </p:nvSpPr>
        <p:spPr bwMode="auto">
          <a:xfrm>
            <a:off x="6100763" y="43434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87" name="Line 102"/>
          <p:cNvSpPr>
            <a:spLocks noChangeShapeType="1"/>
          </p:cNvSpPr>
          <p:nvPr/>
        </p:nvSpPr>
        <p:spPr bwMode="auto">
          <a:xfrm>
            <a:off x="8539163" y="4343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88" name="Rectangle 103"/>
          <p:cNvSpPr>
            <a:spLocks noChangeArrowheads="1"/>
          </p:cNvSpPr>
          <p:nvPr/>
        </p:nvSpPr>
        <p:spPr bwMode="auto">
          <a:xfrm>
            <a:off x="5338763" y="4495800"/>
            <a:ext cx="457200" cy="3810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22589" name="Text Box 104"/>
          <p:cNvSpPr txBox="1">
            <a:spLocks noChangeArrowheads="1"/>
          </p:cNvSpPr>
          <p:nvPr/>
        </p:nvSpPr>
        <p:spPr bwMode="auto">
          <a:xfrm>
            <a:off x="5346700" y="4495800"/>
            <a:ext cx="35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/>
              <a:t>x</a:t>
            </a:r>
            <a:r>
              <a:rPr lang="en-US" sz="1400" baseline="-25000"/>
              <a:t>N</a:t>
            </a:r>
            <a:endParaRPr lang="en-US" sz="1600"/>
          </a:p>
        </p:txBody>
      </p:sp>
      <p:sp>
        <p:nvSpPr>
          <p:cNvPr id="22590" name="Text Box 105"/>
          <p:cNvSpPr txBox="1">
            <a:spLocks noChangeArrowheads="1"/>
          </p:cNvSpPr>
          <p:nvPr/>
        </p:nvSpPr>
        <p:spPr bwMode="auto">
          <a:xfrm>
            <a:off x="5346700" y="5029200"/>
            <a:ext cx="35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/>
              <a:t>x</a:t>
            </a:r>
            <a:r>
              <a:rPr lang="en-US" sz="1400" baseline="-25000"/>
              <a:t>N</a:t>
            </a:r>
            <a:endParaRPr lang="en-US" sz="1600"/>
          </a:p>
        </p:txBody>
      </p:sp>
      <p:sp>
        <p:nvSpPr>
          <p:cNvPr id="22591" name="Text Box 106"/>
          <p:cNvSpPr txBox="1">
            <a:spLocks noChangeArrowheads="1"/>
          </p:cNvSpPr>
          <p:nvPr/>
        </p:nvSpPr>
        <p:spPr bwMode="auto">
          <a:xfrm>
            <a:off x="5346700" y="5638800"/>
            <a:ext cx="35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/>
              <a:t>x</a:t>
            </a:r>
            <a:r>
              <a:rPr lang="en-US" sz="1400" baseline="-25000"/>
              <a:t>N</a:t>
            </a:r>
            <a:endParaRPr lang="en-US" sz="1600"/>
          </a:p>
        </p:txBody>
      </p:sp>
      <p:sp>
        <p:nvSpPr>
          <p:cNvPr id="22592" name="Line 107"/>
          <p:cNvSpPr>
            <a:spLocks noChangeShapeType="1"/>
          </p:cNvSpPr>
          <p:nvPr/>
        </p:nvSpPr>
        <p:spPr bwMode="auto">
          <a:xfrm>
            <a:off x="7624763" y="5638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93" name="Line 108"/>
          <p:cNvSpPr>
            <a:spLocks noChangeShapeType="1"/>
          </p:cNvSpPr>
          <p:nvPr/>
        </p:nvSpPr>
        <p:spPr bwMode="auto">
          <a:xfrm>
            <a:off x="7624763" y="5029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94" name="Text Box 109"/>
          <p:cNvSpPr txBox="1">
            <a:spLocks noChangeArrowheads="1"/>
          </p:cNvSpPr>
          <p:nvPr/>
        </p:nvSpPr>
        <p:spPr bwMode="auto">
          <a:xfrm>
            <a:off x="7045325" y="5029200"/>
            <a:ext cx="5984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/>
              <a:t>x</a:t>
            </a:r>
            <a:r>
              <a:rPr lang="en-US" sz="1400" baseline="-25000"/>
              <a:t>N-K+3</a:t>
            </a:r>
            <a:endParaRPr lang="en-US" sz="1600"/>
          </a:p>
        </p:txBody>
      </p:sp>
      <p:sp>
        <p:nvSpPr>
          <p:cNvPr id="22595" name="Text Box 110"/>
          <p:cNvSpPr txBox="1">
            <a:spLocks noChangeArrowheads="1"/>
          </p:cNvSpPr>
          <p:nvPr/>
        </p:nvSpPr>
        <p:spPr bwMode="auto">
          <a:xfrm>
            <a:off x="7108825" y="5638800"/>
            <a:ext cx="5984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/>
              <a:t>x</a:t>
            </a:r>
            <a:r>
              <a:rPr lang="en-US" sz="1400" baseline="-25000"/>
              <a:t>N-K+3</a:t>
            </a:r>
            <a:endParaRPr lang="en-US" sz="1600"/>
          </a:p>
        </p:txBody>
      </p:sp>
      <p:sp>
        <p:nvSpPr>
          <p:cNvPr id="22596" name="Text Box 111"/>
          <p:cNvSpPr txBox="1">
            <a:spLocks noChangeArrowheads="1"/>
          </p:cNvSpPr>
          <p:nvPr/>
        </p:nvSpPr>
        <p:spPr bwMode="auto">
          <a:xfrm>
            <a:off x="7642225" y="5638800"/>
            <a:ext cx="5984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/>
              <a:t>x</a:t>
            </a:r>
            <a:r>
              <a:rPr lang="en-US" sz="1400" baseline="-25000"/>
              <a:t>N-K+4</a:t>
            </a:r>
            <a:endParaRPr lang="en-US" sz="1600"/>
          </a:p>
        </p:txBody>
      </p:sp>
      <p:sp>
        <p:nvSpPr>
          <p:cNvPr id="22597" name="Rectangle 112"/>
          <p:cNvSpPr>
            <a:spLocks noGrp="1" noChangeArrowheads="1"/>
          </p:cNvSpPr>
          <p:nvPr>
            <p:ph type="body" idx="1"/>
          </p:nvPr>
        </p:nvSpPr>
        <p:spPr>
          <a:xfrm>
            <a:off x="339725" y="1371600"/>
            <a:ext cx="3089275" cy="4876800"/>
          </a:xfrm>
          <a:solidFill>
            <a:srgbClr val="DDDDDD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Buffers</a:t>
            </a:r>
            <a:endParaRPr lang="en-US" i="1" smtClean="0"/>
          </a:p>
          <a:p>
            <a:pPr lvl="1">
              <a:lnSpc>
                <a:spcPct val="90000"/>
              </a:lnSpc>
              <a:buFont typeface="Marlett" pitchFamily="2" charset="2"/>
              <a:buNone/>
            </a:pPr>
            <a:r>
              <a:rPr lang="en-US" smtClean="0"/>
              <a:t>Used in processing streaming data</a:t>
            </a:r>
            <a:endParaRPr lang="en-US" i="1" smtClean="0">
              <a:solidFill>
                <a:srgbClr val="0000FF"/>
              </a:solidFill>
            </a:endParaRPr>
          </a:p>
          <a:p>
            <a:pPr>
              <a:lnSpc>
                <a:spcPct val="90000"/>
              </a:lnSpc>
            </a:pPr>
            <a:r>
              <a:rPr lang="en-US" smtClean="0"/>
              <a:t>Linear buffer</a:t>
            </a:r>
          </a:p>
          <a:p>
            <a:pPr lvl="1">
              <a:lnSpc>
                <a:spcPct val="90000"/>
              </a:lnSpc>
              <a:buFont typeface="Marlett" pitchFamily="2" charset="2"/>
              <a:buNone/>
            </a:pPr>
            <a:r>
              <a:rPr lang="en-US" smtClean="0"/>
              <a:t>Sort by time index</a:t>
            </a:r>
          </a:p>
          <a:p>
            <a:pPr lvl="1">
              <a:lnSpc>
                <a:spcPct val="90000"/>
              </a:lnSpc>
              <a:buFont typeface="Marlett" pitchFamily="2" charset="2"/>
              <a:buNone/>
            </a:pPr>
            <a:r>
              <a:rPr lang="en-US" smtClean="0"/>
              <a:t>Update: discard oldest data, copy old data left, insert new data</a:t>
            </a:r>
          </a:p>
          <a:p>
            <a:pPr>
              <a:lnSpc>
                <a:spcPct val="90000"/>
              </a:lnSpc>
            </a:pPr>
            <a:r>
              <a:rPr lang="en-US" smtClean="0"/>
              <a:t>Circular buffer</a:t>
            </a:r>
          </a:p>
          <a:p>
            <a:pPr lvl="1">
              <a:lnSpc>
                <a:spcPct val="90000"/>
              </a:lnSpc>
              <a:buFont typeface="Marlett" pitchFamily="2" charset="2"/>
              <a:buNone/>
            </a:pPr>
            <a:r>
              <a:rPr lang="en-US" smtClean="0"/>
              <a:t>Oldest data index</a:t>
            </a:r>
          </a:p>
          <a:p>
            <a:pPr lvl="1">
              <a:lnSpc>
                <a:spcPct val="90000"/>
              </a:lnSpc>
              <a:buFont typeface="Marlett" pitchFamily="2" charset="2"/>
              <a:buNone/>
            </a:pPr>
            <a:r>
              <a:rPr lang="en-US" smtClean="0"/>
              <a:t>Update: insert new data at oldest index, update oldest index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762000" y="1295400"/>
            <a:ext cx="7696200" cy="502920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110000"/>
              </a:lnSpc>
              <a:spcBef>
                <a:spcPct val="20000"/>
              </a:spcBef>
              <a:buSzPct val="70000"/>
              <a:buFont typeface="Wingdings" pitchFamily="2" charset="2"/>
              <a:buChar char="n"/>
            </a:pPr>
            <a:endParaRPr lang="en-US" sz="2400">
              <a:solidFill>
                <a:srgbClr val="0000FF"/>
              </a:solidFill>
            </a:endParaRPr>
          </a:p>
        </p:txBody>
      </p:sp>
      <p:graphicFrame>
        <p:nvGraphicFramePr>
          <p:cNvPr id="4098" name="Object 3"/>
          <p:cNvGraphicFramePr>
            <a:graphicFrameLocks noChangeAspect="1"/>
          </p:cNvGraphicFramePr>
          <p:nvPr/>
        </p:nvGraphicFramePr>
        <p:xfrm>
          <a:off x="757238" y="1323975"/>
          <a:ext cx="7726362" cy="5357813"/>
        </p:xfrm>
        <a:graphic>
          <a:graphicData uri="http://schemas.openxmlformats.org/presentationml/2006/ole">
            <p:oleObj spid="_x0000_s4098" name="Document" r:id="rId3" imgW="7754341" imgH="5378517" progId="Word.Document.8">
              <p:embed/>
            </p:oleObj>
          </a:graphicData>
        </a:graphic>
      </p:graphicFrame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Conventional Digital Signal Processors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Conventional Digital Signal Processors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2800" y="1371600"/>
            <a:ext cx="7645400" cy="4953000"/>
          </a:xfrm>
          <a:solidFill>
            <a:srgbClr val="DDDDDD"/>
          </a:solidFill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mtClean="0"/>
              <a:t>Different on-chip configurations in each family</a:t>
            </a:r>
          </a:p>
          <a:p>
            <a:pPr lvl="1"/>
            <a:r>
              <a:rPr lang="en-US" smtClean="0"/>
              <a:t>Size and map of data and program memory</a:t>
            </a:r>
          </a:p>
          <a:p>
            <a:pPr lvl="1"/>
            <a:r>
              <a:rPr lang="en-US" smtClean="0"/>
              <a:t>A/D, input/output buffers, interfaces, timers, and D/A</a:t>
            </a:r>
          </a:p>
          <a:p>
            <a:pPr>
              <a:lnSpc>
                <a:spcPct val="110000"/>
              </a:lnSpc>
            </a:pPr>
            <a:r>
              <a:rPr lang="en-US" smtClean="0"/>
              <a:t>Drawbacks to conventional digital signal processors</a:t>
            </a:r>
          </a:p>
          <a:p>
            <a:pPr lvl="1">
              <a:lnSpc>
                <a:spcPct val="110000"/>
              </a:lnSpc>
            </a:pPr>
            <a:r>
              <a:rPr lang="en-US" smtClean="0"/>
              <a:t>No byte addressing (needed for images and video)</a:t>
            </a:r>
          </a:p>
          <a:p>
            <a:pPr lvl="1">
              <a:lnSpc>
                <a:spcPct val="110000"/>
              </a:lnSpc>
            </a:pPr>
            <a:r>
              <a:rPr lang="en-US" smtClean="0"/>
              <a:t>Limited on-chip memory</a:t>
            </a:r>
          </a:p>
          <a:p>
            <a:pPr lvl="1">
              <a:lnSpc>
                <a:spcPct val="110000"/>
              </a:lnSpc>
            </a:pPr>
            <a:r>
              <a:rPr lang="en-US" smtClean="0"/>
              <a:t>Limited addressable memory on fixed-point DSPs (exceptions include Freescale 56300 and TI C5409)</a:t>
            </a:r>
          </a:p>
          <a:p>
            <a:pPr lvl="1">
              <a:lnSpc>
                <a:spcPct val="110000"/>
              </a:lnSpc>
            </a:pPr>
            <a:r>
              <a:rPr lang="en-US" smtClean="0"/>
              <a:t>Non-standard C extensions for fixed-point data type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Pipelining</a:t>
            </a:r>
          </a:p>
        </p:txBody>
      </p:sp>
      <p:sp>
        <p:nvSpPr>
          <p:cNvPr id="24579" name="Line 5"/>
          <p:cNvSpPr>
            <a:spLocks noChangeShapeType="1"/>
          </p:cNvSpPr>
          <p:nvPr/>
        </p:nvSpPr>
        <p:spPr bwMode="auto">
          <a:xfrm>
            <a:off x="762000" y="17145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Line 6"/>
          <p:cNvSpPr>
            <a:spLocks noChangeShapeType="1"/>
          </p:cNvSpPr>
          <p:nvPr/>
        </p:nvSpPr>
        <p:spPr bwMode="auto">
          <a:xfrm>
            <a:off x="762000" y="1600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Line 7"/>
          <p:cNvSpPr>
            <a:spLocks noChangeShapeType="1"/>
          </p:cNvSpPr>
          <p:nvPr/>
        </p:nvSpPr>
        <p:spPr bwMode="auto">
          <a:xfrm>
            <a:off x="3200400" y="1600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Line 11"/>
          <p:cNvSpPr>
            <a:spLocks noChangeShapeType="1"/>
          </p:cNvSpPr>
          <p:nvPr/>
        </p:nvSpPr>
        <p:spPr bwMode="auto">
          <a:xfrm>
            <a:off x="762000" y="371475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Line 12"/>
          <p:cNvSpPr>
            <a:spLocks noChangeShapeType="1"/>
          </p:cNvSpPr>
          <p:nvPr/>
        </p:nvSpPr>
        <p:spPr bwMode="auto">
          <a:xfrm>
            <a:off x="762000" y="36004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Line 13"/>
          <p:cNvSpPr>
            <a:spLocks noChangeShapeType="1"/>
          </p:cNvSpPr>
          <p:nvPr/>
        </p:nvSpPr>
        <p:spPr bwMode="auto">
          <a:xfrm>
            <a:off x="3200400" y="36004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5" name="Line 14"/>
          <p:cNvSpPr>
            <a:spLocks noChangeShapeType="1"/>
          </p:cNvSpPr>
          <p:nvPr/>
        </p:nvSpPr>
        <p:spPr bwMode="auto">
          <a:xfrm>
            <a:off x="2590800" y="36004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Line 15"/>
          <p:cNvSpPr>
            <a:spLocks noChangeShapeType="1"/>
          </p:cNvSpPr>
          <p:nvPr/>
        </p:nvSpPr>
        <p:spPr bwMode="auto">
          <a:xfrm>
            <a:off x="1981200" y="36004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Line 16"/>
          <p:cNvSpPr>
            <a:spLocks noChangeShapeType="1"/>
          </p:cNvSpPr>
          <p:nvPr/>
        </p:nvSpPr>
        <p:spPr bwMode="auto">
          <a:xfrm>
            <a:off x="1371600" y="36004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Line 17"/>
          <p:cNvSpPr>
            <a:spLocks noChangeShapeType="1"/>
          </p:cNvSpPr>
          <p:nvPr/>
        </p:nvSpPr>
        <p:spPr bwMode="auto">
          <a:xfrm>
            <a:off x="3200400" y="200025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18"/>
          <p:cNvSpPr>
            <a:spLocks noChangeShapeType="1"/>
          </p:cNvSpPr>
          <p:nvPr/>
        </p:nvSpPr>
        <p:spPr bwMode="auto">
          <a:xfrm>
            <a:off x="3200400" y="1905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9"/>
          <p:cNvSpPr>
            <a:spLocks noChangeShapeType="1"/>
          </p:cNvSpPr>
          <p:nvPr/>
        </p:nvSpPr>
        <p:spPr bwMode="auto">
          <a:xfrm>
            <a:off x="5638800" y="18859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Line 20"/>
          <p:cNvSpPr>
            <a:spLocks noChangeShapeType="1"/>
          </p:cNvSpPr>
          <p:nvPr/>
        </p:nvSpPr>
        <p:spPr bwMode="auto">
          <a:xfrm>
            <a:off x="1371600" y="428625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Line 21"/>
          <p:cNvSpPr>
            <a:spLocks noChangeShapeType="1"/>
          </p:cNvSpPr>
          <p:nvPr/>
        </p:nvSpPr>
        <p:spPr bwMode="auto">
          <a:xfrm>
            <a:off x="1371600" y="41719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Line 22"/>
          <p:cNvSpPr>
            <a:spLocks noChangeShapeType="1"/>
          </p:cNvSpPr>
          <p:nvPr/>
        </p:nvSpPr>
        <p:spPr bwMode="auto">
          <a:xfrm>
            <a:off x="3810000" y="41719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Line 23"/>
          <p:cNvSpPr>
            <a:spLocks noChangeShapeType="1"/>
          </p:cNvSpPr>
          <p:nvPr/>
        </p:nvSpPr>
        <p:spPr bwMode="auto">
          <a:xfrm>
            <a:off x="3200400" y="41719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5" name="Line 24"/>
          <p:cNvSpPr>
            <a:spLocks noChangeShapeType="1"/>
          </p:cNvSpPr>
          <p:nvPr/>
        </p:nvSpPr>
        <p:spPr bwMode="auto">
          <a:xfrm>
            <a:off x="2590800" y="41719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Line 25"/>
          <p:cNvSpPr>
            <a:spLocks noChangeShapeType="1"/>
          </p:cNvSpPr>
          <p:nvPr/>
        </p:nvSpPr>
        <p:spPr bwMode="auto">
          <a:xfrm>
            <a:off x="1981200" y="41719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7" name="Line 26"/>
          <p:cNvSpPr>
            <a:spLocks noChangeShapeType="1"/>
          </p:cNvSpPr>
          <p:nvPr/>
        </p:nvSpPr>
        <p:spPr bwMode="auto">
          <a:xfrm>
            <a:off x="762000" y="40005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8" name="Line 27"/>
          <p:cNvSpPr>
            <a:spLocks noChangeShapeType="1"/>
          </p:cNvSpPr>
          <p:nvPr/>
        </p:nvSpPr>
        <p:spPr bwMode="auto">
          <a:xfrm>
            <a:off x="762000" y="3886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9" name="Line 28"/>
          <p:cNvSpPr>
            <a:spLocks noChangeShapeType="1"/>
          </p:cNvSpPr>
          <p:nvPr/>
        </p:nvSpPr>
        <p:spPr bwMode="auto">
          <a:xfrm>
            <a:off x="3200400" y="3886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0" name="Line 29"/>
          <p:cNvSpPr>
            <a:spLocks noChangeShapeType="1"/>
          </p:cNvSpPr>
          <p:nvPr/>
        </p:nvSpPr>
        <p:spPr bwMode="auto">
          <a:xfrm>
            <a:off x="2590800" y="3886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1" name="Line 30"/>
          <p:cNvSpPr>
            <a:spLocks noChangeShapeType="1"/>
          </p:cNvSpPr>
          <p:nvPr/>
        </p:nvSpPr>
        <p:spPr bwMode="auto">
          <a:xfrm>
            <a:off x="1981200" y="3886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2" name="Line 31"/>
          <p:cNvSpPr>
            <a:spLocks noChangeShapeType="1"/>
          </p:cNvSpPr>
          <p:nvPr/>
        </p:nvSpPr>
        <p:spPr bwMode="auto">
          <a:xfrm>
            <a:off x="1371600" y="3886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3" name="Line 32"/>
          <p:cNvSpPr>
            <a:spLocks noChangeShapeType="1"/>
          </p:cNvSpPr>
          <p:nvPr/>
        </p:nvSpPr>
        <p:spPr bwMode="auto">
          <a:xfrm>
            <a:off x="1371600" y="45720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4" name="Line 33"/>
          <p:cNvSpPr>
            <a:spLocks noChangeShapeType="1"/>
          </p:cNvSpPr>
          <p:nvPr/>
        </p:nvSpPr>
        <p:spPr bwMode="auto">
          <a:xfrm>
            <a:off x="1371600" y="44577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5" name="Line 34"/>
          <p:cNvSpPr>
            <a:spLocks noChangeShapeType="1"/>
          </p:cNvSpPr>
          <p:nvPr/>
        </p:nvSpPr>
        <p:spPr bwMode="auto">
          <a:xfrm>
            <a:off x="3810000" y="44577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6" name="Line 35"/>
          <p:cNvSpPr>
            <a:spLocks noChangeShapeType="1"/>
          </p:cNvSpPr>
          <p:nvPr/>
        </p:nvSpPr>
        <p:spPr bwMode="auto">
          <a:xfrm>
            <a:off x="3200400" y="44577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7" name="Line 36"/>
          <p:cNvSpPr>
            <a:spLocks noChangeShapeType="1"/>
          </p:cNvSpPr>
          <p:nvPr/>
        </p:nvSpPr>
        <p:spPr bwMode="auto">
          <a:xfrm>
            <a:off x="2590800" y="44577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8" name="Line 37"/>
          <p:cNvSpPr>
            <a:spLocks noChangeShapeType="1"/>
          </p:cNvSpPr>
          <p:nvPr/>
        </p:nvSpPr>
        <p:spPr bwMode="auto">
          <a:xfrm>
            <a:off x="1981200" y="44577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9" name="Line 38"/>
          <p:cNvSpPr>
            <a:spLocks noChangeShapeType="1"/>
          </p:cNvSpPr>
          <p:nvPr/>
        </p:nvSpPr>
        <p:spPr bwMode="auto">
          <a:xfrm>
            <a:off x="762000" y="257175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10" name="Line 39"/>
          <p:cNvSpPr>
            <a:spLocks noChangeShapeType="1"/>
          </p:cNvSpPr>
          <p:nvPr/>
        </p:nvSpPr>
        <p:spPr bwMode="auto">
          <a:xfrm>
            <a:off x="762000" y="24574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11" name="Line 40"/>
          <p:cNvSpPr>
            <a:spLocks noChangeShapeType="1"/>
          </p:cNvSpPr>
          <p:nvPr/>
        </p:nvSpPr>
        <p:spPr bwMode="auto">
          <a:xfrm>
            <a:off x="3200400" y="24574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12" name="Line 41"/>
          <p:cNvSpPr>
            <a:spLocks noChangeShapeType="1"/>
          </p:cNvSpPr>
          <p:nvPr/>
        </p:nvSpPr>
        <p:spPr bwMode="auto">
          <a:xfrm>
            <a:off x="2590800" y="24574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13" name="Line 42"/>
          <p:cNvSpPr>
            <a:spLocks noChangeShapeType="1"/>
          </p:cNvSpPr>
          <p:nvPr/>
        </p:nvSpPr>
        <p:spPr bwMode="auto">
          <a:xfrm>
            <a:off x="1981200" y="24574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14" name="Line 43"/>
          <p:cNvSpPr>
            <a:spLocks noChangeShapeType="1"/>
          </p:cNvSpPr>
          <p:nvPr/>
        </p:nvSpPr>
        <p:spPr bwMode="auto">
          <a:xfrm>
            <a:off x="1371600" y="24574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15" name="Line 44"/>
          <p:cNvSpPr>
            <a:spLocks noChangeShapeType="1"/>
          </p:cNvSpPr>
          <p:nvPr/>
        </p:nvSpPr>
        <p:spPr bwMode="auto">
          <a:xfrm>
            <a:off x="1371600" y="28194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16" name="Line 45"/>
          <p:cNvSpPr>
            <a:spLocks noChangeShapeType="1"/>
          </p:cNvSpPr>
          <p:nvPr/>
        </p:nvSpPr>
        <p:spPr bwMode="auto">
          <a:xfrm>
            <a:off x="1371600" y="2743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17" name="Line 46"/>
          <p:cNvSpPr>
            <a:spLocks noChangeShapeType="1"/>
          </p:cNvSpPr>
          <p:nvPr/>
        </p:nvSpPr>
        <p:spPr bwMode="auto">
          <a:xfrm>
            <a:off x="3810000" y="2743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18" name="Line 47"/>
          <p:cNvSpPr>
            <a:spLocks noChangeShapeType="1"/>
          </p:cNvSpPr>
          <p:nvPr/>
        </p:nvSpPr>
        <p:spPr bwMode="auto">
          <a:xfrm>
            <a:off x="3200400" y="2743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19" name="Line 48"/>
          <p:cNvSpPr>
            <a:spLocks noChangeShapeType="1"/>
          </p:cNvSpPr>
          <p:nvPr/>
        </p:nvSpPr>
        <p:spPr bwMode="auto">
          <a:xfrm>
            <a:off x="2590800" y="2743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20" name="Line 49"/>
          <p:cNvSpPr>
            <a:spLocks noChangeShapeType="1"/>
          </p:cNvSpPr>
          <p:nvPr/>
        </p:nvSpPr>
        <p:spPr bwMode="auto">
          <a:xfrm>
            <a:off x="1981200" y="2743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21" name="Line 50"/>
          <p:cNvSpPr>
            <a:spLocks noChangeShapeType="1"/>
          </p:cNvSpPr>
          <p:nvPr/>
        </p:nvSpPr>
        <p:spPr bwMode="auto">
          <a:xfrm>
            <a:off x="1066800" y="53721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22" name="Line 51"/>
          <p:cNvSpPr>
            <a:spLocks noChangeShapeType="1"/>
          </p:cNvSpPr>
          <p:nvPr/>
        </p:nvSpPr>
        <p:spPr bwMode="auto">
          <a:xfrm>
            <a:off x="762000" y="54864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23" name="Line 52"/>
          <p:cNvSpPr>
            <a:spLocks noChangeShapeType="1"/>
          </p:cNvSpPr>
          <p:nvPr/>
        </p:nvSpPr>
        <p:spPr bwMode="auto">
          <a:xfrm>
            <a:off x="762000" y="53721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24" name="Line 53"/>
          <p:cNvSpPr>
            <a:spLocks noChangeShapeType="1"/>
          </p:cNvSpPr>
          <p:nvPr/>
        </p:nvSpPr>
        <p:spPr bwMode="auto">
          <a:xfrm>
            <a:off x="3200400" y="53721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25" name="Line 54"/>
          <p:cNvSpPr>
            <a:spLocks noChangeShapeType="1"/>
          </p:cNvSpPr>
          <p:nvPr/>
        </p:nvSpPr>
        <p:spPr bwMode="auto">
          <a:xfrm>
            <a:off x="2590800" y="53721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26" name="Line 55"/>
          <p:cNvSpPr>
            <a:spLocks noChangeShapeType="1"/>
          </p:cNvSpPr>
          <p:nvPr/>
        </p:nvSpPr>
        <p:spPr bwMode="auto">
          <a:xfrm>
            <a:off x="1981200" y="53721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27" name="Line 56"/>
          <p:cNvSpPr>
            <a:spLocks noChangeShapeType="1"/>
          </p:cNvSpPr>
          <p:nvPr/>
        </p:nvSpPr>
        <p:spPr bwMode="auto">
          <a:xfrm>
            <a:off x="1371600" y="53721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28" name="Line 57"/>
          <p:cNvSpPr>
            <a:spLocks noChangeShapeType="1"/>
          </p:cNvSpPr>
          <p:nvPr/>
        </p:nvSpPr>
        <p:spPr bwMode="auto">
          <a:xfrm>
            <a:off x="1676400" y="53721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29" name="Line 58"/>
          <p:cNvSpPr>
            <a:spLocks noChangeShapeType="1"/>
          </p:cNvSpPr>
          <p:nvPr/>
        </p:nvSpPr>
        <p:spPr bwMode="auto">
          <a:xfrm>
            <a:off x="2286000" y="53721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30" name="Line 59"/>
          <p:cNvSpPr>
            <a:spLocks noChangeShapeType="1"/>
          </p:cNvSpPr>
          <p:nvPr/>
        </p:nvSpPr>
        <p:spPr bwMode="auto">
          <a:xfrm>
            <a:off x="2895600" y="53721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31" name="Line 60"/>
          <p:cNvSpPr>
            <a:spLocks noChangeShapeType="1"/>
          </p:cNvSpPr>
          <p:nvPr/>
        </p:nvSpPr>
        <p:spPr bwMode="auto">
          <a:xfrm>
            <a:off x="1371600" y="56578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32" name="Line 61"/>
          <p:cNvSpPr>
            <a:spLocks noChangeShapeType="1"/>
          </p:cNvSpPr>
          <p:nvPr/>
        </p:nvSpPr>
        <p:spPr bwMode="auto">
          <a:xfrm>
            <a:off x="1066800" y="577215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33" name="Line 62"/>
          <p:cNvSpPr>
            <a:spLocks noChangeShapeType="1"/>
          </p:cNvSpPr>
          <p:nvPr/>
        </p:nvSpPr>
        <p:spPr bwMode="auto">
          <a:xfrm>
            <a:off x="1066800" y="56578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34" name="Line 63"/>
          <p:cNvSpPr>
            <a:spLocks noChangeShapeType="1"/>
          </p:cNvSpPr>
          <p:nvPr/>
        </p:nvSpPr>
        <p:spPr bwMode="auto">
          <a:xfrm>
            <a:off x="3505200" y="56578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35" name="Line 64"/>
          <p:cNvSpPr>
            <a:spLocks noChangeShapeType="1"/>
          </p:cNvSpPr>
          <p:nvPr/>
        </p:nvSpPr>
        <p:spPr bwMode="auto">
          <a:xfrm>
            <a:off x="2895600" y="56578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36" name="Line 65"/>
          <p:cNvSpPr>
            <a:spLocks noChangeShapeType="1"/>
          </p:cNvSpPr>
          <p:nvPr/>
        </p:nvSpPr>
        <p:spPr bwMode="auto">
          <a:xfrm>
            <a:off x="2286000" y="56578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37" name="Line 66"/>
          <p:cNvSpPr>
            <a:spLocks noChangeShapeType="1"/>
          </p:cNvSpPr>
          <p:nvPr/>
        </p:nvSpPr>
        <p:spPr bwMode="auto">
          <a:xfrm>
            <a:off x="1676400" y="56578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38" name="Line 67"/>
          <p:cNvSpPr>
            <a:spLocks noChangeShapeType="1"/>
          </p:cNvSpPr>
          <p:nvPr/>
        </p:nvSpPr>
        <p:spPr bwMode="auto">
          <a:xfrm>
            <a:off x="1981200" y="56578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39" name="Line 68"/>
          <p:cNvSpPr>
            <a:spLocks noChangeShapeType="1"/>
          </p:cNvSpPr>
          <p:nvPr/>
        </p:nvSpPr>
        <p:spPr bwMode="auto">
          <a:xfrm>
            <a:off x="2590800" y="56578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40" name="Line 69"/>
          <p:cNvSpPr>
            <a:spLocks noChangeShapeType="1"/>
          </p:cNvSpPr>
          <p:nvPr/>
        </p:nvSpPr>
        <p:spPr bwMode="auto">
          <a:xfrm>
            <a:off x="3200400" y="56578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41" name="Line 70"/>
          <p:cNvSpPr>
            <a:spLocks noChangeShapeType="1"/>
          </p:cNvSpPr>
          <p:nvPr/>
        </p:nvSpPr>
        <p:spPr bwMode="auto">
          <a:xfrm>
            <a:off x="1676400" y="5943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42" name="Line 71"/>
          <p:cNvSpPr>
            <a:spLocks noChangeShapeType="1"/>
          </p:cNvSpPr>
          <p:nvPr/>
        </p:nvSpPr>
        <p:spPr bwMode="auto">
          <a:xfrm>
            <a:off x="1371600" y="60579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43" name="Line 72"/>
          <p:cNvSpPr>
            <a:spLocks noChangeShapeType="1"/>
          </p:cNvSpPr>
          <p:nvPr/>
        </p:nvSpPr>
        <p:spPr bwMode="auto">
          <a:xfrm>
            <a:off x="1371600" y="5943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44" name="Line 73"/>
          <p:cNvSpPr>
            <a:spLocks noChangeShapeType="1"/>
          </p:cNvSpPr>
          <p:nvPr/>
        </p:nvSpPr>
        <p:spPr bwMode="auto">
          <a:xfrm>
            <a:off x="3810000" y="5943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45" name="Line 74"/>
          <p:cNvSpPr>
            <a:spLocks noChangeShapeType="1"/>
          </p:cNvSpPr>
          <p:nvPr/>
        </p:nvSpPr>
        <p:spPr bwMode="auto">
          <a:xfrm>
            <a:off x="3200400" y="5943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46" name="Line 75"/>
          <p:cNvSpPr>
            <a:spLocks noChangeShapeType="1"/>
          </p:cNvSpPr>
          <p:nvPr/>
        </p:nvSpPr>
        <p:spPr bwMode="auto">
          <a:xfrm>
            <a:off x="2590800" y="5943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47" name="Line 76"/>
          <p:cNvSpPr>
            <a:spLocks noChangeShapeType="1"/>
          </p:cNvSpPr>
          <p:nvPr/>
        </p:nvSpPr>
        <p:spPr bwMode="auto">
          <a:xfrm>
            <a:off x="1981200" y="5943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48" name="Line 77"/>
          <p:cNvSpPr>
            <a:spLocks noChangeShapeType="1"/>
          </p:cNvSpPr>
          <p:nvPr/>
        </p:nvSpPr>
        <p:spPr bwMode="auto">
          <a:xfrm>
            <a:off x="2286000" y="5943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49" name="Line 78"/>
          <p:cNvSpPr>
            <a:spLocks noChangeShapeType="1"/>
          </p:cNvSpPr>
          <p:nvPr/>
        </p:nvSpPr>
        <p:spPr bwMode="auto">
          <a:xfrm>
            <a:off x="2895600" y="5943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50" name="Line 79"/>
          <p:cNvSpPr>
            <a:spLocks noChangeShapeType="1"/>
          </p:cNvSpPr>
          <p:nvPr/>
        </p:nvSpPr>
        <p:spPr bwMode="auto">
          <a:xfrm>
            <a:off x="3505200" y="5943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51" name="Text Box 80"/>
          <p:cNvSpPr txBox="1">
            <a:spLocks noChangeArrowheads="1"/>
          </p:cNvSpPr>
          <p:nvPr/>
        </p:nvSpPr>
        <p:spPr bwMode="auto">
          <a:xfrm>
            <a:off x="4419600" y="2901950"/>
            <a:ext cx="4038600" cy="29972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</a:pPr>
            <a:r>
              <a:rPr lang="en-US" sz="2400" b="1" i="1">
                <a:solidFill>
                  <a:srgbClr val="CC00FF"/>
                </a:solidFill>
              </a:rPr>
              <a:t>Pipelining</a:t>
            </a:r>
            <a:endParaRPr lang="en-US" sz="2000"/>
          </a:p>
          <a:p>
            <a:pPr algn="l">
              <a:spcBef>
                <a:spcPct val="20000"/>
              </a:spcBef>
              <a:buFontTx/>
              <a:buChar char="•"/>
            </a:pPr>
            <a:r>
              <a:rPr lang="en-US" sz="2000"/>
              <a:t> Process instruction stream in</a:t>
            </a:r>
            <a:br>
              <a:rPr lang="en-US" sz="2000"/>
            </a:br>
            <a:r>
              <a:rPr lang="en-US" sz="2000"/>
              <a:t>  stages (as stages of assembly</a:t>
            </a:r>
            <a:br>
              <a:rPr lang="en-US" sz="2000"/>
            </a:br>
            <a:r>
              <a:rPr lang="en-US" sz="2000"/>
              <a:t>  in manufacturing line)</a:t>
            </a:r>
          </a:p>
          <a:p>
            <a:pPr algn="l">
              <a:spcBef>
                <a:spcPct val="20000"/>
              </a:spcBef>
              <a:buFontTx/>
              <a:buChar char="•"/>
            </a:pPr>
            <a:r>
              <a:rPr lang="en-US" sz="2000"/>
              <a:t> Increase throughput</a:t>
            </a:r>
          </a:p>
          <a:p>
            <a:pPr algn="l">
              <a:spcBef>
                <a:spcPct val="20000"/>
              </a:spcBef>
            </a:pPr>
            <a:r>
              <a:rPr lang="en-US" sz="2400" b="1" i="1">
                <a:solidFill>
                  <a:srgbClr val="CC00FF"/>
                </a:solidFill>
              </a:rPr>
              <a:t>Managing Pipelines</a:t>
            </a:r>
            <a:endParaRPr lang="en-US" sz="2400"/>
          </a:p>
          <a:p>
            <a:pPr algn="l">
              <a:spcBef>
                <a:spcPct val="20000"/>
              </a:spcBef>
              <a:buFontTx/>
              <a:buChar char="•"/>
            </a:pPr>
            <a:r>
              <a:rPr lang="en-US" sz="2000"/>
              <a:t> Compiler or programmer</a:t>
            </a:r>
          </a:p>
          <a:p>
            <a:pPr algn="l">
              <a:spcBef>
                <a:spcPct val="20000"/>
              </a:spcBef>
              <a:buFontTx/>
              <a:buChar char="•"/>
            </a:pPr>
            <a:r>
              <a:rPr lang="en-US" sz="2000"/>
              <a:t> Pipeline interlocking</a:t>
            </a:r>
          </a:p>
        </p:txBody>
      </p:sp>
      <p:sp>
        <p:nvSpPr>
          <p:cNvPr id="24652" name="Text Box 84"/>
          <p:cNvSpPr txBox="1">
            <a:spLocks noChangeArrowheads="1"/>
          </p:cNvSpPr>
          <p:nvPr/>
        </p:nvSpPr>
        <p:spPr bwMode="auto">
          <a:xfrm>
            <a:off x="533400" y="1217613"/>
            <a:ext cx="3794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400" b="1">
                <a:solidFill>
                  <a:srgbClr val="0000FF"/>
                </a:solidFill>
              </a:rPr>
              <a:t>Sequential</a:t>
            </a:r>
            <a:r>
              <a:rPr lang="en-US" sz="2400"/>
              <a:t> </a:t>
            </a:r>
            <a:r>
              <a:rPr lang="en-US" i="1"/>
              <a:t>(Freescale 56000)</a:t>
            </a:r>
            <a:endParaRPr lang="en-US" sz="2400" i="1"/>
          </a:p>
        </p:txBody>
      </p:sp>
      <p:sp>
        <p:nvSpPr>
          <p:cNvPr id="24653" name="Text Box 85"/>
          <p:cNvSpPr txBox="1">
            <a:spLocks noChangeArrowheads="1"/>
          </p:cNvSpPr>
          <p:nvPr/>
        </p:nvSpPr>
        <p:spPr bwMode="auto">
          <a:xfrm>
            <a:off x="533400" y="2057400"/>
            <a:ext cx="548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 b="1">
                <a:solidFill>
                  <a:srgbClr val="0000FF"/>
                </a:solidFill>
              </a:rPr>
              <a:t>Pipelined</a:t>
            </a:r>
            <a:r>
              <a:rPr lang="en-US" sz="2400"/>
              <a:t> </a:t>
            </a:r>
            <a:r>
              <a:rPr lang="en-US" i="1"/>
              <a:t>(Most conventional DSPs)</a:t>
            </a:r>
            <a:endParaRPr lang="en-US" sz="2000"/>
          </a:p>
        </p:txBody>
      </p:sp>
      <p:sp>
        <p:nvSpPr>
          <p:cNvPr id="24654" name="Text Box 86"/>
          <p:cNvSpPr txBox="1">
            <a:spLocks noChangeArrowheads="1"/>
          </p:cNvSpPr>
          <p:nvPr/>
        </p:nvSpPr>
        <p:spPr bwMode="auto">
          <a:xfrm>
            <a:off x="533400" y="3198813"/>
            <a:ext cx="2728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400" b="1">
                <a:solidFill>
                  <a:srgbClr val="0000FF"/>
                </a:solidFill>
              </a:rPr>
              <a:t>Superscalar</a:t>
            </a:r>
            <a:r>
              <a:rPr lang="en-US" sz="2400"/>
              <a:t> </a:t>
            </a:r>
            <a:r>
              <a:rPr lang="en-US" i="1"/>
              <a:t>(Pentium)</a:t>
            </a:r>
            <a:endParaRPr lang="en-US" sz="2400"/>
          </a:p>
        </p:txBody>
      </p:sp>
      <p:sp>
        <p:nvSpPr>
          <p:cNvPr id="24655" name="Text Box 87"/>
          <p:cNvSpPr txBox="1">
            <a:spLocks noChangeArrowheads="1"/>
          </p:cNvSpPr>
          <p:nvPr/>
        </p:nvSpPr>
        <p:spPr bwMode="auto">
          <a:xfrm>
            <a:off x="538163" y="4884738"/>
            <a:ext cx="50244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 b="1">
                <a:solidFill>
                  <a:srgbClr val="0000FF"/>
                </a:solidFill>
              </a:rPr>
              <a:t>Superpipelined</a:t>
            </a:r>
            <a:r>
              <a:rPr lang="en-US" sz="2400">
                <a:solidFill>
                  <a:srgbClr val="CC00FF"/>
                </a:solidFill>
              </a:rPr>
              <a:t> </a:t>
            </a:r>
            <a:r>
              <a:rPr lang="en-US" i="1"/>
              <a:t>(TI C6000)</a:t>
            </a:r>
            <a:endParaRPr lang="en-US" sz="2400"/>
          </a:p>
        </p:txBody>
      </p:sp>
      <p:sp>
        <p:nvSpPr>
          <p:cNvPr id="24656" name="Text Box 88"/>
          <p:cNvSpPr txBox="1">
            <a:spLocks noChangeArrowheads="1"/>
          </p:cNvSpPr>
          <p:nvPr/>
        </p:nvSpPr>
        <p:spPr bwMode="auto">
          <a:xfrm>
            <a:off x="1371600" y="2971800"/>
            <a:ext cx="5826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200">
                <a:solidFill>
                  <a:srgbClr val="6699FF"/>
                </a:solidFill>
              </a:rPr>
              <a:t>Fetch</a:t>
            </a:r>
            <a:endParaRPr lang="en-US" sz="2000"/>
          </a:p>
        </p:txBody>
      </p:sp>
      <p:sp>
        <p:nvSpPr>
          <p:cNvPr id="24657" name="Text Box 89"/>
          <p:cNvSpPr txBox="1">
            <a:spLocks noChangeArrowheads="1"/>
          </p:cNvSpPr>
          <p:nvPr/>
        </p:nvSpPr>
        <p:spPr bwMode="auto">
          <a:xfrm>
            <a:off x="2001838" y="29718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/>
              <a:t>    </a:t>
            </a:r>
            <a:endParaRPr lang="en-US" sz="2000"/>
          </a:p>
        </p:txBody>
      </p:sp>
      <p:sp>
        <p:nvSpPr>
          <p:cNvPr id="24658" name="Text Box 90"/>
          <p:cNvSpPr txBox="1">
            <a:spLocks noChangeArrowheads="1"/>
          </p:cNvSpPr>
          <p:nvPr/>
        </p:nvSpPr>
        <p:spPr bwMode="auto">
          <a:xfrm>
            <a:off x="2590800" y="2971800"/>
            <a:ext cx="609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200">
                <a:solidFill>
                  <a:schemeClr val="accent1"/>
                </a:solidFill>
              </a:rPr>
              <a:t>Read</a:t>
            </a:r>
            <a:endParaRPr lang="en-US" sz="2000"/>
          </a:p>
        </p:txBody>
      </p:sp>
      <p:sp>
        <p:nvSpPr>
          <p:cNvPr id="24659" name="Text Box 91"/>
          <p:cNvSpPr txBox="1">
            <a:spLocks noChangeArrowheads="1"/>
          </p:cNvSpPr>
          <p:nvPr/>
        </p:nvSpPr>
        <p:spPr bwMode="auto">
          <a:xfrm>
            <a:off x="3082925" y="2971800"/>
            <a:ext cx="8350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200"/>
              <a:t>  </a:t>
            </a:r>
            <a:r>
              <a:rPr lang="en-US" sz="1200">
                <a:solidFill>
                  <a:srgbClr val="CC9900"/>
                </a:solidFill>
              </a:rPr>
              <a:t>Execute</a:t>
            </a:r>
            <a:endParaRPr lang="en-US" sz="2000"/>
          </a:p>
        </p:txBody>
      </p:sp>
      <p:sp>
        <p:nvSpPr>
          <p:cNvPr id="24660" name="Text Box 96"/>
          <p:cNvSpPr txBox="1">
            <a:spLocks noChangeArrowheads="1"/>
          </p:cNvSpPr>
          <p:nvPr/>
        </p:nvSpPr>
        <p:spPr bwMode="auto">
          <a:xfrm>
            <a:off x="1828800" y="2971800"/>
            <a:ext cx="838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CC3300"/>
                </a:solidFill>
              </a:rPr>
              <a:t>Decode</a:t>
            </a:r>
            <a:endParaRPr lang="en-US" sz="2000"/>
          </a:p>
        </p:txBody>
      </p:sp>
      <p:sp>
        <p:nvSpPr>
          <p:cNvPr id="24661" name="Text Box 97"/>
          <p:cNvSpPr txBox="1">
            <a:spLocks noChangeArrowheads="1"/>
          </p:cNvSpPr>
          <p:nvPr/>
        </p:nvSpPr>
        <p:spPr bwMode="auto">
          <a:xfrm>
            <a:off x="1371600" y="6172200"/>
            <a:ext cx="5826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200">
                <a:solidFill>
                  <a:srgbClr val="6699FF"/>
                </a:solidFill>
              </a:rPr>
              <a:t>Fetch</a:t>
            </a:r>
            <a:endParaRPr lang="en-US" sz="2000"/>
          </a:p>
        </p:txBody>
      </p:sp>
      <p:sp>
        <p:nvSpPr>
          <p:cNvPr id="24662" name="Text Box 98"/>
          <p:cNvSpPr txBox="1">
            <a:spLocks noChangeArrowheads="1"/>
          </p:cNvSpPr>
          <p:nvPr/>
        </p:nvSpPr>
        <p:spPr bwMode="auto">
          <a:xfrm>
            <a:off x="1905000" y="6172200"/>
            <a:ext cx="838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CC3300"/>
                </a:solidFill>
              </a:rPr>
              <a:t>Decode</a:t>
            </a:r>
            <a:endParaRPr lang="en-US" sz="2000">
              <a:solidFill>
                <a:srgbClr val="CC3300"/>
              </a:solidFill>
            </a:endParaRPr>
          </a:p>
        </p:txBody>
      </p:sp>
      <p:sp>
        <p:nvSpPr>
          <p:cNvPr id="24663" name="Text Box 99"/>
          <p:cNvSpPr txBox="1">
            <a:spLocks noChangeArrowheads="1"/>
          </p:cNvSpPr>
          <p:nvPr/>
        </p:nvSpPr>
        <p:spPr bwMode="auto">
          <a:xfrm>
            <a:off x="2590800" y="6172200"/>
            <a:ext cx="609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200">
                <a:solidFill>
                  <a:schemeClr val="accent1"/>
                </a:solidFill>
              </a:rPr>
              <a:t>Read</a:t>
            </a:r>
            <a:endParaRPr lang="en-US" sz="2000"/>
          </a:p>
        </p:txBody>
      </p:sp>
      <p:sp>
        <p:nvSpPr>
          <p:cNvPr id="24664" name="Text Box 100"/>
          <p:cNvSpPr txBox="1">
            <a:spLocks noChangeArrowheads="1"/>
          </p:cNvSpPr>
          <p:nvPr/>
        </p:nvSpPr>
        <p:spPr bwMode="auto">
          <a:xfrm>
            <a:off x="3048000" y="6172200"/>
            <a:ext cx="8778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200"/>
              <a:t>   </a:t>
            </a:r>
            <a:r>
              <a:rPr lang="en-US" sz="1200">
                <a:solidFill>
                  <a:srgbClr val="CC9900"/>
                </a:solidFill>
              </a:rPr>
              <a:t>Execute</a:t>
            </a:r>
            <a:endParaRPr lang="en-US" sz="2000"/>
          </a:p>
        </p:txBody>
      </p:sp>
      <p:sp>
        <p:nvSpPr>
          <p:cNvPr id="24665" name="Text Box 101"/>
          <p:cNvSpPr txBox="1">
            <a:spLocks noChangeArrowheads="1"/>
          </p:cNvSpPr>
          <p:nvPr/>
        </p:nvSpPr>
        <p:spPr bwMode="auto">
          <a:xfrm>
            <a:off x="685800" y="1828800"/>
            <a:ext cx="5826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200">
                <a:solidFill>
                  <a:srgbClr val="6699FF"/>
                </a:solidFill>
              </a:rPr>
              <a:t>Fetch</a:t>
            </a:r>
            <a:endParaRPr lang="en-US" sz="2000"/>
          </a:p>
        </p:txBody>
      </p:sp>
      <p:sp>
        <p:nvSpPr>
          <p:cNvPr id="24666" name="Text Box 102"/>
          <p:cNvSpPr txBox="1">
            <a:spLocks noChangeArrowheads="1"/>
          </p:cNvSpPr>
          <p:nvPr/>
        </p:nvSpPr>
        <p:spPr bwMode="auto">
          <a:xfrm>
            <a:off x="1905000" y="1828800"/>
            <a:ext cx="609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200">
                <a:solidFill>
                  <a:schemeClr val="accent1"/>
                </a:solidFill>
              </a:rPr>
              <a:t>Read</a:t>
            </a:r>
            <a:endParaRPr lang="en-US" sz="2000"/>
          </a:p>
        </p:txBody>
      </p:sp>
      <p:sp>
        <p:nvSpPr>
          <p:cNvPr id="24667" name="Text Box 103"/>
          <p:cNvSpPr txBox="1">
            <a:spLocks noChangeArrowheads="1"/>
          </p:cNvSpPr>
          <p:nvPr/>
        </p:nvSpPr>
        <p:spPr bwMode="auto">
          <a:xfrm>
            <a:off x="2397125" y="1828800"/>
            <a:ext cx="8350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200"/>
              <a:t>  </a:t>
            </a:r>
            <a:r>
              <a:rPr lang="en-US" sz="1200">
                <a:solidFill>
                  <a:srgbClr val="CC9900"/>
                </a:solidFill>
              </a:rPr>
              <a:t>Execute</a:t>
            </a:r>
            <a:endParaRPr lang="en-US" sz="2000"/>
          </a:p>
        </p:txBody>
      </p:sp>
      <p:sp>
        <p:nvSpPr>
          <p:cNvPr id="24668" name="Text Box 104"/>
          <p:cNvSpPr txBox="1">
            <a:spLocks noChangeArrowheads="1"/>
          </p:cNvSpPr>
          <p:nvPr/>
        </p:nvSpPr>
        <p:spPr bwMode="auto">
          <a:xfrm>
            <a:off x="1143000" y="1828800"/>
            <a:ext cx="838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CC3300"/>
                </a:solidFill>
              </a:rPr>
              <a:t>Decode</a:t>
            </a:r>
            <a:endParaRPr lang="en-US" sz="2000"/>
          </a:p>
        </p:txBody>
      </p:sp>
      <p:sp>
        <p:nvSpPr>
          <p:cNvPr id="24669" name="Text Box 105"/>
          <p:cNvSpPr txBox="1">
            <a:spLocks noChangeArrowheads="1"/>
          </p:cNvSpPr>
          <p:nvPr/>
        </p:nvSpPr>
        <p:spPr bwMode="auto">
          <a:xfrm>
            <a:off x="1371600" y="4724400"/>
            <a:ext cx="5826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200">
                <a:solidFill>
                  <a:srgbClr val="6699FF"/>
                </a:solidFill>
              </a:rPr>
              <a:t>Fetch</a:t>
            </a:r>
            <a:endParaRPr lang="en-US" sz="2000"/>
          </a:p>
        </p:txBody>
      </p:sp>
      <p:sp>
        <p:nvSpPr>
          <p:cNvPr id="24670" name="Text Box 106"/>
          <p:cNvSpPr txBox="1">
            <a:spLocks noChangeArrowheads="1"/>
          </p:cNvSpPr>
          <p:nvPr/>
        </p:nvSpPr>
        <p:spPr bwMode="auto">
          <a:xfrm>
            <a:off x="2590800" y="4724400"/>
            <a:ext cx="609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200">
                <a:solidFill>
                  <a:schemeClr val="accent1"/>
                </a:solidFill>
              </a:rPr>
              <a:t>Read</a:t>
            </a:r>
            <a:endParaRPr lang="en-US" sz="2000"/>
          </a:p>
        </p:txBody>
      </p:sp>
      <p:sp>
        <p:nvSpPr>
          <p:cNvPr id="24671" name="Text Box 107"/>
          <p:cNvSpPr txBox="1">
            <a:spLocks noChangeArrowheads="1"/>
          </p:cNvSpPr>
          <p:nvPr/>
        </p:nvSpPr>
        <p:spPr bwMode="auto">
          <a:xfrm>
            <a:off x="3082925" y="4724400"/>
            <a:ext cx="8350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200"/>
              <a:t>  </a:t>
            </a:r>
            <a:r>
              <a:rPr lang="en-US" sz="1200">
                <a:solidFill>
                  <a:srgbClr val="CC9900"/>
                </a:solidFill>
              </a:rPr>
              <a:t>Execute</a:t>
            </a:r>
            <a:endParaRPr lang="en-US" sz="2000"/>
          </a:p>
        </p:txBody>
      </p:sp>
      <p:sp>
        <p:nvSpPr>
          <p:cNvPr id="24672" name="Text Box 108"/>
          <p:cNvSpPr txBox="1">
            <a:spLocks noChangeArrowheads="1"/>
          </p:cNvSpPr>
          <p:nvPr/>
        </p:nvSpPr>
        <p:spPr bwMode="auto">
          <a:xfrm>
            <a:off x="1905000" y="4724400"/>
            <a:ext cx="838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200">
                <a:solidFill>
                  <a:srgbClr val="CC3300"/>
                </a:solidFill>
              </a:rPr>
              <a:t>Decode</a:t>
            </a:r>
            <a:endParaRPr lang="en-US" sz="20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5486400" cy="4953000"/>
          </a:xfrm>
          <a:solidFill>
            <a:srgbClr val="EAEAEA"/>
          </a:solidFill>
        </p:spPr>
        <p:txBody>
          <a:bodyPr/>
          <a:lstStyle/>
          <a:p>
            <a:r>
              <a:rPr lang="en-US" smtClean="0"/>
              <a:t>Time-stationary pipeline model</a:t>
            </a:r>
          </a:p>
          <a:p>
            <a:pPr lvl="1">
              <a:buFont typeface="Marlett" pitchFamily="2" charset="2"/>
              <a:buNone/>
            </a:pPr>
            <a:r>
              <a:rPr lang="en-US" smtClean="0"/>
              <a:t>Programmer controls each cycle</a:t>
            </a:r>
          </a:p>
          <a:p>
            <a:pPr lvl="1">
              <a:buFont typeface="Marlett" pitchFamily="2" charset="2"/>
              <a:buNone/>
            </a:pPr>
            <a:r>
              <a:rPr lang="en-US" smtClean="0"/>
              <a:t>Example: Freescale DSP56001 (has X/Y data memories/registers)</a:t>
            </a:r>
          </a:p>
          <a:p>
            <a:pPr lvl="1"/>
            <a:endParaRPr lang="en-US" smtClean="0">
              <a:solidFill>
                <a:srgbClr val="0000FF"/>
              </a:solidFill>
            </a:endParaRPr>
          </a:p>
          <a:p>
            <a:r>
              <a:rPr lang="en-US" smtClean="0"/>
              <a:t>Data-stationary pipeline model</a:t>
            </a:r>
          </a:p>
          <a:p>
            <a:pPr lvl="1">
              <a:buFont typeface="Marlett" pitchFamily="2" charset="2"/>
              <a:buNone/>
            </a:pPr>
            <a:r>
              <a:rPr lang="en-US" smtClean="0"/>
              <a:t>Programmer specifies data operations</a:t>
            </a:r>
          </a:p>
          <a:p>
            <a:pPr lvl="1">
              <a:buFont typeface="Marlett" pitchFamily="2" charset="2"/>
              <a:buNone/>
            </a:pPr>
            <a:r>
              <a:rPr lang="en-US" smtClean="0"/>
              <a:t>Example: TI TMS320C30</a:t>
            </a:r>
          </a:p>
          <a:p>
            <a:pPr lvl="1">
              <a:buFont typeface="Marlett" pitchFamily="2" charset="2"/>
              <a:buNone/>
            </a:pPr>
            <a:endParaRPr lang="en-US" sz="1800" smtClean="0"/>
          </a:p>
          <a:p>
            <a:r>
              <a:rPr lang="en-US" smtClean="0"/>
              <a:t>Interlocked pipeline</a:t>
            </a:r>
          </a:p>
          <a:p>
            <a:pPr lvl="1">
              <a:buFont typeface="Marlett" pitchFamily="2" charset="2"/>
              <a:buNone/>
            </a:pPr>
            <a:r>
              <a:rPr lang="en-US" smtClean="0"/>
              <a:t>“Protection” from pipeline effects</a:t>
            </a:r>
          </a:p>
          <a:p>
            <a:pPr lvl="1">
              <a:buFont typeface="Marlett" pitchFamily="2" charset="2"/>
              <a:buNone/>
            </a:pPr>
            <a:r>
              <a:rPr lang="en-US" smtClean="0"/>
              <a:t>May not be reported by simulators:</a:t>
            </a:r>
            <a:br>
              <a:rPr lang="en-US" smtClean="0"/>
            </a:br>
            <a:r>
              <a:rPr lang="en-US" smtClean="0"/>
              <a:t>inner loops may take extra cycles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Pipelining: Operation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441325" y="315436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000"/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1143000" y="2743200"/>
            <a:ext cx="4826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b="1">
                <a:latin typeface="Courier New" pitchFamily="49" charset="0"/>
              </a:rPr>
              <a:t>MAC X0,Y0,A  X:(R0)+,X0 Y:(R4)-,Y0</a:t>
            </a:r>
            <a:endParaRPr lang="en-US">
              <a:latin typeface="Courier New" pitchFamily="49" charset="0"/>
            </a:endParaRP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1143000" y="4267200"/>
            <a:ext cx="41433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b="1">
                <a:latin typeface="Courier New" pitchFamily="49" charset="0"/>
              </a:rPr>
              <a:t>MPYF *++AR0(1),*++AR1(IR0),R0</a:t>
            </a:r>
          </a:p>
        </p:txBody>
      </p:sp>
      <p:grpSp>
        <p:nvGrpSpPr>
          <p:cNvPr id="25607" name="Group 28"/>
          <p:cNvGrpSpPr>
            <a:grpSpLocks/>
          </p:cNvGrpSpPr>
          <p:nvPr/>
        </p:nvGrpSpPr>
        <p:grpSpPr bwMode="auto">
          <a:xfrm>
            <a:off x="5054600" y="1355725"/>
            <a:ext cx="3860800" cy="5045075"/>
            <a:chOff x="3102" y="720"/>
            <a:chExt cx="2432" cy="3178"/>
          </a:xfrm>
        </p:grpSpPr>
        <p:sp>
          <p:nvSpPr>
            <p:cNvPr id="25609" name="Text Box 7"/>
            <p:cNvSpPr txBox="1">
              <a:spLocks noChangeArrowheads="1"/>
            </p:cNvSpPr>
            <p:nvPr/>
          </p:nvSpPr>
          <p:spPr bwMode="auto">
            <a:xfrm>
              <a:off x="3984" y="1344"/>
              <a:ext cx="249" cy="1978"/>
            </a:xfrm>
            <a:prstGeom prst="rect">
              <a:avLst/>
            </a:prstGeom>
            <a:solidFill>
              <a:srgbClr val="6699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2000"/>
                <a:t>D</a:t>
              </a:r>
            </a:p>
            <a:p>
              <a:r>
                <a:rPr lang="en-US" sz="2000"/>
                <a:t>E</a:t>
              </a:r>
            </a:p>
            <a:p>
              <a:r>
                <a:rPr lang="en-US" sz="2000"/>
                <a:t>F</a:t>
              </a:r>
            </a:p>
            <a:p>
              <a:r>
                <a:rPr lang="en-US" sz="2000"/>
                <a:t>G</a:t>
              </a:r>
            </a:p>
            <a:p>
              <a:r>
                <a:rPr lang="en-US" sz="2000"/>
                <a:t>H</a:t>
              </a:r>
            </a:p>
            <a:p>
              <a:r>
                <a:rPr lang="en-US" sz="2000"/>
                <a:t>I</a:t>
              </a:r>
            </a:p>
            <a:p>
              <a:r>
                <a:rPr lang="en-US" sz="2000"/>
                <a:t>J</a:t>
              </a:r>
            </a:p>
            <a:p>
              <a:r>
                <a:rPr lang="en-US" sz="2000"/>
                <a:t>K</a:t>
              </a:r>
            </a:p>
            <a:p>
              <a:r>
                <a:rPr lang="en-US" sz="2000"/>
                <a:t>L</a:t>
              </a:r>
            </a:p>
            <a:p>
              <a:r>
                <a:rPr lang="en-US" sz="2000"/>
                <a:t>L</a:t>
              </a:r>
            </a:p>
          </p:txBody>
        </p:sp>
        <p:sp>
          <p:nvSpPr>
            <p:cNvPr id="25610" name="Text Box 8"/>
            <p:cNvSpPr txBox="1">
              <a:spLocks noChangeArrowheads="1"/>
            </p:cNvSpPr>
            <p:nvPr/>
          </p:nvSpPr>
          <p:spPr bwMode="auto">
            <a:xfrm>
              <a:off x="4221" y="1341"/>
              <a:ext cx="255" cy="2176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rgbClr val="CC3300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2000"/>
                <a:t>C</a:t>
              </a:r>
            </a:p>
            <a:p>
              <a:r>
                <a:rPr lang="en-US" sz="2000"/>
                <a:t>D</a:t>
              </a:r>
            </a:p>
            <a:p>
              <a:r>
                <a:rPr lang="en-US" sz="2000"/>
                <a:t>E</a:t>
              </a:r>
            </a:p>
            <a:p>
              <a:r>
                <a:rPr lang="en-US" sz="2000"/>
                <a:t>F</a:t>
              </a:r>
            </a:p>
            <a:p>
              <a:r>
                <a:rPr lang="en-US" sz="2000"/>
                <a:t>G</a:t>
              </a:r>
            </a:p>
            <a:p>
              <a:r>
                <a:rPr lang="en-US" sz="2000"/>
                <a:t>H</a:t>
              </a:r>
            </a:p>
            <a:p>
              <a:r>
                <a:rPr lang="en-US" sz="2000"/>
                <a:t>I</a:t>
              </a:r>
            </a:p>
            <a:p>
              <a:r>
                <a:rPr lang="en-US" sz="2000"/>
                <a:t>J</a:t>
              </a:r>
            </a:p>
            <a:p>
              <a:r>
                <a:rPr lang="en-US" sz="2000"/>
                <a:t>K</a:t>
              </a:r>
            </a:p>
            <a:p>
              <a:r>
                <a:rPr lang="en-US" sz="2000"/>
                <a:t>-</a:t>
              </a:r>
            </a:p>
            <a:p>
              <a:r>
                <a:rPr lang="en-US" sz="2000"/>
                <a:t>L</a:t>
              </a:r>
            </a:p>
          </p:txBody>
        </p:sp>
        <p:sp>
          <p:nvSpPr>
            <p:cNvPr id="25611" name="Text Box 9"/>
            <p:cNvSpPr txBox="1">
              <a:spLocks noChangeArrowheads="1"/>
            </p:cNvSpPr>
            <p:nvPr/>
          </p:nvSpPr>
          <p:spPr bwMode="auto">
            <a:xfrm>
              <a:off x="4464" y="1344"/>
              <a:ext cx="249" cy="236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2000"/>
                <a:t>B</a:t>
              </a:r>
            </a:p>
            <a:p>
              <a:r>
                <a:rPr lang="en-US" sz="2000"/>
                <a:t>C</a:t>
              </a:r>
            </a:p>
            <a:p>
              <a:r>
                <a:rPr lang="en-US" sz="2000"/>
                <a:t>D</a:t>
              </a:r>
            </a:p>
            <a:p>
              <a:r>
                <a:rPr lang="en-US" sz="2000"/>
                <a:t>E</a:t>
              </a:r>
            </a:p>
            <a:p>
              <a:r>
                <a:rPr lang="en-US" sz="2000"/>
                <a:t>F</a:t>
              </a:r>
            </a:p>
            <a:p>
              <a:r>
                <a:rPr lang="en-US" sz="2000"/>
                <a:t>G</a:t>
              </a:r>
            </a:p>
            <a:p>
              <a:r>
                <a:rPr lang="en-US" sz="2000"/>
                <a:t>H</a:t>
              </a:r>
            </a:p>
            <a:p>
              <a:r>
                <a:rPr lang="en-US" sz="2000"/>
                <a:t>I</a:t>
              </a:r>
            </a:p>
            <a:p>
              <a:r>
                <a:rPr lang="en-US" sz="2000"/>
                <a:t>J</a:t>
              </a:r>
            </a:p>
            <a:p>
              <a:r>
                <a:rPr lang="en-US" sz="2000"/>
                <a:t>K</a:t>
              </a:r>
            </a:p>
            <a:p>
              <a:r>
                <a:rPr lang="en-US" sz="2000"/>
                <a:t>-</a:t>
              </a:r>
            </a:p>
            <a:p>
              <a:r>
                <a:rPr lang="en-US" sz="2000"/>
                <a:t>L</a:t>
              </a:r>
            </a:p>
          </p:txBody>
        </p:sp>
        <p:sp>
          <p:nvSpPr>
            <p:cNvPr id="25612" name="Text Box 10"/>
            <p:cNvSpPr txBox="1">
              <a:spLocks noChangeArrowheads="1"/>
            </p:cNvSpPr>
            <p:nvPr/>
          </p:nvSpPr>
          <p:spPr bwMode="auto">
            <a:xfrm>
              <a:off x="4704" y="1344"/>
              <a:ext cx="249" cy="2554"/>
            </a:xfrm>
            <a:prstGeom prst="rect">
              <a:avLst/>
            </a:prstGeom>
            <a:solidFill>
              <a:srgbClr val="CC99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2000"/>
                <a:t>A</a:t>
              </a:r>
            </a:p>
            <a:p>
              <a:r>
                <a:rPr lang="en-US" sz="2000"/>
                <a:t>B</a:t>
              </a:r>
            </a:p>
            <a:p>
              <a:r>
                <a:rPr lang="en-US" sz="2000"/>
                <a:t>C</a:t>
              </a:r>
            </a:p>
            <a:p>
              <a:r>
                <a:rPr lang="en-US" sz="2000"/>
                <a:t>D</a:t>
              </a:r>
            </a:p>
            <a:p>
              <a:r>
                <a:rPr lang="en-US" sz="2000"/>
                <a:t>E</a:t>
              </a:r>
            </a:p>
            <a:p>
              <a:r>
                <a:rPr lang="en-US" sz="2000"/>
                <a:t>F</a:t>
              </a:r>
            </a:p>
            <a:p>
              <a:r>
                <a:rPr lang="en-US" sz="2000"/>
                <a:t>G</a:t>
              </a:r>
            </a:p>
            <a:p>
              <a:r>
                <a:rPr lang="en-US" sz="2000"/>
                <a:t>H</a:t>
              </a:r>
            </a:p>
            <a:p>
              <a:r>
                <a:rPr lang="en-US" sz="2000"/>
                <a:t>I</a:t>
              </a:r>
            </a:p>
            <a:p>
              <a:r>
                <a:rPr lang="en-US" sz="2000"/>
                <a:t>J</a:t>
              </a:r>
            </a:p>
            <a:p>
              <a:r>
                <a:rPr lang="en-US" sz="2000"/>
                <a:t>K</a:t>
              </a:r>
            </a:p>
            <a:p>
              <a:r>
                <a:rPr lang="en-US" sz="2000"/>
                <a:t>-</a:t>
              </a:r>
            </a:p>
            <a:p>
              <a:r>
                <a:rPr lang="en-US" sz="2000"/>
                <a:t>L</a:t>
              </a:r>
            </a:p>
          </p:txBody>
        </p:sp>
        <p:sp>
          <p:nvSpPr>
            <p:cNvPr id="25613" name="Text Box 11"/>
            <p:cNvSpPr txBox="1">
              <a:spLocks noChangeArrowheads="1"/>
            </p:cNvSpPr>
            <p:nvPr/>
          </p:nvSpPr>
          <p:spPr bwMode="auto">
            <a:xfrm>
              <a:off x="3980" y="1104"/>
              <a:ext cx="2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2000" b="1">
                  <a:solidFill>
                    <a:srgbClr val="6699FF"/>
                  </a:solidFill>
                </a:rPr>
                <a:t>F</a:t>
              </a:r>
              <a:endParaRPr lang="en-US" sz="2000">
                <a:solidFill>
                  <a:srgbClr val="6699FF"/>
                </a:solidFill>
              </a:endParaRPr>
            </a:p>
          </p:txBody>
        </p:sp>
        <p:sp>
          <p:nvSpPr>
            <p:cNvPr id="25614" name="Text Box 12"/>
            <p:cNvSpPr txBox="1">
              <a:spLocks noChangeArrowheads="1"/>
            </p:cNvSpPr>
            <p:nvPr/>
          </p:nvSpPr>
          <p:spPr bwMode="auto">
            <a:xfrm>
              <a:off x="4220" y="1104"/>
              <a:ext cx="24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2000" b="1">
                  <a:solidFill>
                    <a:srgbClr val="CC3300"/>
                  </a:solidFill>
                </a:rPr>
                <a:t>D</a:t>
              </a:r>
              <a:endParaRPr lang="en-US" sz="2000">
                <a:solidFill>
                  <a:srgbClr val="CC3300"/>
                </a:solidFill>
              </a:endParaRPr>
            </a:p>
          </p:txBody>
        </p:sp>
        <p:sp>
          <p:nvSpPr>
            <p:cNvPr id="25615" name="Text Box 13"/>
            <p:cNvSpPr txBox="1">
              <a:spLocks noChangeArrowheads="1"/>
            </p:cNvSpPr>
            <p:nvPr/>
          </p:nvSpPr>
          <p:spPr bwMode="auto">
            <a:xfrm>
              <a:off x="4464" y="1104"/>
              <a:ext cx="24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2000" b="1">
                  <a:solidFill>
                    <a:schemeClr val="accent1"/>
                  </a:solidFill>
                </a:rPr>
                <a:t>R</a:t>
              </a:r>
              <a:endParaRPr lang="en-US" sz="2000">
                <a:solidFill>
                  <a:schemeClr val="accent1"/>
                </a:solidFill>
              </a:endParaRPr>
            </a:p>
          </p:txBody>
        </p:sp>
        <p:sp>
          <p:nvSpPr>
            <p:cNvPr id="25616" name="Text Box 14"/>
            <p:cNvSpPr txBox="1">
              <a:spLocks noChangeArrowheads="1"/>
            </p:cNvSpPr>
            <p:nvPr/>
          </p:nvSpPr>
          <p:spPr bwMode="auto">
            <a:xfrm>
              <a:off x="4702" y="1104"/>
              <a:ext cx="23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2000" b="1">
                  <a:solidFill>
                    <a:srgbClr val="CC9900"/>
                  </a:solidFill>
                </a:rPr>
                <a:t>E</a:t>
              </a:r>
            </a:p>
          </p:txBody>
        </p:sp>
        <p:sp>
          <p:nvSpPr>
            <p:cNvPr id="25617" name="Text Box 15"/>
            <p:cNvSpPr txBox="1">
              <a:spLocks noChangeArrowheads="1"/>
            </p:cNvSpPr>
            <p:nvPr/>
          </p:nvSpPr>
          <p:spPr bwMode="auto">
            <a:xfrm>
              <a:off x="4944" y="864"/>
              <a:ext cx="59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600">
                  <a:solidFill>
                    <a:srgbClr val="CC9900"/>
                  </a:solidFill>
                </a:rPr>
                <a:t>Execute</a:t>
              </a:r>
              <a:endParaRPr lang="en-US" sz="1600"/>
            </a:p>
          </p:txBody>
        </p:sp>
        <p:sp>
          <p:nvSpPr>
            <p:cNvPr id="25618" name="Text Box 16"/>
            <p:cNvSpPr txBox="1">
              <a:spLocks noChangeArrowheads="1"/>
            </p:cNvSpPr>
            <p:nvPr/>
          </p:nvSpPr>
          <p:spPr bwMode="auto">
            <a:xfrm>
              <a:off x="4704" y="720"/>
              <a:ext cx="41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600">
                  <a:solidFill>
                    <a:schemeClr val="accent1"/>
                  </a:solidFill>
                </a:rPr>
                <a:t>Read</a:t>
              </a:r>
              <a:endParaRPr lang="en-US" sz="1600"/>
            </a:p>
          </p:txBody>
        </p:sp>
        <p:sp>
          <p:nvSpPr>
            <p:cNvPr id="25619" name="Text Box 17"/>
            <p:cNvSpPr txBox="1">
              <a:spLocks noChangeArrowheads="1"/>
            </p:cNvSpPr>
            <p:nvPr/>
          </p:nvSpPr>
          <p:spPr bwMode="auto">
            <a:xfrm>
              <a:off x="4224" y="720"/>
              <a:ext cx="53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600">
                  <a:solidFill>
                    <a:srgbClr val="CC3300"/>
                  </a:solidFill>
                </a:rPr>
                <a:t>Decode</a:t>
              </a:r>
              <a:endParaRPr lang="en-US" sz="1600"/>
            </a:p>
          </p:txBody>
        </p:sp>
        <p:sp>
          <p:nvSpPr>
            <p:cNvPr id="25620" name="Text Box 18"/>
            <p:cNvSpPr txBox="1">
              <a:spLocks noChangeArrowheads="1"/>
            </p:cNvSpPr>
            <p:nvPr/>
          </p:nvSpPr>
          <p:spPr bwMode="auto">
            <a:xfrm>
              <a:off x="3822" y="720"/>
              <a:ext cx="45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600">
                  <a:solidFill>
                    <a:srgbClr val="6699FF"/>
                  </a:solidFill>
                </a:rPr>
                <a:t>Fetch</a:t>
              </a:r>
              <a:endParaRPr lang="en-US" sz="1600"/>
            </a:p>
          </p:txBody>
        </p:sp>
        <p:sp>
          <p:nvSpPr>
            <p:cNvPr id="25621" name="Line 19"/>
            <p:cNvSpPr>
              <a:spLocks noChangeShapeType="1"/>
            </p:cNvSpPr>
            <p:nvPr/>
          </p:nvSpPr>
          <p:spPr bwMode="auto">
            <a:xfrm flipH="1" flipV="1">
              <a:off x="4080" y="912"/>
              <a:ext cx="0" cy="240"/>
            </a:xfrm>
            <a:prstGeom prst="line">
              <a:avLst/>
            </a:prstGeom>
            <a:noFill/>
            <a:ln w="9525">
              <a:solidFill>
                <a:srgbClr val="6699FF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2" name="Line 20"/>
            <p:cNvSpPr>
              <a:spLocks noChangeShapeType="1"/>
            </p:cNvSpPr>
            <p:nvPr/>
          </p:nvSpPr>
          <p:spPr bwMode="auto">
            <a:xfrm flipV="1">
              <a:off x="4320" y="912"/>
              <a:ext cx="96" cy="240"/>
            </a:xfrm>
            <a:prstGeom prst="line">
              <a:avLst/>
            </a:prstGeom>
            <a:noFill/>
            <a:ln w="3175">
              <a:solidFill>
                <a:srgbClr val="CC33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3" name="Line 21"/>
            <p:cNvSpPr>
              <a:spLocks noChangeShapeType="1"/>
            </p:cNvSpPr>
            <p:nvPr/>
          </p:nvSpPr>
          <p:spPr bwMode="auto">
            <a:xfrm flipV="1">
              <a:off x="4608" y="912"/>
              <a:ext cx="240" cy="24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4" name="Line 22"/>
            <p:cNvSpPr>
              <a:spLocks noChangeShapeType="1"/>
            </p:cNvSpPr>
            <p:nvPr/>
          </p:nvSpPr>
          <p:spPr bwMode="auto">
            <a:xfrm flipV="1">
              <a:off x="4896" y="1056"/>
              <a:ext cx="288" cy="144"/>
            </a:xfrm>
            <a:prstGeom prst="line">
              <a:avLst/>
            </a:prstGeom>
            <a:noFill/>
            <a:ln w="9525">
              <a:noFill/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5" name="Line 23"/>
            <p:cNvSpPr>
              <a:spLocks noChangeShapeType="1"/>
            </p:cNvSpPr>
            <p:nvPr/>
          </p:nvSpPr>
          <p:spPr bwMode="auto">
            <a:xfrm flipV="1">
              <a:off x="4896" y="1056"/>
              <a:ext cx="240" cy="144"/>
            </a:xfrm>
            <a:prstGeom prst="line">
              <a:avLst/>
            </a:prstGeom>
            <a:noFill/>
            <a:ln w="9525">
              <a:solidFill>
                <a:srgbClr val="CC99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6" name="Oval 24"/>
            <p:cNvSpPr>
              <a:spLocks noChangeArrowheads="1"/>
            </p:cNvSpPr>
            <p:nvPr/>
          </p:nvSpPr>
          <p:spPr bwMode="auto">
            <a:xfrm>
              <a:off x="3888" y="1344"/>
              <a:ext cx="1102" cy="243"/>
            </a:xfrm>
            <a:prstGeom prst="ellips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7" name="Line 25"/>
            <p:cNvSpPr>
              <a:spLocks noChangeShapeType="1"/>
            </p:cNvSpPr>
            <p:nvPr/>
          </p:nvSpPr>
          <p:spPr bwMode="auto">
            <a:xfrm flipH="1" flipV="1">
              <a:off x="3456" y="1296"/>
              <a:ext cx="432" cy="192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8" name="Freeform 26"/>
            <p:cNvSpPr>
              <a:spLocks/>
            </p:cNvSpPr>
            <p:nvPr/>
          </p:nvSpPr>
          <p:spPr bwMode="auto">
            <a:xfrm>
              <a:off x="3327" y="2888"/>
              <a:ext cx="1472" cy="816"/>
            </a:xfrm>
            <a:custGeom>
              <a:avLst/>
              <a:gdLst>
                <a:gd name="T0" fmla="*/ 0 w 1472"/>
                <a:gd name="T1" fmla="*/ 664 h 816"/>
                <a:gd name="T2" fmla="*/ 240 w 1472"/>
                <a:gd name="T3" fmla="*/ 472 h 816"/>
                <a:gd name="T4" fmla="*/ 480 w 1472"/>
                <a:gd name="T5" fmla="*/ 184 h 816"/>
                <a:gd name="T6" fmla="*/ 672 w 1472"/>
                <a:gd name="T7" fmla="*/ 40 h 816"/>
                <a:gd name="T8" fmla="*/ 864 w 1472"/>
                <a:gd name="T9" fmla="*/ 40 h 816"/>
                <a:gd name="T10" fmla="*/ 1200 w 1472"/>
                <a:gd name="T11" fmla="*/ 280 h 816"/>
                <a:gd name="T12" fmla="*/ 1440 w 1472"/>
                <a:gd name="T13" fmla="*/ 616 h 816"/>
                <a:gd name="T14" fmla="*/ 1392 w 1472"/>
                <a:gd name="T15" fmla="*/ 808 h 816"/>
                <a:gd name="T16" fmla="*/ 1104 w 1472"/>
                <a:gd name="T17" fmla="*/ 568 h 816"/>
                <a:gd name="T18" fmla="*/ 901 w 1472"/>
                <a:gd name="T19" fmla="*/ 389 h 816"/>
                <a:gd name="T20" fmla="*/ 720 w 1472"/>
                <a:gd name="T21" fmla="*/ 184 h 816"/>
                <a:gd name="T22" fmla="*/ 720 w 1472"/>
                <a:gd name="T23" fmla="*/ 40 h 81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472"/>
                <a:gd name="T37" fmla="*/ 0 h 816"/>
                <a:gd name="T38" fmla="*/ 1472 w 1472"/>
                <a:gd name="T39" fmla="*/ 816 h 81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472" h="816">
                  <a:moveTo>
                    <a:pt x="0" y="664"/>
                  </a:moveTo>
                  <a:cubicBezTo>
                    <a:pt x="80" y="608"/>
                    <a:pt x="160" y="552"/>
                    <a:pt x="240" y="472"/>
                  </a:cubicBezTo>
                  <a:cubicBezTo>
                    <a:pt x="320" y="392"/>
                    <a:pt x="408" y="256"/>
                    <a:pt x="480" y="184"/>
                  </a:cubicBezTo>
                  <a:cubicBezTo>
                    <a:pt x="552" y="112"/>
                    <a:pt x="608" y="64"/>
                    <a:pt x="672" y="40"/>
                  </a:cubicBezTo>
                  <a:cubicBezTo>
                    <a:pt x="736" y="16"/>
                    <a:pt x="776" y="0"/>
                    <a:pt x="864" y="40"/>
                  </a:cubicBezTo>
                  <a:cubicBezTo>
                    <a:pt x="952" y="80"/>
                    <a:pt x="1104" y="184"/>
                    <a:pt x="1200" y="280"/>
                  </a:cubicBezTo>
                  <a:cubicBezTo>
                    <a:pt x="1296" y="376"/>
                    <a:pt x="1408" y="528"/>
                    <a:pt x="1440" y="616"/>
                  </a:cubicBezTo>
                  <a:cubicBezTo>
                    <a:pt x="1472" y="704"/>
                    <a:pt x="1448" y="816"/>
                    <a:pt x="1392" y="808"/>
                  </a:cubicBezTo>
                  <a:cubicBezTo>
                    <a:pt x="1336" y="800"/>
                    <a:pt x="1186" y="638"/>
                    <a:pt x="1104" y="568"/>
                  </a:cubicBezTo>
                  <a:cubicBezTo>
                    <a:pt x="1022" y="498"/>
                    <a:pt x="965" y="453"/>
                    <a:pt x="901" y="389"/>
                  </a:cubicBezTo>
                  <a:cubicBezTo>
                    <a:pt x="837" y="325"/>
                    <a:pt x="750" y="242"/>
                    <a:pt x="720" y="184"/>
                  </a:cubicBezTo>
                  <a:cubicBezTo>
                    <a:pt x="690" y="126"/>
                    <a:pt x="704" y="84"/>
                    <a:pt x="720" y="40"/>
                  </a:cubicBezTo>
                </a:path>
              </a:pathLst>
            </a:custGeom>
            <a:noFill/>
            <a:ln w="38100" cap="flat" cmpd="sng">
              <a:solidFill>
                <a:srgbClr val="FFCC00"/>
              </a:solidFill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9" name="Freeform 27"/>
            <p:cNvSpPr>
              <a:spLocks/>
            </p:cNvSpPr>
            <p:nvPr/>
          </p:nvSpPr>
          <p:spPr bwMode="auto">
            <a:xfrm>
              <a:off x="3102" y="2074"/>
              <a:ext cx="1856" cy="864"/>
            </a:xfrm>
            <a:custGeom>
              <a:avLst/>
              <a:gdLst>
                <a:gd name="T0" fmla="*/ 0 w 1856"/>
                <a:gd name="T1" fmla="*/ 264 h 864"/>
                <a:gd name="T2" fmla="*/ 536 w 1856"/>
                <a:gd name="T3" fmla="*/ 144 h 864"/>
                <a:gd name="T4" fmla="*/ 816 w 1856"/>
                <a:gd name="T5" fmla="*/ 64 h 864"/>
                <a:gd name="T6" fmla="*/ 976 w 1856"/>
                <a:gd name="T7" fmla="*/ 48 h 864"/>
                <a:gd name="T8" fmla="*/ 1120 w 1856"/>
                <a:gd name="T9" fmla="*/ 96 h 864"/>
                <a:gd name="T10" fmla="*/ 1744 w 1856"/>
                <a:gd name="T11" fmla="*/ 624 h 864"/>
                <a:gd name="T12" fmla="*/ 1792 w 1856"/>
                <a:gd name="T13" fmla="*/ 768 h 864"/>
                <a:gd name="T14" fmla="*/ 1744 w 1856"/>
                <a:gd name="T15" fmla="*/ 816 h 864"/>
                <a:gd name="T16" fmla="*/ 1600 w 1856"/>
                <a:gd name="T17" fmla="*/ 768 h 864"/>
                <a:gd name="T18" fmla="*/ 976 w 1856"/>
                <a:gd name="T19" fmla="*/ 240 h 864"/>
                <a:gd name="T20" fmla="*/ 928 w 1856"/>
                <a:gd name="T21" fmla="*/ 48 h 86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856"/>
                <a:gd name="T34" fmla="*/ 0 h 864"/>
                <a:gd name="T35" fmla="*/ 1856 w 1856"/>
                <a:gd name="T36" fmla="*/ 864 h 86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856" h="864">
                  <a:moveTo>
                    <a:pt x="0" y="264"/>
                  </a:moveTo>
                  <a:cubicBezTo>
                    <a:pt x="89" y="244"/>
                    <a:pt x="400" y="177"/>
                    <a:pt x="536" y="144"/>
                  </a:cubicBezTo>
                  <a:cubicBezTo>
                    <a:pt x="672" y="111"/>
                    <a:pt x="743" y="80"/>
                    <a:pt x="816" y="64"/>
                  </a:cubicBezTo>
                  <a:cubicBezTo>
                    <a:pt x="889" y="48"/>
                    <a:pt x="925" y="43"/>
                    <a:pt x="976" y="48"/>
                  </a:cubicBezTo>
                  <a:cubicBezTo>
                    <a:pt x="1027" y="53"/>
                    <a:pt x="992" y="0"/>
                    <a:pt x="1120" y="96"/>
                  </a:cubicBezTo>
                  <a:cubicBezTo>
                    <a:pt x="1248" y="192"/>
                    <a:pt x="1632" y="512"/>
                    <a:pt x="1744" y="624"/>
                  </a:cubicBezTo>
                  <a:cubicBezTo>
                    <a:pt x="1856" y="736"/>
                    <a:pt x="1792" y="736"/>
                    <a:pt x="1792" y="768"/>
                  </a:cubicBezTo>
                  <a:cubicBezTo>
                    <a:pt x="1792" y="800"/>
                    <a:pt x="1776" y="816"/>
                    <a:pt x="1744" y="816"/>
                  </a:cubicBezTo>
                  <a:cubicBezTo>
                    <a:pt x="1712" y="816"/>
                    <a:pt x="1728" y="864"/>
                    <a:pt x="1600" y="768"/>
                  </a:cubicBezTo>
                  <a:cubicBezTo>
                    <a:pt x="1472" y="672"/>
                    <a:pt x="1088" y="360"/>
                    <a:pt x="976" y="240"/>
                  </a:cubicBezTo>
                  <a:cubicBezTo>
                    <a:pt x="864" y="120"/>
                    <a:pt x="896" y="84"/>
                    <a:pt x="928" y="48"/>
                  </a:cubicBezTo>
                </a:path>
              </a:pathLst>
            </a:custGeom>
            <a:noFill/>
            <a:ln w="38100" cap="flat" cmpd="sng">
              <a:solidFill>
                <a:srgbClr val="FFCC00"/>
              </a:solidFill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608" name="Text Box 29"/>
          <p:cNvSpPr txBox="1">
            <a:spLocks noChangeArrowheads="1"/>
          </p:cNvSpPr>
          <p:nvPr/>
        </p:nvSpPr>
        <p:spPr bwMode="auto">
          <a:xfrm>
            <a:off x="685800" y="6172200"/>
            <a:ext cx="563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1"/>
              <a:t>MAC means multiplication-accumulation.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5334000" cy="4972050"/>
          </a:xfrm>
          <a:solidFill>
            <a:srgbClr val="EAEAEA"/>
          </a:solidFill>
        </p:spPr>
        <p:txBody>
          <a:bodyPr/>
          <a:lstStyle/>
          <a:p>
            <a:r>
              <a:rPr lang="en-US" smtClean="0"/>
              <a:t>A control hazard occurs when a branch instruction is decoded</a:t>
            </a:r>
          </a:p>
          <a:p>
            <a:pPr lvl="1"/>
            <a:r>
              <a:rPr lang="en-US" smtClean="0"/>
              <a:t>Processor “flushes” the pipeline, or</a:t>
            </a:r>
          </a:p>
          <a:p>
            <a:pPr lvl="1"/>
            <a:r>
              <a:rPr lang="en-US" smtClean="0"/>
              <a:t>Delayed branch (expose pipeline)</a:t>
            </a:r>
          </a:p>
          <a:p>
            <a:r>
              <a:rPr lang="en-US" smtClean="0"/>
              <a:t>A data hazard occurs because                              an operand cannot be read yet</a:t>
            </a:r>
          </a:p>
          <a:p>
            <a:pPr lvl="1"/>
            <a:r>
              <a:rPr lang="en-US" smtClean="0"/>
              <a:t>Intended by programmer, or</a:t>
            </a:r>
          </a:p>
          <a:p>
            <a:pPr lvl="1"/>
            <a:r>
              <a:rPr lang="en-US" smtClean="0"/>
              <a:t>Interlock hardware inserts “bubble”</a:t>
            </a:r>
          </a:p>
          <a:p>
            <a:pPr lvl="1"/>
            <a:r>
              <a:rPr lang="en-US" smtClean="0"/>
              <a:t>TI TMS320C5000 (20 CPU &amp; 16 I/O registers, one accumulator, and one address pointer ARP implied by </a:t>
            </a:r>
            <a:r>
              <a:rPr lang="en-US" sz="1800" smtClean="0"/>
              <a:t>*</a:t>
            </a:r>
            <a:r>
              <a:rPr lang="en-US" smtClean="0"/>
              <a:t>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Pipelining: Control and Data Hazards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441325" y="315436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000"/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914400" y="5332413"/>
            <a:ext cx="48006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b="1">
                <a:latin typeface="Courier New" pitchFamily="49" charset="0"/>
              </a:rPr>
              <a:t>LAR  AR2, ADDR </a:t>
            </a:r>
            <a:r>
              <a:rPr lang="en-US" sz="1600" b="1">
                <a:latin typeface="Courier New" pitchFamily="49" charset="0"/>
              </a:rPr>
              <a:t>; load address reg.</a:t>
            </a:r>
          </a:p>
          <a:p>
            <a:pPr algn="l"/>
            <a:r>
              <a:rPr lang="en-US" b="1">
                <a:latin typeface="Courier New" pitchFamily="49" charset="0"/>
              </a:rPr>
              <a:t>LACC *-        </a:t>
            </a:r>
            <a:r>
              <a:rPr lang="en-US" sz="1600" b="1">
                <a:latin typeface="Courier New" pitchFamily="49" charset="0"/>
              </a:rPr>
              <a:t>; load accumulator w/</a:t>
            </a:r>
            <a:br>
              <a:rPr lang="en-US" sz="1600" b="1">
                <a:latin typeface="Courier New" pitchFamily="49" charset="0"/>
              </a:rPr>
            </a:br>
            <a:r>
              <a:rPr lang="en-US" b="1">
                <a:latin typeface="Courier New" pitchFamily="49" charset="0"/>
              </a:rPr>
              <a:t>               </a:t>
            </a:r>
            <a:r>
              <a:rPr lang="en-US" sz="1600" b="1">
                <a:latin typeface="Courier New" pitchFamily="49" charset="0"/>
              </a:rPr>
              <a:t>; contents of AR2</a:t>
            </a:r>
          </a:p>
        </p:txBody>
      </p:sp>
      <p:grpSp>
        <p:nvGrpSpPr>
          <p:cNvPr id="26630" name="Group 31"/>
          <p:cNvGrpSpPr>
            <a:grpSpLocks/>
          </p:cNvGrpSpPr>
          <p:nvPr/>
        </p:nvGrpSpPr>
        <p:grpSpPr bwMode="auto">
          <a:xfrm>
            <a:off x="4876800" y="1066800"/>
            <a:ext cx="3908425" cy="5349875"/>
            <a:chOff x="3072" y="720"/>
            <a:chExt cx="2462" cy="3370"/>
          </a:xfrm>
        </p:grpSpPr>
        <p:sp>
          <p:nvSpPr>
            <p:cNvPr id="26635" name="Text Box 7"/>
            <p:cNvSpPr txBox="1">
              <a:spLocks noChangeArrowheads="1"/>
            </p:cNvSpPr>
            <p:nvPr/>
          </p:nvSpPr>
          <p:spPr bwMode="auto">
            <a:xfrm>
              <a:off x="3936" y="1344"/>
              <a:ext cx="288" cy="2170"/>
            </a:xfrm>
            <a:prstGeom prst="rect">
              <a:avLst/>
            </a:prstGeom>
            <a:solidFill>
              <a:srgbClr val="6699FF"/>
            </a:solidFill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r>
                <a:rPr lang="en-US" sz="2000"/>
                <a:t>D</a:t>
              </a:r>
            </a:p>
            <a:p>
              <a:r>
                <a:rPr lang="en-US" sz="2000"/>
                <a:t>E</a:t>
              </a:r>
            </a:p>
            <a:p>
              <a:r>
                <a:rPr lang="en-US" sz="2000"/>
                <a:t>F</a:t>
              </a:r>
            </a:p>
            <a:p>
              <a:r>
                <a:rPr lang="en-US" sz="2000"/>
                <a:t>br</a:t>
              </a:r>
            </a:p>
            <a:p>
              <a:r>
                <a:rPr lang="en-US" sz="2000"/>
                <a:t>G</a:t>
              </a:r>
            </a:p>
            <a:p>
              <a:r>
                <a:rPr lang="en-US" sz="2000"/>
                <a:t>-</a:t>
              </a:r>
            </a:p>
            <a:p>
              <a:r>
                <a:rPr lang="en-US" sz="2000"/>
                <a:t>-</a:t>
              </a:r>
            </a:p>
            <a:p>
              <a:r>
                <a:rPr lang="en-US" sz="2000"/>
                <a:t>X</a:t>
              </a:r>
            </a:p>
            <a:p>
              <a:r>
                <a:rPr lang="en-US" sz="2000"/>
                <a:t>Y</a:t>
              </a:r>
            </a:p>
            <a:p>
              <a:r>
                <a:rPr lang="en-US" sz="2000"/>
                <a:t>Y</a:t>
              </a:r>
            </a:p>
            <a:p>
              <a:r>
                <a:rPr lang="en-US" sz="2000"/>
                <a:t>Z</a:t>
              </a:r>
            </a:p>
          </p:txBody>
        </p:sp>
        <p:sp>
          <p:nvSpPr>
            <p:cNvPr id="26636" name="Text Box 8"/>
            <p:cNvSpPr txBox="1">
              <a:spLocks noChangeArrowheads="1"/>
            </p:cNvSpPr>
            <p:nvPr/>
          </p:nvSpPr>
          <p:spPr bwMode="auto">
            <a:xfrm>
              <a:off x="3980" y="1104"/>
              <a:ext cx="2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2000" b="1">
                  <a:solidFill>
                    <a:srgbClr val="6699FF"/>
                  </a:solidFill>
                </a:rPr>
                <a:t>F</a:t>
              </a:r>
              <a:endParaRPr lang="en-US" sz="2000">
                <a:solidFill>
                  <a:srgbClr val="6699FF"/>
                </a:solidFill>
              </a:endParaRPr>
            </a:p>
          </p:txBody>
        </p:sp>
        <p:sp>
          <p:nvSpPr>
            <p:cNvPr id="26637" name="Text Box 9"/>
            <p:cNvSpPr txBox="1">
              <a:spLocks noChangeArrowheads="1"/>
            </p:cNvSpPr>
            <p:nvPr/>
          </p:nvSpPr>
          <p:spPr bwMode="auto">
            <a:xfrm>
              <a:off x="4224" y="1104"/>
              <a:ext cx="24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2000" b="1">
                  <a:solidFill>
                    <a:srgbClr val="CC3300"/>
                  </a:solidFill>
                </a:rPr>
                <a:t>D</a:t>
              </a:r>
              <a:endParaRPr lang="en-US" sz="2000"/>
            </a:p>
          </p:txBody>
        </p:sp>
        <p:sp>
          <p:nvSpPr>
            <p:cNvPr id="26638" name="Text Box 10"/>
            <p:cNvSpPr txBox="1">
              <a:spLocks noChangeArrowheads="1"/>
            </p:cNvSpPr>
            <p:nvPr/>
          </p:nvSpPr>
          <p:spPr bwMode="auto">
            <a:xfrm>
              <a:off x="4512" y="1104"/>
              <a:ext cx="24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2000" b="1">
                  <a:solidFill>
                    <a:schemeClr val="accent1"/>
                  </a:solidFill>
                </a:rPr>
                <a:t>R</a:t>
              </a:r>
              <a:endParaRPr lang="en-US" sz="2000">
                <a:solidFill>
                  <a:schemeClr val="accent1"/>
                </a:solidFill>
              </a:endParaRPr>
            </a:p>
          </p:txBody>
        </p:sp>
        <p:sp>
          <p:nvSpPr>
            <p:cNvPr id="26639" name="Text Box 11"/>
            <p:cNvSpPr txBox="1">
              <a:spLocks noChangeArrowheads="1"/>
            </p:cNvSpPr>
            <p:nvPr/>
          </p:nvSpPr>
          <p:spPr bwMode="auto">
            <a:xfrm>
              <a:off x="4800" y="1104"/>
              <a:ext cx="23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2000" b="1">
                  <a:solidFill>
                    <a:srgbClr val="CC9900"/>
                  </a:solidFill>
                </a:rPr>
                <a:t>E</a:t>
              </a:r>
            </a:p>
          </p:txBody>
        </p:sp>
        <p:sp>
          <p:nvSpPr>
            <p:cNvPr id="26640" name="Text Box 12"/>
            <p:cNvSpPr txBox="1">
              <a:spLocks noChangeArrowheads="1"/>
            </p:cNvSpPr>
            <p:nvPr/>
          </p:nvSpPr>
          <p:spPr bwMode="auto">
            <a:xfrm>
              <a:off x="4944" y="864"/>
              <a:ext cx="59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600">
                  <a:solidFill>
                    <a:srgbClr val="CC9900"/>
                  </a:solidFill>
                </a:rPr>
                <a:t>Execute</a:t>
              </a:r>
              <a:endParaRPr lang="en-US" sz="1600"/>
            </a:p>
          </p:txBody>
        </p:sp>
        <p:sp>
          <p:nvSpPr>
            <p:cNvPr id="26641" name="Text Box 13"/>
            <p:cNvSpPr txBox="1">
              <a:spLocks noChangeArrowheads="1"/>
            </p:cNvSpPr>
            <p:nvPr/>
          </p:nvSpPr>
          <p:spPr bwMode="auto">
            <a:xfrm>
              <a:off x="4704" y="720"/>
              <a:ext cx="41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600">
                  <a:solidFill>
                    <a:schemeClr val="accent1"/>
                  </a:solidFill>
                </a:rPr>
                <a:t>Read</a:t>
              </a:r>
              <a:endParaRPr lang="en-US" sz="1600"/>
            </a:p>
          </p:txBody>
        </p:sp>
        <p:sp>
          <p:nvSpPr>
            <p:cNvPr id="26642" name="Text Box 14"/>
            <p:cNvSpPr txBox="1">
              <a:spLocks noChangeArrowheads="1"/>
            </p:cNvSpPr>
            <p:nvPr/>
          </p:nvSpPr>
          <p:spPr bwMode="auto">
            <a:xfrm>
              <a:off x="4214" y="720"/>
              <a:ext cx="53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600">
                  <a:solidFill>
                    <a:srgbClr val="CC3300"/>
                  </a:solidFill>
                </a:rPr>
                <a:t>Decode</a:t>
              </a:r>
              <a:endParaRPr lang="en-US" sz="1600"/>
            </a:p>
          </p:txBody>
        </p:sp>
        <p:sp>
          <p:nvSpPr>
            <p:cNvPr id="26643" name="Text Box 15"/>
            <p:cNvSpPr txBox="1">
              <a:spLocks noChangeArrowheads="1"/>
            </p:cNvSpPr>
            <p:nvPr/>
          </p:nvSpPr>
          <p:spPr bwMode="auto">
            <a:xfrm>
              <a:off x="3822" y="720"/>
              <a:ext cx="45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600">
                  <a:solidFill>
                    <a:srgbClr val="6699FF"/>
                  </a:solidFill>
                </a:rPr>
                <a:t>Fetch</a:t>
              </a:r>
              <a:endParaRPr lang="en-US" sz="1600"/>
            </a:p>
          </p:txBody>
        </p:sp>
        <p:sp>
          <p:nvSpPr>
            <p:cNvPr id="26644" name="Line 16"/>
            <p:cNvSpPr>
              <a:spLocks noChangeShapeType="1"/>
            </p:cNvSpPr>
            <p:nvPr/>
          </p:nvSpPr>
          <p:spPr bwMode="auto">
            <a:xfrm flipH="1" flipV="1">
              <a:off x="4080" y="912"/>
              <a:ext cx="0" cy="240"/>
            </a:xfrm>
            <a:prstGeom prst="line">
              <a:avLst/>
            </a:prstGeom>
            <a:noFill/>
            <a:ln w="9525">
              <a:solidFill>
                <a:srgbClr val="6699FF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5" name="Line 17"/>
            <p:cNvSpPr>
              <a:spLocks noChangeShapeType="1"/>
            </p:cNvSpPr>
            <p:nvPr/>
          </p:nvSpPr>
          <p:spPr bwMode="auto">
            <a:xfrm flipV="1">
              <a:off x="4320" y="912"/>
              <a:ext cx="96" cy="240"/>
            </a:xfrm>
            <a:prstGeom prst="line">
              <a:avLst/>
            </a:prstGeom>
            <a:noFill/>
            <a:ln w="3175">
              <a:solidFill>
                <a:srgbClr val="CC33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6" name="Line 18"/>
            <p:cNvSpPr>
              <a:spLocks noChangeShapeType="1"/>
            </p:cNvSpPr>
            <p:nvPr/>
          </p:nvSpPr>
          <p:spPr bwMode="auto">
            <a:xfrm flipV="1">
              <a:off x="4656" y="912"/>
              <a:ext cx="192" cy="24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7" name="Line 19"/>
            <p:cNvSpPr>
              <a:spLocks noChangeShapeType="1"/>
            </p:cNvSpPr>
            <p:nvPr/>
          </p:nvSpPr>
          <p:spPr bwMode="auto">
            <a:xfrm flipV="1">
              <a:off x="4896" y="1056"/>
              <a:ext cx="288" cy="144"/>
            </a:xfrm>
            <a:prstGeom prst="line">
              <a:avLst/>
            </a:prstGeom>
            <a:noFill/>
            <a:ln w="9525">
              <a:noFill/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8" name="Line 20"/>
            <p:cNvSpPr>
              <a:spLocks noChangeShapeType="1"/>
            </p:cNvSpPr>
            <p:nvPr/>
          </p:nvSpPr>
          <p:spPr bwMode="auto">
            <a:xfrm flipV="1">
              <a:off x="4992" y="1056"/>
              <a:ext cx="144" cy="144"/>
            </a:xfrm>
            <a:prstGeom prst="line">
              <a:avLst/>
            </a:prstGeom>
            <a:noFill/>
            <a:ln w="9525">
              <a:solidFill>
                <a:srgbClr val="CC99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9" name="Text Box 21"/>
            <p:cNvSpPr txBox="1">
              <a:spLocks noChangeArrowheads="1"/>
            </p:cNvSpPr>
            <p:nvPr/>
          </p:nvSpPr>
          <p:spPr bwMode="auto">
            <a:xfrm>
              <a:off x="4224" y="1344"/>
              <a:ext cx="288" cy="2362"/>
            </a:xfrm>
            <a:prstGeom prst="rect">
              <a:avLst/>
            </a:prstGeom>
            <a:solidFill>
              <a:srgbClr val="CC3300"/>
            </a:solidFill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r>
                <a:rPr lang="en-US" sz="2000"/>
                <a:t>CD</a:t>
              </a:r>
            </a:p>
            <a:p>
              <a:r>
                <a:rPr lang="en-US" sz="2000"/>
                <a:t>E</a:t>
              </a:r>
            </a:p>
            <a:p>
              <a:r>
                <a:rPr lang="en-US" sz="2000"/>
                <a:t>F</a:t>
              </a:r>
            </a:p>
            <a:p>
              <a:r>
                <a:rPr lang="en-US" sz="2000"/>
                <a:t>br</a:t>
              </a:r>
            </a:p>
            <a:p>
              <a:r>
                <a:rPr lang="en-US" sz="2000"/>
                <a:t>-</a:t>
              </a:r>
            </a:p>
            <a:p>
              <a:r>
                <a:rPr lang="en-US" sz="2000"/>
                <a:t>-</a:t>
              </a:r>
            </a:p>
            <a:p>
              <a:r>
                <a:rPr lang="en-US" sz="2000"/>
                <a:t>-</a:t>
              </a:r>
            </a:p>
            <a:p>
              <a:r>
                <a:rPr lang="en-US" sz="2000"/>
                <a:t>X</a:t>
              </a:r>
            </a:p>
            <a:p>
              <a:r>
                <a:rPr lang="en-US" sz="2000"/>
                <a:t>-</a:t>
              </a:r>
            </a:p>
            <a:p>
              <a:r>
                <a:rPr lang="en-US" sz="2000"/>
                <a:t>Y</a:t>
              </a:r>
            </a:p>
            <a:p>
              <a:r>
                <a:rPr lang="en-US" sz="2000"/>
                <a:t>Z</a:t>
              </a:r>
            </a:p>
          </p:txBody>
        </p:sp>
        <p:sp>
          <p:nvSpPr>
            <p:cNvPr id="26650" name="Text Box 22"/>
            <p:cNvSpPr txBox="1">
              <a:spLocks noChangeArrowheads="1"/>
            </p:cNvSpPr>
            <p:nvPr/>
          </p:nvSpPr>
          <p:spPr bwMode="auto">
            <a:xfrm>
              <a:off x="4512" y="1344"/>
              <a:ext cx="288" cy="255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r>
                <a:rPr lang="en-US" sz="2000"/>
                <a:t>BCD</a:t>
              </a:r>
            </a:p>
            <a:p>
              <a:r>
                <a:rPr lang="en-US" sz="2000"/>
                <a:t>E</a:t>
              </a:r>
            </a:p>
            <a:p>
              <a:r>
                <a:rPr lang="en-US" sz="2000"/>
                <a:t>F</a:t>
              </a:r>
            </a:p>
            <a:p>
              <a:r>
                <a:rPr lang="en-US" sz="2000"/>
                <a:t>br</a:t>
              </a:r>
            </a:p>
            <a:p>
              <a:r>
                <a:rPr lang="en-US" sz="2000"/>
                <a:t>-</a:t>
              </a:r>
            </a:p>
            <a:p>
              <a:r>
                <a:rPr lang="en-US" sz="2000"/>
                <a:t>-</a:t>
              </a:r>
            </a:p>
            <a:p>
              <a:r>
                <a:rPr lang="en-US" sz="2000"/>
                <a:t>-</a:t>
              </a:r>
            </a:p>
            <a:p>
              <a:r>
                <a:rPr lang="en-US" sz="2000"/>
                <a:t>X</a:t>
              </a:r>
            </a:p>
            <a:p>
              <a:r>
                <a:rPr lang="en-US" sz="2000"/>
                <a:t>-</a:t>
              </a:r>
            </a:p>
            <a:p>
              <a:r>
                <a:rPr lang="en-US" sz="2000"/>
                <a:t>Y</a:t>
              </a:r>
            </a:p>
            <a:p>
              <a:r>
                <a:rPr lang="en-US" sz="2000"/>
                <a:t>Z</a:t>
              </a:r>
            </a:p>
          </p:txBody>
        </p:sp>
        <p:sp>
          <p:nvSpPr>
            <p:cNvPr id="26651" name="Text Box 23"/>
            <p:cNvSpPr txBox="1">
              <a:spLocks noChangeArrowheads="1"/>
            </p:cNvSpPr>
            <p:nvPr/>
          </p:nvSpPr>
          <p:spPr bwMode="auto">
            <a:xfrm>
              <a:off x="4800" y="1344"/>
              <a:ext cx="288" cy="2746"/>
            </a:xfrm>
            <a:prstGeom prst="rect">
              <a:avLst/>
            </a:prstGeom>
            <a:solidFill>
              <a:srgbClr val="CC9900"/>
            </a:solidFill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r>
                <a:rPr lang="en-US" sz="2000"/>
                <a:t>ABCD</a:t>
              </a:r>
            </a:p>
            <a:p>
              <a:r>
                <a:rPr lang="en-US" sz="2000"/>
                <a:t>E</a:t>
              </a:r>
            </a:p>
            <a:p>
              <a:r>
                <a:rPr lang="en-US" sz="2000"/>
                <a:t>F</a:t>
              </a:r>
            </a:p>
            <a:p>
              <a:r>
                <a:rPr lang="en-US" sz="2000"/>
                <a:t>br</a:t>
              </a:r>
            </a:p>
            <a:p>
              <a:r>
                <a:rPr lang="en-US" sz="2000"/>
                <a:t>-</a:t>
              </a:r>
            </a:p>
            <a:p>
              <a:r>
                <a:rPr lang="en-US" sz="2000"/>
                <a:t>-</a:t>
              </a:r>
            </a:p>
            <a:p>
              <a:r>
                <a:rPr lang="en-US" sz="2000"/>
                <a:t>-</a:t>
              </a:r>
            </a:p>
            <a:p>
              <a:r>
                <a:rPr lang="en-US" sz="2000"/>
                <a:t>X</a:t>
              </a:r>
            </a:p>
            <a:p>
              <a:r>
                <a:rPr lang="en-US" sz="2000"/>
                <a:t>-</a:t>
              </a:r>
            </a:p>
            <a:p>
              <a:r>
                <a:rPr lang="en-US" sz="2000"/>
                <a:t>Y</a:t>
              </a:r>
            </a:p>
            <a:p>
              <a:r>
                <a:rPr lang="en-US" sz="2000"/>
                <a:t>Z</a:t>
              </a:r>
            </a:p>
          </p:txBody>
        </p:sp>
        <p:sp>
          <p:nvSpPr>
            <p:cNvPr id="26652" name="Freeform 24"/>
            <p:cNvSpPr>
              <a:spLocks/>
            </p:cNvSpPr>
            <p:nvPr/>
          </p:nvSpPr>
          <p:spPr bwMode="auto">
            <a:xfrm>
              <a:off x="3504" y="1200"/>
              <a:ext cx="992" cy="1152"/>
            </a:xfrm>
            <a:custGeom>
              <a:avLst/>
              <a:gdLst>
                <a:gd name="T0" fmla="*/ 0 w 992"/>
                <a:gd name="T1" fmla="*/ 0 h 1152"/>
                <a:gd name="T2" fmla="*/ 384 w 992"/>
                <a:gd name="T3" fmla="*/ 288 h 1152"/>
                <a:gd name="T4" fmla="*/ 861 w 992"/>
                <a:gd name="T5" fmla="*/ 864 h 1152"/>
                <a:gd name="T6" fmla="*/ 960 w 992"/>
                <a:gd name="T7" fmla="*/ 1104 h 1152"/>
                <a:gd name="T8" fmla="*/ 864 w 992"/>
                <a:gd name="T9" fmla="*/ 1152 h 1152"/>
                <a:gd name="T10" fmla="*/ 720 w 992"/>
                <a:gd name="T11" fmla="*/ 1104 h 1152"/>
                <a:gd name="T12" fmla="*/ 768 w 992"/>
                <a:gd name="T13" fmla="*/ 960 h 1152"/>
                <a:gd name="T14" fmla="*/ 960 w 992"/>
                <a:gd name="T15" fmla="*/ 864 h 1152"/>
                <a:gd name="T16" fmla="*/ 959 w 992"/>
                <a:gd name="T17" fmla="*/ 857 h 11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92"/>
                <a:gd name="T28" fmla="*/ 0 h 1152"/>
                <a:gd name="T29" fmla="*/ 992 w 992"/>
                <a:gd name="T30" fmla="*/ 1152 h 115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92" h="1152">
                  <a:moveTo>
                    <a:pt x="0" y="0"/>
                  </a:moveTo>
                  <a:cubicBezTo>
                    <a:pt x="120" y="72"/>
                    <a:pt x="241" y="144"/>
                    <a:pt x="384" y="288"/>
                  </a:cubicBezTo>
                  <a:cubicBezTo>
                    <a:pt x="527" y="432"/>
                    <a:pt x="765" y="728"/>
                    <a:pt x="861" y="864"/>
                  </a:cubicBezTo>
                  <a:cubicBezTo>
                    <a:pt x="957" y="1000"/>
                    <a:pt x="960" y="1056"/>
                    <a:pt x="960" y="1104"/>
                  </a:cubicBezTo>
                  <a:cubicBezTo>
                    <a:pt x="960" y="1152"/>
                    <a:pt x="904" y="1152"/>
                    <a:pt x="864" y="1152"/>
                  </a:cubicBezTo>
                  <a:cubicBezTo>
                    <a:pt x="824" y="1152"/>
                    <a:pt x="736" y="1136"/>
                    <a:pt x="720" y="1104"/>
                  </a:cubicBezTo>
                  <a:cubicBezTo>
                    <a:pt x="704" y="1072"/>
                    <a:pt x="728" y="1000"/>
                    <a:pt x="768" y="960"/>
                  </a:cubicBezTo>
                  <a:cubicBezTo>
                    <a:pt x="808" y="920"/>
                    <a:pt x="928" y="881"/>
                    <a:pt x="960" y="864"/>
                  </a:cubicBezTo>
                  <a:cubicBezTo>
                    <a:pt x="992" y="847"/>
                    <a:pt x="959" y="858"/>
                    <a:pt x="959" y="857"/>
                  </a:cubicBezTo>
                </a:path>
              </a:pathLst>
            </a:custGeom>
            <a:noFill/>
            <a:ln w="38100" cap="flat" cmpd="sng">
              <a:solidFill>
                <a:srgbClr val="FFCC00"/>
              </a:solidFill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3" name="Freeform 25"/>
            <p:cNvSpPr>
              <a:spLocks/>
            </p:cNvSpPr>
            <p:nvPr/>
          </p:nvSpPr>
          <p:spPr bwMode="auto">
            <a:xfrm>
              <a:off x="3072" y="2736"/>
              <a:ext cx="1408" cy="576"/>
            </a:xfrm>
            <a:custGeom>
              <a:avLst/>
              <a:gdLst>
                <a:gd name="T0" fmla="*/ 0 w 1408"/>
                <a:gd name="T1" fmla="*/ 0 h 576"/>
                <a:gd name="T2" fmla="*/ 768 w 1408"/>
                <a:gd name="T3" fmla="*/ 240 h 576"/>
                <a:gd name="T4" fmla="*/ 1296 w 1408"/>
                <a:gd name="T5" fmla="*/ 384 h 576"/>
                <a:gd name="T6" fmla="*/ 1392 w 1408"/>
                <a:gd name="T7" fmla="*/ 528 h 576"/>
                <a:gd name="T8" fmla="*/ 1200 w 1408"/>
                <a:gd name="T9" fmla="*/ 576 h 576"/>
                <a:gd name="T10" fmla="*/ 912 w 1408"/>
                <a:gd name="T11" fmla="*/ 528 h 576"/>
                <a:gd name="T12" fmla="*/ 912 w 1408"/>
                <a:gd name="T13" fmla="*/ 336 h 576"/>
                <a:gd name="T14" fmla="*/ 1152 w 1408"/>
                <a:gd name="T15" fmla="*/ 288 h 57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408"/>
                <a:gd name="T25" fmla="*/ 0 h 576"/>
                <a:gd name="T26" fmla="*/ 1408 w 1408"/>
                <a:gd name="T27" fmla="*/ 576 h 57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408" h="576">
                  <a:moveTo>
                    <a:pt x="0" y="0"/>
                  </a:moveTo>
                  <a:cubicBezTo>
                    <a:pt x="276" y="88"/>
                    <a:pt x="552" y="176"/>
                    <a:pt x="768" y="240"/>
                  </a:cubicBezTo>
                  <a:cubicBezTo>
                    <a:pt x="984" y="304"/>
                    <a:pt x="1192" y="336"/>
                    <a:pt x="1296" y="384"/>
                  </a:cubicBezTo>
                  <a:cubicBezTo>
                    <a:pt x="1400" y="432"/>
                    <a:pt x="1408" y="496"/>
                    <a:pt x="1392" y="528"/>
                  </a:cubicBezTo>
                  <a:cubicBezTo>
                    <a:pt x="1376" y="560"/>
                    <a:pt x="1280" y="576"/>
                    <a:pt x="1200" y="576"/>
                  </a:cubicBezTo>
                  <a:cubicBezTo>
                    <a:pt x="1120" y="576"/>
                    <a:pt x="960" y="568"/>
                    <a:pt x="912" y="528"/>
                  </a:cubicBezTo>
                  <a:cubicBezTo>
                    <a:pt x="864" y="488"/>
                    <a:pt x="872" y="376"/>
                    <a:pt x="912" y="336"/>
                  </a:cubicBezTo>
                  <a:cubicBezTo>
                    <a:pt x="952" y="296"/>
                    <a:pt x="1052" y="292"/>
                    <a:pt x="1152" y="288"/>
                  </a:cubicBezTo>
                </a:path>
              </a:pathLst>
            </a:custGeom>
            <a:noFill/>
            <a:ln w="38100" cap="flat" cmpd="sng">
              <a:solidFill>
                <a:srgbClr val="FFCC00"/>
              </a:solidFill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31" name="Text Box 27"/>
          <p:cNvSpPr txBox="1">
            <a:spLocks noChangeArrowheads="1"/>
          </p:cNvSpPr>
          <p:nvPr/>
        </p:nvSpPr>
        <p:spPr bwMode="auto">
          <a:xfrm>
            <a:off x="457200" y="6248400"/>
            <a:ext cx="6934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</a:rPr>
              <a:t>LAR: 2 cycles to update AR2 &amp; ARP; need NOP after it</a:t>
            </a:r>
          </a:p>
        </p:txBody>
      </p:sp>
      <p:sp>
        <p:nvSpPr>
          <p:cNvPr id="26632" name="Line 28"/>
          <p:cNvSpPr>
            <a:spLocks noChangeShapeType="1"/>
          </p:cNvSpPr>
          <p:nvPr/>
        </p:nvSpPr>
        <p:spPr bwMode="auto">
          <a:xfrm flipH="1">
            <a:off x="457200" y="6400800"/>
            <a:ext cx="2286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Line 29"/>
          <p:cNvSpPr>
            <a:spLocks noChangeShapeType="1"/>
          </p:cNvSpPr>
          <p:nvPr/>
        </p:nvSpPr>
        <p:spPr bwMode="auto">
          <a:xfrm flipV="1">
            <a:off x="457200" y="5486400"/>
            <a:ext cx="0" cy="91440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4" name="Line 30"/>
          <p:cNvSpPr>
            <a:spLocks noChangeShapeType="1"/>
          </p:cNvSpPr>
          <p:nvPr/>
        </p:nvSpPr>
        <p:spPr bwMode="auto">
          <a:xfrm>
            <a:off x="457200" y="5486400"/>
            <a:ext cx="4572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3276600"/>
            <a:ext cx="4876800" cy="3124200"/>
          </a:xfrm>
          <a:solidFill>
            <a:srgbClr val="EAEAEA"/>
          </a:solidFill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mtClean="0"/>
              <a:t>A repeat instruction repeats one instruction or block of instructions after repeat</a:t>
            </a:r>
          </a:p>
          <a:p>
            <a:pPr>
              <a:lnSpc>
                <a:spcPct val="110000"/>
              </a:lnSpc>
            </a:pPr>
            <a:r>
              <a:rPr lang="en-US" smtClean="0"/>
              <a:t>The pipeline is filled with repeated instruction (or block of instructions)</a:t>
            </a:r>
          </a:p>
          <a:p>
            <a:pPr>
              <a:lnSpc>
                <a:spcPct val="110000"/>
              </a:lnSpc>
            </a:pPr>
            <a:r>
              <a:rPr lang="en-US" smtClean="0"/>
              <a:t>Cost: one pipeline flush only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Pipelining: Avoiding Control Hazards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441325" y="315436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000"/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609600" y="2324100"/>
            <a:ext cx="48006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b="1">
                <a:latin typeface="Courier New" pitchFamily="49" charset="0"/>
              </a:rPr>
              <a:t>; repeat TBLR inst. COUNT-1 times</a:t>
            </a:r>
          </a:p>
          <a:p>
            <a:pPr algn="l"/>
            <a:r>
              <a:rPr lang="en-US" b="1">
                <a:latin typeface="Courier New" pitchFamily="49" charset="0"/>
              </a:rPr>
              <a:t>RPT COUNT</a:t>
            </a:r>
          </a:p>
          <a:p>
            <a:pPr algn="l"/>
            <a:r>
              <a:rPr lang="en-US" b="1">
                <a:latin typeface="Courier New" pitchFamily="49" charset="0"/>
              </a:rPr>
              <a:t>TBLR *+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609600" y="1295400"/>
            <a:ext cx="4495800" cy="10064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sz="2000">
                <a:latin typeface="Times New Roman" pitchFamily="18" charset="0"/>
              </a:rPr>
              <a:t>High throughput performance of DSPs is helped by on-chip dedicated logic for looping (downcounters/looping registers)</a:t>
            </a:r>
            <a:endParaRPr lang="en-US" sz="2000"/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5943600" y="2133600"/>
            <a:ext cx="533400" cy="3719513"/>
          </a:xfrm>
          <a:prstGeom prst="rect">
            <a:avLst/>
          </a:prstGeom>
          <a:solidFill>
            <a:srgbClr val="6699FF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000"/>
              <a:t>D</a:t>
            </a:r>
          </a:p>
          <a:p>
            <a:r>
              <a:rPr lang="en-US" sz="2000"/>
              <a:t>E</a:t>
            </a:r>
          </a:p>
          <a:p>
            <a:r>
              <a:rPr lang="en-US" sz="2000"/>
              <a:t>F</a:t>
            </a:r>
          </a:p>
          <a:p>
            <a:r>
              <a:rPr lang="en-US"/>
              <a:t>rpt</a:t>
            </a:r>
            <a:endParaRPr lang="en-US" sz="2000"/>
          </a:p>
          <a:p>
            <a:r>
              <a:rPr lang="en-US" sz="2000"/>
              <a:t>X</a:t>
            </a:r>
          </a:p>
          <a:p>
            <a:r>
              <a:rPr lang="en-US" sz="2000"/>
              <a:t>X</a:t>
            </a:r>
          </a:p>
          <a:p>
            <a:r>
              <a:rPr lang="en-US" sz="2000"/>
              <a:t>X</a:t>
            </a:r>
          </a:p>
          <a:p>
            <a:r>
              <a:rPr lang="en-US" sz="2000"/>
              <a:t>X</a:t>
            </a:r>
          </a:p>
          <a:p>
            <a:r>
              <a:rPr lang="en-US" sz="2000"/>
              <a:t>X</a:t>
            </a:r>
          </a:p>
          <a:p>
            <a:r>
              <a:rPr lang="en-US" sz="2000"/>
              <a:t>X</a:t>
            </a:r>
          </a:p>
          <a:p>
            <a:r>
              <a:rPr lang="en-US" sz="2000"/>
              <a:t>X</a:t>
            </a:r>
          </a:p>
          <a:p>
            <a:r>
              <a:rPr lang="en-US" sz="2000"/>
              <a:t>X</a:t>
            </a: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6019800" y="1752600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000" b="1">
                <a:solidFill>
                  <a:srgbClr val="6699FF"/>
                </a:solidFill>
              </a:rPr>
              <a:t>F</a:t>
            </a:r>
            <a:endParaRPr lang="en-US" sz="2000"/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6553200" y="1752600"/>
            <a:ext cx="395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000" b="1">
                <a:solidFill>
                  <a:srgbClr val="CC3300"/>
                </a:solidFill>
              </a:rPr>
              <a:t>D</a:t>
            </a:r>
            <a:endParaRPr lang="en-US" sz="2000">
              <a:solidFill>
                <a:srgbClr val="CC3300"/>
              </a:solidFill>
            </a:endParaRP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7086600" y="1752600"/>
            <a:ext cx="390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000" b="1">
                <a:solidFill>
                  <a:schemeClr val="accent1"/>
                </a:solidFill>
              </a:rPr>
              <a:t>R</a:t>
            </a:r>
            <a:endParaRPr lang="en-US" sz="2000">
              <a:solidFill>
                <a:schemeClr val="accent1"/>
              </a:solidFill>
            </a:endParaRP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7620000" y="1752600"/>
            <a:ext cx="3762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000" b="1">
                <a:solidFill>
                  <a:srgbClr val="CC9900"/>
                </a:solidFill>
              </a:rPr>
              <a:t>E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7848600" y="1371600"/>
            <a:ext cx="9366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CC9900"/>
                </a:solidFill>
              </a:rPr>
              <a:t>Execute</a:t>
            </a:r>
            <a:endParaRPr lang="en-US" sz="1600"/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7086600" y="1143000"/>
            <a:ext cx="660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chemeClr val="accent1"/>
                </a:solidFill>
              </a:rPr>
              <a:t>Read</a:t>
            </a:r>
            <a:endParaRPr lang="en-US" sz="1600"/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6248400" y="1143000"/>
            <a:ext cx="8540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CC3300"/>
                </a:solidFill>
              </a:rPr>
              <a:t>Decode</a:t>
            </a:r>
            <a:endParaRPr lang="en-US" sz="1600"/>
          </a:p>
        </p:txBody>
      </p:sp>
      <p:sp>
        <p:nvSpPr>
          <p:cNvPr id="27663" name="Text Box 15"/>
          <p:cNvSpPr txBox="1">
            <a:spLocks noChangeArrowheads="1"/>
          </p:cNvSpPr>
          <p:nvPr/>
        </p:nvSpPr>
        <p:spPr bwMode="auto">
          <a:xfrm>
            <a:off x="5486400" y="1143000"/>
            <a:ext cx="714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6699FF"/>
                </a:solidFill>
              </a:rPr>
              <a:t>Fetch</a:t>
            </a:r>
            <a:endParaRPr lang="en-US" sz="1600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 flipH="1" flipV="1">
            <a:off x="5943600" y="1447800"/>
            <a:ext cx="228600" cy="38100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 flipH="1" flipV="1">
            <a:off x="6705600" y="1447800"/>
            <a:ext cx="0" cy="381000"/>
          </a:xfrm>
          <a:prstGeom prst="line">
            <a:avLst/>
          </a:prstGeom>
          <a:noFill/>
          <a:ln w="3175">
            <a:solidFill>
              <a:srgbClr val="CC33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 flipV="1">
            <a:off x="7315200" y="1447800"/>
            <a:ext cx="76200" cy="3810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7" name="Line 19"/>
          <p:cNvSpPr>
            <a:spLocks noChangeShapeType="1"/>
          </p:cNvSpPr>
          <p:nvPr/>
        </p:nvSpPr>
        <p:spPr bwMode="auto">
          <a:xfrm flipV="1">
            <a:off x="7772400" y="1676400"/>
            <a:ext cx="457200" cy="22860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8" name="Line 20"/>
          <p:cNvSpPr>
            <a:spLocks noChangeShapeType="1"/>
          </p:cNvSpPr>
          <p:nvPr/>
        </p:nvSpPr>
        <p:spPr bwMode="auto">
          <a:xfrm flipV="1">
            <a:off x="7924800" y="1676400"/>
            <a:ext cx="228600" cy="228600"/>
          </a:xfrm>
          <a:prstGeom prst="line">
            <a:avLst/>
          </a:prstGeom>
          <a:noFill/>
          <a:ln w="9525">
            <a:solidFill>
              <a:srgbClr val="CC99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9" name="Text Box 21"/>
          <p:cNvSpPr txBox="1">
            <a:spLocks noChangeArrowheads="1"/>
          </p:cNvSpPr>
          <p:nvPr/>
        </p:nvSpPr>
        <p:spPr bwMode="auto">
          <a:xfrm>
            <a:off x="6477000" y="2133600"/>
            <a:ext cx="533400" cy="3719513"/>
          </a:xfrm>
          <a:prstGeom prst="rect">
            <a:avLst/>
          </a:prstGeom>
          <a:solidFill>
            <a:srgbClr val="CC3300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000"/>
              <a:t>C</a:t>
            </a:r>
          </a:p>
          <a:p>
            <a:r>
              <a:rPr lang="en-US" sz="2000"/>
              <a:t>D</a:t>
            </a:r>
          </a:p>
          <a:p>
            <a:r>
              <a:rPr lang="en-US" sz="2000"/>
              <a:t>E</a:t>
            </a:r>
          </a:p>
          <a:p>
            <a:r>
              <a:rPr lang="en-US" sz="2000"/>
              <a:t>F</a:t>
            </a:r>
          </a:p>
          <a:p>
            <a:r>
              <a:rPr lang="en-US"/>
              <a:t>rpt</a:t>
            </a:r>
            <a:endParaRPr lang="en-US" sz="2000"/>
          </a:p>
          <a:p>
            <a:r>
              <a:rPr lang="en-US" sz="2000"/>
              <a:t>-</a:t>
            </a:r>
          </a:p>
          <a:p>
            <a:r>
              <a:rPr lang="en-US" sz="2000"/>
              <a:t>-</a:t>
            </a:r>
          </a:p>
          <a:p>
            <a:r>
              <a:rPr lang="en-US" sz="2000"/>
              <a:t>X</a:t>
            </a:r>
          </a:p>
          <a:p>
            <a:r>
              <a:rPr lang="en-US" sz="2000"/>
              <a:t>X</a:t>
            </a:r>
          </a:p>
          <a:p>
            <a:r>
              <a:rPr lang="en-US" sz="2000"/>
              <a:t>X</a:t>
            </a:r>
          </a:p>
          <a:p>
            <a:r>
              <a:rPr lang="en-US" sz="2000"/>
              <a:t>X</a:t>
            </a:r>
          </a:p>
          <a:p>
            <a:r>
              <a:rPr lang="en-US" sz="2000"/>
              <a:t>X</a:t>
            </a:r>
          </a:p>
        </p:txBody>
      </p:sp>
      <p:sp>
        <p:nvSpPr>
          <p:cNvPr id="27670" name="Text Box 22"/>
          <p:cNvSpPr txBox="1">
            <a:spLocks noChangeArrowheads="1"/>
          </p:cNvSpPr>
          <p:nvPr/>
        </p:nvSpPr>
        <p:spPr bwMode="auto">
          <a:xfrm>
            <a:off x="7010400" y="2133600"/>
            <a:ext cx="533400" cy="37195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000"/>
              <a:t>B</a:t>
            </a:r>
          </a:p>
          <a:p>
            <a:r>
              <a:rPr lang="en-US" sz="2000"/>
              <a:t>CD</a:t>
            </a:r>
          </a:p>
          <a:p>
            <a:r>
              <a:rPr lang="en-US" sz="2000"/>
              <a:t>E</a:t>
            </a:r>
          </a:p>
          <a:p>
            <a:r>
              <a:rPr lang="en-US" sz="2000"/>
              <a:t>F</a:t>
            </a:r>
          </a:p>
          <a:p>
            <a:r>
              <a:rPr lang="en-US"/>
              <a:t>rpt</a:t>
            </a:r>
            <a:endParaRPr lang="en-US" sz="2000"/>
          </a:p>
          <a:p>
            <a:r>
              <a:rPr lang="en-US" sz="2000"/>
              <a:t>-</a:t>
            </a:r>
          </a:p>
          <a:p>
            <a:r>
              <a:rPr lang="en-US" sz="2000"/>
              <a:t>-</a:t>
            </a:r>
          </a:p>
          <a:p>
            <a:r>
              <a:rPr lang="en-US" sz="2000"/>
              <a:t>X</a:t>
            </a:r>
          </a:p>
          <a:p>
            <a:r>
              <a:rPr lang="en-US" sz="2000"/>
              <a:t>X</a:t>
            </a:r>
          </a:p>
          <a:p>
            <a:r>
              <a:rPr lang="en-US" sz="2000"/>
              <a:t>X</a:t>
            </a:r>
          </a:p>
          <a:p>
            <a:r>
              <a:rPr lang="en-US" sz="2000"/>
              <a:t>X</a:t>
            </a:r>
          </a:p>
        </p:txBody>
      </p:sp>
      <p:sp>
        <p:nvSpPr>
          <p:cNvPr id="27671" name="Text Box 23"/>
          <p:cNvSpPr txBox="1">
            <a:spLocks noChangeArrowheads="1"/>
          </p:cNvSpPr>
          <p:nvPr/>
        </p:nvSpPr>
        <p:spPr bwMode="auto">
          <a:xfrm>
            <a:off x="7543800" y="2133600"/>
            <a:ext cx="533400" cy="3719513"/>
          </a:xfrm>
          <a:prstGeom prst="rect">
            <a:avLst/>
          </a:prstGeom>
          <a:solidFill>
            <a:srgbClr val="CC9900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000"/>
              <a:t>AB</a:t>
            </a:r>
            <a:br>
              <a:rPr lang="en-US" sz="2000"/>
            </a:br>
            <a:r>
              <a:rPr lang="en-US" sz="2000"/>
              <a:t>CD</a:t>
            </a:r>
          </a:p>
          <a:p>
            <a:r>
              <a:rPr lang="en-US" sz="2000"/>
              <a:t>E</a:t>
            </a:r>
          </a:p>
          <a:p>
            <a:r>
              <a:rPr lang="en-US" sz="2000"/>
              <a:t>F</a:t>
            </a:r>
          </a:p>
          <a:p>
            <a:r>
              <a:rPr lang="en-US"/>
              <a:t>rpt</a:t>
            </a:r>
            <a:endParaRPr lang="en-US" sz="2000"/>
          </a:p>
          <a:p>
            <a:r>
              <a:rPr lang="en-US" sz="2000"/>
              <a:t>-</a:t>
            </a:r>
          </a:p>
          <a:p>
            <a:r>
              <a:rPr lang="en-US" sz="2000"/>
              <a:t>-</a:t>
            </a:r>
          </a:p>
          <a:p>
            <a:r>
              <a:rPr lang="en-US" sz="2000"/>
              <a:t>X</a:t>
            </a:r>
          </a:p>
          <a:p>
            <a:r>
              <a:rPr lang="en-US" sz="2000"/>
              <a:t>X</a:t>
            </a:r>
          </a:p>
          <a:p>
            <a:r>
              <a:rPr lang="en-US" sz="2000"/>
              <a:t>X</a:t>
            </a:r>
          </a:p>
        </p:txBody>
      </p:sp>
      <p:sp>
        <p:nvSpPr>
          <p:cNvPr id="27672" name="Freeform 24"/>
          <p:cNvSpPr>
            <a:spLocks/>
          </p:cNvSpPr>
          <p:nvPr/>
        </p:nvSpPr>
        <p:spPr bwMode="auto">
          <a:xfrm>
            <a:off x="4800600" y="5029200"/>
            <a:ext cx="2678113" cy="508000"/>
          </a:xfrm>
          <a:custGeom>
            <a:avLst/>
            <a:gdLst>
              <a:gd name="T0" fmla="*/ 0 w 1687"/>
              <a:gd name="T1" fmla="*/ 0 h 320"/>
              <a:gd name="T2" fmla="*/ 2147483647 w 1687"/>
              <a:gd name="T3" fmla="*/ 2147483647 h 320"/>
              <a:gd name="T4" fmla="*/ 2147483647 w 1687"/>
              <a:gd name="T5" fmla="*/ 2147483647 h 320"/>
              <a:gd name="T6" fmla="*/ 2147483647 w 1687"/>
              <a:gd name="T7" fmla="*/ 2147483647 h 320"/>
              <a:gd name="T8" fmla="*/ 2147483647 w 1687"/>
              <a:gd name="T9" fmla="*/ 2147483647 h 320"/>
              <a:gd name="T10" fmla="*/ 2147483647 w 1687"/>
              <a:gd name="T11" fmla="*/ 2147483647 h 320"/>
              <a:gd name="T12" fmla="*/ 2147483647 w 1687"/>
              <a:gd name="T13" fmla="*/ 2147483647 h 320"/>
              <a:gd name="T14" fmla="*/ 2147483647 w 1687"/>
              <a:gd name="T15" fmla="*/ 2147483647 h 320"/>
              <a:gd name="T16" fmla="*/ 2147483647 w 1687"/>
              <a:gd name="T17" fmla="*/ 2147483647 h 320"/>
              <a:gd name="T18" fmla="*/ 2147483647 w 1687"/>
              <a:gd name="T19" fmla="*/ 2147483647 h 32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687"/>
              <a:gd name="T31" fmla="*/ 0 h 320"/>
              <a:gd name="T32" fmla="*/ 1687 w 1687"/>
              <a:gd name="T33" fmla="*/ 320 h 32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687" h="320">
                <a:moveTo>
                  <a:pt x="0" y="0"/>
                </a:moveTo>
                <a:cubicBezTo>
                  <a:pt x="192" y="16"/>
                  <a:pt x="384" y="32"/>
                  <a:pt x="624" y="48"/>
                </a:cubicBezTo>
                <a:cubicBezTo>
                  <a:pt x="864" y="64"/>
                  <a:pt x="1272" y="80"/>
                  <a:pt x="1440" y="96"/>
                </a:cubicBezTo>
                <a:cubicBezTo>
                  <a:pt x="1608" y="112"/>
                  <a:pt x="1592" y="120"/>
                  <a:pt x="1632" y="144"/>
                </a:cubicBezTo>
                <a:cubicBezTo>
                  <a:pt x="1672" y="168"/>
                  <a:pt x="1687" y="213"/>
                  <a:pt x="1680" y="240"/>
                </a:cubicBezTo>
                <a:cubicBezTo>
                  <a:pt x="1673" y="267"/>
                  <a:pt x="1680" y="296"/>
                  <a:pt x="1591" y="308"/>
                </a:cubicBezTo>
                <a:cubicBezTo>
                  <a:pt x="1502" y="320"/>
                  <a:pt x="1276" y="320"/>
                  <a:pt x="1143" y="314"/>
                </a:cubicBezTo>
                <a:cubicBezTo>
                  <a:pt x="1010" y="308"/>
                  <a:pt x="858" y="309"/>
                  <a:pt x="793" y="275"/>
                </a:cubicBezTo>
                <a:cubicBezTo>
                  <a:pt x="728" y="241"/>
                  <a:pt x="706" y="154"/>
                  <a:pt x="754" y="110"/>
                </a:cubicBezTo>
                <a:cubicBezTo>
                  <a:pt x="802" y="66"/>
                  <a:pt x="1014" y="32"/>
                  <a:pt x="1083" y="11"/>
                </a:cubicBezTo>
              </a:path>
            </a:pathLst>
          </a:custGeom>
          <a:noFill/>
          <a:ln w="38100" cap="flat" cmpd="sng">
            <a:solidFill>
              <a:srgbClr val="FFCC00"/>
            </a:solidFill>
            <a:prstDash val="solid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3" name="Freeform 25"/>
          <p:cNvSpPr>
            <a:spLocks/>
          </p:cNvSpPr>
          <p:nvPr/>
        </p:nvSpPr>
        <p:spPr bwMode="auto">
          <a:xfrm>
            <a:off x="5029200" y="3329050"/>
            <a:ext cx="1968500" cy="457200"/>
          </a:xfrm>
          <a:custGeom>
            <a:avLst/>
            <a:gdLst>
              <a:gd name="T0" fmla="*/ 0 w 1240"/>
              <a:gd name="T1" fmla="*/ 2147483647 h 288"/>
              <a:gd name="T2" fmla="*/ 2147483647 w 1240"/>
              <a:gd name="T3" fmla="*/ 2147483647 h 288"/>
              <a:gd name="T4" fmla="*/ 2147483647 w 1240"/>
              <a:gd name="T5" fmla="*/ 2147483647 h 288"/>
              <a:gd name="T6" fmla="*/ 2147483647 w 1240"/>
              <a:gd name="T7" fmla="*/ 2147483647 h 288"/>
              <a:gd name="T8" fmla="*/ 2147483647 w 1240"/>
              <a:gd name="T9" fmla="*/ 2147483647 h 288"/>
              <a:gd name="T10" fmla="*/ 2147483647 w 1240"/>
              <a:gd name="T11" fmla="*/ 2147483647 h 288"/>
              <a:gd name="T12" fmla="*/ 2147483647 w 1240"/>
              <a:gd name="T13" fmla="*/ 2147483647 h 288"/>
              <a:gd name="T14" fmla="*/ 2147483647 w 1240"/>
              <a:gd name="T15" fmla="*/ 0 h 28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240"/>
              <a:gd name="T25" fmla="*/ 0 h 288"/>
              <a:gd name="T26" fmla="*/ 1240 w 1240"/>
              <a:gd name="T27" fmla="*/ 288 h 28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240" h="288">
                <a:moveTo>
                  <a:pt x="0" y="288"/>
                </a:moveTo>
                <a:cubicBezTo>
                  <a:pt x="136" y="236"/>
                  <a:pt x="272" y="184"/>
                  <a:pt x="432" y="144"/>
                </a:cubicBezTo>
                <a:cubicBezTo>
                  <a:pt x="592" y="104"/>
                  <a:pt x="832" y="56"/>
                  <a:pt x="960" y="48"/>
                </a:cubicBezTo>
                <a:cubicBezTo>
                  <a:pt x="1088" y="40"/>
                  <a:pt x="1160" y="64"/>
                  <a:pt x="1200" y="96"/>
                </a:cubicBezTo>
                <a:cubicBezTo>
                  <a:pt x="1240" y="128"/>
                  <a:pt x="1240" y="216"/>
                  <a:pt x="1200" y="240"/>
                </a:cubicBezTo>
                <a:cubicBezTo>
                  <a:pt x="1160" y="264"/>
                  <a:pt x="1008" y="264"/>
                  <a:pt x="960" y="240"/>
                </a:cubicBezTo>
                <a:cubicBezTo>
                  <a:pt x="912" y="216"/>
                  <a:pt x="888" y="136"/>
                  <a:pt x="912" y="96"/>
                </a:cubicBezTo>
                <a:cubicBezTo>
                  <a:pt x="936" y="56"/>
                  <a:pt x="1020" y="28"/>
                  <a:pt x="1104" y="0"/>
                </a:cubicBezTo>
              </a:path>
            </a:pathLst>
          </a:custGeom>
          <a:noFill/>
          <a:ln w="38100" cap="flat" cmpd="sng">
            <a:solidFill>
              <a:srgbClr val="FFCC00"/>
            </a:solidFill>
            <a:prstDash val="solid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Pipelining: TI TMS320C6000 DSP</a:t>
            </a:r>
          </a:p>
        </p:txBody>
      </p:sp>
      <p:sp>
        <p:nvSpPr>
          <p:cNvPr id="28675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12800" y="1371600"/>
            <a:ext cx="7721600" cy="4876800"/>
          </a:xfrm>
          <a:solidFill>
            <a:srgbClr val="EAEAEA"/>
          </a:solidFill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mtClean="0"/>
              <a:t>C6000 has deep pipeline</a:t>
            </a:r>
          </a:p>
          <a:p>
            <a:pPr lvl="1">
              <a:lnSpc>
                <a:spcPct val="120000"/>
              </a:lnSpc>
            </a:pPr>
            <a:r>
              <a:rPr lang="en-US" smtClean="0"/>
              <a:t>7-11 stages in C6200: fetch 4, decode 2, execute 1-5</a:t>
            </a:r>
          </a:p>
          <a:p>
            <a:pPr lvl="1">
              <a:lnSpc>
                <a:spcPct val="120000"/>
              </a:lnSpc>
            </a:pPr>
            <a:r>
              <a:rPr lang="en-US" smtClean="0"/>
              <a:t>7-16 stages in C6700: fetch 4, decode 2, execute 1-10</a:t>
            </a:r>
          </a:p>
          <a:p>
            <a:pPr lvl="1">
              <a:lnSpc>
                <a:spcPct val="120000"/>
              </a:lnSpc>
            </a:pPr>
            <a:r>
              <a:rPr lang="en-US" smtClean="0"/>
              <a:t>Compiler and assembler must prevent pipeline hazards</a:t>
            </a:r>
          </a:p>
          <a:p>
            <a:pPr>
              <a:lnSpc>
                <a:spcPct val="120000"/>
              </a:lnSpc>
            </a:pPr>
            <a:r>
              <a:rPr lang="en-US" smtClean="0"/>
              <a:t>Only branch instruction: delayed unconditional</a:t>
            </a:r>
          </a:p>
          <a:p>
            <a:pPr lvl="1">
              <a:lnSpc>
                <a:spcPct val="120000"/>
              </a:lnSpc>
            </a:pPr>
            <a:r>
              <a:rPr lang="en-US" smtClean="0"/>
              <a:t>Processor executes next 5 instructions after branch</a:t>
            </a:r>
          </a:p>
          <a:p>
            <a:pPr lvl="1">
              <a:lnSpc>
                <a:spcPct val="120000"/>
              </a:lnSpc>
            </a:pPr>
            <a:r>
              <a:rPr lang="en-US" smtClean="0"/>
              <a:t>Conditional branch via conditional execution:</a:t>
            </a:r>
            <a:br>
              <a:rPr lang="en-US" smtClean="0"/>
            </a:br>
            <a:r>
              <a:rPr lang="en-US" smtClean="0"/>
              <a:t>[A2] B loop</a:t>
            </a:r>
          </a:p>
          <a:p>
            <a:pPr lvl="1">
              <a:lnSpc>
                <a:spcPct val="120000"/>
              </a:lnSpc>
            </a:pPr>
            <a:r>
              <a:rPr lang="en-US" smtClean="0"/>
              <a:t>Branch instruction in pipeline disables interrupts</a:t>
            </a:r>
          </a:p>
          <a:p>
            <a:pPr lvl="1">
              <a:lnSpc>
                <a:spcPct val="120000"/>
              </a:lnSpc>
            </a:pPr>
            <a:r>
              <a:rPr lang="en-US" smtClean="0"/>
              <a:t>Undefined if both shifters take branch on same cycle</a:t>
            </a:r>
          </a:p>
          <a:p>
            <a:pPr lvl="1">
              <a:lnSpc>
                <a:spcPct val="120000"/>
              </a:lnSpc>
            </a:pPr>
            <a:r>
              <a:rPr lang="en-US" smtClean="0"/>
              <a:t>Avoid branches by conditionally executing instructions</a:t>
            </a:r>
          </a:p>
        </p:txBody>
      </p:sp>
      <p:sp>
        <p:nvSpPr>
          <p:cNvPr id="28676" name="Text Box 6"/>
          <p:cNvSpPr txBox="1">
            <a:spLocks noChangeArrowheads="1"/>
          </p:cNvSpPr>
          <p:nvPr/>
        </p:nvSpPr>
        <p:spPr bwMode="auto">
          <a:xfrm>
            <a:off x="5029200" y="1198563"/>
            <a:ext cx="3657600" cy="711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000" b="1"/>
              <a:t>Pentium IV pipeline</a:t>
            </a:r>
            <a:br>
              <a:rPr lang="en-US" sz="2000" b="1"/>
            </a:br>
            <a:r>
              <a:rPr lang="en-US" sz="2000" b="1"/>
              <a:t>has more than 20 stages</a:t>
            </a:r>
          </a:p>
        </p:txBody>
      </p:sp>
      <p:sp>
        <p:nvSpPr>
          <p:cNvPr id="28677" name="Text Box 9"/>
          <p:cNvSpPr txBox="1">
            <a:spLocks noChangeArrowheads="1"/>
          </p:cNvSpPr>
          <p:nvPr/>
        </p:nvSpPr>
        <p:spPr bwMode="auto">
          <a:xfrm>
            <a:off x="457200" y="6248400"/>
            <a:ext cx="5943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1"/>
              <a:t>Contributions by Sundararajan Sriram (TI)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RISC vs. DSP: Instruction Encoding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2800" y="1371600"/>
            <a:ext cx="7645400" cy="533400"/>
          </a:xfrm>
          <a:solidFill>
            <a:srgbClr val="FFFF99"/>
          </a:solidFill>
        </p:spPr>
        <p:txBody>
          <a:bodyPr/>
          <a:lstStyle/>
          <a:p>
            <a:r>
              <a:rPr lang="en-US" smtClean="0">
                <a:solidFill>
                  <a:srgbClr val="CC3300"/>
                </a:solidFill>
              </a:rPr>
              <a:t>RISC: Superscalar, out-of-order execution 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838200" y="3733800"/>
            <a:ext cx="7620000" cy="5334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SzPct val="70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DSP: Horizontal microcode, in-order execution 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2057400" y="2286000"/>
            <a:ext cx="1219200" cy="762000"/>
          </a:xfrm>
          <a:prstGeom prst="rect">
            <a:avLst/>
          </a:prstGeom>
          <a:solidFill>
            <a:srgbClr val="FFFFFF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Line 6"/>
          <p:cNvSpPr>
            <a:spLocks noChangeShapeType="1"/>
          </p:cNvSpPr>
          <p:nvPr/>
        </p:nvSpPr>
        <p:spPr bwMode="auto">
          <a:xfrm>
            <a:off x="2057400" y="2438400"/>
            <a:ext cx="12192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Line 7"/>
          <p:cNvSpPr>
            <a:spLocks noChangeShapeType="1"/>
          </p:cNvSpPr>
          <p:nvPr/>
        </p:nvSpPr>
        <p:spPr bwMode="auto">
          <a:xfrm>
            <a:off x="2057400" y="2895600"/>
            <a:ext cx="12192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Line 8"/>
          <p:cNvSpPr>
            <a:spLocks noChangeShapeType="1"/>
          </p:cNvSpPr>
          <p:nvPr/>
        </p:nvSpPr>
        <p:spPr bwMode="auto">
          <a:xfrm>
            <a:off x="2057400" y="2667000"/>
            <a:ext cx="12192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5" name="Line 10"/>
          <p:cNvSpPr>
            <a:spLocks noChangeShapeType="1"/>
          </p:cNvSpPr>
          <p:nvPr/>
        </p:nvSpPr>
        <p:spPr bwMode="auto">
          <a:xfrm>
            <a:off x="2667000" y="1981200"/>
            <a:ext cx="0" cy="304800"/>
          </a:xfrm>
          <a:prstGeom prst="line">
            <a:avLst/>
          </a:prstGeom>
          <a:noFill/>
          <a:ln w="28575">
            <a:solidFill>
              <a:srgbClr val="CC33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Line 11"/>
          <p:cNvSpPr>
            <a:spLocks noChangeShapeType="1"/>
          </p:cNvSpPr>
          <p:nvPr/>
        </p:nvSpPr>
        <p:spPr bwMode="auto">
          <a:xfrm>
            <a:off x="2667000" y="3048000"/>
            <a:ext cx="0" cy="304800"/>
          </a:xfrm>
          <a:prstGeom prst="line">
            <a:avLst/>
          </a:prstGeom>
          <a:noFill/>
          <a:ln w="28575">
            <a:solidFill>
              <a:srgbClr val="CC33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Line 20"/>
          <p:cNvSpPr>
            <a:spLocks noChangeShapeType="1"/>
          </p:cNvSpPr>
          <p:nvPr/>
        </p:nvSpPr>
        <p:spPr bwMode="auto">
          <a:xfrm>
            <a:off x="3276600" y="2362200"/>
            <a:ext cx="2286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Line 21"/>
          <p:cNvSpPr>
            <a:spLocks noChangeShapeType="1"/>
          </p:cNvSpPr>
          <p:nvPr/>
        </p:nvSpPr>
        <p:spPr bwMode="auto">
          <a:xfrm>
            <a:off x="3276600" y="2590800"/>
            <a:ext cx="2286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Line 22"/>
          <p:cNvSpPr>
            <a:spLocks noChangeShapeType="1"/>
          </p:cNvSpPr>
          <p:nvPr/>
        </p:nvSpPr>
        <p:spPr bwMode="auto">
          <a:xfrm>
            <a:off x="3276600" y="2819400"/>
            <a:ext cx="2286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Freeform 25"/>
          <p:cNvSpPr>
            <a:spLocks/>
          </p:cNvSpPr>
          <p:nvPr/>
        </p:nvSpPr>
        <p:spPr bwMode="auto">
          <a:xfrm>
            <a:off x="3505200" y="2209800"/>
            <a:ext cx="228600" cy="762000"/>
          </a:xfrm>
          <a:custGeom>
            <a:avLst/>
            <a:gdLst>
              <a:gd name="T0" fmla="*/ 0 w 144"/>
              <a:gd name="T1" fmla="*/ 0 h 480"/>
              <a:gd name="T2" fmla="*/ 2147483647 w 144"/>
              <a:gd name="T3" fmla="*/ 2147483647 h 480"/>
              <a:gd name="T4" fmla="*/ 0 w 144"/>
              <a:gd name="T5" fmla="*/ 2147483647 h 480"/>
              <a:gd name="T6" fmla="*/ 0 60000 65536"/>
              <a:gd name="T7" fmla="*/ 0 60000 65536"/>
              <a:gd name="T8" fmla="*/ 0 60000 65536"/>
              <a:gd name="T9" fmla="*/ 0 w 144"/>
              <a:gd name="T10" fmla="*/ 0 h 480"/>
              <a:gd name="T11" fmla="*/ 144 w 144"/>
              <a:gd name="T12" fmla="*/ 480 h 4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480">
                <a:moveTo>
                  <a:pt x="0" y="0"/>
                </a:moveTo>
                <a:cubicBezTo>
                  <a:pt x="72" y="80"/>
                  <a:pt x="144" y="160"/>
                  <a:pt x="144" y="240"/>
                </a:cubicBezTo>
                <a:cubicBezTo>
                  <a:pt x="144" y="320"/>
                  <a:pt x="24" y="440"/>
                  <a:pt x="0" y="480"/>
                </a:cubicBezTo>
              </a:path>
            </a:pathLst>
          </a:custGeom>
          <a:noFill/>
          <a:ln w="9525" cap="flat" cmpd="sng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Freeform 26"/>
          <p:cNvSpPr>
            <a:spLocks/>
          </p:cNvSpPr>
          <p:nvPr/>
        </p:nvSpPr>
        <p:spPr bwMode="auto">
          <a:xfrm>
            <a:off x="3886200" y="2209800"/>
            <a:ext cx="204788" cy="757238"/>
          </a:xfrm>
          <a:custGeom>
            <a:avLst/>
            <a:gdLst>
              <a:gd name="T0" fmla="*/ 2147483647 w 129"/>
              <a:gd name="T1" fmla="*/ 0 h 477"/>
              <a:gd name="T2" fmla="*/ 2147483647 w 129"/>
              <a:gd name="T3" fmla="*/ 2147483647 h 477"/>
              <a:gd name="T4" fmla="*/ 2147483647 w 129"/>
              <a:gd name="T5" fmla="*/ 2147483647 h 477"/>
              <a:gd name="T6" fmla="*/ 0 60000 65536"/>
              <a:gd name="T7" fmla="*/ 0 60000 65536"/>
              <a:gd name="T8" fmla="*/ 0 60000 65536"/>
              <a:gd name="T9" fmla="*/ 0 w 129"/>
              <a:gd name="T10" fmla="*/ 0 h 477"/>
              <a:gd name="T11" fmla="*/ 129 w 129"/>
              <a:gd name="T12" fmla="*/ 477 h 47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9" h="477">
                <a:moveTo>
                  <a:pt x="129" y="0"/>
                </a:moveTo>
                <a:cubicBezTo>
                  <a:pt x="108" y="41"/>
                  <a:pt x="10" y="157"/>
                  <a:pt x="5" y="237"/>
                </a:cubicBezTo>
                <a:cubicBezTo>
                  <a:pt x="0" y="317"/>
                  <a:pt x="85" y="437"/>
                  <a:pt x="101" y="477"/>
                </a:cubicBezTo>
              </a:path>
            </a:pathLst>
          </a:custGeom>
          <a:noFill/>
          <a:ln w="9525" cap="flat" cmpd="sng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Line 27"/>
          <p:cNvSpPr>
            <a:spLocks noChangeShapeType="1"/>
          </p:cNvSpPr>
          <p:nvPr/>
        </p:nvSpPr>
        <p:spPr bwMode="auto">
          <a:xfrm>
            <a:off x="3733800" y="2590800"/>
            <a:ext cx="15240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Text Box 28"/>
          <p:cNvSpPr txBox="1">
            <a:spLocks noChangeArrowheads="1"/>
          </p:cNvSpPr>
          <p:nvPr/>
        </p:nvSpPr>
        <p:spPr bwMode="auto">
          <a:xfrm>
            <a:off x="3336925" y="1874838"/>
            <a:ext cx="931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663300"/>
                </a:solidFill>
              </a:rPr>
              <a:t>Reorder</a:t>
            </a:r>
            <a:endParaRPr lang="en-US" sz="1200"/>
          </a:p>
        </p:txBody>
      </p:sp>
      <p:sp>
        <p:nvSpPr>
          <p:cNvPr id="29714" name="Line 29"/>
          <p:cNvSpPr>
            <a:spLocks noChangeShapeType="1"/>
          </p:cNvSpPr>
          <p:nvPr/>
        </p:nvSpPr>
        <p:spPr bwMode="auto">
          <a:xfrm>
            <a:off x="4114800" y="2362200"/>
            <a:ext cx="18288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5" name="Line 30"/>
          <p:cNvSpPr>
            <a:spLocks noChangeShapeType="1"/>
          </p:cNvSpPr>
          <p:nvPr/>
        </p:nvSpPr>
        <p:spPr bwMode="auto">
          <a:xfrm>
            <a:off x="4114800" y="2590800"/>
            <a:ext cx="9906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6" name="Line 31"/>
          <p:cNvSpPr>
            <a:spLocks noChangeShapeType="1"/>
          </p:cNvSpPr>
          <p:nvPr/>
        </p:nvSpPr>
        <p:spPr bwMode="auto">
          <a:xfrm>
            <a:off x="4114800" y="2819400"/>
            <a:ext cx="3048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Line 32"/>
          <p:cNvSpPr>
            <a:spLocks noChangeShapeType="1"/>
          </p:cNvSpPr>
          <p:nvPr/>
        </p:nvSpPr>
        <p:spPr bwMode="auto">
          <a:xfrm>
            <a:off x="4572000" y="3048000"/>
            <a:ext cx="381000" cy="38100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8" name="Freeform 33"/>
          <p:cNvSpPr>
            <a:spLocks/>
          </p:cNvSpPr>
          <p:nvPr/>
        </p:nvSpPr>
        <p:spPr bwMode="auto">
          <a:xfrm>
            <a:off x="4953000" y="3043238"/>
            <a:ext cx="304800" cy="385762"/>
          </a:xfrm>
          <a:custGeom>
            <a:avLst/>
            <a:gdLst>
              <a:gd name="T0" fmla="*/ 0 w 192"/>
              <a:gd name="T1" fmla="*/ 2147483647 h 243"/>
              <a:gd name="T2" fmla="*/ 2147483647 w 192"/>
              <a:gd name="T3" fmla="*/ 0 h 243"/>
              <a:gd name="T4" fmla="*/ 0 60000 65536"/>
              <a:gd name="T5" fmla="*/ 0 60000 65536"/>
              <a:gd name="T6" fmla="*/ 0 w 192"/>
              <a:gd name="T7" fmla="*/ 0 h 243"/>
              <a:gd name="T8" fmla="*/ 192 w 192"/>
              <a:gd name="T9" fmla="*/ 243 h 24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92" h="243">
                <a:moveTo>
                  <a:pt x="0" y="243"/>
                </a:moveTo>
                <a:lnTo>
                  <a:pt x="192" y="0"/>
                </a:lnTo>
              </a:path>
            </a:pathLst>
          </a:custGeom>
          <a:noFill/>
          <a:ln w="9525" cap="flat" cmpd="sng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9" name="Line 34"/>
          <p:cNvSpPr>
            <a:spLocks noChangeShapeType="1"/>
          </p:cNvSpPr>
          <p:nvPr/>
        </p:nvSpPr>
        <p:spPr bwMode="auto">
          <a:xfrm>
            <a:off x="4572000" y="3048000"/>
            <a:ext cx="2286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20" name="Line 39"/>
          <p:cNvSpPr>
            <a:spLocks noChangeShapeType="1"/>
          </p:cNvSpPr>
          <p:nvPr/>
        </p:nvSpPr>
        <p:spPr bwMode="auto">
          <a:xfrm flipH="1">
            <a:off x="5029200" y="3048000"/>
            <a:ext cx="2286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21" name="Freeform 40"/>
          <p:cNvSpPr>
            <a:spLocks/>
          </p:cNvSpPr>
          <p:nvPr/>
        </p:nvSpPr>
        <p:spPr bwMode="auto">
          <a:xfrm>
            <a:off x="4800600" y="3048000"/>
            <a:ext cx="122238" cy="106363"/>
          </a:xfrm>
          <a:custGeom>
            <a:avLst/>
            <a:gdLst>
              <a:gd name="T0" fmla="*/ 0 w 77"/>
              <a:gd name="T1" fmla="*/ 0 h 67"/>
              <a:gd name="T2" fmla="*/ 2147483647 w 77"/>
              <a:gd name="T3" fmla="*/ 2147483647 h 67"/>
              <a:gd name="T4" fmla="*/ 0 60000 65536"/>
              <a:gd name="T5" fmla="*/ 0 60000 65536"/>
              <a:gd name="T6" fmla="*/ 0 w 77"/>
              <a:gd name="T7" fmla="*/ 0 h 67"/>
              <a:gd name="T8" fmla="*/ 77 w 77"/>
              <a:gd name="T9" fmla="*/ 67 h 6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7" h="67">
                <a:moveTo>
                  <a:pt x="0" y="0"/>
                </a:moveTo>
                <a:lnTo>
                  <a:pt x="77" y="67"/>
                </a:lnTo>
              </a:path>
            </a:pathLst>
          </a:custGeom>
          <a:noFill/>
          <a:ln w="9525" cap="flat" cmpd="sng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22" name="Freeform 41"/>
          <p:cNvSpPr>
            <a:spLocks/>
          </p:cNvSpPr>
          <p:nvPr/>
        </p:nvSpPr>
        <p:spPr bwMode="auto">
          <a:xfrm>
            <a:off x="4922838" y="3048000"/>
            <a:ext cx="106362" cy="119063"/>
          </a:xfrm>
          <a:custGeom>
            <a:avLst/>
            <a:gdLst>
              <a:gd name="T0" fmla="*/ 2147483647 w 67"/>
              <a:gd name="T1" fmla="*/ 0 h 75"/>
              <a:gd name="T2" fmla="*/ 0 w 67"/>
              <a:gd name="T3" fmla="*/ 2147483647 h 75"/>
              <a:gd name="T4" fmla="*/ 0 60000 65536"/>
              <a:gd name="T5" fmla="*/ 0 60000 65536"/>
              <a:gd name="T6" fmla="*/ 0 w 67"/>
              <a:gd name="T7" fmla="*/ 0 h 75"/>
              <a:gd name="T8" fmla="*/ 67 w 67"/>
              <a:gd name="T9" fmla="*/ 75 h 7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7" h="75">
                <a:moveTo>
                  <a:pt x="67" y="0"/>
                </a:moveTo>
                <a:lnTo>
                  <a:pt x="0" y="75"/>
                </a:lnTo>
              </a:path>
            </a:pathLst>
          </a:custGeom>
          <a:noFill/>
          <a:ln w="9525" cap="flat" cmpd="sng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23" name="Line 42"/>
          <p:cNvSpPr>
            <a:spLocks noChangeShapeType="1"/>
          </p:cNvSpPr>
          <p:nvPr/>
        </p:nvSpPr>
        <p:spPr bwMode="auto">
          <a:xfrm>
            <a:off x="4419600" y="2819400"/>
            <a:ext cx="152400" cy="15240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24" name="Line 43"/>
          <p:cNvSpPr>
            <a:spLocks noChangeShapeType="1"/>
          </p:cNvSpPr>
          <p:nvPr/>
        </p:nvSpPr>
        <p:spPr bwMode="auto">
          <a:xfrm>
            <a:off x="5516563" y="3048000"/>
            <a:ext cx="381000" cy="38100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25" name="Freeform 44"/>
          <p:cNvSpPr>
            <a:spLocks/>
          </p:cNvSpPr>
          <p:nvPr/>
        </p:nvSpPr>
        <p:spPr bwMode="auto">
          <a:xfrm>
            <a:off x="5897563" y="3043238"/>
            <a:ext cx="304800" cy="385762"/>
          </a:xfrm>
          <a:custGeom>
            <a:avLst/>
            <a:gdLst>
              <a:gd name="T0" fmla="*/ 0 w 192"/>
              <a:gd name="T1" fmla="*/ 2147483647 h 243"/>
              <a:gd name="T2" fmla="*/ 2147483647 w 192"/>
              <a:gd name="T3" fmla="*/ 0 h 243"/>
              <a:gd name="T4" fmla="*/ 0 60000 65536"/>
              <a:gd name="T5" fmla="*/ 0 60000 65536"/>
              <a:gd name="T6" fmla="*/ 0 w 192"/>
              <a:gd name="T7" fmla="*/ 0 h 243"/>
              <a:gd name="T8" fmla="*/ 192 w 192"/>
              <a:gd name="T9" fmla="*/ 243 h 24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92" h="243">
                <a:moveTo>
                  <a:pt x="0" y="243"/>
                </a:moveTo>
                <a:lnTo>
                  <a:pt x="192" y="0"/>
                </a:lnTo>
              </a:path>
            </a:pathLst>
          </a:custGeom>
          <a:noFill/>
          <a:ln w="9525" cap="flat" cmpd="sng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26" name="Line 45"/>
          <p:cNvSpPr>
            <a:spLocks noChangeShapeType="1"/>
          </p:cNvSpPr>
          <p:nvPr/>
        </p:nvSpPr>
        <p:spPr bwMode="auto">
          <a:xfrm>
            <a:off x="5516563" y="3048000"/>
            <a:ext cx="2286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27" name="Line 46"/>
          <p:cNvSpPr>
            <a:spLocks noChangeShapeType="1"/>
          </p:cNvSpPr>
          <p:nvPr/>
        </p:nvSpPr>
        <p:spPr bwMode="auto">
          <a:xfrm flipH="1">
            <a:off x="5973763" y="3048000"/>
            <a:ext cx="2286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28" name="Freeform 47"/>
          <p:cNvSpPr>
            <a:spLocks/>
          </p:cNvSpPr>
          <p:nvPr/>
        </p:nvSpPr>
        <p:spPr bwMode="auto">
          <a:xfrm>
            <a:off x="5745163" y="3048000"/>
            <a:ext cx="122237" cy="106363"/>
          </a:xfrm>
          <a:custGeom>
            <a:avLst/>
            <a:gdLst>
              <a:gd name="T0" fmla="*/ 0 w 77"/>
              <a:gd name="T1" fmla="*/ 0 h 67"/>
              <a:gd name="T2" fmla="*/ 2147483647 w 77"/>
              <a:gd name="T3" fmla="*/ 2147483647 h 67"/>
              <a:gd name="T4" fmla="*/ 0 60000 65536"/>
              <a:gd name="T5" fmla="*/ 0 60000 65536"/>
              <a:gd name="T6" fmla="*/ 0 w 77"/>
              <a:gd name="T7" fmla="*/ 0 h 67"/>
              <a:gd name="T8" fmla="*/ 77 w 77"/>
              <a:gd name="T9" fmla="*/ 67 h 6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7" h="67">
                <a:moveTo>
                  <a:pt x="0" y="0"/>
                </a:moveTo>
                <a:lnTo>
                  <a:pt x="77" y="67"/>
                </a:lnTo>
              </a:path>
            </a:pathLst>
          </a:custGeom>
          <a:noFill/>
          <a:ln w="9525" cap="flat" cmpd="sng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29" name="Freeform 48"/>
          <p:cNvSpPr>
            <a:spLocks/>
          </p:cNvSpPr>
          <p:nvPr/>
        </p:nvSpPr>
        <p:spPr bwMode="auto">
          <a:xfrm>
            <a:off x="5867400" y="3048000"/>
            <a:ext cx="106363" cy="119063"/>
          </a:xfrm>
          <a:custGeom>
            <a:avLst/>
            <a:gdLst>
              <a:gd name="T0" fmla="*/ 2147483647 w 67"/>
              <a:gd name="T1" fmla="*/ 0 h 75"/>
              <a:gd name="T2" fmla="*/ 0 w 67"/>
              <a:gd name="T3" fmla="*/ 2147483647 h 75"/>
              <a:gd name="T4" fmla="*/ 0 60000 65536"/>
              <a:gd name="T5" fmla="*/ 0 60000 65536"/>
              <a:gd name="T6" fmla="*/ 0 w 67"/>
              <a:gd name="T7" fmla="*/ 0 h 75"/>
              <a:gd name="T8" fmla="*/ 67 w 67"/>
              <a:gd name="T9" fmla="*/ 75 h 7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7" h="75">
                <a:moveTo>
                  <a:pt x="67" y="0"/>
                </a:moveTo>
                <a:lnTo>
                  <a:pt x="0" y="75"/>
                </a:lnTo>
              </a:path>
            </a:pathLst>
          </a:custGeom>
          <a:noFill/>
          <a:ln w="9525" cap="flat" cmpd="sng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30" name="Line 50"/>
          <p:cNvSpPr>
            <a:spLocks noChangeShapeType="1"/>
          </p:cNvSpPr>
          <p:nvPr/>
        </p:nvSpPr>
        <p:spPr bwMode="auto">
          <a:xfrm>
            <a:off x="5105400" y="2590800"/>
            <a:ext cx="457200" cy="38100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31" name="Line 52"/>
          <p:cNvSpPr>
            <a:spLocks noChangeShapeType="1"/>
          </p:cNvSpPr>
          <p:nvPr/>
        </p:nvSpPr>
        <p:spPr bwMode="auto">
          <a:xfrm flipV="1">
            <a:off x="7467600" y="2362200"/>
            <a:ext cx="0" cy="45720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32" name="Line 53"/>
          <p:cNvSpPr>
            <a:spLocks noChangeShapeType="1"/>
          </p:cNvSpPr>
          <p:nvPr/>
        </p:nvSpPr>
        <p:spPr bwMode="auto">
          <a:xfrm flipV="1">
            <a:off x="8077200" y="2362200"/>
            <a:ext cx="0" cy="45720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33" name="Line 54"/>
          <p:cNvSpPr>
            <a:spLocks noChangeShapeType="1"/>
          </p:cNvSpPr>
          <p:nvPr/>
        </p:nvSpPr>
        <p:spPr bwMode="auto">
          <a:xfrm>
            <a:off x="7467600" y="2743200"/>
            <a:ext cx="6096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34" name="Line 55"/>
          <p:cNvSpPr>
            <a:spLocks noChangeShapeType="1"/>
          </p:cNvSpPr>
          <p:nvPr/>
        </p:nvSpPr>
        <p:spPr bwMode="auto">
          <a:xfrm>
            <a:off x="7467600" y="2667000"/>
            <a:ext cx="6096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35" name="Line 56"/>
          <p:cNvSpPr>
            <a:spLocks noChangeShapeType="1"/>
          </p:cNvSpPr>
          <p:nvPr/>
        </p:nvSpPr>
        <p:spPr bwMode="auto">
          <a:xfrm>
            <a:off x="7467600" y="2590800"/>
            <a:ext cx="6096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36" name="Line 57"/>
          <p:cNvSpPr>
            <a:spLocks noChangeShapeType="1"/>
          </p:cNvSpPr>
          <p:nvPr/>
        </p:nvSpPr>
        <p:spPr bwMode="auto">
          <a:xfrm>
            <a:off x="7467600" y="2514600"/>
            <a:ext cx="6096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37" name="Line 58"/>
          <p:cNvSpPr>
            <a:spLocks noChangeShapeType="1"/>
          </p:cNvSpPr>
          <p:nvPr/>
        </p:nvSpPr>
        <p:spPr bwMode="auto">
          <a:xfrm>
            <a:off x="7467600" y="2438400"/>
            <a:ext cx="6096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38" name="AutoShape 60"/>
          <p:cNvSpPr>
            <a:spLocks noChangeArrowheads="1"/>
          </p:cNvSpPr>
          <p:nvPr/>
        </p:nvSpPr>
        <p:spPr bwMode="auto">
          <a:xfrm>
            <a:off x="6324600" y="2514600"/>
            <a:ext cx="838200" cy="228600"/>
          </a:xfrm>
          <a:prstGeom prst="flowChartPreparation">
            <a:avLst/>
          </a:prstGeom>
          <a:solidFill>
            <a:srgbClr val="FFFFFF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000">
                <a:solidFill>
                  <a:srgbClr val="663300"/>
                </a:solidFill>
              </a:rPr>
              <a:t>Load/store</a:t>
            </a:r>
            <a:endParaRPr lang="en-US" sz="2000"/>
          </a:p>
        </p:txBody>
      </p:sp>
      <p:sp>
        <p:nvSpPr>
          <p:cNvPr id="29739" name="Freeform 68"/>
          <p:cNvSpPr>
            <a:spLocks/>
          </p:cNvSpPr>
          <p:nvPr/>
        </p:nvSpPr>
        <p:spPr bwMode="auto">
          <a:xfrm>
            <a:off x="5332413" y="2635250"/>
            <a:ext cx="989012" cy="1588"/>
          </a:xfrm>
          <a:custGeom>
            <a:avLst/>
            <a:gdLst>
              <a:gd name="T0" fmla="*/ 2147483647 w 623"/>
              <a:gd name="T1" fmla="*/ 0 h 1"/>
              <a:gd name="T2" fmla="*/ 0 w 623"/>
              <a:gd name="T3" fmla="*/ 0 h 1"/>
              <a:gd name="T4" fmla="*/ 0 60000 65536"/>
              <a:gd name="T5" fmla="*/ 0 60000 65536"/>
              <a:gd name="T6" fmla="*/ 0 w 623"/>
              <a:gd name="T7" fmla="*/ 0 h 1"/>
              <a:gd name="T8" fmla="*/ 623 w 623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23" h="1">
                <a:moveTo>
                  <a:pt x="623" y="0"/>
                </a:moveTo>
                <a:cubicBezTo>
                  <a:pt x="532" y="0"/>
                  <a:pt x="130" y="0"/>
                  <a:pt x="0" y="0"/>
                </a:cubicBezTo>
              </a:path>
            </a:pathLst>
          </a:custGeom>
          <a:noFill/>
          <a:ln w="28575" cap="flat" cmpd="sng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40" name="Freeform 69"/>
          <p:cNvSpPr>
            <a:spLocks/>
          </p:cNvSpPr>
          <p:nvPr/>
        </p:nvSpPr>
        <p:spPr bwMode="auto">
          <a:xfrm>
            <a:off x="4953000" y="2635250"/>
            <a:ext cx="379413" cy="336550"/>
          </a:xfrm>
          <a:custGeom>
            <a:avLst/>
            <a:gdLst>
              <a:gd name="T0" fmla="*/ 2147483647 w 239"/>
              <a:gd name="T1" fmla="*/ 0 h 212"/>
              <a:gd name="T2" fmla="*/ 0 w 239"/>
              <a:gd name="T3" fmla="*/ 2147483647 h 212"/>
              <a:gd name="T4" fmla="*/ 0 60000 65536"/>
              <a:gd name="T5" fmla="*/ 0 60000 65536"/>
              <a:gd name="T6" fmla="*/ 0 w 239"/>
              <a:gd name="T7" fmla="*/ 0 h 212"/>
              <a:gd name="T8" fmla="*/ 239 w 239"/>
              <a:gd name="T9" fmla="*/ 212 h 21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39" h="212">
                <a:moveTo>
                  <a:pt x="239" y="0"/>
                </a:moveTo>
                <a:lnTo>
                  <a:pt x="0" y="212"/>
                </a:lnTo>
              </a:path>
            </a:pathLst>
          </a:custGeom>
          <a:noFill/>
          <a:ln w="28575" cap="flat" cmpd="sng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41" name="Freeform 71"/>
          <p:cNvSpPr>
            <a:spLocks/>
          </p:cNvSpPr>
          <p:nvPr/>
        </p:nvSpPr>
        <p:spPr bwMode="auto">
          <a:xfrm>
            <a:off x="7162800" y="2622550"/>
            <a:ext cx="309563" cy="4763"/>
          </a:xfrm>
          <a:custGeom>
            <a:avLst/>
            <a:gdLst>
              <a:gd name="T0" fmla="*/ 0 w 195"/>
              <a:gd name="T1" fmla="*/ 0 h 3"/>
              <a:gd name="T2" fmla="*/ 2147483647 w 195"/>
              <a:gd name="T3" fmla="*/ 0 h 3"/>
              <a:gd name="T4" fmla="*/ 0 60000 65536"/>
              <a:gd name="T5" fmla="*/ 0 60000 65536"/>
              <a:gd name="T6" fmla="*/ 0 w 195"/>
              <a:gd name="T7" fmla="*/ 0 h 3"/>
              <a:gd name="T8" fmla="*/ 195 w 195"/>
              <a:gd name="T9" fmla="*/ 3 h 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95" h="3">
                <a:moveTo>
                  <a:pt x="0" y="0"/>
                </a:moveTo>
                <a:cubicBezTo>
                  <a:pt x="60" y="3"/>
                  <a:pt x="155" y="0"/>
                  <a:pt x="195" y="0"/>
                </a:cubicBezTo>
              </a:path>
            </a:pathLst>
          </a:custGeom>
          <a:noFill/>
          <a:ln w="28575" cap="flat" cmpd="sng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42" name="Freeform 72"/>
          <p:cNvSpPr>
            <a:spLocks/>
          </p:cNvSpPr>
          <p:nvPr/>
        </p:nvSpPr>
        <p:spPr bwMode="auto">
          <a:xfrm>
            <a:off x="5764213" y="2622550"/>
            <a:ext cx="371475" cy="334963"/>
          </a:xfrm>
          <a:custGeom>
            <a:avLst/>
            <a:gdLst>
              <a:gd name="T0" fmla="*/ 2147483647 w 234"/>
              <a:gd name="T1" fmla="*/ 0 h 211"/>
              <a:gd name="T2" fmla="*/ 0 w 234"/>
              <a:gd name="T3" fmla="*/ 2147483647 h 211"/>
              <a:gd name="T4" fmla="*/ 0 60000 65536"/>
              <a:gd name="T5" fmla="*/ 0 60000 65536"/>
              <a:gd name="T6" fmla="*/ 0 w 234"/>
              <a:gd name="T7" fmla="*/ 0 h 211"/>
              <a:gd name="T8" fmla="*/ 234 w 234"/>
              <a:gd name="T9" fmla="*/ 211 h 21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34" h="211">
                <a:moveTo>
                  <a:pt x="234" y="0"/>
                </a:moveTo>
                <a:lnTo>
                  <a:pt x="0" y="211"/>
                </a:lnTo>
              </a:path>
            </a:pathLst>
          </a:custGeom>
          <a:noFill/>
          <a:ln w="28575" cap="flat" cmpd="sng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43" name="Freeform 76"/>
          <p:cNvSpPr>
            <a:spLocks/>
          </p:cNvSpPr>
          <p:nvPr/>
        </p:nvSpPr>
        <p:spPr bwMode="auto">
          <a:xfrm>
            <a:off x="5943600" y="2362200"/>
            <a:ext cx="403225" cy="149225"/>
          </a:xfrm>
          <a:custGeom>
            <a:avLst/>
            <a:gdLst>
              <a:gd name="T0" fmla="*/ 0 w 254"/>
              <a:gd name="T1" fmla="*/ 0 h 94"/>
              <a:gd name="T2" fmla="*/ 2147483647 w 254"/>
              <a:gd name="T3" fmla="*/ 2147483647 h 94"/>
              <a:gd name="T4" fmla="*/ 0 60000 65536"/>
              <a:gd name="T5" fmla="*/ 0 60000 65536"/>
              <a:gd name="T6" fmla="*/ 0 w 254"/>
              <a:gd name="T7" fmla="*/ 0 h 94"/>
              <a:gd name="T8" fmla="*/ 254 w 254"/>
              <a:gd name="T9" fmla="*/ 94 h 9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4" h="94">
                <a:moveTo>
                  <a:pt x="0" y="0"/>
                </a:moveTo>
                <a:lnTo>
                  <a:pt x="254" y="94"/>
                </a:lnTo>
              </a:path>
            </a:pathLst>
          </a:custGeom>
          <a:noFill/>
          <a:ln w="9525" cap="flat" cmpd="sng">
            <a:solidFill>
              <a:srgbClr val="CC3300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44" name="Text Box 78"/>
          <p:cNvSpPr txBox="1">
            <a:spLocks noChangeArrowheads="1"/>
          </p:cNvSpPr>
          <p:nvPr/>
        </p:nvSpPr>
        <p:spPr bwMode="auto">
          <a:xfrm>
            <a:off x="5389563" y="3397250"/>
            <a:ext cx="13620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663300"/>
                </a:solidFill>
              </a:rPr>
              <a:t>Integer Unit</a:t>
            </a:r>
            <a:endParaRPr lang="en-US" sz="1200">
              <a:solidFill>
                <a:srgbClr val="663300"/>
              </a:solidFill>
            </a:endParaRPr>
          </a:p>
        </p:txBody>
      </p:sp>
      <p:sp>
        <p:nvSpPr>
          <p:cNvPr id="29745" name="Text Box 79"/>
          <p:cNvSpPr txBox="1">
            <a:spLocks noChangeArrowheads="1"/>
          </p:cNvSpPr>
          <p:nvPr/>
        </p:nvSpPr>
        <p:spPr bwMode="auto">
          <a:xfrm>
            <a:off x="3048000" y="3397250"/>
            <a:ext cx="22971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600">
                <a:solidFill>
                  <a:srgbClr val="663300"/>
                </a:solidFill>
              </a:rPr>
              <a:t>Floating-Point Unit</a:t>
            </a:r>
            <a:endParaRPr lang="en-US" sz="2000"/>
          </a:p>
        </p:txBody>
      </p:sp>
      <p:sp>
        <p:nvSpPr>
          <p:cNvPr id="29746" name="Rectangle 80"/>
          <p:cNvSpPr>
            <a:spLocks noChangeArrowheads="1"/>
          </p:cNvSpPr>
          <p:nvPr/>
        </p:nvSpPr>
        <p:spPr bwMode="auto">
          <a:xfrm>
            <a:off x="2057400" y="4572000"/>
            <a:ext cx="1219200" cy="762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47" name="Line 81"/>
          <p:cNvSpPr>
            <a:spLocks noChangeShapeType="1"/>
          </p:cNvSpPr>
          <p:nvPr/>
        </p:nvSpPr>
        <p:spPr bwMode="auto">
          <a:xfrm>
            <a:off x="2057400" y="4724400"/>
            <a:ext cx="1219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48" name="Line 82"/>
          <p:cNvSpPr>
            <a:spLocks noChangeShapeType="1"/>
          </p:cNvSpPr>
          <p:nvPr/>
        </p:nvSpPr>
        <p:spPr bwMode="auto">
          <a:xfrm>
            <a:off x="2057400" y="5181600"/>
            <a:ext cx="1219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49" name="Line 83"/>
          <p:cNvSpPr>
            <a:spLocks noChangeShapeType="1"/>
          </p:cNvSpPr>
          <p:nvPr/>
        </p:nvSpPr>
        <p:spPr bwMode="auto">
          <a:xfrm>
            <a:off x="2057400" y="4953000"/>
            <a:ext cx="1219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50" name="Line 84"/>
          <p:cNvSpPr>
            <a:spLocks noChangeShapeType="1"/>
          </p:cNvSpPr>
          <p:nvPr/>
        </p:nvSpPr>
        <p:spPr bwMode="auto">
          <a:xfrm>
            <a:off x="2667000" y="42672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51" name="Line 85"/>
          <p:cNvSpPr>
            <a:spLocks noChangeShapeType="1"/>
          </p:cNvSpPr>
          <p:nvPr/>
        </p:nvSpPr>
        <p:spPr bwMode="auto">
          <a:xfrm>
            <a:off x="2667000" y="53340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52" name="Line 86"/>
          <p:cNvSpPr>
            <a:spLocks noChangeShapeType="1"/>
          </p:cNvSpPr>
          <p:nvPr/>
        </p:nvSpPr>
        <p:spPr bwMode="auto">
          <a:xfrm>
            <a:off x="3276600" y="46482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53" name="AutoShape 89"/>
          <p:cNvSpPr>
            <a:spLocks noChangeArrowheads="1"/>
          </p:cNvSpPr>
          <p:nvPr/>
        </p:nvSpPr>
        <p:spPr bwMode="auto">
          <a:xfrm>
            <a:off x="6324600" y="4724400"/>
            <a:ext cx="838200" cy="228600"/>
          </a:xfrm>
          <a:prstGeom prst="flowChartPreparation">
            <a:avLst/>
          </a:prstGeom>
          <a:solidFill>
            <a:srgbClr val="FFFF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000">
                <a:solidFill>
                  <a:srgbClr val="663300"/>
                </a:solidFill>
              </a:rPr>
              <a:t>Load/store</a:t>
            </a:r>
            <a:endParaRPr lang="en-US" sz="2000"/>
          </a:p>
        </p:txBody>
      </p:sp>
      <p:sp>
        <p:nvSpPr>
          <p:cNvPr id="29754" name="AutoShape 90"/>
          <p:cNvSpPr>
            <a:spLocks noChangeArrowheads="1"/>
          </p:cNvSpPr>
          <p:nvPr/>
        </p:nvSpPr>
        <p:spPr bwMode="auto">
          <a:xfrm>
            <a:off x="6324600" y="5029200"/>
            <a:ext cx="838200" cy="228600"/>
          </a:xfrm>
          <a:prstGeom prst="flowChartPreparation">
            <a:avLst/>
          </a:prstGeom>
          <a:solidFill>
            <a:srgbClr val="FFFF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000">
                <a:solidFill>
                  <a:srgbClr val="663300"/>
                </a:solidFill>
              </a:rPr>
              <a:t>Load/store</a:t>
            </a:r>
            <a:endParaRPr lang="en-US" sz="2000"/>
          </a:p>
        </p:txBody>
      </p:sp>
      <p:sp>
        <p:nvSpPr>
          <p:cNvPr id="29755" name="Line 91"/>
          <p:cNvSpPr>
            <a:spLocks noChangeShapeType="1"/>
          </p:cNvSpPr>
          <p:nvPr/>
        </p:nvSpPr>
        <p:spPr bwMode="auto">
          <a:xfrm flipV="1">
            <a:off x="7543800" y="4724400"/>
            <a:ext cx="0" cy="457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56" name="Line 92"/>
          <p:cNvSpPr>
            <a:spLocks noChangeShapeType="1"/>
          </p:cNvSpPr>
          <p:nvPr/>
        </p:nvSpPr>
        <p:spPr bwMode="auto">
          <a:xfrm flipV="1">
            <a:off x="8153400" y="4724400"/>
            <a:ext cx="0" cy="457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57" name="Line 93"/>
          <p:cNvSpPr>
            <a:spLocks noChangeShapeType="1"/>
          </p:cNvSpPr>
          <p:nvPr/>
        </p:nvSpPr>
        <p:spPr bwMode="auto">
          <a:xfrm>
            <a:off x="7543800" y="51054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58" name="Line 94"/>
          <p:cNvSpPr>
            <a:spLocks noChangeShapeType="1"/>
          </p:cNvSpPr>
          <p:nvPr/>
        </p:nvSpPr>
        <p:spPr bwMode="auto">
          <a:xfrm>
            <a:off x="7543800" y="50292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59" name="Line 95"/>
          <p:cNvSpPr>
            <a:spLocks noChangeShapeType="1"/>
          </p:cNvSpPr>
          <p:nvPr/>
        </p:nvSpPr>
        <p:spPr bwMode="auto">
          <a:xfrm>
            <a:off x="7543800" y="49530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60" name="Line 96"/>
          <p:cNvSpPr>
            <a:spLocks noChangeShapeType="1"/>
          </p:cNvSpPr>
          <p:nvPr/>
        </p:nvSpPr>
        <p:spPr bwMode="auto">
          <a:xfrm>
            <a:off x="7543800" y="48768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61" name="Line 97"/>
          <p:cNvSpPr>
            <a:spLocks noChangeShapeType="1"/>
          </p:cNvSpPr>
          <p:nvPr/>
        </p:nvSpPr>
        <p:spPr bwMode="auto">
          <a:xfrm>
            <a:off x="7543800" y="48006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62" name="Line 98"/>
          <p:cNvSpPr>
            <a:spLocks noChangeShapeType="1"/>
          </p:cNvSpPr>
          <p:nvPr/>
        </p:nvSpPr>
        <p:spPr bwMode="auto">
          <a:xfrm>
            <a:off x="3763963" y="5486400"/>
            <a:ext cx="381000" cy="3810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63" name="Freeform 99"/>
          <p:cNvSpPr>
            <a:spLocks/>
          </p:cNvSpPr>
          <p:nvPr/>
        </p:nvSpPr>
        <p:spPr bwMode="auto">
          <a:xfrm>
            <a:off x="4144963" y="5481638"/>
            <a:ext cx="304800" cy="385762"/>
          </a:xfrm>
          <a:custGeom>
            <a:avLst/>
            <a:gdLst>
              <a:gd name="T0" fmla="*/ 0 w 192"/>
              <a:gd name="T1" fmla="*/ 2147483647 h 243"/>
              <a:gd name="T2" fmla="*/ 2147483647 w 192"/>
              <a:gd name="T3" fmla="*/ 0 h 243"/>
              <a:gd name="T4" fmla="*/ 0 60000 65536"/>
              <a:gd name="T5" fmla="*/ 0 60000 65536"/>
              <a:gd name="T6" fmla="*/ 0 w 192"/>
              <a:gd name="T7" fmla="*/ 0 h 243"/>
              <a:gd name="T8" fmla="*/ 192 w 192"/>
              <a:gd name="T9" fmla="*/ 243 h 24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92" h="243">
                <a:moveTo>
                  <a:pt x="0" y="243"/>
                </a:moveTo>
                <a:lnTo>
                  <a:pt x="192" y="0"/>
                </a:lnTo>
              </a:path>
            </a:pathLst>
          </a:custGeom>
          <a:noFill/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64" name="Line 100"/>
          <p:cNvSpPr>
            <a:spLocks noChangeShapeType="1"/>
          </p:cNvSpPr>
          <p:nvPr/>
        </p:nvSpPr>
        <p:spPr bwMode="auto">
          <a:xfrm>
            <a:off x="3763963" y="54864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65" name="Line 101"/>
          <p:cNvSpPr>
            <a:spLocks noChangeShapeType="1"/>
          </p:cNvSpPr>
          <p:nvPr/>
        </p:nvSpPr>
        <p:spPr bwMode="auto">
          <a:xfrm flipH="1">
            <a:off x="4221163" y="54864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66" name="Freeform 102"/>
          <p:cNvSpPr>
            <a:spLocks/>
          </p:cNvSpPr>
          <p:nvPr/>
        </p:nvSpPr>
        <p:spPr bwMode="auto">
          <a:xfrm>
            <a:off x="3992563" y="5486400"/>
            <a:ext cx="122237" cy="106363"/>
          </a:xfrm>
          <a:custGeom>
            <a:avLst/>
            <a:gdLst>
              <a:gd name="T0" fmla="*/ 0 w 77"/>
              <a:gd name="T1" fmla="*/ 0 h 67"/>
              <a:gd name="T2" fmla="*/ 2147483647 w 77"/>
              <a:gd name="T3" fmla="*/ 2147483647 h 67"/>
              <a:gd name="T4" fmla="*/ 0 60000 65536"/>
              <a:gd name="T5" fmla="*/ 0 60000 65536"/>
              <a:gd name="T6" fmla="*/ 0 w 77"/>
              <a:gd name="T7" fmla="*/ 0 h 67"/>
              <a:gd name="T8" fmla="*/ 77 w 77"/>
              <a:gd name="T9" fmla="*/ 67 h 6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7" h="67">
                <a:moveTo>
                  <a:pt x="0" y="0"/>
                </a:moveTo>
                <a:lnTo>
                  <a:pt x="77" y="67"/>
                </a:lnTo>
              </a:path>
            </a:pathLst>
          </a:custGeom>
          <a:noFill/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67" name="Freeform 103"/>
          <p:cNvSpPr>
            <a:spLocks/>
          </p:cNvSpPr>
          <p:nvPr/>
        </p:nvSpPr>
        <p:spPr bwMode="auto">
          <a:xfrm>
            <a:off x="4114800" y="5486400"/>
            <a:ext cx="106363" cy="119063"/>
          </a:xfrm>
          <a:custGeom>
            <a:avLst/>
            <a:gdLst>
              <a:gd name="T0" fmla="*/ 2147483647 w 67"/>
              <a:gd name="T1" fmla="*/ 0 h 75"/>
              <a:gd name="T2" fmla="*/ 0 w 67"/>
              <a:gd name="T3" fmla="*/ 2147483647 h 75"/>
              <a:gd name="T4" fmla="*/ 0 60000 65536"/>
              <a:gd name="T5" fmla="*/ 0 60000 65536"/>
              <a:gd name="T6" fmla="*/ 0 w 67"/>
              <a:gd name="T7" fmla="*/ 0 h 75"/>
              <a:gd name="T8" fmla="*/ 67 w 67"/>
              <a:gd name="T9" fmla="*/ 75 h 7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7" h="75">
                <a:moveTo>
                  <a:pt x="67" y="0"/>
                </a:moveTo>
                <a:lnTo>
                  <a:pt x="0" y="75"/>
                </a:lnTo>
              </a:path>
            </a:pathLst>
          </a:custGeom>
          <a:noFill/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68" name="Line 104"/>
          <p:cNvSpPr>
            <a:spLocks noChangeShapeType="1"/>
          </p:cNvSpPr>
          <p:nvPr/>
        </p:nvSpPr>
        <p:spPr bwMode="auto">
          <a:xfrm>
            <a:off x="5638800" y="5486400"/>
            <a:ext cx="228600" cy="3810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69" name="Line 105"/>
          <p:cNvSpPr>
            <a:spLocks noChangeShapeType="1"/>
          </p:cNvSpPr>
          <p:nvPr/>
        </p:nvSpPr>
        <p:spPr bwMode="auto">
          <a:xfrm flipV="1">
            <a:off x="5867400" y="5486400"/>
            <a:ext cx="228600" cy="3810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70" name="Line 106"/>
          <p:cNvSpPr>
            <a:spLocks noChangeShapeType="1"/>
          </p:cNvSpPr>
          <p:nvPr/>
        </p:nvSpPr>
        <p:spPr bwMode="auto">
          <a:xfrm>
            <a:off x="5638800" y="5486400"/>
            <a:ext cx="457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71" name="Oval 107"/>
          <p:cNvSpPr>
            <a:spLocks noChangeArrowheads="1"/>
          </p:cNvSpPr>
          <p:nvPr/>
        </p:nvSpPr>
        <p:spPr bwMode="auto">
          <a:xfrm>
            <a:off x="5105400" y="5486400"/>
            <a:ext cx="381000" cy="3810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72" name="Line 114"/>
          <p:cNvSpPr>
            <a:spLocks noChangeShapeType="1"/>
          </p:cNvSpPr>
          <p:nvPr/>
        </p:nvSpPr>
        <p:spPr bwMode="auto">
          <a:xfrm>
            <a:off x="5257800" y="5638800"/>
            <a:ext cx="76200" cy="76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73" name="Line 115"/>
          <p:cNvSpPr>
            <a:spLocks noChangeShapeType="1"/>
          </p:cNvSpPr>
          <p:nvPr/>
        </p:nvSpPr>
        <p:spPr bwMode="auto">
          <a:xfrm flipH="1">
            <a:off x="5257800" y="5638800"/>
            <a:ext cx="76200" cy="76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74" name="Line 116"/>
          <p:cNvSpPr>
            <a:spLocks noChangeShapeType="1"/>
          </p:cNvSpPr>
          <p:nvPr/>
        </p:nvSpPr>
        <p:spPr bwMode="auto">
          <a:xfrm>
            <a:off x="4572000" y="5486400"/>
            <a:ext cx="228600" cy="3810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75" name="Line 117"/>
          <p:cNvSpPr>
            <a:spLocks noChangeShapeType="1"/>
          </p:cNvSpPr>
          <p:nvPr/>
        </p:nvSpPr>
        <p:spPr bwMode="auto">
          <a:xfrm flipV="1">
            <a:off x="4800600" y="5486400"/>
            <a:ext cx="228600" cy="3810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76" name="Line 118"/>
          <p:cNvSpPr>
            <a:spLocks noChangeShapeType="1"/>
          </p:cNvSpPr>
          <p:nvPr/>
        </p:nvSpPr>
        <p:spPr bwMode="auto">
          <a:xfrm>
            <a:off x="4572000" y="5486400"/>
            <a:ext cx="457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77" name="Freeform 120"/>
          <p:cNvSpPr>
            <a:spLocks/>
          </p:cNvSpPr>
          <p:nvPr/>
        </p:nvSpPr>
        <p:spPr bwMode="auto">
          <a:xfrm>
            <a:off x="7175500" y="5146675"/>
            <a:ext cx="358775" cy="1588"/>
          </a:xfrm>
          <a:custGeom>
            <a:avLst/>
            <a:gdLst>
              <a:gd name="T0" fmla="*/ 0 w 226"/>
              <a:gd name="T1" fmla="*/ 0 h 1"/>
              <a:gd name="T2" fmla="*/ 2147483647 w 226"/>
              <a:gd name="T3" fmla="*/ 0 h 1"/>
              <a:gd name="T4" fmla="*/ 0 60000 65536"/>
              <a:gd name="T5" fmla="*/ 0 60000 65536"/>
              <a:gd name="T6" fmla="*/ 0 w 226"/>
              <a:gd name="T7" fmla="*/ 0 h 1"/>
              <a:gd name="T8" fmla="*/ 226 w 22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26" h="1">
                <a:moveTo>
                  <a:pt x="0" y="0"/>
                </a:moveTo>
                <a:cubicBezTo>
                  <a:pt x="75" y="0"/>
                  <a:pt x="151" y="0"/>
                  <a:pt x="226" y="0"/>
                </a:cubicBezTo>
              </a:path>
            </a:pathLst>
          </a:custGeom>
          <a:noFill/>
          <a:ln w="2857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78" name="Freeform 121"/>
          <p:cNvSpPr>
            <a:spLocks/>
          </p:cNvSpPr>
          <p:nvPr/>
        </p:nvSpPr>
        <p:spPr bwMode="auto">
          <a:xfrm>
            <a:off x="7186613" y="4837113"/>
            <a:ext cx="347662" cy="1587"/>
          </a:xfrm>
          <a:custGeom>
            <a:avLst/>
            <a:gdLst>
              <a:gd name="T0" fmla="*/ 0 w 219"/>
              <a:gd name="T1" fmla="*/ 0 h 1"/>
              <a:gd name="T2" fmla="*/ 2147483647 w 219"/>
              <a:gd name="T3" fmla="*/ 0 h 1"/>
              <a:gd name="T4" fmla="*/ 0 60000 65536"/>
              <a:gd name="T5" fmla="*/ 0 60000 65536"/>
              <a:gd name="T6" fmla="*/ 0 w 219"/>
              <a:gd name="T7" fmla="*/ 0 h 1"/>
              <a:gd name="T8" fmla="*/ 219 w 219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9" h="1">
                <a:moveTo>
                  <a:pt x="0" y="0"/>
                </a:moveTo>
                <a:cubicBezTo>
                  <a:pt x="73" y="0"/>
                  <a:pt x="146" y="0"/>
                  <a:pt x="219" y="0"/>
                </a:cubicBezTo>
              </a:path>
            </a:pathLst>
          </a:custGeom>
          <a:noFill/>
          <a:ln w="2857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79" name="Freeform 123"/>
          <p:cNvSpPr>
            <a:spLocks/>
          </p:cNvSpPr>
          <p:nvPr/>
        </p:nvSpPr>
        <p:spPr bwMode="auto">
          <a:xfrm>
            <a:off x="3773488" y="5145088"/>
            <a:ext cx="2547937" cy="26987"/>
          </a:xfrm>
          <a:custGeom>
            <a:avLst/>
            <a:gdLst>
              <a:gd name="T0" fmla="*/ 2147483647 w 1605"/>
              <a:gd name="T1" fmla="*/ 2147483647 h 17"/>
              <a:gd name="T2" fmla="*/ 2147483647 w 1605"/>
              <a:gd name="T3" fmla="*/ 2147483647 h 17"/>
              <a:gd name="T4" fmla="*/ 2147483647 w 1605"/>
              <a:gd name="T5" fmla="*/ 2147483647 h 17"/>
              <a:gd name="T6" fmla="*/ 0 w 1605"/>
              <a:gd name="T7" fmla="*/ 2147483647 h 17"/>
              <a:gd name="T8" fmla="*/ 0 60000 65536"/>
              <a:gd name="T9" fmla="*/ 0 60000 65536"/>
              <a:gd name="T10" fmla="*/ 0 60000 65536"/>
              <a:gd name="T11" fmla="*/ 0 60000 65536"/>
              <a:gd name="T12" fmla="*/ 0 w 1605"/>
              <a:gd name="T13" fmla="*/ 0 h 17"/>
              <a:gd name="T14" fmla="*/ 1605 w 1605"/>
              <a:gd name="T15" fmla="*/ 17 h 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05" h="17">
                <a:moveTo>
                  <a:pt x="1605" y="9"/>
                </a:moveTo>
                <a:cubicBezTo>
                  <a:pt x="1251" y="0"/>
                  <a:pt x="673" y="17"/>
                  <a:pt x="319" y="9"/>
                </a:cubicBezTo>
                <a:cubicBezTo>
                  <a:pt x="198" y="3"/>
                  <a:pt x="117" y="9"/>
                  <a:pt x="8" y="9"/>
                </a:cubicBezTo>
                <a:cubicBezTo>
                  <a:pt x="0" y="9"/>
                  <a:pt x="2" y="3"/>
                  <a:pt x="0" y="1"/>
                </a:cubicBezTo>
              </a:path>
            </a:pathLst>
          </a:custGeom>
          <a:noFill/>
          <a:ln w="2857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80" name="Freeform 128"/>
          <p:cNvSpPr>
            <a:spLocks/>
          </p:cNvSpPr>
          <p:nvPr/>
        </p:nvSpPr>
        <p:spPr bwMode="auto">
          <a:xfrm>
            <a:off x="6122988" y="4837113"/>
            <a:ext cx="211137" cy="309562"/>
          </a:xfrm>
          <a:custGeom>
            <a:avLst/>
            <a:gdLst>
              <a:gd name="T0" fmla="*/ 2147483647 w 133"/>
              <a:gd name="T1" fmla="*/ 0 h 195"/>
              <a:gd name="T2" fmla="*/ 0 w 133"/>
              <a:gd name="T3" fmla="*/ 2147483647 h 195"/>
              <a:gd name="T4" fmla="*/ 0 60000 65536"/>
              <a:gd name="T5" fmla="*/ 0 60000 65536"/>
              <a:gd name="T6" fmla="*/ 0 w 133"/>
              <a:gd name="T7" fmla="*/ 0 h 195"/>
              <a:gd name="T8" fmla="*/ 133 w 133"/>
              <a:gd name="T9" fmla="*/ 195 h 19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33" h="195">
                <a:moveTo>
                  <a:pt x="133" y="0"/>
                </a:moveTo>
                <a:lnTo>
                  <a:pt x="0" y="195"/>
                </a:lnTo>
              </a:path>
            </a:pathLst>
          </a:custGeom>
          <a:noFill/>
          <a:ln w="2857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81" name="Freeform 129"/>
          <p:cNvSpPr>
            <a:spLocks/>
          </p:cNvSpPr>
          <p:nvPr/>
        </p:nvSpPr>
        <p:spPr bwMode="auto">
          <a:xfrm>
            <a:off x="5867400" y="5159375"/>
            <a:ext cx="428625" cy="250825"/>
          </a:xfrm>
          <a:custGeom>
            <a:avLst/>
            <a:gdLst>
              <a:gd name="T0" fmla="*/ 2147483647 w 270"/>
              <a:gd name="T1" fmla="*/ 0 h 158"/>
              <a:gd name="T2" fmla="*/ 0 w 270"/>
              <a:gd name="T3" fmla="*/ 2147483647 h 158"/>
              <a:gd name="T4" fmla="*/ 0 60000 65536"/>
              <a:gd name="T5" fmla="*/ 0 60000 65536"/>
              <a:gd name="T6" fmla="*/ 0 w 270"/>
              <a:gd name="T7" fmla="*/ 0 h 158"/>
              <a:gd name="T8" fmla="*/ 270 w 270"/>
              <a:gd name="T9" fmla="*/ 158 h 15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70" h="158">
                <a:moveTo>
                  <a:pt x="270" y="0"/>
                </a:moveTo>
                <a:lnTo>
                  <a:pt x="0" y="158"/>
                </a:lnTo>
              </a:path>
            </a:pathLst>
          </a:custGeom>
          <a:noFill/>
          <a:ln w="2857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82" name="Freeform 131"/>
          <p:cNvSpPr>
            <a:spLocks/>
          </p:cNvSpPr>
          <p:nvPr/>
        </p:nvSpPr>
        <p:spPr bwMode="auto">
          <a:xfrm>
            <a:off x="5334000" y="5146675"/>
            <a:ext cx="430213" cy="209550"/>
          </a:xfrm>
          <a:custGeom>
            <a:avLst/>
            <a:gdLst>
              <a:gd name="T0" fmla="*/ 2147483647 w 271"/>
              <a:gd name="T1" fmla="*/ 0 h 132"/>
              <a:gd name="T2" fmla="*/ 0 w 271"/>
              <a:gd name="T3" fmla="*/ 2147483647 h 132"/>
              <a:gd name="T4" fmla="*/ 0 60000 65536"/>
              <a:gd name="T5" fmla="*/ 0 60000 65536"/>
              <a:gd name="T6" fmla="*/ 0 w 271"/>
              <a:gd name="T7" fmla="*/ 0 h 132"/>
              <a:gd name="T8" fmla="*/ 271 w 271"/>
              <a:gd name="T9" fmla="*/ 132 h 1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71" h="132">
                <a:moveTo>
                  <a:pt x="271" y="0"/>
                </a:moveTo>
                <a:lnTo>
                  <a:pt x="0" y="132"/>
                </a:lnTo>
              </a:path>
            </a:pathLst>
          </a:custGeom>
          <a:noFill/>
          <a:ln w="2857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83" name="Freeform 133"/>
          <p:cNvSpPr>
            <a:spLocks/>
          </p:cNvSpPr>
          <p:nvPr/>
        </p:nvSpPr>
        <p:spPr bwMode="auto">
          <a:xfrm>
            <a:off x="4800600" y="5159375"/>
            <a:ext cx="444500" cy="231775"/>
          </a:xfrm>
          <a:custGeom>
            <a:avLst/>
            <a:gdLst>
              <a:gd name="T0" fmla="*/ 2147483647 w 280"/>
              <a:gd name="T1" fmla="*/ 0 h 146"/>
              <a:gd name="T2" fmla="*/ 0 w 280"/>
              <a:gd name="T3" fmla="*/ 2147483647 h 146"/>
              <a:gd name="T4" fmla="*/ 0 60000 65536"/>
              <a:gd name="T5" fmla="*/ 0 60000 65536"/>
              <a:gd name="T6" fmla="*/ 0 w 280"/>
              <a:gd name="T7" fmla="*/ 0 h 146"/>
              <a:gd name="T8" fmla="*/ 280 w 280"/>
              <a:gd name="T9" fmla="*/ 146 h 14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0" h="146">
                <a:moveTo>
                  <a:pt x="280" y="0"/>
                </a:moveTo>
                <a:lnTo>
                  <a:pt x="0" y="146"/>
                </a:lnTo>
              </a:path>
            </a:pathLst>
          </a:custGeom>
          <a:noFill/>
          <a:ln w="2857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84" name="Freeform 134"/>
          <p:cNvSpPr>
            <a:spLocks/>
          </p:cNvSpPr>
          <p:nvPr/>
        </p:nvSpPr>
        <p:spPr bwMode="auto">
          <a:xfrm>
            <a:off x="4191000" y="5181600"/>
            <a:ext cx="444500" cy="231775"/>
          </a:xfrm>
          <a:custGeom>
            <a:avLst/>
            <a:gdLst>
              <a:gd name="T0" fmla="*/ 2147483647 w 280"/>
              <a:gd name="T1" fmla="*/ 0 h 146"/>
              <a:gd name="T2" fmla="*/ 0 w 280"/>
              <a:gd name="T3" fmla="*/ 2147483647 h 146"/>
              <a:gd name="T4" fmla="*/ 0 60000 65536"/>
              <a:gd name="T5" fmla="*/ 0 60000 65536"/>
              <a:gd name="T6" fmla="*/ 0 w 280"/>
              <a:gd name="T7" fmla="*/ 0 h 146"/>
              <a:gd name="T8" fmla="*/ 280 w 280"/>
              <a:gd name="T9" fmla="*/ 146 h 14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0" h="146">
                <a:moveTo>
                  <a:pt x="280" y="0"/>
                </a:moveTo>
                <a:lnTo>
                  <a:pt x="0" y="146"/>
                </a:lnTo>
              </a:path>
            </a:pathLst>
          </a:custGeom>
          <a:noFill/>
          <a:ln w="2857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85" name="Text Box 135"/>
          <p:cNvSpPr txBox="1">
            <a:spLocks noChangeArrowheads="1"/>
          </p:cNvSpPr>
          <p:nvPr/>
        </p:nvSpPr>
        <p:spPr bwMode="auto">
          <a:xfrm>
            <a:off x="5849938" y="5837238"/>
            <a:ext cx="9413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663300"/>
                </a:solidFill>
              </a:rPr>
              <a:t>Address</a:t>
            </a:r>
            <a:endParaRPr lang="en-US" sz="2000"/>
          </a:p>
        </p:txBody>
      </p:sp>
      <p:sp>
        <p:nvSpPr>
          <p:cNvPr id="29786" name="Text Box 138"/>
          <p:cNvSpPr txBox="1">
            <a:spLocks noChangeArrowheads="1"/>
          </p:cNvSpPr>
          <p:nvPr/>
        </p:nvSpPr>
        <p:spPr bwMode="auto">
          <a:xfrm>
            <a:off x="4724400" y="5943600"/>
            <a:ext cx="11414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663300"/>
                </a:solidFill>
              </a:rPr>
              <a:t>Multiplier</a:t>
            </a:r>
            <a:endParaRPr lang="en-US" sz="2000"/>
          </a:p>
        </p:txBody>
      </p:sp>
      <p:sp>
        <p:nvSpPr>
          <p:cNvPr id="29787" name="Text Box 140"/>
          <p:cNvSpPr txBox="1">
            <a:spLocks noChangeArrowheads="1"/>
          </p:cNvSpPr>
          <p:nvPr/>
        </p:nvSpPr>
        <p:spPr bwMode="auto">
          <a:xfrm>
            <a:off x="3810000" y="5943600"/>
            <a:ext cx="6302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663300"/>
                </a:solidFill>
              </a:rPr>
              <a:t>ALU</a:t>
            </a:r>
            <a:endParaRPr lang="en-US" sz="1200"/>
          </a:p>
        </p:txBody>
      </p:sp>
      <p:sp>
        <p:nvSpPr>
          <p:cNvPr id="29788" name="Line 141"/>
          <p:cNvSpPr>
            <a:spLocks noChangeShapeType="1"/>
          </p:cNvSpPr>
          <p:nvPr/>
        </p:nvSpPr>
        <p:spPr bwMode="auto">
          <a:xfrm>
            <a:off x="3505200" y="4648200"/>
            <a:ext cx="304800" cy="7620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89" name="Line 142"/>
          <p:cNvSpPr>
            <a:spLocks noChangeShapeType="1"/>
          </p:cNvSpPr>
          <p:nvPr/>
        </p:nvSpPr>
        <p:spPr bwMode="auto">
          <a:xfrm>
            <a:off x="3505200" y="4648200"/>
            <a:ext cx="1219200" cy="7620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90" name="Line 143"/>
          <p:cNvSpPr>
            <a:spLocks noChangeShapeType="1"/>
          </p:cNvSpPr>
          <p:nvPr/>
        </p:nvSpPr>
        <p:spPr bwMode="auto">
          <a:xfrm>
            <a:off x="3505200" y="4648200"/>
            <a:ext cx="1752600" cy="7620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91" name="Line 144"/>
          <p:cNvSpPr>
            <a:spLocks noChangeShapeType="1"/>
          </p:cNvSpPr>
          <p:nvPr/>
        </p:nvSpPr>
        <p:spPr bwMode="auto">
          <a:xfrm>
            <a:off x="3505200" y="4648200"/>
            <a:ext cx="2286000" cy="7620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92" name="Freeform 146"/>
          <p:cNvSpPr>
            <a:spLocks/>
          </p:cNvSpPr>
          <p:nvPr/>
        </p:nvSpPr>
        <p:spPr bwMode="auto">
          <a:xfrm>
            <a:off x="3505200" y="4648200"/>
            <a:ext cx="2865438" cy="436563"/>
          </a:xfrm>
          <a:custGeom>
            <a:avLst/>
            <a:gdLst>
              <a:gd name="T0" fmla="*/ 0 w 1805"/>
              <a:gd name="T1" fmla="*/ 0 h 275"/>
              <a:gd name="T2" fmla="*/ 2147483647 w 1805"/>
              <a:gd name="T3" fmla="*/ 2147483647 h 275"/>
              <a:gd name="T4" fmla="*/ 0 60000 65536"/>
              <a:gd name="T5" fmla="*/ 0 60000 65536"/>
              <a:gd name="T6" fmla="*/ 0 w 1805"/>
              <a:gd name="T7" fmla="*/ 0 h 275"/>
              <a:gd name="T8" fmla="*/ 1805 w 1805"/>
              <a:gd name="T9" fmla="*/ 275 h 27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805" h="275">
                <a:moveTo>
                  <a:pt x="0" y="0"/>
                </a:moveTo>
                <a:lnTo>
                  <a:pt x="1805" y="275"/>
                </a:lnTo>
              </a:path>
            </a:pathLst>
          </a:custGeom>
          <a:noFill/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93" name="Line 147"/>
          <p:cNvSpPr>
            <a:spLocks noChangeShapeType="1"/>
          </p:cNvSpPr>
          <p:nvPr/>
        </p:nvSpPr>
        <p:spPr bwMode="auto">
          <a:xfrm>
            <a:off x="3505200" y="4648200"/>
            <a:ext cx="2819400" cy="152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94" name="Text Box 148"/>
          <p:cNvSpPr txBox="1">
            <a:spLocks noChangeArrowheads="1"/>
          </p:cNvSpPr>
          <p:nvPr/>
        </p:nvSpPr>
        <p:spPr bwMode="auto">
          <a:xfrm>
            <a:off x="1358900" y="3124200"/>
            <a:ext cx="9604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663300"/>
                </a:solidFill>
              </a:rPr>
              <a:t>Memory</a:t>
            </a:r>
            <a:endParaRPr lang="en-US" sz="1200"/>
          </a:p>
        </p:txBody>
      </p:sp>
      <p:sp>
        <p:nvSpPr>
          <p:cNvPr id="29795" name="Text Box 149"/>
          <p:cNvSpPr txBox="1">
            <a:spLocks noChangeArrowheads="1"/>
          </p:cNvSpPr>
          <p:nvPr/>
        </p:nvSpPr>
        <p:spPr bwMode="auto">
          <a:xfrm>
            <a:off x="1325563" y="5410200"/>
            <a:ext cx="9604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663300"/>
                </a:solidFill>
              </a:rPr>
              <a:t>Memory</a:t>
            </a:r>
            <a:endParaRPr lang="en-US" sz="12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RISC vs. DSP: Memory Hierarchy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2800" y="1371600"/>
            <a:ext cx="1320800" cy="457200"/>
          </a:xfrm>
          <a:solidFill>
            <a:srgbClr val="FFFF99"/>
          </a:solidFill>
        </p:spPr>
        <p:txBody>
          <a:bodyPr/>
          <a:lstStyle/>
          <a:p>
            <a:r>
              <a:rPr lang="en-US" smtClean="0">
                <a:solidFill>
                  <a:srgbClr val="CC3300"/>
                </a:solidFill>
              </a:rPr>
              <a:t>RISC</a:t>
            </a:r>
            <a:endParaRPr lang="en-US" smtClean="0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838200" y="3733800"/>
            <a:ext cx="1371600" cy="457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SzPct val="70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DSP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600200" y="2057400"/>
            <a:ext cx="1219200" cy="762000"/>
          </a:xfrm>
          <a:prstGeom prst="rect">
            <a:avLst/>
          </a:prstGeom>
          <a:solidFill>
            <a:srgbClr val="FFFFFF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Line 6"/>
          <p:cNvSpPr>
            <a:spLocks noChangeShapeType="1"/>
          </p:cNvSpPr>
          <p:nvPr/>
        </p:nvSpPr>
        <p:spPr bwMode="auto">
          <a:xfrm>
            <a:off x="1600200" y="2209800"/>
            <a:ext cx="12192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>
            <a:off x="1600200" y="2667000"/>
            <a:ext cx="12192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8" name="Line 8"/>
          <p:cNvSpPr>
            <a:spLocks noChangeShapeType="1"/>
          </p:cNvSpPr>
          <p:nvPr/>
        </p:nvSpPr>
        <p:spPr bwMode="auto">
          <a:xfrm>
            <a:off x="1600200" y="2438400"/>
            <a:ext cx="12192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1600200" y="2819400"/>
            <a:ext cx="1219200" cy="609600"/>
          </a:xfrm>
          <a:prstGeom prst="rect">
            <a:avLst/>
          </a:prstGeom>
          <a:solidFill>
            <a:srgbClr val="FFFFFF"/>
          </a:solidFill>
          <a:ln w="9525">
            <a:solidFill>
              <a:srgbClr val="CC3300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Line 10"/>
          <p:cNvSpPr>
            <a:spLocks noChangeShapeType="1"/>
          </p:cNvSpPr>
          <p:nvPr/>
        </p:nvSpPr>
        <p:spPr bwMode="auto">
          <a:xfrm>
            <a:off x="1600200" y="3048000"/>
            <a:ext cx="1219200" cy="0"/>
          </a:xfrm>
          <a:prstGeom prst="line">
            <a:avLst/>
          </a:prstGeom>
          <a:noFill/>
          <a:ln w="9525">
            <a:solidFill>
              <a:srgbClr val="CC33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>
            <a:off x="1600200" y="3276600"/>
            <a:ext cx="1219200" cy="0"/>
          </a:xfrm>
          <a:prstGeom prst="line">
            <a:avLst/>
          </a:prstGeom>
          <a:noFill/>
          <a:ln w="9525">
            <a:solidFill>
              <a:srgbClr val="CC33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2" name="Line 12"/>
          <p:cNvSpPr>
            <a:spLocks noChangeShapeType="1"/>
          </p:cNvSpPr>
          <p:nvPr/>
        </p:nvSpPr>
        <p:spPr bwMode="auto">
          <a:xfrm>
            <a:off x="1600200" y="2819400"/>
            <a:ext cx="12192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1719263" y="1722438"/>
            <a:ext cx="10636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663300"/>
                </a:solidFill>
              </a:rPr>
              <a:t>Registers</a:t>
            </a:r>
            <a:endParaRPr lang="en-US" sz="1600"/>
          </a:p>
        </p:txBody>
      </p:sp>
      <p:sp>
        <p:nvSpPr>
          <p:cNvPr id="30734" name="Freeform 14"/>
          <p:cNvSpPr>
            <a:spLocks/>
          </p:cNvSpPr>
          <p:nvPr/>
        </p:nvSpPr>
        <p:spPr bwMode="auto">
          <a:xfrm>
            <a:off x="2819400" y="2586038"/>
            <a:ext cx="396875" cy="4762"/>
          </a:xfrm>
          <a:custGeom>
            <a:avLst/>
            <a:gdLst>
              <a:gd name="T0" fmla="*/ 0 w 250"/>
              <a:gd name="T1" fmla="*/ 2147483647 h 3"/>
              <a:gd name="T2" fmla="*/ 2147483647 w 250"/>
              <a:gd name="T3" fmla="*/ 0 h 3"/>
              <a:gd name="T4" fmla="*/ 0 60000 65536"/>
              <a:gd name="T5" fmla="*/ 0 60000 65536"/>
              <a:gd name="T6" fmla="*/ 0 w 250"/>
              <a:gd name="T7" fmla="*/ 0 h 3"/>
              <a:gd name="T8" fmla="*/ 250 w 250"/>
              <a:gd name="T9" fmla="*/ 3 h 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0" h="3">
                <a:moveTo>
                  <a:pt x="0" y="3"/>
                </a:moveTo>
                <a:lnTo>
                  <a:pt x="250" y="0"/>
                </a:lnTo>
              </a:path>
            </a:pathLst>
          </a:custGeom>
          <a:noFill/>
          <a:ln w="9525" cap="flat" cmpd="sng">
            <a:solidFill>
              <a:srgbClr val="CC3300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5" name="Line 15"/>
          <p:cNvSpPr>
            <a:spLocks noChangeShapeType="1"/>
          </p:cNvSpPr>
          <p:nvPr/>
        </p:nvSpPr>
        <p:spPr bwMode="auto">
          <a:xfrm flipH="1">
            <a:off x="2819400" y="2743200"/>
            <a:ext cx="3810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3200400" y="2209800"/>
            <a:ext cx="60960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600">
                <a:solidFill>
                  <a:srgbClr val="663300"/>
                </a:solidFill>
              </a:rPr>
              <a:t>Out</a:t>
            </a:r>
            <a:br>
              <a:rPr lang="en-US" sz="1600">
                <a:solidFill>
                  <a:srgbClr val="663300"/>
                </a:solidFill>
              </a:rPr>
            </a:br>
            <a:r>
              <a:rPr lang="en-US" sz="1600">
                <a:solidFill>
                  <a:srgbClr val="663300"/>
                </a:solidFill>
              </a:rPr>
              <a:t>of </a:t>
            </a:r>
          </a:p>
          <a:p>
            <a:r>
              <a:rPr lang="en-US" sz="1600">
                <a:solidFill>
                  <a:srgbClr val="663300"/>
                </a:solidFill>
              </a:rPr>
              <a:t>order</a:t>
            </a:r>
            <a:endParaRPr lang="en-US" sz="2000"/>
          </a:p>
        </p:txBody>
      </p:sp>
      <p:sp>
        <p:nvSpPr>
          <p:cNvPr id="30737" name="Line 18"/>
          <p:cNvSpPr>
            <a:spLocks noChangeShapeType="1"/>
          </p:cNvSpPr>
          <p:nvPr/>
        </p:nvSpPr>
        <p:spPr bwMode="auto">
          <a:xfrm flipV="1">
            <a:off x="5181600" y="2438400"/>
            <a:ext cx="0" cy="45720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8" name="Line 19"/>
          <p:cNvSpPr>
            <a:spLocks noChangeShapeType="1"/>
          </p:cNvSpPr>
          <p:nvPr/>
        </p:nvSpPr>
        <p:spPr bwMode="auto">
          <a:xfrm flipV="1">
            <a:off x="5791200" y="2438400"/>
            <a:ext cx="0" cy="45720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9" name="Line 20"/>
          <p:cNvSpPr>
            <a:spLocks noChangeShapeType="1"/>
          </p:cNvSpPr>
          <p:nvPr/>
        </p:nvSpPr>
        <p:spPr bwMode="auto">
          <a:xfrm>
            <a:off x="5181600" y="2819400"/>
            <a:ext cx="6096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0" name="Line 21"/>
          <p:cNvSpPr>
            <a:spLocks noChangeShapeType="1"/>
          </p:cNvSpPr>
          <p:nvPr/>
        </p:nvSpPr>
        <p:spPr bwMode="auto">
          <a:xfrm>
            <a:off x="5181600" y="2743200"/>
            <a:ext cx="6096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1" name="Line 22"/>
          <p:cNvSpPr>
            <a:spLocks noChangeShapeType="1"/>
          </p:cNvSpPr>
          <p:nvPr/>
        </p:nvSpPr>
        <p:spPr bwMode="auto">
          <a:xfrm>
            <a:off x="5181600" y="2667000"/>
            <a:ext cx="6096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2" name="Line 23"/>
          <p:cNvSpPr>
            <a:spLocks noChangeShapeType="1"/>
          </p:cNvSpPr>
          <p:nvPr/>
        </p:nvSpPr>
        <p:spPr bwMode="auto">
          <a:xfrm>
            <a:off x="5181600" y="2590800"/>
            <a:ext cx="6096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3" name="Line 24"/>
          <p:cNvSpPr>
            <a:spLocks noChangeShapeType="1"/>
          </p:cNvSpPr>
          <p:nvPr/>
        </p:nvSpPr>
        <p:spPr bwMode="auto">
          <a:xfrm>
            <a:off x="5181600" y="2514600"/>
            <a:ext cx="60960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4" name="Freeform 25"/>
          <p:cNvSpPr>
            <a:spLocks/>
          </p:cNvSpPr>
          <p:nvPr/>
        </p:nvSpPr>
        <p:spPr bwMode="auto">
          <a:xfrm>
            <a:off x="4176713" y="2498725"/>
            <a:ext cx="4762" cy="334963"/>
          </a:xfrm>
          <a:custGeom>
            <a:avLst/>
            <a:gdLst>
              <a:gd name="T0" fmla="*/ 0 w 3"/>
              <a:gd name="T1" fmla="*/ 2147483647 h 211"/>
              <a:gd name="T2" fmla="*/ 2147483647 w 3"/>
              <a:gd name="T3" fmla="*/ 0 h 211"/>
              <a:gd name="T4" fmla="*/ 0 60000 65536"/>
              <a:gd name="T5" fmla="*/ 0 60000 65536"/>
              <a:gd name="T6" fmla="*/ 0 w 3"/>
              <a:gd name="T7" fmla="*/ 0 h 211"/>
              <a:gd name="T8" fmla="*/ 3 w 3"/>
              <a:gd name="T9" fmla="*/ 211 h 21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" h="211">
                <a:moveTo>
                  <a:pt x="0" y="211"/>
                </a:moveTo>
                <a:lnTo>
                  <a:pt x="3" y="0"/>
                </a:lnTo>
              </a:path>
            </a:pathLst>
          </a:custGeom>
          <a:noFill/>
          <a:ln w="9525" cap="flat" cmpd="sng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5" name="Freeform 26"/>
          <p:cNvSpPr>
            <a:spLocks/>
          </p:cNvSpPr>
          <p:nvPr/>
        </p:nvSpPr>
        <p:spPr bwMode="auto">
          <a:xfrm>
            <a:off x="4808538" y="2498725"/>
            <a:ext cx="3175" cy="322263"/>
          </a:xfrm>
          <a:custGeom>
            <a:avLst/>
            <a:gdLst>
              <a:gd name="T0" fmla="*/ 0 w 2"/>
              <a:gd name="T1" fmla="*/ 2147483647 h 203"/>
              <a:gd name="T2" fmla="*/ 2147483647 w 2"/>
              <a:gd name="T3" fmla="*/ 0 h 203"/>
              <a:gd name="T4" fmla="*/ 0 60000 65536"/>
              <a:gd name="T5" fmla="*/ 0 60000 65536"/>
              <a:gd name="T6" fmla="*/ 0 w 2"/>
              <a:gd name="T7" fmla="*/ 0 h 203"/>
              <a:gd name="T8" fmla="*/ 2 w 2"/>
              <a:gd name="T9" fmla="*/ 203 h 20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" h="203">
                <a:moveTo>
                  <a:pt x="0" y="203"/>
                </a:moveTo>
                <a:lnTo>
                  <a:pt x="2" y="0"/>
                </a:lnTo>
              </a:path>
            </a:pathLst>
          </a:custGeom>
          <a:noFill/>
          <a:ln w="9525" cap="flat" cmpd="sng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6" name="Line 27"/>
          <p:cNvSpPr>
            <a:spLocks noChangeShapeType="1"/>
          </p:cNvSpPr>
          <p:nvPr/>
        </p:nvSpPr>
        <p:spPr bwMode="auto">
          <a:xfrm>
            <a:off x="4191000" y="2819400"/>
            <a:ext cx="6096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7" name="Line 28"/>
          <p:cNvSpPr>
            <a:spLocks noChangeShapeType="1"/>
          </p:cNvSpPr>
          <p:nvPr/>
        </p:nvSpPr>
        <p:spPr bwMode="auto">
          <a:xfrm>
            <a:off x="4191000" y="2743200"/>
            <a:ext cx="6096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8" name="Line 29"/>
          <p:cNvSpPr>
            <a:spLocks noChangeShapeType="1"/>
          </p:cNvSpPr>
          <p:nvPr/>
        </p:nvSpPr>
        <p:spPr bwMode="auto">
          <a:xfrm>
            <a:off x="4191000" y="2667000"/>
            <a:ext cx="6096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9" name="Line 30"/>
          <p:cNvSpPr>
            <a:spLocks noChangeShapeType="1"/>
          </p:cNvSpPr>
          <p:nvPr/>
        </p:nvSpPr>
        <p:spPr bwMode="auto">
          <a:xfrm>
            <a:off x="4191000" y="2590800"/>
            <a:ext cx="6096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0" name="Line 31"/>
          <p:cNvSpPr>
            <a:spLocks noChangeShapeType="1"/>
          </p:cNvSpPr>
          <p:nvPr/>
        </p:nvSpPr>
        <p:spPr bwMode="auto">
          <a:xfrm>
            <a:off x="4191000" y="2514600"/>
            <a:ext cx="60960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1" name="Line 32"/>
          <p:cNvSpPr>
            <a:spLocks noChangeShapeType="1"/>
          </p:cNvSpPr>
          <p:nvPr/>
        </p:nvSpPr>
        <p:spPr bwMode="auto">
          <a:xfrm flipH="1">
            <a:off x="3810000" y="2590800"/>
            <a:ext cx="3810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2" name="Line 34"/>
          <p:cNvSpPr>
            <a:spLocks noChangeShapeType="1"/>
          </p:cNvSpPr>
          <p:nvPr/>
        </p:nvSpPr>
        <p:spPr bwMode="auto">
          <a:xfrm>
            <a:off x="3810000" y="2743200"/>
            <a:ext cx="3810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3" name="Text Box 35"/>
          <p:cNvSpPr txBox="1">
            <a:spLocks noChangeArrowheads="1"/>
          </p:cNvSpPr>
          <p:nvPr/>
        </p:nvSpPr>
        <p:spPr bwMode="auto">
          <a:xfrm>
            <a:off x="4114800" y="1828800"/>
            <a:ext cx="7588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663300"/>
                </a:solidFill>
              </a:rPr>
              <a:t>I/D</a:t>
            </a:r>
            <a:br>
              <a:rPr lang="en-US" sz="1600">
                <a:solidFill>
                  <a:srgbClr val="663300"/>
                </a:solidFill>
              </a:rPr>
            </a:br>
            <a:r>
              <a:rPr lang="en-US" sz="1600">
                <a:solidFill>
                  <a:srgbClr val="663300"/>
                </a:solidFill>
              </a:rPr>
              <a:t>Cache</a:t>
            </a:r>
            <a:endParaRPr lang="en-US" sz="2000"/>
          </a:p>
        </p:txBody>
      </p:sp>
      <p:sp>
        <p:nvSpPr>
          <p:cNvPr id="30754" name="Line 36"/>
          <p:cNvSpPr>
            <a:spLocks noChangeShapeType="1"/>
          </p:cNvSpPr>
          <p:nvPr/>
        </p:nvSpPr>
        <p:spPr bwMode="auto">
          <a:xfrm>
            <a:off x="4800600" y="2743200"/>
            <a:ext cx="3810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5" name="Line 37"/>
          <p:cNvSpPr>
            <a:spLocks noChangeShapeType="1"/>
          </p:cNvSpPr>
          <p:nvPr/>
        </p:nvSpPr>
        <p:spPr bwMode="auto">
          <a:xfrm flipH="1">
            <a:off x="4800600" y="2590800"/>
            <a:ext cx="3810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6" name="Text Box 38"/>
          <p:cNvSpPr txBox="1">
            <a:spLocks noChangeArrowheads="1"/>
          </p:cNvSpPr>
          <p:nvPr/>
        </p:nvSpPr>
        <p:spPr bwMode="auto">
          <a:xfrm>
            <a:off x="5029200" y="1828800"/>
            <a:ext cx="10064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663300"/>
                </a:solidFill>
              </a:rPr>
              <a:t>Physical</a:t>
            </a:r>
          </a:p>
          <a:p>
            <a:r>
              <a:rPr lang="en-US" sz="1600">
                <a:solidFill>
                  <a:srgbClr val="663300"/>
                </a:solidFill>
              </a:rPr>
              <a:t> memory</a:t>
            </a:r>
            <a:endParaRPr lang="en-US" sz="2000"/>
          </a:p>
        </p:txBody>
      </p:sp>
      <p:sp>
        <p:nvSpPr>
          <p:cNvPr id="30757" name="Rectangle 39"/>
          <p:cNvSpPr>
            <a:spLocks noChangeArrowheads="1"/>
          </p:cNvSpPr>
          <p:nvPr/>
        </p:nvSpPr>
        <p:spPr bwMode="auto">
          <a:xfrm>
            <a:off x="6096000" y="2438400"/>
            <a:ext cx="6096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600">
                <a:solidFill>
                  <a:srgbClr val="663300"/>
                </a:solidFill>
              </a:rPr>
              <a:t>TLB</a:t>
            </a:r>
            <a:endParaRPr lang="en-US" sz="2000"/>
          </a:p>
        </p:txBody>
      </p:sp>
      <p:sp>
        <p:nvSpPr>
          <p:cNvPr id="30758" name="Line 40"/>
          <p:cNvSpPr>
            <a:spLocks noChangeShapeType="1"/>
          </p:cNvSpPr>
          <p:nvPr/>
        </p:nvSpPr>
        <p:spPr bwMode="auto">
          <a:xfrm>
            <a:off x="5791200" y="2743200"/>
            <a:ext cx="3048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9" name="Line 41"/>
          <p:cNvSpPr>
            <a:spLocks noChangeShapeType="1"/>
          </p:cNvSpPr>
          <p:nvPr/>
        </p:nvSpPr>
        <p:spPr bwMode="auto">
          <a:xfrm flipH="1">
            <a:off x="5791200" y="2590800"/>
            <a:ext cx="3048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0" name="Oval 45"/>
          <p:cNvSpPr>
            <a:spLocks noChangeArrowheads="1"/>
          </p:cNvSpPr>
          <p:nvPr/>
        </p:nvSpPr>
        <p:spPr bwMode="auto">
          <a:xfrm>
            <a:off x="7391400" y="2286000"/>
            <a:ext cx="381000" cy="1524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1" name="Oval 46"/>
          <p:cNvSpPr>
            <a:spLocks noChangeArrowheads="1"/>
          </p:cNvSpPr>
          <p:nvPr/>
        </p:nvSpPr>
        <p:spPr bwMode="auto">
          <a:xfrm>
            <a:off x="7391400" y="2743200"/>
            <a:ext cx="381000" cy="1524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2" name="Oval 47"/>
          <p:cNvSpPr>
            <a:spLocks noChangeArrowheads="1"/>
          </p:cNvSpPr>
          <p:nvPr/>
        </p:nvSpPr>
        <p:spPr bwMode="auto">
          <a:xfrm>
            <a:off x="7391400" y="2514600"/>
            <a:ext cx="381000" cy="1524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3" name="Line 48"/>
          <p:cNvSpPr>
            <a:spLocks noChangeShapeType="1"/>
          </p:cNvSpPr>
          <p:nvPr/>
        </p:nvSpPr>
        <p:spPr bwMode="auto">
          <a:xfrm>
            <a:off x="7391400" y="2362200"/>
            <a:ext cx="0" cy="45720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4" name="Line 49"/>
          <p:cNvSpPr>
            <a:spLocks noChangeShapeType="1"/>
          </p:cNvSpPr>
          <p:nvPr/>
        </p:nvSpPr>
        <p:spPr bwMode="auto">
          <a:xfrm>
            <a:off x="7772400" y="2362200"/>
            <a:ext cx="0" cy="45720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5" name="Line 51"/>
          <p:cNvSpPr>
            <a:spLocks noChangeShapeType="1"/>
          </p:cNvSpPr>
          <p:nvPr/>
        </p:nvSpPr>
        <p:spPr bwMode="auto">
          <a:xfrm>
            <a:off x="6705600" y="2743200"/>
            <a:ext cx="6096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6" name="Line 52"/>
          <p:cNvSpPr>
            <a:spLocks noChangeShapeType="1"/>
          </p:cNvSpPr>
          <p:nvPr/>
        </p:nvSpPr>
        <p:spPr bwMode="auto">
          <a:xfrm flipH="1">
            <a:off x="6705600" y="2590800"/>
            <a:ext cx="6096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7" name="Rectangle 53"/>
          <p:cNvSpPr>
            <a:spLocks noChangeArrowheads="1"/>
          </p:cNvSpPr>
          <p:nvPr/>
        </p:nvSpPr>
        <p:spPr bwMode="auto">
          <a:xfrm>
            <a:off x="1600200" y="4648200"/>
            <a:ext cx="1219200" cy="762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8" name="Line 54"/>
          <p:cNvSpPr>
            <a:spLocks noChangeShapeType="1"/>
          </p:cNvSpPr>
          <p:nvPr/>
        </p:nvSpPr>
        <p:spPr bwMode="auto">
          <a:xfrm>
            <a:off x="1600200" y="4800600"/>
            <a:ext cx="1219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9" name="Line 55"/>
          <p:cNvSpPr>
            <a:spLocks noChangeShapeType="1"/>
          </p:cNvSpPr>
          <p:nvPr/>
        </p:nvSpPr>
        <p:spPr bwMode="auto">
          <a:xfrm>
            <a:off x="1600200" y="5257800"/>
            <a:ext cx="1219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0" name="Line 56"/>
          <p:cNvSpPr>
            <a:spLocks noChangeShapeType="1"/>
          </p:cNvSpPr>
          <p:nvPr/>
        </p:nvSpPr>
        <p:spPr bwMode="auto">
          <a:xfrm>
            <a:off x="1600200" y="5029200"/>
            <a:ext cx="1219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1" name="Line 57"/>
          <p:cNvSpPr>
            <a:spLocks noChangeShapeType="1"/>
          </p:cNvSpPr>
          <p:nvPr/>
        </p:nvSpPr>
        <p:spPr bwMode="auto">
          <a:xfrm>
            <a:off x="1600200" y="5410200"/>
            <a:ext cx="1219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2" name="Text Box 58"/>
          <p:cNvSpPr txBox="1">
            <a:spLocks noChangeArrowheads="1"/>
          </p:cNvSpPr>
          <p:nvPr/>
        </p:nvSpPr>
        <p:spPr bwMode="auto">
          <a:xfrm>
            <a:off x="1719263" y="4313238"/>
            <a:ext cx="10636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663300"/>
                </a:solidFill>
              </a:rPr>
              <a:t>Registers</a:t>
            </a:r>
            <a:endParaRPr lang="en-US" sz="1600"/>
          </a:p>
        </p:txBody>
      </p:sp>
      <p:sp>
        <p:nvSpPr>
          <p:cNvPr id="30773" name="Line 59"/>
          <p:cNvSpPr>
            <a:spLocks noChangeShapeType="1"/>
          </p:cNvSpPr>
          <p:nvPr/>
        </p:nvSpPr>
        <p:spPr bwMode="auto">
          <a:xfrm flipV="1">
            <a:off x="5105400" y="4267200"/>
            <a:ext cx="0" cy="457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4" name="Line 60"/>
          <p:cNvSpPr>
            <a:spLocks noChangeShapeType="1"/>
          </p:cNvSpPr>
          <p:nvPr/>
        </p:nvSpPr>
        <p:spPr bwMode="auto">
          <a:xfrm flipV="1">
            <a:off x="5715000" y="4267200"/>
            <a:ext cx="0" cy="457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5" name="Line 61"/>
          <p:cNvSpPr>
            <a:spLocks noChangeShapeType="1"/>
          </p:cNvSpPr>
          <p:nvPr/>
        </p:nvSpPr>
        <p:spPr bwMode="auto">
          <a:xfrm>
            <a:off x="5105400" y="46482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6" name="Line 62"/>
          <p:cNvSpPr>
            <a:spLocks noChangeShapeType="1"/>
          </p:cNvSpPr>
          <p:nvPr/>
        </p:nvSpPr>
        <p:spPr bwMode="auto">
          <a:xfrm>
            <a:off x="5105400" y="45720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7" name="Line 63"/>
          <p:cNvSpPr>
            <a:spLocks noChangeShapeType="1"/>
          </p:cNvSpPr>
          <p:nvPr/>
        </p:nvSpPr>
        <p:spPr bwMode="auto">
          <a:xfrm>
            <a:off x="5105400" y="44958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8" name="Line 64"/>
          <p:cNvSpPr>
            <a:spLocks noChangeShapeType="1"/>
          </p:cNvSpPr>
          <p:nvPr/>
        </p:nvSpPr>
        <p:spPr bwMode="auto">
          <a:xfrm>
            <a:off x="5105400" y="44196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9" name="Line 65"/>
          <p:cNvSpPr>
            <a:spLocks noChangeShapeType="1"/>
          </p:cNvSpPr>
          <p:nvPr/>
        </p:nvSpPr>
        <p:spPr bwMode="auto">
          <a:xfrm>
            <a:off x="5105400" y="43434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80" name="Line 66"/>
          <p:cNvSpPr>
            <a:spLocks noChangeShapeType="1"/>
          </p:cNvSpPr>
          <p:nvPr/>
        </p:nvSpPr>
        <p:spPr bwMode="auto">
          <a:xfrm flipV="1">
            <a:off x="4419600" y="4114800"/>
            <a:ext cx="0" cy="457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81" name="Line 67"/>
          <p:cNvSpPr>
            <a:spLocks noChangeShapeType="1"/>
          </p:cNvSpPr>
          <p:nvPr/>
        </p:nvSpPr>
        <p:spPr bwMode="auto">
          <a:xfrm flipV="1">
            <a:off x="5029200" y="4114800"/>
            <a:ext cx="0" cy="457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82" name="Line 68"/>
          <p:cNvSpPr>
            <a:spLocks noChangeShapeType="1"/>
          </p:cNvSpPr>
          <p:nvPr/>
        </p:nvSpPr>
        <p:spPr bwMode="auto">
          <a:xfrm>
            <a:off x="4419600" y="44958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83" name="Line 69"/>
          <p:cNvSpPr>
            <a:spLocks noChangeShapeType="1"/>
          </p:cNvSpPr>
          <p:nvPr/>
        </p:nvSpPr>
        <p:spPr bwMode="auto">
          <a:xfrm>
            <a:off x="4419600" y="44196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84" name="Line 70"/>
          <p:cNvSpPr>
            <a:spLocks noChangeShapeType="1"/>
          </p:cNvSpPr>
          <p:nvPr/>
        </p:nvSpPr>
        <p:spPr bwMode="auto">
          <a:xfrm>
            <a:off x="4419600" y="43434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85" name="Line 71"/>
          <p:cNvSpPr>
            <a:spLocks noChangeShapeType="1"/>
          </p:cNvSpPr>
          <p:nvPr/>
        </p:nvSpPr>
        <p:spPr bwMode="auto">
          <a:xfrm>
            <a:off x="4419600" y="42672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86" name="Line 72"/>
          <p:cNvSpPr>
            <a:spLocks noChangeShapeType="1"/>
          </p:cNvSpPr>
          <p:nvPr/>
        </p:nvSpPr>
        <p:spPr bwMode="auto">
          <a:xfrm>
            <a:off x="4419600" y="41910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87" name="Line 73"/>
          <p:cNvSpPr>
            <a:spLocks noChangeShapeType="1"/>
          </p:cNvSpPr>
          <p:nvPr/>
        </p:nvSpPr>
        <p:spPr bwMode="auto">
          <a:xfrm flipV="1">
            <a:off x="6172200" y="5105400"/>
            <a:ext cx="0" cy="457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88" name="Line 74"/>
          <p:cNvSpPr>
            <a:spLocks noChangeShapeType="1"/>
          </p:cNvSpPr>
          <p:nvPr/>
        </p:nvSpPr>
        <p:spPr bwMode="auto">
          <a:xfrm flipV="1">
            <a:off x="6781800" y="5105400"/>
            <a:ext cx="0" cy="457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89" name="Line 75"/>
          <p:cNvSpPr>
            <a:spLocks noChangeShapeType="1"/>
          </p:cNvSpPr>
          <p:nvPr/>
        </p:nvSpPr>
        <p:spPr bwMode="auto">
          <a:xfrm>
            <a:off x="6172200" y="54864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90" name="Line 76"/>
          <p:cNvSpPr>
            <a:spLocks noChangeShapeType="1"/>
          </p:cNvSpPr>
          <p:nvPr/>
        </p:nvSpPr>
        <p:spPr bwMode="auto">
          <a:xfrm>
            <a:off x="6172200" y="54102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91" name="Line 77"/>
          <p:cNvSpPr>
            <a:spLocks noChangeShapeType="1"/>
          </p:cNvSpPr>
          <p:nvPr/>
        </p:nvSpPr>
        <p:spPr bwMode="auto">
          <a:xfrm>
            <a:off x="6172200" y="53340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92" name="Line 78"/>
          <p:cNvSpPr>
            <a:spLocks noChangeShapeType="1"/>
          </p:cNvSpPr>
          <p:nvPr/>
        </p:nvSpPr>
        <p:spPr bwMode="auto">
          <a:xfrm>
            <a:off x="6172200" y="52578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93" name="Line 79"/>
          <p:cNvSpPr>
            <a:spLocks noChangeShapeType="1"/>
          </p:cNvSpPr>
          <p:nvPr/>
        </p:nvSpPr>
        <p:spPr bwMode="auto">
          <a:xfrm>
            <a:off x="6172200" y="51816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94" name="Line 80"/>
          <p:cNvSpPr>
            <a:spLocks noChangeShapeType="1"/>
          </p:cNvSpPr>
          <p:nvPr/>
        </p:nvSpPr>
        <p:spPr bwMode="auto">
          <a:xfrm flipV="1">
            <a:off x="6858000" y="5257800"/>
            <a:ext cx="0" cy="457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95" name="Line 81"/>
          <p:cNvSpPr>
            <a:spLocks noChangeShapeType="1"/>
          </p:cNvSpPr>
          <p:nvPr/>
        </p:nvSpPr>
        <p:spPr bwMode="auto">
          <a:xfrm flipV="1">
            <a:off x="7467600" y="5257800"/>
            <a:ext cx="0" cy="457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96" name="Line 82"/>
          <p:cNvSpPr>
            <a:spLocks noChangeShapeType="1"/>
          </p:cNvSpPr>
          <p:nvPr/>
        </p:nvSpPr>
        <p:spPr bwMode="auto">
          <a:xfrm>
            <a:off x="6858000" y="56388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97" name="Line 83"/>
          <p:cNvSpPr>
            <a:spLocks noChangeShapeType="1"/>
          </p:cNvSpPr>
          <p:nvPr/>
        </p:nvSpPr>
        <p:spPr bwMode="auto">
          <a:xfrm>
            <a:off x="6858000" y="55626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98" name="Line 84"/>
          <p:cNvSpPr>
            <a:spLocks noChangeShapeType="1"/>
          </p:cNvSpPr>
          <p:nvPr/>
        </p:nvSpPr>
        <p:spPr bwMode="auto">
          <a:xfrm>
            <a:off x="6858000" y="54864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99" name="Line 85"/>
          <p:cNvSpPr>
            <a:spLocks noChangeShapeType="1"/>
          </p:cNvSpPr>
          <p:nvPr/>
        </p:nvSpPr>
        <p:spPr bwMode="auto">
          <a:xfrm>
            <a:off x="6858000" y="54102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00" name="Line 86"/>
          <p:cNvSpPr>
            <a:spLocks noChangeShapeType="1"/>
          </p:cNvSpPr>
          <p:nvPr/>
        </p:nvSpPr>
        <p:spPr bwMode="auto">
          <a:xfrm>
            <a:off x="6858000" y="53340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01" name="Rectangle 87"/>
          <p:cNvSpPr>
            <a:spLocks noChangeArrowheads="1"/>
          </p:cNvSpPr>
          <p:nvPr/>
        </p:nvSpPr>
        <p:spPr bwMode="auto">
          <a:xfrm>
            <a:off x="3352800" y="5410200"/>
            <a:ext cx="6858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02" name="Text Box 88"/>
          <p:cNvSpPr txBox="1">
            <a:spLocks noChangeArrowheads="1"/>
          </p:cNvSpPr>
          <p:nvPr/>
        </p:nvSpPr>
        <p:spPr bwMode="auto">
          <a:xfrm>
            <a:off x="2895600" y="5943600"/>
            <a:ext cx="17002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663300"/>
                </a:solidFill>
              </a:rPr>
              <a:t>DMA Controller</a:t>
            </a:r>
            <a:endParaRPr lang="en-US" sz="2000"/>
          </a:p>
        </p:txBody>
      </p:sp>
      <p:sp>
        <p:nvSpPr>
          <p:cNvPr id="30803" name="Line 89"/>
          <p:cNvSpPr>
            <a:spLocks noChangeShapeType="1"/>
          </p:cNvSpPr>
          <p:nvPr/>
        </p:nvSpPr>
        <p:spPr bwMode="auto">
          <a:xfrm>
            <a:off x="2819400" y="5029200"/>
            <a:ext cx="1676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04" name="Line 90"/>
          <p:cNvSpPr>
            <a:spLocks noChangeShapeType="1"/>
          </p:cNvSpPr>
          <p:nvPr/>
        </p:nvSpPr>
        <p:spPr bwMode="auto">
          <a:xfrm>
            <a:off x="4495800" y="5029200"/>
            <a:ext cx="0" cy="3048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05" name="Line 91"/>
          <p:cNvSpPr>
            <a:spLocks noChangeShapeType="1"/>
          </p:cNvSpPr>
          <p:nvPr/>
        </p:nvSpPr>
        <p:spPr bwMode="auto">
          <a:xfrm>
            <a:off x="4495800" y="5334000"/>
            <a:ext cx="1676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06" name="Line 92"/>
          <p:cNvSpPr>
            <a:spLocks noChangeShapeType="1"/>
          </p:cNvSpPr>
          <p:nvPr/>
        </p:nvSpPr>
        <p:spPr bwMode="auto">
          <a:xfrm>
            <a:off x="2819400" y="4953000"/>
            <a:ext cx="990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07" name="Line 93"/>
          <p:cNvSpPr>
            <a:spLocks noChangeShapeType="1"/>
          </p:cNvSpPr>
          <p:nvPr/>
        </p:nvSpPr>
        <p:spPr bwMode="auto">
          <a:xfrm flipV="1">
            <a:off x="3810000" y="4419600"/>
            <a:ext cx="0" cy="533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08" name="Line 94"/>
          <p:cNvSpPr>
            <a:spLocks noChangeShapeType="1"/>
          </p:cNvSpPr>
          <p:nvPr/>
        </p:nvSpPr>
        <p:spPr bwMode="auto">
          <a:xfrm>
            <a:off x="3810000" y="44196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09" name="Line 95"/>
          <p:cNvSpPr>
            <a:spLocks noChangeShapeType="1"/>
          </p:cNvSpPr>
          <p:nvPr/>
        </p:nvSpPr>
        <p:spPr bwMode="auto">
          <a:xfrm flipH="1">
            <a:off x="3657600" y="4267200"/>
            <a:ext cx="7620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10" name="Line 96"/>
          <p:cNvSpPr>
            <a:spLocks noChangeShapeType="1"/>
          </p:cNvSpPr>
          <p:nvPr/>
        </p:nvSpPr>
        <p:spPr bwMode="auto">
          <a:xfrm>
            <a:off x="3657600" y="4267200"/>
            <a:ext cx="0" cy="457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11" name="Line 97"/>
          <p:cNvSpPr>
            <a:spLocks noChangeShapeType="1"/>
          </p:cNvSpPr>
          <p:nvPr/>
        </p:nvSpPr>
        <p:spPr bwMode="auto">
          <a:xfrm flipH="1">
            <a:off x="2819400" y="4724400"/>
            <a:ext cx="838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12" name="Line 98"/>
          <p:cNvSpPr>
            <a:spLocks noChangeShapeType="1"/>
          </p:cNvSpPr>
          <p:nvPr/>
        </p:nvSpPr>
        <p:spPr bwMode="auto">
          <a:xfrm flipH="1">
            <a:off x="4648200" y="5181600"/>
            <a:ext cx="15240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13" name="Line 104"/>
          <p:cNvSpPr>
            <a:spLocks noChangeShapeType="1"/>
          </p:cNvSpPr>
          <p:nvPr/>
        </p:nvSpPr>
        <p:spPr bwMode="auto">
          <a:xfrm flipV="1">
            <a:off x="4648200" y="4800600"/>
            <a:ext cx="0" cy="3810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14" name="Line 105"/>
          <p:cNvSpPr>
            <a:spLocks noChangeShapeType="1"/>
          </p:cNvSpPr>
          <p:nvPr/>
        </p:nvSpPr>
        <p:spPr bwMode="auto">
          <a:xfrm flipH="1">
            <a:off x="2819400" y="4800600"/>
            <a:ext cx="1828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15" name="Line 107"/>
          <p:cNvSpPr>
            <a:spLocks noChangeShapeType="1"/>
          </p:cNvSpPr>
          <p:nvPr/>
        </p:nvSpPr>
        <p:spPr bwMode="auto">
          <a:xfrm flipV="1">
            <a:off x="3505200" y="5105400"/>
            <a:ext cx="0" cy="3048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16" name="Line 112"/>
          <p:cNvSpPr>
            <a:spLocks noChangeShapeType="1"/>
          </p:cNvSpPr>
          <p:nvPr/>
        </p:nvSpPr>
        <p:spPr bwMode="auto">
          <a:xfrm>
            <a:off x="3886200" y="5105400"/>
            <a:ext cx="0" cy="3048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17" name="Freeform 113"/>
          <p:cNvSpPr>
            <a:spLocks/>
          </p:cNvSpPr>
          <p:nvPr/>
        </p:nvSpPr>
        <p:spPr bwMode="auto">
          <a:xfrm>
            <a:off x="2881313" y="4022725"/>
            <a:ext cx="4762" cy="334963"/>
          </a:xfrm>
          <a:custGeom>
            <a:avLst/>
            <a:gdLst>
              <a:gd name="T0" fmla="*/ 0 w 3"/>
              <a:gd name="T1" fmla="*/ 2147483647 h 211"/>
              <a:gd name="T2" fmla="*/ 2147483647 w 3"/>
              <a:gd name="T3" fmla="*/ 0 h 211"/>
              <a:gd name="T4" fmla="*/ 0 60000 65536"/>
              <a:gd name="T5" fmla="*/ 0 60000 65536"/>
              <a:gd name="T6" fmla="*/ 0 w 3"/>
              <a:gd name="T7" fmla="*/ 0 h 211"/>
              <a:gd name="T8" fmla="*/ 3 w 3"/>
              <a:gd name="T9" fmla="*/ 211 h 21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" h="211">
                <a:moveTo>
                  <a:pt x="0" y="211"/>
                </a:moveTo>
                <a:lnTo>
                  <a:pt x="3" y="0"/>
                </a:lnTo>
              </a:path>
            </a:pathLst>
          </a:custGeom>
          <a:noFill/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18" name="Freeform 114"/>
          <p:cNvSpPr>
            <a:spLocks/>
          </p:cNvSpPr>
          <p:nvPr/>
        </p:nvSpPr>
        <p:spPr bwMode="auto">
          <a:xfrm>
            <a:off x="3513138" y="4022725"/>
            <a:ext cx="3175" cy="322263"/>
          </a:xfrm>
          <a:custGeom>
            <a:avLst/>
            <a:gdLst>
              <a:gd name="T0" fmla="*/ 0 w 2"/>
              <a:gd name="T1" fmla="*/ 2147483647 h 203"/>
              <a:gd name="T2" fmla="*/ 2147483647 w 2"/>
              <a:gd name="T3" fmla="*/ 0 h 203"/>
              <a:gd name="T4" fmla="*/ 0 60000 65536"/>
              <a:gd name="T5" fmla="*/ 0 60000 65536"/>
              <a:gd name="T6" fmla="*/ 0 w 2"/>
              <a:gd name="T7" fmla="*/ 0 h 203"/>
              <a:gd name="T8" fmla="*/ 2 w 2"/>
              <a:gd name="T9" fmla="*/ 203 h 20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" h="203">
                <a:moveTo>
                  <a:pt x="0" y="203"/>
                </a:moveTo>
                <a:lnTo>
                  <a:pt x="2" y="0"/>
                </a:lnTo>
              </a:path>
            </a:pathLst>
          </a:custGeom>
          <a:noFill/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19" name="Line 115"/>
          <p:cNvSpPr>
            <a:spLocks noChangeShapeType="1"/>
          </p:cNvSpPr>
          <p:nvPr/>
        </p:nvSpPr>
        <p:spPr bwMode="auto">
          <a:xfrm>
            <a:off x="2895600" y="43434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20" name="Line 116"/>
          <p:cNvSpPr>
            <a:spLocks noChangeShapeType="1"/>
          </p:cNvSpPr>
          <p:nvPr/>
        </p:nvSpPr>
        <p:spPr bwMode="auto">
          <a:xfrm>
            <a:off x="2895600" y="42672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21" name="Line 117"/>
          <p:cNvSpPr>
            <a:spLocks noChangeShapeType="1"/>
          </p:cNvSpPr>
          <p:nvPr/>
        </p:nvSpPr>
        <p:spPr bwMode="auto">
          <a:xfrm>
            <a:off x="2895600" y="41910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22" name="Line 118"/>
          <p:cNvSpPr>
            <a:spLocks noChangeShapeType="1"/>
          </p:cNvSpPr>
          <p:nvPr/>
        </p:nvSpPr>
        <p:spPr bwMode="auto">
          <a:xfrm>
            <a:off x="2895600" y="41148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23" name="Line 119"/>
          <p:cNvSpPr>
            <a:spLocks noChangeShapeType="1"/>
          </p:cNvSpPr>
          <p:nvPr/>
        </p:nvSpPr>
        <p:spPr bwMode="auto">
          <a:xfrm>
            <a:off x="2895600" y="4038600"/>
            <a:ext cx="609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24" name="Text Box 120"/>
          <p:cNvSpPr txBox="1">
            <a:spLocks noChangeArrowheads="1"/>
          </p:cNvSpPr>
          <p:nvPr/>
        </p:nvSpPr>
        <p:spPr bwMode="auto">
          <a:xfrm>
            <a:off x="2733675" y="3627438"/>
            <a:ext cx="8985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663300"/>
                </a:solidFill>
              </a:rPr>
              <a:t>I Cache</a:t>
            </a:r>
            <a:endParaRPr lang="en-US" sz="2000"/>
          </a:p>
        </p:txBody>
      </p:sp>
      <p:sp>
        <p:nvSpPr>
          <p:cNvPr id="30825" name="Text Box 121"/>
          <p:cNvSpPr txBox="1">
            <a:spLocks noChangeArrowheads="1"/>
          </p:cNvSpPr>
          <p:nvPr/>
        </p:nvSpPr>
        <p:spPr bwMode="auto">
          <a:xfrm>
            <a:off x="4495800" y="3581400"/>
            <a:ext cx="11557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663300"/>
                </a:solidFill>
              </a:rPr>
              <a:t>Internal</a:t>
            </a:r>
          </a:p>
          <a:p>
            <a:r>
              <a:rPr lang="en-US" sz="1600">
                <a:solidFill>
                  <a:srgbClr val="663300"/>
                </a:solidFill>
              </a:rPr>
              <a:t> memories</a:t>
            </a:r>
            <a:endParaRPr lang="en-US" sz="2000">
              <a:solidFill>
                <a:srgbClr val="663300"/>
              </a:solidFill>
            </a:endParaRPr>
          </a:p>
        </p:txBody>
      </p:sp>
      <p:sp>
        <p:nvSpPr>
          <p:cNvPr id="30826" name="Text Box 122"/>
          <p:cNvSpPr txBox="1">
            <a:spLocks noChangeArrowheads="1"/>
          </p:cNvSpPr>
          <p:nvPr/>
        </p:nvSpPr>
        <p:spPr bwMode="auto">
          <a:xfrm>
            <a:off x="6248400" y="4495800"/>
            <a:ext cx="11557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663300"/>
                </a:solidFill>
              </a:rPr>
              <a:t>External</a:t>
            </a:r>
          </a:p>
          <a:p>
            <a:r>
              <a:rPr lang="en-US" sz="1600">
                <a:solidFill>
                  <a:srgbClr val="663300"/>
                </a:solidFill>
              </a:rPr>
              <a:t> memories</a:t>
            </a:r>
            <a:endParaRPr lang="en-US" sz="2000"/>
          </a:p>
        </p:txBody>
      </p:sp>
      <p:sp>
        <p:nvSpPr>
          <p:cNvPr id="30827" name="Text Box 123"/>
          <p:cNvSpPr txBox="1">
            <a:spLocks noChangeArrowheads="1"/>
          </p:cNvSpPr>
          <p:nvPr/>
        </p:nvSpPr>
        <p:spPr bwMode="auto">
          <a:xfrm>
            <a:off x="4745038" y="3016250"/>
            <a:ext cx="34702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i="1">
                <a:solidFill>
                  <a:srgbClr val="663300"/>
                </a:solidFill>
              </a:rPr>
              <a:t>TLB: Translation Lookaside Buffer</a:t>
            </a:r>
            <a:endParaRPr lang="en-US" sz="1600" i="1"/>
          </a:p>
        </p:txBody>
      </p:sp>
      <p:sp>
        <p:nvSpPr>
          <p:cNvPr id="30828" name="Text Box 124"/>
          <p:cNvSpPr txBox="1">
            <a:spLocks noChangeArrowheads="1"/>
          </p:cNvSpPr>
          <p:nvPr/>
        </p:nvSpPr>
        <p:spPr bwMode="auto">
          <a:xfrm>
            <a:off x="5297488" y="5988050"/>
            <a:ext cx="2828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i="1">
                <a:solidFill>
                  <a:srgbClr val="663300"/>
                </a:solidFill>
              </a:rPr>
              <a:t>DMA: Direct Memory Access</a:t>
            </a:r>
            <a:endParaRPr lang="en-US" sz="1600" i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Embedded Processors and Systems</a:t>
            </a:r>
          </a:p>
        </p:txBody>
      </p:sp>
      <p:sp>
        <p:nvSpPr>
          <p:cNvPr id="921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87400" y="1371600"/>
            <a:ext cx="7670800" cy="5029200"/>
          </a:xfrm>
          <a:solidFill>
            <a:srgbClr val="DDDDDD"/>
          </a:solidFill>
        </p:spPr>
        <p:txBody>
          <a:bodyPr/>
          <a:lstStyle/>
          <a:p>
            <a:r>
              <a:rPr lang="en-US" dirty="0" smtClean="0"/>
              <a:t>Embedded system works</a:t>
            </a:r>
          </a:p>
          <a:p>
            <a:pPr lvl="1"/>
            <a:r>
              <a:rPr lang="en-US" dirty="0" smtClean="0"/>
              <a:t>On application-specific tasks</a:t>
            </a:r>
          </a:p>
          <a:p>
            <a:pPr lvl="1"/>
            <a:r>
              <a:rPr lang="en-US" dirty="0" smtClean="0"/>
              <a:t>“Behind the scenes” </a:t>
            </a:r>
            <a:r>
              <a:rPr lang="en-US" dirty="0" smtClean="0"/>
              <a:t>(little/no </a:t>
            </a:r>
            <a:r>
              <a:rPr lang="en-US" dirty="0" smtClean="0"/>
              <a:t>direct user </a:t>
            </a:r>
            <a:r>
              <a:rPr lang="en-US" dirty="0" smtClean="0"/>
              <a:t>interaction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Units of consumer products shipped in 2012</a:t>
            </a:r>
          </a:p>
          <a:p>
            <a:pPr lvl="1"/>
            <a:r>
              <a:rPr lang="en-US" i="1" dirty="0" smtClean="0"/>
              <a:t>1750M  </a:t>
            </a:r>
            <a:r>
              <a:rPr lang="en-US" dirty="0" smtClean="0"/>
              <a:t>cell phones                  </a:t>
            </a:r>
            <a:r>
              <a:rPr lang="en-US" dirty="0" smtClean="0"/>
              <a:t>   </a:t>
            </a:r>
            <a:r>
              <a:rPr lang="en-US" i="1" dirty="0" smtClean="0"/>
              <a:t>75M  </a:t>
            </a:r>
            <a:r>
              <a:rPr lang="en-US" dirty="0" smtClean="0"/>
              <a:t>DSL/VDSL modems</a:t>
            </a:r>
          </a:p>
          <a:p>
            <a:pPr lvl="1"/>
            <a:r>
              <a:rPr lang="en-US" i="1" dirty="0" smtClean="0"/>
              <a:t>  350M  </a:t>
            </a:r>
            <a:r>
              <a:rPr lang="en-US" dirty="0" smtClean="0"/>
              <a:t>PCs                       </a:t>
            </a:r>
            <a:r>
              <a:rPr lang="en-US" i="1" dirty="0" smtClean="0"/>
              <a:t>       </a:t>
            </a:r>
            <a:r>
              <a:rPr lang="en-US" i="1" dirty="0" smtClean="0"/>
              <a:t>  70M</a:t>
            </a:r>
            <a:r>
              <a:rPr lang="en-US" dirty="0" smtClean="0"/>
              <a:t>  </a:t>
            </a:r>
            <a:r>
              <a:rPr lang="en-US" dirty="0" smtClean="0"/>
              <a:t>cars/light trucks</a:t>
            </a:r>
          </a:p>
          <a:p>
            <a:pPr lvl="1"/>
            <a:r>
              <a:rPr lang="en-US" i="1" dirty="0" smtClean="0"/>
              <a:t>  115M  </a:t>
            </a:r>
            <a:r>
              <a:rPr lang="en-US" dirty="0" smtClean="0"/>
              <a:t>DVD/</a:t>
            </a:r>
            <a:r>
              <a:rPr lang="en-US" dirty="0" err="1" smtClean="0"/>
              <a:t>Blu</a:t>
            </a:r>
            <a:r>
              <a:rPr lang="en-US" dirty="0" smtClean="0"/>
              <a:t>-ray players   </a:t>
            </a:r>
            <a:r>
              <a:rPr lang="en-US" dirty="0" smtClean="0"/>
              <a:t>   </a:t>
            </a:r>
            <a:r>
              <a:rPr lang="en-US" i="1" dirty="0" smtClean="0"/>
              <a:t>34M</a:t>
            </a:r>
            <a:r>
              <a:rPr lang="en-US" dirty="0" smtClean="0"/>
              <a:t>  game consoles</a:t>
            </a:r>
          </a:p>
          <a:p>
            <a:pPr lvl="1"/>
            <a:r>
              <a:rPr lang="en-US" dirty="0" smtClean="0"/>
              <a:t>  </a:t>
            </a:r>
            <a:r>
              <a:rPr lang="en-US" i="1" dirty="0" smtClean="0"/>
              <a:t>100M</a:t>
            </a:r>
            <a:r>
              <a:rPr lang="en-US" dirty="0" smtClean="0"/>
              <a:t>  digital still cameras</a:t>
            </a:r>
          </a:p>
          <a:p>
            <a:r>
              <a:rPr lang="en-US" dirty="0" smtClean="0"/>
              <a:t>How many embedded processors are in each?</a:t>
            </a:r>
          </a:p>
          <a:p>
            <a:r>
              <a:rPr lang="en-US" dirty="0" smtClean="0"/>
              <a:t>How much should an embedded processor cost?</a:t>
            </a:r>
          </a:p>
          <a:p>
            <a:pPr lvl="1"/>
            <a:r>
              <a:rPr lang="en-US" dirty="0" smtClean="0"/>
              <a:t>2011: average US prices were $73 for traditional cell phone and $191 for digital still camera</a:t>
            </a:r>
          </a:p>
          <a:p>
            <a:pPr lvl="1"/>
            <a:r>
              <a:rPr lang="en-US" dirty="0" smtClean="0"/>
              <a:t>2012: iPhone5 costs $749 (16GB) &amp; $849 w/o contract</a:t>
            </a:r>
            <a:endParaRPr lang="en-US" sz="1600" dirty="0" smtClean="0"/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8305800" y="2971800"/>
            <a:ext cx="0" cy="3048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rot="10800000">
            <a:off x="7772400" y="3352800"/>
            <a:ext cx="0" cy="3048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rot="10800000">
            <a:off x="3911600" y="2984500"/>
            <a:ext cx="0" cy="3048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7708900" y="3733800"/>
            <a:ext cx="0" cy="3048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>
            <a:off x="3149600" y="3365500"/>
            <a:ext cx="0" cy="3048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Concluding Remarks</a:t>
            </a:r>
          </a:p>
        </p:txBody>
      </p:sp>
      <p:sp>
        <p:nvSpPr>
          <p:cNvPr id="31747" name="Line 3"/>
          <p:cNvSpPr>
            <a:spLocks noChangeShapeType="1"/>
          </p:cNvSpPr>
          <p:nvPr/>
        </p:nvSpPr>
        <p:spPr bwMode="auto">
          <a:xfrm>
            <a:off x="6400800" y="2057400"/>
            <a:ext cx="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812800" y="1371600"/>
            <a:ext cx="7721600" cy="4972050"/>
          </a:xfrm>
          <a:solidFill>
            <a:srgbClr val="EAEAEA"/>
          </a:solidFill>
        </p:spPr>
        <p:txBody>
          <a:bodyPr/>
          <a:lstStyle/>
          <a:p>
            <a:r>
              <a:rPr lang="en-US" smtClean="0"/>
              <a:t>Conventional digital signal processors</a:t>
            </a:r>
          </a:p>
          <a:p>
            <a:pPr lvl="1"/>
            <a:r>
              <a:rPr lang="en-US" smtClean="0"/>
              <a:t>High performance vs. power consumption/cost/volume</a:t>
            </a:r>
          </a:p>
          <a:p>
            <a:pPr lvl="1"/>
            <a:r>
              <a:rPr lang="en-US" smtClean="0"/>
              <a:t>Excel at one-dimensional processing</a:t>
            </a:r>
          </a:p>
          <a:p>
            <a:pPr lvl="1"/>
            <a:r>
              <a:rPr lang="en-US" smtClean="0"/>
              <a:t>Per cycle: 1 16 </a:t>
            </a:r>
            <a:r>
              <a:rPr lang="en-US" smtClean="0">
                <a:sym typeface="Symbol" pitchFamily="18" charset="2"/>
              </a:rPr>
              <a:t> </a:t>
            </a:r>
            <a:r>
              <a:rPr lang="en-US" smtClean="0"/>
              <a:t>16 MAC &amp; 4 16-bit RISC instructions</a:t>
            </a:r>
          </a:p>
          <a:p>
            <a:r>
              <a:rPr lang="en-US" smtClean="0"/>
              <a:t>TMS320C6000 VLIW DSP family</a:t>
            </a:r>
          </a:p>
          <a:p>
            <a:pPr lvl="1"/>
            <a:r>
              <a:rPr lang="en-US" smtClean="0"/>
              <a:t>High performance vs. cost/volume</a:t>
            </a:r>
          </a:p>
          <a:p>
            <a:pPr lvl="1"/>
            <a:r>
              <a:rPr lang="en-US" smtClean="0"/>
              <a:t>Excel at multidimensional signal processing</a:t>
            </a:r>
          </a:p>
          <a:p>
            <a:pPr lvl="1"/>
            <a:r>
              <a:rPr lang="en-US" smtClean="0"/>
              <a:t>Per cycle: 2 16</a:t>
            </a:r>
            <a:r>
              <a:rPr lang="en-US" smtClean="0">
                <a:sym typeface="Symbol" pitchFamily="18" charset="2"/>
              </a:rPr>
              <a:t></a:t>
            </a:r>
            <a:r>
              <a:rPr lang="en-US" smtClean="0"/>
              <a:t>16 MACs &amp; 4 32-bit RISC instructions</a:t>
            </a:r>
          </a:p>
          <a:p>
            <a:r>
              <a:rPr lang="en-US" smtClean="0"/>
              <a:t>Get the best of both worlds</a:t>
            </a:r>
          </a:p>
          <a:p>
            <a:pPr lvl="1"/>
            <a:r>
              <a:rPr lang="en-US" smtClean="0"/>
              <a:t>Assembly language for computational kernels</a:t>
            </a:r>
            <a:br>
              <a:rPr lang="en-US" smtClean="0"/>
            </a:br>
            <a:r>
              <a:rPr lang="en-US" smtClean="0"/>
              <a:t>(possibly wrapped in C callable functions)</a:t>
            </a:r>
          </a:p>
          <a:p>
            <a:pPr lvl="1"/>
            <a:r>
              <a:rPr lang="en-US" smtClean="0"/>
              <a:t>C for main program (control code, interrupt definition)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References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273175"/>
            <a:ext cx="7721600" cy="5105400"/>
          </a:xfrm>
          <a:solidFill>
            <a:srgbClr val="DDDDDD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 smtClean="0"/>
              <a:t>Unit shipments worldwide</a:t>
            </a:r>
          </a:p>
          <a:p>
            <a:pPr lvl="1">
              <a:lnSpc>
                <a:spcPct val="90000"/>
              </a:lnSpc>
              <a:buFont typeface="Marlett" pitchFamily="2" charset="2"/>
              <a:buNone/>
            </a:pPr>
            <a:r>
              <a:rPr lang="en-US" sz="1600" i="1" dirty="0" smtClean="0"/>
              <a:t>Cars &amp; light trucks</a:t>
            </a:r>
            <a:r>
              <a:rPr lang="en-US" sz="1600" dirty="0" smtClean="0"/>
              <a:t>: http://www.plunkettresearch.com/automobiles-trucks-market-research/industry-statistics</a:t>
            </a:r>
          </a:p>
          <a:p>
            <a:pPr lvl="1">
              <a:lnSpc>
                <a:spcPct val="90000"/>
              </a:lnSpc>
              <a:buFont typeface="Marlett" pitchFamily="2" charset="2"/>
              <a:buNone/>
            </a:pPr>
            <a:r>
              <a:rPr lang="en-US" sz="1600" i="1" dirty="0" smtClean="0"/>
              <a:t>Cars &amp; light trucks</a:t>
            </a:r>
            <a:r>
              <a:rPr lang="en-US" sz="1600" dirty="0" smtClean="0"/>
              <a:t>: http://www.rwbaird.com/docs/yourreports/cruisin.pdf</a:t>
            </a:r>
          </a:p>
          <a:p>
            <a:pPr lvl="1">
              <a:lnSpc>
                <a:spcPct val="90000"/>
              </a:lnSpc>
              <a:buFont typeface="Marlett" pitchFamily="2" charset="2"/>
              <a:buNone/>
            </a:pPr>
            <a:r>
              <a:rPr lang="en-US" sz="1600" i="1" dirty="0" smtClean="0"/>
              <a:t>PCs </a:t>
            </a:r>
            <a:r>
              <a:rPr lang="en-US" sz="1600" dirty="0" smtClean="0"/>
              <a:t>http://en.wikipedia.org/wiki/Market_share_of_leading_PC_vendors</a:t>
            </a:r>
          </a:p>
          <a:p>
            <a:pPr lvl="1">
              <a:lnSpc>
                <a:spcPct val="90000"/>
              </a:lnSpc>
              <a:buFont typeface="Marlett" pitchFamily="2" charset="2"/>
              <a:buNone/>
            </a:pPr>
            <a:r>
              <a:rPr lang="en-US" sz="1600" i="1" dirty="0" smtClean="0"/>
              <a:t>Mobile handsets</a:t>
            </a:r>
            <a:r>
              <a:rPr lang="en-US" sz="1600" dirty="0" smtClean="0"/>
              <a:t> http://venturebeat.com/2013/02/13/gartner-samsung-apple-smartphone-sales-2012/</a:t>
            </a:r>
          </a:p>
          <a:p>
            <a:pPr lvl="1">
              <a:lnSpc>
                <a:spcPct val="90000"/>
              </a:lnSpc>
              <a:buFont typeface="Marlett" pitchFamily="2" charset="2"/>
              <a:buNone/>
            </a:pPr>
            <a:r>
              <a:rPr lang="en-US" sz="1600" i="1" dirty="0" smtClean="0"/>
              <a:t>Game consoles</a:t>
            </a:r>
            <a:r>
              <a:rPr lang="en-US" sz="1600" dirty="0" smtClean="0"/>
              <a:t> http://www.statista.com/statistics/214670/global-unit-sales-of-video-game-consoles/</a:t>
            </a:r>
          </a:p>
          <a:p>
            <a:pPr lvl="1">
              <a:lnSpc>
                <a:spcPct val="90000"/>
              </a:lnSpc>
              <a:buFont typeface="Marlett" pitchFamily="2" charset="2"/>
              <a:buNone/>
            </a:pPr>
            <a:r>
              <a:rPr lang="en-US" sz="1600" i="1" dirty="0" smtClean="0"/>
              <a:t>Digital still cameras</a:t>
            </a:r>
            <a:r>
              <a:rPr lang="en-US" sz="1600" dirty="0" smtClean="0"/>
              <a:t>  http://www.cipa.jp/english/data/dizital.html</a:t>
            </a:r>
          </a:p>
          <a:p>
            <a:pPr lvl="1">
              <a:lnSpc>
                <a:spcPct val="90000"/>
              </a:lnSpc>
              <a:buFont typeface="Marlett" pitchFamily="2" charset="2"/>
              <a:buNone/>
            </a:pPr>
            <a:r>
              <a:rPr lang="en-US" sz="1600" i="1" dirty="0" smtClean="0"/>
              <a:t>iPhone5 teardown</a:t>
            </a:r>
            <a:r>
              <a:rPr lang="en-US" sz="1600" dirty="0" smtClean="0"/>
              <a:t>: http://www.ifixit.com/Teardown/iPhone-5-Teardown/10525/</a:t>
            </a:r>
          </a:p>
          <a:p>
            <a:pPr lvl="1">
              <a:lnSpc>
                <a:spcPct val="90000"/>
              </a:lnSpc>
              <a:buFont typeface="Marlett" pitchFamily="2" charset="2"/>
              <a:buNone/>
            </a:pPr>
            <a:r>
              <a:rPr lang="en-US" sz="1600" i="1" dirty="0" err="1" smtClean="0"/>
              <a:t>DSL</a:t>
            </a:r>
            <a:r>
              <a:rPr lang="en-US" sz="1600" dirty="0" err="1" smtClean="0"/>
              <a:t>:http</a:t>
            </a:r>
            <a:r>
              <a:rPr lang="en-US" sz="1600" dirty="0" smtClean="0"/>
              <a:t>://</a:t>
            </a:r>
            <a:r>
              <a:rPr lang="en-US" sz="1600" dirty="0" err="1" smtClean="0"/>
              <a:t>www.broadbandtrends.com</a:t>
            </a:r>
            <a:r>
              <a:rPr lang="en-US" sz="1600" dirty="0" smtClean="0"/>
              <a:t>/</a:t>
            </a:r>
            <a:r>
              <a:rPr lang="en-US" sz="1600" dirty="0" err="1" smtClean="0"/>
              <a:t>yahoo_site_admin</a:t>
            </a:r>
            <a:r>
              <a:rPr lang="en-US" sz="1600" dirty="0" smtClean="0"/>
              <a:t>/assets/docs/BBT_2012DSLMktShare_131050_TOC.44121205.pdf</a:t>
            </a:r>
          </a:p>
          <a:p>
            <a:pPr>
              <a:lnSpc>
                <a:spcPct val="90000"/>
              </a:lnSpc>
              <a:spcBef>
                <a:spcPct val="60000"/>
              </a:spcBef>
            </a:pPr>
            <a:r>
              <a:rPr lang="en-US" sz="2000" dirty="0" smtClean="0"/>
              <a:t>Embedded processor resources</a:t>
            </a:r>
          </a:p>
          <a:p>
            <a:pPr lvl="1">
              <a:lnSpc>
                <a:spcPct val="90000"/>
              </a:lnSpc>
              <a:buFont typeface="Marlett" pitchFamily="2" charset="2"/>
              <a:buNone/>
            </a:pPr>
            <a:r>
              <a:rPr lang="en-US" sz="1600" dirty="0" smtClean="0"/>
              <a:t>Embedded </a:t>
            </a:r>
            <a:r>
              <a:rPr lang="en-US" sz="1600" dirty="0" err="1" smtClean="0"/>
              <a:t>Microproc</a:t>
            </a:r>
            <a:r>
              <a:rPr lang="en-US" sz="1600" dirty="0" smtClean="0"/>
              <a:t>. Benchmark Consortium http://www.eembc.org </a:t>
            </a:r>
          </a:p>
          <a:p>
            <a:pPr lvl="1">
              <a:lnSpc>
                <a:spcPct val="90000"/>
              </a:lnSpc>
              <a:buFont typeface="Marlett" pitchFamily="2" charset="2"/>
              <a:buNone/>
            </a:pPr>
            <a:r>
              <a:rPr lang="en-US" sz="1600" dirty="0" smtClean="0"/>
              <a:t>Embedded processing comparison from 80+ processor and IP vendors: http://www.embeddedinsights.com/directory.php</a:t>
            </a:r>
          </a:p>
          <a:p>
            <a:pPr lvl="1">
              <a:lnSpc>
                <a:spcPct val="90000"/>
              </a:lnSpc>
              <a:buFont typeface="Marlett" pitchFamily="2" charset="2"/>
              <a:buNone/>
            </a:pPr>
            <a:r>
              <a:rPr lang="en-US" sz="1600" dirty="0" smtClean="0"/>
              <a:t>Other: http://www.eg3.com</a:t>
            </a:r>
          </a:p>
          <a:p>
            <a:pPr lvl="1">
              <a:lnSpc>
                <a:spcPct val="90000"/>
              </a:lnSpc>
              <a:buFont typeface="Marlett" pitchFamily="2" charset="2"/>
              <a:buNone/>
            </a:pPr>
            <a:endParaRPr lang="en-US" sz="1400" dirty="0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Digital Signal Processors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12800" y="1371600"/>
            <a:ext cx="7645400" cy="5029200"/>
          </a:xfrm>
          <a:solidFill>
            <a:srgbClr val="EAEAEA"/>
          </a:solidFill>
        </p:spPr>
        <p:txBody>
          <a:bodyPr/>
          <a:lstStyle/>
          <a:p>
            <a:r>
              <a:rPr lang="en-US" smtClean="0"/>
              <a:t>DSP processor market</a:t>
            </a:r>
          </a:p>
          <a:p>
            <a:pPr lvl="1"/>
            <a:r>
              <a:rPr lang="en-US" smtClean="0"/>
              <a:t>~1/3 embedded DSP market</a:t>
            </a:r>
          </a:p>
          <a:p>
            <a:pPr lvl="1"/>
            <a:r>
              <a:rPr lang="en-US" smtClean="0"/>
              <a:t>2007 cholesterol lowering</a:t>
            </a:r>
            <a:br>
              <a:rPr lang="en-US" smtClean="0"/>
            </a:br>
            <a:r>
              <a:rPr lang="en-US" smtClean="0"/>
              <a:t>Pzifer Lipitor sales: $13B</a:t>
            </a:r>
            <a:endParaRPr lang="en-US" smtClean="0">
              <a:solidFill>
                <a:srgbClr val="0000FF"/>
              </a:solidFill>
            </a:endParaRPr>
          </a:p>
          <a:p>
            <a:r>
              <a:rPr lang="en-US" smtClean="0"/>
              <a:t>DSP proc. market 2007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pPr>
              <a:spcBef>
                <a:spcPct val="80000"/>
              </a:spcBef>
            </a:pPr>
            <a:r>
              <a:rPr lang="en-US" smtClean="0"/>
              <a:t>DSP proc. benchmarking</a:t>
            </a:r>
          </a:p>
          <a:p>
            <a:pPr lvl="1"/>
            <a:r>
              <a:rPr lang="en-US" smtClean="0"/>
              <a:t>Berkeley Design Technology</a:t>
            </a:r>
            <a:br>
              <a:rPr lang="en-US" smtClean="0"/>
            </a:br>
            <a:r>
              <a:rPr lang="en-US" smtClean="0"/>
              <a:t>Inc. </a:t>
            </a:r>
            <a:r>
              <a:rPr lang="en-US" smtClean="0">
                <a:solidFill>
                  <a:srgbClr val="0000FF"/>
                </a:solidFill>
              </a:rPr>
              <a:t>http://www.bdti.com</a:t>
            </a:r>
          </a:p>
        </p:txBody>
      </p:sp>
      <p:sp>
        <p:nvSpPr>
          <p:cNvPr id="5127" name="Text Box 10"/>
          <p:cNvSpPr txBox="1">
            <a:spLocks noChangeArrowheads="1"/>
          </p:cNvSpPr>
          <p:nvPr/>
        </p:nvSpPr>
        <p:spPr bwMode="auto">
          <a:xfrm>
            <a:off x="4724400" y="1295400"/>
            <a:ext cx="3581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/>
              <a:t>DSP Processor Market</a:t>
            </a:r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5334000" y="6096000"/>
            <a:ext cx="3124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 b="1" i="1"/>
              <a:t>Source: Forward Concepts</a:t>
            </a:r>
          </a:p>
        </p:txBody>
      </p:sp>
      <p:grpSp>
        <p:nvGrpSpPr>
          <p:cNvPr id="5129" name="Group 21"/>
          <p:cNvGrpSpPr>
            <a:grpSpLocks/>
          </p:cNvGrpSpPr>
          <p:nvPr/>
        </p:nvGrpSpPr>
        <p:grpSpPr bwMode="auto">
          <a:xfrm>
            <a:off x="4872038" y="3838575"/>
            <a:ext cx="3586162" cy="2409825"/>
            <a:chOff x="3102" y="1008"/>
            <a:chExt cx="2259" cy="1518"/>
          </a:xfrm>
        </p:grpSpPr>
        <p:graphicFrame>
          <p:nvGraphicFramePr>
            <p:cNvPr id="5124" name="Object 8"/>
            <p:cNvGraphicFramePr>
              <a:graphicFrameLocks noChangeAspect="1"/>
            </p:cNvGraphicFramePr>
            <p:nvPr/>
          </p:nvGraphicFramePr>
          <p:xfrm>
            <a:off x="3102" y="1008"/>
            <a:ext cx="2259" cy="1518"/>
          </p:xfrm>
          <a:graphic>
            <a:graphicData uri="http://schemas.openxmlformats.org/presentationml/2006/ole">
              <p:oleObj spid="_x0000_s5124" name="Chart" r:id="rId3" imgW="5953125" imgH="4000500" progId="MSGraph.Chart.8">
                <p:embed followColorScheme="full"/>
              </p:oleObj>
            </a:graphicData>
          </a:graphic>
        </p:graphicFrame>
        <p:sp>
          <p:nvSpPr>
            <p:cNvPr id="5134" name="Text Box 16"/>
            <p:cNvSpPr txBox="1">
              <a:spLocks noChangeArrowheads="1"/>
            </p:cNvSpPr>
            <p:nvPr/>
          </p:nvSpPr>
          <p:spPr bwMode="auto">
            <a:xfrm>
              <a:off x="4656" y="1104"/>
              <a:ext cx="57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/>
                <a:t>Share</a:t>
              </a:r>
            </a:p>
          </p:txBody>
        </p:sp>
      </p:grpSp>
      <p:grpSp>
        <p:nvGrpSpPr>
          <p:cNvPr id="5130" name="Group 22"/>
          <p:cNvGrpSpPr>
            <a:grpSpLocks/>
          </p:cNvGrpSpPr>
          <p:nvPr/>
        </p:nvGrpSpPr>
        <p:grpSpPr bwMode="auto">
          <a:xfrm>
            <a:off x="4846638" y="1595438"/>
            <a:ext cx="3687762" cy="2409825"/>
            <a:chOff x="3086" y="1005"/>
            <a:chExt cx="2323" cy="1518"/>
          </a:xfrm>
        </p:grpSpPr>
        <p:graphicFrame>
          <p:nvGraphicFramePr>
            <p:cNvPr id="5123" name="Object 13"/>
            <p:cNvGraphicFramePr>
              <a:graphicFrameLocks noChangeAspect="1"/>
            </p:cNvGraphicFramePr>
            <p:nvPr/>
          </p:nvGraphicFramePr>
          <p:xfrm>
            <a:off x="3086" y="1005"/>
            <a:ext cx="2275" cy="1518"/>
          </p:xfrm>
          <a:graphic>
            <a:graphicData uri="http://schemas.openxmlformats.org/presentationml/2006/ole">
              <p:oleObj spid="_x0000_s5123" name="Chart" r:id="rId4" imgW="6096000" imgH="4067175" progId="MSGraph.Chart.8">
                <p:embed followColorScheme="full"/>
              </p:oleObj>
            </a:graphicData>
          </a:graphic>
        </p:graphicFrame>
        <p:sp>
          <p:nvSpPr>
            <p:cNvPr id="5133" name="Text Box 17"/>
            <p:cNvSpPr txBox="1">
              <a:spLocks noChangeArrowheads="1"/>
            </p:cNvSpPr>
            <p:nvPr/>
          </p:nvSpPr>
          <p:spPr bwMode="auto">
            <a:xfrm>
              <a:off x="4641" y="1083"/>
              <a:ext cx="76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b="1" i="1"/>
                <a:t>Annual</a:t>
              </a:r>
              <a:br>
                <a:rPr lang="en-US" b="1" i="1"/>
              </a:br>
              <a:r>
                <a:rPr lang="en-US" b="1" i="1"/>
                <a:t>Revenue</a:t>
              </a:r>
            </a:p>
          </p:txBody>
        </p:sp>
      </p:grpSp>
      <p:graphicFrame>
        <p:nvGraphicFramePr>
          <p:cNvPr id="5122" name="Object 27"/>
          <p:cNvGraphicFramePr>
            <a:graphicFrameLocks noChangeAspect="1"/>
          </p:cNvGraphicFramePr>
          <p:nvPr/>
        </p:nvGraphicFramePr>
        <p:xfrm>
          <a:off x="762000" y="2362200"/>
          <a:ext cx="4191000" cy="3838575"/>
        </p:xfrm>
        <a:graphic>
          <a:graphicData uri="http://schemas.openxmlformats.org/presentationml/2006/ole">
            <p:oleObj spid="_x0000_s5122" name="Chart" r:id="rId5" imgW="6096000" imgH="4067175" progId="MSGraph.Chart.8">
              <p:embed followColorScheme="full"/>
            </p:oleObj>
          </a:graphicData>
        </a:graphic>
      </p:graphicFrame>
      <p:sp>
        <p:nvSpPr>
          <p:cNvPr id="5131" name="Text Box 28"/>
          <p:cNvSpPr txBox="1">
            <a:spLocks noChangeArrowheads="1"/>
          </p:cNvSpPr>
          <p:nvPr/>
        </p:nvSpPr>
        <p:spPr bwMode="auto">
          <a:xfrm>
            <a:off x="754063" y="4876800"/>
            <a:ext cx="3276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 i="1"/>
              <a:t>Source: Forward Concepts</a:t>
            </a:r>
          </a:p>
        </p:txBody>
      </p:sp>
      <p:sp>
        <p:nvSpPr>
          <p:cNvPr id="5132" name="TextBox 13"/>
          <p:cNvSpPr txBox="1">
            <a:spLocks noChangeArrowheads="1"/>
          </p:cNvSpPr>
          <p:nvPr/>
        </p:nvSpPr>
        <p:spPr bwMode="auto">
          <a:xfrm>
            <a:off x="304800" y="152400"/>
            <a:ext cx="8534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i="1"/>
              <a:t>Optional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Smart Phone Application Processors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2800" y="1371600"/>
            <a:ext cx="7721600" cy="990600"/>
          </a:xfrm>
          <a:solidFill>
            <a:srgbClr val="EAEAEA"/>
          </a:solidFill>
        </p:spPr>
        <p:txBody>
          <a:bodyPr/>
          <a:lstStyle/>
          <a:p>
            <a:r>
              <a:rPr lang="en-US" smtClean="0"/>
              <a:t>Standalone app processors </a:t>
            </a:r>
            <a:r>
              <a:rPr lang="en-US" sz="2000" smtClean="0"/>
              <a:t>(Samsung)</a:t>
            </a:r>
          </a:p>
          <a:p>
            <a:r>
              <a:rPr lang="en-US" smtClean="0"/>
              <a:t>Integrated baseband-app processors </a:t>
            </a:r>
            <a:r>
              <a:rPr lang="en-US" sz="2000" smtClean="0"/>
              <a:t>(Qualcomm)</a:t>
            </a: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5475288" y="2362201"/>
            <a:ext cx="3059112" cy="3400931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spcAft>
                <a:spcPts val="300"/>
              </a:spcAft>
            </a:pPr>
            <a:r>
              <a:rPr lang="en-US" sz="2000" u="sng" dirty="0"/>
              <a:t>iPhone5 (10</a:t>
            </a:r>
            <a:r>
              <a:rPr lang="en-US" sz="2000" u="sng" dirty="0" smtClean="0"/>
              <a:t>+ cores</a:t>
            </a:r>
            <a:r>
              <a:rPr lang="en-US" sz="2000" u="sng" dirty="0"/>
              <a:t>)</a:t>
            </a:r>
          </a:p>
          <a:p>
            <a:pPr algn="l">
              <a:spcAft>
                <a:spcPts val="300"/>
              </a:spcAft>
              <a:buFont typeface="Arial" charset="0"/>
              <a:buChar char="•"/>
            </a:pPr>
            <a:r>
              <a:rPr lang="en-US" dirty="0"/>
              <a:t> </a:t>
            </a:r>
            <a:r>
              <a:rPr lang="en-US" dirty="0" err="1"/>
              <a:t>Touchscreen</a:t>
            </a:r>
            <a:r>
              <a:rPr lang="en-US" dirty="0"/>
              <a:t>: Broadcom</a:t>
            </a:r>
            <a:br>
              <a:rPr lang="en-US" dirty="0"/>
            </a:br>
            <a:r>
              <a:rPr lang="en-US" dirty="0"/>
              <a:t>  (probably 2 ARM cores)</a:t>
            </a:r>
          </a:p>
          <a:p>
            <a:pPr algn="l">
              <a:spcAft>
                <a:spcPts val="300"/>
              </a:spcAft>
              <a:buFont typeface="Arial" charset="0"/>
              <a:buChar char="•"/>
            </a:pPr>
            <a:r>
              <a:rPr lang="en-US" dirty="0" smtClean="0"/>
              <a:t> Apps</a:t>
            </a:r>
            <a:r>
              <a:rPr lang="en-US" dirty="0"/>
              <a:t>: Samsung</a:t>
            </a:r>
            <a:br>
              <a:rPr lang="en-US" dirty="0"/>
            </a:br>
            <a:r>
              <a:rPr lang="en-US" dirty="0"/>
              <a:t>  (2 ARM + 3 GPU cores)</a:t>
            </a:r>
          </a:p>
          <a:p>
            <a:pPr algn="l">
              <a:spcAft>
                <a:spcPts val="300"/>
              </a:spcAft>
              <a:buFont typeface="Arial" charset="0"/>
              <a:buChar char="•"/>
            </a:pPr>
            <a:r>
              <a:rPr lang="en-US" dirty="0"/>
              <a:t> Audio: Cirrus Logic</a:t>
            </a:r>
            <a:br>
              <a:rPr lang="en-US" dirty="0"/>
            </a:br>
            <a:r>
              <a:rPr lang="en-US" dirty="0"/>
              <a:t>  (1 DSP core + 1 codec)</a:t>
            </a:r>
          </a:p>
          <a:p>
            <a:pPr algn="l">
              <a:spcAft>
                <a:spcPts val="300"/>
              </a:spcAft>
              <a:buFont typeface="Arial" charset="0"/>
              <a:buChar char="•"/>
            </a:pPr>
            <a:r>
              <a:rPr lang="en-US" dirty="0"/>
              <a:t> Wi-Fi: Broadcom</a:t>
            </a:r>
          </a:p>
          <a:p>
            <a:pPr algn="l">
              <a:spcAft>
                <a:spcPts val="300"/>
              </a:spcAft>
              <a:buFont typeface="Arial" charset="0"/>
              <a:buChar char="•"/>
            </a:pPr>
            <a:r>
              <a:rPr lang="en-US" dirty="0"/>
              <a:t> Baseband: Qualcomm</a:t>
            </a:r>
          </a:p>
          <a:p>
            <a:pPr algn="l">
              <a:spcAft>
                <a:spcPts val="300"/>
              </a:spcAft>
              <a:buFont typeface="Arial" charset="0"/>
              <a:buChar char="•"/>
            </a:pPr>
            <a:r>
              <a:rPr lang="en-US" dirty="0"/>
              <a:t> Inertial sensors:</a:t>
            </a:r>
            <a:br>
              <a:rPr lang="en-US" dirty="0"/>
            </a:br>
            <a:r>
              <a:rPr lang="en-US" dirty="0"/>
              <a:t>  STMicroelectronics</a:t>
            </a:r>
          </a:p>
        </p:txBody>
      </p:sp>
      <p:graphicFrame>
        <p:nvGraphicFramePr>
          <p:cNvPr id="1026" name="Content Placeholder 3"/>
          <p:cNvGraphicFramePr>
            <a:graphicFrameLocks/>
          </p:cNvGraphicFramePr>
          <p:nvPr/>
        </p:nvGraphicFramePr>
        <p:xfrm>
          <a:off x="276225" y="2328863"/>
          <a:ext cx="5241925" cy="3157537"/>
        </p:xfrm>
        <a:graphic>
          <a:graphicData uri="http://schemas.openxmlformats.org/presentationml/2006/ole">
            <p:oleObj spid="_x0000_s1026" name="Worksheet" r:id="rId3" imgW="5781780" imgH="3514725" progId="Excel.Sheet.8">
              <p:embed/>
            </p:oleObj>
          </a:graphicData>
        </a:graphic>
      </p:graphicFrame>
      <p:sp>
        <p:nvSpPr>
          <p:cNvPr id="1030" name="TextBox 13"/>
          <p:cNvSpPr txBox="1">
            <a:spLocks noChangeArrowheads="1"/>
          </p:cNvSpPr>
          <p:nvPr/>
        </p:nvSpPr>
        <p:spPr bwMode="auto">
          <a:xfrm>
            <a:off x="304800" y="5410200"/>
            <a:ext cx="411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1400" i="1" dirty="0"/>
              <a:t>Source</a:t>
            </a:r>
            <a:r>
              <a:rPr lang="en-US" sz="1400" dirty="0"/>
              <a:t>: </a:t>
            </a:r>
            <a:r>
              <a:rPr lang="en-US" sz="1400" dirty="0" smtClean="0"/>
              <a:t>Cellular News, 11 Jan. 2013</a:t>
            </a:r>
            <a:br>
              <a:rPr lang="en-US" sz="1400" dirty="0" smtClean="0"/>
            </a:br>
            <a:r>
              <a:rPr lang="en-US" sz="1400" dirty="0" smtClean="0"/>
              <a:t>http://www.cellular-news.com/story/58089.php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29000" y="5791200"/>
            <a:ext cx="525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>“</a:t>
            </a:r>
            <a:r>
              <a:rPr lang="en-US" sz="1400" dirty="0" err="1" smtClean="0"/>
              <a:t>iPhone</a:t>
            </a:r>
            <a:r>
              <a:rPr lang="en-US" sz="1400" dirty="0" smtClean="0"/>
              <a:t> 5 Tear Down”</a:t>
            </a:r>
          </a:p>
          <a:p>
            <a:pPr algn="r"/>
            <a:r>
              <a:rPr lang="en-US" sz="1400" dirty="0" smtClean="0"/>
              <a:t>http://www.ifixit.com/Teardown/iPhone-5-Teardown/10525/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 for Application Processors</a:t>
            </a:r>
          </a:p>
        </p:txBody>
      </p:sp>
      <p:graphicFrame>
        <p:nvGraphicFramePr>
          <p:cNvPr id="1026" name="Content Placeholder 3"/>
          <p:cNvGraphicFramePr>
            <a:graphicFrameLocks/>
          </p:cNvGraphicFramePr>
          <p:nvPr/>
        </p:nvGraphicFramePr>
        <p:xfrm>
          <a:off x="726375" y="2931225"/>
          <a:ext cx="5738750" cy="3581400"/>
        </p:xfrm>
        <a:graphic>
          <a:graphicData uri="http://schemas.openxmlformats.org/presentationml/2006/ole">
            <p:oleObj spid="_x0000_s51202" name="Worksheet" r:id="rId3" imgW="5791230" imgH="3505290" progId="Excel.Sheet.8">
              <p:embed/>
            </p:oleObj>
          </a:graphicData>
        </a:graphic>
      </p:graphicFrame>
      <p:sp>
        <p:nvSpPr>
          <p:cNvPr id="1030" name="TextBox 13"/>
          <p:cNvSpPr txBox="1">
            <a:spLocks noChangeArrowheads="1"/>
          </p:cNvSpPr>
          <p:nvPr/>
        </p:nvSpPr>
        <p:spPr bwMode="auto">
          <a:xfrm>
            <a:off x="2590800" y="5914900"/>
            <a:ext cx="3733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sz="1400" dirty="0" smtClean="0"/>
              <a:t>Forward Concepts http://www.fwdconcepts.com/dsp071513.htm</a:t>
            </a:r>
            <a:endParaRPr lang="en-US" sz="14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62000" y="1371600"/>
            <a:ext cx="7721600" cy="160020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70000"/>
              <a:buFont typeface="Wingdings" pitchFamily="2" charset="2"/>
              <a:buChar char="n"/>
              <a:tabLst/>
              <a:defRPr/>
            </a:pPr>
            <a:r>
              <a:rPr lang="en-US" sz="2400" kern="0" dirty="0" smtClean="0">
                <a:solidFill>
                  <a:srgbClr val="0000FF"/>
                </a:solidFill>
                <a:latin typeface="+mn-lt"/>
              </a:rPr>
              <a:t>$2.3B in tablets, $12.4B in smart phones, 2012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70000"/>
              <a:buFont typeface="Wingdings" pitchFamily="2" charset="2"/>
              <a:buChar char="n"/>
              <a:tabLst/>
              <a:defRPr/>
            </a:pPr>
            <a:r>
              <a:rPr lang="en-US" sz="2400" kern="0" dirty="0" smtClean="0">
                <a:solidFill>
                  <a:srgbClr val="0000FF"/>
                </a:solidFill>
                <a:latin typeface="+mn-lt"/>
              </a:rPr>
              <a:t>$3.5B in tablets, $16.1B in smart phones, 2013 (est.)</a:t>
            </a:r>
          </a:p>
          <a:p>
            <a:pPr marL="800100" lvl="1" indent="-342900" algn="l">
              <a:spcBef>
                <a:spcPct val="20000"/>
              </a:spcBef>
              <a:buSzPct val="70000"/>
              <a:buFont typeface="Wingdings" pitchFamily="2" charset="2"/>
              <a:buChar char="Ø"/>
            </a:pPr>
            <a:r>
              <a:rPr lang="en-US" sz="2000" kern="0" dirty="0" smtClean="0">
                <a:latin typeface="+mn-lt"/>
              </a:rPr>
              <a:t>32% of revenue for all microprocessors sold in 2013 (est.)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70000"/>
              <a:tabLst/>
              <a:defRPr/>
            </a:pPr>
            <a:r>
              <a:rPr lang="en-US" kern="0" noProof="0" dirty="0" smtClean="0">
                <a:latin typeface="+mn-lt"/>
              </a:rPr>
              <a:t>[“Tablet and </a:t>
            </a:r>
            <a:r>
              <a:rPr lang="en-US" kern="0" noProof="0" dirty="0" err="1" smtClean="0">
                <a:latin typeface="+mn-lt"/>
              </a:rPr>
              <a:t>Cellphone</a:t>
            </a:r>
            <a:r>
              <a:rPr lang="en-US" kern="0" dirty="0" smtClean="0">
                <a:latin typeface="+mn-lt"/>
              </a:rPr>
              <a:t> </a:t>
            </a:r>
            <a:r>
              <a:rPr lang="en-US" kern="0" noProof="0" dirty="0" smtClean="0">
                <a:latin typeface="+mn-lt"/>
              </a:rPr>
              <a:t>Processors Offset PC MPU Weakness,” Aug </a:t>
            </a:r>
            <a:r>
              <a:rPr lang="en-US" kern="0" dirty="0" smtClean="0">
                <a:latin typeface="+mn-lt"/>
              </a:rPr>
              <a:t>2013]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Signal Processing Applications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2800" y="1371600"/>
            <a:ext cx="7645400" cy="5029200"/>
          </a:xfrm>
          <a:solidFill>
            <a:srgbClr val="DDDDDD"/>
          </a:solidFill>
        </p:spPr>
        <p:txBody>
          <a:bodyPr/>
          <a:lstStyle/>
          <a:p>
            <a:r>
              <a:rPr lang="en-US" smtClean="0"/>
              <a:t>Embedded system cost &amp; input/output rates</a:t>
            </a:r>
          </a:p>
          <a:p>
            <a:pPr lvl="1"/>
            <a:r>
              <a:rPr lang="en-US" i="1" smtClean="0"/>
              <a:t>Low-cost, low-throughput: </a:t>
            </a:r>
            <a:r>
              <a:rPr lang="en-US" smtClean="0"/>
              <a:t> sound cards, 2G cell</a:t>
            </a:r>
            <a:br>
              <a:rPr lang="en-US" smtClean="0"/>
            </a:br>
            <a:r>
              <a:rPr lang="en-US" smtClean="0"/>
              <a:t>phones, MP3 players, car audio, guitar effects</a:t>
            </a:r>
          </a:p>
          <a:p>
            <a:pPr lvl="1"/>
            <a:r>
              <a:rPr lang="en-US" i="1" smtClean="0"/>
              <a:t>Medium-cost, medium-throughput: </a:t>
            </a:r>
            <a:r>
              <a:rPr lang="en-US" smtClean="0"/>
              <a:t>printers,</a:t>
            </a:r>
            <a:br>
              <a:rPr lang="en-US" smtClean="0"/>
            </a:br>
            <a:r>
              <a:rPr lang="en-US" smtClean="0"/>
              <a:t>disk drives, 3G cell phones, ADSL modems,</a:t>
            </a:r>
            <a:br>
              <a:rPr lang="en-US" smtClean="0"/>
            </a:br>
            <a:r>
              <a:rPr lang="en-US" smtClean="0"/>
              <a:t>digital cameras, video conferencing</a:t>
            </a:r>
            <a:endParaRPr lang="en-US" i="1" smtClean="0"/>
          </a:p>
          <a:p>
            <a:pPr lvl="1"/>
            <a:r>
              <a:rPr lang="en-US" i="1" smtClean="0"/>
              <a:t>High-cost, high-throughput:</a:t>
            </a:r>
            <a:r>
              <a:rPr lang="en-US" smtClean="0"/>
              <a:t>  high-end printers,</a:t>
            </a:r>
            <a:br>
              <a:rPr lang="en-US" smtClean="0"/>
            </a:br>
            <a:r>
              <a:rPr lang="en-US" smtClean="0"/>
              <a:t>audio mixing boards, wireless basestations,</a:t>
            </a:r>
            <a:br>
              <a:rPr lang="en-US" smtClean="0"/>
            </a:br>
            <a:r>
              <a:rPr lang="en-US" smtClean="0"/>
              <a:t>3-D medical reconstruction from 2-D X-rays</a:t>
            </a:r>
          </a:p>
          <a:p>
            <a:r>
              <a:rPr lang="en-US" smtClean="0"/>
              <a:t>Embedded processor requirements</a:t>
            </a:r>
          </a:p>
          <a:p>
            <a:pPr lvl="1"/>
            <a:r>
              <a:rPr lang="en-US" smtClean="0"/>
              <a:t>Inexpensive with small area and volume</a:t>
            </a:r>
          </a:p>
          <a:p>
            <a:pPr lvl="1"/>
            <a:r>
              <a:rPr lang="en-US" smtClean="0"/>
              <a:t>Predictable input/output (I/O) rates to/from processor</a:t>
            </a:r>
          </a:p>
          <a:p>
            <a:pPr lvl="1"/>
            <a:r>
              <a:rPr lang="en-US" smtClean="0"/>
              <a:t>Low power (e.g. smart phone uses 200mW average for voice and 500mW for video; battery gives 5 W-hours)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7696200" y="1804988"/>
            <a:ext cx="1143000" cy="65087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b="1">
                <a:latin typeface="Times New Roman" pitchFamily="18" charset="0"/>
              </a:rPr>
              <a:t>Single DSP</a:t>
            </a:r>
            <a:endParaRPr lang="en-US" b="1"/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7543800" y="3529013"/>
            <a:ext cx="1295400" cy="922337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b="1">
                <a:latin typeface="Times New Roman" pitchFamily="18" charset="0"/>
              </a:rPr>
              <a:t>Multiple multicore DSPs</a:t>
            </a:r>
            <a:endParaRPr lang="en-US" b="1"/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7162800" y="2530475"/>
            <a:ext cx="1676400" cy="9239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b="1">
                <a:latin typeface="Times New Roman" pitchFamily="18" charset="0"/>
              </a:rPr>
              <a:t>Multiple DSP  chips or cores + accelerators</a:t>
            </a: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Type of Digital Signal Processor?</a:t>
            </a:r>
          </a:p>
        </p:txBody>
      </p:sp>
      <p:graphicFrame>
        <p:nvGraphicFramePr>
          <p:cNvPr id="153652" name="Group 52"/>
          <p:cNvGraphicFramePr>
            <a:graphicFrameLocks noGrp="1"/>
          </p:cNvGraphicFramePr>
          <p:nvPr>
            <p:ph idx="1"/>
          </p:nvPr>
        </p:nvGraphicFramePr>
        <p:xfrm>
          <a:off x="304800" y="1371600"/>
          <a:ext cx="8534400" cy="5243513"/>
        </p:xfrm>
        <a:graphic>
          <a:graphicData uri="http://schemas.openxmlformats.org/drawingml/2006/table">
            <a:tbl>
              <a:tblPr/>
              <a:tblGrid>
                <a:gridCol w="2581275"/>
                <a:gridCol w="3013075"/>
                <a:gridCol w="294005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NewCenturySchlbk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NewCenturySchlbk" pitchFamily="18" charset="0"/>
                        </a:rPr>
                        <a:t>Fixed-Point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NewCenturySchlbk" pitchFamily="18" charset="0"/>
                        </a:rPr>
                        <a:t>Floating-Point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NewCenturySchlbk" pitchFamily="18" charset="0"/>
                        </a:rPr>
                        <a:t>Per unit cost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CenturySchlbk" pitchFamily="18" charset="0"/>
                        </a:rPr>
                        <a:t>$2 and up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CenturySchlbk" pitchFamily="18" charset="0"/>
                        </a:rPr>
                        <a:t>$2 and up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NewCenturySchlbk" pitchFamily="18" charset="0"/>
                        </a:rPr>
                        <a:t>Prototyping time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CenturySchlbk" pitchFamily="18" charset="0"/>
                        </a:rPr>
                        <a:t>Long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CenturySchlbk" pitchFamily="18" charset="0"/>
                        </a:rPr>
                        <a:t>Short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143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NewCenturySchlbk" pitchFamily="18" charset="0"/>
                        </a:rPr>
                        <a:t>Power consumption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CenturySchlbk" pitchFamily="18" charset="0"/>
                        </a:rPr>
                        <a:t>10 mw - 1 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CenturySchlbk" pitchFamily="18" charset="0"/>
                        </a:rPr>
                        <a:t>1-3 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NewCenturySchlbk" pitchFamily="18" charset="0"/>
                        </a:rPr>
                        <a:t>Battery-powered products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CenturySchlbk" pitchFamily="18" charset="0"/>
                        </a:rPr>
                        <a:t>Cell phones</a:t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CenturySchlbk" pitchFamily="18" charset="0"/>
                        </a:rPr>
                      </a:b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CenturySchlbk" pitchFamily="18" charset="0"/>
                        </a:rPr>
                        <a:t>Digital cameras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CenturySchlbk" pitchFamily="18" charset="0"/>
                        </a:rPr>
                        <a:t>Very few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NewCenturySchlbk" pitchFamily="18" charset="0"/>
                        </a:rPr>
                        <a:t>Other products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CenturySchlbk" pitchFamily="18" charset="0"/>
                        </a:rPr>
                        <a:t>DSL modems</a:t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CenturySchlbk" pitchFamily="18" charset="0"/>
                        </a:rPr>
                      </a:b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CenturySchlbk" pitchFamily="18" charset="0"/>
                        </a:rPr>
                        <a:t>Cellular basestations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CenturySchlbk" pitchFamily="18" charset="0"/>
                        </a:rPr>
                        <a:t>Pro &amp; car audio</a:t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CenturySchlbk" pitchFamily="18" charset="0"/>
                        </a:rPr>
                      </a:b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CenturySchlbk" pitchFamily="18" charset="0"/>
                        </a:rPr>
                        <a:t>Medical imaging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NewCenturySchlbk" pitchFamily="18" charset="0"/>
                        </a:rPr>
                        <a:t>Sales volume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CenturySchlbk" pitchFamily="18" charset="0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CenturySchlbk" pitchFamily="18" charset="0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14335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NewCenturySchlbk" pitchFamily="18" charset="0"/>
                        </a:rPr>
                        <a:t>Prototyping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CenturySchlbk" pitchFamily="18" charset="0"/>
                        </a:rPr>
                        <a:t>Convert floating- to fixed-point; use non-standard C extensions; redesign algorithms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NewCenturySchlbk" pitchFamily="18" charset="0"/>
                        </a:rPr>
                        <a:t>Reuse desktop simulations; feasibility check before investing in fixed-point design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71"/>
          <p:cNvGrpSpPr>
            <a:grpSpLocks/>
          </p:cNvGrpSpPr>
          <p:nvPr/>
        </p:nvGrpSpPr>
        <p:grpSpPr bwMode="auto">
          <a:xfrm>
            <a:off x="838200" y="1828800"/>
            <a:ext cx="7239000" cy="4419600"/>
            <a:chOff x="528" y="1200"/>
            <a:chExt cx="4560" cy="2784"/>
          </a:xfrm>
        </p:grpSpPr>
        <p:sp>
          <p:nvSpPr>
            <p:cNvPr id="12293" name="Rectangle 4"/>
            <p:cNvSpPr>
              <a:spLocks noChangeArrowheads="1"/>
            </p:cNvSpPr>
            <p:nvPr/>
          </p:nvSpPr>
          <p:spPr bwMode="auto">
            <a:xfrm>
              <a:off x="1920" y="1200"/>
              <a:ext cx="3168" cy="2784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4" name="Rectangle 5"/>
            <p:cNvSpPr>
              <a:spLocks noChangeArrowheads="1"/>
            </p:cNvSpPr>
            <p:nvPr/>
          </p:nvSpPr>
          <p:spPr bwMode="auto">
            <a:xfrm>
              <a:off x="2256" y="1344"/>
              <a:ext cx="960" cy="432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5" name="Rectangle 6"/>
            <p:cNvSpPr>
              <a:spLocks noChangeArrowheads="1"/>
            </p:cNvSpPr>
            <p:nvPr/>
          </p:nvSpPr>
          <p:spPr bwMode="auto">
            <a:xfrm>
              <a:off x="3312" y="1344"/>
              <a:ext cx="960" cy="432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6" name="Rectangle 7"/>
            <p:cNvSpPr>
              <a:spLocks noChangeArrowheads="1"/>
            </p:cNvSpPr>
            <p:nvPr/>
          </p:nvSpPr>
          <p:spPr bwMode="auto">
            <a:xfrm>
              <a:off x="4224" y="3504"/>
              <a:ext cx="720" cy="24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7" name="Text Box 9"/>
            <p:cNvSpPr txBox="1">
              <a:spLocks noChangeArrowheads="1"/>
            </p:cNvSpPr>
            <p:nvPr/>
          </p:nvSpPr>
          <p:spPr bwMode="auto">
            <a:xfrm>
              <a:off x="2256" y="1392"/>
              <a:ext cx="100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0" bIns="0"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Program RAM</a:t>
              </a:r>
            </a:p>
          </p:txBody>
        </p:sp>
        <p:sp>
          <p:nvSpPr>
            <p:cNvPr id="12298" name="Text Box 10"/>
            <p:cNvSpPr txBox="1">
              <a:spLocks noChangeArrowheads="1"/>
            </p:cNvSpPr>
            <p:nvPr/>
          </p:nvSpPr>
          <p:spPr bwMode="auto">
            <a:xfrm>
              <a:off x="3408" y="1440"/>
              <a:ext cx="78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r>
                <a:rPr lang="en-US" sz="1600"/>
                <a:t>Data RAM</a:t>
              </a:r>
              <a:endParaRPr lang="en-US" sz="2000"/>
            </a:p>
          </p:txBody>
        </p:sp>
        <p:sp>
          <p:nvSpPr>
            <p:cNvPr id="12299" name="Text Box 11"/>
            <p:cNvSpPr txBox="1">
              <a:spLocks noChangeArrowheads="1"/>
            </p:cNvSpPr>
            <p:nvPr/>
          </p:nvSpPr>
          <p:spPr bwMode="auto">
            <a:xfrm>
              <a:off x="2448" y="1536"/>
              <a:ext cx="63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600"/>
                <a:t>or Cache</a:t>
              </a:r>
            </a:p>
          </p:txBody>
        </p:sp>
        <p:sp>
          <p:nvSpPr>
            <p:cNvPr id="12300" name="AutoShape 12"/>
            <p:cNvSpPr>
              <a:spLocks noChangeArrowheads="1"/>
            </p:cNvSpPr>
            <p:nvPr/>
          </p:nvSpPr>
          <p:spPr bwMode="auto">
            <a:xfrm>
              <a:off x="2736" y="1776"/>
              <a:ext cx="48" cy="144"/>
            </a:xfrm>
            <a:prstGeom prst="upDownArrow">
              <a:avLst>
                <a:gd name="adj1" fmla="val 50000"/>
                <a:gd name="adj2" fmla="val 60000"/>
              </a:avLst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1" name="Line 13"/>
            <p:cNvSpPr>
              <a:spLocks noChangeShapeType="1"/>
            </p:cNvSpPr>
            <p:nvPr/>
          </p:nvSpPr>
          <p:spPr bwMode="auto">
            <a:xfrm flipH="1">
              <a:off x="3936" y="3792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2" name="Line 14"/>
            <p:cNvSpPr>
              <a:spLocks noChangeShapeType="1"/>
            </p:cNvSpPr>
            <p:nvPr/>
          </p:nvSpPr>
          <p:spPr bwMode="auto">
            <a:xfrm>
              <a:off x="2160" y="1920"/>
              <a:ext cx="19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3" name="Line 15"/>
            <p:cNvSpPr>
              <a:spLocks noChangeShapeType="1"/>
            </p:cNvSpPr>
            <p:nvPr/>
          </p:nvSpPr>
          <p:spPr bwMode="auto">
            <a:xfrm flipH="1">
              <a:off x="4080" y="1920"/>
              <a:ext cx="0" cy="18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4" name="Line 16"/>
            <p:cNvSpPr>
              <a:spLocks noChangeShapeType="1"/>
            </p:cNvSpPr>
            <p:nvPr/>
          </p:nvSpPr>
          <p:spPr bwMode="auto">
            <a:xfrm flipV="1">
              <a:off x="3936" y="2064"/>
              <a:ext cx="0" cy="17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5" name="Line 17"/>
            <p:cNvSpPr>
              <a:spLocks noChangeShapeType="1"/>
            </p:cNvSpPr>
            <p:nvPr/>
          </p:nvSpPr>
          <p:spPr bwMode="auto">
            <a:xfrm flipH="1">
              <a:off x="2160" y="2064"/>
              <a:ext cx="17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6" name="Line 18"/>
            <p:cNvSpPr>
              <a:spLocks noChangeShapeType="1"/>
            </p:cNvSpPr>
            <p:nvPr/>
          </p:nvSpPr>
          <p:spPr bwMode="auto">
            <a:xfrm>
              <a:off x="2160" y="1824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7" name="Line 19"/>
            <p:cNvSpPr>
              <a:spLocks noChangeShapeType="1"/>
            </p:cNvSpPr>
            <p:nvPr/>
          </p:nvSpPr>
          <p:spPr bwMode="auto">
            <a:xfrm flipH="1">
              <a:off x="2016" y="1824"/>
              <a:ext cx="144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8" name="Line 20"/>
            <p:cNvSpPr>
              <a:spLocks noChangeShapeType="1"/>
            </p:cNvSpPr>
            <p:nvPr/>
          </p:nvSpPr>
          <p:spPr bwMode="auto">
            <a:xfrm>
              <a:off x="2016" y="1872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9" name="Line 21"/>
            <p:cNvSpPr>
              <a:spLocks noChangeShapeType="1"/>
            </p:cNvSpPr>
            <p:nvPr/>
          </p:nvSpPr>
          <p:spPr bwMode="auto">
            <a:xfrm>
              <a:off x="2016" y="2112"/>
              <a:ext cx="144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0" name="AutoShape 22"/>
            <p:cNvSpPr>
              <a:spLocks noChangeArrowheads="1"/>
            </p:cNvSpPr>
            <p:nvPr/>
          </p:nvSpPr>
          <p:spPr bwMode="auto">
            <a:xfrm>
              <a:off x="3792" y="1776"/>
              <a:ext cx="48" cy="144"/>
            </a:xfrm>
            <a:prstGeom prst="upDownArrow">
              <a:avLst>
                <a:gd name="adj1" fmla="val 50000"/>
                <a:gd name="adj2" fmla="val 60000"/>
              </a:avLst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1" name="AutoShape 23"/>
            <p:cNvSpPr>
              <a:spLocks noChangeArrowheads="1"/>
            </p:cNvSpPr>
            <p:nvPr/>
          </p:nvSpPr>
          <p:spPr bwMode="auto">
            <a:xfrm rot="-5400000">
              <a:off x="4128" y="2016"/>
              <a:ext cx="48" cy="144"/>
            </a:xfrm>
            <a:prstGeom prst="upDownArrow">
              <a:avLst>
                <a:gd name="adj1" fmla="val 50000"/>
                <a:gd name="adj2" fmla="val 60000"/>
              </a:avLst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2" name="Rectangle 24"/>
            <p:cNvSpPr>
              <a:spLocks noChangeArrowheads="1"/>
            </p:cNvSpPr>
            <p:nvPr/>
          </p:nvSpPr>
          <p:spPr bwMode="auto">
            <a:xfrm>
              <a:off x="4224" y="1968"/>
              <a:ext cx="720" cy="24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3" name="Rectangle 25"/>
            <p:cNvSpPr>
              <a:spLocks noChangeArrowheads="1"/>
            </p:cNvSpPr>
            <p:nvPr/>
          </p:nvSpPr>
          <p:spPr bwMode="auto">
            <a:xfrm>
              <a:off x="4224" y="2256"/>
              <a:ext cx="720" cy="24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4" name="Rectangle 26"/>
            <p:cNvSpPr>
              <a:spLocks noChangeArrowheads="1"/>
            </p:cNvSpPr>
            <p:nvPr/>
          </p:nvSpPr>
          <p:spPr bwMode="auto">
            <a:xfrm>
              <a:off x="4224" y="2544"/>
              <a:ext cx="720" cy="24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5" name="Rectangle 27"/>
            <p:cNvSpPr>
              <a:spLocks noChangeArrowheads="1"/>
            </p:cNvSpPr>
            <p:nvPr/>
          </p:nvSpPr>
          <p:spPr bwMode="auto">
            <a:xfrm>
              <a:off x="4224" y="2880"/>
              <a:ext cx="720" cy="24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6" name="Rectangle 28"/>
            <p:cNvSpPr>
              <a:spLocks noChangeArrowheads="1"/>
            </p:cNvSpPr>
            <p:nvPr/>
          </p:nvSpPr>
          <p:spPr bwMode="auto">
            <a:xfrm>
              <a:off x="4224" y="3168"/>
              <a:ext cx="720" cy="24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7" name="AutoShape 29"/>
            <p:cNvSpPr>
              <a:spLocks noChangeArrowheads="1"/>
            </p:cNvSpPr>
            <p:nvPr/>
          </p:nvSpPr>
          <p:spPr bwMode="auto">
            <a:xfrm rot="-5400000">
              <a:off x="4128" y="2304"/>
              <a:ext cx="48" cy="144"/>
            </a:xfrm>
            <a:prstGeom prst="upDownArrow">
              <a:avLst>
                <a:gd name="adj1" fmla="val 50000"/>
                <a:gd name="adj2" fmla="val 60000"/>
              </a:avLst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8" name="AutoShape 30"/>
            <p:cNvSpPr>
              <a:spLocks noChangeArrowheads="1"/>
            </p:cNvSpPr>
            <p:nvPr/>
          </p:nvSpPr>
          <p:spPr bwMode="auto">
            <a:xfrm rot="-5400000">
              <a:off x="4128" y="2592"/>
              <a:ext cx="48" cy="144"/>
            </a:xfrm>
            <a:prstGeom prst="upDownArrow">
              <a:avLst>
                <a:gd name="adj1" fmla="val 50000"/>
                <a:gd name="adj2" fmla="val 60000"/>
              </a:avLst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9" name="AutoShape 31"/>
            <p:cNvSpPr>
              <a:spLocks noChangeArrowheads="1"/>
            </p:cNvSpPr>
            <p:nvPr/>
          </p:nvSpPr>
          <p:spPr bwMode="auto">
            <a:xfrm rot="-5400000">
              <a:off x="4128" y="2976"/>
              <a:ext cx="48" cy="144"/>
            </a:xfrm>
            <a:prstGeom prst="upDownArrow">
              <a:avLst>
                <a:gd name="adj1" fmla="val 50000"/>
                <a:gd name="adj2" fmla="val 60000"/>
              </a:avLst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0" name="AutoShape 32"/>
            <p:cNvSpPr>
              <a:spLocks noChangeArrowheads="1"/>
            </p:cNvSpPr>
            <p:nvPr/>
          </p:nvSpPr>
          <p:spPr bwMode="auto">
            <a:xfrm rot="-5400000">
              <a:off x="4128" y="3264"/>
              <a:ext cx="48" cy="144"/>
            </a:xfrm>
            <a:prstGeom prst="upDownArrow">
              <a:avLst>
                <a:gd name="adj1" fmla="val 50000"/>
                <a:gd name="adj2" fmla="val 60000"/>
              </a:avLst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1" name="AutoShape 33"/>
            <p:cNvSpPr>
              <a:spLocks noChangeArrowheads="1"/>
            </p:cNvSpPr>
            <p:nvPr/>
          </p:nvSpPr>
          <p:spPr bwMode="auto">
            <a:xfrm rot="-5400000">
              <a:off x="4128" y="3552"/>
              <a:ext cx="48" cy="144"/>
            </a:xfrm>
            <a:prstGeom prst="upDownArrow">
              <a:avLst>
                <a:gd name="adj1" fmla="val 50000"/>
                <a:gd name="adj2" fmla="val 60000"/>
              </a:avLst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2" name="Text Box 34"/>
            <p:cNvSpPr txBox="1">
              <a:spLocks noChangeArrowheads="1"/>
            </p:cNvSpPr>
            <p:nvPr/>
          </p:nvSpPr>
          <p:spPr bwMode="auto">
            <a:xfrm>
              <a:off x="2544" y="1872"/>
              <a:ext cx="99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600"/>
                <a:t>Internal Buses</a:t>
              </a:r>
            </a:p>
          </p:txBody>
        </p:sp>
        <p:sp>
          <p:nvSpPr>
            <p:cNvPr id="12323" name="Rectangle 35"/>
            <p:cNvSpPr>
              <a:spLocks noChangeArrowheads="1"/>
            </p:cNvSpPr>
            <p:nvPr/>
          </p:nvSpPr>
          <p:spPr bwMode="auto">
            <a:xfrm>
              <a:off x="2304" y="2208"/>
              <a:ext cx="1440" cy="1392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4" name="Line 36"/>
            <p:cNvSpPr>
              <a:spLocks noChangeShapeType="1"/>
            </p:cNvSpPr>
            <p:nvPr/>
          </p:nvSpPr>
          <p:spPr bwMode="auto">
            <a:xfrm>
              <a:off x="2304" y="3360"/>
              <a:ext cx="14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5" name="Line 37"/>
            <p:cNvSpPr>
              <a:spLocks noChangeShapeType="1"/>
            </p:cNvSpPr>
            <p:nvPr/>
          </p:nvSpPr>
          <p:spPr bwMode="auto">
            <a:xfrm>
              <a:off x="3504" y="2208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6" name="Line 38"/>
            <p:cNvSpPr>
              <a:spLocks noChangeShapeType="1"/>
            </p:cNvSpPr>
            <p:nvPr/>
          </p:nvSpPr>
          <p:spPr bwMode="auto">
            <a:xfrm>
              <a:off x="2544" y="2208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7" name="Line 39"/>
            <p:cNvSpPr>
              <a:spLocks noChangeShapeType="1"/>
            </p:cNvSpPr>
            <p:nvPr/>
          </p:nvSpPr>
          <p:spPr bwMode="auto">
            <a:xfrm>
              <a:off x="3024" y="2208"/>
              <a:ext cx="0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8" name="Line 40"/>
            <p:cNvSpPr>
              <a:spLocks noChangeShapeType="1"/>
            </p:cNvSpPr>
            <p:nvPr/>
          </p:nvSpPr>
          <p:spPr bwMode="auto">
            <a:xfrm>
              <a:off x="2544" y="2784"/>
              <a:ext cx="9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9" name="Line 41"/>
            <p:cNvSpPr>
              <a:spLocks noChangeShapeType="1"/>
            </p:cNvSpPr>
            <p:nvPr/>
          </p:nvSpPr>
          <p:spPr bwMode="auto">
            <a:xfrm>
              <a:off x="2544" y="3072"/>
              <a:ext cx="9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0" name="Line 42"/>
            <p:cNvSpPr>
              <a:spLocks noChangeShapeType="1"/>
            </p:cNvSpPr>
            <p:nvPr/>
          </p:nvSpPr>
          <p:spPr bwMode="auto">
            <a:xfrm>
              <a:off x="2544" y="2496"/>
              <a:ext cx="9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1" name="Text Box 43"/>
            <p:cNvSpPr txBox="1">
              <a:spLocks noChangeArrowheads="1"/>
            </p:cNvSpPr>
            <p:nvPr/>
          </p:nvSpPr>
          <p:spPr bwMode="auto">
            <a:xfrm>
              <a:off x="2592" y="3360"/>
              <a:ext cx="88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600"/>
                <a:t>Control Regs</a:t>
              </a:r>
            </a:p>
          </p:txBody>
        </p:sp>
        <p:sp>
          <p:nvSpPr>
            <p:cNvPr id="12332" name="Text Box 44"/>
            <p:cNvSpPr txBox="1">
              <a:spLocks noChangeArrowheads="1"/>
            </p:cNvSpPr>
            <p:nvPr/>
          </p:nvSpPr>
          <p:spPr bwMode="auto">
            <a:xfrm rot="16200000" flipV="1">
              <a:off x="3129" y="2679"/>
              <a:ext cx="96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600"/>
                <a:t>Regs (B0-B15)</a:t>
              </a:r>
              <a:endParaRPr lang="en-US" sz="2000"/>
            </a:p>
          </p:txBody>
        </p:sp>
        <p:sp>
          <p:nvSpPr>
            <p:cNvPr id="12333" name="Text Box 45"/>
            <p:cNvSpPr txBox="1">
              <a:spLocks noChangeArrowheads="1"/>
            </p:cNvSpPr>
            <p:nvPr/>
          </p:nvSpPr>
          <p:spPr bwMode="auto">
            <a:xfrm rot="16200000" flipV="1">
              <a:off x="1929" y="2679"/>
              <a:ext cx="96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600"/>
                <a:t>Regs (A0-A15)</a:t>
              </a:r>
              <a:endParaRPr lang="en-US" sz="2000"/>
            </a:p>
          </p:txBody>
        </p:sp>
        <p:sp>
          <p:nvSpPr>
            <p:cNvPr id="12334" name="Text Box 46"/>
            <p:cNvSpPr txBox="1">
              <a:spLocks noChangeArrowheads="1"/>
            </p:cNvSpPr>
            <p:nvPr/>
          </p:nvSpPr>
          <p:spPr bwMode="auto">
            <a:xfrm>
              <a:off x="2592" y="2208"/>
              <a:ext cx="37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2000"/>
                <a:t>.D1</a:t>
              </a:r>
            </a:p>
          </p:txBody>
        </p:sp>
        <p:sp>
          <p:nvSpPr>
            <p:cNvPr id="12335" name="Text Box 47"/>
            <p:cNvSpPr txBox="1">
              <a:spLocks noChangeArrowheads="1"/>
            </p:cNvSpPr>
            <p:nvPr/>
          </p:nvSpPr>
          <p:spPr bwMode="auto">
            <a:xfrm>
              <a:off x="2592" y="2496"/>
              <a:ext cx="40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2000"/>
                <a:t>.M1</a:t>
              </a:r>
            </a:p>
          </p:txBody>
        </p:sp>
        <p:sp>
          <p:nvSpPr>
            <p:cNvPr id="12336" name="Text Box 48"/>
            <p:cNvSpPr txBox="1">
              <a:spLocks noChangeArrowheads="1"/>
            </p:cNvSpPr>
            <p:nvPr/>
          </p:nvSpPr>
          <p:spPr bwMode="auto">
            <a:xfrm>
              <a:off x="2592" y="2784"/>
              <a:ext cx="35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2000"/>
                <a:t>.L1</a:t>
              </a:r>
            </a:p>
          </p:txBody>
        </p:sp>
        <p:sp>
          <p:nvSpPr>
            <p:cNvPr id="12337" name="Text Box 49"/>
            <p:cNvSpPr txBox="1">
              <a:spLocks noChangeArrowheads="1"/>
            </p:cNvSpPr>
            <p:nvPr/>
          </p:nvSpPr>
          <p:spPr bwMode="auto">
            <a:xfrm>
              <a:off x="2592" y="3072"/>
              <a:ext cx="35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2000"/>
                <a:t>.S1</a:t>
              </a:r>
            </a:p>
          </p:txBody>
        </p:sp>
        <p:sp>
          <p:nvSpPr>
            <p:cNvPr id="12338" name="Text Box 50"/>
            <p:cNvSpPr txBox="1">
              <a:spLocks noChangeArrowheads="1"/>
            </p:cNvSpPr>
            <p:nvPr/>
          </p:nvSpPr>
          <p:spPr bwMode="auto">
            <a:xfrm>
              <a:off x="3072" y="2208"/>
              <a:ext cx="37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2000"/>
                <a:t>.D2</a:t>
              </a:r>
            </a:p>
          </p:txBody>
        </p:sp>
        <p:sp>
          <p:nvSpPr>
            <p:cNvPr id="12339" name="Text Box 51"/>
            <p:cNvSpPr txBox="1">
              <a:spLocks noChangeArrowheads="1"/>
            </p:cNvSpPr>
            <p:nvPr/>
          </p:nvSpPr>
          <p:spPr bwMode="auto">
            <a:xfrm>
              <a:off x="3072" y="2496"/>
              <a:ext cx="40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2000"/>
                <a:t>.M2</a:t>
              </a:r>
            </a:p>
          </p:txBody>
        </p:sp>
        <p:sp>
          <p:nvSpPr>
            <p:cNvPr id="12340" name="Text Box 52"/>
            <p:cNvSpPr txBox="1">
              <a:spLocks noChangeArrowheads="1"/>
            </p:cNvSpPr>
            <p:nvPr/>
          </p:nvSpPr>
          <p:spPr bwMode="auto">
            <a:xfrm>
              <a:off x="3072" y="2784"/>
              <a:ext cx="35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2000"/>
                <a:t>.L2</a:t>
              </a:r>
            </a:p>
          </p:txBody>
        </p:sp>
        <p:sp>
          <p:nvSpPr>
            <p:cNvPr id="12341" name="Text Box 53"/>
            <p:cNvSpPr txBox="1">
              <a:spLocks noChangeArrowheads="1"/>
            </p:cNvSpPr>
            <p:nvPr/>
          </p:nvSpPr>
          <p:spPr bwMode="auto">
            <a:xfrm>
              <a:off x="3072" y="3072"/>
              <a:ext cx="35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2000"/>
                <a:t>.S2</a:t>
              </a:r>
            </a:p>
          </p:txBody>
        </p:sp>
        <p:sp>
          <p:nvSpPr>
            <p:cNvPr id="12342" name="AutoShape 54"/>
            <p:cNvSpPr>
              <a:spLocks noChangeArrowheads="1"/>
            </p:cNvSpPr>
            <p:nvPr/>
          </p:nvSpPr>
          <p:spPr bwMode="auto">
            <a:xfrm>
              <a:off x="2736" y="2064"/>
              <a:ext cx="48" cy="144"/>
            </a:xfrm>
            <a:prstGeom prst="upDownArrow">
              <a:avLst>
                <a:gd name="adj1" fmla="val 50000"/>
                <a:gd name="adj2" fmla="val 60000"/>
              </a:avLst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3" name="AutoShape 55"/>
            <p:cNvSpPr>
              <a:spLocks noChangeArrowheads="1"/>
            </p:cNvSpPr>
            <p:nvPr/>
          </p:nvSpPr>
          <p:spPr bwMode="auto">
            <a:xfrm>
              <a:off x="3264" y="2064"/>
              <a:ext cx="48" cy="144"/>
            </a:xfrm>
            <a:prstGeom prst="upDownArrow">
              <a:avLst>
                <a:gd name="adj1" fmla="val 50000"/>
                <a:gd name="adj2" fmla="val 60000"/>
              </a:avLst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4" name="Text Box 56"/>
            <p:cNvSpPr txBox="1">
              <a:spLocks noChangeArrowheads="1"/>
            </p:cNvSpPr>
            <p:nvPr/>
          </p:nvSpPr>
          <p:spPr bwMode="auto">
            <a:xfrm>
              <a:off x="2832" y="3648"/>
              <a:ext cx="46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2000"/>
                <a:t>CPU</a:t>
              </a:r>
            </a:p>
          </p:txBody>
        </p:sp>
        <p:sp>
          <p:nvSpPr>
            <p:cNvPr id="12345" name="Line 57"/>
            <p:cNvSpPr>
              <a:spLocks noChangeShapeType="1"/>
            </p:cNvSpPr>
            <p:nvPr/>
          </p:nvSpPr>
          <p:spPr bwMode="auto">
            <a:xfrm flipH="1">
              <a:off x="912" y="1920"/>
              <a:ext cx="11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6" name="Line 58"/>
            <p:cNvSpPr>
              <a:spLocks noChangeShapeType="1"/>
            </p:cNvSpPr>
            <p:nvPr/>
          </p:nvSpPr>
          <p:spPr bwMode="auto">
            <a:xfrm>
              <a:off x="912" y="1920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7" name="Line 59"/>
            <p:cNvSpPr>
              <a:spLocks noChangeShapeType="1"/>
            </p:cNvSpPr>
            <p:nvPr/>
          </p:nvSpPr>
          <p:spPr bwMode="auto">
            <a:xfrm>
              <a:off x="1056" y="206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8" name="Rectangle 60"/>
            <p:cNvSpPr>
              <a:spLocks noChangeArrowheads="1"/>
            </p:cNvSpPr>
            <p:nvPr/>
          </p:nvSpPr>
          <p:spPr bwMode="auto">
            <a:xfrm>
              <a:off x="528" y="2352"/>
              <a:ext cx="864" cy="1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9" name="Line 61"/>
            <p:cNvSpPr>
              <a:spLocks noChangeShapeType="1"/>
            </p:cNvSpPr>
            <p:nvPr/>
          </p:nvSpPr>
          <p:spPr bwMode="auto">
            <a:xfrm>
              <a:off x="1056" y="2064"/>
              <a:ext cx="9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0" name="Line 62"/>
            <p:cNvSpPr>
              <a:spLocks noChangeShapeType="1"/>
            </p:cNvSpPr>
            <p:nvPr/>
          </p:nvSpPr>
          <p:spPr bwMode="auto">
            <a:xfrm flipH="1">
              <a:off x="1536" y="1872"/>
              <a:ext cx="4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1" name="Text Box 63"/>
            <p:cNvSpPr txBox="1">
              <a:spLocks noChangeArrowheads="1"/>
            </p:cNvSpPr>
            <p:nvPr/>
          </p:nvSpPr>
          <p:spPr bwMode="auto">
            <a:xfrm>
              <a:off x="1392" y="1680"/>
              <a:ext cx="37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/>
                <a:t>Addr</a:t>
              </a:r>
              <a:endParaRPr lang="en-US" sz="2000"/>
            </a:p>
          </p:txBody>
        </p:sp>
        <p:sp>
          <p:nvSpPr>
            <p:cNvPr id="12352" name="Line 64"/>
            <p:cNvSpPr>
              <a:spLocks noChangeShapeType="1"/>
            </p:cNvSpPr>
            <p:nvPr/>
          </p:nvSpPr>
          <p:spPr bwMode="auto">
            <a:xfrm flipH="1">
              <a:off x="1536" y="2016"/>
              <a:ext cx="4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3" name="Text Box 65"/>
            <p:cNvSpPr txBox="1">
              <a:spLocks noChangeArrowheads="1"/>
            </p:cNvSpPr>
            <p:nvPr/>
          </p:nvSpPr>
          <p:spPr bwMode="auto">
            <a:xfrm>
              <a:off x="1392" y="2112"/>
              <a:ext cx="37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400"/>
                <a:t>Data</a:t>
              </a:r>
              <a:endParaRPr lang="en-US" sz="2000"/>
            </a:p>
          </p:txBody>
        </p:sp>
        <p:sp>
          <p:nvSpPr>
            <p:cNvPr id="12354" name="Text Box 66"/>
            <p:cNvSpPr txBox="1">
              <a:spLocks noChangeArrowheads="1"/>
            </p:cNvSpPr>
            <p:nvPr/>
          </p:nvSpPr>
          <p:spPr bwMode="auto">
            <a:xfrm>
              <a:off x="624" y="2544"/>
              <a:ext cx="637" cy="6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sz="1600"/>
                <a:t>External</a:t>
              </a:r>
            </a:p>
            <a:p>
              <a:pPr algn="l"/>
              <a:r>
                <a:rPr lang="en-US" sz="1600"/>
                <a:t>Memory</a:t>
              </a:r>
            </a:p>
            <a:p>
              <a:pPr algn="l"/>
              <a:r>
                <a:rPr lang="en-US" sz="1600"/>
                <a:t>  -Sync</a:t>
              </a:r>
            </a:p>
            <a:p>
              <a:pPr algn="l"/>
              <a:r>
                <a:rPr lang="en-US" sz="1600"/>
                <a:t>  -Async</a:t>
              </a:r>
            </a:p>
          </p:txBody>
        </p:sp>
        <p:sp>
          <p:nvSpPr>
            <p:cNvPr id="12355" name="Text Box 67"/>
            <p:cNvSpPr txBox="1">
              <a:spLocks noChangeArrowheads="1"/>
            </p:cNvSpPr>
            <p:nvPr/>
          </p:nvSpPr>
          <p:spPr bwMode="auto">
            <a:xfrm>
              <a:off x="4224" y="1968"/>
              <a:ext cx="761" cy="17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l"/>
              <a:r>
                <a:rPr lang="en-US" sz="1600"/>
                <a:t>DMA</a:t>
              </a:r>
            </a:p>
            <a:p>
              <a:pPr algn="l"/>
              <a:endParaRPr lang="en-US" sz="1600"/>
            </a:p>
            <a:p>
              <a:pPr algn="l"/>
              <a:r>
                <a:rPr lang="en-US" sz="1600"/>
                <a:t>Serial Port</a:t>
              </a:r>
            </a:p>
            <a:p>
              <a:pPr algn="l"/>
              <a:endParaRPr lang="en-US" sz="1600"/>
            </a:p>
            <a:p>
              <a:pPr algn="l"/>
              <a:r>
                <a:rPr lang="en-US" sz="1600"/>
                <a:t>Host Port</a:t>
              </a:r>
            </a:p>
            <a:p>
              <a:pPr algn="l"/>
              <a:endParaRPr lang="en-US" sz="1600"/>
            </a:p>
            <a:p>
              <a:pPr algn="l"/>
              <a:r>
                <a:rPr lang="en-US" sz="1600"/>
                <a:t>Boot Load</a:t>
              </a:r>
            </a:p>
            <a:p>
              <a:pPr algn="l"/>
              <a:endParaRPr lang="en-US" sz="1600"/>
            </a:p>
            <a:p>
              <a:pPr algn="l"/>
              <a:r>
                <a:rPr lang="en-US" sz="1600"/>
                <a:t>Timers</a:t>
              </a:r>
            </a:p>
            <a:p>
              <a:pPr algn="l"/>
              <a:endParaRPr lang="en-US" sz="1600"/>
            </a:p>
            <a:p>
              <a:pPr algn="l"/>
              <a:r>
                <a:rPr lang="en-US" sz="1600"/>
                <a:t>Pwr Down</a:t>
              </a:r>
              <a:endParaRPr lang="en-US" sz="2000"/>
            </a:p>
          </p:txBody>
        </p:sp>
      </p:grpSp>
      <p:sp>
        <p:nvSpPr>
          <p:cNvPr id="12291" name="Rectangle 6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Modern Digital Signal Processor Example</a:t>
            </a:r>
          </a:p>
        </p:txBody>
      </p:sp>
      <p:sp>
        <p:nvSpPr>
          <p:cNvPr id="12292" name="Text Box 70"/>
          <p:cNvSpPr txBox="1">
            <a:spLocks noChangeArrowheads="1"/>
          </p:cNvSpPr>
          <p:nvPr/>
        </p:nvSpPr>
        <p:spPr bwMode="auto">
          <a:xfrm>
            <a:off x="762000" y="1198563"/>
            <a:ext cx="7696200" cy="406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/>
              <a:t>TI TMS320C6000 Family, Simplified Architecture</a:t>
            </a:r>
            <a:endParaRPr lang="en-US" sz="20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Modern DSP: TI TMS320C6000 Architecture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2800" y="1371600"/>
            <a:ext cx="7721600" cy="4972050"/>
          </a:xfrm>
          <a:solidFill>
            <a:srgbClr val="EAEAEA"/>
          </a:solidFill>
        </p:spPr>
        <p:txBody>
          <a:bodyPr/>
          <a:lstStyle/>
          <a:p>
            <a:pPr>
              <a:lnSpc>
                <a:spcPct val="125000"/>
              </a:lnSpc>
            </a:pPr>
            <a:r>
              <a:rPr lang="en-US" smtClean="0"/>
              <a:t>Very long instruction word (VLIW) of 256 bits</a:t>
            </a:r>
          </a:p>
          <a:p>
            <a:pPr lvl="1">
              <a:lnSpc>
                <a:spcPct val="125000"/>
              </a:lnSpc>
            </a:pPr>
            <a:r>
              <a:rPr lang="en-US" smtClean="0"/>
              <a:t>Eight 32-bit functional units with one cycle throughput</a:t>
            </a:r>
          </a:p>
          <a:p>
            <a:pPr lvl="1">
              <a:lnSpc>
                <a:spcPct val="125000"/>
              </a:lnSpc>
            </a:pPr>
            <a:r>
              <a:rPr lang="en-US" smtClean="0"/>
              <a:t>One instruction cycle per clock cycle</a:t>
            </a:r>
            <a:endParaRPr lang="en-US" smtClean="0">
              <a:solidFill>
                <a:srgbClr val="0000FF"/>
              </a:solidFill>
            </a:endParaRPr>
          </a:p>
          <a:p>
            <a:pPr>
              <a:lnSpc>
                <a:spcPct val="125000"/>
              </a:lnSpc>
            </a:pPr>
            <a:r>
              <a:rPr lang="en-US" smtClean="0"/>
              <a:t>Data word size and register size are 32 bits</a:t>
            </a:r>
          </a:p>
          <a:p>
            <a:pPr lvl="1">
              <a:lnSpc>
                <a:spcPct val="125000"/>
              </a:lnSpc>
            </a:pPr>
            <a:r>
              <a:rPr lang="en-US" smtClean="0"/>
              <a:t>16 (32 on C6400) registers in each of two data paths</a:t>
            </a:r>
          </a:p>
          <a:p>
            <a:pPr lvl="1">
              <a:lnSpc>
                <a:spcPct val="125000"/>
              </a:lnSpc>
            </a:pPr>
            <a:r>
              <a:rPr lang="en-US" smtClean="0"/>
              <a:t>40 bits can be stored in adjacent even/odd registers</a:t>
            </a:r>
            <a:endParaRPr lang="en-US" smtClean="0">
              <a:solidFill>
                <a:srgbClr val="0000FF"/>
              </a:solidFill>
            </a:endParaRPr>
          </a:p>
          <a:p>
            <a:pPr>
              <a:lnSpc>
                <a:spcPct val="125000"/>
              </a:lnSpc>
            </a:pPr>
            <a:r>
              <a:rPr lang="en-US" smtClean="0"/>
              <a:t>Two parallel data paths</a:t>
            </a:r>
          </a:p>
          <a:p>
            <a:pPr lvl="1">
              <a:lnSpc>
                <a:spcPct val="110000"/>
              </a:lnSpc>
            </a:pPr>
            <a:r>
              <a:rPr lang="en-US" smtClean="0"/>
              <a:t>Data unit - 32-bit address calculations (modulo, linear) </a:t>
            </a:r>
          </a:p>
          <a:p>
            <a:pPr lvl="1">
              <a:lnSpc>
                <a:spcPct val="110000"/>
              </a:lnSpc>
            </a:pPr>
            <a:r>
              <a:rPr lang="en-US" smtClean="0"/>
              <a:t>Multiplier unit - 16 bit </a:t>
            </a:r>
            <a:r>
              <a:rPr lang="en-US" smtClean="0">
                <a:sym typeface="Symbol" pitchFamily="18" charset="2"/>
              </a:rPr>
              <a:t></a:t>
            </a:r>
            <a:r>
              <a:rPr lang="en-US" smtClean="0"/>
              <a:t> 16 bit with 32-bit result</a:t>
            </a:r>
          </a:p>
          <a:p>
            <a:pPr lvl="1">
              <a:lnSpc>
                <a:spcPct val="110000"/>
              </a:lnSpc>
            </a:pPr>
            <a:r>
              <a:rPr lang="en-US" smtClean="0"/>
              <a:t>Logical unit - 40-bit (saturation) arithmetic/compares</a:t>
            </a:r>
          </a:p>
          <a:p>
            <a:pPr lvl="1">
              <a:lnSpc>
                <a:spcPct val="110000"/>
              </a:lnSpc>
            </a:pPr>
            <a:r>
              <a:rPr lang="en-US" smtClean="0"/>
              <a:t>Shifter unit - 32-bit integer ALU and 40-bit shifter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Helvetica"/>
        <a:ea typeface=""/>
        <a:cs typeface=""/>
      </a:majorFont>
      <a:minorFont>
        <a:latin typeface="NewCenturySchlb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NewCenturySchlbk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NewCenturySchlbk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7853</TotalTime>
  <Words>2078</Words>
  <Application>Microsoft Office PowerPoint</Application>
  <PresentationFormat>On-screen Show (4:3)</PresentationFormat>
  <Paragraphs>622</Paragraphs>
  <Slides>32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Default Design</vt:lpstr>
      <vt:lpstr>Worksheet</vt:lpstr>
      <vt:lpstr>Document</vt:lpstr>
      <vt:lpstr>Chart</vt:lpstr>
      <vt:lpstr>INTRODUCTION TO DIGITAL SIGNAL PROCESSORS</vt:lpstr>
      <vt:lpstr>Outline</vt:lpstr>
      <vt:lpstr>Embedded Processors and Systems</vt:lpstr>
      <vt:lpstr>Smart Phone Application Processors</vt:lpstr>
      <vt:lpstr>Market for Application Processors</vt:lpstr>
      <vt:lpstr>Signal Processing Applications</vt:lpstr>
      <vt:lpstr>Type of Digital Signal Processor?</vt:lpstr>
      <vt:lpstr>Modern Digital Signal Processor Example</vt:lpstr>
      <vt:lpstr>Modern DSP: TI TMS320C6000 Architecture</vt:lpstr>
      <vt:lpstr>Modern DSP: TI TMS320C6000 Architecture</vt:lpstr>
      <vt:lpstr>Modern DSP: TMS320C6000 Instruction Set</vt:lpstr>
      <vt:lpstr>Modern DSP: TMS320C6000 Instruction Set</vt:lpstr>
      <vt:lpstr>C5000 vs. C6000 Addressing Modes</vt:lpstr>
      <vt:lpstr>C6700 Extensions</vt:lpstr>
      <vt:lpstr>Selected TMS320C6700 Floating-Point DSPs</vt:lpstr>
      <vt:lpstr>Selected TMS320C6000 Fixed-Point DSPs</vt:lpstr>
      <vt:lpstr>C6000 Reference Information for Lab Work</vt:lpstr>
      <vt:lpstr>Conventional Digital Signal Processors</vt:lpstr>
      <vt:lpstr>Conventional Digital Signal Processors</vt:lpstr>
      <vt:lpstr>Slide 20</vt:lpstr>
      <vt:lpstr>Conventional Digital Signal Processors</vt:lpstr>
      <vt:lpstr>Conventional Digital Signal Processors</vt:lpstr>
      <vt:lpstr>Pipelining</vt:lpstr>
      <vt:lpstr>Pipelining: Operation</vt:lpstr>
      <vt:lpstr>Pipelining: Control and Data Hazards</vt:lpstr>
      <vt:lpstr>Pipelining: Avoiding Control Hazards</vt:lpstr>
      <vt:lpstr>Pipelining: TI TMS320C6000 DSP</vt:lpstr>
      <vt:lpstr>RISC vs. DSP: Instruction Encoding</vt:lpstr>
      <vt:lpstr>RISC vs. DSP: Memory Hierarchy</vt:lpstr>
      <vt:lpstr>Concluding Remarks</vt:lpstr>
      <vt:lpstr>References</vt:lpstr>
      <vt:lpstr>Digital Signal Processors</vt:lpstr>
    </vt:vector>
  </TitlesOfParts>
  <Company>Xerox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AND QUALITY ASSESSMENT OF FORWARD AND INVERSE ERROR DIFFUSION HALFTONING ALGORITHMS</dc:title>
  <dc:creator>cdi.ditc</dc:creator>
  <cp:lastModifiedBy>Brian Evans</cp:lastModifiedBy>
  <cp:revision>676</cp:revision>
  <cp:lastPrinted>1999-02-18T05:07:20Z</cp:lastPrinted>
  <dcterms:created xsi:type="dcterms:W3CDTF">1998-07-25T16:57:09Z</dcterms:created>
  <dcterms:modified xsi:type="dcterms:W3CDTF">2014-01-02T08:40:39Z</dcterms:modified>
</cp:coreProperties>
</file>