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5" r:id="rId3"/>
    <p:sldId id="276" r:id="rId4"/>
    <p:sldId id="263" r:id="rId5"/>
    <p:sldId id="264" r:id="rId6"/>
    <p:sldId id="265" r:id="rId7"/>
    <p:sldId id="266" r:id="rId8"/>
    <p:sldId id="271" r:id="rId9"/>
    <p:sldId id="267" r:id="rId10"/>
    <p:sldId id="268" r:id="rId11"/>
    <p:sldId id="273" r:id="rId12"/>
    <p:sldId id="269" r:id="rId13"/>
    <p:sldId id="274" r:id="rId14"/>
    <p:sldId id="277" r:id="rId15"/>
  </p:sldIdLst>
  <p:sldSz cx="9144000" cy="6858000" type="screen4x3"/>
  <p:notesSz cx="7023100" cy="92837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101"/>
    <a:srgbClr val="CC00CC"/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72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6.wmf"/><Relationship Id="rId1" Type="http://schemas.openxmlformats.org/officeDocument/2006/relationships/image" Target="../media/image1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6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0813" y="0"/>
            <a:ext cx="304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2375"/>
            <a:ext cx="3046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0813" y="8842375"/>
            <a:ext cx="304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fld id="{218F0710-5CE3-4AAE-B3E5-A7D3CE2D4D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6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0813" y="0"/>
            <a:ext cx="304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65225" y="685800"/>
            <a:ext cx="4675188" cy="3506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21188"/>
            <a:ext cx="5181600" cy="419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2375"/>
            <a:ext cx="3046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0813" y="8842375"/>
            <a:ext cx="3046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2" tIns="45676" rIns="91352" bIns="45676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/>
            </a:lvl1pPr>
          </a:lstStyle>
          <a:p>
            <a:pPr>
              <a:defRPr/>
            </a:pPr>
            <a:fld id="{E27E4AC4-69F3-4123-AD52-AAAE25040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458788" y="3429000"/>
            <a:ext cx="82264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800" b="1">
                <a:solidFill>
                  <a:srgbClr val="CC00CC"/>
                </a:solidFill>
              </a:rPr>
              <a:t>Prof. Brian L. Evans</a:t>
            </a:r>
          </a:p>
          <a:p>
            <a:pPr>
              <a:spcBef>
                <a:spcPct val="20000"/>
              </a:spcBef>
              <a:defRPr/>
            </a:pPr>
            <a:r>
              <a:rPr lang="en-US" sz="2800" b="1">
                <a:solidFill>
                  <a:srgbClr val="CC00CC"/>
                </a:solidFill>
              </a:rPr>
              <a:t>Dept. of Electrical and Computer Engineering</a:t>
            </a:r>
          </a:p>
          <a:p>
            <a:pPr>
              <a:spcBef>
                <a:spcPct val="20000"/>
              </a:spcBef>
              <a:defRPr/>
            </a:pPr>
            <a:r>
              <a:rPr lang="en-US" sz="2800" b="1">
                <a:solidFill>
                  <a:srgbClr val="CC00CC"/>
                </a:solidFill>
              </a:rPr>
              <a:t>The University of Texas at Austin</a:t>
            </a: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533400" y="685800"/>
            <a:ext cx="815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i="1" dirty="0"/>
              <a:t>EE445S Real-Time Digital Signal Processing Lab    </a:t>
            </a:r>
            <a:r>
              <a:rPr lang="en-US" i="1" dirty="0" smtClean="0"/>
              <a:t>Spring 2014</a:t>
            </a:r>
            <a:endParaRPr lang="en-US" dirty="0"/>
          </a:p>
        </p:txBody>
      </p:sp>
      <p:sp>
        <p:nvSpPr>
          <p:cNvPr id="5" name="Text Box 20"/>
          <p:cNvSpPr txBox="1">
            <a:spLocks noChangeArrowheads="1"/>
          </p:cNvSpPr>
          <p:nvPr userDrawn="1"/>
        </p:nvSpPr>
        <p:spPr bwMode="auto">
          <a:xfrm>
            <a:off x="990600" y="5943600"/>
            <a:ext cx="7543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CC00CC"/>
                </a:solidFill>
              </a:rPr>
              <a:t>Lecture 7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458788" y="1905000"/>
            <a:ext cx="8226425" cy="685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  <a:fld id="{5DD50409-DBDB-4EC9-B320-3BCA2C0180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7 - </a:t>
            </a:r>
            <a:fld id="{66A994B4-12D1-4CB0-819F-91D3837159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0764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769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7 - </a:t>
            </a:r>
            <a:fld id="{62C1CA5A-1BDA-4AB7-9029-13BABA520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7 - </a:t>
            </a:r>
            <a:fld id="{AB504EE9-EB61-4FE0-AB49-289DBD4DA9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7 - </a:t>
            </a:r>
            <a:fld id="{7D1275DA-24A4-4D03-A936-D8EC73CD4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40767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7 - </a:t>
            </a:r>
            <a:fld id="{02F80290-2CE0-49A0-81CA-D02A5434B4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7 - </a:t>
            </a:r>
            <a:fld id="{D3B6E5D7-8A53-4D38-90CA-175B4A2CE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7 - </a:t>
            </a:r>
            <a:fld id="{2710556F-08A1-4B0A-9BF9-29D009FDC9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7 - </a:t>
            </a:r>
            <a:fld id="{29568B82-7099-417D-99C0-92B530F086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7 - </a:t>
            </a:r>
            <a:fld id="{8503BC3F-421D-49EC-A85D-59BD77836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7 - </a:t>
            </a:r>
            <a:fld id="{8316BFAD-74E3-4364-8DA3-ADBD473230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305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r>
              <a:rPr lang="en-US"/>
              <a:t>7 - </a:t>
            </a:r>
            <a:fld id="{066FF6D3-CC9D-45E3-80F4-02E5687E4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9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00FF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rgbClr val="CC00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b="1">
          <a:solidFill>
            <a:srgbClr val="66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hyperlink" Target="http://www.ece.gatech.edu/research/DSP/DSPFirstCD/visible/chapters/4samplin/demos/pulses/index.htm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23.bin"/><Relationship Id="rId4" Type="http://schemas.openxmlformats.org/officeDocument/2006/relationships/oleObject" Target="../embeddings/oleObject2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Microsoft_Office_Excel_97-2003_Worksheet1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Interpolation and Pulse Shaping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7FBFD62C-073B-483D-BDC4-7B963F387B5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71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Sinc Pulse</a:t>
            </a:r>
          </a:p>
        </p:txBody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Ideal bandlimited interpolation</a:t>
            </a:r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endParaRPr lang="en-US" smtClean="0"/>
          </a:p>
          <a:p>
            <a:pPr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In time domain, infinite overlap between other pulses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Fourier transform has extent </a:t>
            </a:r>
            <a:r>
              <a:rPr lang="en-US" i="1" smtClean="0"/>
              <a:t>f</a:t>
            </a:r>
            <a:r>
              <a:rPr lang="en-US" smtClean="0"/>
              <a:t> </a:t>
            </a:r>
            <a:r>
              <a:rPr lang="en-US" smtClean="0">
                <a:sym typeface="Symbol" pitchFamily="18" charset="2"/>
              </a:rPr>
              <a:t></a:t>
            </a:r>
            <a:r>
              <a:rPr lang="en-US" smtClean="0"/>
              <a:t> [-</a:t>
            </a:r>
            <a:r>
              <a:rPr lang="en-US" i="1" smtClean="0"/>
              <a:t>W</a:t>
            </a:r>
            <a:r>
              <a:rPr lang="en-US" smtClean="0"/>
              <a:t>, </a:t>
            </a:r>
            <a:r>
              <a:rPr lang="en-US" i="1" smtClean="0"/>
              <a:t>W</a:t>
            </a:r>
            <a:r>
              <a:rPr lang="en-US" smtClean="0"/>
              <a:t>], where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i="1" smtClean="0"/>
              <a:t>P</a:t>
            </a:r>
            <a:r>
              <a:rPr lang="en-US" smtClean="0"/>
              <a:t>(</a:t>
            </a:r>
            <a:r>
              <a:rPr lang="en-US" i="1" smtClean="0"/>
              <a:t>f</a:t>
            </a:r>
            <a:r>
              <a:rPr lang="en-US" smtClean="0"/>
              <a:t>) is ideal lowpass frequency response with bandwidth </a:t>
            </a:r>
            <a:r>
              <a:rPr lang="en-US" i="1" smtClean="0"/>
              <a:t>W</a:t>
            </a:r>
            <a:r>
              <a:rPr lang="en-US" smtClean="0"/>
              <a:t>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In frequency domain, sinc pulse is bandlimited</a:t>
            </a:r>
          </a:p>
          <a:p>
            <a:pPr>
              <a:lnSpc>
                <a:spcPct val="90000"/>
              </a:lnSpc>
            </a:pPr>
            <a:r>
              <a:rPr lang="en-US" smtClean="0"/>
              <a:t>Interpolate with infinite extent pulse in time?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Truncate sinc pulse by multiplying it by rectangular pulse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Causes smearing in frequency domain (multiplication in time domain is convolution in frequency domain)</a:t>
            </a:r>
          </a:p>
        </p:txBody>
      </p:sp>
      <p:graphicFrame>
        <p:nvGraphicFramePr>
          <p:cNvPr id="7170" name="Object 4"/>
          <p:cNvGraphicFramePr>
            <a:graphicFrameLocks noChangeAspect="1"/>
          </p:cNvGraphicFramePr>
          <p:nvPr/>
        </p:nvGraphicFramePr>
        <p:xfrm>
          <a:off x="1087438" y="1865313"/>
          <a:ext cx="3054350" cy="1520825"/>
        </p:xfrm>
        <a:graphic>
          <a:graphicData uri="http://schemas.openxmlformats.org/presentationml/2006/ole">
            <p:oleObj spid="_x0000_s7170" name="Equation" r:id="rId3" imgW="1790640" imgH="888840" progId="Equation.3">
              <p:embed/>
            </p:oleObj>
          </a:graphicData>
        </a:graphic>
      </p:graphicFrame>
      <p:graphicFrame>
        <p:nvGraphicFramePr>
          <p:cNvPr id="7171" name="Object 5"/>
          <p:cNvGraphicFramePr>
            <a:graphicFrameLocks noChangeAspect="1"/>
          </p:cNvGraphicFramePr>
          <p:nvPr/>
        </p:nvGraphicFramePr>
        <p:xfrm>
          <a:off x="4953000" y="2266950"/>
          <a:ext cx="2144713" cy="825500"/>
        </p:xfrm>
        <a:graphic>
          <a:graphicData uri="http://schemas.openxmlformats.org/presentationml/2006/ole">
            <p:oleObj spid="_x0000_s7171" name="Equation" r:id="rId4" imgW="1257120" imgH="482400" progId="Equation.3">
              <p:embed/>
            </p:oleObj>
          </a:graphicData>
        </a:graphic>
      </p:graphicFrame>
      <p:graphicFrame>
        <p:nvGraphicFramePr>
          <p:cNvPr id="7172" name="Object 6"/>
          <p:cNvGraphicFramePr>
            <a:graphicFrameLocks noChangeAspect="1"/>
          </p:cNvGraphicFramePr>
          <p:nvPr/>
        </p:nvGraphicFramePr>
        <p:xfrm>
          <a:off x="7543800" y="2362200"/>
          <a:ext cx="1019175" cy="739775"/>
        </p:xfrm>
        <a:graphic>
          <a:graphicData uri="http://schemas.openxmlformats.org/presentationml/2006/ole">
            <p:oleObj spid="_x0000_s7172" name="Equation" r:id="rId5" imgW="596880" imgH="431640" progId="Equation.3">
              <p:embed/>
            </p:oleObj>
          </a:graphicData>
        </a:graphic>
      </p:graphicFrame>
      <p:sp>
        <p:nvSpPr>
          <p:cNvPr id="7176" name="AutoShape 7"/>
          <p:cNvSpPr>
            <a:spLocks noChangeArrowheads="1"/>
          </p:cNvSpPr>
          <p:nvPr/>
        </p:nvSpPr>
        <p:spPr bwMode="auto">
          <a:xfrm>
            <a:off x="4343400" y="2543175"/>
            <a:ext cx="457200" cy="2286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EC811A41-E333-425B-8C25-3642E6AA4B48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819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Raised Cosine Pulse: Time Domain</a:t>
            </a:r>
          </a:p>
        </p:txBody>
      </p:sp>
      <p:sp>
        <p:nvSpPr>
          <p:cNvPr id="8197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Pulse shaping used in communication systems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mtClean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endParaRPr lang="en-US" smtClean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endParaRPr lang="en-US" smtClean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endParaRPr lang="en-US" smtClean="0">
              <a:sym typeface="Symbol" pitchFamily="18" charset="2"/>
            </a:endParaRPr>
          </a:p>
          <a:p>
            <a:pPr lvl="1"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i="1" smtClean="0"/>
              <a:t>W</a:t>
            </a:r>
            <a:r>
              <a:rPr lang="en-US" smtClean="0"/>
              <a:t> is bandwidth of an </a:t>
            </a:r>
            <a:br>
              <a:rPr lang="en-US" smtClean="0"/>
            </a:br>
            <a:r>
              <a:rPr lang="en-US" smtClean="0"/>
              <a:t>ideal lowpass response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>
                <a:sym typeface="Symbol" pitchFamily="18" charset="2"/>
              </a:rPr>
              <a:t>  [0, 1]</a:t>
            </a:r>
            <a:r>
              <a:rPr lang="en-US" smtClean="0"/>
              <a:t> rolloff factor</a:t>
            </a:r>
            <a:endParaRPr lang="en-US" smtClean="0">
              <a:sym typeface="Symbol" pitchFamily="18" charset="2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>
                <a:sym typeface="Symbol" pitchFamily="18" charset="2"/>
              </a:rPr>
              <a:t>Zero crossings at</a:t>
            </a:r>
            <a:br>
              <a:rPr lang="en-US" smtClean="0">
                <a:sym typeface="Symbol" pitchFamily="18" charset="2"/>
              </a:rPr>
            </a:br>
            <a:r>
              <a:rPr lang="en-US" i="1" smtClean="0">
                <a:sym typeface="Symbol" pitchFamily="18" charset="2"/>
              </a:rPr>
              <a:t>t</a:t>
            </a:r>
            <a:r>
              <a:rPr lang="en-US" smtClean="0">
                <a:sym typeface="Symbol" pitchFamily="18" charset="2"/>
              </a:rPr>
              <a:t> =  </a:t>
            </a:r>
            <a:r>
              <a:rPr lang="en-US" i="1" smtClean="0"/>
              <a:t>T</a:t>
            </a:r>
            <a:r>
              <a:rPr lang="en-US" i="1" baseline="-25000" smtClean="0"/>
              <a:t>s</a:t>
            </a:r>
            <a:r>
              <a:rPr lang="en-US" smtClean="0">
                <a:sym typeface="Symbol" pitchFamily="18" charset="2"/>
              </a:rPr>
              <a:t> ,  2 </a:t>
            </a:r>
            <a:r>
              <a:rPr lang="en-US" i="1" smtClean="0"/>
              <a:t>T</a:t>
            </a:r>
            <a:r>
              <a:rPr lang="en-US" i="1" baseline="-25000" smtClean="0"/>
              <a:t>s</a:t>
            </a:r>
            <a:r>
              <a:rPr lang="en-US" smtClean="0">
                <a:sym typeface="Symbol" pitchFamily="18" charset="2"/>
              </a:rPr>
              <a:t> , …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mtClean="0">
                <a:sym typeface="Symbol" pitchFamily="18" charset="2"/>
              </a:rPr>
              <a:t>See handout G in reader on raised cosine pulse</a:t>
            </a:r>
          </a:p>
        </p:txBody>
      </p:sp>
      <p:graphicFrame>
        <p:nvGraphicFramePr>
          <p:cNvPr id="8194" name="Object 2052"/>
          <p:cNvGraphicFramePr>
            <a:graphicFrameLocks noChangeAspect="1"/>
          </p:cNvGraphicFramePr>
          <p:nvPr/>
        </p:nvGraphicFramePr>
        <p:xfrm>
          <a:off x="674688" y="1981200"/>
          <a:ext cx="3463925" cy="827088"/>
        </p:xfrm>
        <a:graphic>
          <a:graphicData uri="http://schemas.openxmlformats.org/presentationml/2006/ole">
            <p:oleObj spid="_x0000_s8194" name="Equation" r:id="rId3" imgW="2031840" imgH="482400" progId="Equation.3">
              <p:embed/>
            </p:oleObj>
          </a:graphicData>
        </a:graphic>
      </p:graphicFrame>
      <p:pic>
        <p:nvPicPr>
          <p:cNvPr id="8198" name="Picture 2057" descr="raisedCosTim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89463" y="2057400"/>
            <a:ext cx="4343400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9" name="AutoShape 2063"/>
          <p:cNvSpPr>
            <a:spLocks/>
          </p:cNvSpPr>
          <p:nvPr/>
        </p:nvSpPr>
        <p:spPr bwMode="auto">
          <a:xfrm rot="-5400000">
            <a:off x="1828800" y="2438400"/>
            <a:ext cx="76200" cy="990600"/>
          </a:xfrm>
          <a:prstGeom prst="leftBrace">
            <a:avLst>
              <a:gd name="adj1" fmla="val 108333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  <p:sp>
        <p:nvSpPr>
          <p:cNvPr id="8200" name="Text Box 2064"/>
          <p:cNvSpPr txBox="1">
            <a:spLocks noChangeArrowheads="1"/>
          </p:cNvSpPr>
          <p:nvPr/>
        </p:nvSpPr>
        <p:spPr bwMode="auto">
          <a:xfrm>
            <a:off x="457200" y="2971800"/>
            <a:ext cx="19812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600" b="1" i="1">
                <a:solidFill>
                  <a:schemeClr val="accent2"/>
                </a:solidFill>
              </a:rPr>
              <a:t>ideal lowpass filter impulse response</a:t>
            </a:r>
          </a:p>
        </p:txBody>
      </p:sp>
      <p:sp>
        <p:nvSpPr>
          <p:cNvPr id="8201" name="Text Box 2065"/>
          <p:cNvSpPr txBox="1">
            <a:spLocks noChangeArrowheads="1"/>
          </p:cNvSpPr>
          <p:nvPr/>
        </p:nvSpPr>
        <p:spPr bwMode="auto">
          <a:xfrm>
            <a:off x="2438400" y="2971800"/>
            <a:ext cx="2133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600" b="1" i="1">
                <a:solidFill>
                  <a:schemeClr val="accent2"/>
                </a:solidFill>
              </a:rPr>
              <a:t>Attenuation by 1/t</a:t>
            </a:r>
            <a:r>
              <a:rPr lang="en-US" sz="1600" b="1" i="1" baseline="30000">
                <a:solidFill>
                  <a:schemeClr val="accent2"/>
                </a:solidFill>
              </a:rPr>
              <a:t>2</a:t>
            </a:r>
            <a:r>
              <a:rPr lang="en-US" sz="1600" b="1" i="1">
                <a:solidFill>
                  <a:schemeClr val="accent2"/>
                </a:solidFill>
              </a:rPr>
              <a:t> for large t to reduce tail</a:t>
            </a:r>
          </a:p>
        </p:txBody>
      </p:sp>
      <p:sp>
        <p:nvSpPr>
          <p:cNvPr id="8202" name="AutoShape 2066"/>
          <p:cNvSpPr>
            <a:spLocks/>
          </p:cNvSpPr>
          <p:nvPr/>
        </p:nvSpPr>
        <p:spPr bwMode="auto">
          <a:xfrm rot="-5400000">
            <a:off x="3279775" y="2171700"/>
            <a:ext cx="76200" cy="1524000"/>
          </a:xfrm>
          <a:prstGeom prst="leftBrace">
            <a:avLst>
              <a:gd name="adj1" fmla="val 166667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 vert="eaVert" wrap="none" anchor="ctr"/>
          <a:lstStyle/>
          <a:p>
            <a:endParaRPr lang="en-US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90854E26-4736-4F02-B164-ADFE3DAF00E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92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Raised Cosine Pulse Spectra</a:t>
            </a:r>
          </a:p>
        </p:txBody>
      </p:sp>
      <p:sp>
        <p:nvSpPr>
          <p:cNvPr id="92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5181600"/>
          </a:xfrm>
        </p:spPr>
        <p:txBody>
          <a:bodyPr/>
          <a:lstStyle/>
          <a:p>
            <a:r>
              <a:rPr lang="en-US" smtClean="0"/>
              <a:t>Pulse shaping used in communication systems</a:t>
            </a:r>
          </a:p>
          <a:p>
            <a:pPr lvl="1">
              <a:buFontTx/>
              <a:buNone/>
            </a:pPr>
            <a:r>
              <a:rPr lang="en-US" smtClean="0"/>
              <a:t>Bandwidth increased</a:t>
            </a:r>
            <a:br>
              <a:rPr lang="en-US" smtClean="0"/>
            </a:br>
            <a:r>
              <a:rPr lang="en-US" smtClean="0"/>
              <a:t>by factor of (1 + </a:t>
            </a:r>
            <a:r>
              <a:rPr lang="en-US" smtClean="0">
                <a:sym typeface="Symbol" pitchFamily="18" charset="2"/>
              </a:rPr>
              <a:t>):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(1 + </a:t>
            </a:r>
            <a:r>
              <a:rPr lang="en-US" smtClean="0">
                <a:sym typeface="Symbol" pitchFamily="18" charset="2"/>
              </a:rPr>
              <a:t>) </a:t>
            </a:r>
            <a:r>
              <a:rPr lang="en-US" i="1" smtClean="0">
                <a:sym typeface="Symbol" pitchFamily="18" charset="2"/>
              </a:rPr>
              <a:t>W = 2 W – f</a:t>
            </a:r>
            <a:r>
              <a:rPr lang="en-US" i="1" baseline="-25000" smtClean="0">
                <a:sym typeface="Symbol" pitchFamily="18" charset="2"/>
              </a:rPr>
              <a:t>1</a:t>
            </a:r>
          </a:p>
          <a:p>
            <a:pPr lvl="1">
              <a:buFontTx/>
              <a:buNone/>
            </a:pPr>
            <a:r>
              <a:rPr lang="en-US" i="1" smtClean="0">
                <a:sym typeface="Symbol" pitchFamily="18" charset="2"/>
              </a:rPr>
              <a:t>f</a:t>
            </a:r>
            <a:r>
              <a:rPr lang="en-US" baseline="-25000" smtClean="0">
                <a:sym typeface="Symbol" pitchFamily="18" charset="2"/>
              </a:rPr>
              <a:t>1</a:t>
            </a:r>
            <a:r>
              <a:rPr lang="en-US" smtClean="0">
                <a:sym typeface="Symbol" pitchFamily="18" charset="2"/>
              </a:rPr>
              <a:t> marks transition from</a:t>
            </a:r>
            <a:br>
              <a:rPr lang="en-US" smtClean="0">
                <a:sym typeface="Symbol" pitchFamily="18" charset="2"/>
              </a:rPr>
            </a:br>
            <a:r>
              <a:rPr lang="en-US" smtClean="0">
                <a:sym typeface="Symbol" pitchFamily="18" charset="2"/>
              </a:rPr>
              <a:t>passband to stopband</a:t>
            </a:r>
          </a:p>
          <a:p>
            <a:pPr lvl="1">
              <a:buFontTx/>
              <a:buNone/>
            </a:pPr>
            <a:endParaRPr lang="en-US" smtClean="0">
              <a:sym typeface="Symbol" pitchFamily="18" charset="2"/>
            </a:endParaRPr>
          </a:p>
          <a:p>
            <a:pPr lvl="1">
              <a:buFontTx/>
              <a:buNone/>
            </a:pPr>
            <a:endParaRPr lang="en-US" smtClean="0">
              <a:sym typeface="Symbol" pitchFamily="18" charset="2"/>
            </a:endParaRPr>
          </a:p>
          <a:p>
            <a:pPr lvl="1">
              <a:buFontTx/>
              <a:buNone/>
            </a:pPr>
            <a:endParaRPr lang="en-US" smtClean="0">
              <a:sym typeface="Symbol" pitchFamily="18" charset="2"/>
            </a:endParaRPr>
          </a:p>
          <a:p>
            <a:pPr lvl="1">
              <a:buFontTx/>
              <a:buNone/>
            </a:pPr>
            <a:endParaRPr lang="en-US" smtClean="0">
              <a:sym typeface="Symbol" pitchFamily="18" charset="2"/>
            </a:endParaRPr>
          </a:p>
          <a:p>
            <a:pPr lvl="1">
              <a:buFontTx/>
              <a:buNone/>
            </a:pPr>
            <a:endParaRPr lang="en-US" smtClean="0">
              <a:sym typeface="Symbol" pitchFamily="18" charset="2"/>
            </a:endParaRPr>
          </a:p>
          <a:p>
            <a:pPr lvl="1">
              <a:buFontTx/>
              <a:buNone/>
            </a:pPr>
            <a:r>
              <a:rPr lang="en-US" smtClean="0">
                <a:sym typeface="Symbol" pitchFamily="18" charset="2"/>
              </a:rPr>
              <a:t>Bandwidth generally scarce in communication systems</a:t>
            </a:r>
          </a:p>
        </p:txBody>
      </p:sp>
      <p:pic>
        <p:nvPicPr>
          <p:cNvPr id="9224" name="Picture 10" descr="raisedCosFre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2057400"/>
            <a:ext cx="5029200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225" name="Group 11"/>
          <p:cNvGrpSpPr>
            <a:grpSpLocks/>
          </p:cNvGrpSpPr>
          <p:nvPr/>
        </p:nvGrpSpPr>
        <p:grpSpPr bwMode="auto">
          <a:xfrm>
            <a:off x="914400" y="3962400"/>
            <a:ext cx="7704138" cy="2133600"/>
            <a:chOff x="528" y="2832"/>
            <a:chExt cx="4853" cy="1344"/>
          </a:xfrm>
        </p:grpSpPr>
        <p:graphicFrame>
          <p:nvGraphicFramePr>
            <p:cNvPr id="9218" name="Object 12"/>
            <p:cNvGraphicFramePr>
              <a:graphicFrameLocks noChangeAspect="1"/>
            </p:cNvGraphicFramePr>
            <p:nvPr/>
          </p:nvGraphicFramePr>
          <p:xfrm>
            <a:off x="528" y="2832"/>
            <a:ext cx="3905" cy="1340"/>
          </p:xfrm>
          <a:graphic>
            <a:graphicData uri="http://schemas.openxmlformats.org/presentationml/2006/ole">
              <p:oleObj spid="_x0000_s9218" name="Equation" r:id="rId4" imgW="3632040" imgH="1244520" progId="Equation.3">
                <p:embed/>
              </p:oleObj>
            </a:graphicData>
          </a:graphic>
        </p:graphicFrame>
        <p:graphicFrame>
          <p:nvGraphicFramePr>
            <p:cNvPr id="9219" name="Object 13"/>
            <p:cNvGraphicFramePr>
              <a:graphicFrameLocks noChangeAspect="1"/>
            </p:cNvGraphicFramePr>
            <p:nvPr/>
          </p:nvGraphicFramePr>
          <p:xfrm>
            <a:off x="4704" y="2880"/>
            <a:ext cx="642" cy="466"/>
          </p:xfrm>
          <a:graphic>
            <a:graphicData uri="http://schemas.openxmlformats.org/presentationml/2006/ole">
              <p:oleObj spid="_x0000_s9219" name="Equation" r:id="rId5" imgW="596880" imgH="431640" progId="Equation.3">
                <p:embed/>
              </p:oleObj>
            </a:graphicData>
          </a:graphic>
        </p:graphicFrame>
        <p:sp>
          <p:nvSpPr>
            <p:cNvPr id="9226" name="Line 14"/>
            <p:cNvSpPr>
              <a:spLocks noChangeShapeType="1"/>
            </p:cNvSpPr>
            <p:nvPr/>
          </p:nvSpPr>
          <p:spPr bwMode="auto">
            <a:xfrm>
              <a:off x="4560" y="2832"/>
              <a:ext cx="0" cy="13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aphicFrame>
          <p:nvGraphicFramePr>
            <p:cNvPr id="9220" name="Object 15"/>
            <p:cNvGraphicFramePr>
              <a:graphicFrameLocks noChangeAspect="1"/>
            </p:cNvGraphicFramePr>
            <p:nvPr/>
          </p:nvGraphicFramePr>
          <p:xfrm>
            <a:off x="4670" y="3428"/>
            <a:ext cx="711" cy="425"/>
          </p:xfrm>
          <a:graphic>
            <a:graphicData uri="http://schemas.openxmlformats.org/presentationml/2006/ole">
              <p:oleObj spid="_x0000_s9220" name="Equation" r:id="rId6" imgW="660240" imgH="393480" progId="Equation.3">
                <p:embed/>
              </p:oleObj>
            </a:graphicData>
          </a:graphic>
        </p:graphicFrame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F9C16156-86A6-4873-ADBD-FA855A3F06F8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Sampling and Interpolation Demo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5029200"/>
          </a:xfrm>
        </p:spPr>
        <p:txBody>
          <a:bodyPr/>
          <a:lstStyle/>
          <a:p>
            <a:r>
              <a:rPr lang="en-US" dirty="0" smtClean="0"/>
              <a:t>DSP First, Ch. 4, Sampling and interpolation, </a:t>
            </a:r>
            <a:r>
              <a:rPr lang="en-US" sz="2000" b="0" dirty="0" smtClean="0">
                <a:solidFill>
                  <a:schemeClr val="tx1"/>
                </a:solidFill>
              </a:rPr>
              <a:t>http://www.ece.gatech.edu/research/DSP/DSPFirstCD</a:t>
            </a:r>
            <a:r>
              <a:rPr lang="en-US" sz="2000" dirty="0" smtClean="0">
                <a:solidFill>
                  <a:schemeClr val="tx1"/>
                </a:solidFill>
              </a:rPr>
              <a:t>/</a:t>
            </a:r>
          </a:p>
          <a:p>
            <a:pPr lvl="1">
              <a:buFontTx/>
              <a:buNone/>
            </a:pPr>
            <a:r>
              <a:rPr lang="en-US" dirty="0" smtClean="0"/>
              <a:t>Sample sinusoid </a:t>
            </a:r>
            <a:r>
              <a:rPr lang="en-US" i="1" dirty="0" smtClean="0"/>
              <a:t>y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) to form </a:t>
            </a:r>
            <a:r>
              <a:rPr lang="en-US" i="1" dirty="0" smtClean="0"/>
              <a:t>y</a:t>
            </a:r>
            <a:r>
              <a:rPr lang="en-US" dirty="0" smtClean="0"/>
              <a:t>[</a:t>
            </a:r>
            <a:r>
              <a:rPr lang="en-US" i="1" dirty="0" smtClean="0"/>
              <a:t>n</a:t>
            </a:r>
            <a:r>
              <a:rPr lang="en-US" dirty="0" smtClean="0"/>
              <a:t>]</a:t>
            </a:r>
          </a:p>
          <a:p>
            <a:pPr lvl="1">
              <a:buFontTx/>
              <a:buNone/>
            </a:pPr>
            <a:r>
              <a:rPr lang="en-US" dirty="0" smtClean="0"/>
              <a:t>Reconstruct sinusoid using</a:t>
            </a:r>
            <a:br>
              <a:rPr lang="en-US" dirty="0" smtClean="0"/>
            </a:br>
            <a:r>
              <a:rPr lang="en-US" dirty="0" smtClean="0"/>
              <a:t>rectangular, triangular, or</a:t>
            </a:r>
            <a:br>
              <a:rPr lang="en-US" dirty="0" smtClean="0"/>
            </a:br>
            <a:r>
              <a:rPr lang="en-US" dirty="0" smtClean="0"/>
              <a:t>truncated </a:t>
            </a:r>
            <a:r>
              <a:rPr lang="en-US" dirty="0" err="1" smtClean="0"/>
              <a:t>sinc</a:t>
            </a:r>
            <a:r>
              <a:rPr lang="en-US" dirty="0" smtClean="0"/>
              <a:t> pulse </a:t>
            </a:r>
            <a:r>
              <a:rPr lang="en-US" i="1" dirty="0" smtClean="0"/>
              <a:t>p</a:t>
            </a:r>
            <a:r>
              <a:rPr lang="en-US" dirty="0" smtClean="0"/>
              <a:t>(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</a:p>
          <a:p>
            <a:r>
              <a:rPr lang="en-US" dirty="0" smtClean="0"/>
              <a:t>Which pulse gives the best reconstruction?</a:t>
            </a:r>
          </a:p>
          <a:p>
            <a:r>
              <a:rPr lang="en-US" dirty="0" err="1" smtClean="0"/>
              <a:t>Sinc</a:t>
            </a:r>
            <a:r>
              <a:rPr lang="en-US" dirty="0" smtClean="0"/>
              <a:t> pulse is truncated to be four sampling periods long.  Why is the </a:t>
            </a:r>
            <a:r>
              <a:rPr lang="en-US" dirty="0" err="1" smtClean="0"/>
              <a:t>sinc</a:t>
            </a:r>
            <a:r>
              <a:rPr lang="en-US" dirty="0" smtClean="0"/>
              <a:t> pulse truncated?</a:t>
            </a:r>
          </a:p>
          <a:p>
            <a:r>
              <a:rPr lang="en-US" dirty="0" smtClean="0"/>
              <a:t>What happens as the sampling rate is increased?</a:t>
            </a:r>
          </a:p>
        </p:txBody>
      </p:sp>
      <p:graphicFrame>
        <p:nvGraphicFramePr>
          <p:cNvPr id="10242" name="Object 4"/>
          <p:cNvGraphicFramePr>
            <a:graphicFrameLocks noChangeAspect="1"/>
          </p:cNvGraphicFramePr>
          <p:nvPr/>
        </p:nvGraphicFramePr>
        <p:xfrm>
          <a:off x="5432425" y="2901950"/>
          <a:ext cx="3025775" cy="831850"/>
        </p:xfrm>
        <a:graphic>
          <a:graphicData uri="http://schemas.openxmlformats.org/presentationml/2006/ole">
            <p:oleObj spid="_x0000_s10242" name="Equation" r:id="rId3" imgW="1574640" imgH="431640" progId="Equation.3">
              <p:embed/>
            </p:oleObj>
          </a:graphicData>
        </a:graphic>
      </p:graphicFrame>
      <p:sp>
        <p:nvSpPr>
          <p:cNvPr id="10246" name="AutoShape 5">
            <a:hlinkClick r:id="rId4"/>
          </p:cNvPr>
          <p:cNvSpPr>
            <a:spLocks noChangeArrowheads="1"/>
          </p:cNvSpPr>
          <p:nvPr/>
        </p:nvSpPr>
        <p:spPr bwMode="auto">
          <a:xfrm>
            <a:off x="8077200" y="1600200"/>
            <a:ext cx="5334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AF4306E4-BE70-45AB-9CB4-4C58A414B567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12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</a:p>
        </p:txBody>
      </p:sp>
      <p:sp>
        <p:nvSpPr>
          <p:cNvPr id="112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458200" cy="5105400"/>
          </a:xfrm>
        </p:spPr>
        <p:txBody>
          <a:bodyPr/>
          <a:lstStyle/>
          <a:p>
            <a:r>
              <a:rPr lang="en-US" smtClean="0"/>
              <a:t>Discrete-to-continuous time conversion involves interpolating between known discrete-time samples </a:t>
            </a:r>
            <a:r>
              <a:rPr lang="en-US" i="1" smtClean="0"/>
              <a:t>y</a:t>
            </a:r>
            <a:r>
              <a:rPr lang="en-US" smtClean="0"/>
              <a:t>[</a:t>
            </a:r>
            <a:r>
              <a:rPr lang="en-US" i="1" smtClean="0"/>
              <a:t>n</a:t>
            </a:r>
            <a:r>
              <a:rPr lang="en-US" smtClean="0"/>
              <a:t>] using pulse shape </a:t>
            </a:r>
            <a:r>
              <a:rPr lang="en-US" i="1" smtClean="0"/>
              <a:t>p</a:t>
            </a:r>
            <a:r>
              <a:rPr lang="en-US" smtClean="0"/>
              <a:t>(</a:t>
            </a:r>
            <a:r>
              <a:rPr lang="en-US" i="1" smtClean="0"/>
              <a:t>t</a:t>
            </a:r>
            <a:r>
              <a:rPr lang="en-US" smtClean="0"/>
              <a:t>)</a:t>
            </a:r>
          </a:p>
          <a:p>
            <a:pPr>
              <a:buFontTx/>
              <a:buNone/>
            </a:pPr>
            <a:endParaRPr lang="en-US" smtClean="0"/>
          </a:p>
          <a:p>
            <a:pPr>
              <a:spcBef>
                <a:spcPct val="40000"/>
              </a:spcBef>
            </a:pPr>
            <a:r>
              <a:rPr lang="en-US" smtClean="0"/>
              <a:t>Common pulse shapes</a:t>
            </a:r>
          </a:p>
          <a:p>
            <a:pPr lvl="1">
              <a:buFontTx/>
              <a:buNone/>
            </a:pPr>
            <a:r>
              <a:rPr lang="en-US" smtClean="0"/>
              <a:t>Rectangular for same-and-hold interpolation</a:t>
            </a:r>
          </a:p>
          <a:p>
            <a:pPr lvl="1">
              <a:buFontTx/>
              <a:buNone/>
            </a:pPr>
            <a:r>
              <a:rPr lang="en-US" smtClean="0"/>
              <a:t>Triangular for linear interpolation</a:t>
            </a:r>
          </a:p>
          <a:p>
            <a:pPr lvl="1">
              <a:buFontTx/>
              <a:buNone/>
            </a:pPr>
            <a:r>
              <a:rPr lang="en-US" smtClean="0"/>
              <a:t>Sinc for optimal bandlimited linear interpolation but impractical</a:t>
            </a:r>
          </a:p>
          <a:p>
            <a:pPr lvl="1">
              <a:buFontTx/>
              <a:buNone/>
            </a:pPr>
            <a:r>
              <a:rPr lang="en-US" smtClean="0"/>
              <a:t>Truncated raised cosine for practical bandlimited interpolation</a:t>
            </a:r>
          </a:p>
          <a:p>
            <a:r>
              <a:rPr lang="en-US" smtClean="0"/>
              <a:t>Truncation causes smearing in frequency domain</a:t>
            </a:r>
          </a:p>
        </p:txBody>
      </p:sp>
      <p:graphicFrame>
        <p:nvGraphicFramePr>
          <p:cNvPr id="11266" name="Object 7"/>
          <p:cNvGraphicFramePr>
            <a:graphicFrameLocks noChangeAspect="1"/>
          </p:cNvGraphicFramePr>
          <p:nvPr>
            <p:ph sz="half" idx="4294967295"/>
          </p:nvPr>
        </p:nvGraphicFramePr>
        <p:xfrm>
          <a:off x="914400" y="2752725"/>
          <a:ext cx="2743200" cy="752475"/>
        </p:xfrm>
        <a:graphic>
          <a:graphicData uri="http://schemas.openxmlformats.org/presentationml/2006/ole">
            <p:oleObj spid="_x0000_s11266" name="Equation" r:id="rId3" imgW="1574640" imgH="431640" progId="Equation.3">
              <p:embed/>
            </p:oleObj>
          </a:graphicData>
        </a:graphic>
      </p:graphicFrame>
      <p:grpSp>
        <p:nvGrpSpPr>
          <p:cNvPr id="11272" name="Group 70"/>
          <p:cNvGrpSpPr>
            <a:grpSpLocks/>
          </p:cNvGrpSpPr>
          <p:nvPr/>
        </p:nvGrpSpPr>
        <p:grpSpPr bwMode="auto">
          <a:xfrm>
            <a:off x="5257800" y="2362200"/>
            <a:ext cx="3619500" cy="1477963"/>
            <a:chOff x="3048" y="1536"/>
            <a:chExt cx="2280" cy="931"/>
          </a:xfrm>
        </p:grpSpPr>
        <p:grpSp>
          <p:nvGrpSpPr>
            <p:cNvPr id="11273" name="Group 71"/>
            <p:cNvGrpSpPr>
              <a:grpSpLocks/>
            </p:cNvGrpSpPr>
            <p:nvPr/>
          </p:nvGrpSpPr>
          <p:grpSpPr bwMode="auto">
            <a:xfrm>
              <a:off x="3048" y="1680"/>
              <a:ext cx="2280" cy="786"/>
              <a:chOff x="3048" y="1680"/>
              <a:chExt cx="2280" cy="786"/>
            </a:xfrm>
          </p:grpSpPr>
          <p:grpSp>
            <p:nvGrpSpPr>
              <p:cNvPr id="11274" name="Group 72"/>
              <p:cNvGrpSpPr>
                <a:grpSpLocks/>
              </p:cNvGrpSpPr>
              <p:nvPr/>
            </p:nvGrpSpPr>
            <p:grpSpPr bwMode="auto">
              <a:xfrm>
                <a:off x="3072" y="1680"/>
                <a:ext cx="2256" cy="768"/>
                <a:chOff x="3072" y="1680"/>
                <a:chExt cx="2256" cy="768"/>
              </a:xfrm>
            </p:grpSpPr>
            <p:sp>
              <p:nvSpPr>
                <p:cNvPr id="11283" name="Line 73"/>
                <p:cNvSpPr>
                  <a:spLocks noChangeShapeType="1"/>
                </p:cNvSpPr>
                <p:nvPr/>
              </p:nvSpPr>
              <p:spPr bwMode="auto">
                <a:xfrm>
                  <a:off x="3073" y="1680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4" name="Line 74"/>
                <p:cNvSpPr>
                  <a:spLocks noChangeShapeType="1"/>
                </p:cNvSpPr>
                <p:nvPr/>
              </p:nvSpPr>
              <p:spPr bwMode="auto">
                <a:xfrm>
                  <a:off x="3073" y="2160"/>
                  <a:ext cx="192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5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3073" y="1872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6" name="Line 76"/>
                <p:cNvSpPr>
                  <a:spLocks noChangeShapeType="1"/>
                </p:cNvSpPr>
                <p:nvPr/>
              </p:nvSpPr>
              <p:spPr bwMode="auto">
                <a:xfrm flipV="1">
                  <a:off x="3313" y="1920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7" name="Line 77"/>
                <p:cNvSpPr>
                  <a:spLocks noChangeShapeType="1"/>
                </p:cNvSpPr>
                <p:nvPr/>
              </p:nvSpPr>
              <p:spPr bwMode="auto">
                <a:xfrm flipV="1">
                  <a:off x="3553" y="2016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8" name="Line 78"/>
                <p:cNvSpPr>
                  <a:spLocks noChangeShapeType="1"/>
                </p:cNvSpPr>
                <p:nvPr/>
              </p:nvSpPr>
              <p:spPr bwMode="auto">
                <a:xfrm flipV="1">
                  <a:off x="3793" y="216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89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4032" y="2160"/>
                  <a:ext cx="1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0" name="Line 80"/>
                <p:cNvSpPr>
                  <a:spLocks noChangeShapeType="1"/>
                </p:cNvSpPr>
                <p:nvPr/>
              </p:nvSpPr>
              <p:spPr bwMode="auto">
                <a:xfrm flipV="1">
                  <a:off x="4273" y="2160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1" name="Line 81"/>
                <p:cNvSpPr>
                  <a:spLocks noChangeShapeType="1"/>
                </p:cNvSpPr>
                <p:nvPr/>
              </p:nvSpPr>
              <p:spPr bwMode="auto">
                <a:xfrm flipV="1">
                  <a:off x="4513" y="2160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2" name="Freeform 82"/>
                <p:cNvSpPr>
                  <a:spLocks/>
                </p:cNvSpPr>
                <p:nvPr/>
              </p:nvSpPr>
              <p:spPr bwMode="auto">
                <a:xfrm>
                  <a:off x="3072" y="1867"/>
                  <a:ext cx="610" cy="297"/>
                </a:xfrm>
                <a:custGeom>
                  <a:avLst/>
                  <a:gdLst>
                    <a:gd name="T0" fmla="*/ 0 w 610"/>
                    <a:gd name="T1" fmla="*/ 0 h 297"/>
                    <a:gd name="T2" fmla="*/ 142 w 610"/>
                    <a:gd name="T3" fmla="*/ 17 h 297"/>
                    <a:gd name="T4" fmla="*/ 256 w 610"/>
                    <a:gd name="T5" fmla="*/ 52 h 297"/>
                    <a:gd name="T6" fmla="*/ 308 w 610"/>
                    <a:gd name="T7" fmla="*/ 69 h 297"/>
                    <a:gd name="T8" fmla="*/ 393 w 610"/>
                    <a:gd name="T9" fmla="*/ 114 h 297"/>
                    <a:gd name="T10" fmla="*/ 456 w 610"/>
                    <a:gd name="T11" fmla="*/ 154 h 297"/>
                    <a:gd name="T12" fmla="*/ 501 w 610"/>
                    <a:gd name="T13" fmla="*/ 188 h 297"/>
                    <a:gd name="T14" fmla="*/ 501 w 610"/>
                    <a:gd name="T15" fmla="*/ 188 h 297"/>
                    <a:gd name="T16" fmla="*/ 524 w 610"/>
                    <a:gd name="T17" fmla="*/ 217 h 297"/>
                    <a:gd name="T18" fmla="*/ 570 w 610"/>
                    <a:gd name="T19" fmla="*/ 251 h 297"/>
                    <a:gd name="T20" fmla="*/ 610 w 610"/>
                    <a:gd name="T21" fmla="*/ 297 h 29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10"/>
                    <a:gd name="T34" fmla="*/ 0 h 297"/>
                    <a:gd name="T35" fmla="*/ 610 w 610"/>
                    <a:gd name="T36" fmla="*/ 297 h 297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10" h="297">
                      <a:moveTo>
                        <a:pt x="0" y="0"/>
                      </a:moveTo>
                      <a:cubicBezTo>
                        <a:pt x="44" y="16"/>
                        <a:pt x="95" y="12"/>
                        <a:pt x="142" y="17"/>
                      </a:cubicBezTo>
                      <a:cubicBezTo>
                        <a:pt x="179" y="30"/>
                        <a:pt x="218" y="39"/>
                        <a:pt x="256" y="52"/>
                      </a:cubicBezTo>
                      <a:cubicBezTo>
                        <a:pt x="270" y="57"/>
                        <a:pt x="297" y="62"/>
                        <a:pt x="308" y="69"/>
                      </a:cubicBezTo>
                      <a:cubicBezTo>
                        <a:pt x="340" y="90"/>
                        <a:pt x="356" y="106"/>
                        <a:pt x="393" y="114"/>
                      </a:cubicBezTo>
                      <a:cubicBezTo>
                        <a:pt x="412" y="127"/>
                        <a:pt x="434" y="148"/>
                        <a:pt x="456" y="154"/>
                      </a:cubicBezTo>
                      <a:lnTo>
                        <a:pt x="501" y="188"/>
                      </a:lnTo>
                      <a:cubicBezTo>
                        <a:pt x="501" y="188"/>
                        <a:pt x="501" y="188"/>
                        <a:pt x="501" y="188"/>
                      </a:cubicBezTo>
                      <a:cubicBezTo>
                        <a:pt x="510" y="197"/>
                        <a:pt x="515" y="208"/>
                        <a:pt x="524" y="217"/>
                      </a:cubicBezTo>
                      <a:cubicBezTo>
                        <a:pt x="537" y="230"/>
                        <a:pt x="556" y="239"/>
                        <a:pt x="570" y="251"/>
                      </a:cubicBezTo>
                      <a:cubicBezTo>
                        <a:pt x="586" y="264"/>
                        <a:pt x="596" y="283"/>
                        <a:pt x="610" y="297"/>
                      </a:cubicBezTo>
                    </a:path>
                  </a:pathLst>
                </a:custGeom>
                <a:noFill/>
                <a:ln w="9525">
                  <a:solidFill>
                    <a:srgbClr val="66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3" name="Freeform 83"/>
                <p:cNvSpPr>
                  <a:spLocks/>
                </p:cNvSpPr>
                <p:nvPr/>
              </p:nvSpPr>
              <p:spPr bwMode="auto">
                <a:xfrm rot="10800000">
                  <a:off x="3663" y="2151"/>
                  <a:ext cx="610" cy="297"/>
                </a:xfrm>
                <a:custGeom>
                  <a:avLst/>
                  <a:gdLst>
                    <a:gd name="T0" fmla="*/ 0 w 610"/>
                    <a:gd name="T1" fmla="*/ 0 h 297"/>
                    <a:gd name="T2" fmla="*/ 142 w 610"/>
                    <a:gd name="T3" fmla="*/ 17 h 297"/>
                    <a:gd name="T4" fmla="*/ 256 w 610"/>
                    <a:gd name="T5" fmla="*/ 52 h 297"/>
                    <a:gd name="T6" fmla="*/ 308 w 610"/>
                    <a:gd name="T7" fmla="*/ 69 h 297"/>
                    <a:gd name="T8" fmla="*/ 393 w 610"/>
                    <a:gd name="T9" fmla="*/ 114 h 297"/>
                    <a:gd name="T10" fmla="*/ 456 w 610"/>
                    <a:gd name="T11" fmla="*/ 154 h 297"/>
                    <a:gd name="T12" fmla="*/ 501 w 610"/>
                    <a:gd name="T13" fmla="*/ 188 h 297"/>
                    <a:gd name="T14" fmla="*/ 501 w 610"/>
                    <a:gd name="T15" fmla="*/ 188 h 297"/>
                    <a:gd name="T16" fmla="*/ 524 w 610"/>
                    <a:gd name="T17" fmla="*/ 217 h 297"/>
                    <a:gd name="T18" fmla="*/ 570 w 610"/>
                    <a:gd name="T19" fmla="*/ 251 h 297"/>
                    <a:gd name="T20" fmla="*/ 610 w 610"/>
                    <a:gd name="T21" fmla="*/ 297 h 29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10"/>
                    <a:gd name="T34" fmla="*/ 0 h 297"/>
                    <a:gd name="T35" fmla="*/ 610 w 610"/>
                    <a:gd name="T36" fmla="*/ 297 h 297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10" h="297">
                      <a:moveTo>
                        <a:pt x="0" y="0"/>
                      </a:moveTo>
                      <a:cubicBezTo>
                        <a:pt x="44" y="16"/>
                        <a:pt x="95" y="12"/>
                        <a:pt x="142" y="17"/>
                      </a:cubicBezTo>
                      <a:cubicBezTo>
                        <a:pt x="179" y="30"/>
                        <a:pt x="218" y="39"/>
                        <a:pt x="256" y="52"/>
                      </a:cubicBezTo>
                      <a:cubicBezTo>
                        <a:pt x="270" y="57"/>
                        <a:pt x="297" y="62"/>
                        <a:pt x="308" y="69"/>
                      </a:cubicBezTo>
                      <a:cubicBezTo>
                        <a:pt x="340" y="90"/>
                        <a:pt x="356" y="106"/>
                        <a:pt x="393" y="114"/>
                      </a:cubicBezTo>
                      <a:cubicBezTo>
                        <a:pt x="412" y="127"/>
                        <a:pt x="434" y="148"/>
                        <a:pt x="456" y="154"/>
                      </a:cubicBezTo>
                      <a:lnTo>
                        <a:pt x="501" y="188"/>
                      </a:lnTo>
                      <a:cubicBezTo>
                        <a:pt x="501" y="188"/>
                        <a:pt x="501" y="188"/>
                        <a:pt x="501" y="188"/>
                      </a:cubicBezTo>
                      <a:cubicBezTo>
                        <a:pt x="510" y="197"/>
                        <a:pt x="515" y="208"/>
                        <a:pt x="524" y="217"/>
                      </a:cubicBezTo>
                      <a:cubicBezTo>
                        <a:pt x="537" y="230"/>
                        <a:pt x="556" y="239"/>
                        <a:pt x="570" y="251"/>
                      </a:cubicBezTo>
                      <a:cubicBezTo>
                        <a:pt x="586" y="264"/>
                        <a:pt x="596" y="283"/>
                        <a:pt x="610" y="297"/>
                      </a:cubicBezTo>
                    </a:path>
                  </a:pathLst>
                </a:custGeom>
                <a:noFill/>
                <a:ln w="9525">
                  <a:solidFill>
                    <a:srgbClr val="66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4" name="Freeform 84"/>
                <p:cNvSpPr>
                  <a:spLocks/>
                </p:cNvSpPr>
                <p:nvPr/>
              </p:nvSpPr>
              <p:spPr bwMode="auto">
                <a:xfrm rot="10800000" flipH="1">
                  <a:off x="4287" y="2151"/>
                  <a:ext cx="610" cy="297"/>
                </a:xfrm>
                <a:custGeom>
                  <a:avLst/>
                  <a:gdLst>
                    <a:gd name="T0" fmla="*/ 0 w 610"/>
                    <a:gd name="T1" fmla="*/ 0 h 297"/>
                    <a:gd name="T2" fmla="*/ 142 w 610"/>
                    <a:gd name="T3" fmla="*/ 17 h 297"/>
                    <a:gd name="T4" fmla="*/ 256 w 610"/>
                    <a:gd name="T5" fmla="*/ 52 h 297"/>
                    <a:gd name="T6" fmla="*/ 308 w 610"/>
                    <a:gd name="T7" fmla="*/ 69 h 297"/>
                    <a:gd name="T8" fmla="*/ 393 w 610"/>
                    <a:gd name="T9" fmla="*/ 114 h 297"/>
                    <a:gd name="T10" fmla="*/ 456 w 610"/>
                    <a:gd name="T11" fmla="*/ 154 h 297"/>
                    <a:gd name="T12" fmla="*/ 501 w 610"/>
                    <a:gd name="T13" fmla="*/ 188 h 297"/>
                    <a:gd name="T14" fmla="*/ 501 w 610"/>
                    <a:gd name="T15" fmla="*/ 188 h 297"/>
                    <a:gd name="T16" fmla="*/ 524 w 610"/>
                    <a:gd name="T17" fmla="*/ 217 h 297"/>
                    <a:gd name="T18" fmla="*/ 570 w 610"/>
                    <a:gd name="T19" fmla="*/ 251 h 297"/>
                    <a:gd name="T20" fmla="*/ 610 w 610"/>
                    <a:gd name="T21" fmla="*/ 297 h 29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10"/>
                    <a:gd name="T34" fmla="*/ 0 h 297"/>
                    <a:gd name="T35" fmla="*/ 610 w 610"/>
                    <a:gd name="T36" fmla="*/ 297 h 297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10" h="297">
                      <a:moveTo>
                        <a:pt x="0" y="0"/>
                      </a:moveTo>
                      <a:cubicBezTo>
                        <a:pt x="44" y="16"/>
                        <a:pt x="95" y="12"/>
                        <a:pt x="142" y="17"/>
                      </a:cubicBezTo>
                      <a:cubicBezTo>
                        <a:pt x="179" y="30"/>
                        <a:pt x="218" y="39"/>
                        <a:pt x="256" y="52"/>
                      </a:cubicBezTo>
                      <a:cubicBezTo>
                        <a:pt x="270" y="57"/>
                        <a:pt x="297" y="62"/>
                        <a:pt x="308" y="69"/>
                      </a:cubicBezTo>
                      <a:cubicBezTo>
                        <a:pt x="340" y="90"/>
                        <a:pt x="356" y="106"/>
                        <a:pt x="393" y="114"/>
                      </a:cubicBezTo>
                      <a:cubicBezTo>
                        <a:pt x="412" y="127"/>
                        <a:pt x="434" y="148"/>
                        <a:pt x="456" y="154"/>
                      </a:cubicBezTo>
                      <a:lnTo>
                        <a:pt x="501" y="188"/>
                      </a:lnTo>
                      <a:cubicBezTo>
                        <a:pt x="501" y="188"/>
                        <a:pt x="501" y="188"/>
                        <a:pt x="501" y="188"/>
                      </a:cubicBezTo>
                      <a:cubicBezTo>
                        <a:pt x="510" y="197"/>
                        <a:pt x="515" y="208"/>
                        <a:pt x="524" y="217"/>
                      </a:cubicBezTo>
                      <a:cubicBezTo>
                        <a:pt x="537" y="230"/>
                        <a:pt x="556" y="239"/>
                        <a:pt x="570" y="251"/>
                      </a:cubicBezTo>
                      <a:cubicBezTo>
                        <a:pt x="586" y="264"/>
                        <a:pt x="596" y="283"/>
                        <a:pt x="610" y="297"/>
                      </a:cubicBezTo>
                    </a:path>
                  </a:pathLst>
                </a:custGeom>
                <a:noFill/>
                <a:ln w="9525">
                  <a:solidFill>
                    <a:srgbClr val="66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5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4753" y="216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96" name="Text Box 86"/>
                <p:cNvSpPr txBox="1">
                  <a:spLocks noChangeArrowheads="1"/>
                </p:cNvSpPr>
                <p:nvPr/>
              </p:nvSpPr>
              <p:spPr bwMode="auto">
                <a:xfrm>
                  <a:off x="3216" y="216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1</a:t>
                  </a:r>
                </a:p>
              </p:txBody>
            </p:sp>
            <p:sp>
              <p:nvSpPr>
                <p:cNvPr id="11297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3456" y="216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2</a:t>
                  </a:r>
                </a:p>
              </p:txBody>
            </p:sp>
            <p:sp>
              <p:nvSpPr>
                <p:cNvPr id="11298" name="Text Box 88"/>
                <p:cNvSpPr txBox="1">
                  <a:spLocks noChangeArrowheads="1"/>
                </p:cNvSpPr>
                <p:nvPr/>
              </p:nvSpPr>
              <p:spPr bwMode="auto">
                <a:xfrm>
                  <a:off x="3696" y="192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3</a:t>
                  </a:r>
                </a:p>
              </p:txBody>
            </p:sp>
            <p:sp>
              <p:nvSpPr>
                <p:cNvPr id="11299" name="Text Box 89"/>
                <p:cNvSpPr txBox="1">
                  <a:spLocks noChangeArrowheads="1"/>
                </p:cNvSpPr>
                <p:nvPr/>
              </p:nvSpPr>
              <p:spPr bwMode="auto">
                <a:xfrm>
                  <a:off x="3936" y="192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4</a:t>
                  </a:r>
                </a:p>
              </p:txBody>
            </p:sp>
            <p:sp>
              <p:nvSpPr>
                <p:cNvPr id="11300" name="Text Box 90"/>
                <p:cNvSpPr txBox="1">
                  <a:spLocks noChangeArrowheads="1"/>
                </p:cNvSpPr>
                <p:nvPr/>
              </p:nvSpPr>
              <p:spPr bwMode="auto">
                <a:xfrm>
                  <a:off x="4176" y="192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5</a:t>
                  </a:r>
                </a:p>
              </p:txBody>
            </p:sp>
            <p:sp>
              <p:nvSpPr>
                <p:cNvPr id="11301" name="Text Box 91"/>
                <p:cNvSpPr txBox="1">
                  <a:spLocks noChangeArrowheads="1"/>
                </p:cNvSpPr>
                <p:nvPr/>
              </p:nvSpPr>
              <p:spPr bwMode="auto">
                <a:xfrm>
                  <a:off x="4416" y="192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6</a:t>
                  </a:r>
                </a:p>
              </p:txBody>
            </p:sp>
            <p:sp>
              <p:nvSpPr>
                <p:cNvPr id="11302" name="Text Box 92"/>
                <p:cNvSpPr txBox="1">
                  <a:spLocks noChangeArrowheads="1"/>
                </p:cNvSpPr>
                <p:nvPr/>
              </p:nvSpPr>
              <p:spPr bwMode="auto">
                <a:xfrm>
                  <a:off x="4656" y="192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7</a:t>
                  </a:r>
                </a:p>
              </p:txBody>
            </p:sp>
            <p:sp>
              <p:nvSpPr>
                <p:cNvPr id="11303" name="Text Box 93"/>
                <p:cNvSpPr txBox="1">
                  <a:spLocks noChangeArrowheads="1"/>
                </p:cNvSpPr>
                <p:nvPr/>
              </p:nvSpPr>
              <p:spPr bwMode="auto">
                <a:xfrm>
                  <a:off x="4992" y="2044"/>
                  <a:ext cx="336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i="1"/>
                    <a:t>n</a:t>
                  </a:r>
                </a:p>
              </p:txBody>
            </p:sp>
          </p:grpSp>
          <p:sp>
            <p:nvSpPr>
              <p:cNvPr id="11275" name="Oval 94"/>
              <p:cNvSpPr>
                <a:spLocks noChangeArrowheads="1"/>
              </p:cNvSpPr>
              <p:nvPr/>
            </p:nvSpPr>
            <p:spPr bwMode="auto">
              <a:xfrm>
                <a:off x="3048" y="1854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6" name="Oval 95"/>
              <p:cNvSpPr>
                <a:spLocks noChangeArrowheads="1"/>
              </p:cNvSpPr>
              <p:nvPr/>
            </p:nvSpPr>
            <p:spPr bwMode="auto">
              <a:xfrm>
                <a:off x="3288" y="1896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7" name="Oval 96"/>
              <p:cNvSpPr>
                <a:spLocks noChangeArrowheads="1"/>
              </p:cNvSpPr>
              <p:nvPr/>
            </p:nvSpPr>
            <p:spPr bwMode="auto">
              <a:xfrm>
                <a:off x="3528" y="201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8" name="Oval 97"/>
              <p:cNvSpPr>
                <a:spLocks noChangeArrowheads="1"/>
              </p:cNvSpPr>
              <p:nvPr/>
            </p:nvSpPr>
            <p:spPr bwMode="auto">
              <a:xfrm>
                <a:off x="3768" y="2256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9" name="Oval 98"/>
              <p:cNvSpPr>
                <a:spLocks noChangeArrowheads="1"/>
              </p:cNvSpPr>
              <p:nvPr/>
            </p:nvSpPr>
            <p:spPr bwMode="auto">
              <a:xfrm>
                <a:off x="4008" y="23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0" name="Oval 99"/>
              <p:cNvSpPr>
                <a:spLocks noChangeArrowheads="1"/>
              </p:cNvSpPr>
              <p:nvPr/>
            </p:nvSpPr>
            <p:spPr bwMode="auto">
              <a:xfrm>
                <a:off x="4248" y="241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1" name="Oval 100"/>
              <p:cNvSpPr>
                <a:spLocks noChangeArrowheads="1"/>
              </p:cNvSpPr>
              <p:nvPr/>
            </p:nvSpPr>
            <p:spPr bwMode="auto">
              <a:xfrm>
                <a:off x="4488" y="23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82" name="Oval 101"/>
              <p:cNvSpPr>
                <a:spLocks noChangeArrowheads="1"/>
              </p:cNvSpPr>
              <p:nvPr/>
            </p:nvSpPr>
            <p:spPr bwMode="auto">
              <a:xfrm>
                <a:off x="4728" y="226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11267" name="Object 102"/>
            <p:cNvGraphicFramePr>
              <a:graphicFrameLocks noChangeAspect="1"/>
            </p:cNvGraphicFramePr>
            <p:nvPr/>
          </p:nvGraphicFramePr>
          <p:xfrm>
            <a:off x="4848" y="2256"/>
            <a:ext cx="316" cy="211"/>
          </p:xfrm>
          <a:graphic>
            <a:graphicData uri="http://schemas.openxmlformats.org/presentationml/2006/ole">
              <p:oleObj spid="_x0000_s11267" name="Equation" r:id="rId4" imgW="304560" imgH="203040" progId="Equation.3">
                <p:embed/>
              </p:oleObj>
            </a:graphicData>
          </a:graphic>
        </p:graphicFrame>
        <p:graphicFrame>
          <p:nvGraphicFramePr>
            <p:cNvPr id="11268" name="Object 103"/>
            <p:cNvGraphicFramePr>
              <a:graphicFrameLocks noChangeAspect="1"/>
            </p:cNvGraphicFramePr>
            <p:nvPr/>
          </p:nvGraphicFramePr>
          <p:xfrm>
            <a:off x="3168" y="1536"/>
            <a:ext cx="288" cy="192"/>
          </p:xfrm>
          <a:graphic>
            <a:graphicData uri="http://schemas.openxmlformats.org/presentationml/2006/ole">
              <p:oleObj spid="_x0000_s11268" name="Equation" r:id="rId5" imgW="304560" imgH="203040" progId="Equation.3">
                <p:embed/>
              </p:oleObj>
            </a:graphicData>
          </a:graphic>
        </p:graphicFrame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5AB10E3E-A99A-427E-8EEB-0ABAF3B492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Discrete-to-continuous conversion</a:t>
            </a:r>
          </a:p>
          <a:p>
            <a:r>
              <a:rPr lang="en-US" smtClean="0"/>
              <a:t>Interpolation</a:t>
            </a:r>
          </a:p>
          <a:p>
            <a:r>
              <a:rPr lang="en-US" smtClean="0"/>
              <a:t>Pulse shapes</a:t>
            </a:r>
          </a:p>
          <a:p>
            <a:pPr lvl="1">
              <a:buFontTx/>
              <a:buNone/>
            </a:pPr>
            <a:r>
              <a:rPr lang="en-US" smtClean="0"/>
              <a:t>Rectangular</a:t>
            </a:r>
          </a:p>
          <a:p>
            <a:pPr lvl="1">
              <a:buFontTx/>
              <a:buNone/>
            </a:pPr>
            <a:r>
              <a:rPr lang="en-US" smtClean="0"/>
              <a:t>Triangular</a:t>
            </a:r>
          </a:p>
          <a:p>
            <a:pPr lvl="1">
              <a:buFontTx/>
              <a:buNone/>
            </a:pPr>
            <a:r>
              <a:rPr lang="en-US" smtClean="0"/>
              <a:t>Sinc </a:t>
            </a:r>
          </a:p>
          <a:p>
            <a:pPr lvl="1">
              <a:buFontTx/>
              <a:buNone/>
            </a:pPr>
            <a:r>
              <a:rPr lang="en-US" smtClean="0"/>
              <a:t>Raised cosine</a:t>
            </a:r>
          </a:p>
          <a:p>
            <a:r>
              <a:rPr lang="en-US" smtClean="0"/>
              <a:t>Sampling and interpolation demonstration</a:t>
            </a:r>
          </a:p>
          <a:p>
            <a:r>
              <a:rPr lang="en-US" smtClean="0"/>
              <a:t>Conclusion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AE4FE99D-8B8A-466A-B9A4-036529FDE75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Conversion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7772400" cy="48768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40000"/>
              </a:spcBef>
            </a:pPr>
            <a:r>
              <a:rPr lang="en-US" smtClean="0"/>
              <a:t>Analog-to-Digital Conversion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Lowpass filter has</a:t>
            </a:r>
            <a:br>
              <a:rPr lang="en-US" smtClean="0"/>
            </a:br>
            <a:r>
              <a:rPr lang="en-US" smtClean="0"/>
              <a:t>stopband frequency</a:t>
            </a:r>
            <a:br>
              <a:rPr lang="en-US" smtClean="0"/>
            </a:br>
            <a:r>
              <a:rPr lang="en-US" smtClean="0"/>
              <a:t>less than ½ </a:t>
            </a:r>
            <a:r>
              <a:rPr lang="en-US" i="1" smtClean="0"/>
              <a:t>f</a:t>
            </a:r>
            <a:r>
              <a:rPr lang="en-US" i="1" baseline="-25000" smtClean="0"/>
              <a:t>s</a:t>
            </a:r>
            <a:r>
              <a:rPr lang="en-US" smtClean="0"/>
              <a:t> to reduce</a:t>
            </a:r>
            <a:br>
              <a:rPr lang="en-US" smtClean="0"/>
            </a:br>
            <a:r>
              <a:rPr lang="en-US" smtClean="0"/>
              <a:t>aliasing due to sampling</a:t>
            </a:r>
            <a:br>
              <a:rPr lang="en-US" smtClean="0"/>
            </a:br>
            <a:r>
              <a:rPr lang="en-US" smtClean="0"/>
              <a:t>(enforce sampling theorem) 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en-US" smtClean="0"/>
              <a:t>Digital-to-Analog Conversion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Discrete-to-continuous</a:t>
            </a:r>
            <a:br>
              <a:rPr lang="en-US" smtClean="0"/>
            </a:br>
            <a:r>
              <a:rPr lang="en-US" smtClean="0"/>
              <a:t>conversion could be as</a:t>
            </a:r>
            <a:br>
              <a:rPr lang="en-US" smtClean="0"/>
            </a:br>
            <a:r>
              <a:rPr lang="en-US" smtClean="0"/>
              <a:t>simple as sample and hold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Lowpass filter has stopband</a:t>
            </a:r>
            <a:br>
              <a:rPr lang="en-US" smtClean="0"/>
            </a:br>
            <a:r>
              <a:rPr lang="en-US" smtClean="0"/>
              <a:t>frequency less than ½ </a:t>
            </a:r>
            <a:r>
              <a:rPr lang="en-US" i="1" smtClean="0"/>
              <a:t>f</a:t>
            </a:r>
            <a:r>
              <a:rPr lang="en-US" i="1" baseline="-25000" smtClean="0"/>
              <a:t>s  </a:t>
            </a:r>
            <a:r>
              <a:rPr lang="en-US" smtClean="0"/>
              <a:t>to</a:t>
            </a:r>
            <a:br>
              <a:rPr lang="en-US" smtClean="0"/>
            </a:br>
            <a:r>
              <a:rPr lang="en-US" smtClean="0"/>
              <a:t>reduce artificial high frequencies</a:t>
            </a:r>
          </a:p>
        </p:txBody>
      </p:sp>
      <p:grpSp>
        <p:nvGrpSpPr>
          <p:cNvPr id="16389" name="Group 4"/>
          <p:cNvGrpSpPr>
            <a:grpSpLocks/>
          </p:cNvGrpSpPr>
          <p:nvPr/>
        </p:nvGrpSpPr>
        <p:grpSpPr bwMode="auto">
          <a:xfrm>
            <a:off x="5334000" y="3816350"/>
            <a:ext cx="3581400" cy="2362200"/>
            <a:chOff x="3264" y="2640"/>
            <a:chExt cx="2256" cy="1488"/>
          </a:xfrm>
        </p:grpSpPr>
        <p:grpSp>
          <p:nvGrpSpPr>
            <p:cNvPr id="16403" name="Group 5"/>
            <p:cNvGrpSpPr>
              <a:grpSpLocks/>
            </p:cNvGrpSpPr>
            <p:nvPr/>
          </p:nvGrpSpPr>
          <p:grpSpPr bwMode="auto">
            <a:xfrm>
              <a:off x="3264" y="2976"/>
              <a:ext cx="2256" cy="1152"/>
              <a:chOff x="3024" y="2784"/>
              <a:chExt cx="2256" cy="1152"/>
            </a:xfrm>
          </p:grpSpPr>
          <p:sp>
            <p:nvSpPr>
              <p:cNvPr id="16405" name="Line 6"/>
              <p:cNvSpPr>
                <a:spLocks noChangeShapeType="1"/>
              </p:cNvSpPr>
              <p:nvPr/>
            </p:nvSpPr>
            <p:spPr bwMode="auto">
              <a:xfrm>
                <a:off x="3024" y="302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6" name="Text Box 7"/>
              <p:cNvSpPr txBox="1">
                <a:spLocks noChangeArrowheads="1"/>
              </p:cNvSpPr>
              <p:nvPr/>
            </p:nvSpPr>
            <p:spPr bwMode="auto">
              <a:xfrm>
                <a:off x="4368" y="2786"/>
                <a:ext cx="624" cy="5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/>
                  <a:t>Analog Lowpass Filter</a:t>
                </a:r>
              </a:p>
            </p:txBody>
          </p:sp>
          <p:sp>
            <p:nvSpPr>
              <p:cNvPr id="16407" name="Text Box 8"/>
              <p:cNvSpPr txBox="1">
                <a:spLocks noChangeArrowheads="1"/>
              </p:cNvSpPr>
              <p:nvPr/>
            </p:nvSpPr>
            <p:spPr bwMode="auto">
              <a:xfrm>
                <a:off x="3312" y="2784"/>
                <a:ext cx="720" cy="5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Discrete to Continuous Conversion</a:t>
                </a:r>
              </a:p>
            </p:txBody>
          </p:sp>
          <p:sp>
            <p:nvSpPr>
              <p:cNvPr id="16408" name="Line 9"/>
              <p:cNvSpPr>
                <a:spLocks noChangeShapeType="1"/>
              </p:cNvSpPr>
              <p:nvPr/>
            </p:nvSpPr>
            <p:spPr bwMode="auto">
              <a:xfrm>
                <a:off x="4992" y="302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9" name="Line 10"/>
              <p:cNvSpPr>
                <a:spLocks noChangeShapeType="1"/>
              </p:cNvSpPr>
              <p:nvPr/>
            </p:nvSpPr>
            <p:spPr bwMode="auto">
              <a:xfrm>
                <a:off x="4032" y="3024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0" name="Line 11"/>
              <p:cNvSpPr>
                <a:spLocks noChangeShapeType="1"/>
              </p:cNvSpPr>
              <p:nvPr/>
            </p:nvSpPr>
            <p:spPr bwMode="auto">
              <a:xfrm flipV="1">
                <a:off x="3696" y="3312"/>
                <a:ext cx="0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1" name="Text Box 12"/>
              <p:cNvSpPr txBox="1">
                <a:spLocks noChangeArrowheads="1"/>
              </p:cNvSpPr>
              <p:nvPr/>
            </p:nvSpPr>
            <p:spPr bwMode="auto">
              <a:xfrm>
                <a:off x="3552" y="3648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i="1"/>
                  <a:t>f</a:t>
                </a:r>
                <a:r>
                  <a:rPr lang="en-US" i="1" baseline="-25000"/>
                  <a:t>s</a:t>
                </a:r>
                <a:endParaRPr lang="en-US" sz="1200"/>
              </a:p>
            </p:txBody>
          </p:sp>
        </p:grpSp>
        <p:sp>
          <p:nvSpPr>
            <p:cNvPr id="16404" name="Text Box 13"/>
            <p:cNvSpPr txBox="1">
              <a:spLocks noChangeArrowheads="1"/>
            </p:cNvSpPr>
            <p:nvPr/>
          </p:nvSpPr>
          <p:spPr bwMode="auto">
            <a:xfrm>
              <a:off x="3504" y="2640"/>
              <a:ext cx="816" cy="256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20000"/>
                </a:spcBef>
              </a:pPr>
              <a:r>
                <a:rPr lang="en-US" sz="2000" b="1"/>
                <a:t>Lecture 7</a:t>
              </a:r>
            </a:p>
          </p:txBody>
        </p:sp>
      </p:grpSp>
      <p:grpSp>
        <p:nvGrpSpPr>
          <p:cNvPr id="16390" name="Group 14"/>
          <p:cNvGrpSpPr>
            <a:grpSpLocks/>
          </p:cNvGrpSpPr>
          <p:nvPr/>
        </p:nvGrpSpPr>
        <p:grpSpPr bwMode="auto">
          <a:xfrm>
            <a:off x="4191000" y="1600200"/>
            <a:ext cx="4724400" cy="2057400"/>
            <a:chOff x="2592" y="1152"/>
            <a:chExt cx="2976" cy="1296"/>
          </a:xfrm>
        </p:grpSpPr>
        <p:grpSp>
          <p:nvGrpSpPr>
            <p:cNvPr id="16391" name="Group 15"/>
            <p:cNvGrpSpPr>
              <a:grpSpLocks/>
            </p:cNvGrpSpPr>
            <p:nvPr/>
          </p:nvGrpSpPr>
          <p:grpSpPr bwMode="auto">
            <a:xfrm>
              <a:off x="2592" y="1496"/>
              <a:ext cx="2976" cy="952"/>
              <a:chOff x="2736" y="1248"/>
              <a:chExt cx="2976" cy="952"/>
            </a:xfrm>
          </p:grpSpPr>
          <p:sp>
            <p:nvSpPr>
              <p:cNvPr id="16394" name="Line 16"/>
              <p:cNvSpPr>
                <a:spLocks noChangeShapeType="1"/>
              </p:cNvSpPr>
              <p:nvPr/>
            </p:nvSpPr>
            <p:spPr bwMode="auto">
              <a:xfrm>
                <a:off x="2736" y="148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5" name="Text Box 17"/>
              <p:cNvSpPr txBox="1">
                <a:spLocks noChangeArrowheads="1"/>
              </p:cNvSpPr>
              <p:nvPr/>
            </p:nvSpPr>
            <p:spPr bwMode="auto">
              <a:xfrm>
                <a:off x="3024" y="1250"/>
                <a:ext cx="624" cy="5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/>
                  <a:t>Analog Lowpass Filter</a:t>
                </a:r>
              </a:p>
            </p:txBody>
          </p:sp>
          <p:sp>
            <p:nvSpPr>
              <p:cNvPr id="16396" name="Line 18"/>
              <p:cNvSpPr>
                <a:spLocks noChangeShapeType="1"/>
              </p:cNvSpPr>
              <p:nvPr/>
            </p:nvSpPr>
            <p:spPr bwMode="auto">
              <a:xfrm>
                <a:off x="3648" y="1488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7" name="Line 19"/>
              <p:cNvSpPr>
                <a:spLocks noChangeShapeType="1"/>
              </p:cNvSpPr>
              <p:nvPr/>
            </p:nvSpPr>
            <p:spPr bwMode="auto">
              <a:xfrm flipV="1">
                <a:off x="4080" y="1248"/>
                <a:ext cx="24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8" name="Line 20"/>
              <p:cNvSpPr>
                <a:spLocks noChangeShapeType="1"/>
              </p:cNvSpPr>
              <p:nvPr/>
            </p:nvSpPr>
            <p:spPr bwMode="auto">
              <a:xfrm>
                <a:off x="4320" y="1488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399" name="Text Box 21"/>
              <p:cNvSpPr txBox="1">
                <a:spLocks noChangeArrowheads="1"/>
              </p:cNvSpPr>
              <p:nvPr/>
            </p:nvSpPr>
            <p:spPr bwMode="auto">
              <a:xfrm>
                <a:off x="4752" y="1250"/>
                <a:ext cx="672" cy="52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/>
                </a:r>
                <a:br>
                  <a:rPr lang="en-US" sz="1600"/>
                </a:br>
                <a:r>
                  <a:rPr lang="en-US" sz="1600"/>
                  <a:t>Quantizer</a:t>
                </a:r>
                <a:br>
                  <a:rPr lang="en-US" sz="1600"/>
                </a:br>
                <a:endParaRPr lang="en-US" sz="1600"/>
              </a:p>
            </p:txBody>
          </p:sp>
          <p:sp>
            <p:nvSpPr>
              <p:cNvPr id="16400" name="Line 22"/>
              <p:cNvSpPr>
                <a:spLocks noChangeShapeType="1"/>
              </p:cNvSpPr>
              <p:nvPr/>
            </p:nvSpPr>
            <p:spPr bwMode="auto">
              <a:xfrm>
                <a:off x="5424" y="148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1" name="AutoShape 23"/>
              <p:cNvSpPr>
                <a:spLocks noChangeArrowheads="1"/>
              </p:cNvSpPr>
              <p:nvPr/>
            </p:nvSpPr>
            <p:spPr bwMode="auto">
              <a:xfrm>
                <a:off x="4128" y="1248"/>
                <a:ext cx="96" cy="432"/>
              </a:xfrm>
              <a:prstGeom prst="curvedLeftArrow">
                <a:avLst>
                  <a:gd name="adj1" fmla="val 90000"/>
                  <a:gd name="adj2" fmla="val 180000"/>
                  <a:gd name="adj3" fmla="val 33333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2" name="Text Box 24"/>
              <p:cNvSpPr txBox="1">
                <a:spLocks noChangeArrowheads="1"/>
              </p:cNvSpPr>
              <p:nvPr/>
            </p:nvSpPr>
            <p:spPr bwMode="auto">
              <a:xfrm>
                <a:off x="3888" y="1680"/>
                <a:ext cx="768" cy="5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1600"/>
                  <a:t>Sampler at sampling rate of </a:t>
                </a:r>
                <a:r>
                  <a:rPr lang="en-US" sz="1600" i="1"/>
                  <a:t>f</a:t>
                </a:r>
                <a:r>
                  <a:rPr lang="en-US" sz="1600" i="1" baseline="-25000"/>
                  <a:t>s</a:t>
                </a:r>
              </a:p>
            </p:txBody>
          </p:sp>
        </p:grpSp>
        <p:sp>
          <p:nvSpPr>
            <p:cNvPr id="16392" name="Text Box 25"/>
            <p:cNvSpPr txBox="1">
              <a:spLocks noChangeArrowheads="1"/>
            </p:cNvSpPr>
            <p:nvPr/>
          </p:nvSpPr>
          <p:spPr bwMode="auto">
            <a:xfrm>
              <a:off x="4552" y="1152"/>
              <a:ext cx="816" cy="256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20000"/>
                </a:spcBef>
              </a:pPr>
              <a:r>
                <a:rPr lang="en-US" sz="2000" b="1"/>
                <a:t>Lecture 8</a:t>
              </a:r>
            </a:p>
          </p:txBody>
        </p:sp>
        <p:sp>
          <p:nvSpPr>
            <p:cNvPr id="16393" name="Text Box 26"/>
            <p:cNvSpPr txBox="1">
              <a:spLocks noChangeArrowheads="1"/>
            </p:cNvSpPr>
            <p:nvPr/>
          </p:nvSpPr>
          <p:spPr bwMode="auto">
            <a:xfrm>
              <a:off x="3552" y="1152"/>
              <a:ext cx="816" cy="256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20000"/>
                </a:spcBef>
              </a:pPr>
              <a:r>
                <a:rPr lang="en-US" sz="2000" b="1"/>
                <a:t>Lecture 4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CDCA312E-3931-4790-8E8D-A811F71BF81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Discrete-to-Continuous Conversion</a:t>
            </a:r>
          </a:p>
        </p:txBody>
      </p:sp>
      <p:sp>
        <p:nvSpPr>
          <p:cNvPr id="10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i="1" smtClean="0"/>
              <a:t>Input</a:t>
            </a:r>
            <a:r>
              <a:rPr lang="en-US" smtClean="0"/>
              <a:t>: sequence of samples </a:t>
            </a:r>
            <a:r>
              <a:rPr lang="en-US" i="1" smtClean="0"/>
              <a:t>y</a:t>
            </a:r>
            <a:r>
              <a:rPr lang="en-US" smtClean="0"/>
              <a:t>[</a:t>
            </a:r>
            <a:r>
              <a:rPr lang="en-US" i="1" smtClean="0"/>
              <a:t>n</a:t>
            </a:r>
            <a:r>
              <a:rPr lang="en-US" smtClean="0"/>
              <a:t>]</a:t>
            </a:r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en-US" i="1" smtClean="0"/>
              <a:t>Output</a:t>
            </a:r>
            <a:r>
              <a:rPr lang="en-US" smtClean="0"/>
              <a:t>: smooth continuous-time function obtained through interpolation (by “connecting the dots”)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If  </a:t>
            </a:r>
            <a:r>
              <a:rPr lang="en-US" i="1" smtClean="0"/>
              <a:t>f</a:t>
            </a:r>
            <a:r>
              <a:rPr lang="en-US" baseline="-25000" smtClean="0"/>
              <a:t>0</a:t>
            </a:r>
            <a:r>
              <a:rPr lang="en-US" smtClean="0"/>
              <a:t> &lt; ½ </a:t>
            </a:r>
            <a:r>
              <a:rPr lang="en-US" i="1" smtClean="0"/>
              <a:t>f</a:t>
            </a:r>
            <a:r>
              <a:rPr lang="en-US" i="1" baseline="-25000" smtClean="0"/>
              <a:t>s</a:t>
            </a:r>
            <a:r>
              <a:rPr lang="en-US" smtClean="0"/>
              <a:t> , then  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would be converted to</a:t>
            </a:r>
          </a:p>
          <a:p>
            <a:pPr lvl="1"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  <a:buFontTx/>
              <a:buNone/>
            </a:pPr>
            <a:endParaRPr lang="en-US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Otherwise, aliasing has occurred, and the converter would reconstruct a cosine wave whose frequency is equal to the aliased positive frequency that is less than ½ </a:t>
            </a:r>
            <a:r>
              <a:rPr lang="en-US" i="1" smtClean="0"/>
              <a:t>f</a:t>
            </a:r>
            <a:r>
              <a:rPr lang="en-US" i="1" baseline="-25000" smtClean="0"/>
              <a:t>s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1282700" y="3378200"/>
          <a:ext cx="3124200" cy="403225"/>
        </p:xfrm>
        <a:graphic>
          <a:graphicData uri="http://schemas.openxmlformats.org/presentationml/2006/ole">
            <p:oleObj spid="_x0000_s1026" name="Equation" r:id="rId3" imgW="1777680" imgH="228600" progId="Equation.3">
              <p:embed/>
            </p:oleObj>
          </a:graphicData>
        </a:graphic>
      </p:graphicFrame>
      <p:graphicFrame>
        <p:nvGraphicFramePr>
          <p:cNvPr id="1027" name="Object 5"/>
          <p:cNvGraphicFramePr>
            <a:graphicFrameLocks noChangeAspect="1"/>
          </p:cNvGraphicFramePr>
          <p:nvPr/>
        </p:nvGraphicFramePr>
        <p:xfrm>
          <a:off x="1295400" y="4386263"/>
          <a:ext cx="2895600" cy="417512"/>
        </p:xfrm>
        <a:graphic>
          <a:graphicData uri="http://schemas.openxmlformats.org/presentationml/2006/ole">
            <p:oleObj spid="_x0000_s1027" name="Equation" r:id="rId4" imgW="1587240" imgH="228600" progId="Equation.3">
              <p:embed/>
            </p:oleObj>
          </a:graphicData>
        </a:graphic>
      </p:graphicFrame>
      <p:sp>
        <p:nvSpPr>
          <p:cNvPr id="1033" name="Line 43"/>
          <p:cNvSpPr>
            <a:spLocks noChangeShapeType="1"/>
          </p:cNvSpPr>
          <p:nvPr/>
        </p:nvSpPr>
        <p:spPr bwMode="auto">
          <a:xfrm flipV="1">
            <a:off x="4419600" y="4191000"/>
            <a:ext cx="1752600" cy="280988"/>
          </a:xfrm>
          <a:prstGeom prst="line">
            <a:avLst/>
          </a:prstGeom>
          <a:noFill/>
          <a:ln w="9525">
            <a:solidFill>
              <a:srgbClr val="66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1034" name="Group 74"/>
          <p:cNvGrpSpPr>
            <a:grpSpLocks/>
          </p:cNvGrpSpPr>
          <p:nvPr/>
        </p:nvGrpSpPr>
        <p:grpSpPr bwMode="auto">
          <a:xfrm>
            <a:off x="4838700" y="2865438"/>
            <a:ext cx="3619500" cy="1477962"/>
            <a:chOff x="3048" y="1536"/>
            <a:chExt cx="2280" cy="931"/>
          </a:xfrm>
        </p:grpSpPr>
        <p:grpSp>
          <p:nvGrpSpPr>
            <p:cNvPr id="1035" name="Group 71"/>
            <p:cNvGrpSpPr>
              <a:grpSpLocks/>
            </p:cNvGrpSpPr>
            <p:nvPr/>
          </p:nvGrpSpPr>
          <p:grpSpPr bwMode="auto">
            <a:xfrm>
              <a:off x="3048" y="1680"/>
              <a:ext cx="2280" cy="786"/>
              <a:chOff x="3048" y="1680"/>
              <a:chExt cx="2280" cy="786"/>
            </a:xfrm>
          </p:grpSpPr>
          <p:grpSp>
            <p:nvGrpSpPr>
              <p:cNvPr id="1036" name="Group 62"/>
              <p:cNvGrpSpPr>
                <a:grpSpLocks/>
              </p:cNvGrpSpPr>
              <p:nvPr/>
            </p:nvGrpSpPr>
            <p:grpSpPr bwMode="auto">
              <a:xfrm>
                <a:off x="3072" y="1680"/>
                <a:ext cx="2256" cy="768"/>
                <a:chOff x="3072" y="1680"/>
                <a:chExt cx="2256" cy="768"/>
              </a:xfrm>
            </p:grpSpPr>
            <p:sp>
              <p:nvSpPr>
                <p:cNvPr id="1045" name="Line 6"/>
                <p:cNvSpPr>
                  <a:spLocks noChangeShapeType="1"/>
                </p:cNvSpPr>
                <p:nvPr/>
              </p:nvSpPr>
              <p:spPr bwMode="auto">
                <a:xfrm>
                  <a:off x="3073" y="1680"/>
                  <a:ext cx="0" cy="7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6" name="Line 7"/>
                <p:cNvSpPr>
                  <a:spLocks noChangeShapeType="1"/>
                </p:cNvSpPr>
                <p:nvPr/>
              </p:nvSpPr>
              <p:spPr bwMode="auto">
                <a:xfrm>
                  <a:off x="3073" y="2160"/>
                  <a:ext cx="192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7" name="Line 8"/>
                <p:cNvSpPr>
                  <a:spLocks noChangeShapeType="1"/>
                </p:cNvSpPr>
                <p:nvPr/>
              </p:nvSpPr>
              <p:spPr bwMode="auto">
                <a:xfrm flipV="1">
                  <a:off x="3073" y="1872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" name="Line 9"/>
                <p:cNvSpPr>
                  <a:spLocks noChangeShapeType="1"/>
                </p:cNvSpPr>
                <p:nvPr/>
              </p:nvSpPr>
              <p:spPr bwMode="auto">
                <a:xfrm flipV="1">
                  <a:off x="3313" y="1920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9" name="Line 10"/>
                <p:cNvSpPr>
                  <a:spLocks noChangeShapeType="1"/>
                </p:cNvSpPr>
                <p:nvPr/>
              </p:nvSpPr>
              <p:spPr bwMode="auto">
                <a:xfrm flipV="1">
                  <a:off x="3553" y="2016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0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3793" y="216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1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4032" y="2160"/>
                  <a:ext cx="1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2" name="Line 13"/>
                <p:cNvSpPr>
                  <a:spLocks noChangeShapeType="1"/>
                </p:cNvSpPr>
                <p:nvPr/>
              </p:nvSpPr>
              <p:spPr bwMode="auto">
                <a:xfrm flipV="1">
                  <a:off x="4273" y="2160"/>
                  <a:ext cx="0" cy="28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3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4513" y="2160"/>
                  <a:ext cx="0" cy="24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4" name="Freeform 38"/>
                <p:cNvSpPr>
                  <a:spLocks/>
                </p:cNvSpPr>
                <p:nvPr/>
              </p:nvSpPr>
              <p:spPr bwMode="auto">
                <a:xfrm>
                  <a:off x="3072" y="1867"/>
                  <a:ext cx="610" cy="297"/>
                </a:xfrm>
                <a:custGeom>
                  <a:avLst/>
                  <a:gdLst>
                    <a:gd name="T0" fmla="*/ 0 w 610"/>
                    <a:gd name="T1" fmla="*/ 0 h 297"/>
                    <a:gd name="T2" fmla="*/ 142 w 610"/>
                    <a:gd name="T3" fmla="*/ 17 h 297"/>
                    <a:gd name="T4" fmla="*/ 256 w 610"/>
                    <a:gd name="T5" fmla="*/ 52 h 297"/>
                    <a:gd name="T6" fmla="*/ 308 w 610"/>
                    <a:gd name="T7" fmla="*/ 69 h 297"/>
                    <a:gd name="T8" fmla="*/ 393 w 610"/>
                    <a:gd name="T9" fmla="*/ 114 h 297"/>
                    <a:gd name="T10" fmla="*/ 456 w 610"/>
                    <a:gd name="T11" fmla="*/ 154 h 297"/>
                    <a:gd name="T12" fmla="*/ 501 w 610"/>
                    <a:gd name="T13" fmla="*/ 188 h 297"/>
                    <a:gd name="T14" fmla="*/ 501 w 610"/>
                    <a:gd name="T15" fmla="*/ 188 h 297"/>
                    <a:gd name="T16" fmla="*/ 524 w 610"/>
                    <a:gd name="T17" fmla="*/ 217 h 297"/>
                    <a:gd name="T18" fmla="*/ 570 w 610"/>
                    <a:gd name="T19" fmla="*/ 251 h 297"/>
                    <a:gd name="T20" fmla="*/ 610 w 610"/>
                    <a:gd name="T21" fmla="*/ 297 h 29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10"/>
                    <a:gd name="T34" fmla="*/ 0 h 297"/>
                    <a:gd name="T35" fmla="*/ 610 w 610"/>
                    <a:gd name="T36" fmla="*/ 297 h 297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10" h="297">
                      <a:moveTo>
                        <a:pt x="0" y="0"/>
                      </a:moveTo>
                      <a:cubicBezTo>
                        <a:pt x="44" y="16"/>
                        <a:pt x="95" y="12"/>
                        <a:pt x="142" y="17"/>
                      </a:cubicBezTo>
                      <a:cubicBezTo>
                        <a:pt x="179" y="30"/>
                        <a:pt x="218" y="39"/>
                        <a:pt x="256" y="52"/>
                      </a:cubicBezTo>
                      <a:cubicBezTo>
                        <a:pt x="270" y="57"/>
                        <a:pt x="297" y="62"/>
                        <a:pt x="308" y="69"/>
                      </a:cubicBezTo>
                      <a:cubicBezTo>
                        <a:pt x="340" y="90"/>
                        <a:pt x="356" y="106"/>
                        <a:pt x="393" y="114"/>
                      </a:cubicBezTo>
                      <a:cubicBezTo>
                        <a:pt x="412" y="127"/>
                        <a:pt x="434" y="148"/>
                        <a:pt x="456" y="154"/>
                      </a:cubicBezTo>
                      <a:lnTo>
                        <a:pt x="501" y="188"/>
                      </a:lnTo>
                      <a:cubicBezTo>
                        <a:pt x="501" y="188"/>
                        <a:pt x="501" y="188"/>
                        <a:pt x="501" y="188"/>
                      </a:cubicBezTo>
                      <a:cubicBezTo>
                        <a:pt x="510" y="197"/>
                        <a:pt x="515" y="208"/>
                        <a:pt x="524" y="217"/>
                      </a:cubicBezTo>
                      <a:cubicBezTo>
                        <a:pt x="537" y="230"/>
                        <a:pt x="556" y="239"/>
                        <a:pt x="570" y="251"/>
                      </a:cubicBezTo>
                      <a:cubicBezTo>
                        <a:pt x="586" y="264"/>
                        <a:pt x="596" y="283"/>
                        <a:pt x="610" y="297"/>
                      </a:cubicBezTo>
                    </a:path>
                  </a:pathLst>
                </a:custGeom>
                <a:noFill/>
                <a:ln w="9525">
                  <a:solidFill>
                    <a:srgbClr val="66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5" name="Freeform 39"/>
                <p:cNvSpPr>
                  <a:spLocks/>
                </p:cNvSpPr>
                <p:nvPr/>
              </p:nvSpPr>
              <p:spPr bwMode="auto">
                <a:xfrm rot="10800000">
                  <a:off x="3663" y="2151"/>
                  <a:ext cx="610" cy="297"/>
                </a:xfrm>
                <a:custGeom>
                  <a:avLst/>
                  <a:gdLst>
                    <a:gd name="T0" fmla="*/ 0 w 610"/>
                    <a:gd name="T1" fmla="*/ 0 h 297"/>
                    <a:gd name="T2" fmla="*/ 142 w 610"/>
                    <a:gd name="T3" fmla="*/ 17 h 297"/>
                    <a:gd name="T4" fmla="*/ 256 w 610"/>
                    <a:gd name="T5" fmla="*/ 52 h 297"/>
                    <a:gd name="T6" fmla="*/ 308 w 610"/>
                    <a:gd name="T7" fmla="*/ 69 h 297"/>
                    <a:gd name="T8" fmla="*/ 393 w 610"/>
                    <a:gd name="T9" fmla="*/ 114 h 297"/>
                    <a:gd name="T10" fmla="*/ 456 w 610"/>
                    <a:gd name="T11" fmla="*/ 154 h 297"/>
                    <a:gd name="T12" fmla="*/ 501 w 610"/>
                    <a:gd name="T13" fmla="*/ 188 h 297"/>
                    <a:gd name="T14" fmla="*/ 501 w 610"/>
                    <a:gd name="T15" fmla="*/ 188 h 297"/>
                    <a:gd name="T16" fmla="*/ 524 w 610"/>
                    <a:gd name="T17" fmla="*/ 217 h 297"/>
                    <a:gd name="T18" fmla="*/ 570 w 610"/>
                    <a:gd name="T19" fmla="*/ 251 h 297"/>
                    <a:gd name="T20" fmla="*/ 610 w 610"/>
                    <a:gd name="T21" fmla="*/ 297 h 29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10"/>
                    <a:gd name="T34" fmla="*/ 0 h 297"/>
                    <a:gd name="T35" fmla="*/ 610 w 610"/>
                    <a:gd name="T36" fmla="*/ 297 h 297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10" h="297">
                      <a:moveTo>
                        <a:pt x="0" y="0"/>
                      </a:moveTo>
                      <a:cubicBezTo>
                        <a:pt x="44" y="16"/>
                        <a:pt x="95" y="12"/>
                        <a:pt x="142" y="17"/>
                      </a:cubicBezTo>
                      <a:cubicBezTo>
                        <a:pt x="179" y="30"/>
                        <a:pt x="218" y="39"/>
                        <a:pt x="256" y="52"/>
                      </a:cubicBezTo>
                      <a:cubicBezTo>
                        <a:pt x="270" y="57"/>
                        <a:pt x="297" y="62"/>
                        <a:pt x="308" y="69"/>
                      </a:cubicBezTo>
                      <a:cubicBezTo>
                        <a:pt x="340" y="90"/>
                        <a:pt x="356" y="106"/>
                        <a:pt x="393" y="114"/>
                      </a:cubicBezTo>
                      <a:cubicBezTo>
                        <a:pt x="412" y="127"/>
                        <a:pt x="434" y="148"/>
                        <a:pt x="456" y="154"/>
                      </a:cubicBezTo>
                      <a:lnTo>
                        <a:pt x="501" y="188"/>
                      </a:lnTo>
                      <a:cubicBezTo>
                        <a:pt x="501" y="188"/>
                        <a:pt x="501" y="188"/>
                        <a:pt x="501" y="188"/>
                      </a:cubicBezTo>
                      <a:cubicBezTo>
                        <a:pt x="510" y="197"/>
                        <a:pt x="515" y="208"/>
                        <a:pt x="524" y="217"/>
                      </a:cubicBezTo>
                      <a:cubicBezTo>
                        <a:pt x="537" y="230"/>
                        <a:pt x="556" y="239"/>
                        <a:pt x="570" y="251"/>
                      </a:cubicBezTo>
                      <a:cubicBezTo>
                        <a:pt x="586" y="264"/>
                        <a:pt x="596" y="283"/>
                        <a:pt x="610" y="297"/>
                      </a:cubicBezTo>
                    </a:path>
                  </a:pathLst>
                </a:custGeom>
                <a:noFill/>
                <a:ln w="9525">
                  <a:solidFill>
                    <a:srgbClr val="66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6" name="Freeform 40"/>
                <p:cNvSpPr>
                  <a:spLocks/>
                </p:cNvSpPr>
                <p:nvPr/>
              </p:nvSpPr>
              <p:spPr bwMode="auto">
                <a:xfrm rot="10800000" flipH="1">
                  <a:off x="4287" y="2151"/>
                  <a:ext cx="610" cy="297"/>
                </a:xfrm>
                <a:custGeom>
                  <a:avLst/>
                  <a:gdLst>
                    <a:gd name="T0" fmla="*/ 0 w 610"/>
                    <a:gd name="T1" fmla="*/ 0 h 297"/>
                    <a:gd name="T2" fmla="*/ 142 w 610"/>
                    <a:gd name="T3" fmla="*/ 17 h 297"/>
                    <a:gd name="T4" fmla="*/ 256 w 610"/>
                    <a:gd name="T5" fmla="*/ 52 h 297"/>
                    <a:gd name="T6" fmla="*/ 308 w 610"/>
                    <a:gd name="T7" fmla="*/ 69 h 297"/>
                    <a:gd name="T8" fmla="*/ 393 w 610"/>
                    <a:gd name="T9" fmla="*/ 114 h 297"/>
                    <a:gd name="T10" fmla="*/ 456 w 610"/>
                    <a:gd name="T11" fmla="*/ 154 h 297"/>
                    <a:gd name="T12" fmla="*/ 501 w 610"/>
                    <a:gd name="T13" fmla="*/ 188 h 297"/>
                    <a:gd name="T14" fmla="*/ 501 w 610"/>
                    <a:gd name="T15" fmla="*/ 188 h 297"/>
                    <a:gd name="T16" fmla="*/ 524 w 610"/>
                    <a:gd name="T17" fmla="*/ 217 h 297"/>
                    <a:gd name="T18" fmla="*/ 570 w 610"/>
                    <a:gd name="T19" fmla="*/ 251 h 297"/>
                    <a:gd name="T20" fmla="*/ 610 w 610"/>
                    <a:gd name="T21" fmla="*/ 297 h 29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610"/>
                    <a:gd name="T34" fmla="*/ 0 h 297"/>
                    <a:gd name="T35" fmla="*/ 610 w 610"/>
                    <a:gd name="T36" fmla="*/ 297 h 297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610" h="297">
                      <a:moveTo>
                        <a:pt x="0" y="0"/>
                      </a:moveTo>
                      <a:cubicBezTo>
                        <a:pt x="44" y="16"/>
                        <a:pt x="95" y="12"/>
                        <a:pt x="142" y="17"/>
                      </a:cubicBezTo>
                      <a:cubicBezTo>
                        <a:pt x="179" y="30"/>
                        <a:pt x="218" y="39"/>
                        <a:pt x="256" y="52"/>
                      </a:cubicBezTo>
                      <a:cubicBezTo>
                        <a:pt x="270" y="57"/>
                        <a:pt x="297" y="62"/>
                        <a:pt x="308" y="69"/>
                      </a:cubicBezTo>
                      <a:cubicBezTo>
                        <a:pt x="340" y="90"/>
                        <a:pt x="356" y="106"/>
                        <a:pt x="393" y="114"/>
                      </a:cubicBezTo>
                      <a:cubicBezTo>
                        <a:pt x="412" y="127"/>
                        <a:pt x="434" y="148"/>
                        <a:pt x="456" y="154"/>
                      </a:cubicBezTo>
                      <a:lnTo>
                        <a:pt x="501" y="188"/>
                      </a:lnTo>
                      <a:cubicBezTo>
                        <a:pt x="501" y="188"/>
                        <a:pt x="501" y="188"/>
                        <a:pt x="501" y="188"/>
                      </a:cubicBezTo>
                      <a:cubicBezTo>
                        <a:pt x="510" y="197"/>
                        <a:pt x="515" y="208"/>
                        <a:pt x="524" y="217"/>
                      </a:cubicBezTo>
                      <a:cubicBezTo>
                        <a:pt x="537" y="230"/>
                        <a:pt x="556" y="239"/>
                        <a:pt x="570" y="251"/>
                      </a:cubicBezTo>
                      <a:cubicBezTo>
                        <a:pt x="586" y="264"/>
                        <a:pt x="596" y="283"/>
                        <a:pt x="610" y="297"/>
                      </a:cubicBezTo>
                    </a:path>
                  </a:pathLst>
                </a:custGeom>
                <a:noFill/>
                <a:ln w="9525">
                  <a:solidFill>
                    <a:srgbClr val="6600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7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753" y="2160"/>
                  <a:ext cx="0" cy="14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58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216" y="216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1</a:t>
                  </a:r>
                </a:p>
              </p:txBody>
            </p:sp>
            <p:sp>
              <p:nvSpPr>
                <p:cNvPr id="1059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3456" y="216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2</a:t>
                  </a:r>
                </a:p>
              </p:txBody>
            </p:sp>
            <p:sp>
              <p:nvSpPr>
                <p:cNvPr id="1060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3696" y="192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3</a:t>
                  </a:r>
                </a:p>
              </p:txBody>
            </p:sp>
            <p:sp>
              <p:nvSpPr>
                <p:cNvPr id="1061" name="Text Box 56"/>
                <p:cNvSpPr txBox="1">
                  <a:spLocks noChangeArrowheads="1"/>
                </p:cNvSpPr>
                <p:nvPr/>
              </p:nvSpPr>
              <p:spPr bwMode="auto">
                <a:xfrm>
                  <a:off x="3936" y="192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4</a:t>
                  </a:r>
                </a:p>
              </p:txBody>
            </p:sp>
            <p:sp>
              <p:nvSpPr>
                <p:cNvPr id="1062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4176" y="192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5</a:t>
                  </a:r>
                </a:p>
              </p:txBody>
            </p:sp>
            <p:sp>
              <p:nvSpPr>
                <p:cNvPr id="1063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4416" y="192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6</a:t>
                  </a:r>
                </a:p>
              </p:txBody>
            </p:sp>
            <p:sp>
              <p:nvSpPr>
                <p:cNvPr id="1064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4656" y="1920"/>
                  <a:ext cx="192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/>
                    <a:t>7</a:t>
                  </a:r>
                </a:p>
              </p:txBody>
            </p:sp>
            <p:sp>
              <p:nvSpPr>
                <p:cNvPr id="1065" name="Text Box 60"/>
                <p:cNvSpPr txBox="1">
                  <a:spLocks noChangeArrowheads="1"/>
                </p:cNvSpPr>
                <p:nvPr/>
              </p:nvSpPr>
              <p:spPr bwMode="auto">
                <a:xfrm>
                  <a:off x="4992" y="2044"/>
                  <a:ext cx="336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i="1"/>
                    <a:t>n</a:t>
                  </a:r>
                </a:p>
              </p:txBody>
            </p:sp>
          </p:grpSp>
          <p:sp>
            <p:nvSpPr>
              <p:cNvPr id="1037" name="Oval 63"/>
              <p:cNvSpPr>
                <a:spLocks noChangeArrowheads="1"/>
              </p:cNvSpPr>
              <p:nvPr/>
            </p:nvSpPr>
            <p:spPr bwMode="auto">
              <a:xfrm>
                <a:off x="3048" y="1854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Oval 64"/>
              <p:cNvSpPr>
                <a:spLocks noChangeArrowheads="1"/>
              </p:cNvSpPr>
              <p:nvPr/>
            </p:nvSpPr>
            <p:spPr bwMode="auto">
              <a:xfrm>
                <a:off x="3288" y="1896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Oval 65"/>
              <p:cNvSpPr>
                <a:spLocks noChangeArrowheads="1"/>
              </p:cNvSpPr>
              <p:nvPr/>
            </p:nvSpPr>
            <p:spPr bwMode="auto">
              <a:xfrm>
                <a:off x="3528" y="2010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Oval 66"/>
              <p:cNvSpPr>
                <a:spLocks noChangeArrowheads="1"/>
              </p:cNvSpPr>
              <p:nvPr/>
            </p:nvSpPr>
            <p:spPr bwMode="auto">
              <a:xfrm>
                <a:off x="3768" y="2256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Oval 67"/>
              <p:cNvSpPr>
                <a:spLocks noChangeArrowheads="1"/>
              </p:cNvSpPr>
              <p:nvPr/>
            </p:nvSpPr>
            <p:spPr bwMode="auto">
              <a:xfrm>
                <a:off x="4008" y="23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Oval 68"/>
              <p:cNvSpPr>
                <a:spLocks noChangeArrowheads="1"/>
              </p:cNvSpPr>
              <p:nvPr/>
            </p:nvSpPr>
            <p:spPr bwMode="auto">
              <a:xfrm>
                <a:off x="4248" y="241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Oval 69"/>
              <p:cNvSpPr>
                <a:spLocks noChangeArrowheads="1"/>
              </p:cNvSpPr>
              <p:nvPr/>
            </p:nvSpPr>
            <p:spPr bwMode="auto">
              <a:xfrm>
                <a:off x="4488" y="238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Oval 70"/>
              <p:cNvSpPr>
                <a:spLocks noChangeArrowheads="1"/>
              </p:cNvSpPr>
              <p:nvPr/>
            </p:nvSpPr>
            <p:spPr bwMode="auto">
              <a:xfrm>
                <a:off x="4728" y="2268"/>
                <a:ext cx="48" cy="48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1028" name="Object 72"/>
            <p:cNvGraphicFramePr>
              <a:graphicFrameLocks noChangeAspect="1"/>
            </p:cNvGraphicFramePr>
            <p:nvPr/>
          </p:nvGraphicFramePr>
          <p:xfrm>
            <a:off x="4848" y="2256"/>
            <a:ext cx="316" cy="211"/>
          </p:xfrm>
          <a:graphic>
            <a:graphicData uri="http://schemas.openxmlformats.org/presentationml/2006/ole">
              <p:oleObj spid="_x0000_s1028" name="Equation" r:id="rId5" imgW="304560" imgH="203040" progId="Equation.3">
                <p:embed/>
              </p:oleObj>
            </a:graphicData>
          </a:graphic>
        </p:graphicFrame>
        <p:graphicFrame>
          <p:nvGraphicFramePr>
            <p:cNvPr id="1029" name="Object 73"/>
            <p:cNvGraphicFramePr>
              <a:graphicFrameLocks noChangeAspect="1"/>
            </p:cNvGraphicFramePr>
            <p:nvPr/>
          </p:nvGraphicFramePr>
          <p:xfrm>
            <a:off x="3168" y="1536"/>
            <a:ext cx="288" cy="192"/>
          </p:xfrm>
          <a:graphic>
            <a:graphicData uri="http://schemas.openxmlformats.org/presentationml/2006/ole">
              <p:oleObj spid="_x0000_s1029" name="Equation" r:id="rId6" imgW="304560" imgH="20304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85DCF7C7-7FF1-4E25-BC06-135E66A9AFE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Discrete-to-Continuous Conversion</a:t>
            </a:r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4876800"/>
          </a:xfrm>
        </p:spPr>
        <p:txBody>
          <a:bodyPr/>
          <a:lstStyle/>
          <a:p>
            <a:r>
              <a:rPr lang="en-US" smtClean="0"/>
              <a:t>General form of interpolation is sum of weighted pulses </a:t>
            </a:r>
          </a:p>
          <a:p>
            <a:pPr>
              <a:buFontTx/>
              <a:buNone/>
            </a:pPr>
            <a:endParaRPr lang="en-US" smtClean="0"/>
          </a:p>
          <a:p>
            <a:pPr lvl="1">
              <a:buFontTx/>
              <a:buNone/>
            </a:pPr>
            <a:r>
              <a:rPr lang="en-US" smtClean="0"/>
              <a:t>Sequence</a:t>
            </a:r>
            <a:r>
              <a:rPr lang="en-US" i="1" smtClean="0"/>
              <a:t> y</a:t>
            </a:r>
            <a:r>
              <a:rPr lang="en-US" smtClean="0"/>
              <a:t>[</a:t>
            </a:r>
            <a:r>
              <a:rPr lang="en-US" i="1" smtClean="0"/>
              <a:t>n</a:t>
            </a:r>
            <a:r>
              <a:rPr lang="en-US" smtClean="0"/>
              <a:t>] converted into continuous-time signal that is an approximation of </a:t>
            </a:r>
            <a:r>
              <a:rPr lang="en-US" i="1" smtClean="0"/>
              <a:t>y</a:t>
            </a:r>
            <a:r>
              <a:rPr lang="en-US" smtClean="0"/>
              <a:t>(</a:t>
            </a:r>
            <a:r>
              <a:rPr lang="en-US" i="1" smtClean="0"/>
              <a:t>t</a:t>
            </a:r>
            <a:r>
              <a:rPr lang="en-US" smtClean="0"/>
              <a:t>)</a:t>
            </a:r>
          </a:p>
          <a:p>
            <a:pPr lvl="1">
              <a:buFontTx/>
              <a:buNone/>
            </a:pPr>
            <a:r>
              <a:rPr lang="en-US" smtClean="0"/>
              <a:t>Pulse function</a:t>
            </a:r>
            <a:r>
              <a:rPr lang="en-US" i="1" smtClean="0"/>
              <a:t> p</a:t>
            </a:r>
            <a:r>
              <a:rPr lang="en-US" smtClean="0"/>
              <a:t>(</a:t>
            </a:r>
            <a:r>
              <a:rPr lang="en-US" i="1" smtClean="0"/>
              <a:t>t</a:t>
            </a:r>
            <a:r>
              <a:rPr lang="en-US" smtClean="0"/>
              <a:t>) could be rectangular, triangular, parabolic, sinc, truncated sinc, raised cosine, etc.</a:t>
            </a:r>
          </a:p>
          <a:p>
            <a:pPr lvl="1">
              <a:buFontTx/>
              <a:buNone/>
            </a:pPr>
            <a:r>
              <a:rPr lang="en-US" smtClean="0"/>
              <a:t>Pulses overlap in time domain when pulse duration is greater than or equal to sampling period </a:t>
            </a:r>
            <a:r>
              <a:rPr lang="en-US" i="1" smtClean="0"/>
              <a:t>T</a:t>
            </a:r>
            <a:r>
              <a:rPr lang="en-US" i="1" baseline="-25000" smtClean="0"/>
              <a:t>s</a:t>
            </a:r>
            <a:endParaRPr lang="en-US" smtClean="0"/>
          </a:p>
          <a:p>
            <a:pPr lvl="1">
              <a:buFontTx/>
              <a:buNone/>
            </a:pPr>
            <a:r>
              <a:rPr lang="en-US" smtClean="0"/>
              <a:t>Pulses generally have unit amplitude and/or unit area</a:t>
            </a:r>
          </a:p>
          <a:p>
            <a:pPr lvl="1">
              <a:buFontTx/>
              <a:buNone/>
            </a:pPr>
            <a:r>
              <a:rPr lang="en-US" smtClean="0"/>
              <a:t>Above formula is related to discrete-time convolution</a:t>
            </a:r>
            <a:endParaRPr lang="en-US" i="1" smtClean="0"/>
          </a:p>
        </p:txBody>
      </p:sp>
      <p:graphicFrame>
        <p:nvGraphicFramePr>
          <p:cNvPr id="2050" name="Object 0"/>
          <p:cNvGraphicFramePr>
            <a:graphicFrameLocks noChangeAspect="1"/>
          </p:cNvGraphicFramePr>
          <p:nvPr/>
        </p:nvGraphicFramePr>
        <p:xfrm>
          <a:off x="3124200" y="2057400"/>
          <a:ext cx="3048000" cy="838200"/>
        </p:xfrm>
        <a:graphic>
          <a:graphicData uri="http://schemas.openxmlformats.org/presentationml/2006/ole">
            <p:oleObj spid="_x0000_s2050" name="Equation" r:id="rId3" imgW="1574640" imgH="43164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671B2058-C84A-4844-AA62-3F7D014B6C82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Interpolation From Tables</a:t>
            </a:r>
          </a:p>
        </p:txBody>
      </p:sp>
      <p:sp>
        <p:nvSpPr>
          <p:cNvPr id="307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4876800"/>
          </a:xfrm>
        </p:spPr>
        <p:txBody>
          <a:bodyPr/>
          <a:lstStyle/>
          <a:p>
            <a:r>
              <a:rPr lang="en-US" smtClean="0"/>
              <a:t>Using mathematical tables of</a:t>
            </a:r>
            <a:br>
              <a:rPr lang="en-US" smtClean="0"/>
            </a:br>
            <a:r>
              <a:rPr lang="en-US" smtClean="0"/>
              <a:t>numeric values of functions to</a:t>
            </a:r>
            <a:br>
              <a:rPr lang="en-US" smtClean="0"/>
            </a:br>
            <a:r>
              <a:rPr lang="en-US" smtClean="0"/>
              <a:t>compute a value of the function</a:t>
            </a:r>
          </a:p>
          <a:p>
            <a:pPr>
              <a:spcBef>
                <a:spcPct val="50000"/>
              </a:spcBef>
            </a:pPr>
            <a:r>
              <a:rPr lang="en-US" smtClean="0"/>
              <a:t>Estimate </a:t>
            </a:r>
            <a:r>
              <a:rPr lang="en-US" i="1" smtClean="0"/>
              <a:t>f</a:t>
            </a:r>
            <a:r>
              <a:rPr lang="en-US" smtClean="0"/>
              <a:t>(1.5) from table</a:t>
            </a:r>
          </a:p>
          <a:p>
            <a:pPr lvl="1">
              <a:buFontTx/>
              <a:buNone/>
            </a:pPr>
            <a:r>
              <a:rPr lang="en-US" b="1" i="1" smtClean="0">
                <a:solidFill>
                  <a:srgbClr val="6600FF"/>
                </a:solidFill>
              </a:rPr>
              <a:t>Zero-order hold</a:t>
            </a:r>
            <a:r>
              <a:rPr lang="en-US" smtClean="0"/>
              <a:t>: take value to be </a:t>
            </a:r>
            <a:r>
              <a:rPr lang="en-US" i="1" smtClean="0"/>
              <a:t>f</a:t>
            </a:r>
            <a:r>
              <a:rPr lang="en-US" smtClean="0"/>
              <a:t>(1)</a:t>
            </a:r>
            <a:br>
              <a:rPr lang="en-US" smtClean="0"/>
            </a:br>
            <a:r>
              <a:rPr lang="en-US" smtClean="0"/>
              <a:t>to make </a:t>
            </a:r>
            <a:r>
              <a:rPr lang="en-US" i="1" smtClean="0"/>
              <a:t>f</a:t>
            </a:r>
            <a:r>
              <a:rPr lang="en-US" smtClean="0"/>
              <a:t>(1.5) = 1.0 </a:t>
            </a:r>
            <a:r>
              <a:rPr lang="en-US" smtClean="0">
                <a:solidFill>
                  <a:schemeClr val="accent2"/>
                </a:solidFill>
              </a:rPr>
              <a:t>(“stairsteps”)</a:t>
            </a:r>
          </a:p>
          <a:p>
            <a:pPr lvl="1">
              <a:buFontTx/>
              <a:buNone/>
            </a:pPr>
            <a:r>
              <a:rPr lang="en-US" b="1" i="1" smtClean="0">
                <a:solidFill>
                  <a:srgbClr val="FF0101"/>
                </a:solidFill>
              </a:rPr>
              <a:t>Linear interpolation</a:t>
            </a:r>
            <a:r>
              <a:rPr lang="en-US" smtClean="0"/>
              <a:t>: average values of</a:t>
            </a:r>
            <a:br>
              <a:rPr lang="en-US" smtClean="0"/>
            </a:br>
            <a:r>
              <a:rPr lang="en-US" smtClean="0"/>
              <a:t>nearest two neighbors to get </a:t>
            </a:r>
            <a:r>
              <a:rPr lang="en-US" i="1" smtClean="0"/>
              <a:t>f</a:t>
            </a:r>
            <a:r>
              <a:rPr lang="en-US" smtClean="0"/>
              <a:t>(1.5) = 2.5 </a:t>
            </a:r>
          </a:p>
          <a:p>
            <a:pPr lvl="1">
              <a:buFontTx/>
              <a:buNone/>
            </a:pPr>
            <a:r>
              <a:rPr lang="en-US" b="1" i="1" smtClean="0"/>
              <a:t>Curve fitting</a:t>
            </a:r>
            <a:r>
              <a:rPr lang="en-US" smtClean="0"/>
              <a:t>: fit four points in table to</a:t>
            </a:r>
            <a:br>
              <a:rPr lang="en-US" smtClean="0"/>
            </a:br>
            <a:r>
              <a:rPr lang="en-US" smtClean="0"/>
              <a:t>polynomal </a:t>
            </a:r>
            <a:r>
              <a:rPr lang="en-US" i="1" smtClean="0"/>
              <a:t>a</a:t>
            </a:r>
            <a:r>
              <a:rPr lang="en-US" baseline="-25000" smtClean="0"/>
              <a:t>0</a:t>
            </a:r>
            <a:r>
              <a:rPr lang="en-US" smtClean="0"/>
              <a:t> + </a:t>
            </a:r>
            <a:r>
              <a:rPr lang="en-US" i="1" smtClean="0"/>
              <a:t>a</a:t>
            </a:r>
            <a:r>
              <a:rPr lang="en-US" baseline="-25000" smtClean="0"/>
              <a:t>1</a:t>
            </a:r>
            <a:r>
              <a:rPr lang="en-US" smtClean="0"/>
              <a:t> </a:t>
            </a:r>
            <a:r>
              <a:rPr lang="en-US" i="1" smtClean="0"/>
              <a:t>x</a:t>
            </a:r>
            <a:r>
              <a:rPr lang="en-US" smtClean="0"/>
              <a:t> + </a:t>
            </a:r>
            <a:r>
              <a:rPr lang="en-US" i="1" smtClean="0"/>
              <a:t>a</a:t>
            </a:r>
            <a:r>
              <a:rPr lang="en-US" baseline="-25000" smtClean="0"/>
              <a:t>2</a:t>
            </a:r>
            <a:r>
              <a:rPr lang="en-US" smtClean="0"/>
              <a:t> </a:t>
            </a:r>
            <a:r>
              <a:rPr lang="en-US" i="1" smtClean="0"/>
              <a:t>x</a:t>
            </a:r>
            <a:r>
              <a:rPr lang="en-US" i="1" baseline="30000" smtClean="0"/>
              <a:t>2</a:t>
            </a:r>
            <a:r>
              <a:rPr lang="en-US" smtClean="0"/>
              <a:t> + </a:t>
            </a:r>
            <a:r>
              <a:rPr lang="en-US" i="1" smtClean="0"/>
              <a:t>a</a:t>
            </a:r>
            <a:r>
              <a:rPr lang="en-US" baseline="-25000" smtClean="0"/>
              <a:t>3</a:t>
            </a:r>
            <a:r>
              <a:rPr lang="en-US" smtClean="0"/>
              <a:t> </a:t>
            </a:r>
            <a:r>
              <a:rPr lang="en-US" i="1" smtClean="0"/>
              <a:t>x</a:t>
            </a:r>
            <a:r>
              <a:rPr lang="en-US" i="1" baseline="30000" smtClean="0"/>
              <a:t>3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>which gives </a:t>
            </a:r>
            <a:r>
              <a:rPr lang="en-US" i="1" smtClean="0"/>
              <a:t>f</a:t>
            </a:r>
            <a:r>
              <a:rPr lang="en-US" smtClean="0"/>
              <a:t>(1.5) = </a:t>
            </a:r>
            <a:r>
              <a:rPr lang="en-US" i="1" smtClean="0"/>
              <a:t>x</a:t>
            </a:r>
            <a:r>
              <a:rPr lang="en-US" i="1" baseline="30000" smtClean="0"/>
              <a:t>2</a:t>
            </a:r>
            <a:r>
              <a:rPr lang="en-US" smtClean="0"/>
              <a:t> = 2.25</a:t>
            </a:r>
          </a:p>
        </p:txBody>
      </p:sp>
      <p:graphicFrame>
        <p:nvGraphicFramePr>
          <p:cNvPr id="117820" name="Group 60"/>
          <p:cNvGraphicFramePr>
            <a:graphicFrameLocks noGrp="1"/>
          </p:cNvGraphicFramePr>
          <p:nvPr/>
        </p:nvGraphicFramePr>
        <p:xfrm>
          <a:off x="6553200" y="1600200"/>
          <a:ext cx="1828800" cy="2286000"/>
        </p:xfrm>
        <a:graphic>
          <a:graphicData uri="http://schemas.openxmlformats.org/drawingml/2006/table">
            <a:tbl>
              <a:tblPr/>
              <a:tblGrid>
                <a:gridCol w="838200"/>
                <a:gridCol w="9906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0.0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1.0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25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4.0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4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CC"/>
                          </a:solidFill>
                          <a:effectLst/>
                          <a:latin typeface="Times New Roman" pitchFamily="18" charset="0"/>
                        </a:rPr>
                        <a:t>9.0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98" name="Line 36"/>
          <p:cNvSpPr>
            <a:spLocks noChangeShapeType="1"/>
          </p:cNvSpPr>
          <p:nvPr/>
        </p:nvSpPr>
        <p:spPr bwMode="auto">
          <a:xfrm>
            <a:off x="6769100" y="4156075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9" name="Line 37"/>
          <p:cNvSpPr>
            <a:spLocks noChangeShapeType="1"/>
          </p:cNvSpPr>
          <p:nvPr/>
        </p:nvSpPr>
        <p:spPr bwMode="auto">
          <a:xfrm>
            <a:off x="6769100" y="5753100"/>
            <a:ext cx="160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0" name="Line 42"/>
          <p:cNvSpPr>
            <a:spLocks noChangeShapeType="1"/>
          </p:cNvSpPr>
          <p:nvPr/>
        </p:nvSpPr>
        <p:spPr bwMode="auto">
          <a:xfrm rot="-5400000">
            <a:off x="6769100" y="43084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1" name="Line 43"/>
          <p:cNvSpPr>
            <a:spLocks noChangeShapeType="1"/>
          </p:cNvSpPr>
          <p:nvPr/>
        </p:nvSpPr>
        <p:spPr bwMode="auto">
          <a:xfrm rot="-5400000">
            <a:off x="6769100" y="52228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2" name="Line 44"/>
          <p:cNvSpPr>
            <a:spLocks noChangeShapeType="1"/>
          </p:cNvSpPr>
          <p:nvPr/>
        </p:nvSpPr>
        <p:spPr bwMode="auto">
          <a:xfrm rot="-5400000">
            <a:off x="6769100" y="55276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3" name="Line 45"/>
          <p:cNvSpPr>
            <a:spLocks noChangeShapeType="1"/>
          </p:cNvSpPr>
          <p:nvPr/>
        </p:nvSpPr>
        <p:spPr bwMode="auto">
          <a:xfrm rot="-5400000">
            <a:off x="6769100" y="50704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4" name="Line 46"/>
          <p:cNvSpPr>
            <a:spLocks noChangeShapeType="1"/>
          </p:cNvSpPr>
          <p:nvPr/>
        </p:nvSpPr>
        <p:spPr bwMode="auto">
          <a:xfrm rot="-5400000">
            <a:off x="6769100" y="49180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5" name="Line 47"/>
          <p:cNvSpPr>
            <a:spLocks noChangeShapeType="1"/>
          </p:cNvSpPr>
          <p:nvPr/>
        </p:nvSpPr>
        <p:spPr bwMode="auto">
          <a:xfrm rot="-5400000">
            <a:off x="6769100" y="53752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6" name="Line 48"/>
          <p:cNvSpPr>
            <a:spLocks noChangeShapeType="1"/>
          </p:cNvSpPr>
          <p:nvPr/>
        </p:nvSpPr>
        <p:spPr bwMode="auto">
          <a:xfrm rot="-5400000">
            <a:off x="6769100" y="47656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7" name="Line 49"/>
          <p:cNvSpPr>
            <a:spLocks noChangeShapeType="1"/>
          </p:cNvSpPr>
          <p:nvPr/>
        </p:nvSpPr>
        <p:spPr bwMode="auto">
          <a:xfrm rot="-5400000">
            <a:off x="6769100" y="46132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8" name="Line 50"/>
          <p:cNvSpPr>
            <a:spLocks noChangeShapeType="1"/>
          </p:cNvSpPr>
          <p:nvPr/>
        </p:nvSpPr>
        <p:spPr bwMode="auto">
          <a:xfrm rot="-5400000">
            <a:off x="6769100" y="44608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09" name="Line 51"/>
          <p:cNvSpPr>
            <a:spLocks noChangeShapeType="1"/>
          </p:cNvSpPr>
          <p:nvPr/>
        </p:nvSpPr>
        <p:spPr bwMode="auto">
          <a:xfrm flipV="1">
            <a:off x="7226300" y="56038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0" name="Line 52"/>
          <p:cNvSpPr>
            <a:spLocks noChangeShapeType="1"/>
          </p:cNvSpPr>
          <p:nvPr/>
        </p:nvSpPr>
        <p:spPr bwMode="auto">
          <a:xfrm>
            <a:off x="7683500" y="51466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1" name="Line 53"/>
          <p:cNvSpPr>
            <a:spLocks noChangeShapeType="1"/>
          </p:cNvSpPr>
          <p:nvPr/>
        </p:nvSpPr>
        <p:spPr bwMode="auto">
          <a:xfrm flipV="1">
            <a:off x="8140700" y="4384675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12" name="Oval 61"/>
          <p:cNvSpPr>
            <a:spLocks noChangeArrowheads="1"/>
          </p:cNvSpPr>
          <p:nvPr/>
        </p:nvSpPr>
        <p:spPr bwMode="auto">
          <a:xfrm>
            <a:off x="6734175" y="57150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3" name="Oval 62"/>
          <p:cNvSpPr>
            <a:spLocks noChangeArrowheads="1"/>
          </p:cNvSpPr>
          <p:nvPr/>
        </p:nvSpPr>
        <p:spPr bwMode="auto">
          <a:xfrm>
            <a:off x="7191375" y="557530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4" name="Oval 63"/>
          <p:cNvSpPr>
            <a:spLocks noChangeArrowheads="1"/>
          </p:cNvSpPr>
          <p:nvPr/>
        </p:nvSpPr>
        <p:spPr bwMode="auto">
          <a:xfrm>
            <a:off x="7642225" y="51165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5" name="Oval 64"/>
          <p:cNvSpPr>
            <a:spLocks noChangeArrowheads="1"/>
          </p:cNvSpPr>
          <p:nvPr/>
        </p:nvSpPr>
        <p:spPr bwMode="auto">
          <a:xfrm>
            <a:off x="8099425" y="43672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16" name="Text Box 65"/>
          <p:cNvSpPr txBox="1">
            <a:spLocks noChangeArrowheads="1"/>
          </p:cNvSpPr>
          <p:nvPr/>
        </p:nvSpPr>
        <p:spPr bwMode="auto">
          <a:xfrm>
            <a:off x="8445500" y="5486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/>
              <a:t>x</a:t>
            </a:r>
          </a:p>
        </p:txBody>
      </p:sp>
      <p:sp>
        <p:nvSpPr>
          <p:cNvPr id="3117" name="Text Box 66"/>
          <p:cNvSpPr txBox="1">
            <a:spLocks noChangeArrowheads="1"/>
          </p:cNvSpPr>
          <p:nvPr/>
        </p:nvSpPr>
        <p:spPr bwMode="auto">
          <a:xfrm>
            <a:off x="6553200" y="58674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0</a:t>
            </a:r>
          </a:p>
        </p:txBody>
      </p:sp>
      <p:sp>
        <p:nvSpPr>
          <p:cNvPr id="3118" name="Text Box 67"/>
          <p:cNvSpPr txBox="1">
            <a:spLocks noChangeArrowheads="1"/>
          </p:cNvSpPr>
          <p:nvPr/>
        </p:nvSpPr>
        <p:spPr bwMode="auto">
          <a:xfrm>
            <a:off x="6997700" y="58674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1</a:t>
            </a:r>
          </a:p>
        </p:txBody>
      </p:sp>
      <p:sp>
        <p:nvSpPr>
          <p:cNvPr id="3119" name="Text Box 68"/>
          <p:cNvSpPr txBox="1">
            <a:spLocks noChangeArrowheads="1"/>
          </p:cNvSpPr>
          <p:nvPr/>
        </p:nvSpPr>
        <p:spPr bwMode="auto">
          <a:xfrm>
            <a:off x="7454900" y="58674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2</a:t>
            </a:r>
          </a:p>
        </p:txBody>
      </p:sp>
      <p:sp>
        <p:nvSpPr>
          <p:cNvPr id="3120" name="Text Box 69"/>
          <p:cNvSpPr txBox="1">
            <a:spLocks noChangeArrowheads="1"/>
          </p:cNvSpPr>
          <p:nvPr/>
        </p:nvSpPr>
        <p:spPr bwMode="auto">
          <a:xfrm>
            <a:off x="7912100" y="58674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3</a:t>
            </a:r>
          </a:p>
        </p:txBody>
      </p:sp>
      <p:sp>
        <p:nvSpPr>
          <p:cNvPr id="3121" name="Line 70"/>
          <p:cNvSpPr>
            <a:spLocks noChangeShapeType="1"/>
          </p:cNvSpPr>
          <p:nvPr/>
        </p:nvSpPr>
        <p:spPr bwMode="auto">
          <a:xfrm flipV="1">
            <a:off x="6769100" y="5753100"/>
            <a:ext cx="4572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2" name="Line 71"/>
          <p:cNvSpPr>
            <a:spLocks noChangeShapeType="1"/>
          </p:cNvSpPr>
          <p:nvPr/>
        </p:nvSpPr>
        <p:spPr bwMode="auto">
          <a:xfrm flipV="1">
            <a:off x="7226300" y="5613400"/>
            <a:ext cx="4572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3" name="Line 72"/>
          <p:cNvSpPr>
            <a:spLocks noChangeShapeType="1"/>
          </p:cNvSpPr>
          <p:nvPr/>
        </p:nvSpPr>
        <p:spPr bwMode="auto">
          <a:xfrm flipV="1">
            <a:off x="7683500" y="5156200"/>
            <a:ext cx="4572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4" name="Line 73"/>
          <p:cNvSpPr>
            <a:spLocks noChangeShapeType="1"/>
          </p:cNvSpPr>
          <p:nvPr/>
        </p:nvSpPr>
        <p:spPr bwMode="auto">
          <a:xfrm flipV="1">
            <a:off x="6769100" y="5638800"/>
            <a:ext cx="457200" cy="114300"/>
          </a:xfrm>
          <a:prstGeom prst="line">
            <a:avLst/>
          </a:prstGeom>
          <a:noFill/>
          <a:ln w="28575">
            <a:solidFill>
              <a:srgbClr val="FF010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5" name="Line 74"/>
          <p:cNvSpPr>
            <a:spLocks noChangeShapeType="1"/>
          </p:cNvSpPr>
          <p:nvPr/>
        </p:nvSpPr>
        <p:spPr bwMode="auto">
          <a:xfrm flipV="1">
            <a:off x="7226300" y="5181600"/>
            <a:ext cx="457200" cy="431800"/>
          </a:xfrm>
          <a:prstGeom prst="line">
            <a:avLst/>
          </a:prstGeom>
          <a:noFill/>
          <a:ln w="28575">
            <a:solidFill>
              <a:srgbClr val="FF010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6" name="Line 75"/>
          <p:cNvSpPr>
            <a:spLocks noChangeShapeType="1"/>
          </p:cNvSpPr>
          <p:nvPr/>
        </p:nvSpPr>
        <p:spPr bwMode="auto">
          <a:xfrm flipV="1">
            <a:off x="7683500" y="4419600"/>
            <a:ext cx="457200" cy="736600"/>
          </a:xfrm>
          <a:prstGeom prst="line">
            <a:avLst/>
          </a:prstGeom>
          <a:noFill/>
          <a:ln w="28575">
            <a:solidFill>
              <a:srgbClr val="FF010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27" name="Text Box 76"/>
          <p:cNvSpPr txBox="1">
            <a:spLocks noChangeArrowheads="1"/>
          </p:cNvSpPr>
          <p:nvPr/>
        </p:nvSpPr>
        <p:spPr bwMode="auto">
          <a:xfrm>
            <a:off x="6324600" y="545465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1</a:t>
            </a:r>
          </a:p>
        </p:txBody>
      </p:sp>
      <p:sp>
        <p:nvSpPr>
          <p:cNvPr id="3128" name="Text Box 77"/>
          <p:cNvSpPr txBox="1">
            <a:spLocks noChangeArrowheads="1"/>
          </p:cNvSpPr>
          <p:nvPr/>
        </p:nvSpPr>
        <p:spPr bwMode="auto">
          <a:xfrm>
            <a:off x="6324600" y="49530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4</a:t>
            </a:r>
          </a:p>
        </p:txBody>
      </p:sp>
      <p:sp>
        <p:nvSpPr>
          <p:cNvPr id="3129" name="Text Box 78"/>
          <p:cNvSpPr txBox="1">
            <a:spLocks noChangeArrowheads="1"/>
          </p:cNvSpPr>
          <p:nvPr/>
        </p:nvSpPr>
        <p:spPr bwMode="auto">
          <a:xfrm>
            <a:off x="6324600" y="4191000"/>
            <a:ext cx="457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9</a:t>
            </a:r>
          </a:p>
        </p:txBody>
      </p:sp>
      <p:graphicFrame>
        <p:nvGraphicFramePr>
          <p:cNvPr id="3074" name="Object 81"/>
          <p:cNvGraphicFramePr>
            <a:graphicFrameLocks noChangeAspect="1"/>
          </p:cNvGraphicFramePr>
          <p:nvPr/>
        </p:nvGraphicFramePr>
        <p:xfrm>
          <a:off x="6934200" y="4191000"/>
          <a:ext cx="457200" cy="304800"/>
        </p:xfrm>
        <a:graphic>
          <a:graphicData uri="http://schemas.openxmlformats.org/presentationml/2006/ole">
            <p:oleObj spid="_x0000_s3074" name="Equation" r:id="rId3" imgW="34272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B584204A-8496-47C7-A8A7-3A4156A9054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Rectangular Pulse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Zero-order hold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Easy to implement in hardware or software</a:t>
            </a:r>
            <a:br>
              <a:rPr lang="en-US" smtClean="0"/>
            </a:br>
            <a:endParaRPr lang="en-US" smtClean="0"/>
          </a:p>
          <a:p>
            <a:pPr lvl="1"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The Fourier transform is</a:t>
            </a:r>
          </a:p>
          <a:p>
            <a:pPr lvl="1"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In time domain, no overlap between </a:t>
            </a:r>
            <a:r>
              <a:rPr lang="en-US" i="1" smtClean="0"/>
              <a:t>p</a:t>
            </a:r>
            <a:r>
              <a:rPr lang="en-US" smtClean="0"/>
              <a:t>(</a:t>
            </a:r>
            <a:r>
              <a:rPr lang="en-US" i="1" smtClean="0"/>
              <a:t>t</a:t>
            </a:r>
            <a:r>
              <a:rPr lang="en-US" smtClean="0"/>
              <a:t>) and adjacent pulses </a:t>
            </a:r>
            <a:r>
              <a:rPr lang="en-US" i="1" smtClean="0"/>
              <a:t>p</a:t>
            </a:r>
            <a:r>
              <a:rPr lang="en-US" smtClean="0"/>
              <a:t>(</a:t>
            </a:r>
            <a:r>
              <a:rPr lang="en-US" i="1" smtClean="0"/>
              <a:t>t - T</a:t>
            </a:r>
            <a:r>
              <a:rPr lang="en-US" i="1" baseline="-25000" smtClean="0"/>
              <a:t>s</a:t>
            </a:r>
            <a:r>
              <a:rPr lang="en-US" smtClean="0"/>
              <a:t>) and </a:t>
            </a:r>
            <a:r>
              <a:rPr lang="en-US" i="1" smtClean="0"/>
              <a:t>p</a:t>
            </a:r>
            <a:r>
              <a:rPr lang="en-US" smtClean="0"/>
              <a:t>(</a:t>
            </a:r>
            <a:r>
              <a:rPr lang="en-US" i="1" smtClean="0"/>
              <a:t>t + T</a:t>
            </a:r>
            <a:r>
              <a:rPr lang="en-US" i="1" baseline="-25000" smtClean="0"/>
              <a:t>s</a:t>
            </a:r>
            <a:r>
              <a:rPr lang="en-US" smtClean="0"/>
              <a:t>)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In frequency domain, sinc has infinite two-sided extent; hence, the spectrum is not bandlimited</a:t>
            </a:r>
          </a:p>
        </p:txBody>
      </p:sp>
      <p:graphicFrame>
        <p:nvGraphicFramePr>
          <p:cNvPr id="4098" name="Object 0"/>
          <p:cNvGraphicFramePr>
            <a:graphicFrameLocks noChangeAspect="1"/>
          </p:cNvGraphicFramePr>
          <p:nvPr/>
        </p:nvGraphicFramePr>
        <p:xfrm>
          <a:off x="1295400" y="2362200"/>
          <a:ext cx="4335463" cy="998538"/>
        </p:xfrm>
        <a:graphic>
          <a:graphicData uri="http://schemas.openxmlformats.org/presentationml/2006/ole">
            <p:oleObj spid="_x0000_s4098" name="Equation" r:id="rId3" imgW="2539800" imgH="583920" progId="Equation.3">
              <p:embed/>
            </p:oleObj>
          </a:graphicData>
        </a:graphic>
      </p:graphicFrame>
      <p:graphicFrame>
        <p:nvGraphicFramePr>
          <p:cNvPr id="4099" name="Object 1"/>
          <p:cNvGraphicFramePr>
            <a:graphicFrameLocks noChangeAspect="1"/>
          </p:cNvGraphicFramePr>
          <p:nvPr/>
        </p:nvGraphicFramePr>
        <p:xfrm>
          <a:off x="1262063" y="3886200"/>
          <a:ext cx="6567487" cy="738188"/>
        </p:xfrm>
        <a:graphic>
          <a:graphicData uri="http://schemas.openxmlformats.org/presentationml/2006/ole">
            <p:oleObj spid="_x0000_s4099" name="Equation" r:id="rId4" imgW="3848040" imgH="431640" progId="Equation.3">
              <p:embed/>
            </p:oleObj>
          </a:graphicData>
        </a:graphic>
      </p:graphicFrame>
      <p:grpSp>
        <p:nvGrpSpPr>
          <p:cNvPr id="4103" name="Group 20"/>
          <p:cNvGrpSpPr>
            <a:grpSpLocks/>
          </p:cNvGrpSpPr>
          <p:nvPr/>
        </p:nvGrpSpPr>
        <p:grpSpPr bwMode="auto">
          <a:xfrm>
            <a:off x="6248400" y="2254250"/>
            <a:ext cx="2286000" cy="1282700"/>
            <a:chOff x="3936" y="1420"/>
            <a:chExt cx="1440" cy="808"/>
          </a:xfrm>
        </p:grpSpPr>
        <p:sp>
          <p:nvSpPr>
            <p:cNvPr id="4104" name="Line 8"/>
            <p:cNvSpPr>
              <a:spLocks noChangeShapeType="1"/>
            </p:cNvSpPr>
            <p:nvPr/>
          </p:nvSpPr>
          <p:spPr bwMode="auto">
            <a:xfrm>
              <a:off x="4656" y="1632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Line 9"/>
            <p:cNvSpPr>
              <a:spLocks noChangeShapeType="1"/>
            </p:cNvSpPr>
            <p:nvPr/>
          </p:nvSpPr>
          <p:spPr bwMode="auto">
            <a:xfrm>
              <a:off x="3936" y="2016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6" name="Line 10"/>
            <p:cNvSpPr>
              <a:spLocks noChangeShapeType="1"/>
            </p:cNvSpPr>
            <p:nvPr/>
          </p:nvSpPr>
          <p:spPr bwMode="auto">
            <a:xfrm>
              <a:off x="4368" y="1728"/>
              <a:ext cx="5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7" name="Line 11"/>
            <p:cNvSpPr>
              <a:spLocks noChangeShapeType="1"/>
            </p:cNvSpPr>
            <p:nvPr/>
          </p:nvSpPr>
          <p:spPr bwMode="auto">
            <a:xfrm>
              <a:off x="4368" y="172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>
              <a:off x="3984" y="2016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Line 13"/>
            <p:cNvSpPr>
              <a:spLocks noChangeShapeType="1"/>
            </p:cNvSpPr>
            <p:nvPr/>
          </p:nvSpPr>
          <p:spPr bwMode="auto">
            <a:xfrm>
              <a:off x="4944" y="2016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Line 14"/>
            <p:cNvSpPr>
              <a:spLocks noChangeShapeType="1"/>
            </p:cNvSpPr>
            <p:nvPr/>
          </p:nvSpPr>
          <p:spPr bwMode="auto">
            <a:xfrm>
              <a:off x="4944" y="1728"/>
              <a:ext cx="0" cy="2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Text Box 15"/>
            <p:cNvSpPr txBox="1">
              <a:spLocks noChangeArrowheads="1"/>
            </p:cNvSpPr>
            <p:nvPr/>
          </p:nvSpPr>
          <p:spPr bwMode="auto">
            <a:xfrm>
              <a:off x="5184" y="2016"/>
              <a:ext cx="19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t</a:t>
              </a:r>
            </a:p>
          </p:txBody>
        </p:sp>
        <p:sp>
          <p:nvSpPr>
            <p:cNvPr id="4112" name="Text Box 16"/>
            <p:cNvSpPr txBox="1">
              <a:spLocks noChangeArrowheads="1"/>
            </p:cNvSpPr>
            <p:nvPr/>
          </p:nvSpPr>
          <p:spPr bwMode="auto">
            <a:xfrm>
              <a:off x="4896" y="1584"/>
              <a:ext cx="28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1</a:t>
              </a:r>
            </a:p>
          </p:txBody>
        </p:sp>
        <p:sp>
          <p:nvSpPr>
            <p:cNvPr id="4113" name="Text Box 17"/>
            <p:cNvSpPr txBox="1">
              <a:spLocks noChangeArrowheads="1"/>
            </p:cNvSpPr>
            <p:nvPr/>
          </p:nvSpPr>
          <p:spPr bwMode="auto">
            <a:xfrm>
              <a:off x="4320" y="1420"/>
              <a:ext cx="6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p</a:t>
              </a:r>
              <a:r>
                <a:rPr lang="en-US" sz="1600"/>
                <a:t>(</a:t>
              </a:r>
              <a:r>
                <a:rPr lang="en-US" sz="1600" i="1"/>
                <a:t>t</a:t>
              </a:r>
              <a:r>
                <a:rPr lang="en-US" sz="1600"/>
                <a:t>)</a:t>
              </a:r>
            </a:p>
          </p:txBody>
        </p:sp>
        <p:sp>
          <p:nvSpPr>
            <p:cNvPr id="4114" name="Text Box 18"/>
            <p:cNvSpPr txBox="1">
              <a:spLocks noChangeArrowheads="1"/>
            </p:cNvSpPr>
            <p:nvPr/>
          </p:nvSpPr>
          <p:spPr bwMode="auto">
            <a:xfrm>
              <a:off x="4080" y="2016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-½ </a:t>
              </a:r>
              <a:r>
                <a:rPr lang="en-US" sz="1600" i="1"/>
                <a:t>T</a:t>
              </a:r>
              <a:r>
                <a:rPr lang="en-US" sz="1600" i="1" baseline="-25000"/>
                <a:t>s</a:t>
              </a:r>
            </a:p>
          </p:txBody>
        </p:sp>
        <p:sp>
          <p:nvSpPr>
            <p:cNvPr id="4115" name="Text Box 19"/>
            <p:cNvSpPr txBox="1">
              <a:spLocks noChangeArrowheads="1"/>
            </p:cNvSpPr>
            <p:nvPr/>
          </p:nvSpPr>
          <p:spPr bwMode="auto">
            <a:xfrm>
              <a:off x="4752" y="2016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½ </a:t>
              </a:r>
              <a:r>
                <a:rPr lang="en-US" sz="1600" i="1"/>
                <a:t>T</a:t>
              </a:r>
              <a:r>
                <a:rPr lang="en-US" sz="1600" i="1" baseline="-25000"/>
                <a:t>s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383E7AF2-F6A4-4019-9028-78C7F321FE77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1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Sinc Function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0538"/>
            <a:ext cx="7772400" cy="4552950"/>
          </a:xfrm>
        </p:spPr>
        <p:txBody>
          <a:bodyPr/>
          <a:lstStyle/>
          <a:p>
            <a:pPr>
              <a:buFontTx/>
              <a:buNone/>
            </a:pPr>
            <a:endParaRPr lang="en-US" smtClean="0"/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  <a:p>
            <a:pPr lvl="1"/>
            <a:endParaRPr lang="en-US" smtClean="0"/>
          </a:p>
          <a:p>
            <a:pPr lvl="1">
              <a:buFontTx/>
              <a:buNone/>
            </a:pPr>
            <a:r>
              <a:rPr lang="en-US" smtClean="0"/>
              <a:t>Even function (symmetric at origin)</a:t>
            </a:r>
          </a:p>
          <a:p>
            <a:pPr lvl="1">
              <a:buFontTx/>
              <a:buNone/>
            </a:pPr>
            <a:r>
              <a:rPr lang="en-US" smtClean="0"/>
              <a:t>Zero crossings at</a:t>
            </a:r>
          </a:p>
          <a:p>
            <a:pPr lvl="1">
              <a:buFontTx/>
              <a:buNone/>
            </a:pPr>
            <a:r>
              <a:rPr lang="en-US" smtClean="0"/>
              <a:t>Amplitude decreases proportionally to 1/x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4946650" y="1628775"/>
          <a:ext cx="3556000" cy="2493963"/>
        </p:xfrm>
        <a:graphic>
          <a:graphicData uri="http://schemas.openxmlformats.org/presentationml/2006/ole">
            <p:oleObj spid="_x0000_s5122" name="Equation" r:id="rId3" imgW="1828800" imgH="1282680" progId="Equation.3">
              <p:embed/>
            </p:oleObj>
          </a:graphicData>
        </a:graphic>
      </p:graphicFrame>
      <p:grpSp>
        <p:nvGrpSpPr>
          <p:cNvPr id="5128" name="Group 5"/>
          <p:cNvGrpSpPr>
            <a:grpSpLocks/>
          </p:cNvGrpSpPr>
          <p:nvPr/>
        </p:nvGrpSpPr>
        <p:grpSpPr bwMode="auto">
          <a:xfrm>
            <a:off x="1066800" y="1804988"/>
            <a:ext cx="3733800" cy="2057400"/>
            <a:chOff x="672" y="1546"/>
            <a:chExt cx="2352" cy="1296"/>
          </a:xfrm>
        </p:grpSpPr>
        <p:graphicFrame>
          <p:nvGraphicFramePr>
            <p:cNvPr id="5124" name="Object 6"/>
            <p:cNvGraphicFramePr>
              <a:graphicFrameLocks noChangeAspect="1"/>
            </p:cNvGraphicFramePr>
            <p:nvPr/>
          </p:nvGraphicFramePr>
          <p:xfrm>
            <a:off x="672" y="1546"/>
            <a:ext cx="2352" cy="1296"/>
          </p:xfrm>
          <a:graphic>
            <a:graphicData uri="http://schemas.openxmlformats.org/presentationml/2006/ole">
              <p:oleObj spid="_x0000_s5124" name="Worksheet" r:id="rId4" imgW="3711245" imgH="2110923" progId="Excel.Sheet.8">
                <p:embed/>
              </p:oleObj>
            </a:graphicData>
          </a:graphic>
        </p:graphicFrame>
        <p:sp>
          <p:nvSpPr>
            <p:cNvPr id="5129" name="Line 7"/>
            <p:cNvSpPr>
              <a:spLocks noChangeShapeType="1"/>
            </p:cNvSpPr>
            <p:nvPr/>
          </p:nvSpPr>
          <p:spPr bwMode="auto">
            <a:xfrm>
              <a:off x="775" y="2486"/>
              <a:ext cx="21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Line 8"/>
            <p:cNvSpPr>
              <a:spLocks noChangeShapeType="1"/>
            </p:cNvSpPr>
            <p:nvPr/>
          </p:nvSpPr>
          <p:spPr bwMode="auto">
            <a:xfrm flipV="1">
              <a:off x="1864" y="1671"/>
              <a:ext cx="0" cy="105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Text Box 9"/>
            <p:cNvSpPr txBox="1">
              <a:spLocks noChangeArrowheads="1"/>
            </p:cNvSpPr>
            <p:nvPr/>
          </p:nvSpPr>
          <p:spPr bwMode="auto">
            <a:xfrm>
              <a:off x="1867" y="2506"/>
              <a:ext cx="23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0</a:t>
              </a:r>
              <a:endParaRPr lang="en-US"/>
            </a:p>
          </p:txBody>
        </p:sp>
        <p:sp>
          <p:nvSpPr>
            <p:cNvPr id="5132" name="Text Box 10"/>
            <p:cNvSpPr txBox="1">
              <a:spLocks noChangeArrowheads="1"/>
            </p:cNvSpPr>
            <p:nvPr/>
          </p:nvSpPr>
          <p:spPr bwMode="auto">
            <a:xfrm>
              <a:off x="1867" y="1642"/>
              <a:ext cx="23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400"/>
                <a:t>1</a:t>
              </a:r>
              <a:endParaRPr lang="en-US"/>
            </a:p>
          </p:txBody>
        </p:sp>
        <p:sp>
          <p:nvSpPr>
            <p:cNvPr id="5133" name="Text Box 11"/>
            <p:cNvSpPr txBox="1">
              <a:spLocks noChangeArrowheads="1"/>
            </p:cNvSpPr>
            <p:nvPr/>
          </p:nvSpPr>
          <p:spPr bwMode="auto">
            <a:xfrm>
              <a:off x="2784" y="2314"/>
              <a:ext cx="23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400" i="1"/>
                <a:t>x</a:t>
              </a:r>
              <a:endParaRPr lang="en-US" i="1"/>
            </a:p>
          </p:txBody>
        </p:sp>
        <p:sp>
          <p:nvSpPr>
            <p:cNvPr id="5134" name="Text Box 12"/>
            <p:cNvSpPr txBox="1">
              <a:spLocks noChangeArrowheads="1"/>
            </p:cNvSpPr>
            <p:nvPr/>
          </p:nvSpPr>
          <p:spPr bwMode="auto">
            <a:xfrm>
              <a:off x="1404" y="1565"/>
              <a:ext cx="54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600"/>
                <a:t>sinc(</a:t>
              </a:r>
              <a:r>
                <a:rPr lang="en-US" sz="1600" i="1"/>
                <a:t>x</a:t>
              </a:r>
              <a:r>
                <a:rPr lang="en-US" sz="1600"/>
                <a:t>)</a:t>
              </a:r>
            </a:p>
          </p:txBody>
        </p:sp>
        <p:sp>
          <p:nvSpPr>
            <p:cNvPr id="5135" name="Text Box 13"/>
            <p:cNvSpPr txBox="1">
              <a:spLocks noChangeArrowheads="1"/>
            </p:cNvSpPr>
            <p:nvPr/>
          </p:nvSpPr>
          <p:spPr bwMode="auto">
            <a:xfrm>
              <a:off x="2018" y="2506"/>
              <a:ext cx="23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400" i="1">
                  <a:latin typeface="Symbol" pitchFamily="18" charset="2"/>
                </a:rPr>
                <a:t>p</a:t>
              </a:r>
              <a:endParaRPr lang="en-US" i="1">
                <a:latin typeface="Symbol" pitchFamily="18" charset="2"/>
              </a:endParaRPr>
            </a:p>
          </p:txBody>
        </p:sp>
        <p:sp>
          <p:nvSpPr>
            <p:cNvPr id="5136" name="Text Box 14"/>
            <p:cNvSpPr txBox="1">
              <a:spLocks noChangeArrowheads="1"/>
            </p:cNvSpPr>
            <p:nvPr/>
          </p:nvSpPr>
          <p:spPr bwMode="auto">
            <a:xfrm>
              <a:off x="1488" y="2506"/>
              <a:ext cx="23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sz="1400" i="1">
                  <a:latin typeface="Symbol" pitchFamily="18" charset="2"/>
                </a:rPr>
                <a:t>-p</a:t>
              </a:r>
              <a:endParaRPr lang="en-US" i="1">
                <a:latin typeface="Symbol" pitchFamily="18" charset="2"/>
              </a:endParaRPr>
            </a:p>
          </p:txBody>
        </p:sp>
        <p:sp>
          <p:nvSpPr>
            <p:cNvPr id="5137" name="Text Box 15"/>
            <p:cNvSpPr txBox="1">
              <a:spLocks noChangeArrowheads="1"/>
            </p:cNvSpPr>
            <p:nvPr/>
          </p:nvSpPr>
          <p:spPr bwMode="auto">
            <a:xfrm>
              <a:off x="2306" y="2506"/>
              <a:ext cx="23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latin typeface="Symbol" pitchFamily="18" charset="2"/>
                </a:rPr>
                <a:t>2</a:t>
              </a:r>
              <a:r>
                <a:rPr lang="en-US" sz="1400" i="1">
                  <a:latin typeface="Symbol" pitchFamily="18" charset="2"/>
                </a:rPr>
                <a:t>p</a:t>
              </a:r>
              <a:endParaRPr lang="en-US" i="1">
                <a:latin typeface="Symbol" pitchFamily="18" charset="2"/>
              </a:endParaRPr>
            </a:p>
          </p:txBody>
        </p:sp>
        <p:sp>
          <p:nvSpPr>
            <p:cNvPr id="5138" name="Text Box 16"/>
            <p:cNvSpPr txBox="1">
              <a:spLocks noChangeArrowheads="1"/>
            </p:cNvSpPr>
            <p:nvPr/>
          </p:nvSpPr>
          <p:spPr bwMode="auto">
            <a:xfrm>
              <a:off x="2594" y="2506"/>
              <a:ext cx="23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latin typeface="Symbol" pitchFamily="18" charset="2"/>
                </a:rPr>
                <a:t>3</a:t>
              </a:r>
              <a:r>
                <a:rPr lang="en-US" sz="1400" i="1">
                  <a:latin typeface="Symbol" pitchFamily="18" charset="2"/>
                </a:rPr>
                <a:t>p</a:t>
              </a:r>
              <a:endParaRPr lang="en-US" i="1">
                <a:latin typeface="Symbol" pitchFamily="18" charset="2"/>
              </a:endParaRPr>
            </a:p>
          </p:txBody>
        </p:sp>
        <p:sp>
          <p:nvSpPr>
            <p:cNvPr id="5139" name="Text Box 17"/>
            <p:cNvSpPr txBox="1">
              <a:spLocks noChangeArrowheads="1"/>
            </p:cNvSpPr>
            <p:nvPr/>
          </p:nvSpPr>
          <p:spPr bwMode="auto">
            <a:xfrm>
              <a:off x="1104" y="2506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latin typeface="Symbol" pitchFamily="18" charset="2"/>
                </a:rPr>
                <a:t>-2</a:t>
              </a:r>
              <a:r>
                <a:rPr lang="en-US" sz="1400" i="1">
                  <a:latin typeface="Symbol" pitchFamily="18" charset="2"/>
                </a:rPr>
                <a:t>p</a:t>
              </a:r>
              <a:endParaRPr lang="en-US" i="1">
                <a:latin typeface="Symbol" pitchFamily="18" charset="2"/>
              </a:endParaRPr>
            </a:p>
          </p:txBody>
        </p:sp>
        <p:sp>
          <p:nvSpPr>
            <p:cNvPr id="5140" name="Text Box 18"/>
            <p:cNvSpPr txBox="1">
              <a:spLocks noChangeArrowheads="1"/>
            </p:cNvSpPr>
            <p:nvPr/>
          </p:nvSpPr>
          <p:spPr bwMode="auto">
            <a:xfrm>
              <a:off x="816" y="2506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>
                  <a:latin typeface="Symbol" pitchFamily="18" charset="2"/>
                </a:rPr>
                <a:t>-3</a:t>
              </a:r>
              <a:r>
                <a:rPr lang="en-US" sz="1400" i="1">
                  <a:latin typeface="Symbol" pitchFamily="18" charset="2"/>
                </a:rPr>
                <a:t>p</a:t>
              </a:r>
              <a:endParaRPr lang="en-US" i="1">
                <a:latin typeface="Symbol" pitchFamily="18" charset="2"/>
              </a:endParaRPr>
            </a:p>
          </p:txBody>
        </p:sp>
        <p:sp>
          <p:nvSpPr>
            <p:cNvPr id="5141" name="Line 19"/>
            <p:cNvSpPr>
              <a:spLocks noChangeShapeType="1"/>
            </p:cNvSpPr>
            <p:nvPr/>
          </p:nvSpPr>
          <p:spPr bwMode="auto">
            <a:xfrm>
              <a:off x="1320" y="243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2" name="Line 20"/>
            <p:cNvSpPr>
              <a:spLocks noChangeShapeType="1"/>
            </p:cNvSpPr>
            <p:nvPr/>
          </p:nvSpPr>
          <p:spPr bwMode="auto">
            <a:xfrm>
              <a:off x="1025" y="243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3" name="Line 21"/>
            <p:cNvSpPr>
              <a:spLocks noChangeShapeType="1"/>
            </p:cNvSpPr>
            <p:nvPr/>
          </p:nvSpPr>
          <p:spPr bwMode="auto">
            <a:xfrm>
              <a:off x="1581" y="243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4" name="Line 22"/>
            <p:cNvSpPr>
              <a:spLocks noChangeShapeType="1"/>
            </p:cNvSpPr>
            <p:nvPr/>
          </p:nvSpPr>
          <p:spPr bwMode="auto">
            <a:xfrm>
              <a:off x="2396" y="243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5" name="Line 23"/>
            <p:cNvSpPr>
              <a:spLocks noChangeShapeType="1"/>
            </p:cNvSpPr>
            <p:nvPr/>
          </p:nvSpPr>
          <p:spPr bwMode="auto">
            <a:xfrm>
              <a:off x="2131" y="243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6" name="Line 24"/>
            <p:cNvSpPr>
              <a:spLocks noChangeShapeType="1"/>
            </p:cNvSpPr>
            <p:nvPr/>
          </p:nvSpPr>
          <p:spPr bwMode="auto">
            <a:xfrm>
              <a:off x="2687" y="2437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5123" name="Object 25"/>
          <p:cNvGraphicFramePr>
            <a:graphicFrameLocks noChangeAspect="1"/>
          </p:cNvGraphicFramePr>
          <p:nvPr/>
        </p:nvGraphicFramePr>
        <p:xfrm>
          <a:off x="3435350" y="4724400"/>
          <a:ext cx="2552700" cy="392113"/>
        </p:xfrm>
        <a:graphic>
          <a:graphicData uri="http://schemas.openxmlformats.org/presentationml/2006/ole">
            <p:oleObj spid="_x0000_s5123" name="Equation" r:id="rId5" imgW="132048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4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4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4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r>
              <a:rPr lang="en-US" smtClean="0"/>
              <a:t>7 - </a:t>
            </a:r>
            <a:fld id="{89D71B70-5309-452F-ABD1-B2447CD0F8F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Triangular Pulse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3058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Linear interpolation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It is relatively easy to implement in hardware or software, although not as easy as zero-order hold</a:t>
            </a:r>
          </a:p>
          <a:p>
            <a:pPr lvl="1"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</a:pPr>
            <a:endParaRPr lang="en-US" smtClean="0"/>
          </a:p>
          <a:p>
            <a:pPr lvl="1">
              <a:lnSpc>
                <a:spcPct val="90000"/>
              </a:lnSpc>
              <a:spcBef>
                <a:spcPct val="80000"/>
              </a:spcBef>
              <a:buFontTx/>
              <a:buNone/>
            </a:pPr>
            <a:r>
              <a:rPr lang="en-US" smtClean="0"/>
              <a:t>Overlap between </a:t>
            </a:r>
            <a:r>
              <a:rPr lang="en-US" i="1" smtClean="0"/>
              <a:t>p</a:t>
            </a:r>
            <a:r>
              <a:rPr lang="en-US" smtClean="0"/>
              <a:t>(</a:t>
            </a:r>
            <a:r>
              <a:rPr lang="en-US" i="1" smtClean="0"/>
              <a:t>t</a:t>
            </a:r>
            <a:r>
              <a:rPr lang="en-US" smtClean="0"/>
              <a:t>) and its adjacent pulses </a:t>
            </a:r>
            <a:r>
              <a:rPr lang="en-US" i="1" smtClean="0"/>
              <a:t>p</a:t>
            </a:r>
            <a:r>
              <a:rPr lang="en-US" smtClean="0"/>
              <a:t>(</a:t>
            </a:r>
            <a:r>
              <a:rPr lang="en-US" i="1" smtClean="0"/>
              <a:t>t - T</a:t>
            </a:r>
            <a:r>
              <a:rPr lang="en-US" i="1" baseline="-25000" smtClean="0"/>
              <a:t>s</a:t>
            </a:r>
            <a:r>
              <a:rPr lang="en-US" smtClean="0"/>
              <a:t>) and</a:t>
            </a:r>
            <a:br>
              <a:rPr lang="en-US" smtClean="0"/>
            </a:br>
            <a:r>
              <a:rPr lang="en-US" i="1" smtClean="0"/>
              <a:t>p</a:t>
            </a:r>
            <a:r>
              <a:rPr lang="en-US" smtClean="0"/>
              <a:t>(</a:t>
            </a:r>
            <a:r>
              <a:rPr lang="en-US" i="1" smtClean="0"/>
              <a:t>t + T</a:t>
            </a:r>
            <a:r>
              <a:rPr lang="en-US" i="1" baseline="-25000" smtClean="0"/>
              <a:t>s</a:t>
            </a:r>
            <a:r>
              <a:rPr lang="en-US" smtClean="0"/>
              <a:t>) but with no others</a:t>
            </a:r>
          </a:p>
          <a:p>
            <a:pPr>
              <a:lnSpc>
                <a:spcPct val="90000"/>
              </a:lnSpc>
            </a:pPr>
            <a:r>
              <a:rPr lang="en-US" smtClean="0"/>
              <a:t>Fourier transform is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How to compute this?  </a:t>
            </a:r>
            <a:r>
              <a:rPr lang="en-US" i="1" smtClean="0"/>
              <a:t>Hint:</a:t>
            </a:r>
            <a:r>
              <a:rPr lang="en-US" smtClean="0"/>
              <a:t> Triangular pulse is equal to 1 / </a:t>
            </a:r>
            <a:r>
              <a:rPr lang="en-US" i="1" smtClean="0"/>
              <a:t>T</a:t>
            </a:r>
            <a:r>
              <a:rPr lang="en-US" i="1" baseline="-25000" smtClean="0"/>
              <a:t>s</a:t>
            </a:r>
            <a:r>
              <a:rPr lang="en-US" smtClean="0"/>
              <a:t> times the convolution of rectangular pulse with itself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In frequency domain, sinc</a:t>
            </a:r>
            <a:r>
              <a:rPr lang="en-US" baseline="30000" smtClean="0"/>
              <a:t>2</a:t>
            </a:r>
            <a:r>
              <a:rPr lang="en-US" smtClean="0"/>
              <a:t>(</a:t>
            </a:r>
            <a:r>
              <a:rPr lang="en-US" i="1" smtClean="0"/>
              <a:t>f</a:t>
            </a:r>
            <a:r>
              <a:rPr lang="en-US" smtClean="0"/>
              <a:t> </a:t>
            </a:r>
            <a:r>
              <a:rPr lang="en-US" i="1" smtClean="0"/>
              <a:t>T</a:t>
            </a:r>
            <a:r>
              <a:rPr lang="en-US" i="1" baseline="-25000" smtClean="0"/>
              <a:t>s</a:t>
            </a:r>
            <a:r>
              <a:rPr lang="en-US" smtClean="0"/>
              <a:t>) has infinite two-sided extent; hence, the spectrum is not bandlimited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1295400" y="2590800"/>
          <a:ext cx="3989388" cy="1085850"/>
        </p:xfrm>
        <a:graphic>
          <a:graphicData uri="http://schemas.openxmlformats.org/presentationml/2006/ole">
            <p:oleObj spid="_x0000_s6146" name="Equation" r:id="rId3" imgW="2336760" imgH="634680" progId="Equation.3">
              <p:embed/>
            </p:oleObj>
          </a:graphicData>
        </a:graphic>
      </p:graphicFrame>
      <p:graphicFrame>
        <p:nvGraphicFramePr>
          <p:cNvPr id="6147" name="Object 5"/>
          <p:cNvGraphicFramePr>
            <a:graphicFrameLocks noChangeAspect="1"/>
          </p:cNvGraphicFramePr>
          <p:nvPr/>
        </p:nvGraphicFramePr>
        <p:xfrm>
          <a:off x="4083050" y="4495800"/>
          <a:ext cx="2274888" cy="412750"/>
        </p:xfrm>
        <a:graphic>
          <a:graphicData uri="http://schemas.openxmlformats.org/presentationml/2006/ole">
            <p:oleObj spid="_x0000_s6147" name="Equation" r:id="rId4" imgW="1333440" imgH="241200" progId="Equation.3">
              <p:embed/>
            </p:oleObj>
          </a:graphicData>
        </a:graphic>
      </p:graphicFrame>
      <p:grpSp>
        <p:nvGrpSpPr>
          <p:cNvPr id="6151" name="Group 21"/>
          <p:cNvGrpSpPr>
            <a:grpSpLocks/>
          </p:cNvGrpSpPr>
          <p:nvPr/>
        </p:nvGrpSpPr>
        <p:grpSpPr bwMode="auto">
          <a:xfrm>
            <a:off x="6096000" y="2286000"/>
            <a:ext cx="2286000" cy="1282700"/>
            <a:chOff x="3888" y="1592"/>
            <a:chExt cx="1440" cy="808"/>
          </a:xfrm>
        </p:grpSpPr>
        <p:sp>
          <p:nvSpPr>
            <p:cNvPr id="6152" name="Line 7"/>
            <p:cNvSpPr>
              <a:spLocks noChangeShapeType="1"/>
            </p:cNvSpPr>
            <p:nvPr/>
          </p:nvSpPr>
          <p:spPr bwMode="auto">
            <a:xfrm>
              <a:off x="4608" y="1804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Line 8"/>
            <p:cNvSpPr>
              <a:spLocks noChangeShapeType="1"/>
            </p:cNvSpPr>
            <p:nvPr/>
          </p:nvSpPr>
          <p:spPr bwMode="auto">
            <a:xfrm>
              <a:off x="3888" y="2188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Line 10"/>
            <p:cNvSpPr>
              <a:spLocks noChangeShapeType="1"/>
            </p:cNvSpPr>
            <p:nvPr/>
          </p:nvSpPr>
          <p:spPr bwMode="auto">
            <a:xfrm flipH="1">
              <a:off x="4320" y="1872"/>
              <a:ext cx="288" cy="3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Line 11"/>
            <p:cNvSpPr>
              <a:spLocks noChangeShapeType="1"/>
            </p:cNvSpPr>
            <p:nvPr/>
          </p:nvSpPr>
          <p:spPr bwMode="auto">
            <a:xfrm>
              <a:off x="3936" y="2188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Line 12"/>
            <p:cNvSpPr>
              <a:spLocks noChangeShapeType="1"/>
            </p:cNvSpPr>
            <p:nvPr/>
          </p:nvSpPr>
          <p:spPr bwMode="auto">
            <a:xfrm>
              <a:off x="4896" y="2188"/>
              <a:ext cx="38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Line 13"/>
            <p:cNvSpPr>
              <a:spLocks noChangeShapeType="1"/>
            </p:cNvSpPr>
            <p:nvPr/>
          </p:nvSpPr>
          <p:spPr bwMode="auto">
            <a:xfrm>
              <a:off x="4608" y="1872"/>
              <a:ext cx="288" cy="3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Text Box 14"/>
            <p:cNvSpPr txBox="1">
              <a:spLocks noChangeArrowheads="1"/>
            </p:cNvSpPr>
            <p:nvPr/>
          </p:nvSpPr>
          <p:spPr bwMode="auto">
            <a:xfrm>
              <a:off x="5136" y="2188"/>
              <a:ext cx="19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t</a:t>
              </a:r>
            </a:p>
          </p:txBody>
        </p:sp>
        <p:sp>
          <p:nvSpPr>
            <p:cNvPr id="6159" name="Text Box 15"/>
            <p:cNvSpPr txBox="1">
              <a:spLocks noChangeArrowheads="1"/>
            </p:cNvSpPr>
            <p:nvPr/>
          </p:nvSpPr>
          <p:spPr bwMode="auto">
            <a:xfrm>
              <a:off x="4608" y="1756"/>
              <a:ext cx="28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1</a:t>
              </a:r>
            </a:p>
          </p:txBody>
        </p:sp>
        <p:sp>
          <p:nvSpPr>
            <p:cNvPr id="6160" name="Text Box 16"/>
            <p:cNvSpPr txBox="1">
              <a:spLocks noChangeArrowheads="1"/>
            </p:cNvSpPr>
            <p:nvPr/>
          </p:nvSpPr>
          <p:spPr bwMode="auto">
            <a:xfrm>
              <a:off x="4272" y="1592"/>
              <a:ext cx="6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p</a:t>
              </a:r>
              <a:r>
                <a:rPr lang="en-US" sz="1600"/>
                <a:t>(</a:t>
              </a:r>
              <a:r>
                <a:rPr lang="en-US" sz="1600" i="1"/>
                <a:t>t</a:t>
              </a:r>
              <a:r>
                <a:rPr lang="en-US" sz="1600"/>
                <a:t>)</a:t>
              </a:r>
            </a:p>
          </p:txBody>
        </p:sp>
        <p:sp>
          <p:nvSpPr>
            <p:cNvPr id="6161" name="Text Box 17"/>
            <p:cNvSpPr txBox="1">
              <a:spLocks noChangeArrowheads="1"/>
            </p:cNvSpPr>
            <p:nvPr/>
          </p:nvSpPr>
          <p:spPr bwMode="auto">
            <a:xfrm>
              <a:off x="4032" y="2188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-</a:t>
              </a:r>
              <a:r>
                <a:rPr lang="en-US" sz="1600" i="1"/>
                <a:t>T</a:t>
              </a:r>
              <a:r>
                <a:rPr lang="en-US" sz="1600" i="1" baseline="-25000"/>
                <a:t>s</a:t>
              </a:r>
            </a:p>
          </p:txBody>
        </p:sp>
        <p:sp>
          <p:nvSpPr>
            <p:cNvPr id="6162" name="Text Box 18"/>
            <p:cNvSpPr txBox="1">
              <a:spLocks noChangeArrowheads="1"/>
            </p:cNvSpPr>
            <p:nvPr/>
          </p:nvSpPr>
          <p:spPr bwMode="auto">
            <a:xfrm>
              <a:off x="4704" y="2188"/>
              <a:ext cx="38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T</a:t>
              </a:r>
              <a:r>
                <a:rPr lang="en-US" sz="1600" i="1" baseline="-25000"/>
                <a:t>s</a:t>
              </a:r>
            </a:p>
          </p:txBody>
        </p:sp>
        <p:sp>
          <p:nvSpPr>
            <p:cNvPr id="6163" name="Line 20"/>
            <p:cNvSpPr>
              <a:spLocks noChangeShapeType="1"/>
            </p:cNvSpPr>
            <p:nvPr/>
          </p:nvSpPr>
          <p:spPr bwMode="auto">
            <a:xfrm>
              <a:off x="4560" y="187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2712</TotalTime>
  <Words>532</Words>
  <Application>Microsoft Office PowerPoint</Application>
  <PresentationFormat>On-screen Show (4:3)</PresentationFormat>
  <Paragraphs>192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Times New Roman</vt:lpstr>
      <vt:lpstr>Arial</vt:lpstr>
      <vt:lpstr>Symbol</vt:lpstr>
      <vt:lpstr>Default Design</vt:lpstr>
      <vt:lpstr>Microsoft Equation 3.0</vt:lpstr>
      <vt:lpstr>Microsoft Excel Worksheet</vt:lpstr>
      <vt:lpstr>Interpolation and Pulse Shaping</vt:lpstr>
      <vt:lpstr>Outline</vt:lpstr>
      <vt:lpstr>Data Conversion</vt:lpstr>
      <vt:lpstr>Discrete-to-Continuous Conversion</vt:lpstr>
      <vt:lpstr>Discrete-to-Continuous Conversion</vt:lpstr>
      <vt:lpstr>Interpolation From Tables</vt:lpstr>
      <vt:lpstr>Rectangular Pulse</vt:lpstr>
      <vt:lpstr>Sinc Function</vt:lpstr>
      <vt:lpstr>Triangular Pulse</vt:lpstr>
      <vt:lpstr>Sinc Pulse</vt:lpstr>
      <vt:lpstr>Raised Cosine Pulse: Time Domain</vt:lpstr>
      <vt:lpstr>Raised Cosine Pulse Spectra</vt:lpstr>
      <vt:lpstr>Sampling and Interpolation Demo</vt:lpstr>
      <vt:lpstr>Conclusion</vt:lpstr>
    </vt:vector>
  </TitlesOfParts>
  <Company>The University of Texas at Austin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Linearity</dc:title>
  <dc:creator>Brian L. Evans</dc:creator>
  <cp:lastModifiedBy>Brian Evans</cp:lastModifiedBy>
  <cp:revision>335</cp:revision>
  <cp:lastPrinted>2001-01-11T04:39:01Z</cp:lastPrinted>
  <dcterms:created xsi:type="dcterms:W3CDTF">1999-08-31T01:42:33Z</dcterms:created>
  <dcterms:modified xsi:type="dcterms:W3CDTF">2014-01-05T06:31:08Z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4</vt:i4>
  </property>
  <property fmtid="{D5CDD505-2E9C-101B-9397-08002B2CF9AE}" pid="6" name="ScreenUsage">
    <vt:i4>3</vt:i4>
  </property>
  <property fmtid="{D5CDD505-2E9C-101B-9397-08002B2CF9AE}" pid="7" name="MailAddress">
    <vt:lpwstr>bevans@ece.utexas.edu</vt:lpwstr>
  </property>
  <property fmtid="{D5CDD505-2E9C-101B-9397-08002B2CF9AE}" pid="8" name="HomePage">
    <vt:lpwstr>http://www.ece.utexas.ed/~bevans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L:\bevans\ee313s01\08_Convolution</vt:lpwstr>
  </property>
</Properties>
</file>