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78" r:id="rId4"/>
    <p:sldId id="273" r:id="rId5"/>
    <p:sldId id="261" r:id="rId6"/>
    <p:sldId id="279" r:id="rId7"/>
    <p:sldId id="274" r:id="rId8"/>
    <p:sldId id="275" r:id="rId9"/>
    <p:sldId id="276" r:id="rId10"/>
    <p:sldId id="277" r:id="rId11"/>
    <p:sldId id="262" r:id="rId12"/>
    <p:sldId id="264" r:id="rId13"/>
    <p:sldId id="265" r:id="rId14"/>
    <p:sldId id="269" r:id="rId15"/>
    <p:sldId id="267" r:id="rId16"/>
    <p:sldId id="268" r:id="rId17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101"/>
    <a:srgbClr val="CC00CC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7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2875" y="0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5075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2875" y="8855075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08D78B75-74B1-47AD-8ACB-73997805F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2875" y="0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5700" y="687388"/>
            <a:ext cx="4681538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27538"/>
            <a:ext cx="5172075" cy="419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5075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2875" y="8855075"/>
            <a:ext cx="304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9F18F944-5F65-4D55-92FA-58EB5E546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458788" y="3429000"/>
            <a:ext cx="82264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1">
                <a:solidFill>
                  <a:srgbClr val="CC00CC"/>
                </a:solidFill>
              </a:rPr>
              <a:t>Prof. Brian L. Evans</a:t>
            </a:r>
          </a:p>
          <a:p>
            <a:pPr>
              <a:spcBef>
                <a:spcPct val="20000"/>
              </a:spcBef>
              <a:defRPr/>
            </a:pPr>
            <a:r>
              <a:rPr lang="en-US" sz="2800" b="1">
                <a:solidFill>
                  <a:srgbClr val="CC00CC"/>
                </a:solidFill>
              </a:rPr>
              <a:t>Dept. of Electrical and Computer Engineering</a:t>
            </a:r>
          </a:p>
          <a:p>
            <a:pPr>
              <a:spcBef>
                <a:spcPct val="20000"/>
              </a:spcBef>
              <a:defRPr/>
            </a:pPr>
            <a:r>
              <a:rPr lang="en-US" sz="2800" b="1">
                <a:solidFill>
                  <a:srgbClr val="CC00CC"/>
                </a:solidFill>
              </a:rPr>
              <a:t>The University of Texas at Austin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533400" y="6858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 dirty="0"/>
              <a:t>EE445S Real-Time Digital Signal Processing Lab    </a:t>
            </a:r>
            <a:r>
              <a:rPr lang="en-US" i="1" dirty="0" smtClean="0"/>
              <a:t>Spring 2014</a:t>
            </a:r>
            <a:endParaRPr lang="en-US" dirty="0"/>
          </a:p>
        </p:txBody>
      </p:sp>
      <p:sp>
        <p:nvSpPr>
          <p:cNvPr id="5" name="Text Box 20"/>
          <p:cNvSpPr txBox="1">
            <a:spLocks noChangeArrowheads="1"/>
          </p:cNvSpPr>
          <p:nvPr userDrawn="1"/>
        </p:nvSpPr>
        <p:spPr bwMode="auto">
          <a:xfrm>
            <a:off x="990600" y="5943600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CC00CC"/>
                </a:solidFill>
              </a:rPr>
              <a:t>Lecture 12                                                       http://courses.utexas.edu/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458788" y="1905000"/>
            <a:ext cx="8226425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1FB1D9A4-BA2F-49D0-BB6C-F8A1334E22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4157F193-B82F-458F-9F26-824321411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BF4251BD-AEDB-41EA-BB9A-3F09FCDF5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4F19458F-06A0-4F93-A25E-5F0F7FA98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23ACF3B0-F305-4E74-AD9C-B589713F4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BCAFC45F-F4AC-4AFF-98BD-198286CF4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6A66F6E4-0125-44CE-B8DA-CC50389F6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B5C28781-D6D8-4070-969D-23C3F21BB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CC8FEAC2-58AB-4DCD-BD15-01B1D3A79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C85CB7A7-07AE-4E9C-863F-0238CA6DE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12 - </a:t>
            </a:r>
            <a:fld id="{B33A97EF-0613-4DB3-BD17-2DF814B76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r>
              <a:rPr lang="en-US"/>
              <a:t>12 - </a:t>
            </a:r>
            <a:fld id="{A89E912E-DEE8-4F28-8F1A-255064A9A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rgbClr val="CC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rgbClr val="66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Channel Impairments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0A1C379B-8797-4B39-BBAD-B9292779CFD3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1219200"/>
            <a:ext cx="7343775" cy="4937125"/>
          </a:xfrm>
        </p:spPr>
      </p:pic>
      <p:sp>
        <p:nvSpPr>
          <p:cNvPr id="6" name="Freeform 5"/>
          <p:cNvSpPr/>
          <p:nvPr/>
        </p:nvSpPr>
        <p:spPr>
          <a:xfrm>
            <a:off x="2297113" y="2901950"/>
            <a:ext cx="5094287" cy="2722563"/>
          </a:xfrm>
          <a:custGeom>
            <a:avLst/>
            <a:gdLst>
              <a:gd name="connsiteX0" fmla="*/ 0 w 5623200"/>
              <a:gd name="connsiteY0" fmla="*/ 0 h 2722163"/>
              <a:gd name="connsiteX1" fmla="*/ 21600 w 5623200"/>
              <a:gd name="connsiteY1" fmla="*/ 43200 h 2722163"/>
              <a:gd name="connsiteX2" fmla="*/ 28800 w 5623200"/>
              <a:gd name="connsiteY2" fmla="*/ 79200 h 2722163"/>
              <a:gd name="connsiteX3" fmla="*/ 43200 w 5623200"/>
              <a:gd name="connsiteY3" fmla="*/ 122400 h 2722163"/>
              <a:gd name="connsiteX4" fmla="*/ 50400 w 5623200"/>
              <a:gd name="connsiteY4" fmla="*/ 151200 h 2722163"/>
              <a:gd name="connsiteX5" fmla="*/ 64800 w 5623200"/>
              <a:gd name="connsiteY5" fmla="*/ 172800 h 2722163"/>
              <a:gd name="connsiteX6" fmla="*/ 79200 w 5623200"/>
              <a:gd name="connsiteY6" fmla="*/ 223200 h 2722163"/>
              <a:gd name="connsiteX7" fmla="*/ 93600 w 5623200"/>
              <a:gd name="connsiteY7" fmla="*/ 244800 h 2722163"/>
              <a:gd name="connsiteX8" fmla="*/ 115200 w 5623200"/>
              <a:gd name="connsiteY8" fmla="*/ 309600 h 2722163"/>
              <a:gd name="connsiteX9" fmla="*/ 136800 w 5623200"/>
              <a:gd name="connsiteY9" fmla="*/ 367200 h 2722163"/>
              <a:gd name="connsiteX10" fmla="*/ 144000 w 5623200"/>
              <a:gd name="connsiteY10" fmla="*/ 388800 h 2722163"/>
              <a:gd name="connsiteX11" fmla="*/ 172800 w 5623200"/>
              <a:gd name="connsiteY11" fmla="*/ 446400 h 2722163"/>
              <a:gd name="connsiteX12" fmla="*/ 187200 w 5623200"/>
              <a:gd name="connsiteY12" fmla="*/ 482400 h 2722163"/>
              <a:gd name="connsiteX13" fmla="*/ 194400 w 5623200"/>
              <a:gd name="connsiteY13" fmla="*/ 518400 h 2722163"/>
              <a:gd name="connsiteX14" fmla="*/ 216000 w 5623200"/>
              <a:gd name="connsiteY14" fmla="*/ 547200 h 2722163"/>
              <a:gd name="connsiteX15" fmla="*/ 237600 w 5623200"/>
              <a:gd name="connsiteY15" fmla="*/ 590400 h 2722163"/>
              <a:gd name="connsiteX16" fmla="*/ 266400 w 5623200"/>
              <a:gd name="connsiteY16" fmla="*/ 655200 h 2722163"/>
              <a:gd name="connsiteX17" fmla="*/ 288000 w 5623200"/>
              <a:gd name="connsiteY17" fmla="*/ 676800 h 2722163"/>
              <a:gd name="connsiteX18" fmla="*/ 324000 w 5623200"/>
              <a:gd name="connsiteY18" fmla="*/ 727200 h 2722163"/>
              <a:gd name="connsiteX19" fmla="*/ 352800 w 5623200"/>
              <a:gd name="connsiteY19" fmla="*/ 756000 h 2722163"/>
              <a:gd name="connsiteX20" fmla="*/ 403200 w 5623200"/>
              <a:gd name="connsiteY20" fmla="*/ 792000 h 2722163"/>
              <a:gd name="connsiteX21" fmla="*/ 446400 w 5623200"/>
              <a:gd name="connsiteY21" fmla="*/ 842400 h 2722163"/>
              <a:gd name="connsiteX22" fmla="*/ 496800 w 5623200"/>
              <a:gd name="connsiteY22" fmla="*/ 892800 h 2722163"/>
              <a:gd name="connsiteX23" fmla="*/ 525600 w 5623200"/>
              <a:gd name="connsiteY23" fmla="*/ 914400 h 2722163"/>
              <a:gd name="connsiteX24" fmla="*/ 554400 w 5623200"/>
              <a:gd name="connsiteY24" fmla="*/ 943200 h 2722163"/>
              <a:gd name="connsiteX25" fmla="*/ 590400 w 5623200"/>
              <a:gd name="connsiteY25" fmla="*/ 964800 h 2722163"/>
              <a:gd name="connsiteX26" fmla="*/ 619200 w 5623200"/>
              <a:gd name="connsiteY26" fmla="*/ 986400 h 2722163"/>
              <a:gd name="connsiteX27" fmla="*/ 648000 w 5623200"/>
              <a:gd name="connsiteY27" fmla="*/ 1000800 h 2722163"/>
              <a:gd name="connsiteX28" fmla="*/ 669600 w 5623200"/>
              <a:gd name="connsiteY28" fmla="*/ 1015200 h 2722163"/>
              <a:gd name="connsiteX29" fmla="*/ 720000 w 5623200"/>
              <a:gd name="connsiteY29" fmla="*/ 1051200 h 2722163"/>
              <a:gd name="connsiteX30" fmla="*/ 748800 w 5623200"/>
              <a:gd name="connsiteY30" fmla="*/ 1072800 h 2722163"/>
              <a:gd name="connsiteX31" fmla="*/ 770400 w 5623200"/>
              <a:gd name="connsiteY31" fmla="*/ 1080000 h 2722163"/>
              <a:gd name="connsiteX32" fmla="*/ 828000 w 5623200"/>
              <a:gd name="connsiteY32" fmla="*/ 1116000 h 2722163"/>
              <a:gd name="connsiteX33" fmla="*/ 856800 w 5623200"/>
              <a:gd name="connsiteY33" fmla="*/ 1130400 h 2722163"/>
              <a:gd name="connsiteX34" fmla="*/ 878400 w 5623200"/>
              <a:gd name="connsiteY34" fmla="*/ 1144800 h 2722163"/>
              <a:gd name="connsiteX35" fmla="*/ 914400 w 5623200"/>
              <a:gd name="connsiteY35" fmla="*/ 1152000 h 2722163"/>
              <a:gd name="connsiteX36" fmla="*/ 950400 w 5623200"/>
              <a:gd name="connsiteY36" fmla="*/ 1173600 h 2722163"/>
              <a:gd name="connsiteX37" fmla="*/ 972000 w 5623200"/>
              <a:gd name="connsiteY37" fmla="*/ 1180800 h 2722163"/>
              <a:gd name="connsiteX38" fmla="*/ 1044000 w 5623200"/>
              <a:gd name="connsiteY38" fmla="*/ 1202400 h 2722163"/>
              <a:gd name="connsiteX39" fmla="*/ 1101600 w 5623200"/>
              <a:gd name="connsiteY39" fmla="*/ 1231200 h 2722163"/>
              <a:gd name="connsiteX40" fmla="*/ 1123200 w 5623200"/>
              <a:gd name="connsiteY40" fmla="*/ 1245600 h 2722163"/>
              <a:gd name="connsiteX41" fmla="*/ 1180800 w 5623200"/>
              <a:gd name="connsiteY41" fmla="*/ 1274400 h 2722163"/>
              <a:gd name="connsiteX42" fmla="*/ 1209600 w 5623200"/>
              <a:gd name="connsiteY42" fmla="*/ 1288800 h 2722163"/>
              <a:gd name="connsiteX43" fmla="*/ 1245600 w 5623200"/>
              <a:gd name="connsiteY43" fmla="*/ 1310400 h 2722163"/>
              <a:gd name="connsiteX44" fmla="*/ 1267200 w 5623200"/>
              <a:gd name="connsiteY44" fmla="*/ 1324800 h 2722163"/>
              <a:gd name="connsiteX45" fmla="*/ 1288800 w 5623200"/>
              <a:gd name="connsiteY45" fmla="*/ 1332000 h 2722163"/>
              <a:gd name="connsiteX46" fmla="*/ 1375200 w 5623200"/>
              <a:gd name="connsiteY46" fmla="*/ 1389600 h 2722163"/>
              <a:gd name="connsiteX47" fmla="*/ 1461600 w 5623200"/>
              <a:gd name="connsiteY47" fmla="*/ 1447200 h 2722163"/>
              <a:gd name="connsiteX48" fmla="*/ 1519200 w 5623200"/>
              <a:gd name="connsiteY48" fmla="*/ 1483200 h 2722163"/>
              <a:gd name="connsiteX49" fmla="*/ 1548000 w 5623200"/>
              <a:gd name="connsiteY49" fmla="*/ 1490400 h 2722163"/>
              <a:gd name="connsiteX50" fmla="*/ 1620000 w 5623200"/>
              <a:gd name="connsiteY50" fmla="*/ 1526400 h 2722163"/>
              <a:gd name="connsiteX51" fmla="*/ 1620000 w 5623200"/>
              <a:gd name="connsiteY51" fmla="*/ 1526400 h 2722163"/>
              <a:gd name="connsiteX52" fmla="*/ 1656000 w 5623200"/>
              <a:gd name="connsiteY52" fmla="*/ 1548000 h 2722163"/>
              <a:gd name="connsiteX53" fmla="*/ 1684800 w 5623200"/>
              <a:gd name="connsiteY53" fmla="*/ 1562400 h 2722163"/>
              <a:gd name="connsiteX54" fmla="*/ 1706400 w 5623200"/>
              <a:gd name="connsiteY54" fmla="*/ 1576800 h 2722163"/>
              <a:gd name="connsiteX55" fmla="*/ 1771200 w 5623200"/>
              <a:gd name="connsiteY55" fmla="*/ 1605600 h 2722163"/>
              <a:gd name="connsiteX56" fmla="*/ 1821600 w 5623200"/>
              <a:gd name="connsiteY56" fmla="*/ 1634400 h 2722163"/>
              <a:gd name="connsiteX57" fmla="*/ 1864800 w 5623200"/>
              <a:gd name="connsiteY57" fmla="*/ 1648800 h 2722163"/>
              <a:gd name="connsiteX58" fmla="*/ 1922400 w 5623200"/>
              <a:gd name="connsiteY58" fmla="*/ 1677600 h 2722163"/>
              <a:gd name="connsiteX59" fmla="*/ 1972800 w 5623200"/>
              <a:gd name="connsiteY59" fmla="*/ 1699200 h 2722163"/>
              <a:gd name="connsiteX60" fmla="*/ 1994400 w 5623200"/>
              <a:gd name="connsiteY60" fmla="*/ 1706400 h 2722163"/>
              <a:gd name="connsiteX61" fmla="*/ 2016000 w 5623200"/>
              <a:gd name="connsiteY61" fmla="*/ 1720800 h 2722163"/>
              <a:gd name="connsiteX62" fmla="*/ 2088000 w 5623200"/>
              <a:gd name="connsiteY62" fmla="*/ 1749600 h 2722163"/>
              <a:gd name="connsiteX63" fmla="*/ 2138400 w 5623200"/>
              <a:gd name="connsiteY63" fmla="*/ 1778400 h 2722163"/>
              <a:gd name="connsiteX64" fmla="*/ 2174400 w 5623200"/>
              <a:gd name="connsiteY64" fmla="*/ 1792800 h 2722163"/>
              <a:gd name="connsiteX65" fmla="*/ 2268000 w 5623200"/>
              <a:gd name="connsiteY65" fmla="*/ 1828800 h 2722163"/>
              <a:gd name="connsiteX66" fmla="*/ 2311200 w 5623200"/>
              <a:gd name="connsiteY66" fmla="*/ 1850400 h 2722163"/>
              <a:gd name="connsiteX67" fmla="*/ 2347200 w 5623200"/>
              <a:gd name="connsiteY67" fmla="*/ 1872000 h 2722163"/>
              <a:gd name="connsiteX68" fmla="*/ 2383200 w 5623200"/>
              <a:gd name="connsiteY68" fmla="*/ 1886400 h 2722163"/>
              <a:gd name="connsiteX69" fmla="*/ 2455200 w 5623200"/>
              <a:gd name="connsiteY69" fmla="*/ 1922400 h 2722163"/>
              <a:gd name="connsiteX70" fmla="*/ 2505600 w 5623200"/>
              <a:gd name="connsiteY70" fmla="*/ 1936800 h 2722163"/>
              <a:gd name="connsiteX71" fmla="*/ 2527200 w 5623200"/>
              <a:gd name="connsiteY71" fmla="*/ 1951200 h 2722163"/>
              <a:gd name="connsiteX72" fmla="*/ 2577600 w 5623200"/>
              <a:gd name="connsiteY72" fmla="*/ 1965600 h 2722163"/>
              <a:gd name="connsiteX73" fmla="*/ 2613600 w 5623200"/>
              <a:gd name="connsiteY73" fmla="*/ 1980000 h 2722163"/>
              <a:gd name="connsiteX74" fmla="*/ 2671200 w 5623200"/>
              <a:gd name="connsiteY74" fmla="*/ 1994400 h 2722163"/>
              <a:gd name="connsiteX75" fmla="*/ 2707200 w 5623200"/>
              <a:gd name="connsiteY75" fmla="*/ 2016000 h 2722163"/>
              <a:gd name="connsiteX76" fmla="*/ 2779200 w 5623200"/>
              <a:gd name="connsiteY76" fmla="*/ 2037600 h 2722163"/>
              <a:gd name="connsiteX77" fmla="*/ 2822400 w 5623200"/>
              <a:gd name="connsiteY77" fmla="*/ 2052000 h 2722163"/>
              <a:gd name="connsiteX78" fmla="*/ 2880000 w 5623200"/>
              <a:gd name="connsiteY78" fmla="*/ 2066400 h 2722163"/>
              <a:gd name="connsiteX79" fmla="*/ 2952000 w 5623200"/>
              <a:gd name="connsiteY79" fmla="*/ 2088000 h 2722163"/>
              <a:gd name="connsiteX80" fmla="*/ 3038400 w 5623200"/>
              <a:gd name="connsiteY80" fmla="*/ 2109600 h 2722163"/>
              <a:gd name="connsiteX81" fmla="*/ 3067200 w 5623200"/>
              <a:gd name="connsiteY81" fmla="*/ 2124000 h 2722163"/>
              <a:gd name="connsiteX82" fmla="*/ 3124800 w 5623200"/>
              <a:gd name="connsiteY82" fmla="*/ 2138400 h 2722163"/>
              <a:gd name="connsiteX83" fmla="*/ 3254400 w 5623200"/>
              <a:gd name="connsiteY83" fmla="*/ 2174400 h 2722163"/>
              <a:gd name="connsiteX84" fmla="*/ 3312000 w 5623200"/>
              <a:gd name="connsiteY84" fmla="*/ 2196000 h 2722163"/>
              <a:gd name="connsiteX85" fmla="*/ 3348000 w 5623200"/>
              <a:gd name="connsiteY85" fmla="*/ 2210400 h 2722163"/>
              <a:gd name="connsiteX86" fmla="*/ 3405600 w 5623200"/>
              <a:gd name="connsiteY86" fmla="*/ 2224800 h 2722163"/>
              <a:gd name="connsiteX87" fmla="*/ 3470400 w 5623200"/>
              <a:gd name="connsiteY87" fmla="*/ 2246400 h 2722163"/>
              <a:gd name="connsiteX88" fmla="*/ 3506400 w 5623200"/>
              <a:gd name="connsiteY88" fmla="*/ 2260800 h 2722163"/>
              <a:gd name="connsiteX89" fmla="*/ 3556800 w 5623200"/>
              <a:gd name="connsiteY89" fmla="*/ 2275200 h 2722163"/>
              <a:gd name="connsiteX90" fmla="*/ 3578400 w 5623200"/>
              <a:gd name="connsiteY90" fmla="*/ 2282400 h 2722163"/>
              <a:gd name="connsiteX91" fmla="*/ 3621600 w 5623200"/>
              <a:gd name="connsiteY91" fmla="*/ 2289600 h 2722163"/>
              <a:gd name="connsiteX92" fmla="*/ 3643200 w 5623200"/>
              <a:gd name="connsiteY92" fmla="*/ 2304000 h 2722163"/>
              <a:gd name="connsiteX93" fmla="*/ 3722400 w 5623200"/>
              <a:gd name="connsiteY93" fmla="*/ 2318400 h 2722163"/>
              <a:gd name="connsiteX94" fmla="*/ 3758400 w 5623200"/>
              <a:gd name="connsiteY94" fmla="*/ 2332800 h 2722163"/>
              <a:gd name="connsiteX95" fmla="*/ 3830400 w 5623200"/>
              <a:gd name="connsiteY95" fmla="*/ 2347200 h 2722163"/>
              <a:gd name="connsiteX96" fmla="*/ 3866400 w 5623200"/>
              <a:gd name="connsiteY96" fmla="*/ 2361600 h 2722163"/>
              <a:gd name="connsiteX97" fmla="*/ 3909600 w 5623200"/>
              <a:gd name="connsiteY97" fmla="*/ 2376000 h 2722163"/>
              <a:gd name="connsiteX98" fmla="*/ 3945600 w 5623200"/>
              <a:gd name="connsiteY98" fmla="*/ 2390400 h 2722163"/>
              <a:gd name="connsiteX99" fmla="*/ 3981600 w 5623200"/>
              <a:gd name="connsiteY99" fmla="*/ 2397600 h 2722163"/>
              <a:gd name="connsiteX100" fmla="*/ 4024800 w 5623200"/>
              <a:gd name="connsiteY100" fmla="*/ 2412000 h 2722163"/>
              <a:gd name="connsiteX101" fmla="*/ 4053600 w 5623200"/>
              <a:gd name="connsiteY101" fmla="*/ 2419200 h 2722163"/>
              <a:gd name="connsiteX102" fmla="*/ 4082400 w 5623200"/>
              <a:gd name="connsiteY102" fmla="*/ 2433600 h 2722163"/>
              <a:gd name="connsiteX103" fmla="*/ 4197600 w 5623200"/>
              <a:gd name="connsiteY103" fmla="*/ 2455200 h 2722163"/>
              <a:gd name="connsiteX104" fmla="*/ 4248000 w 5623200"/>
              <a:gd name="connsiteY104" fmla="*/ 2476800 h 2722163"/>
              <a:gd name="connsiteX105" fmla="*/ 4320000 w 5623200"/>
              <a:gd name="connsiteY105" fmla="*/ 2491200 h 2722163"/>
              <a:gd name="connsiteX106" fmla="*/ 4420800 w 5623200"/>
              <a:gd name="connsiteY106" fmla="*/ 2527200 h 2722163"/>
              <a:gd name="connsiteX107" fmla="*/ 4478400 w 5623200"/>
              <a:gd name="connsiteY107" fmla="*/ 2541600 h 2722163"/>
              <a:gd name="connsiteX108" fmla="*/ 4500000 w 5623200"/>
              <a:gd name="connsiteY108" fmla="*/ 2548800 h 2722163"/>
              <a:gd name="connsiteX109" fmla="*/ 4600800 w 5623200"/>
              <a:gd name="connsiteY109" fmla="*/ 2563200 h 2722163"/>
              <a:gd name="connsiteX110" fmla="*/ 4644000 w 5623200"/>
              <a:gd name="connsiteY110" fmla="*/ 2577600 h 2722163"/>
              <a:gd name="connsiteX111" fmla="*/ 4687200 w 5623200"/>
              <a:gd name="connsiteY111" fmla="*/ 2584800 h 2722163"/>
              <a:gd name="connsiteX112" fmla="*/ 4780800 w 5623200"/>
              <a:gd name="connsiteY112" fmla="*/ 2606400 h 2722163"/>
              <a:gd name="connsiteX113" fmla="*/ 4867200 w 5623200"/>
              <a:gd name="connsiteY113" fmla="*/ 2620800 h 2722163"/>
              <a:gd name="connsiteX114" fmla="*/ 4896000 w 5623200"/>
              <a:gd name="connsiteY114" fmla="*/ 2628000 h 2722163"/>
              <a:gd name="connsiteX115" fmla="*/ 4960800 w 5623200"/>
              <a:gd name="connsiteY115" fmla="*/ 2635200 h 2722163"/>
              <a:gd name="connsiteX116" fmla="*/ 5004000 w 5623200"/>
              <a:gd name="connsiteY116" fmla="*/ 2642400 h 2722163"/>
              <a:gd name="connsiteX117" fmla="*/ 5025600 w 5623200"/>
              <a:gd name="connsiteY117" fmla="*/ 2649600 h 2722163"/>
              <a:gd name="connsiteX118" fmla="*/ 5155200 w 5623200"/>
              <a:gd name="connsiteY118" fmla="*/ 2664000 h 2722163"/>
              <a:gd name="connsiteX119" fmla="*/ 5198400 w 5623200"/>
              <a:gd name="connsiteY119" fmla="*/ 2671200 h 2722163"/>
              <a:gd name="connsiteX120" fmla="*/ 5234400 w 5623200"/>
              <a:gd name="connsiteY120" fmla="*/ 2678400 h 2722163"/>
              <a:gd name="connsiteX121" fmla="*/ 5292000 w 5623200"/>
              <a:gd name="connsiteY121" fmla="*/ 2685600 h 2722163"/>
              <a:gd name="connsiteX122" fmla="*/ 5378400 w 5623200"/>
              <a:gd name="connsiteY122" fmla="*/ 2700000 h 2722163"/>
              <a:gd name="connsiteX123" fmla="*/ 5464800 w 5623200"/>
              <a:gd name="connsiteY123" fmla="*/ 2707200 h 2722163"/>
              <a:gd name="connsiteX124" fmla="*/ 5558400 w 5623200"/>
              <a:gd name="connsiteY124" fmla="*/ 2721600 h 2722163"/>
              <a:gd name="connsiteX125" fmla="*/ 5623200 w 5623200"/>
              <a:gd name="connsiteY125" fmla="*/ 2721600 h 2722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5623200" h="2722163">
                <a:moveTo>
                  <a:pt x="0" y="0"/>
                </a:moveTo>
                <a:cubicBezTo>
                  <a:pt x="7200" y="14400"/>
                  <a:pt x="16098" y="28070"/>
                  <a:pt x="21600" y="43200"/>
                </a:cubicBezTo>
                <a:cubicBezTo>
                  <a:pt x="25782" y="54701"/>
                  <a:pt x="25580" y="67394"/>
                  <a:pt x="28800" y="79200"/>
                </a:cubicBezTo>
                <a:cubicBezTo>
                  <a:pt x="32794" y="93844"/>
                  <a:pt x="38838" y="107861"/>
                  <a:pt x="43200" y="122400"/>
                </a:cubicBezTo>
                <a:cubicBezTo>
                  <a:pt x="46043" y="131878"/>
                  <a:pt x="46502" y="142105"/>
                  <a:pt x="50400" y="151200"/>
                </a:cubicBezTo>
                <a:cubicBezTo>
                  <a:pt x="53809" y="159154"/>
                  <a:pt x="60930" y="165060"/>
                  <a:pt x="64800" y="172800"/>
                </a:cubicBezTo>
                <a:cubicBezTo>
                  <a:pt x="78811" y="200822"/>
                  <a:pt x="65359" y="190904"/>
                  <a:pt x="79200" y="223200"/>
                </a:cubicBezTo>
                <a:cubicBezTo>
                  <a:pt x="82609" y="231154"/>
                  <a:pt x="90272" y="236812"/>
                  <a:pt x="93600" y="244800"/>
                </a:cubicBezTo>
                <a:cubicBezTo>
                  <a:pt x="102357" y="265817"/>
                  <a:pt x="108000" y="288000"/>
                  <a:pt x="115200" y="309600"/>
                </a:cubicBezTo>
                <a:cubicBezTo>
                  <a:pt x="131543" y="358628"/>
                  <a:pt x="110972" y="298325"/>
                  <a:pt x="136800" y="367200"/>
                </a:cubicBezTo>
                <a:cubicBezTo>
                  <a:pt x="139465" y="374306"/>
                  <a:pt x="140859" y="381891"/>
                  <a:pt x="144000" y="388800"/>
                </a:cubicBezTo>
                <a:cubicBezTo>
                  <a:pt x="152883" y="408342"/>
                  <a:pt x="164828" y="426469"/>
                  <a:pt x="172800" y="446400"/>
                </a:cubicBezTo>
                <a:cubicBezTo>
                  <a:pt x="177600" y="458400"/>
                  <a:pt x="183486" y="470021"/>
                  <a:pt x="187200" y="482400"/>
                </a:cubicBezTo>
                <a:cubicBezTo>
                  <a:pt x="190716" y="494122"/>
                  <a:pt x="189430" y="507217"/>
                  <a:pt x="194400" y="518400"/>
                </a:cubicBezTo>
                <a:cubicBezTo>
                  <a:pt x="199274" y="529366"/>
                  <a:pt x="208800" y="537600"/>
                  <a:pt x="216000" y="547200"/>
                </a:cubicBezTo>
                <a:cubicBezTo>
                  <a:pt x="234097" y="601492"/>
                  <a:pt x="209685" y="534570"/>
                  <a:pt x="237600" y="590400"/>
                </a:cubicBezTo>
                <a:cubicBezTo>
                  <a:pt x="262691" y="640582"/>
                  <a:pt x="214253" y="576979"/>
                  <a:pt x="266400" y="655200"/>
                </a:cubicBezTo>
                <a:cubicBezTo>
                  <a:pt x="272048" y="663672"/>
                  <a:pt x="281481" y="668978"/>
                  <a:pt x="288000" y="676800"/>
                </a:cubicBezTo>
                <a:cubicBezTo>
                  <a:pt x="355203" y="757443"/>
                  <a:pt x="233215" y="623445"/>
                  <a:pt x="324000" y="727200"/>
                </a:cubicBezTo>
                <a:cubicBezTo>
                  <a:pt x="332940" y="737417"/>
                  <a:pt x="342583" y="747060"/>
                  <a:pt x="352800" y="756000"/>
                </a:cubicBezTo>
                <a:cubicBezTo>
                  <a:pt x="367089" y="768503"/>
                  <a:pt x="387071" y="781248"/>
                  <a:pt x="403200" y="792000"/>
                </a:cubicBezTo>
                <a:cubicBezTo>
                  <a:pt x="416419" y="831657"/>
                  <a:pt x="402126" y="801815"/>
                  <a:pt x="446400" y="842400"/>
                </a:cubicBezTo>
                <a:cubicBezTo>
                  <a:pt x="463914" y="858454"/>
                  <a:pt x="477793" y="878545"/>
                  <a:pt x="496800" y="892800"/>
                </a:cubicBezTo>
                <a:cubicBezTo>
                  <a:pt x="506400" y="900000"/>
                  <a:pt x="516569" y="906498"/>
                  <a:pt x="525600" y="914400"/>
                </a:cubicBezTo>
                <a:cubicBezTo>
                  <a:pt x="535817" y="923340"/>
                  <a:pt x="543683" y="934865"/>
                  <a:pt x="554400" y="943200"/>
                </a:cubicBezTo>
                <a:cubicBezTo>
                  <a:pt x="565446" y="951792"/>
                  <a:pt x="578756" y="957037"/>
                  <a:pt x="590400" y="964800"/>
                </a:cubicBezTo>
                <a:cubicBezTo>
                  <a:pt x="600385" y="971456"/>
                  <a:pt x="609024" y="980040"/>
                  <a:pt x="619200" y="986400"/>
                </a:cubicBezTo>
                <a:cubicBezTo>
                  <a:pt x="628302" y="992089"/>
                  <a:pt x="638681" y="995475"/>
                  <a:pt x="648000" y="1000800"/>
                </a:cubicBezTo>
                <a:cubicBezTo>
                  <a:pt x="655513" y="1005093"/>
                  <a:pt x="662400" y="1010400"/>
                  <a:pt x="669600" y="1015200"/>
                </a:cubicBezTo>
                <a:cubicBezTo>
                  <a:pt x="696025" y="1054838"/>
                  <a:pt x="668713" y="1022707"/>
                  <a:pt x="720000" y="1051200"/>
                </a:cubicBezTo>
                <a:cubicBezTo>
                  <a:pt x="730490" y="1057028"/>
                  <a:pt x="738381" y="1066846"/>
                  <a:pt x="748800" y="1072800"/>
                </a:cubicBezTo>
                <a:cubicBezTo>
                  <a:pt x="755390" y="1076565"/>
                  <a:pt x="763612" y="1076606"/>
                  <a:pt x="770400" y="1080000"/>
                </a:cubicBezTo>
                <a:cubicBezTo>
                  <a:pt x="824715" y="1107158"/>
                  <a:pt x="788019" y="1093154"/>
                  <a:pt x="828000" y="1116000"/>
                </a:cubicBezTo>
                <a:cubicBezTo>
                  <a:pt x="837319" y="1121325"/>
                  <a:pt x="847481" y="1125075"/>
                  <a:pt x="856800" y="1130400"/>
                </a:cubicBezTo>
                <a:cubicBezTo>
                  <a:pt x="864313" y="1134693"/>
                  <a:pt x="870298" y="1141762"/>
                  <a:pt x="878400" y="1144800"/>
                </a:cubicBezTo>
                <a:cubicBezTo>
                  <a:pt x="889858" y="1149097"/>
                  <a:pt x="902400" y="1149600"/>
                  <a:pt x="914400" y="1152000"/>
                </a:cubicBezTo>
                <a:cubicBezTo>
                  <a:pt x="926400" y="1159200"/>
                  <a:pt x="937883" y="1167342"/>
                  <a:pt x="950400" y="1173600"/>
                </a:cubicBezTo>
                <a:cubicBezTo>
                  <a:pt x="957188" y="1176994"/>
                  <a:pt x="964894" y="1178135"/>
                  <a:pt x="972000" y="1180800"/>
                </a:cubicBezTo>
                <a:cubicBezTo>
                  <a:pt x="1026128" y="1201098"/>
                  <a:pt x="988920" y="1191384"/>
                  <a:pt x="1044000" y="1202400"/>
                </a:cubicBezTo>
                <a:cubicBezTo>
                  <a:pt x="1094043" y="1235762"/>
                  <a:pt x="1031145" y="1195972"/>
                  <a:pt x="1101600" y="1231200"/>
                </a:cubicBezTo>
                <a:cubicBezTo>
                  <a:pt x="1109340" y="1235070"/>
                  <a:pt x="1115603" y="1241456"/>
                  <a:pt x="1123200" y="1245600"/>
                </a:cubicBezTo>
                <a:cubicBezTo>
                  <a:pt x="1142045" y="1255879"/>
                  <a:pt x="1161600" y="1264800"/>
                  <a:pt x="1180800" y="1274400"/>
                </a:cubicBezTo>
                <a:cubicBezTo>
                  <a:pt x="1190400" y="1279200"/>
                  <a:pt x="1200396" y="1283278"/>
                  <a:pt x="1209600" y="1288800"/>
                </a:cubicBezTo>
                <a:cubicBezTo>
                  <a:pt x="1221600" y="1296000"/>
                  <a:pt x="1233733" y="1302983"/>
                  <a:pt x="1245600" y="1310400"/>
                </a:cubicBezTo>
                <a:cubicBezTo>
                  <a:pt x="1252938" y="1314986"/>
                  <a:pt x="1259460" y="1320930"/>
                  <a:pt x="1267200" y="1324800"/>
                </a:cubicBezTo>
                <a:cubicBezTo>
                  <a:pt x="1273988" y="1328194"/>
                  <a:pt x="1281600" y="1329600"/>
                  <a:pt x="1288800" y="1332000"/>
                </a:cubicBezTo>
                <a:cubicBezTo>
                  <a:pt x="1353674" y="1380655"/>
                  <a:pt x="1273536" y="1321824"/>
                  <a:pt x="1375200" y="1389600"/>
                </a:cubicBezTo>
                <a:lnTo>
                  <a:pt x="1461600" y="1447200"/>
                </a:lnTo>
                <a:cubicBezTo>
                  <a:pt x="1472291" y="1454327"/>
                  <a:pt x="1512253" y="1481463"/>
                  <a:pt x="1519200" y="1483200"/>
                </a:cubicBezTo>
                <a:lnTo>
                  <a:pt x="1548000" y="1490400"/>
                </a:lnTo>
                <a:cubicBezTo>
                  <a:pt x="1588943" y="1521107"/>
                  <a:pt x="1565416" y="1508205"/>
                  <a:pt x="1620000" y="1526400"/>
                </a:cubicBezTo>
                <a:lnTo>
                  <a:pt x="1620000" y="1526400"/>
                </a:lnTo>
                <a:cubicBezTo>
                  <a:pt x="1632000" y="1533600"/>
                  <a:pt x="1643767" y="1541204"/>
                  <a:pt x="1656000" y="1548000"/>
                </a:cubicBezTo>
                <a:cubicBezTo>
                  <a:pt x="1665382" y="1553212"/>
                  <a:pt x="1675481" y="1557075"/>
                  <a:pt x="1684800" y="1562400"/>
                </a:cubicBezTo>
                <a:cubicBezTo>
                  <a:pt x="1692313" y="1566693"/>
                  <a:pt x="1698660" y="1572930"/>
                  <a:pt x="1706400" y="1576800"/>
                </a:cubicBezTo>
                <a:cubicBezTo>
                  <a:pt x="1768117" y="1607659"/>
                  <a:pt x="1717759" y="1575062"/>
                  <a:pt x="1771200" y="1605600"/>
                </a:cubicBezTo>
                <a:cubicBezTo>
                  <a:pt x="1801507" y="1622918"/>
                  <a:pt x="1785337" y="1619895"/>
                  <a:pt x="1821600" y="1634400"/>
                </a:cubicBezTo>
                <a:cubicBezTo>
                  <a:pt x="1835693" y="1640037"/>
                  <a:pt x="1850848" y="1642821"/>
                  <a:pt x="1864800" y="1648800"/>
                </a:cubicBezTo>
                <a:cubicBezTo>
                  <a:pt x="1884531" y="1657256"/>
                  <a:pt x="1902669" y="1669144"/>
                  <a:pt x="1922400" y="1677600"/>
                </a:cubicBezTo>
                <a:cubicBezTo>
                  <a:pt x="1939200" y="1684800"/>
                  <a:pt x="1955829" y="1692412"/>
                  <a:pt x="1972800" y="1699200"/>
                </a:cubicBezTo>
                <a:cubicBezTo>
                  <a:pt x="1979847" y="1702019"/>
                  <a:pt x="1987612" y="1703006"/>
                  <a:pt x="1994400" y="1706400"/>
                </a:cubicBezTo>
                <a:cubicBezTo>
                  <a:pt x="2002140" y="1710270"/>
                  <a:pt x="2008143" y="1717174"/>
                  <a:pt x="2016000" y="1720800"/>
                </a:cubicBezTo>
                <a:cubicBezTo>
                  <a:pt x="2039470" y="1731632"/>
                  <a:pt x="2066493" y="1735262"/>
                  <a:pt x="2088000" y="1749600"/>
                </a:cubicBezTo>
                <a:cubicBezTo>
                  <a:pt x="2111166" y="1765044"/>
                  <a:pt x="2110995" y="1766220"/>
                  <a:pt x="2138400" y="1778400"/>
                </a:cubicBezTo>
                <a:cubicBezTo>
                  <a:pt x="2150210" y="1783649"/>
                  <a:pt x="2162665" y="1787384"/>
                  <a:pt x="2174400" y="1792800"/>
                </a:cubicBezTo>
                <a:cubicBezTo>
                  <a:pt x="2253026" y="1829089"/>
                  <a:pt x="2205204" y="1816241"/>
                  <a:pt x="2268000" y="1828800"/>
                </a:cubicBezTo>
                <a:cubicBezTo>
                  <a:pt x="2329903" y="1870068"/>
                  <a:pt x="2251581" y="1820591"/>
                  <a:pt x="2311200" y="1850400"/>
                </a:cubicBezTo>
                <a:cubicBezTo>
                  <a:pt x="2323717" y="1856658"/>
                  <a:pt x="2334683" y="1865742"/>
                  <a:pt x="2347200" y="1872000"/>
                </a:cubicBezTo>
                <a:cubicBezTo>
                  <a:pt x="2358760" y="1877780"/>
                  <a:pt x="2371640" y="1880620"/>
                  <a:pt x="2383200" y="1886400"/>
                </a:cubicBezTo>
                <a:cubicBezTo>
                  <a:pt x="2451840" y="1920720"/>
                  <a:pt x="2329609" y="1876731"/>
                  <a:pt x="2455200" y="1922400"/>
                </a:cubicBezTo>
                <a:cubicBezTo>
                  <a:pt x="2472117" y="1928552"/>
                  <a:pt x="2489373" y="1928687"/>
                  <a:pt x="2505600" y="1936800"/>
                </a:cubicBezTo>
                <a:cubicBezTo>
                  <a:pt x="2513340" y="1940670"/>
                  <a:pt x="2519166" y="1947986"/>
                  <a:pt x="2527200" y="1951200"/>
                </a:cubicBezTo>
                <a:cubicBezTo>
                  <a:pt x="2543423" y="1957689"/>
                  <a:pt x="2561024" y="1960075"/>
                  <a:pt x="2577600" y="1965600"/>
                </a:cubicBezTo>
                <a:cubicBezTo>
                  <a:pt x="2589861" y="1969687"/>
                  <a:pt x="2601221" y="1976286"/>
                  <a:pt x="2613600" y="1980000"/>
                </a:cubicBezTo>
                <a:cubicBezTo>
                  <a:pt x="2634139" y="1986162"/>
                  <a:pt x="2652194" y="1984897"/>
                  <a:pt x="2671200" y="1994400"/>
                </a:cubicBezTo>
                <a:cubicBezTo>
                  <a:pt x="2683717" y="2000658"/>
                  <a:pt x="2694460" y="2010209"/>
                  <a:pt x="2707200" y="2016000"/>
                </a:cubicBezTo>
                <a:cubicBezTo>
                  <a:pt x="2740143" y="2030974"/>
                  <a:pt x="2748481" y="2028384"/>
                  <a:pt x="2779200" y="2037600"/>
                </a:cubicBezTo>
                <a:cubicBezTo>
                  <a:pt x="2793739" y="2041962"/>
                  <a:pt x="2807674" y="2048319"/>
                  <a:pt x="2822400" y="2052000"/>
                </a:cubicBezTo>
                <a:cubicBezTo>
                  <a:pt x="2841600" y="2056800"/>
                  <a:pt x="2861625" y="2059050"/>
                  <a:pt x="2880000" y="2066400"/>
                </a:cubicBezTo>
                <a:cubicBezTo>
                  <a:pt x="2944497" y="2092199"/>
                  <a:pt x="2887102" y="2071776"/>
                  <a:pt x="2952000" y="2088000"/>
                </a:cubicBezTo>
                <a:cubicBezTo>
                  <a:pt x="3058572" y="2114643"/>
                  <a:pt x="2954166" y="2092753"/>
                  <a:pt x="3038400" y="2109600"/>
                </a:cubicBezTo>
                <a:cubicBezTo>
                  <a:pt x="3048000" y="2114400"/>
                  <a:pt x="3057018" y="2120606"/>
                  <a:pt x="3067200" y="2124000"/>
                </a:cubicBezTo>
                <a:cubicBezTo>
                  <a:pt x="3170043" y="2158281"/>
                  <a:pt x="3054752" y="2111458"/>
                  <a:pt x="3124800" y="2138400"/>
                </a:cubicBezTo>
                <a:cubicBezTo>
                  <a:pt x="3220097" y="2175053"/>
                  <a:pt x="3167160" y="2163495"/>
                  <a:pt x="3254400" y="2174400"/>
                </a:cubicBezTo>
                <a:cubicBezTo>
                  <a:pt x="3313317" y="2203858"/>
                  <a:pt x="3253181" y="2176394"/>
                  <a:pt x="3312000" y="2196000"/>
                </a:cubicBezTo>
                <a:cubicBezTo>
                  <a:pt x="3324261" y="2200087"/>
                  <a:pt x="3335647" y="2206599"/>
                  <a:pt x="3348000" y="2210400"/>
                </a:cubicBezTo>
                <a:cubicBezTo>
                  <a:pt x="3366916" y="2216220"/>
                  <a:pt x="3387898" y="2215949"/>
                  <a:pt x="3405600" y="2224800"/>
                </a:cubicBezTo>
                <a:cubicBezTo>
                  <a:pt x="3465748" y="2254874"/>
                  <a:pt x="3400613" y="2225464"/>
                  <a:pt x="3470400" y="2246400"/>
                </a:cubicBezTo>
                <a:cubicBezTo>
                  <a:pt x="3482779" y="2250114"/>
                  <a:pt x="3494139" y="2256713"/>
                  <a:pt x="3506400" y="2260800"/>
                </a:cubicBezTo>
                <a:cubicBezTo>
                  <a:pt x="3522976" y="2266325"/>
                  <a:pt x="3540065" y="2270179"/>
                  <a:pt x="3556800" y="2275200"/>
                </a:cubicBezTo>
                <a:cubicBezTo>
                  <a:pt x="3564069" y="2277381"/>
                  <a:pt x="3570991" y="2280754"/>
                  <a:pt x="3578400" y="2282400"/>
                </a:cubicBezTo>
                <a:cubicBezTo>
                  <a:pt x="3592651" y="2285567"/>
                  <a:pt x="3607200" y="2287200"/>
                  <a:pt x="3621600" y="2289600"/>
                </a:cubicBezTo>
                <a:cubicBezTo>
                  <a:pt x="3628800" y="2294400"/>
                  <a:pt x="3635098" y="2300962"/>
                  <a:pt x="3643200" y="2304000"/>
                </a:cubicBezTo>
                <a:cubicBezTo>
                  <a:pt x="3651250" y="2307019"/>
                  <a:pt x="3717548" y="2317591"/>
                  <a:pt x="3722400" y="2318400"/>
                </a:cubicBezTo>
                <a:cubicBezTo>
                  <a:pt x="3734400" y="2323200"/>
                  <a:pt x="3745931" y="2329399"/>
                  <a:pt x="3758400" y="2332800"/>
                </a:cubicBezTo>
                <a:cubicBezTo>
                  <a:pt x="3816891" y="2348752"/>
                  <a:pt x="3783688" y="2331629"/>
                  <a:pt x="3830400" y="2347200"/>
                </a:cubicBezTo>
                <a:cubicBezTo>
                  <a:pt x="3842661" y="2351287"/>
                  <a:pt x="3854254" y="2357183"/>
                  <a:pt x="3866400" y="2361600"/>
                </a:cubicBezTo>
                <a:cubicBezTo>
                  <a:pt x="3880665" y="2366787"/>
                  <a:pt x="3895507" y="2370363"/>
                  <a:pt x="3909600" y="2376000"/>
                </a:cubicBezTo>
                <a:cubicBezTo>
                  <a:pt x="3921600" y="2380800"/>
                  <a:pt x="3933221" y="2386686"/>
                  <a:pt x="3945600" y="2390400"/>
                </a:cubicBezTo>
                <a:cubicBezTo>
                  <a:pt x="3957322" y="2393916"/>
                  <a:pt x="3969794" y="2394380"/>
                  <a:pt x="3981600" y="2397600"/>
                </a:cubicBezTo>
                <a:cubicBezTo>
                  <a:pt x="3996244" y="2401594"/>
                  <a:pt x="4010074" y="2408319"/>
                  <a:pt x="4024800" y="2412000"/>
                </a:cubicBezTo>
                <a:cubicBezTo>
                  <a:pt x="4034400" y="2414400"/>
                  <a:pt x="4044335" y="2415725"/>
                  <a:pt x="4053600" y="2419200"/>
                </a:cubicBezTo>
                <a:cubicBezTo>
                  <a:pt x="4063650" y="2422969"/>
                  <a:pt x="4072080" y="2430651"/>
                  <a:pt x="4082400" y="2433600"/>
                </a:cubicBezTo>
                <a:cubicBezTo>
                  <a:pt x="4150979" y="2453194"/>
                  <a:pt x="4140836" y="2442586"/>
                  <a:pt x="4197600" y="2455200"/>
                </a:cubicBezTo>
                <a:cubicBezTo>
                  <a:pt x="4226857" y="2461702"/>
                  <a:pt x="4215983" y="2464794"/>
                  <a:pt x="4248000" y="2476800"/>
                </a:cubicBezTo>
                <a:cubicBezTo>
                  <a:pt x="4265185" y="2483244"/>
                  <a:pt x="4305069" y="2488711"/>
                  <a:pt x="4320000" y="2491200"/>
                </a:cubicBezTo>
                <a:cubicBezTo>
                  <a:pt x="4352838" y="2504335"/>
                  <a:pt x="4386551" y="2518638"/>
                  <a:pt x="4420800" y="2527200"/>
                </a:cubicBezTo>
                <a:cubicBezTo>
                  <a:pt x="4440000" y="2532000"/>
                  <a:pt x="4459306" y="2536393"/>
                  <a:pt x="4478400" y="2541600"/>
                </a:cubicBezTo>
                <a:cubicBezTo>
                  <a:pt x="4485722" y="2543597"/>
                  <a:pt x="4492514" y="2547552"/>
                  <a:pt x="4500000" y="2548800"/>
                </a:cubicBezTo>
                <a:cubicBezTo>
                  <a:pt x="4547485" y="2556714"/>
                  <a:pt x="4560088" y="2552097"/>
                  <a:pt x="4600800" y="2563200"/>
                </a:cubicBezTo>
                <a:cubicBezTo>
                  <a:pt x="4615444" y="2567194"/>
                  <a:pt x="4629274" y="2573919"/>
                  <a:pt x="4644000" y="2577600"/>
                </a:cubicBezTo>
                <a:cubicBezTo>
                  <a:pt x="4658163" y="2581141"/>
                  <a:pt x="4672925" y="2581741"/>
                  <a:pt x="4687200" y="2584800"/>
                </a:cubicBezTo>
                <a:cubicBezTo>
                  <a:pt x="4766531" y="2601800"/>
                  <a:pt x="4719297" y="2595547"/>
                  <a:pt x="4780800" y="2606400"/>
                </a:cubicBezTo>
                <a:cubicBezTo>
                  <a:pt x="4809553" y="2611474"/>
                  <a:pt x="4838874" y="2613719"/>
                  <a:pt x="4867200" y="2620800"/>
                </a:cubicBezTo>
                <a:cubicBezTo>
                  <a:pt x="4876800" y="2623200"/>
                  <a:pt x="4886220" y="2626495"/>
                  <a:pt x="4896000" y="2628000"/>
                </a:cubicBezTo>
                <a:cubicBezTo>
                  <a:pt x="4917480" y="2631305"/>
                  <a:pt x="4939258" y="2632328"/>
                  <a:pt x="4960800" y="2635200"/>
                </a:cubicBezTo>
                <a:cubicBezTo>
                  <a:pt x="4975271" y="2637129"/>
                  <a:pt x="4989749" y="2639233"/>
                  <a:pt x="5004000" y="2642400"/>
                </a:cubicBezTo>
                <a:cubicBezTo>
                  <a:pt x="5011409" y="2644046"/>
                  <a:pt x="5018087" y="2648527"/>
                  <a:pt x="5025600" y="2649600"/>
                </a:cubicBezTo>
                <a:cubicBezTo>
                  <a:pt x="5068629" y="2655747"/>
                  <a:pt x="5112326" y="2656854"/>
                  <a:pt x="5155200" y="2664000"/>
                </a:cubicBezTo>
                <a:lnTo>
                  <a:pt x="5198400" y="2671200"/>
                </a:lnTo>
                <a:cubicBezTo>
                  <a:pt x="5210440" y="2673389"/>
                  <a:pt x="5222305" y="2676539"/>
                  <a:pt x="5234400" y="2678400"/>
                </a:cubicBezTo>
                <a:cubicBezTo>
                  <a:pt x="5253524" y="2681342"/>
                  <a:pt x="5272865" y="2682730"/>
                  <a:pt x="5292000" y="2685600"/>
                </a:cubicBezTo>
                <a:cubicBezTo>
                  <a:pt x="5320874" y="2689931"/>
                  <a:pt x="5349304" y="2697575"/>
                  <a:pt x="5378400" y="2700000"/>
                </a:cubicBezTo>
                <a:lnTo>
                  <a:pt x="5464800" y="2707200"/>
                </a:lnTo>
                <a:cubicBezTo>
                  <a:pt x="5499097" y="2714059"/>
                  <a:pt x="5521349" y="2719421"/>
                  <a:pt x="5558400" y="2721600"/>
                </a:cubicBezTo>
                <a:cubicBezTo>
                  <a:pt x="5579963" y="2722868"/>
                  <a:pt x="5601600" y="2721600"/>
                  <a:pt x="5623200" y="2721600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05200" y="4343400"/>
            <a:ext cx="0" cy="63341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66" name="TextBox 12"/>
          <p:cNvSpPr txBox="1">
            <a:spLocks noChangeArrowheads="1"/>
          </p:cNvSpPr>
          <p:nvPr/>
        </p:nvSpPr>
        <p:spPr bwMode="auto">
          <a:xfrm>
            <a:off x="2573338" y="4976813"/>
            <a:ext cx="2082800" cy="673100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Spectrally-Shaped</a:t>
            </a:r>
            <a:br>
              <a:rPr lang="en-US" sz="1800">
                <a:latin typeface="Arial" pitchFamily="34" charset="0"/>
                <a:ea typeface="华文新魏"/>
                <a:cs typeface="华文新魏"/>
              </a:rPr>
            </a:br>
            <a:r>
              <a:rPr lang="en-US" sz="1800">
                <a:latin typeface="Arial" pitchFamily="34" charset="0"/>
                <a:ea typeface="华文新魏"/>
                <a:cs typeface="华文新魏"/>
              </a:rPr>
              <a:t>Background Noise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2819400"/>
            <a:ext cx="1295400" cy="1212850"/>
          </a:xfrm>
          <a:prstGeom prst="rect">
            <a:avLst/>
          </a:prstGeom>
          <a:solidFill>
            <a:srgbClr val="FFFF00">
              <a:alpha val="29000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4648200" y="2901950"/>
            <a:ext cx="533400" cy="1054100"/>
          </a:xfrm>
          <a:prstGeom prst="rect">
            <a:avLst/>
          </a:prstGeom>
          <a:solidFill>
            <a:srgbClr val="FFFF00">
              <a:alpha val="29000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5369" name="TextBox 10"/>
          <p:cNvSpPr txBox="1">
            <a:spLocks noChangeArrowheads="1"/>
          </p:cNvSpPr>
          <p:nvPr/>
        </p:nvSpPr>
        <p:spPr bwMode="auto">
          <a:xfrm>
            <a:off x="2411413" y="1933575"/>
            <a:ext cx="2736850" cy="369888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Narrowband Interference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614738" y="2301875"/>
            <a:ext cx="165100" cy="51752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886200" y="2301875"/>
            <a:ext cx="762000" cy="57785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334000" y="1447800"/>
            <a:ext cx="1752600" cy="6096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73" name="TextBox 15"/>
          <p:cNvSpPr txBox="1">
            <a:spLocks noChangeArrowheads="1"/>
          </p:cNvSpPr>
          <p:nvPr/>
        </p:nvSpPr>
        <p:spPr bwMode="auto">
          <a:xfrm>
            <a:off x="7088188" y="1341438"/>
            <a:ext cx="1646237" cy="923925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Periodic and </a:t>
            </a:r>
          </a:p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Asynchronous</a:t>
            </a:r>
            <a:br>
              <a:rPr lang="en-US" sz="1800">
                <a:latin typeface="Arial" pitchFamily="34" charset="0"/>
                <a:ea typeface="华文新魏"/>
                <a:cs typeface="华文新魏"/>
              </a:rPr>
            </a:br>
            <a:r>
              <a:rPr lang="en-US" sz="1800">
                <a:latin typeface="Arial" pitchFamily="34" charset="0"/>
                <a:ea typeface="华文新魏"/>
                <a:cs typeface="华文新魏"/>
              </a:rPr>
              <a:t>Interference</a:t>
            </a:r>
          </a:p>
        </p:txBody>
      </p:sp>
      <p:cxnSp>
        <p:nvCxnSpPr>
          <p:cNvPr id="17" name="Straight Arrow Connector 16"/>
          <p:cNvCxnSpPr>
            <a:stCxn id="15373" idx="1"/>
          </p:cNvCxnSpPr>
          <p:nvPr/>
        </p:nvCxnSpPr>
        <p:spPr>
          <a:xfrm flipH="1">
            <a:off x="6324600" y="1803400"/>
            <a:ext cx="763588" cy="254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791200" y="2286000"/>
            <a:ext cx="1295400" cy="9144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856413" y="2286000"/>
            <a:ext cx="915987" cy="21859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77" name="Rectangle 18"/>
          <p:cNvSpPr>
            <a:spLocks noChangeArrowheads="1"/>
          </p:cNvSpPr>
          <p:nvPr/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b="1">
                <a:solidFill>
                  <a:srgbClr val="6600FF"/>
                </a:solidFill>
              </a:rPr>
              <a:t>Home Power Line Noise/Interference</a:t>
            </a:r>
          </a:p>
        </p:txBody>
      </p:sp>
      <p:sp>
        <p:nvSpPr>
          <p:cNvPr id="15378" name="Text Box 19"/>
          <p:cNvSpPr txBox="1">
            <a:spLocks noChangeArrowheads="1"/>
          </p:cNvSpPr>
          <p:nvPr/>
        </p:nvSpPr>
        <p:spPr bwMode="auto">
          <a:xfrm>
            <a:off x="152400" y="614045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Measurement taken on a wall power plug in an apartment in Austin, Texas, on March 20,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BD6B490B-5394-44FD-9E05-BA7C2CF2991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Wireless Channel Impairments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Same as wireline channel impairments plus others</a:t>
            </a:r>
          </a:p>
          <a:p>
            <a:r>
              <a:rPr lang="en-US" smtClean="0"/>
              <a:t>Fading: multiplicative noise</a:t>
            </a:r>
          </a:p>
          <a:p>
            <a:pPr lvl="1">
              <a:buFontTx/>
              <a:buNone/>
            </a:pPr>
            <a:r>
              <a:rPr lang="en-US" smtClean="0"/>
              <a:t>Talking on a mobile phone and reception fades in and out</a:t>
            </a:r>
          </a:p>
          <a:p>
            <a:pPr lvl="1">
              <a:buFontTx/>
              <a:buNone/>
            </a:pPr>
            <a:r>
              <a:rPr lang="en-US" smtClean="0"/>
              <a:t>Represented as time-varying gain that follows a particular probability distribution</a:t>
            </a:r>
          </a:p>
          <a:p>
            <a:r>
              <a:rPr lang="en-US" smtClean="0"/>
              <a:t>Simplified channel model for fading, LTI effects and additive noise</a:t>
            </a:r>
          </a:p>
          <a:p>
            <a:pPr>
              <a:buFontTx/>
              <a:buNone/>
            </a:pPr>
            <a:endParaRPr lang="en-US" smtClean="0"/>
          </a:p>
          <a:p>
            <a:endParaRPr lang="en-US" sz="2400" smtClean="0"/>
          </a:p>
        </p:txBody>
      </p:sp>
      <p:sp>
        <p:nvSpPr>
          <p:cNvPr id="4102" name="Line 55"/>
          <p:cNvSpPr>
            <a:spLocks noChangeShapeType="1"/>
          </p:cNvSpPr>
          <p:nvPr/>
        </p:nvSpPr>
        <p:spPr bwMode="auto">
          <a:xfrm>
            <a:off x="1676400" y="49577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Line 56"/>
          <p:cNvSpPr>
            <a:spLocks noChangeShapeType="1"/>
          </p:cNvSpPr>
          <p:nvPr/>
        </p:nvSpPr>
        <p:spPr bwMode="auto">
          <a:xfrm flipV="1">
            <a:off x="1676400" y="5186363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57"/>
          <p:cNvSpPr>
            <a:spLocks noChangeShapeType="1"/>
          </p:cNvSpPr>
          <p:nvPr/>
        </p:nvSpPr>
        <p:spPr bwMode="auto">
          <a:xfrm flipH="1" flipV="1">
            <a:off x="1676400" y="4957763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1676400" y="5033963"/>
          <a:ext cx="246063" cy="342900"/>
        </p:xfrm>
        <a:graphic>
          <a:graphicData uri="http://schemas.openxmlformats.org/presentationml/2006/ole">
            <p:oleObj spid="_x0000_s4098" name="Equation" r:id="rId3" imgW="164880" imgH="228600" progId="Equation.3">
              <p:embed/>
            </p:oleObj>
          </a:graphicData>
        </a:graphic>
      </p:graphicFrame>
      <p:sp>
        <p:nvSpPr>
          <p:cNvPr id="4105" name="Line 59"/>
          <p:cNvSpPr>
            <a:spLocks noChangeShapeType="1"/>
          </p:cNvSpPr>
          <p:nvPr/>
        </p:nvSpPr>
        <p:spPr bwMode="auto">
          <a:xfrm>
            <a:off x="990600" y="5186363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60"/>
          <p:cNvSpPr>
            <a:spLocks noChangeShapeType="1"/>
          </p:cNvSpPr>
          <p:nvPr/>
        </p:nvSpPr>
        <p:spPr bwMode="auto">
          <a:xfrm>
            <a:off x="2209800" y="5186363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61"/>
          <p:cNvSpPr>
            <a:spLocks noChangeShapeType="1"/>
          </p:cNvSpPr>
          <p:nvPr/>
        </p:nvSpPr>
        <p:spPr bwMode="auto">
          <a:xfrm flipV="1">
            <a:off x="3581400" y="5184775"/>
            <a:ext cx="914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Text Box 62"/>
          <p:cNvSpPr txBox="1">
            <a:spLocks noChangeArrowheads="1"/>
          </p:cNvSpPr>
          <p:nvPr/>
        </p:nvSpPr>
        <p:spPr bwMode="auto">
          <a:xfrm>
            <a:off x="2895600" y="498316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FIR</a:t>
            </a:r>
          </a:p>
        </p:txBody>
      </p:sp>
      <p:sp>
        <p:nvSpPr>
          <p:cNvPr id="4109" name="Oval 63"/>
          <p:cNvSpPr>
            <a:spLocks noChangeArrowheads="1"/>
          </p:cNvSpPr>
          <p:nvPr/>
        </p:nvSpPr>
        <p:spPr bwMode="auto">
          <a:xfrm>
            <a:off x="4495800" y="5033963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64"/>
          <p:cNvSpPr>
            <a:spLocks noChangeShapeType="1"/>
          </p:cNvSpPr>
          <p:nvPr/>
        </p:nvSpPr>
        <p:spPr bwMode="auto">
          <a:xfrm flipV="1">
            <a:off x="4648200" y="533876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65"/>
          <p:cNvSpPr>
            <a:spLocks noChangeShapeType="1"/>
          </p:cNvSpPr>
          <p:nvPr/>
        </p:nvSpPr>
        <p:spPr bwMode="auto">
          <a:xfrm>
            <a:off x="4800600" y="5186363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Text Box 66"/>
          <p:cNvSpPr txBox="1">
            <a:spLocks noChangeArrowheads="1"/>
          </p:cNvSpPr>
          <p:nvPr/>
        </p:nvSpPr>
        <p:spPr bwMode="auto">
          <a:xfrm>
            <a:off x="4419600" y="5002213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+</a:t>
            </a:r>
          </a:p>
        </p:txBody>
      </p:sp>
      <p:sp>
        <p:nvSpPr>
          <p:cNvPr id="4113" name="Text Box 67"/>
          <p:cNvSpPr txBox="1">
            <a:spLocks noChangeArrowheads="1"/>
          </p:cNvSpPr>
          <p:nvPr/>
        </p:nvSpPr>
        <p:spPr bwMode="auto">
          <a:xfrm>
            <a:off x="4216400" y="574516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noise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81E2AA61-1B5D-4B4E-B299-74B686187103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38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Hybrid Communication Systems</a:t>
            </a:r>
          </a:p>
        </p:txBody>
      </p:sp>
      <p:sp>
        <p:nvSpPr>
          <p:cNvPr id="16388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Mixed analog and digital signal processing in the transmitter and receiver</a:t>
            </a:r>
          </a:p>
          <a:p>
            <a:pPr lvl="1">
              <a:buFontTx/>
              <a:buNone/>
            </a:pPr>
            <a:r>
              <a:rPr lang="en-US" smtClean="0"/>
              <a:t>Example: message signal is digital but broadcast over an analog channel (compressed speech in digital cell phones) </a:t>
            </a:r>
          </a:p>
          <a:p>
            <a:r>
              <a:rPr lang="en-US" smtClean="0"/>
              <a:t>Signal processing in the transmitter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Signal processing in the receiver</a:t>
            </a:r>
          </a:p>
        </p:txBody>
      </p:sp>
      <p:sp>
        <p:nvSpPr>
          <p:cNvPr id="16389" name="Text Box 1029"/>
          <p:cNvSpPr txBox="1">
            <a:spLocks noChangeArrowheads="1"/>
          </p:cNvSpPr>
          <p:nvPr/>
        </p:nvSpPr>
        <p:spPr bwMode="auto">
          <a:xfrm>
            <a:off x="685800" y="431165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/>
              <a:t>m</a:t>
            </a:r>
            <a:r>
              <a:rPr lang="en-US" sz="1600"/>
              <a:t>(</a:t>
            </a:r>
            <a:r>
              <a:rPr lang="en-US" sz="1600" i="1"/>
              <a:t>t</a:t>
            </a:r>
            <a:r>
              <a:rPr lang="en-US" sz="1600"/>
              <a:t>)</a:t>
            </a:r>
          </a:p>
        </p:txBody>
      </p:sp>
      <p:sp>
        <p:nvSpPr>
          <p:cNvPr id="16390" name="Line 1032"/>
          <p:cNvSpPr>
            <a:spLocks noChangeShapeType="1"/>
          </p:cNvSpPr>
          <p:nvPr/>
        </p:nvSpPr>
        <p:spPr bwMode="auto">
          <a:xfrm>
            <a:off x="990600" y="4267200"/>
            <a:ext cx="304800" cy="0"/>
          </a:xfrm>
          <a:prstGeom prst="line">
            <a:avLst/>
          </a:prstGeom>
          <a:noFill/>
          <a:ln w="19050">
            <a:solidFill>
              <a:srgbClr val="66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Text Box 1033"/>
          <p:cNvSpPr txBox="1">
            <a:spLocks noChangeArrowheads="1"/>
          </p:cNvSpPr>
          <p:nvPr/>
        </p:nvSpPr>
        <p:spPr bwMode="auto">
          <a:xfrm>
            <a:off x="1295400" y="3927475"/>
            <a:ext cx="1371600" cy="720725"/>
          </a:xfrm>
          <a:prstGeom prst="rect">
            <a:avLst/>
          </a:prstGeom>
          <a:noFill/>
          <a:ln w="19050">
            <a:solidFill>
              <a:srgbClr val="66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</a:rPr>
              <a:t>A/D Converter</a:t>
            </a:r>
          </a:p>
        </p:txBody>
      </p:sp>
      <p:sp>
        <p:nvSpPr>
          <p:cNvPr id="16392" name="Line 1034"/>
          <p:cNvSpPr>
            <a:spLocks noChangeShapeType="1"/>
          </p:cNvSpPr>
          <p:nvPr/>
        </p:nvSpPr>
        <p:spPr bwMode="auto">
          <a:xfrm>
            <a:off x="2667000" y="4267200"/>
            <a:ext cx="304800" cy="0"/>
          </a:xfrm>
          <a:prstGeom prst="line">
            <a:avLst/>
          </a:prstGeom>
          <a:noFill/>
          <a:ln w="19050">
            <a:solidFill>
              <a:srgbClr val="66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Text Box 1035"/>
          <p:cNvSpPr txBox="1">
            <a:spLocks noChangeArrowheads="1"/>
          </p:cNvSpPr>
          <p:nvPr/>
        </p:nvSpPr>
        <p:spPr bwMode="auto">
          <a:xfrm>
            <a:off x="2971800" y="3733800"/>
            <a:ext cx="1447800" cy="1025525"/>
          </a:xfrm>
          <a:prstGeom prst="rect">
            <a:avLst/>
          </a:prstGeom>
          <a:noFill/>
          <a:ln w="19050">
            <a:solidFill>
              <a:srgbClr val="66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</a:rPr>
              <a:t>Error Correcting Codes</a:t>
            </a:r>
          </a:p>
        </p:txBody>
      </p:sp>
      <p:sp>
        <p:nvSpPr>
          <p:cNvPr id="16394" name="Line 1036"/>
          <p:cNvSpPr>
            <a:spLocks noChangeShapeType="1"/>
          </p:cNvSpPr>
          <p:nvPr/>
        </p:nvSpPr>
        <p:spPr bwMode="auto">
          <a:xfrm>
            <a:off x="4419600" y="4267200"/>
            <a:ext cx="304800" cy="0"/>
          </a:xfrm>
          <a:prstGeom prst="line">
            <a:avLst/>
          </a:prstGeom>
          <a:noFill/>
          <a:ln w="19050">
            <a:solidFill>
              <a:srgbClr val="66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Text Box 1037"/>
          <p:cNvSpPr txBox="1">
            <a:spLocks noChangeArrowheads="1"/>
          </p:cNvSpPr>
          <p:nvPr/>
        </p:nvSpPr>
        <p:spPr bwMode="auto">
          <a:xfrm>
            <a:off x="4724400" y="3886200"/>
            <a:ext cx="1676400" cy="720725"/>
          </a:xfrm>
          <a:prstGeom prst="rect">
            <a:avLst/>
          </a:prstGeom>
          <a:noFill/>
          <a:ln w="19050">
            <a:solidFill>
              <a:srgbClr val="66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</a:rPr>
              <a:t>Digital Signaling</a:t>
            </a:r>
          </a:p>
        </p:txBody>
      </p:sp>
      <p:sp>
        <p:nvSpPr>
          <p:cNvPr id="16396" name="Line 1049"/>
          <p:cNvSpPr>
            <a:spLocks noChangeShapeType="1"/>
          </p:cNvSpPr>
          <p:nvPr/>
        </p:nvSpPr>
        <p:spPr bwMode="auto">
          <a:xfrm>
            <a:off x="6400800" y="4267200"/>
            <a:ext cx="304800" cy="0"/>
          </a:xfrm>
          <a:prstGeom prst="line">
            <a:avLst/>
          </a:prstGeom>
          <a:noFill/>
          <a:ln w="19050">
            <a:solidFill>
              <a:srgbClr val="66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7" name="Text Box 1059"/>
          <p:cNvSpPr txBox="1">
            <a:spLocks noChangeArrowheads="1"/>
          </p:cNvSpPr>
          <p:nvPr/>
        </p:nvSpPr>
        <p:spPr bwMode="auto">
          <a:xfrm>
            <a:off x="4724400" y="5334000"/>
            <a:ext cx="1143000" cy="720725"/>
          </a:xfrm>
          <a:prstGeom prst="rect">
            <a:avLst/>
          </a:prstGeom>
          <a:noFill/>
          <a:ln w="19050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Decoder</a:t>
            </a:r>
            <a:br>
              <a:rPr lang="en-US" sz="2000" b="1">
                <a:solidFill>
                  <a:srgbClr val="CC00CC"/>
                </a:solidFill>
              </a:rPr>
            </a:br>
            <a:endParaRPr lang="en-US" sz="2000" b="1">
              <a:solidFill>
                <a:srgbClr val="CC00CC"/>
              </a:solidFill>
            </a:endParaRPr>
          </a:p>
        </p:txBody>
      </p:sp>
      <p:sp>
        <p:nvSpPr>
          <p:cNvPr id="16398" name="Line 1060"/>
          <p:cNvSpPr>
            <a:spLocks noChangeShapeType="1"/>
          </p:cNvSpPr>
          <p:nvPr/>
        </p:nvSpPr>
        <p:spPr bwMode="auto">
          <a:xfrm>
            <a:off x="5867400" y="5654675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9" name="Text Box 1061"/>
          <p:cNvSpPr txBox="1">
            <a:spLocks noChangeArrowheads="1"/>
          </p:cNvSpPr>
          <p:nvPr/>
        </p:nvSpPr>
        <p:spPr bwMode="auto">
          <a:xfrm>
            <a:off x="6172200" y="5334000"/>
            <a:ext cx="1371600" cy="720725"/>
          </a:xfrm>
          <a:prstGeom prst="rect">
            <a:avLst/>
          </a:prstGeom>
          <a:noFill/>
          <a:ln w="19050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Waveform Generator</a:t>
            </a:r>
          </a:p>
        </p:txBody>
      </p:sp>
      <p:sp>
        <p:nvSpPr>
          <p:cNvPr id="16400" name="Line 1062"/>
          <p:cNvSpPr>
            <a:spLocks noChangeShapeType="1"/>
          </p:cNvSpPr>
          <p:nvPr/>
        </p:nvSpPr>
        <p:spPr bwMode="auto">
          <a:xfrm>
            <a:off x="7543800" y="5638800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Text Box 1069"/>
          <p:cNvSpPr txBox="1">
            <a:spLocks noChangeArrowheads="1"/>
          </p:cNvSpPr>
          <p:nvPr/>
        </p:nvSpPr>
        <p:spPr bwMode="auto">
          <a:xfrm>
            <a:off x="1524000" y="5334000"/>
            <a:ext cx="1295400" cy="720725"/>
          </a:xfrm>
          <a:prstGeom prst="rect">
            <a:avLst/>
          </a:prstGeom>
          <a:noFill/>
          <a:ln w="19050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Equalizer</a:t>
            </a:r>
            <a:br>
              <a:rPr lang="en-US" sz="2000" b="1">
                <a:solidFill>
                  <a:srgbClr val="CC00CC"/>
                </a:solidFill>
              </a:rPr>
            </a:br>
            <a:endParaRPr lang="en-US" sz="2000" b="1">
              <a:solidFill>
                <a:srgbClr val="CC00CC"/>
              </a:solidFill>
            </a:endParaRPr>
          </a:p>
        </p:txBody>
      </p:sp>
      <p:sp>
        <p:nvSpPr>
          <p:cNvPr id="16402" name="Line 1070"/>
          <p:cNvSpPr>
            <a:spLocks noChangeShapeType="1"/>
          </p:cNvSpPr>
          <p:nvPr/>
        </p:nvSpPr>
        <p:spPr bwMode="auto">
          <a:xfrm>
            <a:off x="2819400" y="5654675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3" name="Text Box 1071"/>
          <p:cNvSpPr txBox="1">
            <a:spLocks noChangeArrowheads="1"/>
          </p:cNvSpPr>
          <p:nvPr/>
        </p:nvSpPr>
        <p:spPr bwMode="auto">
          <a:xfrm>
            <a:off x="3124200" y="5334000"/>
            <a:ext cx="1295400" cy="720725"/>
          </a:xfrm>
          <a:prstGeom prst="rect">
            <a:avLst/>
          </a:prstGeom>
          <a:noFill/>
          <a:ln w="19050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Detection</a:t>
            </a:r>
            <a:br>
              <a:rPr lang="en-US" sz="2000" b="1">
                <a:solidFill>
                  <a:srgbClr val="CC00CC"/>
                </a:solidFill>
              </a:rPr>
            </a:br>
            <a:endParaRPr lang="en-US" sz="2000" b="1">
              <a:solidFill>
                <a:srgbClr val="CC00CC"/>
              </a:solidFill>
            </a:endParaRPr>
          </a:p>
        </p:txBody>
      </p:sp>
      <p:sp>
        <p:nvSpPr>
          <p:cNvPr id="16404" name="Line 1072"/>
          <p:cNvSpPr>
            <a:spLocks noChangeShapeType="1"/>
          </p:cNvSpPr>
          <p:nvPr/>
        </p:nvSpPr>
        <p:spPr bwMode="auto">
          <a:xfrm>
            <a:off x="4419600" y="5638800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5" name="Line 1073"/>
          <p:cNvSpPr>
            <a:spLocks noChangeShapeType="1"/>
          </p:cNvSpPr>
          <p:nvPr/>
        </p:nvSpPr>
        <p:spPr bwMode="auto">
          <a:xfrm>
            <a:off x="1219200" y="5638800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6" name="Text Box 1074"/>
          <p:cNvSpPr txBox="1">
            <a:spLocks noChangeArrowheads="1"/>
          </p:cNvSpPr>
          <p:nvPr/>
        </p:nvSpPr>
        <p:spPr bwMode="auto">
          <a:xfrm>
            <a:off x="2057400" y="60198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digital</a:t>
            </a:r>
            <a:br>
              <a:rPr lang="en-US" sz="1800" i="1"/>
            </a:br>
            <a:r>
              <a:rPr lang="en-US" sz="1800" i="1"/>
              <a:t>sequence</a:t>
            </a:r>
          </a:p>
        </p:txBody>
      </p:sp>
      <p:sp>
        <p:nvSpPr>
          <p:cNvPr id="16407" name="Text Box 1076"/>
          <p:cNvSpPr txBox="1">
            <a:spLocks noChangeArrowheads="1"/>
          </p:cNvSpPr>
          <p:nvPr/>
        </p:nvSpPr>
        <p:spPr bwMode="auto">
          <a:xfrm>
            <a:off x="3657600" y="60198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digital</a:t>
            </a:r>
            <a:br>
              <a:rPr lang="en-US" sz="1800" i="1"/>
            </a:br>
            <a:r>
              <a:rPr lang="en-US" sz="1800" i="1"/>
              <a:t>sequence</a:t>
            </a:r>
          </a:p>
        </p:txBody>
      </p:sp>
      <p:sp>
        <p:nvSpPr>
          <p:cNvPr id="16408" name="Text Box 1077"/>
          <p:cNvSpPr txBox="1">
            <a:spLocks noChangeArrowheads="1"/>
          </p:cNvSpPr>
          <p:nvPr/>
        </p:nvSpPr>
        <p:spPr bwMode="auto">
          <a:xfrm>
            <a:off x="5105400" y="6019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code</a:t>
            </a:r>
          </a:p>
        </p:txBody>
      </p:sp>
      <p:sp>
        <p:nvSpPr>
          <p:cNvPr id="16409" name="Text Box 1078"/>
          <p:cNvSpPr txBox="1">
            <a:spLocks noChangeArrowheads="1"/>
          </p:cNvSpPr>
          <p:nvPr/>
        </p:nvSpPr>
        <p:spPr bwMode="auto">
          <a:xfrm>
            <a:off x="6705600" y="49530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 signal</a:t>
            </a:r>
          </a:p>
        </p:txBody>
      </p:sp>
      <p:sp>
        <p:nvSpPr>
          <p:cNvPr id="16410" name="Text Box 1079"/>
          <p:cNvSpPr txBox="1">
            <a:spLocks noChangeArrowheads="1"/>
          </p:cNvSpPr>
          <p:nvPr/>
        </p:nvSpPr>
        <p:spPr bwMode="auto">
          <a:xfrm>
            <a:off x="6705600" y="3927475"/>
            <a:ext cx="1371600" cy="720725"/>
          </a:xfrm>
          <a:prstGeom prst="rect">
            <a:avLst/>
          </a:prstGeom>
          <a:noFill/>
          <a:ln w="19050">
            <a:solidFill>
              <a:srgbClr val="66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</a:rPr>
              <a:t>D/A Converter</a:t>
            </a:r>
          </a:p>
        </p:txBody>
      </p:sp>
      <p:sp>
        <p:nvSpPr>
          <p:cNvPr id="16411" name="Line 1080"/>
          <p:cNvSpPr>
            <a:spLocks noChangeShapeType="1"/>
          </p:cNvSpPr>
          <p:nvPr/>
        </p:nvSpPr>
        <p:spPr bwMode="auto">
          <a:xfrm>
            <a:off x="8077200" y="4267200"/>
            <a:ext cx="304800" cy="0"/>
          </a:xfrm>
          <a:prstGeom prst="line">
            <a:avLst/>
          </a:prstGeom>
          <a:noFill/>
          <a:ln w="19050">
            <a:solidFill>
              <a:srgbClr val="66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12" name="Text Box 1081"/>
          <p:cNvSpPr txBox="1">
            <a:spLocks noChangeArrowheads="1"/>
          </p:cNvSpPr>
          <p:nvPr/>
        </p:nvSpPr>
        <p:spPr bwMode="auto">
          <a:xfrm>
            <a:off x="457200" y="5334000"/>
            <a:ext cx="762000" cy="720725"/>
          </a:xfrm>
          <a:prstGeom prst="rect">
            <a:avLst/>
          </a:prstGeom>
          <a:noFill/>
          <a:ln w="19050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A/D</a:t>
            </a:r>
            <a:br>
              <a:rPr lang="en-US" sz="2000" b="1">
                <a:solidFill>
                  <a:srgbClr val="CC00CC"/>
                </a:solidFill>
              </a:rPr>
            </a:br>
            <a:endParaRPr lang="en-US" sz="2000" b="1">
              <a:solidFill>
                <a:srgbClr val="CC00CC"/>
              </a:solidFill>
            </a:endParaRPr>
          </a:p>
        </p:txBody>
      </p:sp>
      <p:sp>
        <p:nvSpPr>
          <p:cNvPr id="16413" name="Text Box 1082"/>
          <p:cNvSpPr txBox="1">
            <a:spLocks noChangeArrowheads="1"/>
          </p:cNvSpPr>
          <p:nvPr/>
        </p:nvSpPr>
        <p:spPr bwMode="auto">
          <a:xfrm>
            <a:off x="7848600" y="5334000"/>
            <a:ext cx="762000" cy="720725"/>
          </a:xfrm>
          <a:prstGeom prst="rect">
            <a:avLst/>
          </a:prstGeom>
          <a:noFill/>
          <a:ln w="19050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CC"/>
                </a:solidFill>
              </a:rPr>
              <a:t>D/A</a:t>
            </a:r>
            <a:br>
              <a:rPr lang="en-US" sz="2000" b="1">
                <a:solidFill>
                  <a:srgbClr val="CC00CC"/>
                </a:solidFill>
              </a:rPr>
            </a:br>
            <a:endParaRPr lang="en-US" sz="2000" b="1">
              <a:solidFill>
                <a:srgbClr val="CC00CC"/>
              </a:solidFill>
            </a:endParaRPr>
          </a:p>
        </p:txBody>
      </p:sp>
      <p:sp>
        <p:nvSpPr>
          <p:cNvPr id="16414" name="Line 1083"/>
          <p:cNvSpPr>
            <a:spLocks noChangeShapeType="1"/>
          </p:cNvSpPr>
          <p:nvPr/>
        </p:nvSpPr>
        <p:spPr bwMode="auto">
          <a:xfrm>
            <a:off x="8610600" y="5638800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15" name="Line 1084"/>
          <p:cNvSpPr>
            <a:spLocks noChangeShapeType="1"/>
          </p:cNvSpPr>
          <p:nvPr/>
        </p:nvSpPr>
        <p:spPr bwMode="auto">
          <a:xfrm>
            <a:off x="152400" y="5638800"/>
            <a:ext cx="304800" cy="0"/>
          </a:xfrm>
          <a:prstGeom prst="line">
            <a:avLst/>
          </a:prstGeom>
          <a:noFill/>
          <a:ln w="190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2D96BBAC-D794-4974-B865-250CC228759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1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Pulse Amplitude Modulation (PAM)</a:t>
            </a:r>
          </a:p>
        </p:txBody>
      </p:sp>
      <p:sp>
        <p:nvSpPr>
          <p:cNvPr id="17412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Amplitude of periodic pulse train is varied with a sampled message signal </a:t>
            </a:r>
            <a:r>
              <a:rPr lang="en-US" i="1" smtClean="0"/>
              <a:t>m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</a:t>
            </a:r>
          </a:p>
          <a:p>
            <a:pPr lvl="1">
              <a:buFontTx/>
              <a:buNone/>
            </a:pPr>
            <a:r>
              <a:rPr lang="en-US" b="1" smtClean="0">
                <a:solidFill>
                  <a:srgbClr val="FF0101"/>
                </a:solidFill>
              </a:rPr>
              <a:t>Digital PAM</a:t>
            </a:r>
            <a:r>
              <a:rPr lang="en-US" smtClean="0"/>
              <a:t>: coded pulses of the sampled and quantized message signal are transmitted (lectures 13 and 14)</a:t>
            </a:r>
          </a:p>
          <a:p>
            <a:pPr lvl="1">
              <a:buFontTx/>
              <a:buNone/>
            </a:pPr>
            <a:r>
              <a:rPr lang="en-US" b="1" smtClean="0">
                <a:solidFill>
                  <a:srgbClr val="FF0101"/>
                </a:solidFill>
              </a:rPr>
              <a:t>Analog PAM</a:t>
            </a:r>
            <a:r>
              <a:rPr lang="en-US" smtClean="0"/>
              <a:t>: periodic pulse train with period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r>
              <a:rPr lang="en-US" smtClean="0"/>
              <a:t> is the carrier (below)</a:t>
            </a:r>
          </a:p>
        </p:txBody>
      </p:sp>
      <p:sp>
        <p:nvSpPr>
          <p:cNvPr id="17413" name="Oval 2052"/>
          <p:cNvSpPr>
            <a:spLocks noChangeArrowheads="1"/>
          </p:cNvSpPr>
          <p:nvPr/>
        </p:nvSpPr>
        <p:spPr bwMode="auto">
          <a:xfrm>
            <a:off x="4191000" y="4114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14" name="Group 2056"/>
          <p:cNvGrpSpPr>
            <a:grpSpLocks/>
          </p:cNvGrpSpPr>
          <p:nvPr/>
        </p:nvGrpSpPr>
        <p:grpSpPr bwMode="auto">
          <a:xfrm rot="-2857009">
            <a:off x="4267200" y="4191000"/>
            <a:ext cx="457200" cy="457200"/>
            <a:chOff x="3024" y="3024"/>
            <a:chExt cx="288" cy="288"/>
          </a:xfrm>
        </p:grpSpPr>
        <p:sp>
          <p:nvSpPr>
            <p:cNvPr id="17442" name="Line 2054"/>
            <p:cNvSpPr>
              <a:spLocks noChangeShapeType="1"/>
            </p:cNvSpPr>
            <p:nvPr/>
          </p:nvSpPr>
          <p:spPr bwMode="auto">
            <a:xfrm>
              <a:off x="3024" y="31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3" name="Line 2055"/>
            <p:cNvSpPr>
              <a:spLocks noChangeShapeType="1"/>
            </p:cNvSpPr>
            <p:nvPr/>
          </p:nvSpPr>
          <p:spPr bwMode="auto">
            <a:xfrm rot="-5400000">
              <a:off x="3024" y="31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5" name="Line 2057"/>
          <p:cNvSpPr>
            <a:spLocks noChangeShapeType="1"/>
          </p:cNvSpPr>
          <p:nvPr/>
        </p:nvSpPr>
        <p:spPr bwMode="auto">
          <a:xfrm>
            <a:off x="2971800" y="44196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Line 2058"/>
          <p:cNvSpPr>
            <a:spLocks noChangeShapeType="1"/>
          </p:cNvSpPr>
          <p:nvPr/>
        </p:nvSpPr>
        <p:spPr bwMode="auto">
          <a:xfrm>
            <a:off x="4800600" y="44196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Line 2059"/>
          <p:cNvSpPr>
            <a:spLocks noChangeShapeType="1"/>
          </p:cNvSpPr>
          <p:nvPr/>
        </p:nvSpPr>
        <p:spPr bwMode="auto">
          <a:xfrm flipV="1">
            <a:off x="4495800" y="47244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7418" name="Group 2098"/>
          <p:cNvGrpSpPr>
            <a:grpSpLocks/>
          </p:cNvGrpSpPr>
          <p:nvPr/>
        </p:nvGrpSpPr>
        <p:grpSpPr bwMode="auto">
          <a:xfrm>
            <a:off x="3200400" y="5029200"/>
            <a:ext cx="3429000" cy="1630363"/>
            <a:chOff x="2016" y="3168"/>
            <a:chExt cx="2160" cy="1027"/>
          </a:xfrm>
        </p:grpSpPr>
        <p:sp>
          <p:nvSpPr>
            <p:cNvPr id="17422" name="Line 2061"/>
            <p:cNvSpPr>
              <a:spLocks noChangeShapeType="1"/>
            </p:cNvSpPr>
            <p:nvPr/>
          </p:nvSpPr>
          <p:spPr bwMode="auto">
            <a:xfrm>
              <a:off x="2208" y="3445"/>
              <a:ext cx="0" cy="4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23" name="Group 2066"/>
            <p:cNvGrpSpPr>
              <a:grpSpLocks/>
            </p:cNvGrpSpPr>
            <p:nvPr/>
          </p:nvGrpSpPr>
          <p:grpSpPr bwMode="auto">
            <a:xfrm>
              <a:off x="2880" y="3561"/>
              <a:ext cx="192" cy="384"/>
              <a:chOff x="1344" y="3504"/>
              <a:chExt cx="192" cy="384"/>
            </a:xfrm>
          </p:grpSpPr>
          <p:sp>
            <p:nvSpPr>
              <p:cNvPr id="17439" name="Line 2067"/>
              <p:cNvSpPr>
                <a:spLocks noChangeShapeType="1"/>
              </p:cNvSpPr>
              <p:nvPr/>
            </p:nvSpPr>
            <p:spPr bwMode="auto">
              <a:xfrm flipV="1">
                <a:off x="1344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0" name="Line 2068"/>
              <p:cNvSpPr>
                <a:spLocks noChangeShapeType="1"/>
              </p:cNvSpPr>
              <p:nvPr/>
            </p:nvSpPr>
            <p:spPr bwMode="auto">
              <a:xfrm flipV="1">
                <a:off x="1536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1" name="Line 2069"/>
              <p:cNvSpPr>
                <a:spLocks noChangeShapeType="1"/>
              </p:cNvSpPr>
              <p:nvPr/>
            </p:nvSpPr>
            <p:spPr bwMode="auto">
              <a:xfrm>
                <a:off x="1344" y="3504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24" name="Text Box 2075"/>
            <p:cNvSpPr txBox="1">
              <a:spLocks noChangeArrowheads="1"/>
            </p:cNvSpPr>
            <p:nvPr/>
          </p:nvSpPr>
          <p:spPr bwMode="auto">
            <a:xfrm>
              <a:off x="3888" y="371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t</a:t>
              </a:r>
            </a:p>
          </p:txBody>
        </p:sp>
        <p:sp>
          <p:nvSpPr>
            <p:cNvPr id="17425" name="Text Box 2077"/>
            <p:cNvSpPr txBox="1">
              <a:spLocks noChangeArrowheads="1"/>
            </p:cNvSpPr>
            <p:nvPr/>
          </p:nvSpPr>
          <p:spPr bwMode="auto">
            <a:xfrm>
              <a:off x="2736" y="3945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T</a:t>
              </a:r>
              <a:r>
                <a:rPr lang="en-US" sz="2000" i="1" baseline="-25000"/>
                <a:t>s</a:t>
              </a:r>
            </a:p>
          </p:txBody>
        </p:sp>
        <p:sp>
          <p:nvSpPr>
            <p:cNvPr id="17426" name="Text Box 2078"/>
            <p:cNvSpPr txBox="1">
              <a:spLocks noChangeArrowheads="1"/>
            </p:cNvSpPr>
            <p:nvPr/>
          </p:nvSpPr>
          <p:spPr bwMode="auto">
            <a:xfrm>
              <a:off x="2160" y="3945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T</a:t>
              </a:r>
              <a:endParaRPr lang="en-US" sz="2000" i="1" baseline="-25000"/>
            </a:p>
          </p:txBody>
        </p:sp>
        <p:sp>
          <p:nvSpPr>
            <p:cNvPr id="17427" name="Text Box 2079"/>
            <p:cNvSpPr txBox="1">
              <a:spLocks noChangeArrowheads="1"/>
            </p:cNvSpPr>
            <p:nvPr/>
          </p:nvSpPr>
          <p:spPr bwMode="auto">
            <a:xfrm>
              <a:off x="2928" y="3945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T+T</a:t>
              </a:r>
              <a:r>
                <a:rPr lang="en-US" sz="2000" i="1" baseline="-25000"/>
                <a:t>s</a:t>
              </a:r>
            </a:p>
          </p:txBody>
        </p:sp>
        <p:sp>
          <p:nvSpPr>
            <p:cNvPr id="17428" name="Text Box 2080"/>
            <p:cNvSpPr txBox="1">
              <a:spLocks noChangeArrowheads="1"/>
            </p:cNvSpPr>
            <p:nvPr/>
          </p:nvSpPr>
          <p:spPr bwMode="auto">
            <a:xfrm>
              <a:off x="3360" y="3945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2T</a:t>
              </a:r>
              <a:r>
                <a:rPr lang="en-US" sz="2000" i="1" baseline="-25000"/>
                <a:t>s</a:t>
              </a:r>
            </a:p>
          </p:txBody>
        </p:sp>
        <p:sp>
          <p:nvSpPr>
            <p:cNvPr id="17429" name="Text Box 2081"/>
            <p:cNvSpPr txBox="1">
              <a:spLocks noChangeArrowheads="1"/>
            </p:cNvSpPr>
            <p:nvPr/>
          </p:nvSpPr>
          <p:spPr bwMode="auto">
            <a:xfrm>
              <a:off x="2016" y="3168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p</a:t>
              </a:r>
              <a:r>
                <a:rPr lang="en-US" sz="2000"/>
                <a:t>(</a:t>
              </a:r>
              <a:r>
                <a:rPr lang="en-US" sz="2000" i="1"/>
                <a:t>t</a:t>
              </a:r>
              <a:r>
                <a:rPr lang="en-US" sz="2000"/>
                <a:t>)</a:t>
              </a:r>
            </a:p>
          </p:txBody>
        </p:sp>
        <p:sp>
          <p:nvSpPr>
            <p:cNvPr id="17430" name="Line 2082"/>
            <p:cNvSpPr>
              <a:spLocks noChangeShapeType="1"/>
            </p:cNvSpPr>
            <p:nvPr/>
          </p:nvSpPr>
          <p:spPr bwMode="auto">
            <a:xfrm>
              <a:off x="2208" y="3932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31" name="Group 2085"/>
            <p:cNvGrpSpPr>
              <a:grpSpLocks/>
            </p:cNvGrpSpPr>
            <p:nvPr/>
          </p:nvGrpSpPr>
          <p:grpSpPr bwMode="auto">
            <a:xfrm>
              <a:off x="3552" y="3552"/>
              <a:ext cx="192" cy="384"/>
              <a:chOff x="1344" y="3504"/>
              <a:chExt cx="192" cy="384"/>
            </a:xfrm>
          </p:grpSpPr>
          <p:sp>
            <p:nvSpPr>
              <p:cNvPr id="17436" name="Line 2086"/>
              <p:cNvSpPr>
                <a:spLocks noChangeShapeType="1"/>
              </p:cNvSpPr>
              <p:nvPr/>
            </p:nvSpPr>
            <p:spPr bwMode="auto">
              <a:xfrm flipV="1">
                <a:off x="1344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7" name="Line 2087"/>
              <p:cNvSpPr>
                <a:spLocks noChangeShapeType="1"/>
              </p:cNvSpPr>
              <p:nvPr/>
            </p:nvSpPr>
            <p:spPr bwMode="auto">
              <a:xfrm flipV="1">
                <a:off x="1536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8" name="Line 2088"/>
              <p:cNvSpPr>
                <a:spLocks noChangeShapeType="1"/>
              </p:cNvSpPr>
              <p:nvPr/>
            </p:nvSpPr>
            <p:spPr bwMode="auto">
              <a:xfrm>
                <a:off x="1344" y="3504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32" name="Group 2089"/>
            <p:cNvGrpSpPr>
              <a:grpSpLocks/>
            </p:cNvGrpSpPr>
            <p:nvPr/>
          </p:nvGrpSpPr>
          <p:grpSpPr bwMode="auto">
            <a:xfrm>
              <a:off x="2208" y="3552"/>
              <a:ext cx="192" cy="384"/>
              <a:chOff x="1344" y="3504"/>
              <a:chExt cx="192" cy="384"/>
            </a:xfrm>
          </p:grpSpPr>
          <p:sp>
            <p:nvSpPr>
              <p:cNvPr id="17433" name="Line 2090"/>
              <p:cNvSpPr>
                <a:spLocks noChangeShapeType="1"/>
              </p:cNvSpPr>
              <p:nvPr/>
            </p:nvSpPr>
            <p:spPr bwMode="auto">
              <a:xfrm flipV="1">
                <a:off x="1344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4" name="Line 2091"/>
              <p:cNvSpPr>
                <a:spLocks noChangeShapeType="1"/>
              </p:cNvSpPr>
              <p:nvPr/>
            </p:nvSpPr>
            <p:spPr bwMode="auto">
              <a:xfrm flipV="1">
                <a:off x="1536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5" name="Line 2092"/>
              <p:cNvSpPr>
                <a:spLocks noChangeShapeType="1"/>
              </p:cNvSpPr>
              <p:nvPr/>
            </p:nvSpPr>
            <p:spPr bwMode="auto">
              <a:xfrm>
                <a:off x="1344" y="3504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19" name="Text Box 2094"/>
          <p:cNvSpPr txBox="1">
            <a:spLocks noChangeArrowheads="1"/>
          </p:cNvSpPr>
          <p:nvPr/>
        </p:nvSpPr>
        <p:spPr bwMode="auto">
          <a:xfrm>
            <a:off x="2209800" y="4205288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/>
              <a:t>m</a:t>
            </a:r>
            <a:r>
              <a:rPr lang="en-US" sz="2000"/>
              <a:t>(</a:t>
            </a:r>
            <a:r>
              <a:rPr lang="en-US" sz="2000" i="1"/>
              <a:t>t</a:t>
            </a:r>
            <a:r>
              <a:rPr lang="en-US" sz="2000"/>
              <a:t>)</a:t>
            </a:r>
          </a:p>
        </p:txBody>
      </p:sp>
      <p:sp>
        <p:nvSpPr>
          <p:cNvPr id="17420" name="Text Box 2095"/>
          <p:cNvSpPr txBox="1">
            <a:spLocks noChangeArrowheads="1"/>
          </p:cNvSpPr>
          <p:nvPr/>
        </p:nvSpPr>
        <p:spPr bwMode="auto">
          <a:xfrm>
            <a:off x="6019800" y="4205288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i="1"/>
              <a:t>s</a:t>
            </a:r>
            <a:r>
              <a:rPr lang="en-US" sz="2000"/>
              <a:t>(</a:t>
            </a:r>
            <a:r>
              <a:rPr lang="en-US" sz="2000" i="1"/>
              <a:t>t</a:t>
            </a:r>
            <a:r>
              <a:rPr lang="en-US" sz="2000"/>
              <a:t>) = </a:t>
            </a:r>
            <a:r>
              <a:rPr lang="en-US" sz="2000" i="1"/>
              <a:t>p</a:t>
            </a:r>
            <a:r>
              <a:rPr lang="en-US" sz="2000"/>
              <a:t>(</a:t>
            </a:r>
            <a:r>
              <a:rPr lang="en-US" sz="2000" i="1"/>
              <a:t>t</a:t>
            </a:r>
            <a:r>
              <a:rPr lang="en-US" sz="2000"/>
              <a:t>) </a:t>
            </a:r>
            <a:r>
              <a:rPr lang="en-US" sz="2000" i="1"/>
              <a:t>m</a:t>
            </a:r>
            <a:r>
              <a:rPr lang="en-US" sz="2000"/>
              <a:t>(</a:t>
            </a:r>
            <a:r>
              <a:rPr lang="en-US" sz="2000" i="1"/>
              <a:t>t</a:t>
            </a:r>
            <a:r>
              <a:rPr lang="en-US" sz="2000"/>
              <a:t>)</a:t>
            </a:r>
            <a:r>
              <a:rPr lang="en-US" sz="1800"/>
              <a:t> </a:t>
            </a:r>
          </a:p>
        </p:txBody>
      </p:sp>
      <p:sp>
        <p:nvSpPr>
          <p:cNvPr id="17421" name="Text Box 209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Optional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547C7BC9-6167-4441-B7D8-A5586B8C546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Analog PAM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Pulse amplitude varied with amplitude of sampled message</a:t>
            </a:r>
          </a:p>
          <a:p>
            <a:pPr lvl="1">
              <a:buFontTx/>
              <a:buNone/>
            </a:pPr>
            <a:r>
              <a:rPr lang="en-US" smtClean="0"/>
              <a:t>Sample message every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endParaRPr lang="en-US" smtClean="0"/>
          </a:p>
          <a:p>
            <a:pPr lvl="1">
              <a:buFontTx/>
              <a:buNone/>
            </a:pPr>
            <a:r>
              <a:rPr lang="en-US" smtClean="0"/>
              <a:t>Hold sample for </a:t>
            </a:r>
            <a:r>
              <a:rPr lang="en-US" i="1" smtClean="0"/>
              <a:t>T</a:t>
            </a:r>
            <a:r>
              <a:rPr lang="en-US" smtClean="0"/>
              <a:t> seconds (</a:t>
            </a:r>
            <a:r>
              <a:rPr lang="en-US" i="1" smtClean="0"/>
              <a:t>T</a:t>
            </a:r>
            <a:r>
              <a:rPr lang="en-US" smtClean="0"/>
              <a:t> &lt;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r>
              <a:rPr lang="en-US" smtClean="0"/>
              <a:t>) </a:t>
            </a:r>
          </a:p>
          <a:p>
            <a:pPr lvl="1">
              <a:buFontTx/>
              <a:buNone/>
            </a:pPr>
            <a:r>
              <a:rPr lang="en-US" smtClean="0"/>
              <a:t>Bandwidth </a:t>
            </a:r>
            <a:r>
              <a:rPr lang="en-US" smtClean="0">
                <a:sym typeface="Symbol" pitchFamily="18" charset="2"/>
              </a:rPr>
              <a:t></a:t>
            </a:r>
            <a:r>
              <a:rPr lang="en-US" smtClean="0"/>
              <a:t> 1/</a:t>
            </a:r>
            <a:r>
              <a:rPr lang="en-US" i="1" smtClean="0"/>
              <a:t>T</a:t>
            </a:r>
            <a:endParaRPr lang="en-US" smtClean="0"/>
          </a:p>
        </p:txBody>
      </p:sp>
      <p:sp>
        <p:nvSpPr>
          <p:cNvPr id="51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Transmitted signal</a:t>
            </a:r>
          </a:p>
          <a:p>
            <a:endParaRPr lang="en-US" smtClean="0"/>
          </a:p>
          <a:p>
            <a:pPr lvl="1">
              <a:buFontTx/>
              <a:buNone/>
            </a:pPr>
            <a:endParaRPr lang="en-US" sz="2000" i="1" smtClean="0"/>
          </a:p>
          <a:p>
            <a:pPr lvl="1">
              <a:buFontTx/>
              <a:buNone/>
            </a:pPr>
            <a:r>
              <a:rPr lang="en-US" i="1" smtClean="0"/>
              <a:t>h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 is a rectangular pulse</a:t>
            </a:r>
            <a:br>
              <a:rPr lang="en-US" smtClean="0"/>
            </a:br>
            <a:r>
              <a:rPr lang="en-US" smtClean="0"/>
              <a:t>of duration </a:t>
            </a:r>
            <a:r>
              <a:rPr lang="en-US" i="1" smtClean="0"/>
              <a:t>T</a:t>
            </a:r>
            <a:r>
              <a:rPr lang="en-US" smtClean="0"/>
              <a:t> units</a:t>
            </a:r>
          </a:p>
          <a:p>
            <a:endParaRPr lang="en-US" sz="2400" smtClean="0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5159375" y="1828800"/>
          <a:ext cx="2994025" cy="739775"/>
        </p:xfrm>
        <a:graphic>
          <a:graphicData uri="http://schemas.openxmlformats.org/presentationml/2006/ole">
            <p:oleObj spid="_x0000_s5122" name="Equation" r:id="rId3" imgW="1752480" imgH="431640" progId="Equation.3">
              <p:embed/>
            </p:oleObj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5203825" y="3735388"/>
          <a:ext cx="2949575" cy="1217612"/>
        </p:xfrm>
        <a:graphic>
          <a:graphicData uri="http://schemas.openxmlformats.org/presentationml/2006/ole">
            <p:oleObj spid="_x0000_s5123" name="Equation" r:id="rId4" imgW="1726920" imgH="711000" progId="Equation.3">
              <p:embed/>
            </p:oleObj>
          </a:graphicData>
        </a:graphic>
      </p:graphicFrame>
      <p:grpSp>
        <p:nvGrpSpPr>
          <p:cNvPr id="5129" name="Group 51"/>
          <p:cNvGrpSpPr>
            <a:grpSpLocks/>
          </p:cNvGrpSpPr>
          <p:nvPr/>
        </p:nvGrpSpPr>
        <p:grpSpPr bwMode="auto">
          <a:xfrm>
            <a:off x="2209800" y="4524375"/>
            <a:ext cx="3886200" cy="2028825"/>
            <a:chOff x="1392" y="2850"/>
            <a:chExt cx="2448" cy="1278"/>
          </a:xfrm>
        </p:grpSpPr>
        <p:sp>
          <p:nvSpPr>
            <p:cNvPr id="5146" name="Line 8"/>
            <p:cNvSpPr>
              <a:spLocks noChangeShapeType="1"/>
            </p:cNvSpPr>
            <p:nvPr/>
          </p:nvSpPr>
          <p:spPr bwMode="auto">
            <a:xfrm>
              <a:off x="1824" y="3129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7" name="Group 9"/>
            <p:cNvGrpSpPr>
              <a:grpSpLocks/>
            </p:cNvGrpSpPr>
            <p:nvPr/>
          </p:nvGrpSpPr>
          <p:grpSpPr bwMode="auto">
            <a:xfrm>
              <a:off x="1824" y="3273"/>
              <a:ext cx="192" cy="624"/>
              <a:chOff x="1152" y="3264"/>
              <a:chExt cx="192" cy="624"/>
            </a:xfrm>
          </p:grpSpPr>
          <p:sp>
            <p:nvSpPr>
              <p:cNvPr id="5167" name="Line 10"/>
              <p:cNvSpPr>
                <a:spLocks noChangeShapeType="1"/>
              </p:cNvSpPr>
              <p:nvPr/>
            </p:nvSpPr>
            <p:spPr bwMode="auto">
              <a:xfrm flipV="1">
                <a:off x="1152" y="3264"/>
                <a:ext cx="0" cy="62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8" name="Line 11"/>
              <p:cNvSpPr>
                <a:spLocks noChangeShapeType="1"/>
              </p:cNvSpPr>
              <p:nvPr/>
            </p:nvSpPr>
            <p:spPr bwMode="auto">
              <a:xfrm flipV="1">
                <a:off x="1344" y="3264"/>
                <a:ext cx="0" cy="62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9" name="Line 12"/>
              <p:cNvSpPr>
                <a:spLocks noChangeShapeType="1"/>
              </p:cNvSpPr>
              <p:nvPr/>
            </p:nvSpPr>
            <p:spPr bwMode="auto">
              <a:xfrm>
                <a:off x="1152" y="3264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8" name="Group 13"/>
            <p:cNvGrpSpPr>
              <a:grpSpLocks/>
            </p:cNvGrpSpPr>
            <p:nvPr/>
          </p:nvGrpSpPr>
          <p:grpSpPr bwMode="auto">
            <a:xfrm>
              <a:off x="2496" y="3513"/>
              <a:ext cx="192" cy="384"/>
              <a:chOff x="1344" y="3504"/>
              <a:chExt cx="192" cy="384"/>
            </a:xfrm>
          </p:grpSpPr>
          <p:sp>
            <p:nvSpPr>
              <p:cNvPr id="5164" name="Line 14"/>
              <p:cNvSpPr>
                <a:spLocks noChangeShapeType="1"/>
              </p:cNvSpPr>
              <p:nvPr/>
            </p:nvSpPr>
            <p:spPr bwMode="auto">
              <a:xfrm flipV="1">
                <a:off x="1344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5" name="Line 15"/>
              <p:cNvSpPr>
                <a:spLocks noChangeShapeType="1"/>
              </p:cNvSpPr>
              <p:nvPr/>
            </p:nvSpPr>
            <p:spPr bwMode="auto">
              <a:xfrm flipV="1">
                <a:off x="1536" y="35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6" name="Line 16"/>
              <p:cNvSpPr>
                <a:spLocks noChangeShapeType="1"/>
              </p:cNvSpPr>
              <p:nvPr/>
            </p:nvSpPr>
            <p:spPr bwMode="auto">
              <a:xfrm>
                <a:off x="1344" y="3504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9" name="Group 43"/>
            <p:cNvGrpSpPr>
              <a:grpSpLocks/>
            </p:cNvGrpSpPr>
            <p:nvPr/>
          </p:nvGrpSpPr>
          <p:grpSpPr bwMode="auto">
            <a:xfrm>
              <a:off x="3168" y="3417"/>
              <a:ext cx="192" cy="480"/>
              <a:chOff x="3168" y="3417"/>
              <a:chExt cx="192" cy="480"/>
            </a:xfrm>
          </p:grpSpPr>
          <p:sp>
            <p:nvSpPr>
              <p:cNvPr id="5161" name="Line 17"/>
              <p:cNvSpPr>
                <a:spLocks noChangeShapeType="1"/>
              </p:cNvSpPr>
              <p:nvPr/>
            </p:nvSpPr>
            <p:spPr bwMode="auto">
              <a:xfrm flipV="1">
                <a:off x="3168" y="3417"/>
                <a:ext cx="0" cy="48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Line 18"/>
              <p:cNvSpPr>
                <a:spLocks noChangeShapeType="1"/>
              </p:cNvSpPr>
              <p:nvPr/>
            </p:nvSpPr>
            <p:spPr bwMode="auto">
              <a:xfrm flipV="1">
                <a:off x="3360" y="3417"/>
                <a:ext cx="0" cy="48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3" name="Line 19"/>
              <p:cNvSpPr>
                <a:spLocks noChangeShapeType="1"/>
              </p:cNvSpPr>
              <p:nvPr/>
            </p:nvSpPr>
            <p:spPr bwMode="auto">
              <a:xfrm>
                <a:off x="3168" y="3417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0" name="Freeform 20"/>
            <p:cNvSpPr>
              <a:spLocks/>
            </p:cNvSpPr>
            <p:nvPr/>
          </p:nvSpPr>
          <p:spPr bwMode="auto">
            <a:xfrm>
              <a:off x="1824" y="3273"/>
              <a:ext cx="1584" cy="240"/>
            </a:xfrm>
            <a:custGeom>
              <a:avLst/>
              <a:gdLst>
                <a:gd name="T0" fmla="*/ 0 w 1584"/>
                <a:gd name="T1" fmla="*/ 0 h 240"/>
                <a:gd name="T2" fmla="*/ 96 w 1584"/>
                <a:gd name="T3" fmla="*/ 144 h 240"/>
                <a:gd name="T4" fmla="*/ 288 w 1584"/>
                <a:gd name="T5" fmla="*/ 192 h 240"/>
                <a:gd name="T6" fmla="*/ 672 w 1584"/>
                <a:gd name="T7" fmla="*/ 240 h 240"/>
                <a:gd name="T8" fmla="*/ 1248 w 1584"/>
                <a:gd name="T9" fmla="*/ 192 h 240"/>
                <a:gd name="T10" fmla="*/ 1344 w 1584"/>
                <a:gd name="T11" fmla="*/ 144 h 240"/>
                <a:gd name="T12" fmla="*/ 1584 w 1584"/>
                <a:gd name="T13" fmla="*/ 48 h 2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84"/>
                <a:gd name="T22" fmla="*/ 0 h 240"/>
                <a:gd name="T23" fmla="*/ 1584 w 1584"/>
                <a:gd name="T24" fmla="*/ 240 h 2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84" h="240">
                  <a:moveTo>
                    <a:pt x="0" y="0"/>
                  </a:moveTo>
                  <a:cubicBezTo>
                    <a:pt x="24" y="56"/>
                    <a:pt x="48" y="112"/>
                    <a:pt x="96" y="144"/>
                  </a:cubicBezTo>
                  <a:cubicBezTo>
                    <a:pt x="144" y="176"/>
                    <a:pt x="192" y="176"/>
                    <a:pt x="288" y="192"/>
                  </a:cubicBezTo>
                  <a:cubicBezTo>
                    <a:pt x="384" y="208"/>
                    <a:pt x="512" y="240"/>
                    <a:pt x="672" y="240"/>
                  </a:cubicBezTo>
                  <a:cubicBezTo>
                    <a:pt x="832" y="240"/>
                    <a:pt x="1136" y="208"/>
                    <a:pt x="1248" y="192"/>
                  </a:cubicBezTo>
                  <a:cubicBezTo>
                    <a:pt x="1360" y="176"/>
                    <a:pt x="1288" y="168"/>
                    <a:pt x="1344" y="144"/>
                  </a:cubicBezTo>
                  <a:cubicBezTo>
                    <a:pt x="1400" y="120"/>
                    <a:pt x="1492" y="84"/>
                    <a:pt x="1584" y="48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Text Box 21"/>
            <p:cNvSpPr txBox="1">
              <a:spLocks noChangeArrowheads="1"/>
            </p:cNvSpPr>
            <p:nvPr/>
          </p:nvSpPr>
          <p:spPr bwMode="auto">
            <a:xfrm>
              <a:off x="3408" y="3666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t</a:t>
              </a:r>
            </a:p>
          </p:txBody>
        </p:sp>
        <p:sp>
          <p:nvSpPr>
            <p:cNvPr id="5152" name="Text Box 22"/>
            <p:cNvSpPr txBox="1">
              <a:spLocks noChangeArrowheads="1"/>
            </p:cNvSpPr>
            <p:nvPr/>
          </p:nvSpPr>
          <p:spPr bwMode="auto">
            <a:xfrm>
              <a:off x="3360" y="3138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m</a:t>
              </a:r>
              <a:r>
                <a:rPr lang="en-US" sz="1800"/>
                <a:t>(</a:t>
              </a:r>
              <a:r>
                <a:rPr lang="en-US" sz="1800" i="1"/>
                <a:t>t</a:t>
              </a:r>
              <a:r>
                <a:rPr lang="en-US" sz="1800"/>
                <a:t>)</a:t>
              </a:r>
            </a:p>
          </p:txBody>
        </p:sp>
        <p:sp>
          <p:nvSpPr>
            <p:cNvPr id="5153" name="Text Box 23"/>
            <p:cNvSpPr txBox="1">
              <a:spLocks noChangeArrowheads="1"/>
            </p:cNvSpPr>
            <p:nvPr/>
          </p:nvSpPr>
          <p:spPr bwMode="auto">
            <a:xfrm>
              <a:off x="2400" y="3897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T</a:t>
              </a:r>
              <a:r>
                <a:rPr lang="en-US" sz="1800" i="1" baseline="-25000"/>
                <a:t>s</a:t>
              </a:r>
            </a:p>
          </p:txBody>
        </p:sp>
        <p:sp>
          <p:nvSpPr>
            <p:cNvPr id="5154" name="Text Box 24"/>
            <p:cNvSpPr txBox="1">
              <a:spLocks noChangeArrowheads="1"/>
            </p:cNvSpPr>
            <p:nvPr/>
          </p:nvSpPr>
          <p:spPr bwMode="auto">
            <a:xfrm>
              <a:off x="1776" y="3897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T</a:t>
              </a:r>
              <a:endParaRPr lang="en-US" sz="1800" i="1" baseline="-25000"/>
            </a:p>
          </p:txBody>
        </p:sp>
        <p:sp>
          <p:nvSpPr>
            <p:cNvPr id="5155" name="Text Box 25"/>
            <p:cNvSpPr txBox="1">
              <a:spLocks noChangeArrowheads="1"/>
            </p:cNvSpPr>
            <p:nvPr/>
          </p:nvSpPr>
          <p:spPr bwMode="auto">
            <a:xfrm>
              <a:off x="2544" y="3897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T+T</a:t>
              </a:r>
              <a:r>
                <a:rPr lang="en-US" sz="1800" i="1" baseline="-25000"/>
                <a:t>s</a:t>
              </a:r>
            </a:p>
          </p:txBody>
        </p:sp>
        <p:sp>
          <p:nvSpPr>
            <p:cNvPr id="5156" name="Text Box 26"/>
            <p:cNvSpPr txBox="1">
              <a:spLocks noChangeArrowheads="1"/>
            </p:cNvSpPr>
            <p:nvPr/>
          </p:nvSpPr>
          <p:spPr bwMode="auto">
            <a:xfrm>
              <a:off x="2976" y="3897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2T</a:t>
              </a:r>
              <a:r>
                <a:rPr lang="en-US" sz="1800" i="1" baseline="-25000"/>
                <a:t>s</a:t>
              </a:r>
            </a:p>
          </p:txBody>
        </p:sp>
        <p:sp>
          <p:nvSpPr>
            <p:cNvPr id="5157" name="Text Box 27"/>
            <p:cNvSpPr txBox="1">
              <a:spLocks noChangeArrowheads="1"/>
            </p:cNvSpPr>
            <p:nvPr/>
          </p:nvSpPr>
          <p:spPr bwMode="auto">
            <a:xfrm>
              <a:off x="1632" y="285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s</a:t>
              </a:r>
              <a:r>
                <a:rPr lang="en-US" sz="1800"/>
                <a:t>(</a:t>
              </a:r>
              <a:r>
                <a:rPr lang="en-US" sz="1800" i="1"/>
                <a:t>t</a:t>
              </a:r>
              <a:r>
                <a:rPr lang="en-US" sz="1800"/>
                <a:t>)</a:t>
              </a:r>
            </a:p>
          </p:txBody>
        </p:sp>
        <p:sp>
          <p:nvSpPr>
            <p:cNvPr id="5158" name="Line 28"/>
            <p:cNvSpPr>
              <a:spLocks noChangeShapeType="1"/>
            </p:cNvSpPr>
            <p:nvPr/>
          </p:nvSpPr>
          <p:spPr bwMode="auto">
            <a:xfrm>
              <a:off x="1824" y="3906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Text Box 29"/>
            <p:cNvSpPr txBox="1">
              <a:spLocks noChangeArrowheads="1"/>
            </p:cNvSpPr>
            <p:nvPr/>
          </p:nvSpPr>
          <p:spPr bwMode="auto">
            <a:xfrm>
              <a:off x="1392" y="3138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m</a:t>
              </a:r>
              <a:r>
                <a:rPr lang="en-US" sz="1800"/>
                <a:t>(0)</a:t>
              </a:r>
            </a:p>
          </p:txBody>
        </p:sp>
        <p:sp>
          <p:nvSpPr>
            <p:cNvPr id="5160" name="Text Box 30"/>
            <p:cNvSpPr txBox="1">
              <a:spLocks noChangeArrowheads="1"/>
            </p:cNvSpPr>
            <p:nvPr/>
          </p:nvSpPr>
          <p:spPr bwMode="auto">
            <a:xfrm>
              <a:off x="2208" y="3234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m</a:t>
              </a:r>
              <a:r>
                <a:rPr lang="en-US" sz="1800"/>
                <a:t>(</a:t>
              </a:r>
              <a:r>
                <a:rPr lang="en-US" sz="1800" i="1"/>
                <a:t>T</a:t>
              </a:r>
              <a:r>
                <a:rPr lang="en-US" sz="1800" i="1" baseline="-25000"/>
                <a:t>s</a:t>
              </a:r>
              <a:r>
                <a:rPr lang="en-US" sz="1800"/>
                <a:t>)</a:t>
              </a:r>
            </a:p>
          </p:txBody>
        </p:sp>
      </p:grpSp>
      <p:grpSp>
        <p:nvGrpSpPr>
          <p:cNvPr id="5130" name="Group 45"/>
          <p:cNvGrpSpPr>
            <a:grpSpLocks/>
          </p:cNvGrpSpPr>
          <p:nvPr/>
        </p:nvGrpSpPr>
        <p:grpSpPr bwMode="auto">
          <a:xfrm>
            <a:off x="914400" y="5072063"/>
            <a:ext cx="1447800" cy="1481137"/>
            <a:chOff x="576" y="3195"/>
            <a:chExt cx="912" cy="933"/>
          </a:xfrm>
        </p:grpSpPr>
        <p:sp>
          <p:nvSpPr>
            <p:cNvPr id="5136" name="Text Box 32"/>
            <p:cNvSpPr txBox="1">
              <a:spLocks noChangeArrowheads="1"/>
            </p:cNvSpPr>
            <p:nvPr/>
          </p:nvSpPr>
          <p:spPr bwMode="auto">
            <a:xfrm>
              <a:off x="720" y="3897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T</a:t>
              </a:r>
              <a:endParaRPr lang="en-US" sz="1800" i="1" baseline="-25000"/>
            </a:p>
          </p:txBody>
        </p:sp>
        <p:sp>
          <p:nvSpPr>
            <p:cNvPr id="5137" name="Line 33"/>
            <p:cNvSpPr>
              <a:spLocks noChangeShapeType="1"/>
            </p:cNvSpPr>
            <p:nvPr/>
          </p:nvSpPr>
          <p:spPr bwMode="auto">
            <a:xfrm>
              <a:off x="768" y="3417"/>
              <a:ext cx="0" cy="4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8" name="Group 44"/>
            <p:cNvGrpSpPr>
              <a:grpSpLocks/>
            </p:cNvGrpSpPr>
            <p:nvPr/>
          </p:nvGrpSpPr>
          <p:grpSpPr bwMode="auto">
            <a:xfrm>
              <a:off x="768" y="3561"/>
              <a:ext cx="192" cy="327"/>
              <a:chOff x="768" y="3561"/>
              <a:chExt cx="192" cy="327"/>
            </a:xfrm>
          </p:grpSpPr>
          <p:sp>
            <p:nvSpPr>
              <p:cNvPr id="5143" name="Line 34"/>
              <p:cNvSpPr>
                <a:spLocks noChangeShapeType="1"/>
              </p:cNvSpPr>
              <p:nvPr/>
            </p:nvSpPr>
            <p:spPr bwMode="auto">
              <a:xfrm flipV="1">
                <a:off x="768" y="3561"/>
                <a:ext cx="0" cy="327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Line 35"/>
              <p:cNvSpPr>
                <a:spLocks noChangeShapeType="1"/>
              </p:cNvSpPr>
              <p:nvPr/>
            </p:nvSpPr>
            <p:spPr bwMode="auto">
              <a:xfrm flipV="1">
                <a:off x="960" y="3561"/>
                <a:ext cx="0" cy="327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Line 36"/>
              <p:cNvSpPr>
                <a:spLocks noChangeShapeType="1"/>
              </p:cNvSpPr>
              <p:nvPr/>
            </p:nvSpPr>
            <p:spPr bwMode="auto">
              <a:xfrm>
                <a:off x="768" y="3561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9" name="Text Box 37"/>
            <p:cNvSpPr txBox="1">
              <a:spLocks noChangeArrowheads="1"/>
            </p:cNvSpPr>
            <p:nvPr/>
          </p:nvSpPr>
          <p:spPr bwMode="auto">
            <a:xfrm>
              <a:off x="1200" y="3657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t</a:t>
              </a:r>
            </a:p>
          </p:txBody>
        </p:sp>
        <p:sp>
          <p:nvSpPr>
            <p:cNvPr id="5140" name="Text Box 38"/>
            <p:cNvSpPr txBox="1">
              <a:spLocks noChangeArrowheads="1"/>
            </p:cNvSpPr>
            <p:nvPr/>
          </p:nvSpPr>
          <p:spPr bwMode="auto">
            <a:xfrm>
              <a:off x="576" y="3195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/>
                <a:t>h</a:t>
              </a:r>
              <a:r>
                <a:rPr lang="en-US" sz="1800"/>
                <a:t>(</a:t>
              </a:r>
              <a:r>
                <a:rPr lang="en-US" sz="1800" i="1"/>
                <a:t>t</a:t>
              </a:r>
              <a:r>
                <a:rPr lang="en-US" sz="1800"/>
                <a:t>)</a:t>
              </a:r>
            </a:p>
          </p:txBody>
        </p:sp>
        <p:sp>
          <p:nvSpPr>
            <p:cNvPr id="5141" name="Line 39"/>
            <p:cNvSpPr>
              <a:spLocks noChangeShapeType="1"/>
            </p:cNvSpPr>
            <p:nvPr/>
          </p:nvSpPr>
          <p:spPr bwMode="auto">
            <a:xfrm>
              <a:off x="768" y="3897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Text Box 40"/>
            <p:cNvSpPr txBox="1">
              <a:spLocks noChangeArrowheads="1"/>
            </p:cNvSpPr>
            <p:nvPr/>
          </p:nvSpPr>
          <p:spPr bwMode="auto">
            <a:xfrm>
              <a:off x="576" y="342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1</a:t>
              </a:r>
            </a:p>
          </p:txBody>
        </p:sp>
      </p:grpSp>
      <p:graphicFrame>
        <p:nvGraphicFramePr>
          <p:cNvPr id="5124" name="Object 42"/>
          <p:cNvGraphicFramePr>
            <a:graphicFrameLocks noChangeAspect="1"/>
          </p:cNvGraphicFramePr>
          <p:nvPr/>
        </p:nvGraphicFramePr>
        <p:xfrm>
          <a:off x="6705600" y="5173663"/>
          <a:ext cx="1495425" cy="998537"/>
        </p:xfrm>
        <a:graphic>
          <a:graphicData uri="http://schemas.openxmlformats.org/presentationml/2006/ole">
            <p:oleObj spid="_x0000_s5124" name="Equation" r:id="rId5" imgW="876240" imgH="583920" progId="Equation.3">
              <p:embed/>
            </p:oleObj>
          </a:graphicData>
        </a:graphic>
      </p:graphicFrame>
      <p:sp>
        <p:nvSpPr>
          <p:cNvPr id="5131" name="AutoShape 47"/>
          <p:cNvSpPr>
            <a:spLocks/>
          </p:cNvSpPr>
          <p:nvPr/>
        </p:nvSpPr>
        <p:spPr bwMode="auto">
          <a:xfrm rot="-5400000">
            <a:off x="7581900" y="1943100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Text Box 48"/>
          <p:cNvSpPr txBox="1">
            <a:spLocks noChangeArrowheads="1"/>
          </p:cNvSpPr>
          <p:nvPr/>
        </p:nvSpPr>
        <p:spPr bwMode="auto">
          <a:xfrm>
            <a:off x="62484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solidFill>
                  <a:schemeClr val="accent2"/>
                </a:solidFill>
              </a:rPr>
              <a:t>sample</a:t>
            </a:r>
          </a:p>
        </p:txBody>
      </p:sp>
      <p:sp>
        <p:nvSpPr>
          <p:cNvPr id="5133" name="Text Box 49"/>
          <p:cNvSpPr txBox="1">
            <a:spLocks noChangeArrowheads="1"/>
          </p:cNvSpPr>
          <p:nvPr/>
        </p:nvSpPr>
        <p:spPr bwMode="auto">
          <a:xfrm>
            <a:off x="7010400" y="24384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solidFill>
                  <a:schemeClr val="accent2"/>
                </a:solidFill>
              </a:rPr>
              <a:t>hold</a:t>
            </a:r>
          </a:p>
        </p:txBody>
      </p:sp>
      <p:sp>
        <p:nvSpPr>
          <p:cNvPr id="5134" name="AutoShape 50"/>
          <p:cNvSpPr>
            <a:spLocks/>
          </p:cNvSpPr>
          <p:nvPr/>
        </p:nvSpPr>
        <p:spPr bwMode="auto">
          <a:xfrm rot="-5400000">
            <a:off x="6629400" y="1981200"/>
            <a:ext cx="76200" cy="838200"/>
          </a:xfrm>
          <a:prstGeom prst="lef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Text Box 52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Optional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A40CA714-23FB-41BB-88CC-4B57676081D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1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Analog PAM</a:t>
            </a:r>
          </a:p>
        </p:txBody>
      </p:sp>
      <p:sp>
        <p:nvSpPr>
          <p:cNvPr id="615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Transmitted signal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spcBef>
                <a:spcPct val="50000"/>
              </a:spcBef>
            </a:pPr>
            <a:r>
              <a:rPr lang="en-US" smtClean="0"/>
              <a:t>Fourier transform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5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86300" y="1447800"/>
            <a:ext cx="4229100" cy="5410200"/>
          </a:xfrm>
        </p:spPr>
        <p:txBody>
          <a:bodyPr/>
          <a:lstStyle/>
          <a:p>
            <a:r>
              <a:rPr lang="en-US" smtClean="0"/>
              <a:t>Equalization of sample and hold distortion added in transmitter</a:t>
            </a:r>
          </a:p>
          <a:p>
            <a:pPr lvl="1">
              <a:buFontTx/>
              <a:buNone/>
            </a:pPr>
            <a:r>
              <a:rPr lang="en-US" i="1" smtClean="0"/>
              <a:t>H</a:t>
            </a:r>
            <a:r>
              <a:rPr lang="en-US" smtClean="0"/>
              <a:t>(</a:t>
            </a:r>
            <a:r>
              <a:rPr lang="en-US" i="1" smtClean="0"/>
              <a:t>f</a:t>
            </a:r>
            <a:r>
              <a:rPr lang="en-US" smtClean="0"/>
              <a:t>) causes amplitude distortion and delay of </a:t>
            </a:r>
            <a:r>
              <a:rPr lang="en-US" i="1" smtClean="0"/>
              <a:t>T</a:t>
            </a:r>
            <a:r>
              <a:rPr lang="en-US" smtClean="0"/>
              <a:t>/2</a:t>
            </a:r>
          </a:p>
          <a:p>
            <a:pPr lvl="1">
              <a:buFontTx/>
              <a:buNone/>
            </a:pPr>
            <a:r>
              <a:rPr lang="en-US" smtClean="0"/>
              <a:t>Equalize amplitude distortion by post-filtering with magnitude response</a:t>
            </a:r>
          </a:p>
          <a:p>
            <a:pPr lvl="1">
              <a:buFontTx/>
              <a:buNone/>
            </a:pPr>
            <a:endParaRPr lang="en-US" sz="2000" smtClean="0"/>
          </a:p>
          <a:p>
            <a:pPr lvl="1">
              <a:buFontTx/>
              <a:buNone/>
            </a:pPr>
            <a:endParaRPr lang="en-US" sz="2000" smtClean="0"/>
          </a:p>
          <a:p>
            <a:pPr lvl="1">
              <a:buFontTx/>
              <a:buNone/>
            </a:pPr>
            <a:r>
              <a:rPr lang="en-US" smtClean="0"/>
              <a:t>Negligible distortion</a:t>
            </a:r>
            <a:br>
              <a:rPr lang="en-US" smtClean="0"/>
            </a:br>
            <a:r>
              <a:rPr lang="en-US" smtClean="0"/>
              <a:t>(less than 0.5%) if</a:t>
            </a:r>
            <a:r>
              <a:rPr lang="en-US" sz="2000" smtClean="0"/>
              <a:t> </a:t>
            </a:r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881063" y="1889125"/>
          <a:ext cx="3538537" cy="1920875"/>
        </p:xfrm>
        <a:graphic>
          <a:graphicData uri="http://schemas.openxmlformats.org/presentationml/2006/ole">
            <p:oleObj spid="_x0000_s6146" name="Equation" r:id="rId3" imgW="2298600" imgH="1244520" progId="Equation.3">
              <p:embed/>
            </p:oleObj>
          </a:graphicData>
        </a:graphic>
      </p:graphicFrame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855663" y="4648200"/>
          <a:ext cx="3400425" cy="977900"/>
        </p:xfrm>
        <a:graphic>
          <a:graphicData uri="http://schemas.openxmlformats.org/presentationml/2006/ole">
            <p:oleObj spid="_x0000_s6147" name="Equation" r:id="rId4" imgW="2209680" imgH="634680" progId="Equation.3">
              <p:embed/>
            </p:oleObj>
          </a:graphicData>
        </a:graphic>
      </p:graphicFrame>
      <p:graphicFrame>
        <p:nvGraphicFramePr>
          <p:cNvPr id="6148" name="Object 7"/>
          <p:cNvGraphicFramePr>
            <a:graphicFrameLocks noChangeAspect="1"/>
          </p:cNvGraphicFramePr>
          <p:nvPr/>
        </p:nvGraphicFramePr>
        <p:xfrm>
          <a:off x="855663" y="5643563"/>
          <a:ext cx="3465512" cy="833437"/>
        </p:xfrm>
        <a:graphic>
          <a:graphicData uri="http://schemas.openxmlformats.org/presentationml/2006/ole">
            <p:oleObj spid="_x0000_s6148" name="Equation" r:id="rId5" imgW="1993680" imgH="482400" progId="Equation.3">
              <p:embed/>
            </p:oleObj>
          </a:graphicData>
        </a:graphic>
      </p:graphicFrame>
      <p:graphicFrame>
        <p:nvGraphicFramePr>
          <p:cNvPr id="6149" name="Object 8"/>
          <p:cNvGraphicFramePr>
            <a:graphicFrameLocks noChangeAspect="1"/>
          </p:cNvGraphicFramePr>
          <p:nvPr/>
        </p:nvGraphicFramePr>
        <p:xfrm>
          <a:off x="5181600" y="4741863"/>
          <a:ext cx="3702050" cy="668337"/>
        </p:xfrm>
        <a:graphic>
          <a:graphicData uri="http://schemas.openxmlformats.org/presentationml/2006/ole">
            <p:oleObj spid="_x0000_s6149" name="Equation" r:id="rId6" imgW="2311200" imgH="419040" progId="Equation.3">
              <p:embed/>
            </p:oleObj>
          </a:graphicData>
        </a:graphic>
      </p:graphicFrame>
      <p:graphicFrame>
        <p:nvGraphicFramePr>
          <p:cNvPr id="6150" name="Object 9"/>
          <p:cNvGraphicFramePr>
            <a:graphicFrameLocks noChangeAspect="1"/>
          </p:cNvGraphicFramePr>
          <p:nvPr/>
        </p:nvGraphicFramePr>
        <p:xfrm>
          <a:off x="8137525" y="5562600"/>
          <a:ext cx="854075" cy="688975"/>
        </p:xfrm>
        <a:graphic>
          <a:graphicData uri="http://schemas.openxmlformats.org/presentationml/2006/ole">
            <p:oleObj spid="_x0000_s6150" name="Equation" r:id="rId7" imgW="533160" imgH="431640" progId="Equation.3">
              <p:embed/>
            </p:oleObj>
          </a:graphicData>
        </a:graphic>
      </p:graphicFrame>
      <p:sp>
        <p:nvSpPr>
          <p:cNvPr id="6155" name="AutoShape 10"/>
          <p:cNvSpPr>
            <a:spLocks/>
          </p:cNvSpPr>
          <p:nvPr/>
        </p:nvSpPr>
        <p:spPr bwMode="auto">
          <a:xfrm rot="-5400000">
            <a:off x="2667000" y="2767013"/>
            <a:ext cx="76200" cy="2209800"/>
          </a:xfrm>
          <a:prstGeom prst="leftBrace">
            <a:avLst>
              <a:gd name="adj1" fmla="val 241667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2081213" y="386873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solidFill>
                  <a:schemeClr val="accent2"/>
                </a:solidFill>
              </a:rPr>
              <a:t>m</a:t>
            </a:r>
            <a:r>
              <a:rPr lang="en-US" sz="1600" b="1" i="1" baseline="-25000">
                <a:solidFill>
                  <a:schemeClr val="accent2"/>
                </a:solidFill>
              </a:rPr>
              <a:t>sampled</a:t>
            </a:r>
            <a:r>
              <a:rPr lang="en-US" sz="1600" b="1" i="1">
                <a:solidFill>
                  <a:schemeClr val="accent2"/>
                </a:solidFill>
              </a:rPr>
              <a:t>(t)</a:t>
            </a:r>
          </a:p>
        </p:txBody>
      </p:sp>
      <p:sp>
        <p:nvSpPr>
          <p:cNvPr id="6157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Optional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A22656B7-02D0-4308-84C3-8B746CC482A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Analog PAM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Requires transmitted pulses to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i="1" smtClean="0"/>
              <a:t>Not</a:t>
            </a:r>
            <a:r>
              <a:rPr lang="en-US" smtClean="0"/>
              <a:t> be significantly corrupted in amplitude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Experience roughly uniform delay</a:t>
            </a:r>
          </a:p>
          <a:p>
            <a:pPr>
              <a:lnSpc>
                <a:spcPct val="90000"/>
              </a:lnSpc>
            </a:pPr>
            <a:r>
              <a:rPr lang="en-US" smtClean="0"/>
              <a:t>Useful in time-division multiplexing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public switched telephone network T1 (E1) line </a:t>
            </a:r>
            <a:br>
              <a:rPr lang="en-US" smtClean="0"/>
            </a:br>
            <a:r>
              <a:rPr lang="en-US" smtClean="0"/>
              <a:t>time-division multiplexes 24 (32) voice channels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Bit rate of 1.544 (2.048) Mbps for duty cycle &lt; 10%</a:t>
            </a:r>
          </a:p>
          <a:p>
            <a:pPr>
              <a:lnSpc>
                <a:spcPct val="90000"/>
              </a:lnSpc>
            </a:pPr>
            <a:r>
              <a:rPr lang="en-US" smtClean="0"/>
              <a:t>Other analog pulse modulation methods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Pulse-duration modulation (PDM),</a:t>
            </a:r>
            <a:br>
              <a:rPr lang="en-US" smtClean="0"/>
            </a:br>
            <a:r>
              <a:rPr lang="en-US" smtClean="0"/>
              <a:t>a.k.a. pulse width modulation (PWM)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Pulse-position modulation (PPM): used</a:t>
            </a:r>
            <a:br>
              <a:rPr lang="en-US" smtClean="0"/>
            </a:br>
            <a:r>
              <a:rPr lang="en-US" smtClean="0"/>
              <a:t>in some optical pulse modulation systems. 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Optional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8FBBBD32-44A6-4E59-89C9-8DCD6965400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Analog communication systems</a:t>
            </a:r>
          </a:p>
          <a:p>
            <a:pPr>
              <a:spcBef>
                <a:spcPct val="70000"/>
              </a:spcBef>
            </a:pPr>
            <a:r>
              <a:rPr lang="en-US" smtClean="0"/>
              <a:t>Channel impairments</a:t>
            </a:r>
          </a:p>
          <a:p>
            <a:pPr>
              <a:spcBef>
                <a:spcPct val="70000"/>
              </a:spcBef>
            </a:pPr>
            <a:r>
              <a:rPr lang="en-US" smtClean="0"/>
              <a:t>Hybrid communication systems</a:t>
            </a:r>
          </a:p>
          <a:p>
            <a:pPr>
              <a:spcBef>
                <a:spcPct val="70000"/>
              </a:spcBef>
            </a:pPr>
            <a:r>
              <a:rPr lang="en-US" smtClean="0"/>
              <a:t>Analog pulse amplitude modulation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3B39EEE7-ECFE-45BC-8584-3B96E2947DF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28" name="Rectangle 205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Communication System Structure</a:t>
            </a:r>
          </a:p>
        </p:txBody>
      </p:sp>
      <p:sp>
        <p:nvSpPr>
          <p:cNvPr id="1029" name="Rectangle 2051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458200" cy="4800600"/>
          </a:xfrm>
        </p:spPr>
        <p:txBody>
          <a:bodyPr/>
          <a:lstStyle/>
          <a:p>
            <a:r>
              <a:rPr lang="en-US" smtClean="0"/>
              <a:t>Information sources</a:t>
            </a:r>
          </a:p>
          <a:p>
            <a:pPr lvl="1">
              <a:buFontTx/>
              <a:buNone/>
            </a:pPr>
            <a:r>
              <a:rPr lang="en-US" smtClean="0"/>
              <a:t>Voice, music, images, video, and data (baseband signals)</a:t>
            </a:r>
          </a:p>
          <a:p>
            <a:r>
              <a:rPr lang="en-US" smtClean="0"/>
              <a:t>Transmitter</a:t>
            </a:r>
          </a:p>
          <a:p>
            <a:pPr lvl="1">
              <a:buFontTx/>
              <a:buNone/>
            </a:pPr>
            <a:r>
              <a:rPr lang="en-US" smtClean="0"/>
              <a:t>Signal processing block lowpass filters message signal</a:t>
            </a:r>
          </a:p>
          <a:p>
            <a:pPr lvl="1">
              <a:buFontTx/>
              <a:buNone/>
            </a:pPr>
            <a:r>
              <a:rPr lang="en-US" smtClean="0"/>
              <a:t>Carrier circuits block upconverts baseband signal and bandpass filters to enforce transmission band</a:t>
            </a:r>
          </a:p>
        </p:txBody>
      </p:sp>
      <p:grpSp>
        <p:nvGrpSpPr>
          <p:cNvPr id="1030" name="Group 2052"/>
          <p:cNvGrpSpPr>
            <a:grpSpLocks/>
          </p:cNvGrpSpPr>
          <p:nvPr/>
        </p:nvGrpSpPr>
        <p:grpSpPr bwMode="auto">
          <a:xfrm>
            <a:off x="76200" y="4800600"/>
            <a:ext cx="9067800" cy="1463675"/>
            <a:chOff x="48" y="3024"/>
            <a:chExt cx="5712" cy="922"/>
          </a:xfrm>
        </p:grpSpPr>
        <p:sp>
          <p:nvSpPr>
            <p:cNvPr id="1038" name="Text Box 2053"/>
            <p:cNvSpPr txBox="1">
              <a:spLocks noChangeArrowheads="1"/>
            </p:cNvSpPr>
            <p:nvPr/>
          </p:nvSpPr>
          <p:spPr bwMode="auto">
            <a:xfrm>
              <a:off x="48" y="335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m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sp>
          <p:nvSpPr>
            <p:cNvPr id="1039" name="Line 2054"/>
            <p:cNvSpPr>
              <a:spLocks noChangeShapeType="1"/>
            </p:cNvSpPr>
            <p:nvPr/>
          </p:nvSpPr>
          <p:spPr bwMode="auto">
            <a:xfrm>
              <a:off x="240" y="331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Text Box 2055"/>
            <p:cNvSpPr txBox="1">
              <a:spLocks noChangeArrowheads="1"/>
            </p:cNvSpPr>
            <p:nvPr/>
          </p:nvSpPr>
          <p:spPr bwMode="auto">
            <a:xfrm>
              <a:off x="432" y="3110"/>
              <a:ext cx="864" cy="454"/>
            </a:xfrm>
            <a:prstGeom prst="rect">
              <a:avLst/>
            </a:prstGeom>
            <a:noFill/>
            <a:ln w="19050">
              <a:solidFill>
                <a:srgbClr val="66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6600FF"/>
                  </a:solidFill>
                </a:rPr>
                <a:t>Signal</a:t>
              </a:r>
              <a:br>
                <a:rPr lang="en-US" sz="2000" b="1">
                  <a:solidFill>
                    <a:srgbClr val="6600FF"/>
                  </a:solidFill>
                </a:rPr>
              </a:br>
              <a:r>
                <a:rPr lang="en-US" sz="2000" b="1">
                  <a:solidFill>
                    <a:srgbClr val="6600FF"/>
                  </a:solidFill>
                </a:rPr>
                <a:t>Processing</a:t>
              </a:r>
            </a:p>
          </p:txBody>
        </p:sp>
        <p:sp>
          <p:nvSpPr>
            <p:cNvPr id="1041" name="Line 2056"/>
            <p:cNvSpPr>
              <a:spLocks noChangeShapeType="1"/>
            </p:cNvSpPr>
            <p:nvPr/>
          </p:nvSpPr>
          <p:spPr bwMode="auto">
            <a:xfrm>
              <a:off x="1296" y="3322"/>
              <a:ext cx="192" cy="0"/>
            </a:xfrm>
            <a:prstGeom prst="line">
              <a:avLst/>
            </a:prstGeom>
            <a:noFill/>
            <a:ln w="19050">
              <a:solidFill>
                <a:srgbClr val="66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Text Box 2057"/>
            <p:cNvSpPr txBox="1">
              <a:spLocks noChangeArrowheads="1"/>
            </p:cNvSpPr>
            <p:nvPr/>
          </p:nvSpPr>
          <p:spPr bwMode="auto">
            <a:xfrm>
              <a:off x="1488" y="3120"/>
              <a:ext cx="720" cy="454"/>
            </a:xfrm>
            <a:prstGeom prst="rect">
              <a:avLst/>
            </a:prstGeom>
            <a:noFill/>
            <a:ln w="19050">
              <a:solidFill>
                <a:srgbClr val="66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6600FF"/>
                  </a:solidFill>
                </a:rPr>
                <a:t>Carrier</a:t>
              </a:r>
              <a:br>
                <a:rPr lang="en-US" sz="2000" b="1">
                  <a:solidFill>
                    <a:srgbClr val="6600FF"/>
                  </a:solidFill>
                </a:rPr>
              </a:br>
              <a:r>
                <a:rPr lang="en-US" sz="2000" b="1">
                  <a:solidFill>
                    <a:srgbClr val="6600FF"/>
                  </a:solidFill>
                </a:rPr>
                <a:t>Circuits</a:t>
              </a:r>
            </a:p>
          </p:txBody>
        </p:sp>
        <p:sp>
          <p:nvSpPr>
            <p:cNvPr id="1043" name="Line 2058"/>
            <p:cNvSpPr>
              <a:spLocks noChangeShapeType="1"/>
            </p:cNvSpPr>
            <p:nvPr/>
          </p:nvSpPr>
          <p:spPr bwMode="auto">
            <a:xfrm>
              <a:off x="2208" y="332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Text Box 2059"/>
            <p:cNvSpPr txBox="1">
              <a:spLocks noChangeArrowheads="1"/>
            </p:cNvSpPr>
            <p:nvPr/>
          </p:nvSpPr>
          <p:spPr bwMode="auto">
            <a:xfrm>
              <a:off x="2400" y="3120"/>
              <a:ext cx="1056" cy="454"/>
            </a:xfrm>
            <a:prstGeom prst="rect">
              <a:avLst/>
            </a:prstGeom>
            <a:noFill/>
            <a:ln w="19050">
              <a:solidFill>
                <a:srgbClr val="FF010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101"/>
                  </a:solidFill>
                </a:rPr>
                <a:t>Transmission Medium</a:t>
              </a:r>
            </a:p>
          </p:txBody>
        </p:sp>
        <p:sp>
          <p:nvSpPr>
            <p:cNvPr id="1045" name="Line 2060"/>
            <p:cNvSpPr>
              <a:spLocks noChangeShapeType="1"/>
            </p:cNvSpPr>
            <p:nvPr/>
          </p:nvSpPr>
          <p:spPr bwMode="auto">
            <a:xfrm>
              <a:off x="3456" y="332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Text Box 2061"/>
            <p:cNvSpPr txBox="1">
              <a:spLocks noChangeArrowheads="1"/>
            </p:cNvSpPr>
            <p:nvPr/>
          </p:nvSpPr>
          <p:spPr bwMode="auto">
            <a:xfrm>
              <a:off x="3648" y="3120"/>
              <a:ext cx="720" cy="454"/>
            </a:xfrm>
            <a:prstGeom prst="rect">
              <a:avLst/>
            </a:prstGeom>
            <a:noFill/>
            <a:ln w="19050">
              <a:solidFill>
                <a:srgbClr val="CC00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00CC"/>
                  </a:solidFill>
                </a:rPr>
                <a:t>Carrier Circuits</a:t>
              </a:r>
            </a:p>
          </p:txBody>
        </p:sp>
        <p:sp>
          <p:nvSpPr>
            <p:cNvPr id="1047" name="Line 2062"/>
            <p:cNvSpPr>
              <a:spLocks noChangeShapeType="1"/>
            </p:cNvSpPr>
            <p:nvPr/>
          </p:nvSpPr>
          <p:spPr bwMode="auto">
            <a:xfrm>
              <a:off x="4368" y="3322"/>
              <a:ext cx="192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Text Box 2063"/>
            <p:cNvSpPr txBox="1">
              <a:spLocks noChangeArrowheads="1"/>
            </p:cNvSpPr>
            <p:nvPr/>
          </p:nvSpPr>
          <p:spPr bwMode="auto">
            <a:xfrm>
              <a:off x="4560" y="3120"/>
              <a:ext cx="864" cy="454"/>
            </a:xfrm>
            <a:prstGeom prst="rect">
              <a:avLst/>
            </a:prstGeom>
            <a:noFill/>
            <a:ln w="19050">
              <a:solidFill>
                <a:srgbClr val="CC00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00CC"/>
                  </a:solidFill>
                </a:rPr>
                <a:t>Signal</a:t>
              </a:r>
              <a:br>
                <a:rPr lang="en-US" sz="2000" b="1">
                  <a:solidFill>
                    <a:srgbClr val="CC00CC"/>
                  </a:solidFill>
                </a:rPr>
              </a:br>
              <a:r>
                <a:rPr lang="en-US" sz="2000" b="1">
                  <a:solidFill>
                    <a:srgbClr val="CC00CC"/>
                  </a:solidFill>
                </a:rPr>
                <a:t>Processing</a:t>
              </a:r>
            </a:p>
          </p:txBody>
        </p:sp>
        <p:sp>
          <p:nvSpPr>
            <p:cNvPr id="1049" name="Line 2064"/>
            <p:cNvSpPr>
              <a:spLocks noChangeShapeType="1"/>
            </p:cNvSpPr>
            <p:nvPr/>
          </p:nvSpPr>
          <p:spPr bwMode="auto">
            <a:xfrm>
              <a:off x="5424" y="331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Rectangle 2065"/>
            <p:cNvSpPr>
              <a:spLocks noChangeArrowheads="1"/>
            </p:cNvSpPr>
            <p:nvPr/>
          </p:nvSpPr>
          <p:spPr bwMode="auto">
            <a:xfrm>
              <a:off x="336" y="3024"/>
              <a:ext cx="1920" cy="624"/>
            </a:xfrm>
            <a:prstGeom prst="rect">
              <a:avLst/>
            </a:prstGeom>
            <a:noFill/>
            <a:ln w="19050">
              <a:solidFill>
                <a:srgbClr val="6600FF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/>
            </a:p>
          </p:txBody>
        </p:sp>
        <p:sp>
          <p:nvSpPr>
            <p:cNvPr id="1051" name="Text Box 2066"/>
            <p:cNvSpPr txBox="1">
              <a:spLocks noChangeArrowheads="1"/>
            </p:cNvSpPr>
            <p:nvPr/>
          </p:nvSpPr>
          <p:spPr bwMode="auto">
            <a:xfrm>
              <a:off x="624" y="3696"/>
              <a:ext cx="14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6600FF"/>
                  </a:solidFill>
                </a:rPr>
                <a:t>TRANSMITTER</a:t>
              </a:r>
            </a:p>
          </p:txBody>
        </p:sp>
        <p:sp>
          <p:nvSpPr>
            <p:cNvPr id="1052" name="Text Box 2067"/>
            <p:cNvSpPr txBox="1">
              <a:spLocks noChangeArrowheads="1"/>
            </p:cNvSpPr>
            <p:nvPr/>
          </p:nvSpPr>
          <p:spPr bwMode="auto">
            <a:xfrm>
              <a:off x="3696" y="3696"/>
              <a:ext cx="14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00CC"/>
                  </a:solidFill>
                </a:rPr>
                <a:t>RECEIVER</a:t>
              </a:r>
            </a:p>
          </p:txBody>
        </p:sp>
        <p:sp>
          <p:nvSpPr>
            <p:cNvPr id="1053" name="Rectangle 2068"/>
            <p:cNvSpPr>
              <a:spLocks noChangeArrowheads="1"/>
            </p:cNvSpPr>
            <p:nvPr/>
          </p:nvSpPr>
          <p:spPr bwMode="auto">
            <a:xfrm>
              <a:off x="3504" y="3024"/>
              <a:ext cx="1968" cy="624"/>
            </a:xfrm>
            <a:prstGeom prst="rect">
              <a:avLst/>
            </a:prstGeom>
            <a:noFill/>
            <a:ln w="19050">
              <a:solidFill>
                <a:srgbClr val="CC00CC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/>
            </a:p>
          </p:txBody>
        </p:sp>
        <p:sp>
          <p:nvSpPr>
            <p:cNvPr id="1054" name="Text Box 2069"/>
            <p:cNvSpPr txBox="1">
              <a:spLocks noChangeArrowheads="1"/>
            </p:cNvSpPr>
            <p:nvPr/>
          </p:nvSpPr>
          <p:spPr bwMode="auto">
            <a:xfrm>
              <a:off x="2160" y="359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s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sp>
          <p:nvSpPr>
            <p:cNvPr id="1055" name="Text Box 2070"/>
            <p:cNvSpPr txBox="1">
              <a:spLocks noChangeArrowheads="1"/>
            </p:cNvSpPr>
            <p:nvPr/>
          </p:nvSpPr>
          <p:spPr bwMode="auto">
            <a:xfrm>
              <a:off x="3360" y="3638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r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graphicFrame>
          <p:nvGraphicFramePr>
            <p:cNvPr id="1026" name="Object 2071"/>
            <p:cNvGraphicFramePr>
              <a:graphicFrameLocks noChangeAspect="1"/>
            </p:cNvGraphicFramePr>
            <p:nvPr/>
          </p:nvGraphicFramePr>
          <p:xfrm>
            <a:off x="5490" y="3389"/>
            <a:ext cx="270" cy="173"/>
          </p:xfrm>
          <a:graphic>
            <a:graphicData uri="http://schemas.openxmlformats.org/presentationml/2006/ole">
              <p:oleObj spid="_x0000_s1026" name="Equation" r:id="rId3" imgW="317160" imgH="203040" progId="Equation.3">
                <p:embed/>
              </p:oleObj>
            </a:graphicData>
          </a:graphic>
        </p:graphicFrame>
        <p:sp>
          <p:nvSpPr>
            <p:cNvPr id="1056" name="Text Box 2072"/>
            <p:cNvSpPr txBox="1">
              <a:spLocks noChangeArrowheads="1"/>
            </p:cNvSpPr>
            <p:nvPr/>
          </p:nvSpPr>
          <p:spPr bwMode="auto">
            <a:xfrm>
              <a:off x="2208" y="3696"/>
              <a:ext cx="14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101"/>
                  </a:solidFill>
                </a:rPr>
                <a:t>CHANNEL</a:t>
              </a:r>
            </a:p>
          </p:txBody>
        </p:sp>
      </p:grpSp>
      <p:sp>
        <p:nvSpPr>
          <p:cNvPr id="1031" name="Text Box 207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/>
              <a:t>Communication Systems</a:t>
            </a:r>
          </a:p>
        </p:txBody>
      </p:sp>
      <p:sp>
        <p:nvSpPr>
          <p:cNvPr id="1032" name="Text Box 27"/>
          <p:cNvSpPr txBox="1">
            <a:spLocks noChangeArrowheads="1"/>
          </p:cNvSpPr>
          <p:nvPr/>
        </p:nvSpPr>
        <p:spPr bwMode="auto">
          <a:xfrm>
            <a:off x="16764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  <p:sp>
        <p:nvSpPr>
          <p:cNvPr id="1033" name="Text Box 28"/>
          <p:cNvSpPr txBox="1">
            <a:spLocks noChangeArrowheads="1"/>
          </p:cNvSpPr>
          <p:nvPr/>
        </p:nvSpPr>
        <p:spPr bwMode="auto">
          <a:xfrm>
            <a:off x="762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  <p:sp>
        <p:nvSpPr>
          <p:cNvPr id="1034" name="Text Box 29"/>
          <p:cNvSpPr txBox="1">
            <a:spLocks noChangeArrowheads="1"/>
          </p:cNvSpPr>
          <p:nvPr/>
        </p:nvSpPr>
        <p:spPr bwMode="auto">
          <a:xfrm>
            <a:off x="31242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bandpass</a:t>
            </a:r>
          </a:p>
        </p:txBody>
      </p:sp>
      <p:sp>
        <p:nvSpPr>
          <p:cNvPr id="1035" name="Text Box 30"/>
          <p:cNvSpPr txBox="1">
            <a:spLocks noChangeArrowheads="1"/>
          </p:cNvSpPr>
          <p:nvPr/>
        </p:nvSpPr>
        <p:spPr bwMode="auto">
          <a:xfrm>
            <a:off x="49530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bandpass</a:t>
            </a:r>
          </a:p>
        </p:txBody>
      </p:sp>
      <p:sp>
        <p:nvSpPr>
          <p:cNvPr id="1036" name="Text Box 32"/>
          <p:cNvSpPr txBox="1">
            <a:spLocks noChangeArrowheads="1"/>
          </p:cNvSpPr>
          <p:nvPr/>
        </p:nvSpPr>
        <p:spPr bwMode="auto">
          <a:xfrm>
            <a:off x="64770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  <p:sp>
        <p:nvSpPr>
          <p:cNvPr id="1037" name="Text Box 33"/>
          <p:cNvSpPr txBox="1">
            <a:spLocks noChangeArrowheads="1"/>
          </p:cNvSpPr>
          <p:nvPr/>
        </p:nvSpPr>
        <p:spPr bwMode="auto">
          <a:xfrm>
            <a:off x="79248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259C0616-2390-4467-8E66-408AE8CF89D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Communication Channel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Transmission medium </a:t>
            </a:r>
          </a:p>
          <a:p>
            <a:pPr lvl="1">
              <a:buFontTx/>
              <a:buNone/>
            </a:pPr>
            <a:r>
              <a:rPr lang="en-US" smtClean="0"/>
              <a:t>Wireline (twisted pair, coaxial, fiber optics) </a:t>
            </a:r>
          </a:p>
          <a:p>
            <a:pPr lvl="1">
              <a:buFontTx/>
              <a:buNone/>
            </a:pPr>
            <a:r>
              <a:rPr lang="en-US" smtClean="0"/>
              <a:t>Wireless (indoor/air, outdoor/air, underwater, space) </a:t>
            </a:r>
          </a:p>
          <a:p>
            <a:r>
              <a:rPr lang="en-US" smtClean="0"/>
              <a:t>Propagating signals degrade over distance</a:t>
            </a:r>
          </a:p>
          <a:p>
            <a:r>
              <a:rPr lang="en-US" smtClean="0"/>
              <a:t>Repeaters can strengthen signal and reduce noise </a:t>
            </a:r>
          </a:p>
        </p:txBody>
      </p:sp>
      <p:grpSp>
        <p:nvGrpSpPr>
          <p:cNvPr id="2054" name="Group 4"/>
          <p:cNvGrpSpPr>
            <a:grpSpLocks/>
          </p:cNvGrpSpPr>
          <p:nvPr/>
        </p:nvGrpSpPr>
        <p:grpSpPr bwMode="auto">
          <a:xfrm>
            <a:off x="76200" y="4800600"/>
            <a:ext cx="9067800" cy="1463675"/>
            <a:chOff x="48" y="3024"/>
            <a:chExt cx="5712" cy="922"/>
          </a:xfrm>
        </p:grpSpPr>
        <p:sp>
          <p:nvSpPr>
            <p:cNvPr id="2062" name="Text Box 5"/>
            <p:cNvSpPr txBox="1">
              <a:spLocks noChangeArrowheads="1"/>
            </p:cNvSpPr>
            <p:nvPr/>
          </p:nvSpPr>
          <p:spPr bwMode="auto">
            <a:xfrm>
              <a:off x="48" y="335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m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sp>
          <p:nvSpPr>
            <p:cNvPr id="2063" name="Line 6"/>
            <p:cNvSpPr>
              <a:spLocks noChangeShapeType="1"/>
            </p:cNvSpPr>
            <p:nvPr/>
          </p:nvSpPr>
          <p:spPr bwMode="auto">
            <a:xfrm>
              <a:off x="240" y="331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Text Box 7"/>
            <p:cNvSpPr txBox="1">
              <a:spLocks noChangeArrowheads="1"/>
            </p:cNvSpPr>
            <p:nvPr/>
          </p:nvSpPr>
          <p:spPr bwMode="auto">
            <a:xfrm>
              <a:off x="432" y="3110"/>
              <a:ext cx="864" cy="454"/>
            </a:xfrm>
            <a:prstGeom prst="rect">
              <a:avLst/>
            </a:prstGeom>
            <a:noFill/>
            <a:ln w="19050">
              <a:solidFill>
                <a:srgbClr val="66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6600FF"/>
                  </a:solidFill>
                </a:rPr>
                <a:t>Signal</a:t>
              </a:r>
              <a:br>
                <a:rPr lang="en-US" sz="2000" b="1">
                  <a:solidFill>
                    <a:srgbClr val="6600FF"/>
                  </a:solidFill>
                </a:rPr>
              </a:br>
              <a:r>
                <a:rPr lang="en-US" sz="2000" b="1">
                  <a:solidFill>
                    <a:srgbClr val="6600FF"/>
                  </a:solidFill>
                </a:rPr>
                <a:t>Processing</a:t>
              </a:r>
            </a:p>
          </p:txBody>
        </p:sp>
        <p:sp>
          <p:nvSpPr>
            <p:cNvPr id="2065" name="Line 8"/>
            <p:cNvSpPr>
              <a:spLocks noChangeShapeType="1"/>
            </p:cNvSpPr>
            <p:nvPr/>
          </p:nvSpPr>
          <p:spPr bwMode="auto">
            <a:xfrm>
              <a:off x="1296" y="3322"/>
              <a:ext cx="192" cy="0"/>
            </a:xfrm>
            <a:prstGeom prst="line">
              <a:avLst/>
            </a:prstGeom>
            <a:noFill/>
            <a:ln w="19050">
              <a:solidFill>
                <a:srgbClr val="66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Text Box 9"/>
            <p:cNvSpPr txBox="1">
              <a:spLocks noChangeArrowheads="1"/>
            </p:cNvSpPr>
            <p:nvPr/>
          </p:nvSpPr>
          <p:spPr bwMode="auto">
            <a:xfrm>
              <a:off x="1488" y="3120"/>
              <a:ext cx="720" cy="454"/>
            </a:xfrm>
            <a:prstGeom prst="rect">
              <a:avLst/>
            </a:prstGeom>
            <a:noFill/>
            <a:ln w="19050">
              <a:solidFill>
                <a:srgbClr val="66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6600FF"/>
                  </a:solidFill>
                </a:rPr>
                <a:t>Carrier</a:t>
              </a:r>
              <a:br>
                <a:rPr lang="en-US" sz="2000" b="1">
                  <a:solidFill>
                    <a:srgbClr val="6600FF"/>
                  </a:solidFill>
                </a:rPr>
              </a:br>
              <a:r>
                <a:rPr lang="en-US" sz="2000" b="1">
                  <a:solidFill>
                    <a:srgbClr val="6600FF"/>
                  </a:solidFill>
                </a:rPr>
                <a:t>Circuits</a:t>
              </a:r>
            </a:p>
          </p:txBody>
        </p:sp>
        <p:sp>
          <p:nvSpPr>
            <p:cNvPr id="2067" name="Line 10"/>
            <p:cNvSpPr>
              <a:spLocks noChangeShapeType="1"/>
            </p:cNvSpPr>
            <p:nvPr/>
          </p:nvSpPr>
          <p:spPr bwMode="auto">
            <a:xfrm>
              <a:off x="2208" y="332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Text Box 11"/>
            <p:cNvSpPr txBox="1">
              <a:spLocks noChangeArrowheads="1"/>
            </p:cNvSpPr>
            <p:nvPr/>
          </p:nvSpPr>
          <p:spPr bwMode="auto">
            <a:xfrm>
              <a:off x="2400" y="3120"/>
              <a:ext cx="1056" cy="454"/>
            </a:xfrm>
            <a:prstGeom prst="rect">
              <a:avLst/>
            </a:prstGeom>
            <a:noFill/>
            <a:ln w="19050">
              <a:solidFill>
                <a:srgbClr val="FF010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101"/>
                  </a:solidFill>
                </a:rPr>
                <a:t>Transmission Medium</a:t>
              </a:r>
            </a:p>
          </p:txBody>
        </p:sp>
        <p:sp>
          <p:nvSpPr>
            <p:cNvPr id="2069" name="Line 12"/>
            <p:cNvSpPr>
              <a:spLocks noChangeShapeType="1"/>
            </p:cNvSpPr>
            <p:nvPr/>
          </p:nvSpPr>
          <p:spPr bwMode="auto">
            <a:xfrm>
              <a:off x="3456" y="332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Text Box 13"/>
            <p:cNvSpPr txBox="1">
              <a:spLocks noChangeArrowheads="1"/>
            </p:cNvSpPr>
            <p:nvPr/>
          </p:nvSpPr>
          <p:spPr bwMode="auto">
            <a:xfrm>
              <a:off x="3648" y="3120"/>
              <a:ext cx="720" cy="454"/>
            </a:xfrm>
            <a:prstGeom prst="rect">
              <a:avLst/>
            </a:prstGeom>
            <a:noFill/>
            <a:ln w="19050">
              <a:solidFill>
                <a:srgbClr val="CC00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00CC"/>
                  </a:solidFill>
                </a:rPr>
                <a:t>Carrier Circuits</a:t>
              </a:r>
            </a:p>
          </p:txBody>
        </p:sp>
        <p:sp>
          <p:nvSpPr>
            <p:cNvPr id="2071" name="Line 14"/>
            <p:cNvSpPr>
              <a:spLocks noChangeShapeType="1"/>
            </p:cNvSpPr>
            <p:nvPr/>
          </p:nvSpPr>
          <p:spPr bwMode="auto">
            <a:xfrm>
              <a:off x="4368" y="3322"/>
              <a:ext cx="192" cy="0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Text Box 15"/>
            <p:cNvSpPr txBox="1">
              <a:spLocks noChangeArrowheads="1"/>
            </p:cNvSpPr>
            <p:nvPr/>
          </p:nvSpPr>
          <p:spPr bwMode="auto">
            <a:xfrm>
              <a:off x="4560" y="3120"/>
              <a:ext cx="864" cy="454"/>
            </a:xfrm>
            <a:prstGeom prst="rect">
              <a:avLst/>
            </a:prstGeom>
            <a:noFill/>
            <a:ln w="19050">
              <a:solidFill>
                <a:srgbClr val="CC00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00CC"/>
                  </a:solidFill>
                </a:rPr>
                <a:t>Signal</a:t>
              </a:r>
              <a:br>
                <a:rPr lang="en-US" sz="2000" b="1">
                  <a:solidFill>
                    <a:srgbClr val="CC00CC"/>
                  </a:solidFill>
                </a:rPr>
              </a:br>
              <a:r>
                <a:rPr lang="en-US" sz="2000" b="1">
                  <a:solidFill>
                    <a:srgbClr val="CC00CC"/>
                  </a:solidFill>
                </a:rPr>
                <a:t>Processing</a:t>
              </a:r>
            </a:p>
          </p:txBody>
        </p:sp>
        <p:sp>
          <p:nvSpPr>
            <p:cNvPr id="2073" name="Line 16"/>
            <p:cNvSpPr>
              <a:spLocks noChangeShapeType="1"/>
            </p:cNvSpPr>
            <p:nvPr/>
          </p:nvSpPr>
          <p:spPr bwMode="auto">
            <a:xfrm>
              <a:off x="5424" y="3312"/>
              <a:ext cx="192" cy="0"/>
            </a:xfrm>
            <a:prstGeom prst="line">
              <a:avLst/>
            </a:prstGeom>
            <a:noFill/>
            <a:ln w="19050">
              <a:solidFill>
                <a:srgbClr val="FF010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Rectangle 17"/>
            <p:cNvSpPr>
              <a:spLocks noChangeArrowheads="1"/>
            </p:cNvSpPr>
            <p:nvPr/>
          </p:nvSpPr>
          <p:spPr bwMode="auto">
            <a:xfrm>
              <a:off x="336" y="3024"/>
              <a:ext cx="1920" cy="624"/>
            </a:xfrm>
            <a:prstGeom prst="rect">
              <a:avLst/>
            </a:prstGeom>
            <a:noFill/>
            <a:ln w="19050">
              <a:solidFill>
                <a:srgbClr val="6600FF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Text Box 18"/>
            <p:cNvSpPr txBox="1">
              <a:spLocks noChangeArrowheads="1"/>
            </p:cNvSpPr>
            <p:nvPr/>
          </p:nvSpPr>
          <p:spPr bwMode="auto">
            <a:xfrm>
              <a:off x="624" y="3696"/>
              <a:ext cx="14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6600FF"/>
                  </a:solidFill>
                </a:rPr>
                <a:t>TRANSMITTER</a:t>
              </a:r>
            </a:p>
          </p:txBody>
        </p:sp>
        <p:sp>
          <p:nvSpPr>
            <p:cNvPr id="2076" name="Text Box 19"/>
            <p:cNvSpPr txBox="1">
              <a:spLocks noChangeArrowheads="1"/>
            </p:cNvSpPr>
            <p:nvPr/>
          </p:nvSpPr>
          <p:spPr bwMode="auto">
            <a:xfrm>
              <a:off x="3696" y="3696"/>
              <a:ext cx="14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00CC"/>
                  </a:solidFill>
                </a:rPr>
                <a:t>RECEIVER</a:t>
              </a:r>
            </a:p>
          </p:txBody>
        </p:sp>
        <p:sp>
          <p:nvSpPr>
            <p:cNvPr id="2077" name="Rectangle 20"/>
            <p:cNvSpPr>
              <a:spLocks noChangeArrowheads="1"/>
            </p:cNvSpPr>
            <p:nvPr/>
          </p:nvSpPr>
          <p:spPr bwMode="auto">
            <a:xfrm>
              <a:off x="3504" y="3024"/>
              <a:ext cx="1968" cy="624"/>
            </a:xfrm>
            <a:prstGeom prst="rect">
              <a:avLst/>
            </a:prstGeom>
            <a:noFill/>
            <a:ln w="19050">
              <a:solidFill>
                <a:srgbClr val="CC00CC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" name="Text Box 21"/>
            <p:cNvSpPr txBox="1">
              <a:spLocks noChangeArrowheads="1"/>
            </p:cNvSpPr>
            <p:nvPr/>
          </p:nvSpPr>
          <p:spPr bwMode="auto">
            <a:xfrm>
              <a:off x="2160" y="359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s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sp>
          <p:nvSpPr>
            <p:cNvPr id="2079" name="Text Box 22"/>
            <p:cNvSpPr txBox="1">
              <a:spLocks noChangeArrowheads="1"/>
            </p:cNvSpPr>
            <p:nvPr/>
          </p:nvSpPr>
          <p:spPr bwMode="auto">
            <a:xfrm>
              <a:off x="3360" y="3638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r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graphicFrame>
          <p:nvGraphicFramePr>
            <p:cNvPr id="2050" name="Object 23"/>
            <p:cNvGraphicFramePr>
              <a:graphicFrameLocks noChangeAspect="1"/>
            </p:cNvGraphicFramePr>
            <p:nvPr/>
          </p:nvGraphicFramePr>
          <p:xfrm>
            <a:off x="5490" y="3389"/>
            <a:ext cx="270" cy="173"/>
          </p:xfrm>
          <a:graphic>
            <a:graphicData uri="http://schemas.openxmlformats.org/presentationml/2006/ole">
              <p:oleObj spid="_x0000_s2050" name="Equation" r:id="rId3" imgW="317160" imgH="203040" progId="Equation.3">
                <p:embed/>
              </p:oleObj>
            </a:graphicData>
          </a:graphic>
        </p:graphicFrame>
        <p:sp>
          <p:nvSpPr>
            <p:cNvPr id="2080" name="Text Box 24"/>
            <p:cNvSpPr txBox="1">
              <a:spLocks noChangeArrowheads="1"/>
            </p:cNvSpPr>
            <p:nvPr/>
          </p:nvSpPr>
          <p:spPr bwMode="auto">
            <a:xfrm>
              <a:off x="2208" y="3696"/>
              <a:ext cx="14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101"/>
                  </a:solidFill>
                </a:rPr>
                <a:t>CHANNEL</a:t>
              </a:r>
            </a:p>
          </p:txBody>
        </p:sp>
      </p:grpSp>
      <p:sp>
        <p:nvSpPr>
          <p:cNvPr id="2055" name="Text Box 25"/>
          <p:cNvSpPr txBox="1">
            <a:spLocks noChangeArrowheads="1"/>
          </p:cNvSpPr>
          <p:nvPr/>
        </p:nvSpPr>
        <p:spPr bwMode="auto">
          <a:xfrm>
            <a:off x="3810000" y="0"/>
            <a:ext cx="152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/>
              <a:t>Review</a:t>
            </a:r>
          </a:p>
        </p:txBody>
      </p:sp>
      <p:sp>
        <p:nvSpPr>
          <p:cNvPr id="2056" name="Text Box 32"/>
          <p:cNvSpPr txBox="1">
            <a:spLocks noChangeArrowheads="1"/>
          </p:cNvSpPr>
          <p:nvPr/>
        </p:nvSpPr>
        <p:spPr bwMode="auto">
          <a:xfrm>
            <a:off x="16764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  <p:sp>
        <p:nvSpPr>
          <p:cNvPr id="2057" name="Text Box 33"/>
          <p:cNvSpPr txBox="1">
            <a:spLocks noChangeArrowheads="1"/>
          </p:cNvSpPr>
          <p:nvPr/>
        </p:nvSpPr>
        <p:spPr bwMode="auto">
          <a:xfrm>
            <a:off x="762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  <p:sp>
        <p:nvSpPr>
          <p:cNvPr id="2058" name="Text Box 34"/>
          <p:cNvSpPr txBox="1">
            <a:spLocks noChangeArrowheads="1"/>
          </p:cNvSpPr>
          <p:nvPr/>
        </p:nvSpPr>
        <p:spPr bwMode="auto">
          <a:xfrm>
            <a:off x="31242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bandpass</a:t>
            </a:r>
          </a:p>
        </p:txBody>
      </p:sp>
      <p:sp>
        <p:nvSpPr>
          <p:cNvPr id="2059" name="Text Box 35"/>
          <p:cNvSpPr txBox="1">
            <a:spLocks noChangeArrowheads="1"/>
          </p:cNvSpPr>
          <p:nvPr/>
        </p:nvSpPr>
        <p:spPr bwMode="auto">
          <a:xfrm>
            <a:off x="49530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bandpass</a:t>
            </a:r>
          </a:p>
        </p:txBody>
      </p:sp>
      <p:sp>
        <p:nvSpPr>
          <p:cNvPr id="2060" name="Text Box 36"/>
          <p:cNvSpPr txBox="1">
            <a:spLocks noChangeArrowheads="1"/>
          </p:cNvSpPr>
          <p:nvPr/>
        </p:nvSpPr>
        <p:spPr bwMode="auto">
          <a:xfrm>
            <a:off x="64770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  <p:sp>
        <p:nvSpPr>
          <p:cNvPr id="2061" name="Text Box 37"/>
          <p:cNvSpPr txBox="1">
            <a:spLocks noChangeArrowheads="1"/>
          </p:cNvSpPr>
          <p:nvPr/>
        </p:nvSpPr>
        <p:spPr bwMode="auto">
          <a:xfrm>
            <a:off x="7924800" y="44338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baseband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81F7E393-F2F8-4AF3-8935-4CF3133FFAC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0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Wireline Channel Impairments</a:t>
            </a:r>
          </a:p>
        </p:txBody>
      </p:sp>
      <p:sp>
        <p:nvSpPr>
          <p:cNvPr id="30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Linear time-invariant effects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Attenuation</a:t>
            </a:r>
            <a:r>
              <a:rPr lang="en-US" smtClean="0"/>
              <a:t>: dependent on channel frequency response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Spreading</a:t>
            </a:r>
            <a:r>
              <a:rPr lang="en-US" smtClean="0"/>
              <a:t>: finite extent of each transmitted pulse increases</a:t>
            </a:r>
          </a:p>
        </p:txBody>
      </p:sp>
      <p:sp>
        <p:nvSpPr>
          <p:cNvPr id="3082" name="Line 4"/>
          <p:cNvSpPr>
            <a:spLocks noChangeShapeType="1"/>
          </p:cNvSpPr>
          <p:nvPr/>
        </p:nvSpPr>
        <p:spPr bwMode="auto">
          <a:xfrm>
            <a:off x="5029200" y="4800600"/>
            <a:ext cx="0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Line 5"/>
          <p:cNvSpPr>
            <a:spLocks noChangeShapeType="1"/>
          </p:cNvSpPr>
          <p:nvPr/>
        </p:nvSpPr>
        <p:spPr bwMode="auto">
          <a:xfrm>
            <a:off x="4648200" y="568007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Text Box 6"/>
          <p:cNvSpPr txBox="1">
            <a:spLocks noChangeArrowheads="1"/>
          </p:cNvSpPr>
          <p:nvPr/>
        </p:nvSpPr>
        <p:spPr bwMode="auto">
          <a:xfrm>
            <a:off x="5181600" y="5680075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h</a:t>
            </a:r>
          </a:p>
        </p:txBody>
      </p:sp>
      <p:sp>
        <p:nvSpPr>
          <p:cNvPr id="3085" name="Text Box 7"/>
          <p:cNvSpPr txBox="1">
            <a:spLocks noChangeArrowheads="1"/>
          </p:cNvSpPr>
          <p:nvPr/>
        </p:nvSpPr>
        <p:spPr bwMode="auto">
          <a:xfrm>
            <a:off x="5943600" y="5756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t</a:t>
            </a:r>
            <a:endParaRPr lang="en-US"/>
          </a:p>
        </p:txBody>
      </p:sp>
      <p:sp>
        <p:nvSpPr>
          <p:cNvPr id="3086" name="Line 8"/>
          <p:cNvSpPr>
            <a:spLocks noChangeShapeType="1"/>
          </p:cNvSpPr>
          <p:nvPr/>
        </p:nvSpPr>
        <p:spPr bwMode="auto">
          <a:xfrm>
            <a:off x="5029200" y="51816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7" name="Line 9"/>
          <p:cNvSpPr>
            <a:spLocks noChangeShapeType="1"/>
          </p:cNvSpPr>
          <p:nvPr/>
        </p:nvSpPr>
        <p:spPr bwMode="auto">
          <a:xfrm>
            <a:off x="5029200" y="5181600"/>
            <a:ext cx="0" cy="4984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8" name="Line 10"/>
          <p:cNvSpPr>
            <a:spLocks noChangeShapeType="1"/>
          </p:cNvSpPr>
          <p:nvPr/>
        </p:nvSpPr>
        <p:spPr bwMode="auto">
          <a:xfrm>
            <a:off x="5486400" y="5181600"/>
            <a:ext cx="0" cy="4984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189538" y="4648200"/>
          <a:ext cx="373062" cy="271463"/>
        </p:xfrm>
        <a:graphic>
          <a:graphicData uri="http://schemas.openxmlformats.org/presentationml/2006/ole">
            <p:oleObj spid="_x0000_s3074" name="Equation" r:id="rId3" imgW="279360" imgH="203040" progId="Equation.3">
              <p:embed/>
            </p:oleObj>
          </a:graphicData>
        </a:graphic>
      </p:graphicFrame>
      <p:sp>
        <p:nvSpPr>
          <p:cNvPr id="3089" name="Text Box 12"/>
          <p:cNvSpPr txBox="1">
            <a:spLocks noChangeArrowheads="1"/>
          </p:cNvSpPr>
          <p:nvPr/>
        </p:nvSpPr>
        <p:spPr bwMode="auto">
          <a:xfrm>
            <a:off x="5562600" y="5038725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1</a:t>
            </a:r>
          </a:p>
        </p:txBody>
      </p:sp>
      <p:sp>
        <p:nvSpPr>
          <p:cNvPr id="3090" name="Line 14"/>
          <p:cNvSpPr>
            <a:spLocks noChangeShapeType="1"/>
          </p:cNvSpPr>
          <p:nvPr/>
        </p:nvSpPr>
        <p:spPr bwMode="auto">
          <a:xfrm>
            <a:off x="990600" y="4732338"/>
            <a:ext cx="0" cy="1211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Line 15"/>
          <p:cNvSpPr>
            <a:spLocks noChangeShapeType="1"/>
          </p:cNvSpPr>
          <p:nvPr/>
        </p:nvSpPr>
        <p:spPr bwMode="auto">
          <a:xfrm>
            <a:off x="609600" y="5611813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Text Box 16"/>
          <p:cNvSpPr txBox="1">
            <a:spLocks noChangeArrowheads="1"/>
          </p:cNvSpPr>
          <p:nvPr/>
        </p:nvSpPr>
        <p:spPr bwMode="auto">
          <a:xfrm>
            <a:off x="1524000" y="5611813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b</a:t>
            </a:r>
          </a:p>
        </p:txBody>
      </p:sp>
      <p:sp>
        <p:nvSpPr>
          <p:cNvPr id="3093" name="Text Box 17"/>
          <p:cNvSpPr txBox="1">
            <a:spLocks noChangeArrowheads="1"/>
          </p:cNvSpPr>
          <p:nvPr/>
        </p:nvSpPr>
        <p:spPr bwMode="auto">
          <a:xfrm>
            <a:off x="1981200" y="56546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t</a:t>
            </a:r>
            <a:endParaRPr lang="en-US"/>
          </a:p>
        </p:txBody>
      </p:sp>
      <p:sp>
        <p:nvSpPr>
          <p:cNvPr id="3094" name="Line 18"/>
          <p:cNvSpPr>
            <a:spLocks noChangeShapeType="1"/>
          </p:cNvSpPr>
          <p:nvPr/>
        </p:nvSpPr>
        <p:spPr bwMode="auto">
          <a:xfrm>
            <a:off x="990600" y="5113338"/>
            <a:ext cx="685800" cy="7937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9"/>
          <p:cNvSpPr>
            <a:spLocks noChangeShapeType="1"/>
          </p:cNvSpPr>
          <p:nvPr/>
        </p:nvSpPr>
        <p:spPr bwMode="auto">
          <a:xfrm>
            <a:off x="990600" y="5113338"/>
            <a:ext cx="0" cy="49847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20"/>
          <p:cNvSpPr>
            <a:spLocks noChangeShapeType="1"/>
          </p:cNvSpPr>
          <p:nvPr/>
        </p:nvSpPr>
        <p:spPr bwMode="auto">
          <a:xfrm>
            <a:off x="1676400" y="5113338"/>
            <a:ext cx="0" cy="49847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1125538" y="4572000"/>
          <a:ext cx="423862" cy="288925"/>
        </p:xfrm>
        <a:graphic>
          <a:graphicData uri="http://schemas.openxmlformats.org/presentationml/2006/ole">
            <p:oleObj spid="_x0000_s3075" name="Equation" r:id="rId4" imgW="317160" imgH="215640" progId="Equation.3">
              <p:embed/>
            </p:oleObj>
          </a:graphicData>
        </a:graphic>
      </p:graphicFrame>
      <p:sp>
        <p:nvSpPr>
          <p:cNvPr id="3097" name="Text Box 22"/>
          <p:cNvSpPr txBox="1">
            <a:spLocks noChangeArrowheads="1"/>
          </p:cNvSpPr>
          <p:nvPr/>
        </p:nvSpPr>
        <p:spPr bwMode="auto">
          <a:xfrm>
            <a:off x="609600" y="4970463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i="1"/>
              <a:t>A</a:t>
            </a:r>
          </a:p>
        </p:txBody>
      </p:sp>
      <p:sp>
        <p:nvSpPr>
          <p:cNvPr id="3098" name="Line 25"/>
          <p:cNvSpPr>
            <a:spLocks noChangeShapeType="1"/>
          </p:cNvSpPr>
          <p:nvPr/>
        </p:nvSpPr>
        <p:spPr bwMode="auto">
          <a:xfrm>
            <a:off x="609600" y="379095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9" name="Text Box 26"/>
          <p:cNvSpPr txBox="1">
            <a:spLocks noChangeArrowheads="1"/>
          </p:cNvSpPr>
          <p:nvPr/>
        </p:nvSpPr>
        <p:spPr bwMode="auto">
          <a:xfrm>
            <a:off x="1371600" y="3421063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b</a:t>
            </a:r>
          </a:p>
        </p:txBody>
      </p:sp>
      <p:sp>
        <p:nvSpPr>
          <p:cNvPr id="3100" name="Line 27"/>
          <p:cNvSpPr>
            <a:spLocks noChangeShapeType="1"/>
          </p:cNvSpPr>
          <p:nvPr/>
        </p:nvSpPr>
        <p:spPr bwMode="auto">
          <a:xfrm flipV="1">
            <a:off x="990600" y="4291013"/>
            <a:ext cx="685800" cy="0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28"/>
          <p:cNvSpPr>
            <a:spLocks noChangeShapeType="1"/>
          </p:cNvSpPr>
          <p:nvPr/>
        </p:nvSpPr>
        <p:spPr bwMode="auto">
          <a:xfrm flipV="1">
            <a:off x="990600" y="3792538"/>
            <a:ext cx="0" cy="49847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Line 29"/>
          <p:cNvSpPr>
            <a:spLocks noChangeShapeType="1"/>
          </p:cNvSpPr>
          <p:nvPr/>
        </p:nvSpPr>
        <p:spPr bwMode="auto">
          <a:xfrm flipV="1">
            <a:off x="1676400" y="3792538"/>
            <a:ext cx="0" cy="49847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1109663" y="2817813"/>
          <a:ext cx="457200" cy="306387"/>
        </p:xfrm>
        <a:graphic>
          <a:graphicData uri="http://schemas.openxmlformats.org/presentationml/2006/ole">
            <p:oleObj spid="_x0000_s3076" name="Equation" r:id="rId5" imgW="342720" imgH="228600" progId="Equation.3">
              <p:embed/>
            </p:oleObj>
          </a:graphicData>
        </a:graphic>
      </p:graphicFrame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609600" y="4106863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-</a:t>
            </a:r>
            <a:r>
              <a:rPr lang="en-US" sz="1600" i="1"/>
              <a:t>A</a:t>
            </a:r>
          </a:p>
        </p:txBody>
      </p:sp>
      <p:sp>
        <p:nvSpPr>
          <p:cNvPr id="3104" name="Line 33"/>
          <p:cNvSpPr>
            <a:spLocks noChangeShapeType="1"/>
          </p:cNvSpPr>
          <p:nvPr/>
        </p:nvSpPr>
        <p:spPr bwMode="auto">
          <a:xfrm>
            <a:off x="990600" y="2911475"/>
            <a:ext cx="0" cy="153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Text Box 34"/>
          <p:cNvSpPr txBox="1">
            <a:spLocks noChangeArrowheads="1"/>
          </p:cNvSpPr>
          <p:nvPr/>
        </p:nvSpPr>
        <p:spPr bwMode="auto">
          <a:xfrm>
            <a:off x="2362200" y="4648200"/>
            <a:ext cx="2209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FF0101"/>
                </a:solidFill>
              </a:rPr>
              <a:t>Model channel as LTI system with impulse response</a:t>
            </a:r>
            <a:r>
              <a:rPr lang="en-US" sz="2000" b="1" i="1">
                <a:solidFill>
                  <a:srgbClr val="6600FF"/>
                </a:solidFill>
              </a:rPr>
              <a:t> </a:t>
            </a:r>
            <a:r>
              <a:rPr lang="en-US" sz="2000" i="1"/>
              <a:t>h</a:t>
            </a:r>
            <a:r>
              <a:rPr lang="en-US" sz="2000"/>
              <a:t>(</a:t>
            </a:r>
            <a:r>
              <a:rPr lang="en-US" sz="2000" i="1"/>
              <a:t>t</a:t>
            </a:r>
            <a:r>
              <a:rPr lang="en-US" sz="2000"/>
              <a:t>)</a:t>
            </a:r>
          </a:p>
        </p:txBody>
      </p:sp>
      <p:grpSp>
        <p:nvGrpSpPr>
          <p:cNvPr id="3106" name="Group 35"/>
          <p:cNvGrpSpPr>
            <a:grpSpLocks/>
          </p:cNvGrpSpPr>
          <p:nvPr/>
        </p:nvGrpSpPr>
        <p:grpSpPr bwMode="auto">
          <a:xfrm>
            <a:off x="2286000" y="3276600"/>
            <a:ext cx="3962400" cy="1022350"/>
            <a:chOff x="1440" y="2112"/>
            <a:chExt cx="2496" cy="644"/>
          </a:xfrm>
        </p:grpSpPr>
        <p:sp>
          <p:nvSpPr>
            <p:cNvPr id="3128" name="Line 36"/>
            <p:cNvSpPr>
              <a:spLocks noChangeShapeType="1"/>
            </p:cNvSpPr>
            <p:nvPr/>
          </p:nvSpPr>
          <p:spPr bwMode="auto">
            <a:xfrm>
              <a:off x="1536" y="245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Rectangle 37"/>
            <p:cNvSpPr>
              <a:spLocks noChangeArrowheads="1"/>
            </p:cNvSpPr>
            <p:nvPr/>
          </p:nvSpPr>
          <p:spPr bwMode="auto">
            <a:xfrm>
              <a:off x="2112" y="2218"/>
              <a:ext cx="1152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" name="Text Box 38"/>
            <p:cNvSpPr txBox="1">
              <a:spLocks noChangeArrowheads="1"/>
            </p:cNvSpPr>
            <p:nvPr/>
          </p:nvSpPr>
          <p:spPr bwMode="auto">
            <a:xfrm>
              <a:off x="2112" y="2218"/>
              <a:ext cx="120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Communication</a:t>
              </a:r>
              <a:br>
                <a:rPr lang="en-US" sz="2000"/>
              </a:br>
              <a:r>
                <a:rPr lang="en-US" sz="2000"/>
                <a:t>Channel</a:t>
              </a:r>
            </a:p>
          </p:txBody>
        </p:sp>
        <p:sp>
          <p:nvSpPr>
            <p:cNvPr id="3131" name="Line 39"/>
            <p:cNvSpPr>
              <a:spLocks noChangeShapeType="1"/>
            </p:cNvSpPr>
            <p:nvPr/>
          </p:nvSpPr>
          <p:spPr bwMode="auto">
            <a:xfrm>
              <a:off x="3264" y="2458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Text Box 40"/>
            <p:cNvSpPr txBox="1">
              <a:spLocks noChangeArrowheads="1"/>
            </p:cNvSpPr>
            <p:nvPr/>
          </p:nvSpPr>
          <p:spPr bwMode="auto">
            <a:xfrm>
              <a:off x="1536" y="2112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input</a:t>
              </a:r>
            </a:p>
          </p:txBody>
        </p:sp>
        <p:sp>
          <p:nvSpPr>
            <p:cNvPr id="3133" name="Text Box 41"/>
            <p:cNvSpPr txBox="1">
              <a:spLocks noChangeArrowheads="1"/>
            </p:cNvSpPr>
            <p:nvPr/>
          </p:nvSpPr>
          <p:spPr bwMode="auto">
            <a:xfrm>
              <a:off x="3264" y="2112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output</a:t>
              </a:r>
            </a:p>
          </p:txBody>
        </p:sp>
        <p:sp>
          <p:nvSpPr>
            <p:cNvPr id="3134" name="Text Box 42"/>
            <p:cNvSpPr txBox="1">
              <a:spLocks noChangeArrowheads="1"/>
            </p:cNvSpPr>
            <p:nvPr/>
          </p:nvSpPr>
          <p:spPr bwMode="auto">
            <a:xfrm>
              <a:off x="1440" y="2506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x</a:t>
              </a:r>
              <a:r>
                <a:rPr lang="en-US" sz="2000"/>
                <a:t>(</a:t>
              </a:r>
              <a:r>
                <a:rPr lang="en-US" sz="2000" i="1"/>
                <a:t>t</a:t>
              </a:r>
              <a:r>
                <a:rPr lang="en-US" sz="2000"/>
                <a:t>)</a:t>
              </a:r>
            </a:p>
          </p:txBody>
        </p:sp>
        <p:sp>
          <p:nvSpPr>
            <p:cNvPr id="3135" name="Text Box 43"/>
            <p:cNvSpPr txBox="1">
              <a:spLocks noChangeArrowheads="1"/>
            </p:cNvSpPr>
            <p:nvPr/>
          </p:nvSpPr>
          <p:spPr bwMode="auto">
            <a:xfrm>
              <a:off x="3216" y="2506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/>
                <a:t>y</a:t>
              </a:r>
              <a:r>
                <a:rPr lang="en-US" sz="2000"/>
                <a:t>(</a:t>
              </a:r>
              <a:r>
                <a:rPr lang="en-US" sz="2000" i="1"/>
                <a:t>t</a:t>
              </a:r>
              <a:r>
                <a:rPr lang="en-US" sz="2000"/>
                <a:t>)</a:t>
              </a:r>
            </a:p>
          </p:txBody>
        </p:sp>
      </p:grpSp>
      <p:sp>
        <p:nvSpPr>
          <p:cNvPr id="3107" name="Text Box 44"/>
          <p:cNvSpPr txBox="1">
            <a:spLocks noChangeArrowheads="1"/>
          </p:cNvSpPr>
          <p:nvPr/>
        </p:nvSpPr>
        <p:spPr bwMode="auto">
          <a:xfrm>
            <a:off x="1905000" y="3886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t</a:t>
            </a:r>
            <a:endParaRPr lang="en-US"/>
          </a:p>
        </p:txBody>
      </p:sp>
      <p:graphicFrame>
        <p:nvGraphicFramePr>
          <p:cNvPr id="3077" name="Object 7"/>
          <p:cNvGraphicFramePr>
            <a:graphicFrameLocks noChangeAspect="1"/>
          </p:cNvGraphicFramePr>
          <p:nvPr/>
        </p:nvGraphicFramePr>
        <p:xfrm>
          <a:off x="6977063" y="2787650"/>
          <a:ext cx="457200" cy="306388"/>
        </p:xfrm>
        <a:graphic>
          <a:graphicData uri="http://schemas.openxmlformats.org/presentationml/2006/ole">
            <p:oleObj spid="_x0000_s3077" name="Equation" r:id="rId6" imgW="342720" imgH="228600" progId="Equation.3">
              <p:embed/>
            </p:oleObj>
          </a:graphicData>
        </a:graphic>
      </p:graphicFrame>
      <p:sp>
        <p:nvSpPr>
          <p:cNvPr id="3108" name="Text Box 47"/>
          <p:cNvSpPr txBox="1">
            <a:spLocks noChangeArrowheads="1"/>
          </p:cNvSpPr>
          <p:nvPr/>
        </p:nvSpPr>
        <p:spPr bwMode="auto">
          <a:xfrm>
            <a:off x="6172200" y="40386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/>
              <a:t>-</a:t>
            </a:r>
            <a:r>
              <a:rPr lang="en-US" sz="1600" i="1"/>
              <a:t>A T</a:t>
            </a:r>
            <a:r>
              <a:rPr lang="en-US" sz="1600" i="1" baseline="-25000"/>
              <a:t>h</a:t>
            </a:r>
          </a:p>
        </p:txBody>
      </p:sp>
      <p:sp>
        <p:nvSpPr>
          <p:cNvPr id="3109" name="Line 49"/>
          <p:cNvSpPr>
            <a:spLocks noChangeShapeType="1"/>
          </p:cNvSpPr>
          <p:nvPr/>
        </p:nvSpPr>
        <p:spPr bwMode="auto">
          <a:xfrm>
            <a:off x="6858000" y="2955925"/>
            <a:ext cx="0" cy="153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Line 50"/>
          <p:cNvSpPr>
            <a:spLocks noChangeShapeType="1"/>
          </p:cNvSpPr>
          <p:nvPr/>
        </p:nvSpPr>
        <p:spPr bwMode="auto">
          <a:xfrm>
            <a:off x="6553200" y="3754438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Line 51"/>
          <p:cNvSpPr>
            <a:spLocks noChangeShapeType="1"/>
          </p:cNvSpPr>
          <p:nvPr/>
        </p:nvSpPr>
        <p:spPr bwMode="auto">
          <a:xfrm>
            <a:off x="6858000" y="3733800"/>
            <a:ext cx="457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2" name="Line 52"/>
          <p:cNvSpPr>
            <a:spLocks noChangeShapeType="1"/>
          </p:cNvSpPr>
          <p:nvPr/>
        </p:nvSpPr>
        <p:spPr bwMode="auto">
          <a:xfrm flipH="1">
            <a:off x="7543800" y="3733800"/>
            <a:ext cx="457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3" name="Line 53"/>
          <p:cNvSpPr>
            <a:spLocks noChangeShapeType="1"/>
          </p:cNvSpPr>
          <p:nvPr/>
        </p:nvSpPr>
        <p:spPr bwMode="auto">
          <a:xfrm>
            <a:off x="7315200" y="4267200"/>
            <a:ext cx="2286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54"/>
          <p:cNvSpPr txBox="1">
            <a:spLocks noChangeArrowheads="1"/>
          </p:cNvSpPr>
          <p:nvPr/>
        </p:nvSpPr>
        <p:spPr bwMode="auto">
          <a:xfrm>
            <a:off x="8458200" y="3581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t</a:t>
            </a:r>
            <a:endParaRPr lang="en-US"/>
          </a:p>
        </p:txBody>
      </p:sp>
      <p:sp>
        <p:nvSpPr>
          <p:cNvPr id="3115" name="Text Box 55"/>
          <p:cNvSpPr txBox="1">
            <a:spLocks noChangeArrowheads="1"/>
          </p:cNvSpPr>
          <p:nvPr/>
        </p:nvSpPr>
        <p:spPr bwMode="auto">
          <a:xfrm>
            <a:off x="7620000" y="34290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h</a:t>
            </a:r>
            <a:r>
              <a:rPr lang="en-US" sz="1600" i="1"/>
              <a:t>+</a:t>
            </a: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b</a:t>
            </a:r>
            <a:endParaRPr lang="en-US" sz="1600" i="1"/>
          </a:p>
        </p:txBody>
      </p:sp>
      <p:sp>
        <p:nvSpPr>
          <p:cNvPr id="3116" name="Text Box 56"/>
          <p:cNvSpPr txBox="1">
            <a:spLocks noChangeArrowheads="1"/>
          </p:cNvSpPr>
          <p:nvPr/>
        </p:nvSpPr>
        <p:spPr bwMode="auto">
          <a:xfrm>
            <a:off x="6934200" y="3429000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h</a:t>
            </a:r>
          </a:p>
        </p:txBody>
      </p:sp>
      <p:sp>
        <p:nvSpPr>
          <p:cNvPr id="3117" name="Text Box 57"/>
          <p:cNvSpPr txBox="1">
            <a:spLocks noChangeArrowheads="1"/>
          </p:cNvSpPr>
          <p:nvPr/>
        </p:nvSpPr>
        <p:spPr bwMode="auto">
          <a:xfrm>
            <a:off x="2667000" y="6080125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Assume that </a:t>
            </a:r>
            <a:r>
              <a:rPr lang="en-US" sz="2000" i="1"/>
              <a:t>T</a:t>
            </a:r>
            <a:r>
              <a:rPr lang="en-US" sz="2000" i="1" baseline="-25000"/>
              <a:t>h</a:t>
            </a:r>
            <a:r>
              <a:rPr lang="en-US" sz="2000"/>
              <a:t> &lt; </a:t>
            </a:r>
            <a:r>
              <a:rPr lang="en-US" sz="2000" i="1"/>
              <a:t>T</a:t>
            </a:r>
            <a:r>
              <a:rPr lang="en-US" sz="2000" i="1" baseline="-25000"/>
              <a:t>b</a:t>
            </a:r>
          </a:p>
        </p:txBody>
      </p:sp>
      <p:sp>
        <p:nvSpPr>
          <p:cNvPr id="3118" name="Line 59"/>
          <p:cNvSpPr>
            <a:spLocks noChangeShapeType="1"/>
          </p:cNvSpPr>
          <p:nvPr/>
        </p:nvSpPr>
        <p:spPr bwMode="auto">
          <a:xfrm>
            <a:off x="6858000" y="4776788"/>
            <a:ext cx="0" cy="1243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9" name="Line 60"/>
          <p:cNvSpPr>
            <a:spLocks noChangeShapeType="1"/>
          </p:cNvSpPr>
          <p:nvPr/>
        </p:nvSpPr>
        <p:spPr bwMode="auto">
          <a:xfrm>
            <a:off x="6553200" y="568325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0" name="Text Box 61"/>
          <p:cNvSpPr txBox="1">
            <a:spLocks noChangeArrowheads="1"/>
          </p:cNvSpPr>
          <p:nvPr/>
        </p:nvSpPr>
        <p:spPr bwMode="auto">
          <a:xfrm>
            <a:off x="8458200" y="5486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t</a:t>
            </a:r>
            <a:endParaRPr lang="en-US"/>
          </a:p>
        </p:txBody>
      </p:sp>
      <p:sp>
        <p:nvSpPr>
          <p:cNvPr id="3121" name="Line 62"/>
          <p:cNvSpPr>
            <a:spLocks noChangeShapeType="1"/>
          </p:cNvSpPr>
          <p:nvPr/>
        </p:nvSpPr>
        <p:spPr bwMode="auto">
          <a:xfrm flipV="1">
            <a:off x="7315200" y="5181600"/>
            <a:ext cx="228600" cy="317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8" name="Object 8"/>
          <p:cNvGraphicFramePr>
            <a:graphicFrameLocks noChangeAspect="1"/>
          </p:cNvGraphicFramePr>
          <p:nvPr/>
        </p:nvGraphicFramePr>
        <p:xfrm>
          <a:off x="6985000" y="4616450"/>
          <a:ext cx="441325" cy="288925"/>
        </p:xfrm>
        <a:graphic>
          <a:graphicData uri="http://schemas.openxmlformats.org/presentationml/2006/ole">
            <p:oleObj spid="_x0000_s3078" name="Equation" r:id="rId7" imgW="330120" imgH="215640" progId="Equation.3">
              <p:embed/>
            </p:oleObj>
          </a:graphicData>
        </a:graphic>
      </p:graphicFrame>
      <p:sp>
        <p:nvSpPr>
          <p:cNvPr id="3122" name="Line 65"/>
          <p:cNvSpPr>
            <a:spLocks noChangeShapeType="1"/>
          </p:cNvSpPr>
          <p:nvPr/>
        </p:nvSpPr>
        <p:spPr bwMode="auto">
          <a:xfrm flipH="1">
            <a:off x="6858000" y="5181600"/>
            <a:ext cx="457200" cy="493713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3" name="Line 66"/>
          <p:cNvSpPr>
            <a:spLocks noChangeShapeType="1"/>
          </p:cNvSpPr>
          <p:nvPr/>
        </p:nvSpPr>
        <p:spPr bwMode="auto">
          <a:xfrm>
            <a:off x="7543800" y="5181600"/>
            <a:ext cx="457200" cy="493713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4" name="Text Box 67"/>
          <p:cNvSpPr txBox="1">
            <a:spLocks noChangeArrowheads="1"/>
          </p:cNvSpPr>
          <p:nvPr/>
        </p:nvSpPr>
        <p:spPr bwMode="auto">
          <a:xfrm>
            <a:off x="7620000" y="57150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h</a:t>
            </a:r>
            <a:r>
              <a:rPr lang="en-US" sz="1600" i="1"/>
              <a:t>+</a:t>
            </a: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b</a:t>
            </a:r>
            <a:endParaRPr lang="en-US" sz="1600" i="1"/>
          </a:p>
        </p:txBody>
      </p:sp>
      <p:sp>
        <p:nvSpPr>
          <p:cNvPr id="3125" name="Text Box 68"/>
          <p:cNvSpPr txBox="1">
            <a:spLocks noChangeArrowheads="1"/>
          </p:cNvSpPr>
          <p:nvPr/>
        </p:nvSpPr>
        <p:spPr bwMode="auto">
          <a:xfrm>
            <a:off x="6934200" y="5683250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latin typeface="Symbol" pitchFamily="18" charset="2"/>
              </a:rPr>
              <a:t>T</a:t>
            </a:r>
            <a:r>
              <a:rPr lang="en-US" sz="1600" i="1" baseline="-25000"/>
              <a:t>h</a:t>
            </a:r>
          </a:p>
        </p:txBody>
      </p:sp>
      <p:sp>
        <p:nvSpPr>
          <p:cNvPr id="3126" name="Text Box 69"/>
          <p:cNvSpPr txBox="1">
            <a:spLocks noChangeArrowheads="1"/>
          </p:cNvSpPr>
          <p:nvPr/>
        </p:nvSpPr>
        <p:spPr bwMode="auto">
          <a:xfrm>
            <a:off x="6172200" y="499745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i="1"/>
              <a:t>A T</a:t>
            </a:r>
            <a:r>
              <a:rPr lang="en-US" sz="1600" i="1" baseline="-25000"/>
              <a:t>h</a:t>
            </a:r>
          </a:p>
        </p:txBody>
      </p:sp>
      <p:sp>
        <p:nvSpPr>
          <p:cNvPr id="3127" name="TextBox 63"/>
          <p:cNvSpPr txBox="1">
            <a:spLocks noChangeArrowheads="1"/>
          </p:cNvSpPr>
          <p:nvPr/>
        </p:nvSpPr>
        <p:spPr bwMode="auto">
          <a:xfrm>
            <a:off x="304800" y="60960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Bit of ‘0’ or ‘1’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Wireline Channel Impairments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Linear time-varying effects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Phase jitter</a:t>
            </a:r>
            <a:r>
              <a:rPr lang="en-US" smtClean="0"/>
              <a:t>: sinusoid at same fixed frequency experiences different phase shifts when passing through channel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Visualize phase jitter in periodic waveform by plotting it over one period, superimposing second period on the first, etc.</a:t>
            </a:r>
          </a:p>
          <a:p>
            <a:pPr>
              <a:lnSpc>
                <a:spcPct val="90000"/>
              </a:lnSpc>
            </a:pPr>
            <a:r>
              <a:rPr lang="en-US" smtClean="0"/>
              <a:t>Nonlinear effects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Harmonics</a:t>
            </a:r>
            <a:r>
              <a:rPr lang="en-US" smtClean="0"/>
              <a:t>: due to quantization, voltage rectifiers, squaring devices, power amplifiers, etc.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Additive noise</a:t>
            </a:r>
            <a:r>
              <a:rPr lang="en-US" smtClean="0"/>
              <a:t>: arises from many sources in transmitter, channel, and receiver (e.g. thermal noise)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Additive interference</a:t>
            </a:r>
            <a:r>
              <a:rPr lang="en-US" smtClean="0"/>
              <a:t>: arises from other systems operating in transmission band (e.g. microwave oven in 2.4 GHz band)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E43AAE93-E5B0-478B-BC02-ACC8CFB7A13E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B357123E-14D3-457A-AD5D-A8BB19BC01AA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1219200"/>
            <a:ext cx="7343775" cy="4937125"/>
          </a:xfrm>
        </p:spPr>
      </p:pic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b="1">
                <a:solidFill>
                  <a:srgbClr val="6600FF"/>
                </a:solidFill>
              </a:rPr>
              <a:t>Home Power Line Noise/Interference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152400" y="614045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Measurement taken on a wall power plug in an apartment in Austin, Texas, on March 20,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1E48EFC4-509E-4430-A90E-165017B91384}" type="slidenum">
              <a:rPr lang="en-US" smtClean="0"/>
              <a:pPr/>
              <a:t>8</a:t>
            </a:fld>
            <a:endParaRPr lang="en-US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1219200"/>
            <a:ext cx="7343775" cy="4937125"/>
          </a:xfrm>
        </p:spPr>
      </p:pic>
      <p:sp>
        <p:nvSpPr>
          <p:cNvPr id="6" name="Freeform 5"/>
          <p:cNvSpPr/>
          <p:nvPr/>
        </p:nvSpPr>
        <p:spPr>
          <a:xfrm>
            <a:off x="2297113" y="2901950"/>
            <a:ext cx="5094287" cy="2722563"/>
          </a:xfrm>
          <a:custGeom>
            <a:avLst/>
            <a:gdLst>
              <a:gd name="connsiteX0" fmla="*/ 0 w 5623200"/>
              <a:gd name="connsiteY0" fmla="*/ 0 h 2722163"/>
              <a:gd name="connsiteX1" fmla="*/ 21600 w 5623200"/>
              <a:gd name="connsiteY1" fmla="*/ 43200 h 2722163"/>
              <a:gd name="connsiteX2" fmla="*/ 28800 w 5623200"/>
              <a:gd name="connsiteY2" fmla="*/ 79200 h 2722163"/>
              <a:gd name="connsiteX3" fmla="*/ 43200 w 5623200"/>
              <a:gd name="connsiteY3" fmla="*/ 122400 h 2722163"/>
              <a:gd name="connsiteX4" fmla="*/ 50400 w 5623200"/>
              <a:gd name="connsiteY4" fmla="*/ 151200 h 2722163"/>
              <a:gd name="connsiteX5" fmla="*/ 64800 w 5623200"/>
              <a:gd name="connsiteY5" fmla="*/ 172800 h 2722163"/>
              <a:gd name="connsiteX6" fmla="*/ 79200 w 5623200"/>
              <a:gd name="connsiteY6" fmla="*/ 223200 h 2722163"/>
              <a:gd name="connsiteX7" fmla="*/ 93600 w 5623200"/>
              <a:gd name="connsiteY7" fmla="*/ 244800 h 2722163"/>
              <a:gd name="connsiteX8" fmla="*/ 115200 w 5623200"/>
              <a:gd name="connsiteY8" fmla="*/ 309600 h 2722163"/>
              <a:gd name="connsiteX9" fmla="*/ 136800 w 5623200"/>
              <a:gd name="connsiteY9" fmla="*/ 367200 h 2722163"/>
              <a:gd name="connsiteX10" fmla="*/ 144000 w 5623200"/>
              <a:gd name="connsiteY10" fmla="*/ 388800 h 2722163"/>
              <a:gd name="connsiteX11" fmla="*/ 172800 w 5623200"/>
              <a:gd name="connsiteY11" fmla="*/ 446400 h 2722163"/>
              <a:gd name="connsiteX12" fmla="*/ 187200 w 5623200"/>
              <a:gd name="connsiteY12" fmla="*/ 482400 h 2722163"/>
              <a:gd name="connsiteX13" fmla="*/ 194400 w 5623200"/>
              <a:gd name="connsiteY13" fmla="*/ 518400 h 2722163"/>
              <a:gd name="connsiteX14" fmla="*/ 216000 w 5623200"/>
              <a:gd name="connsiteY14" fmla="*/ 547200 h 2722163"/>
              <a:gd name="connsiteX15" fmla="*/ 237600 w 5623200"/>
              <a:gd name="connsiteY15" fmla="*/ 590400 h 2722163"/>
              <a:gd name="connsiteX16" fmla="*/ 266400 w 5623200"/>
              <a:gd name="connsiteY16" fmla="*/ 655200 h 2722163"/>
              <a:gd name="connsiteX17" fmla="*/ 288000 w 5623200"/>
              <a:gd name="connsiteY17" fmla="*/ 676800 h 2722163"/>
              <a:gd name="connsiteX18" fmla="*/ 324000 w 5623200"/>
              <a:gd name="connsiteY18" fmla="*/ 727200 h 2722163"/>
              <a:gd name="connsiteX19" fmla="*/ 352800 w 5623200"/>
              <a:gd name="connsiteY19" fmla="*/ 756000 h 2722163"/>
              <a:gd name="connsiteX20" fmla="*/ 403200 w 5623200"/>
              <a:gd name="connsiteY20" fmla="*/ 792000 h 2722163"/>
              <a:gd name="connsiteX21" fmla="*/ 446400 w 5623200"/>
              <a:gd name="connsiteY21" fmla="*/ 842400 h 2722163"/>
              <a:gd name="connsiteX22" fmla="*/ 496800 w 5623200"/>
              <a:gd name="connsiteY22" fmla="*/ 892800 h 2722163"/>
              <a:gd name="connsiteX23" fmla="*/ 525600 w 5623200"/>
              <a:gd name="connsiteY23" fmla="*/ 914400 h 2722163"/>
              <a:gd name="connsiteX24" fmla="*/ 554400 w 5623200"/>
              <a:gd name="connsiteY24" fmla="*/ 943200 h 2722163"/>
              <a:gd name="connsiteX25" fmla="*/ 590400 w 5623200"/>
              <a:gd name="connsiteY25" fmla="*/ 964800 h 2722163"/>
              <a:gd name="connsiteX26" fmla="*/ 619200 w 5623200"/>
              <a:gd name="connsiteY26" fmla="*/ 986400 h 2722163"/>
              <a:gd name="connsiteX27" fmla="*/ 648000 w 5623200"/>
              <a:gd name="connsiteY27" fmla="*/ 1000800 h 2722163"/>
              <a:gd name="connsiteX28" fmla="*/ 669600 w 5623200"/>
              <a:gd name="connsiteY28" fmla="*/ 1015200 h 2722163"/>
              <a:gd name="connsiteX29" fmla="*/ 720000 w 5623200"/>
              <a:gd name="connsiteY29" fmla="*/ 1051200 h 2722163"/>
              <a:gd name="connsiteX30" fmla="*/ 748800 w 5623200"/>
              <a:gd name="connsiteY30" fmla="*/ 1072800 h 2722163"/>
              <a:gd name="connsiteX31" fmla="*/ 770400 w 5623200"/>
              <a:gd name="connsiteY31" fmla="*/ 1080000 h 2722163"/>
              <a:gd name="connsiteX32" fmla="*/ 828000 w 5623200"/>
              <a:gd name="connsiteY32" fmla="*/ 1116000 h 2722163"/>
              <a:gd name="connsiteX33" fmla="*/ 856800 w 5623200"/>
              <a:gd name="connsiteY33" fmla="*/ 1130400 h 2722163"/>
              <a:gd name="connsiteX34" fmla="*/ 878400 w 5623200"/>
              <a:gd name="connsiteY34" fmla="*/ 1144800 h 2722163"/>
              <a:gd name="connsiteX35" fmla="*/ 914400 w 5623200"/>
              <a:gd name="connsiteY35" fmla="*/ 1152000 h 2722163"/>
              <a:gd name="connsiteX36" fmla="*/ 950400 w 5623200"/>
              <a:gd name="connsiteY36" fmla="*/ 1173600 h 2722163"/>
              <a:gd name="connsiteX37" fmla="*/ 972000 w 5623200"/>
              <a:gd name="connsiteY37" fmla="*/ 1180800 h 2722163"/>
              <a:gd name="connsiteX38" fmla="*/ 1044000 w 5623200"/>
              <a:gd name="connsiteY38" fmla="*/ 1202400 h 2722163"/>
              <a:gd name="connsiteX39" fmla="*/ 1101600 w 5623200"/>
              <a:gd name="connsiteY39" fmla="*/ 1231200 h 2722163"/>
              <a:gd name="connsiteX40" fmla="*/ 1123200 w 5623200"/>
              <a:gd name="connsiteY40" fmla="*/ 1245600 h 2722163"/>
              <a:gd name="connsiteX41" fmla="*/ 1180800 w 5623200"/>
              <a:gd name="connsiteY41" fmla="*/ 1274400 h 2722163"/>
              <a:gd name="connsiteX42" fmla="*/ 1209600 w 5623200"/>
              <a:gd name="connsiteY42" fmla="*/ 1288800 h 2722163"/>
              <a:gd name="connsiteX43" fmla="*/ 1245600 w 5623200"/>
              <a:gd name="connsiteY43" fmla="*/ 1310400 h 2722163"/>
              <a:gd name="connsiteX44" fmla="*/ 1267200 w 5623200"/>
              <a:gd name="connsiteY44" fmla="*/ 1324800 h 2722163"/>
              <a:gd name="connsiteX45" fmla="*/ 1288800 w 5623200"/>
              <a:gd name="connsiteY45" fmla="*/ 1332000 h 2722163"/>
              <a:gd name="connsiteX46" fmla="*/ 1375200 w 5623200"/>
              <a:gd name="connsiteY46" fmla="*/ 1389600 h 2722163"/>
              <a:gd name="connsiteX47" fmla="*/ 1461600 w 5623200"/>
              <a:gd name="connsiteY47" fmla="*/ 1447200 h 2722163"/>
              <a:gd name="connsiteX48" fmla="*/ 1519200 w 5623200"/>
              <a:gd name="connsiteY48" fmla="*/ 1483200 h 2722163"/>
              <a:gd name="connsiteX49" fmla="*/ 1548000 w 5623200"/>
              <a:gd name="connsiteY49" fmla="*/ 1490400 h 2722163"/>
              <a:gd name="connsiteX50" fmla="*/ 1620000 w 5623200"/>
              <a:gd name="connsiteY50" fmla="*/ 1526400 h 2722163"/>
              <a:gd name="connsiteX51" fmla="*/ 1620000 w 5623200"/>
              <a:gd name="connsiteY51" fmla="*/ 1526400 h 2722163"/>
              <a:gd name="connsiteX52" fmla="*/ 1656000 w 5623200"/>
              <a:gd name="connsiteY52" fmla="*/ 1548000 h 2722163"/>
              <a:gd name="connsiteX53" fmla="*/ 1684800 w 5623200"/>
              <a:gd name="connsiteY53" fmla="*/ 1562400 h 2722163"/>
              <a:gd name="connsiteX54" fmla="*/ 1706400 w 5623200"/>
              <a:gd name="connsiteY54" fmla="*/ 1576800 h 2722163"/>
              <a:gd name="connsiteX55" fmla="*/ 1771200 w 5623200"/>
              <a:gd name="connsiteY55" fmla="*/ 1605600 h 2722163"/>
              <a:gd name="connsiteX56" fmla="*/ 1821600 w 5623200"/>
              <a:gd name="connsiteY56" fmla="*/ 1634400 h 2722163"/>
              <a:gd name="connsiteX57" fmla="*/ 1864800 w 5623200"/>
              <a:gd name="connsiteY57" fmla="*/ 1648800 h 2722163"/>
              <a:gd name="connsiteX58" fmla="*/ 1922400 w 5623200"/>
              <a:gd name="connsiteY58" fmla="*/ 1677600 h 2722163"/>
              <a:gd name="connsiteX59" fmla="*/ 1972800 w 5623200"/>
              <a:gd name="connsiteY59" fmla="*/ 1699200 h 2722163"/>
              <a:gd name="connsiteX60" fmla="*/ 1994400 w 5623200"/>
              <a:gd name="connsiteY60" fmla="*/ 1706400 h 2722163"/>
              <a:gd name="connsiteX61" fmla="*/ 2016000 w 5623200"/>
              <a:gd name="connsiteY61" fmla="*/ 1720800 h 2722163"/>
              <a:gd name="connsiteX62" fmla="*/ 2088000 w 5623200"/>
              <a:gd name="connsiteY62" fmla="*/ 1749600 h 2722163"/>
              <a:gd name="connsiteX63" fmla="*/ 2138400 w 5623200"/>
              <a:gd name="connsiteY63" fmla="*/ 1778400 h 2722163"/>
              <a:gd name="connsiteX64" fmla="*/ 2174400 w 5623200"/>
              <a:gd name="connsiteY64" fmla="*/ 1792800 h 2722163"/>
              <a:gd name="connsiteX65" fmla="*/ 2268000 w 5623200"/>
              <a:gd name="connsiteY65" fmla="*/ 1828800 h 2722163"/>
              <a:gd name="connsiteX66" fmla="*/ 2311200 w 5623200"/>
              <a:gd name="connsiteY66" fmla="*/ 1850400 h 2722163"/>
              <a:gd name="connsiteX67" fmla="*/ 2347200 w 5623200"/>
              <a:gd name="connsiteY67" fmla="*/ 1872000 h 2722163"/>
              <a:gd name="connsiteX68" fmla="*/ 2383200 w 5623200"/>
              <a:gd name="connsiteY68" fmla="*/ 1886400 h 2722163"/>
              <a:gd name="connsiteX69" fmla="*/ 2455200 w 5623200"/>
              <a:gd name="connsiteY69" fmla="*/ 1922400 h 2722163"/>
              <a:gd name="connsiteX70" fmla="*/ 2505600 w 5623200"/>
              <a:gd name="connsiteY70" fmla="*/ 1936800 h 2722163"/>
              <a:gd name="connsiteX71" fmla="*/ 2527200 w 5623200"/>
              <a:gd name="connsiteY71" fmla="*/ 1951200 h 2722163"/>
              <a:gd name="connsiteX72" fmla="*/ 2577600 w 5623200"/>
              <a:gd name="connsiteY72" fmla="*/ 1965600 h 2722163"/>
              <a:gd name="connsiteX73" fmla="*/ 2613600 w 5623200"/>
              <a:gd name="connsiteY73" fmla="*/ 1980000 h 2722163"/>
              <a:gd name="connsiteX74" fmla="*/ 2671200 w 5623200"/>
              <a:gd name="connsiteY74" fmla="*/ 1994400 h 2722163"/>
              <a:gd name="connsiteX75" fmla="*/ 2707200 w 5623200"/>
              <a:gd name="connsiteY75" fmla="*/ 2016000 h 2722163"/>
              <a:gd name="connsiteX76" fmla="*/ 2779200 w 5623200"/>
              <a:gd name="connsiteY76" fmla="*/ 2037600 h 2722163"/>
              <a:gd name="connsiteX77" fmla="*/ 2822400 w 5623200"/>
              <a:gd name="connsiteY77" fmla="*/ 2052000 h 2722163"/>
              <a:gd name="connsiteX78" fmla="*/ 2880000 w 5623200"/>
              <a:gd name="connsiteY78" fmla="*/ 2066400 h 2722163"/>
              <a:gd name="connsiteX79" fmla="*/ 2952000 w 5623200"/>
              <a:gd name="connsiteY79" fmla="*/ 2088000 h 2722163"/>
              <a:gd name="connsiteX80" fmla="*/ 3038400 w 5623200"/>
              <a:gd name="connsiteY80" fmla="*/ 2109600 h 2722163"/>
              <a:gd name="connsiteX81" fmla="*/ 3067200 w 5623200"/>
              <a:gd name="connsiteY81" fmla="*/ 2124000 h 2722163"/>
              <a:gd name="connsiteX82" fmla="*/ 3124800 w 5623200"/>
              <a:gd name="connsiteY82" fmla="*/ 2138400 h 2722163"/>
              <a:gd name="connsiteX83" fmla="*/ 3254400 w 5623200"/>
              <a:gd name="connsiteY83" fmla="*/ 2174400 h 2722163"/>
              <a:gd name="connsiteX84" fmla="*/ 3312000 w 5623200"/>
              <a:gd name="connsiteY84" fmla="*/ 2196000 h 2722163"/>
              <a:gd name="connsiteX85" fmla="*/ 3348000 w 5623200"/>
              <a:gd name="connsiteY85" fmla="*/ 2210400 h 2722163"/>
              <a:gd name="connsiteX86" fmla="*/ 3405600 w 5623200"/>
              <a:gd name="connsiteY86" fmla="*/ 2224800 h 2722163"/>
              <a:gd name="connsiteX87" fmla="*/ 3470400 w 5623200"/>
              <a:gd name="connsiteY87" fmla="*/ 2246400 h 2722163"/>
              <a:gd name="connsiteX88" fmla="*/ 3506400 w 5623200"/>
              <a:gd name="connsiteY88" fmla="*/ 2260800 h 2722163"/>
              <a:gd name="connsiteX89" fmla="*/ 3556800 w 5623200"/>
              <a:gd name="connsiteY89" fmla="*/ 2275200 h 2722163"/>
              <a:gd name="connsiteX90" fmla="*/ 3578400 w 5623200"/>
              <a:gd name="connsiteY90" fmla="*/ 2282400 h 2722163"/>
              <a:gd name="connsiteX91" fmla="*/ 3621600 w 5623200"/>
              <a:gd name="connsiteY91" fmla="*/ 2289600 h 2722163"/>
              <a:gd name="connsiteX92" fmla="*/ 3643200 w 5623200"/>
              <a:gd name="connsiteY92" fmla="*/ 2304000 h 2722163"/>
              <a:gd name="connsiteX93" fmla="*/ 3722400 w 5623200"/>
              <a:gd name="connsiteY93" fmla="*/ 2318400 h 2722163"/>
              <a:gd name="connsiteX94" fmla="*/ 3758400 w 5623200"/>
              <a:gd name="connsiteY94" fmla="*/ 2332800 h 2722163"/>
              <a:gd name="connsiteX95" fmla="*/ 3830400 w 5623200"/>
              <a:gd name="connsiteY95" fmla="*/ 2347200 h 2722163"/>
              <a:gd name="connsiteX96" fmla="*/ 3866400 w 5623200"/>
              <a:gd name="connsiteY96" fmla="*/ 2361600 h 2722163"/>
              <a:gd name="connsiteX97" fmla="*/ 3909600 w 5623200"/>
              <a:gd name="connsiteY97" fmla="*/ 2376000 h 2722163"/>
              <a:gd name="connsiteX98" fmla="*/ 3945600 w 5623200"/>
              <a:gd name="connsiteY98" fmla="*/ 2390400 h 2722163"/>
              <a:gd name="connsiteX99" fmla="*/ 3981600 w 5623200"/>
              <a:gd name="connsiteY99" fmla="*/ 2397600 h 2722163"/>
              <a:gd name="connsiteX100" fmla="*/ 4024800 w 5623200"/>
              <a:gd name="connsiteY100" fmla="*/ 2412000 h 2722163"/>
              <a:gd name="connsiteX101" fmla="*/ 4053600 w 5623200"/>
              <a:gd name="connsiteY101" fmla="*/ 2419200 h 2722163"/>
              <a:gd name="connsiteX102" fmla="*/ 4082400 w 5623200"/>
              <a:gd name="connsiteY102" fmla="*/ 2433600 h 2722163"/>
              <a:gd name="connsiteX103" fmla="*/ 4197600 w 5623200"/>
              <a:gd name="connsiteY103" fmla="*/ 2455200 h 2722163"/>
              <a:gd name="connsiteX104" fmla="*/ 4248000 w 5623200"/>
              <a:gd name="connsiteY104" fmla="*/ 2476800 h 2722163"/>
              <a:gd name="connsiteX105" fmla="*/ 4320000 w 5623200"/>
              <a:gd name="connsiteY105" fmla="*/ 2491200 h 2722163"/>
              <a:gd name="connsiteX106" fmla="*/ 4420800 w 5623200"/>
              <a:gd name="connsiteY106" fmla="*/ 2527200 h 2722163"/>
              <a:gd name="connsiteX107" fmla="*/ 4478400 w 5623200"/>
              <a:gd name="connsiteY107" fmla="*/ 2541600 h 2722163"/>
              <a:gd name="connsiteX108" fmla="*/ 4500000 w 5623200"/>
              <a:gd name="connsiteY108" fmla="*/ 2548800 h 2722163"/>
              <a:gd name="connsiteX109" fmla="*/ 4600800 w 5623200"/>
              <a:gd name="connsiteY109" fmla="*/ 2563200 h 2722163"/>
              <a:gd name="connsiteX110" fmla="*/ 4644000 w 5623200"/>
              <a:gd name="connsiteY110" fmla="*/ 2577600 h 2722163"/>
              <a:gd name="connsiteX111" fmla="*/ 4687200 w 5623200"/>
              <a:gd name="connsiteY111" fmla="*/ 2584800 h 2722163"/>
              <a:gd name="connsiteX112" fmla="*/ 4780800 w 5623200"/>
              <a:gd name="connsiteY112" fmla="*/ 2606400 h 2722163"/>
              <a:gd name="connsiteX113" fmla="*/ 4867200 w 5623200"/>
              <a:gd name="connsiteY113" fmla="*/ 2620800 h 2722163"/>
              <a:gd name="connsiteX114" fmla="*/ 4896000 w 5623200"/>
              <a:gd name="connsiteY114" fmla="*/ 2628000 h 2722163"/>
              <a:gd name="connsiteX115" fmla="*/ 4960800 w 5623200"/>
              <a:gd name="connsiteY115" fmla="*/ 2635200 h 2722163"/>
              <a:gd name="connsiteX116" fmla="*/ 5004000 w 5623200"/>
              <a:gd name="connsiteY116" fmla="*/ 2642400 h 2722163"/>
              <a:gd name="connsiteX117" fmla="*/ 5025600 w 5623200"/>
              <a:gd name="connsiteY117" fmla="*/ 2649600 h 2722163"/>
              <a:gd name="connsiteX118" fmla="*/ 5155200 w 5623200"/>
              <a:gd name="connsiteY118" fmla="*/ 2664000 h 2722163"/>
              <a:gd name="connsiteX119" fmla="*/ 5198400 w 5623200"/>
              <a:gd name="connsiteY119" fmla="*/ 2671200 h 2722163"/>
              <a:gd name="connsiteX120" fmla="*/ 5234400 w 5623200"/>
              <a:gd name="connsiteY120" fmla="*/ 2678400 h 2722163"/>
              <a:gd name="connsiteX121" fmla="*/ 5292000 w 5623200"/>
              <a:gd name="connsiteY121" fmla="*/ 2685600 h 2722163"/>
              <a:gd name="connsiteX122" fmla="*/ 5378400 w 5623200"/>
              <a:gd name="connsiteY122" fmla="*/ 2700000 h 2722163"/>
              <a:gd name="connsiteX123" fmla="*/ 5464800 w 5623200"/>
              <a:gd name="connsiteY123" fmla="*/ 2707200 h 2722163"/>
              <a:gd name="connsiteX124" fmla="*/ 5558400 w 5623200"/>
              <a:gd name="connsiteY124" fmla="*/ 2721600 h 2722163"/>
              <a:gd name="connsiteX125" fmla="*/ 5623200 w 5623200"/>
              <a:gd name="connsiteY125" fmla="*/ 2721600 h 2722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5623200" h="2722163">
                <a:moveTo>
                  <a:pt x="0" y="0"/>
                </a:moveTo>
                <a:cubicBezTo>
                  <a:pt x="7200" y="14400"/>
                  <a:pt x="16098" y="28070"/>
                  <a:pt x="21600" y="43200"/>
                </a:cubicBezTo>
                <a:cubicBezTo>
                  <a:pt x="25782" y="54701"/>
                  <a:pt x="25580" y="67394"/>
                  <a:pt x="28800" y="79200"/>
                </a:cubicBezTo>
                <a:cubicBezTo>
                  <a:pt x="32794" y="93844"/>
                  <a:pt x="38838" y="107861"/>
                  <a:pt x="43200" y="122400"/>
                </a:cubicBezTo>
                <a:cubicBezTo>
                  <a:pt x="46043" y="131878"/>
                  <a:pt x="46502" y="142105"/>
                  <a:pt x="50400" y="151200"/>
                </a:cubicBezTo>
                <a:cubicBezTo>
                  <a:pt x="53809" y="159154"/>
                  <a:pt x="60930" y="165060"/>
                  <a:pt x="64800" y="172800"/>
                </a:cubicBezTo>
                <a:cubicBezTo>
                  <a:pt x="78811" y="200822"/>
                  <a:pt x="65359" y="190904"/>
                  <a:pt x="79200" y="223200"/>
                </a:cubicBezTo>
                <a:cubicBezTo>
                  <a:pt x="82609" y="231154"/>
                  <a:pt x="90272" y="236812"/>
                  <a:pt x="93600" y="244800"/>
                </a:cubicBezTo>
                <a:cubicBezTo>
                  <a:pt x="102357" y="265817"/>
                  <a:pt x="108000" y="288000"/>
                  <a:pt x="115200" y="309600"/>
                </a:cubicBezTo>
                <a:cubicBezTo>
                  <a:pt x="131543" y="358628"/>
                  <a:pt x="110972" y="298325"/>
                  <a:pt x="136800" y="367200"/>
                </a:cubicBezTo>
                <a:cubicBezTo>
                  <a:pt x="139465" y="374306"/>
                  <a:pt x="140859" y="381891"/>
                  <a:pt x="144000" y="388800"/>
                </a:cubicBezTo>
                <a:cubicBezTo>
                  <a:pt x="152883" y="408342"/>
                  <a:pt x="164828" y="426469"/>
                  <a:pt x="172800" y="446400"/>
                </a:cubicBezTo>
                <a:cubicBezTo>
                  <a:pt x="177600" y="458400"/>
                  <a:pt x="183486" y="470021"/>
                  <a:pt x="187200" y="482400"/>
                </a:cubicBezTo>
                <a:cubicBezTo>
                  <a:pt x="190716" y="494122"/>
                  <a:pt x="189430" y="507217"/>
                  <a:pt x="194400" y="518400"/>
                </a:cubicBezTo>
                <a:cubicBezTo>
                  <a:pt x="199274" y="529366"/>
                  <a:pt x="208800" y="537600"/>
                  <a:pt x="216000" y="547200"/>
                </a:cubicBezTo>
                <a:cubicBezTo>
                  <a:pt x="234097" y="601492"/>
                  <a:pt x="209685" y="534570"/>
                  <a:pt x="237600" y="590400"/>
                </a:cubicBezTo>
                <a:cubicBezTo>
                  <a:pt x="262691" y="640582"/>
                  <a:pt x="214253" y="576979"/>
                  <a:pt x="266400" y="655200"/>
                </a:cubicBezTo>
                <a:cubicBezTo>
                  <a:pt x="272048" y="663672"/>
                  <a:pt x="281481" y="668978"/>
                  <a:pt x="288000" y="676800"/>
                </a:cubicBezTo>
                <a:cubicBezTo>
                  <a:pt x="355203" y="757443"/>
                  <a:pt x="233215" y="623445"/>
                  <a:pt x="324000" y="727200"/>
                </a:cubicBezTo>
                <a:cubicBezTo>
                  <a:pt x="332940" y="737417"/>
                  <a:pt x="342583" y="747060"/>
                  <a:pt x="352800" y="756000"/>
                </a:cubicBezTo>
                <a:cubicBezTo>
                  <a:pt x="367089" y="768503"/>
                  <a:pt x="387071" y="781248"/>
                  <a:pt x="403200" y="792000"/>
                </a:cubicBezTo>
                <a:cubicBezTo>
                  <a:pt x="416419" y="831657"/>
                  <a:pt x="402126" y="801815"/>
                  <a:pt x="446400" y="842400"/>
                </a:cubicBezTo>
                <a:cubicBezTo>
                  <a:pt x="463914" y="858454"/>
                  <a:pt x="477793" y="878545"/>
                  <a:pt x="496800" y="892800"/>
                </a:cubicBezTo>
                <a:cubicBezTo>
                  <a:pt x="506400" y="900000"/>
                  <a:pt x="516569" y="906498"/>
                  <a:pt x="525600" y="914400"/>
                </a:cubicBezTo>
                <a:cubicBezTo>
                  <a:pt x="535817" y="923340"/>
                  <a:pt x="543683" y="934865"/>
                  <a:pt x="554400" y="943200"/>
                </a:cubicBezTo>
                <a:cubicBezTo>
                  <a:pt x="565446" y="951792"/>
                  <a:pt x="578756" y="957037"/>
                  <a:pt x="590400" y="964800"/>
                </a:cubicBezTo>
                <a:cubicBezTo>
                  <a:pt x="600385" y="971456"/>
                  <a:pt x="609024" y="980040"/>
                  <a:pt x="619200" y="986400"/>
                </a:cubicBezTo>
                <a:cubicBezTo>
                  <a:pt x="628302" y="992089"/>
                  <a:pt x="638681" y="995475"/>
                  <a:pt x="648000" y="1000800"/>
                </a:cubicBezTo>
                <a:cubicBezTo>
                  <a:pt x="655513" y="1005093"/>
                  <a:pt x="662400" y="1010400"/>
                  <a:pt x="669600" y="1015200"/>
                </a:cubicBezTo>
                <a:cubicBezTo>
                  <a:pt x="696025" y="1054838"/>
                  <a:pt x="668713" y="1022707"/>
                  <a:pt x="720000" y="1051200"/>
                </a:cubicBezTo>
                <a:cubicBezTo>
                  <a:pt x="730490" y="1057028"/>
                  <a:pt x="738381" y="1066846"/>
                  <a:pt x="748800" y="1072800"/>
                </a:cubicBezTo>
                <a:cubicBezTo>
                  <a:pt x="755390" y="1076565"/>
                  <a:pt x="763612" y="1076606"/>
                  <a:pt x="770400" y="1080000"/>
                </a:cubicBezTo>
                <a:cubicBezTo>
                  <a:pt x="824715" y="1107158"/>
                  <a:pt x="788019" y="1093154"/>
                  <a:pt x="828000" y="1116000"/>
                </a:cubicBezTo>
                <a:cubicBezTo>
                  <a:pt x="837319" y="1121325"/>
                  <a:pt x="847481" y="1125075"/>
                  <a:pt x="856800" y="1130400"/>
                </a:cubicBezTo>
                <a:cubicBezTo>
                  <a:pt x="864313" y="1134693"/>
                  <a:pt x="870298" y="1141762"/>
                  <a:pt x="878400" y="1144800"/>
                </a:cubicBezTo>
                <a:cubicBezTo>
                  <a:pt x="889858" y="1149097"/>
                  <a:pt x="902400" y="1149600"/>
                  <a:pt x="914400" y="1152000"/>
                </a:cubicBezTo>
                <a:cubicBezTo>
                  <a:pt x="926400" y="1159200"/>
                  <a:pt x="937883" y="1167342"/>
                  <a:pt x="950400" y="1173600"/>
                </a:cubicBezTo>
                <a:cubicBezTo>
                  <a:pt x="957188" y="1176994"/>
                  <a:pt x="964894" y="1178135"/>
                  <a:pt x="972000" y="1180800"/>
                </a:cubicBezTo>
                <a:cubicBezTo>
                  <a:pt x="1026128" y="1201098"/>
                  <a:pt x="988920" y="1191384"/>
                  <a:pt x="1044000" y="1202400"/>
                </a:cubicBezTo>
                <a:cubicBezTo>
                  <a:pt x="1094043" y="1235762"/>
                  <a:pt x="1031145" y="1195972"/>
                  <a:pt x="1101600" y="1231200"/>
                </a:cubicBezTo>
                <a:cubicBezTo>
                  <a:pt x="1109340" y="1235070"/>
                  <a:pt x="1115603" y="1241456"/>
                  <a:pt x="1123200" y="1245600"/>
                </a:cubicBezTo>
                <a:cubicBezTo>
                  <a:pt x="1142045" y="1255879"/>
                  <a:pt x="1161600" y="1264800"/>
                  <a:pt x="1180800" y="1274400"/>
                </a:cubicBezTo>
                <a:cubicBezTo>
                  <a:pt x="1190400" y="1279200"/>
                  <a:pt x="1200396" y="1283278"/>
                  <a:pt x="1209600" y="1288800"/>
                </a:cubicBezTo>
                <a:cubicBezTo>
                  <a:pt x="1221600" y="1296000"/>
                  <a:pt x="1233733" y="1302983"/>
                  <a:pt x="1245600" y="1310400"/>
                </a:cubicBezTo>
                <a:cubicBezTo>
                  <a:pt x="1252938" y="1314986"/>
                  <a:pt x="1259460" y="1320930"/>
                  <a:pt x="1267200" y="1324800"/>
                </a:cubicBezTo>
                <a:cubicBezTo>
                  <a:pt x="1273988" y="1328194"/>
                  <a:pt x="1281600" y="1329600"/>
                  <a:pt x="1288800" y="1332000"/>
                </a:cubicBezTo>
                <a:cubicBezTo>
                  <a:pt x="1353674" y="1380655"/>
                  <a:pt x="1273536" y="1321824"/>
                  <a:pt x="1375200" y="1389600"/>
                </a:cubicBezTo>
                <a:lnTo>
                  <a:pt x="1461600" y="1447200"/>
                </a:lnTo>
                <a:cubicBezTo>
                  <a:pt x="1472291" y="1454327"/>
                  <a:pt x="1512253" y="1481463"/>
                  <a:pt x="1519200" y="1483200"/>
                </a:cubicBezTo>
                <a:lnTo>
                  <a:pt x="1548000" y="1490400"/>
                </a:lnTo>
                <a:cubicBezTo>
                  <a:pt x="1588943" y="1521107"/>
                  <a:pt x="1565416" y="1508205"/>
                  <a:pt x="1620000" y="1526400"/>
                </a:cubicBezTo>
                <a:lnTo>
                  <a:pt x="1620000" y="1526400"/>
                </a:lnTo>
                <a:cubicBezTo>
                  <a:pt x="1632000" y="1533600"/>
                  <a:pt x="1643767" y="1541204"/>
                  <a:pt x="1656000" y="1548000"/>
                </a:cubicBezTo>
                <a:cubicBezTo>
                  <a:pt x="1665382" y="1553212"/>
                  <a:pt x="1675481" y="1557075"/>
                  <a:pt x="1684800" y="1562400"/>
                </a:cubicBezTo>
                <a:cubicBezTo>
                  <a:pt x="1692313" y="1566693"/>
                  <a:pt x="1698660" y="1572930"/>
                  <a:pt x="1706400" y="1576800"/>
                </a:cubicBezTo>
                <a:cubicBezTo>
                  <a:pt x="1768117" y="1607659"/>
                  <a:pt x="1717759" y="1575062"/>
                  <a:pt x="1771200" y="1605600"/>
                </a:cubicBezTo>
                <a:cubicBezTo>
                  <a:pt x="1801507" y="1622918"/>
                  <a:pt x="1785337" y="1619895"/>
                  <a:pt x="1821600" y="1634400"/>
                </a:cubicBezTo>
                <a:cubicBezTo>
                  <a:pt x="1835693" y="1640037"/>
                  <a:pt x="1850848" y="1642821"/>
                  <a:pt x="1864800" y="1648800"/>
                </a:cubicBezTo>
                <a:cubicBezTo>
                  <a:pt x="1884531" y="1657256"/>
                  <a:pt x="1902669" y="1669144"/>
                  <a:pt x="1922400" y="1677600"/>
                </a:cubicBezTo>
                <a:cubicBezTo>
                  <a:pt x="1939200" y="1684800"/>
                  <a:pt x="1955829" y="1692412"/>
                  <a:pt x="1972800" y="1699200"/>
                </a:cubicBezTo>
                <a:cubicBezTo>
                  <a:pt x="1979847" y="1702019"/>
                  <a:pt x="1987612" y="1703006"/>
                  <a:pt x="1994400" y="1706400"/>
                </a:cubicBezTo>
                <a:cubicBezTo>
                  <a:pt x="2002140" y="1710270"/>
                  <a:pt x="2008143" y="1717174"/>
                  <a:pt x="2016000" y="1720800"/>
                </a:cubicBezTo>
                <a:cubicBezTo>
                  <a:pt x="2039470" y="1731632"/>
                  <a:pt x="2066493" y="1735262"/>
                  <a:pt x="2088000" y="1749600"/>
                </a:cubicBezTo>
                <a:cubicBezTo>
                  <a:pt x="2111166" y="1765044"/>
                  <a:pt x="2110995" y="1766220"/>
                  <a:pt x="2138400" y="1778400"/>
                </a:cubicBezTo>
                <a:cubicBezTo>
                  <a:pt x="2150210" y="1783649"/>
                  <a:pt x="2162665" y="1787384"/>
                  <a:pt x="2174400" y="1792800"/>
                </a:cubicBezTo>
                <a:cubicBezTo>
                  <a:pt x="2253026" y="1829089"/>
                  <a:pt x="2205204" y="1816241"/>
                  <a:pt x="2268000" y="1828800"/>
                </a:cubicBezTo>
                <a:cubicBezTo>
                  <a:pt x="2329903" y="1870068"/>
                  <a:pt x="2251581" y="1820591"/>
                  <a:pt x="2311200" y="1850400"/>
                </a:cubicBezTo>
                <a:cubicBezTo>
                  <a:pt x="2323717" y="1856658"/>
                  <a:pt x="2334683" y="1865742"/>
                  <a:pt x="2347200" y="1872000"/>
                </a:cubicBezTo>
                <a:cubicBezTo>
                  <a:pt x="2358760" y="1877780"/>
                  <a:pt x="2371640" y="1880620"/>
                  <a:pt x="2383200" y="1886400"/>
                </a:cubicBezTo>
                <a:cubicBezTo>
                  <a:pt x="2451840" y="1920720"/>
                  <a:pt x="2329609" y="1876731"/>
                  <a:pt x="2455200" y="1922400"/>
                </a:cubicBezTo>
                <a:cubicBezTo>
                  <a:pt x="2472117" y="1928552"/>
                  <a:pt x="2489373" y="1928687"/>
                  <a:pt x="2505600" y="1936800"/>
                </a:cubicBezTo>
                <a:cubicBezTo>
                  <a:pt x="2513340" y="1940670"/>
                  <a:pt x="2519166" y="1947986"/>
                  <a:pt x="2527200" y="1951200"/>
                </a:cubicBezTo>
                <a:cubicBezTo>
                  <a:pt x="2543423" y="1957689"/>
                  <a:pt x="2561024" y="1960075"/>
                  <a:pt x="2577600" y="1965600"/>
                </a:cubicBezTo>
                <a:cubicBezTo>
                  <a:pt x="2589861" y="1969687"/>
                  <a:pt x="2601221" y="1976286"/>
                  <a:pt x="2613600" y="1980000"/>
                </a:cubicBezTo>
                <a:cubicBezTo>
                  <a:pt x="2634139" y="1986162"/>
                  <a:pt x="2652194" y="1984897"/>
                  <a:pt x="2671200" y="1994400"/>
                </a:cubicBezTo>
                <a:cubicBezTo>
                  <a:pt x="2683717" y="2000658"/>
                  <a:pt x="2694460" y="2010209"/>
                  <a:pt x="2707200" y="2016000"/>
                </a:cubicBezTo>
                <a:cubicBezTo>
                  <a:pt x="2740143" y="2030974"/>
                  <a:pt x="2748481" y="2028384"/>
                  <a:pt x="2779200" y="2037600"/>
                </a:cubicBezTo>
                <a:cubicBezTo>
                  <a:pt x="2793739" y="2041962"/>
                  <a:pt x="2807674" y="2048319"/>
                  <a:pt x="2822400" y="2052000"/>
                </a:cubicBezTo>
                <a:cubicBezTo>
                  <a:pt x="2841600" y="2056800"/>
                  <a:pt x="2861625" y="2059050"/>
                  <a:pt x="2880000" y="2066400"/>
                </a:cubicBezTo>
                <a:cubicBezTo>
                  <a:pt x="2944497" y="2092199"/>
                  <a:pt x="2887102" y="2071776"/>
                  <a:pt x="2952000" y="2088000"/>
                </a:cubicBezTo>
                <a:cubicBezTo>
                  <a:pt x="3058572" y="2114643"/>
                  <a:pt x="2954166" y="2092753"/>
                  <a:pt x="3038400" y="2109600"/>
                </a:cubicBezTo>
                <a:cubicBezTo>
                  <a:pt x="3048000" y="2114400"/>
                  <a:pt x="3057018" y="2120606"/>
                  <a:pt x="3067200" y="2124000"/>
                </a:cubicBezTo>
                <a:cubicBezTo>
                  <a:pt x="3170043" y="2158281"/>
                  <a:pt x="3054752" y="2111458"/>
                  <a:pt x="3124800" y="2138400"/>
                </a:cubicBezTo>
                <a:cubicBezTo>
                  <a:pt x="3220097" y="2175053"/>
                  <a:pt x="3167160" y="2163495"/>
                  <a:pt x="3254400" y="2174400"/>
                </a:cubicBezTo>
                <a:cubicBezTo>
                  <a:pt x="3313317" y="2203858"/>
                  <a:pt x="3253181" y="2176394"/>
                  <a:pt x="3312000" y="2196000"/>
                </a:cubicBezTo>
                <a:cubicBezTo>
                  <a:pt x="3324261" y="2200087"/>
                  <a:pt x="3335647" y="2206599"/>
                  <a:pt x="3348000" y="2210400"/>
                </a:cubicBezTo>
                <a:cubicBezTo>
                  <a:pt x="3366916" y="2216220"/>
                  <a:pt x="3387898" y="2215949"/>
                  <a:pt x="3405600" y="2224800"/>
                </a:cubicBezTo>
                <a:cubicBezTo>
                  <a:pt x="3465748" y="2254874"/>
                  <a:pt x="3400613" y="2225464"/>
                  <a:pt x="3470400" y="2246400"/>
                </a:cubicBezTo>
                <a:cubicBezTo>
                  <a:pt x="3482779" y="2250114"/>
                  <a:pt x="3494139" y="2256713"/>
                  <a:pt x="3506400" y="2260800"/>
                </a:cubicBezTo>
                <a:cubicBezTo>
                  <a:pt x="3522976" y="2266325"/>
                  <a:pt x="3540065" y="2270179"/>
                  <a:pt x="3556800" y="2275200"/>
                </a:cubicBezTo>
                <a:cubicBezTo>
                  <a:pt x="3564069" y="2277381"/>
                  <a:pt x="3570991" y="2280754"/>
                  <a:pt x="3578400" y="2282400"/>
                </a:cubicBezTo>
                <a:cubicBezTo>
                  <a:pt x="3592651" y="2285567"/>
                  <a:pt x="3607200" y="2287200"/>
                  <a:pt x="3621600" y="2289600"/>
                </a:cubicBezTo>
                <a:cubicBezTo>
                  <a:pt x="3628800" y="2294400"/>
                  <a:pt x="3635098" y="2300962"/>
                  <a:pt x="3643200" y="2304000"/>
                </a:cubicBezTo>
                <a:cubicBezTo>
                  <a:pt x="3651250" y="2307019"/>
                  <a:pt x="3717548" y="2317591"/>
                  <a:pt x="3722400" y="2318400"/>
                </a:cubicBezTo>
                <a:cubicBezTo>
                  <a:pt x="3734400" y="2323200"/>
                  <a:pt x="3745931" y="2329399"/>
                  <a:pt x="3758400" y="2332800"/>
                </a:cubicBezTo>
                <a:cubicBezTo>
                  <a:pt x="3816891" y="2348752"/>
                  <a:pt x="3783688" y="2331629"/>
                  <a:pt x="3830400" y="2347200"/>
                </a:cubicBezTo>
                <a:cubicBezTo>
                  <a:pt x="3842661" y="2351287"/>
                  <a:pt x="3854254" y="2357183"/>
                  <a:pt x="3866400" y="2361600"/>
                </a:cubicBezTo>
                <a:cubicBezTo>
                  <a:pt x="3880665" y="2366787"/>
                  <a:pt x="3895507" y="2370363"/>
                  <a:pt x="3909600" y="2376000"/>
                </a:cubicBezTo>
                <a:cubicBezTo>
                  <a:pt x="3921600" y="2380800"/>
                  <a:pt x="3933221" y="2386686"/>
                  <a:pt x="3945600" y="2390400"/>
                </a:cubicBezTo>
                <a:cubicBezTo>
                  <a:pt x="3957322" y="2393916"/>
                  <a:pt x="3969794" y="2394380"/>
                  <a:pt x="3981600" y="2397600"/>
                </a:cubicBezTo>
                <a:cubicBezTo>
                  <a:pt x="3996244" y="2401594"/>
                  <a:pt x="4010074" y="2408319"/>
                  <a:pt x="4024800" y="2412000"/>
                </a:cubicBezTo>
                <a:cubicBezTo>
                  <a:pt x="4034400" y="2414400"/>
                  <a:pt x="4044335" y="2415725"/>
                  <a:pt x="4053600" y="2419200"/>
                </a:cubicBezTo>
                <a:cubicBezTo>
                  <a:pt x="4063650" y="2422969"/>
                  <a:pt x="4072080" y="2430651"/>
                  <a:pt x="4082400" y="2433600"/>
                </a:cubicBezTo>
                <a:cubicBezTo>
                  <a:pt x="4150979" y="2453194"/>
                  <a:pt x="4140836" y="2442586"/>
                  <a:pt x="4197600" y="2455200"/>
                </a:cubicBezTo>
                <a:cubicBezTo>
                  <a:pt x="4226857" y="2461702"/>
                  <a:pt x="4215983" y="2464794"/>
                  <a:pt x="4248000" y="2476800"/>
                </a:cubicBezTo>
                <a:cubicBezTo>
                  <a:pt x="4265185" y="2483244"/>
                  <a:pt x="4305069" y="2488711"/>
                  <a:pt x="4320000" y="2491200"/>
                </a:cubicBezTo>
                <a:cubicBezTo>
                  <a:pt x="4352838" y="2504335"/>
                  <a:pt x="4386551" y="2518638"/>
                  <a:pt x="4420800" y="2527200"/>
                </a:cubicBezTo>
                <a:cubicBezTo>
                  <a:pt x="4440000" y="2532000"/>
                  <a:pt x="4459306" y="2536393"/>
                  <a:pt x="4478400" y="2541600"/>
                </a:cubicBezTo>
                <a:cubicBezTo>
                  <a:pt x="4485722" y="2543597"/>
                  <a:pt x="4492514" y="2547552"/>
                  <a:pt x="4500000" y="2548800"/>
                </a:cubicBezTo>
                <a:cubicBezTo>
                  <a:pt x="4547485" y="2556714"/>
                  <a:pt x="4560088" y="2552097"/>
                  <a:pt x="4600800" y="2563200"/>
                </a:cubicBezTo>
                <a:cubicBezTo>
                  <a:pt x="4615444" y="2567194"/>
                  <a:pt x="4629274" y="2573919"/>
                  <a:pt x="4644000" y="2577600"/>
                </a:cubicBezTo>
                <a:cubicBezTo>
                  <a:pt x="4658163" y="2581141"/>
                  <a:pt x="4672925" y="2581741"/>
                  <a:pt x="4687200" y="2584800"/>
                </a:cubicBezTo>
                <a:cubicBezTo>
                  <a:pt x="4766531" y="2601800"/>
                  <a:pt x="4719297" y="2595547"/>
                  <a:pt x="4780800" y="2606400"/>
                </a:cubicBezTo>
                <a:cubicBezTo>
                  <a:pt x="4809553" y="2611474"/>
                  <a:pt x="4838874" y="2613719"/>
                  <a:pt x="4867200" y="2620800"/>
                </a:cubicBezTo>
                <a:cubicBezTo>
                  <a:pt x="4876800" y="2623200"/>
                  <a:pt x="4886220" y="2626495"/>
                  <a:pt x="4896000" y="2628000"/>
                </a:cubicBezTo>
                <a:cubicBezTo>
                  <a:pt x="4917480" y="2631305"/>
                  <a:pt x="4939258" y="2632328"/>
                  <a:pt x="4960800" y="2635200"/>
                </a:cubicBezTo>
                <a:cubicBezTo>
                  <a:pt x="4975271" y="2637129"/>
                  <a:pt x="4989749" y="2639233"/>
                  <a:pt x="5004000" y="2642400"/>
                </a:cubicBezTo>
                <a:cubicBezTo>
                  <a:pt x="5011409" y="2644046"/>
                  <a:pt x="5018087" y="2648527"/>
                  <a:pt x="5025600" y="2649600"/>
                </a:cubicBezTo>
                <a:cubicBezTo>
                  <a:pt x="5068629" y="2655747"/>
                  <a:pt x="5112326" y="2656854"/>
                  <a:pt x="5155200" y="2664000"/>
                </a:cubicBezTo>
                <a:lnTo>
                  <a:pt x="5198400" y="2671200"/>
                </a:lnTo>
                <a:cubicBezTo>
                  <a:pt x="5210440" y="2673389"/>
                  <a:pt x="5222305" y="2676539"/>
                  <a:pt x="5234400" y="2678400"/>
                </a:cubicBezTo>
                <a:cubicBezTo>
                  <a:pt x="5253524" y="2681342"/>
                  <a:pt x="5272865" y="2682730"/>
                  <a:pt x="5292000" y="2685600"/>
                </a:cubicBezTo>
                <a:cubicBezTo>
                  <a:pt x="5320874" y="2689931"/>
                  <a:pt x="5349304" y="2697575"/>
                  <a:pt x="5378400" y="2700000"/>
                </a:cubicBezTo>
                <a:lnTo>
                  <a:pt x="5464800" y="2707200"/>
                </a:lnTo>
                <a:cubicBezTo>
                  <a:pt x="5499097" y="2714059"/>
                  <a:pt x="5521349" y="2719421"/>
                  <a:pt x="5558400" y="2721600"/>
                </a:cubicBezTo>
                <a:cubicBezTo>
                  <a:pt x="5579963" y="2722868"/>
                  <a:pt x="5601600" y="2721600"/>
                  <a:pt x="5623200" y="2721600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05200" y="4343400"/>
            <a:ext cx="0" cy="63341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18" name="TextBox 12"/>
          <p:cNvSpPr txBox="1">
            <a:spLocks noChangeArrowheads="1"/>
          </p:cNvSpPr>
          <p:nvPr/>
        </p:nvSpPr>
        <p:spPr bwMode="auto">
          <a:xfrm>
            <a:off x="2573338" y="4976813"/>
            <a:ext cx="2082800" cy="673100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Spectrally-Shaped</a:t>
            </a:r>
            <a:br>
              <a:rPr lang="en-US" sz="1800">
                <a:latin typeface="Arial" pitchFamily="34" charset="0"/>
                <a:ea typeface="华文新魏"/>
                <a:cs typeface="华文新魏"/>
              </a:rPr>
            </a:br>
            <a:r>
              <a:rPr lang="en-US" sz="1800">
                <a:latin typeface="Arial" pitchFamily="34" charset="0"/>
                <a:ea typeface="华文新魏"/>
                <a:cs typeface="华文新魏"/>
              </a:rPr>
              <a:t>Background Noise</a:t>
            </a:r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b="1">
                <a:solidFill>
                  <a:srgbClr val="6600FF"/>
                </a:solidFill>
              </a:rPr>
              <a:t>Home Power Line Noise/Interference</a:t>
            </a:r>
          </a:p>
        </p:txBody>
      </p:sp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152400" y="614045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Measurement taken on a wall power plug in an apartment in Austin, Texas, on March 20,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12 - </a:t>
            </a:r>
            <a:fld id="{5D9B35CB-FC99-4C80-8C9B-79378771C584}" type="slidenum">
              <a:rPr lang="en-US" smtClean="0"/>
              <a:pPr/>
              <a:t>9</a:t>
            </a:fld>
            <a:endParaRPr lang="en-US" smtClean="0"/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1219200"/>
            <a:ext cx="7343775" cy="4937125"/>
          </a:xfrm>
        </p:spPr>
      </p:pic>
      <p:sp>
        <p:nvSpPr>
          <p:cNvPr id="6" name="Freeform 5"/>
          <p:cNvSpPr/>
          <p:nvPr/>
        </p:nvSpPr>
        <p:spPr>
          <a:xfrm>
            <a:off x="2297113" y="2901950"/>
            <a:ext cx="5094287" cy="2722563"/>
          </a:xfrm>
          <a:custGeom>
            <a:avLst/>
            <a:gdLst>
              <a:gd name="connsiteX0" fmla="*/ 0 w 5623200"/>
              <a:gd name="connsiteY0" fmla="*/ 0 h 2722163"/>
              <a:gd name="connsiteX1" fmla="*/ 21600 w 5623200"/>
              <a:gd name="connsiteY1" fmla="*/ 43200 h 2722163"/>
              <a:gd name="connsiteX2" fmla="*/ 28800 w 5623200"/>
              <a:gd name="connsiteY2" fmla="*/ 79200 h 2722163"/>
              <a:gd name="connsiteX3" fmla="*/ 43200 w 5623200"/>
              <a:gd name="connsiteY3" fmla="*/ 122400 h 2722163"/>
              <a:gd name="connsiteX4" fmla="*/ 50400 w 5623200"/>
              <a:gd name="connsiteY4" fmla="*/ 151200 h 2722163"/>
              <a:gd name="connsiteX5" fmla="*/ 64800 w 5623200"/>
              <a:gd name="connsiteY5" fmla="*/ 172800 h 2722163"/>
              <a:gd name="connsiteX6" fmla="*/ 79200 w 5623200"/>
              <a:gd name="connsiteY6" fmla="*/ 223200 h 2722163"/>
              <a:gd name="connsiteX7" fmla="*/ 93600 w 5623200"/>
              <a:gd name="connsiteY7" fmla="*/ 244800 h 2722163"/>
              <a:gd name="connsiteX8" fmla="*/ 115200 w 5623200"/>
              <a:gd name="connsiteY8" fmla="*/ 309600 h 2722163"/>
              <a:gd name="connsiteX9" fmla="*/ 136800 w 5623200"/>
              <a:gd name="connsiteY9" fmla="*/ 367200 h 2722163"/>
              <a:gd name="connsiteX10" fmla="*/ 144000 w 5623200"/>
              <a:gd name="connsiteY10" fmla="*/ 388800 h 2722163"/>
              <a:gd name="connsiteX11" fmla="*/ 172800 w 5623200"/>
              <a:gd name="connsiteY11" fmla="*/ 446400 h 2722163"/>
              <a:gd name="connsiteX12" fmla="*/ 187200 w 5623200"/>
              <a:gd name="connsiteY12" fmla="*/ 482400 h 2722163"/>
              <a:gd name="connsiteX13" fmla="*/ 194400 w 5623200"/>
              <a:gd name="connsiteY13" fmla="*/ 518400 h 2722163"/>
              <a:gd name="connsiteX14" fmla="*/ 216000 w 5623200"/>
              <a:gd name="connsiteY14" fmla="*/ 547200 h 2722163"/>
              <a:gd name="connsiteX15" fmla="*/ 237600 w 5623200"/>
              <a:gd name="connsiteY15" fmla="*/ 590400 h 2722163"/>
              <a:gd name="connsiteX16" fmla="*/ 266400 w 5623200"/>
              <a:gd name="connsiteY16" fmla="*/ 655200 h 2722163"/>
              <a:gd name="connsiteX17" fmla="*/ 288000 w 5623200"/>
              <a:gd name="connsiteY17" fmla="*/ 676800 h 2722163"/>
              <a:gd name="connsiteX18" fmla="*/ 324000 w 5623200"/>
              <a:gd name="connsiteY18" fmla="*/ 727200 h 2722163"/>
              <a:gd name="connsiteX19" fmla="*/ 352800 w 5623200"/>
              <a:gd name="connsiteY19" fmla="*/ 756000 h 2722163"/>
              <a:gd name="connsiteX20" fmla="*/ 403200 w 5623200"/>
              <a:gd name="connsiteY20" fmla="*/ 792000 h 2722163"/>
              <a:gd name="connsiteX21" fmla="*/ 446400 w 5623200"/>
              <a:gd name="connsiteY21" fmla="*/ 842400 h 2722163"/>
              <a:gd name="connsiteX22" fmla="*/ 496800 w 5623200"/>
              <a:gd name="connsiteY22" fmla="*/ 892800 h 2722163"/>
              <a:gd name="connsiteX23" fmla="*/ 525600 w 5623200"/>
              <a:gd name="connsiteY23" fmla="*/ 914400 h 2722163"/>
              <a:gd name="connsiteX24" fmla="*/ 554400 w 5623200"/>
              <a:gd name="connsiteY24" fmla="*/ 943200 h 2722163"/>
              <a:gd name="connsiteX25" fmla="*/ 590400 w 5623200"/>
              <a:gd name="connsiteY25" fmla="*/ 964800 h 2722163"/>
              <a:gd name="connsiteX26" fmla="*/ 619200 w 5623200"/>
              <a:gd name="connsiteY26" fmla="*/ 986400 h 2722163"/>
              <a:gd name="connsiteX27" fmla="*/ 648000 w 5623200"/>
              <a:gd name="connsiteY27" fmla="*/ 1000800 h 2722163"/>
              <a:gd name="connsiteX28" fmla="*/ 669600 w 5623200"/>
              <a:gd name="connsiteY28" fmla="*/ 1015200 h 2722163"/>
              <a:gd name="connsiteX29" fmla="*/ 720000 w 5623200"/>
              <a:gd name="connsiteY29" fmla="*/ 1051200 h 2722163"/>
              <a:gd name="connsiteX30" fmla="*/ 748800 w 5623200"/>
              <a:gd name="connsiteY30" fmla="*/ 1072800 h 2722163"/>
              <a:gd name="connsiteX31" fmla="*/ 770400 w 5623200"/>
              <a:gd name="connsiteY31" fmla="*/ 1080000 h 2722163"/>
              <a:gd name="connsiteX32" fmla="*/ 828000 w 5623200"/>
              <a:gd name="connsiteY32" fmla="*/ 1116000 h 2722163"/>
              <a:gd name="connsiteX33" fmla="*/ 856800 w 5623200"/>
              <a:gd name="connsiteY33" fmla="*/ 1130400 h 2722163"/>
              <a:gd name="connsiteX34" fmla="*/ 878400 w 5623200"/>
              <a:gd name="connsiteY34" fmla="*/ 1144800 h 2722163"/>
              <a:gd name="connsiteX35" fmla="*/ 914400 w 5623200"/>
              <a:gd name="connsiteY35" fmla="*/ 1152000 h 2722163"/>
              <a:gd name="connsiteX36" fmla="*/ 950400 w 5623200"/>
              <a:gd name="connsiteY36" fmla="*/ 1173600 h 2722163"/>
              <a:gd name="connsiteX37" fmla="*/ 972000 w 5623200"/>
              <a:gd name="connsiteY37" fmla="*/ 1180800 h 2722163"/>
              <a:gd name="connsiteX38" fmla="*/ 1044000 w 5623200"/>
              <a:gd name="connsiteY38" fmla="*/ 1202400 h 2722163"/>
              <a:gd name="connsiteX39" fmla="*/ 1101600 w 5623200"/>
              <a:gd name="connsiteY39" fmla="*/ 1231200 h 2722163"/>
              <a:gd name="connsiteX40" fmla="*/ 1123200 w 5623200"/>
              <a:gd name="connsiteY40" fmla="*/ 1245600 h 2722163"/>
              <a:gd name="connsiteX41" fmla="*/ 1180800 w 5623200"/>
              <a:gd name="connsiteY41" fmla="*/ 1274400 h 2722163"/>
              <a:gd name="connsiteX42" fmla="*/ 1209600 w 5623200"/>
              <a:gd name="connsiteY42" fmla="*/ 1288800 h 2722163"/>
              <a:gd name="connsiteX43" fmla="*/ 1245600 w 5623200"/>
              <a:gd name="connsiteY43" fmla="*/ 1310400 h 2722163"/>
              <a:gd name="connsiteX44" fmla="*/ 1267200 w 5623200"/>
              <a:gd name="connsiteY44" fmla="*/ 1324800 h 2722163"/>
              <a:gd name="connsiteX45" fmla="*/ 1288800 w 5623200"/>
              <a:gd name="connsiteY45" fmla="*/ 1332000 h 2722163"/>
              <a:gd name="connsiteX46" fmla="*/ 1375200 w 5623200"/>
              <a:gd name="connsiteY46" fmla="*/ 1389600 h 2722163"/>
              <a:gd name="connsiteX47" fmla="*/ 1461600 w 5623200"/>
              <a:gd name="connsiteY47" fmla="*/ 1447200 h 2722163"/>
              <a:gd name="connsiteX48" fmla="*/ 1519200 w 5623200"/>
              <a:gd name="connsiteY48" fmla="*/ 1483200 h 2722163"/>
              <a:gd name="connsiteX49" fmla="*/ 1548000 w 5623200"/>
              <a:gd name="connsiteY49" fmla="*/ 1490400 h 2722163"/>
              <a:gd name="connsiteX50" fmla="*/ 1620000 w 5623200"/>
              <a:gd name="connsiteY50" fmla="*/ 1526400 h 2722163"/>
              <a:gd name="connsiteX51" fmla="*/ 1620000 w 5623200"/>
              <a:gd name="connsiteY51" fmla="*/ 1526400 h 2722163"/>
              <a:gd name="connsiteX52" fmla="*/ 1656000 w 5623200"/>
              <a:gd name="connsiteY52" fmla="*/ 1548000 h 2722163"/>
              <a:gd name="connsiteX53" fmla="*/ 1684800 w 5623200"/>
              <a:gd name="connsiteY53" fmla="*/ 1562400 h 2722163"/>
              <a:gd name="connsiteX54" fmla="*/ 1706400 w 5623200"/>
              <a:gd name="connsiteY54" fmla="*/ 1576800 h 2722163"/>
              <a:gd name="connsiteX55" fmla="*/ 1771200 w 5623200"/>
              <a:gd name="connsiteY55" fmla="*/ 1605600 h 2722163"/>
              <a:gd name="connsiteX56" fmla="*/ 1821600 w 5623200"/>
              <a:gd name="connsiteY56" fmla="*/ 1634400 h 2722163"/>
              <a:gd name="connsiteX57" fmla="*/ 1864800 w 5623200"/>
              <a:gd name="connsiteY57" fmla="*/ 1648800 h 2722163"/>
              <a:gd name="connsiteX58" fmla="*/ 1922400 w 5623200"/>
              <a:gd name="connsiteY58" fmla="*/ 1677600 h 2722163"/>
              <a:gd name="connsiteX59" fmla="*/ 1972800 w 5623200"/>
              <a:gd name="connsiteY59" fmla="*/ 1699200 h 2722163"/>
              <a:gd name="connsiteX60" fmla="*/ 1994400 w 5623200"/>
              <a:gd name="connsiteY60" fmla="*/ 1706400 h 2722163"/>
              <a:gd name="connsiteX61" fmla="*/ 2016000 w 5623200"/>
              <a:gd name="connsiteY61" fmla="*/ 1720800 h 2722163"/>
              <a:gd name="connsiteX62" fmla="*/ 2088000 w 5623200"/>
              <a:gd name="connsiteY62" fmla="*/ 1749600 h 2722163"/>
              <a:gd name="connsiteX63" fmla="*/ 2138400 w 5623200"/>
              <a:gd name="connsiteY63" fmla="*/ 1778400 h 2722163"/>
              <a:gd name="connsiteX64" fmla="*/ 2174400 w 5623200"/>
              <a:gd name="connsiteY64" fmla="*/ 1792800 h 2722163"/>
              <a:gd name="connsiteX65" fmla="*/ 2268000 w 5623200"/>
              <a:gd name="connsiteY65" fmla="*/ 1828800 h 2722163"/>
              <a:gd name="connsiteX66" fmla="*/ 2311200 w 5623200"/>
              <a:gd name="connsiteY66" fmla="*/ 1850400 h 2722163"/>
              <a:gd name="connsiteX67" fmla="*/ 2347200 w 5623200"/>
              <a:gd name="connsiteY67" fmla="*/ 1872000 h 2722163"/>
              <a:gd name="connsiteX68" fmla="*/ 2383200 w 5623200"/>
              <a:gd name="connsiteY68" fmla="*/ 1886400 h 2722163"/>
              <a:gd name="connsiteX69" fmla="*/ 2455200 w 5623200"/>
              <a:gd name="connsiteY69" fmla="*/ 1922400 h 2722163"/>
              <a:gd name="connsiteX70" fmla="*/ 2505600 w 5623200"/>
              <a:gd name="connsiteY70" fmla="*/ 1936800 h 2722163"/>
              <a:gd name="connsiteX71" fmla="*/ 2527200 w 5623200"/>
              <a:gd name="connsiteY71" fmla="*/ 1951200 h 2722163"/>
              <a:gd name="connsiteX72" fmla="*/ 2577600 w 5623200"/>
              <a:gd name="connsiteY72" fmla="*/ 1965600 h 2722163"/>
              <a:gd name="connsiteX73" fmla="*/ 2613600 w 5623200"/>
              <a:gd name="connsiteY73" fmla="*/ 1980000 h 2722163"/>
              <a:gd name="connsiteX74" fmla="*/ 2671200 w 5623200"/>
              <a:gd name="connsiteY74" fmla="*/ 1994400 h 2722163"/>
              <a:gd name="connsiteX75" fmla="*/ 2707200 w 5623200"/>
              <a:gd name="connsiteY75" fmla="*/ 2016000 h 2722163"/>
              <a:gd name="connsiteX76" fmla="*/ 2779200 w 5623200"/>
              <a:gd name="connsiteY76" fmla="*/ 2037600 h 2722163"/>
              <a:gd name="connsiteX77" fmla="*/ 2822400 w 5623200"/>
              <a:gd name="connsiteY77" fmla="*/ 2052000 h 2722163"/>
              <a:gd name="connsiteX78" fmla="*/ 2880000 w 5623200"/>
              <a:gd name="connsiteY78" fmla="*/ 2066400 h 2722163"/>
              <a:gd name="connsiteX79" fmla="*/ 2952000 w 5623200"/>
              <a:gd name="connsiteY79" fmla="*/ 2088000 h 2722163"/>
              <a:gd name="connsiteX80" fmla="*/ 3038400 w 5623200"/>
              <a:gd name="connsiteY80" fmla="*/ 2109600 h 2722163"/>
              <a:gd name="connsiteX81" fmla="*/ 3067200 w 5623200"/>
              <a:gd name="connsiteY81" fmla="*/ 2124000 h 2722163"/>
              <a:gd name="connsiteX82" fmla="*/ 3124800 w 5623200"/>
              <a:gd name="connsiteY82" fmla="*/ 2138400 h 2722163"/>
              <a:gd name="connsiteX83" fmla="*/ 3254400 w 5623200"/>
              <a:gd name="connsiteY83" fmla="*/ 2174400 h 2722163"/>
              <a:gd name="connsiteX84" fmla="*/ 3312000 w 5623200"/>
              <a:gd name="connsiteY84" fmla="*/ 2196000 h 2722163"/>
              <a:gd name="connsiteX85" fmla="*/ 3348000 w 5623200"/>
              <a:gd name="connsiteY85" fmla="*/ 2210400 h 2722163"/>
              <a:gd name="connsiteX86" fmla="*/ 3405600 w 5623200"/>
              <a:gd name="connsiteY86" fmla="*/ 2224800 h 2722163"/>
              <a:gd name="connsiteX87" fmla="*/ 3470400 w 5623200"/>
              <a:gd name="connsiteY87" fmla="*/ 2246400 h 2722163"/>
              <a:gd name="connsiteX88" fmla="*/ 3506400 w 5623200"/>
              <a:gd name="connsiteY88" fmla="*/ 2260800 h 2722163"/>
              <a:gd name="connsiteX89" fmla="*/ 3556800 w 5623200"/>
              <a:gd name="connsiteY89" fmla="*/ 2275200 h 2722163"/>
              <a:gd name="connsiteX90" fmla="*/ 3578400 w 5623200"/>
              <a:gd name="connsiteY90" fmla="*/ 2282400 h 2722163"/>
              <a:gd name="connsiteX91" fmla="*/ 3621600 w 5623200"/>
              <a:gd name="connsiteY91" fmla="*/ 2289600 h 2722163"/>
              <a:gd name="connsiteX92" fmla="*/ 3643200 w 5623200"/>
              <a:gd name="connsiteY92" fmla="*/ 2304000 h 2722163"/>
              <a:gd name="connsiteX93" fmla="*/ 3722400 w 5623200"/>
              <a:gd name="connsiteY93" fmla="*/ 2318400 h 2722163"/>
              <a:gd name="connsiteX94" fmla="*/ 3758400 w 5623200"/>
              <a:gd name="connsiteY94" fmla="*/ 2332800 h 2722163"/>
              <a:gd name="connsiteX95" fmla="*/ 3830400 w 5623200"/>
              <a:gd name="connsiteY95" fmla="*/ 2347200 h 2722163"/>
              <a:gd name="connsiteX96" fmla="*/ 3866400 w 5623200"/>
              <a:gd name="connsiteY96" fmla="*/ 2361600 h 2722163"/>
              <a:gd name="connsiteX97" fmla="*/ 3909600 w 5623200"/>
              <a:gd name="connsiteY97" fmla="*/ 2376000 h 2722163"/>
              <a:gd name="connsiteX98" fmla="*/ 3945600 w 5623200"/>
              <a:gd name="connsiteY98" fmla="*/ 2390400 h 2722163"/>
              <a:gd name="connsiteX99" fmla="*/ 3981600 w 5623200"/>
              <a:gd name="connsiteY99" fmla="*/ 2397600 h 2722163"/>
              <a:gd name="connsiteX100" fmla="*/ 4024800 w 5623200"/>
              <a:gd name="connsiteY100" fmla="*/ 2412000 h 2722163"/>
              <a:gd name="connsiteX101" fmla="*/ 4053600 w 5623200"/>
              <a:gd name="connsiteY101" fmla="*/ 2419200 h 2722163"/>
              <a:gd name="connsiteX102" fmla="*/ 4082400 w 5623200"/>
              <a:gd name="connsiteY102" fmla="*/ 2433600 h 2722163"/>
              <a:gd name="connsiteX103" fmla="*/ 4197600 w 5623200"/>
              <a:gd name="connsiteY103" fmla="*/ 2455200 h 2722163"/>
              <a:gd name="connsiteX104" fmla="*/ 4248000 w 5623200"/>
              <a:gd name="connsiteY104" fmla="*/ 2476800 h 2722163"/>
              <a:gd name="connsiteX105" fmla="*/ 4320000 w 5623200"/>
              <a:gd name="connsiteY105" fmla="*/ 2491200 h 2722163"/>
              <a:gd name="connsiteX106" fmla="*/ 4420800 w 5623200"/>
              <a:gd name="connsiteY106" fmla="*/ 2527200 h 2722163"/>
              <a:gd name="connsiteX107" fmla="*/ 4478400 w 5623200"/>
              <a:gd name="connsiteY107" fmla="*/ 2541600 h 2722163"/>
              <a:gd name="connsiteX108" fmla="*/ 4500000 w 5623200"/>
              <a:gd name="connsiteY108" fmla="*/ 2548800 h 2722163"/>
              <a:gd name="connsiteX109" fmla="*/ 4600800 w 5623200"/>
              <a:gd name="connsiteY109" fmla="*/ 2563200 h 2722163"/>
              <a:gd name="connsiteX110" fmla="*/ 4644000 w 5623200"/>
              <a:gd name="connsiteY110" fmla="*/ 2577600 h 2722163"/>
              <a:gd name="connsiteX111" fmla="*/ 4687200 w 5623200"/>
              <a:gd name="connsiteY111" fmla="*/ 2584800 h 2722163"/>
              <a:gd name="connsiteX112" fmla="*/ 4780800 w 5623200"/>
              <a:gd name="connsiteY112" fmla="*/ 2606400 h 2722163"/>
              <a:gd name="connsiteX113" fmla="*/ 4867200 w 5623200"/>
              <a:gd name="connsiteY113" fmla="*/ 2620800 h 2722163"/>
              <a:gd name="connsiteX114" fmla="*/ 4896000 w 5623200"/>
              <a:gd name="connsiteY114" fmla="*/ 2628000 h 2722163"/>
              <a:gd name="connsiteX115" fmla="*/ 4960800 w 5623200"/>
              <a:gd name="connsiteY115" fmla="*/ 2635200 h 2722163"/>
              <a:gd name="connsiteX116" fmla="*/ 5004000 w 5623200"/>
              <a:gd name="connsiteY116" fmla="*/ 2642400 h 2722163"/>
              <a:gd name="connsiteX117" fmla="*/ 5025600 w 5623200"/>
              <a:gd name="connsiteY117" fmla="*/ 2649600 h 2722163"/>
              <a:gd name="connsiteX118" fmla="*/ 5155200 w 5623200"/>
              <a:gd name="connsiteY118" fmla="*/ 2664000 h 2722163"/>
              <a:gd name="connsiteX119" fmla="*/ 5198400 w 5623200"/>
              <a:gd name="connsiteY119" fmla="*/ 2671200 h 2722163"/>
              <a:gd name="connsiteX120" fmla="*/ 5234400 w 5623200"/>
              <a:gd name="connsiteY120" fmla="*/ 2678400 h 2722163"/>
              <a:gd name="connsiteX121" fmla="*/ 5292000 w 5623200"/>
              <a:gd name="connsiteY121" fmla="*/ 2685600 h 2722163"/>
              <a:gd name="connsiteX122" fmla="*/ 5378400 w 5623200"/>
              <a:gd name="connsiteY122" fmla="*/ 2700000 h 2722163"/>
              <a:gd name="connsiteX123" fmla="*/ 5464800 w 5623200"/>
              <a:gd name="connsiteY123" fmla="*/ 2707200 h 2722163"/>
              <a:gd name="connsiteX124" fmla="*/ 5558400 w 5623200"/>
              <a:gd name="connsiteY124" fmla="*/ 2721600 h 2722163"/>
              <a:gd name="connsiteX125" fmla="*/ 5623200 w 5623200"/>
              <a:gd name="connsiteY125" fmla="*/ 2721600 h 2722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5623200" h="2722163">
                <a:moveTo>
                  <a:pt x="0" y="0"/>
                </a:moveTo>
                <a:cubicBezTo>
                  <a:pt x="7200" y="14400"/>
                  <a:pt x="16098" y="28070"/>
                  <a:pt x="21600" y="43200"/>
                </a:cubicBezTo>
                <a:cubicBezTo>
                  <a:pt x="25782" y="54701"/>
                  <a:pt x="25580" y="67394"/>
                  <a:pt x="28800" y="79200"/>
                </a:cubicBezTo>
                <a:cubicBezTo>
                  <a:pt x="32794" y="93844"/>
                  <a:pt x="38838" y="107861"/>
                  <a:pt x="43200" y="122400"/>
                </a:cubicBezTo>
                <a:cubicBezTo>
                  <a:pt x="46043" y="131878"/>
                  <a:pt x="46502" y="142105"/>
                  <a:pt x="50400" y="151200"/>
                </a:cubicBezTo>
                <a:cubicBezTo>
                  <a:pt x="53809" y="159154"/>
                  <a:pt x="60930" y="165060"/>
                  <a:pt x="64800" y="172800"/>
                </a:cubicBezTo>
                <a:cubicBezTo>
                  <a:pt x="78811" y="200822"/>
                  <a:pt x="65359" y="190904"/>
                  <a:pt x="79200" y="223200"/>
                </a:cubicBezTo>
                <a:cubicBezTo>
                  <a:pt x="82609" y="231154"/>
                  <a:pt x="90272" y="236812"/>
                  <a:pt x="93600" y="244800"/>
                </a:cubicBezTo>
                <a:cubicBezTo>
                  <a:pt x="102357" y="265817"/>
                  <a:pt x="108000" y="288000"/>
                  <a:pt x="115200" y="309600"/>
                </a:cubicBezTo>
                <a:cubicBezTo>
                  <a:pt x="131543" y="358628"/>
                  <a:pt x="110972" y="298325"/>
                  <a:pt x="136800" y="367200"/>
                </a:cubicBezTo>
                <a:cubicBezTo>
                  <a:pt x="139465" y="374306"/>
                  <a:pt x="140859" y="381891"/>
                  <a:pt x="144000" y="388800"/>
                </a:cubicBezTo>
                <a:cubicBezTo>
                  <a:pt x="152883" y="408342"/>
                  <a:pt x="164828" y="426469"/>
                  <a:pt x="172800" y="446400"/>
                </a:cubicBezTo>
                <a:cubicBezTo>
                  <a:pt x="177600" y="458400"/>
                  <a:pt x="183486" y="470021"/>
                  <a:pt x="187200" y="482400"/>
                </a:cubicBezTo>
                <a:cubicBezTo>
                  <a:pt x="190716" y="494122"/>
                  <a:pt x="189430" y="507217"/>
                  <a:pt x="194400" y="518400"/>
                </a:cubicBezTo>
                <a:cubicBezTo>
                  <a:pt x="199274" y="529366"/>
                  <a:pt x="208800" y="537600"/>
                  <a:pt x="216000" y="547200"/>
                </a:cubicBezTo>
                <a:cubicBezTo>
                  <a:pt x="234097" y="601492"/>
                  <a:pt x="209685" y="534570"/>
                  <a:pt x="237600" y="590400"/>
                </a:cubicBezTo>
                <a:cubicBezTo>
                  <a:pt x="262691" y="640582"/>
                  <a:pt x="214253" y="576979"/>
                  <a:pt x="266400" y="655200"/>
                </a:cubicBezTo>
                <a:cubicBezTo>
                  <a:pt x="272048" y="663672"/>
                  <a:pt x="281481" y="668978"/>
                  <a:pt x="288000" y="676800"/>
                </a:cubicBezTo>
                <a:cubicBezTo>
                  <a:pt x="355203" y="757443"/>
                  <a:pt x="233215" y="623445"/>
                  <a:pt x="324000" y="727200"/>
                </a:cubicBezTo>
                <a:cubicBezTo>
                  <a:pt x="332940" y="737417"/>
                  <a:pt x="342583" y="747060"/>
                  <a:pt x="352800" y="756000"/>
                </a:cubicBezTo>
                <a:cubicBezTo>
                  <a:pt x="367089" y="768503"/>
                  <a:pt x="387071" y="781248"/>
                  <a:pt x="403200" y="792000"/>
                </a:cubicBezTo>
                <a:cubicBezTo>
                  <a:pt x="416419" y="831657"/>
                  <a:pt x="402126" y="801815"/>
                  <a:pt x="446400" y="842400"/>
                </a:cubicBezTo>
                <a:cubicBezTo>
                  <a:pt x="463914" y="858454"/>
                  <a:pt x="477793" y="878545"/>
                  <a:pt x="496800" y="892800"/>
                </a:cubicBezTo>
                <a:cubicBezTo>
                  <a:pt x="506400" y="900000"/>
                  <a:pt x="516569" y="906498"/>
                  <a:pt x="525600" y="914400"/>
                </a:cubicBezTo>
                <a:cubicBezTo>
                  <a:pt x="535817" y="923340"/>
                  <a:pt x="543683" y="934865"/>
                  <a:pt x="554400" y="943200"/>
                </a:cubicBezTo>
                <a:cubicBezTo>
                  <a:pt x="565446" y="951792"/>
                  <a:pt x="578756" y="957037"/>
                  <a:pt x="590400" y="964800"/>
                </a:cubicBezTo>
                <a:cubicBezTo>
                  <a:pt x="600385" y="971456"/>
                  <a:pt x="609024" y="980040"/>
                  <a:pt x="619200" y="986400"/>
                </a:cubicBezTo>
                <a:cubicBezTo>
                  <a:pt x="628302" y="992089"/>
                  <a:pt x="638681" y="995475"/>
                  <a:pt x="648000" y="1000800"/>
                </a:cubicBezTo>
                <a:cubicBezTo>
                  <a:pt x="655513" y="1005093"/>
                  <a:pt x="662400" y="1010400"/>
                  <a:pt x="669600" y="1015200"/>
                </a:cubicBezTo>
                <a:cubicBezTo>
                  <a:pt x="696025" y="1054838"/>
                  <a:pt x="668713" y="1022707"/>
                  <a:pt x="720000" y="1051200"/>
                </a:cubicBezTo>
                <a:cubicBezTo>
                  <a:pt x="730490" y="1057028"/>
                  <a:pt x="738381" y="1066846"/>
                  <a:pt x="748800" y="1072800"/>
                </a:cubicBezTo>
                <a:cubicBezTo>
                  <a:pt x="755390" y="1076565"/>
                  <a:pt x="763612" y="1076606"/>
                  <a:pt x="770400" y="1080000"/>
                </a:cubicBezTo>
                <a:cubicBezTo>
                  <a:pt x="824715" y="1107158"/>
                  <a:pt x="788019" y="1093154"/>
                  <a:pt x="828000" y="1116000"/>
                </a:cubicBezTo>
                <a:cubicBezTo>
                  <a:pt x="837319" y="1121325"/>
                  <a:pt x="847481" y="1125075"/>
                  <a:pt x="856800" y="1130400"/>
                </a:cubicBezTo>
                <a:cubicBezTo>
                  <a:pt x="864313" y="1134693"/>
                  <a:pt x="870298" y="1141762"/>
                  <a:pt x="878400" y="1144800"/>
                </a:cubicBezTo>
                <a:cubicBezTo>
                  <a:pt x="889858" y="1149097"/>
                  <a:pt x="902400" y="1149600"/>
                  <a:pt x="914400" y="1152000"/>
                </a:cubicBezTo>
                <a:cubicBezTo>
                  <a:pt x="926400" y="1159200"/>
                  <a:pt x="937883" y="1167342"/>
                  <a:pt x="950400" y="1173600"/>
                </a:cubicBezTo>
                <a:cubicBezTo>
                  <a:pt x="957188" y="1176994"/>
                  <a:pt x="964894" y="1178135"/>
                  <a:pt x="972000" y="1180800"/>
                </a:cubicBezTo>
                <a:cubicBezTo>
                  <a:pt x="1026128" y="1201098"/>
                  <a:pt x="988920" y="1191384"/>
                  <a:pt x="1044000" y="1202400"/>
                </a:cubicBezTo>
                <a:cubicBezTo>
                  <a:pt x="1094043" y="1235762"/>
                  <a:pt x="1031145" y="1195972"/>
                  <a:pt x="1101600" y="1231200"/>
                </a:cubicBezTo>
                <a:cubicBezTo>
                  <a:pt x="1109340" y="1235070"/>
                  <a:pt x="1115603" y="1241456"/>
                  <a:pt x="1123200" y="1245600"/>
                </a:cubicBezTo>
                <a:cubicBezTo>
                  <a:pt x="1142045" y="1255879"/>
                  <a:pt x="1161600" y="1264800"/>
                  <a:pt x="1180800" y="1274400"/>
                </a:cubicBezTo>
                <a:cubicBezTo>
                  <a:pt x="1190400" y="1279200"/>
                  <a:pt x="1200396" y="1283278"/>
                  <a:pt x="1209600" y="1288800"/>
                </a:cubicBezTo>
                <a:cubicBezTo>
                  <a:pt x="1221600" y="1296000"/>
                  <a:pt x="1233733" y="1302983"/>
                  <a:pt x="1245600" y="1310400"/>
                </a:cubicBezTo>
                <a:cubicBezTo>
                  <a:pt x="1252938" y="1314986"/>
                  <a:pt x="1259460" y="1320930"/>
                  <a:pt x="1267200" y="1324800"/>
                </a:cubicBezTo>
                <a:cubicBezTo>
                  <a:pt x="1273988" y="1328194"/>
                  <a:pt x="1281600" y="1329600"/>
                  <a:pt x="1288800" y="1332000"/>
                </a:cubicBezTo>
                <a:cubicBezTo>
                  <a:pt x="1353674" y="1380655"/>
                  <a:pt x="1273536" y="1321824"/>
                  <a:pt x="1375200" y="1389600"/>
                </a:cubicBezTo>
                <a:lnTo>
                  <a:pt x="1461600" y="1447200"/>
                </a:lnTo>
                <a:cubicBezTo>
                  <a:pt x="1472291" y="1454327"/>
                  <a:pt x="1512253" y="1481463"/>
                  <a:pt x="1519200" y="1483200"/>
                </a:cubicBezTo>
                <a:lnTo>
                  <a:pt x="1548000" y="1490400"/>
                </a:lnTo>
                <a:cubicBezTo>
                  <a:pt x="1588943" y="1521107"/>
                  <a:pt x="1565416" y="1508205"/>
                  <a:pt x="1620000" y="1526400"/>
                </a:cubicBezTo>
                <a:lnTo>
                  <a:pt x="1620000" y="1526400"/>
                </a:lnTo>
                <a:cubicBezTo>
                  <a:pt x="1632000" y="1533600"/>
                  <a:pt x="1643767" y="1541204"/>
                  <a:pt x="1656000" y="1548000"/>
                </a:cubicBezTo>
                <a:cubicBezTo>
                  <a:pt x="1665382" y="1553212"/>
                  <a:pt x="1675481" y="1557075"/>
                  <a:pt x="1684800" y="1562400"/>
                </a:cubicBezTo>
                <a:cubicBezTo>
                  <a:pt x="1692313" y="1566693"/>
                  <a:pt x="1698660" y="1572930"/>
                  <a:pt x="1706400" y="1576800"/>
                </a:cubicBezTo>
                <a:cubicBezTo>
                  <a:pt x="1768117" y="1607659"/>
                  <a:pt x="1717759" y="1575062"/>
                  <a:pt x="1771200" y="1605600"/>
                </a:cubicBezTo>
                <a:cubicBezTo>
                  <a:pt x="1801507" y="1622918"/>
                  <a:pt x="1785337" y="1619895"/>
                  <a:pt x="1821600" y="1634400"/>
                </a:cubicBezTo>
                <a:cubicBezTo>
                  <a:pt x="1835693" y="1640037"/>
                  <a:pt x="1850848" y="1642821"/>
                  <a:pt x="1864800" y="1648800"/>
                </a:cubicBezTo>
                <a:cubicBezTo>
                  <a:pt x="1884531" y="1657256"/>
                  <a:pt x="1902669" y="1669144"/>
                  <a:pt x="1922400" y="1677600"/>
                </a:cubicBezTo>
                <a:cubicBezTo>
                  <a:pt x="1939200" y="1684800"/>
                  <a:pt x="1955829" y="1692412"/>
                  <a:pt x="1972800" y="1699200"/>
                </a:cubicBezTo>
                <a:cubicBezTo>
                  <a:pt x="1979847" y="1702019"/>
                  <a:pt x="1987612" y="1703006"/>
                  <a:pt x="1994400" y="1706400"/>
                </a:cubicBezTo>
                <a:cubicBezTo>
                  <a:pt x="2002140" y="1710270"/>
                  <a:pt x="2008143" y="1717174"/>
                  <a:pt x="2016000" y="1720800"/>
                </a:cubicBezTo>
                <a:cubicBezTo>
                  <a:pt x="2039470" y="1731632"/>
                  <a:pt x="2066493" y="1735262"/>
                  <a:pt x="2088000" y="1749600"/>
                </a:cubicBezTo>
                <a:cubicBezTo>
                  <a:pt x="2111166" y="1765044"/>
                  <a:pt x="2110995" y="1766220"/>
                  <a:pt x="2138400" y="1778400"/>
                </a:cubicBezTo>
                <a:cubicBezTo>
                  <a:pt x="2150210" y="1783649"/>
                  <a:pt x="2162665" y="1787384"/>
                  <a:pt x="2174400" y="1792800"/>
                </a:cubicBezTo>
                <a:cubicBezTo>
                  <a:pt x="2253026" y="1829089"/>
                  <a:pt x="2205204" y="1816241"/>
                  <a:pt x="2268000" y="1828800"/>
                </a:cubicBezTo>
                <a:cubicBezTo>
                  <a:pt x="2329903" y="1870068"/>
                  <a:pt x="2251581" y="1820591"/>
                  <a:pt x="2311200" y="1850400"/>
                </a:cubicBezTo>
                <a:cubicBezTo>
                  <a:pt x="2323717" y="1856658"/>
                  <a:pt x="2334683" y="1865742"/>
                  <a:pt x="2347200" y="1872000"/>
                </a:cubicBezTo>
                <a:cubicBezTo>
                  <a:pt x="2358760" y="1877780"/>
                  <a:pt x="2371640" y="1880620"/>
                  <a:pt x="2383200" y="1886400"/>
                </a:cubicBezTo>
                <a:cubicBezTo>
                  <a:pt x="2451840" y="1920720"/>
                  <a:pt x="2329609" y="1876731"/>
                  <a:pt x="2455200" y="1922400"/>
                </a:cubicBezTo>
                <a:cubicBezTo>
                  <a:pt x="2472117" y="1928552"/>
                  <a:pt x="2489373" y="1928687"/>
                  <a:pt x="2505600" y="1936800"/>
                </a:cubicBezTo>
                <a:cubicBezTo>
                  <a:pt x="2513340" y="1940670"/>
                  <a:pt x="2519166" y="1947986"/>
                  <a:pt x="2527200" y="1951200"/>
                </a:cubicBezTo>
                <a:cubicBezTo>
                  <a:pt x="2543423" y="1957689"/>
                  <a:pt x="2561024" y="1960075"/>
                  <a:pt x="2577600" y="1965600"/>
                </a:cubicBezTo>
                <a:cubicBezTo>
                  <a:pt x="2589861" y="1969687"/>
                  <a:pt x="2601221" y="1976286"/>
                  <a:pt x="2613600" y="1980000"/>
                </a:cubicBezTo>
                <a:cubicBezTo>
                  <a:pt x="2634139" y="1986162"/>
                  <a:pt x="2652194" y="1984897"/>
                  <a:pt x="2671200" y="1994400"/>
                </a:cubicBezTo>
                <a:cubicBezTo>
                  <a:pt x="2683717" y="2000658"/>
                  <a:pt x="2694460" y="2010209"/>
                  <a:pt x="2707200" y="2016000"/>
                </a:cubicBezTo>
                <a:cubicBezTo>
                  <a:pt x="2740143" y="2030974"/>
                  <a:pt x="2748481" y="2028384"/>
                  <a:pt x="2779200" y="2037600"/>
                </a:cubicBezTo>
                <a:cubicBezTo>
                  <a:pt x="2793739" y="2041962"/>
                  <a:pt x="2807674" y="2048319"/>
                  <a:pt x="2822400" y="2052000"/>
                </a:cubicBezTo>
                <a:cubicBezTo>
                  <a:pt x="2841600" y="2056800"/>
                  <a:pt x="2861625" y="2059050"/>
                  <a:pt x="2880000" y="2066400"/>
                </a:cubicBezTo>
                <a:cubicBezTo>
                  <a:pt x="2944497" y="2092199"/>
                  <a:pt x="2887102" y="2071776"/>
                  <a:pt x="2952000" y="2088000"/>
                </a:cubicBezTo>
                <a:cubicBezTo>
                  <a:pt x="3058572" y="2114643"/>
                  <a:pt x="2954166" y="2092753"/>
                  <a:pt x="3038400" y="2109600"/>
                </a:cubicBezTo>
                <a:cubicBezTo>
                  <a:pt x="3048000" y="2114400"/>
                  <a:pt x="3057018" y="2120606"/>
                  <a:pt x="3067200" y="2124000"/>
                </a:cubicBezTo>
                <a:cubicBezTo>
                  <a:pt x="3170043" y="2158281"/>
                  <a:pt x="3054752" y="2111458"/>
                  <a:pt x="3124800" y="2138400"/>
                </a:cubicBezTo>
                <a:cubicBezTo>
                  <a:pt x="3220097" y="2175053"/>
                  <a:pt x="3167160" y="2163495"/>
                  <a:pt x="3254400" y="2174400"/>
                </a:cubicBezTo>
                <a:cubicBezTo>
                  <a:pt x="3313317" y="2203858"/>
                  <a:pt x="3253181" y="2176394"/>
                  <a:pt x="3312000" y="2196000"/>
                </a:cubicBezTo>
                <a:cubicBezTo>
                  <a:pt x="3324261" y="2200087"/>
                  <a:pt x="3335647" y="2206599"/>
                  <a:pt x="3348000" y="2210400"/>
                </a:cubicBezTo>
                <a:cubicBezTo>
                  <a:pt x="3366916" y="2216220"/>
                  <a:pt x="3387898" y="2215949"/>
                  <a:pt x="3405600" y="2224800"/>
                </a:cubicBezTo>
                <a:cubicBezTo>
                  <a:pt x="3465748" y="2254874"/>
                  <a:pt x="3400613" y="2225464"/>
                  <a:pt x="3470400" y="2246400"/>
                </a:cubicBezTo>
                <a:cubicBezTo>
                  <a:pt x="3482779" y="2250114"/>
                  <a:pt x="3494139" y="2256713"/>
                  <a:pt x="3506400" y="2260800"/>
                </a:cubicBezTo>
                <a:cubicBezTo>
                  <a:pt x="3522976" y="2266325"/>
                  <a:pt x="3540065" y="2270179"/>
                  <a:pt x="3556800" y="2275200"/>
                </a:cubicBezTo>
                <a:cubicBezTo>
                  <a:pt x="3564069" y="2277381"/>
                  <a:pt x="3570991" y="2280754"/>
                  <a:pt x="3578400" y="2282400"/>
                </a:cubicBezTo>
                <a:cubicBezTo>
                  <a:pt x="3592651" y="2285567"/>
                  <a:pt x="3607200" y="2287200"/>
                  <a:pt x="3621600" y="2289600"/>
                </a:cubicBezTo>
                <a:cubicBezTo>
                  <a:pt x="3628800" y="2294400"/>
                  <a:pt x="3635098" y="2300962"/>
                  <a:pt x="3643200" y="2304000"/>
                </a:cubicBezTo>
                <a:cubicBezTo>
                  <a:pt x="3651250" y="2307019"/>
                  <a:pt x="3717548" y="2317591"/>
                  <a:pt x="3722400" y="2318400"/>
                </a:cubicBezTo>
                <a:cubicBezTo>
                  <a:pt x="3734400" y="2323200"/>
                  <a:pt x="3745931" y="2329399"/>
                  <a:pt x="3758400" y="2332800"/>
                </a:cubicBezTo>
                <a:cubicBezTo>
                  <a:pt x="3816891" y="2348752"/>
                  <a:pt x="3783688" y="2331629"/>
                  <a:pt x="3830400" y="2347200"/>
                </a:cubicBezTo>
                <a:cubicBezTo>
                  <a:pt x="3842661" y="2351287"/>
                  <a:pt x="3854254" y="2357183"/>
                  <a:pt x="3866400" y="2361600"/>
                </a:cubicBezTo>
                <a:cubicBezTo>
                  <a:pt x="3880665" y="2366787"/>
                  <a:pt x="3895507" y="2370363"/>
                  <a:pt x="3909600" y="2376000"/>
                </a:cubicBezTo>
                <a:cubicBezTo>
                  <a:pt x="3921600" y="2380800"/>
                  <a:pt x="3933221" y="2386686"/>
                  <a:pt x="3945600" y="2390400"/>
                </a:cubicBezTo>
                <a:cubicBezTo>
                  <a:pt x="3957322" y="2393916"/>
                  <a:pt x="3969794" y="2394380"/>
                  <a:pt x="3981600" y="2397600"/>
                </a:cubicBezTo>
                <a:cubicBezTo>
                  <a:pt x="3996244" y="2401594"/>
                  <a:pt x="4010074" y="2408319"/>
                  <a:pt x="4024800" y="2412000"/>
                </a:cubicBezTo>
                <a:cubicBezTo>
                  <a:pt x="4034400" y="2414400"/>
                  <a:pt x="4044335" y="2415725"/>
                  <a:pt x="4053600" y="2419200"/>
                </a:cubicBezTo>
                <a:cubicBezTo>
                  <a:pt x="4063650" y="2422969"/>
                  <a:pt x="4072080" y="2430651"/>
                  <a:pt x="4082400" y="2433600"/>
                </a:cubicBezTo>
                <a:cubicBezTo>
                  <a:pt x="4150979" y="2453194"/>
                  <a:pt x="4140836" y="2442586"/>
                  <a:pt x="4197600" y="2455200"/>
                </a:cubicBezTo>
                <a:cubicBezTo>
                  <a:pt x="4226857" y="2461702"/>
                  <a:pt x="4215983" y="2464794"/>
                  <a:pt x="4248000" y="2476800"/>
                </a:cubicBezTo>
                <a:cubicBezTo>
                  <a:pt x="4265185" y="2483244"/>
                  <a:pt x="4305069" y="2488711"/>
                  <a:pt x="4320000" y="2491200"/>
                </a:cubicBezTo>
                <a:cubicBezTo>
                  <a:pt x="4352838" y="2504335"/>
                  <a:pt x="4386551" y="2518638"/>
                  <a:pt x="4420800" y="2527200"/>
                </a:cubicBezTo>
                <a:cubicBezTo>
                  <a:pt x="4440000" y="2532000"/>
                  <a:pt x="4459306" y="2536393"/>
                  <a:pt x="4478400" y="2541600"/>
                </a:cubicBezTo>
                <a:cubicBezTo>
                  <a:pt x="4485722" y="2543597"/>
                  <a:pt x="4492514" y="2547552"/>
                  <a:pt x="4500000" y="2548800"/>
                </a:cubicBezTo>
                <a:cubicBezTo>
                  <a:pt x="4547485" y="2556714"/>
                  <a:pt x="4560088" y="2552097"/>
                  <a:pt x="4600800" y="2563200"/>
                </a:cubicBezTo>
                <a:cubicBezTo>
                  <a:pt x="4615444" y="2567194"/>
                  <a:pt x="4629274" y="2573919"/>
                  <a:pt x="4644000" y="2577600"/>
                </a:cubicBezTo>
                <a:cubicBezTo>
                  <a:pt x="4658163" y="2581141"/>
                  <a:pt x="4672925" y="2581741"/>
                  <a:pt x="4687200" y="2584800"/>
                </a:cubicBezTo>
                <a:cubicBezTo>
                  <a:pt x="4766531" y="2601800"/>
                  <a:pt x="4719297" y="2595547"/>
                  <a:pt x="4780800" y="2606400"/>
                </a:cubicBezTo>
                <a:cubicBezTo>
                  <a:pt x="4809553" y="2611474"/>
                  <a:pt x="4838874" y="2613719"/>
                  <a:pt x="4867200" y="2620800"/>
                </a:cubicBezTo>
                <a:cubicBezTo>
                  <a:pt x="4876800" y="2623200"/>
                  <a:pt x="4886220" y="2626495"/>
                  <a:pt x="4896000" y="2628000"/>
                </a:cubicBezTo>
                <a:cubicBezTo>
                  <a:pt x="4917480" y="2631305"/>
                  <a:pt x="4939258" y="2632328"/>
                  <a:pt x="4960800" y="2635200"/>
                </a:cubicBezTo>
                <a:cubicBezTo>
                  <a:pt x="4975271" y="2637129"/>
                  <a:pt x="4989749" y="2639233"/>
                  <a:pt x="5004000" y="2642400"/>
                </a:cubicBezTo>
                <a:cubicBezTo>
                  <a:pt x="5011409" y="2644046"/>
                  <a:pt x="5018087" y="2648527"/>
                  <a:pt x="5025600" y="2649600"/>
                </a:cubicBezTo>
                <a:cubicBezTo>
                  <a:pt x="5068629" y="2655747"/>
                  <a:pt x="5112326" y="2656854"/>
                  <a:pt x="5155200" y="2664000"/>
                </a:cubicBezTo>
                <a:lnTo>
                  <a:pt x="5198400" y="2671200"/>
                </a:lnTo>
                <a:cubicBezTo>
                  <a:pt x="5210440" y="2673389"/>
                  <a:pt x="5222305" y="2676539"/>
                  <a:pt x="5234400" y="2678400"/>
                </a:cubicBezTo>
                <a:cubicBezTo>
                  <a:pt x="5253524" y="2681342"/>
                  <a:pt x="5272865" y="2682730"/>
                  <a:pt x="5292000" y="2685600"/>
                </a:cubicBezTo>
                <a:cubicBezTo>
                  <a:pt x="5320874" y="2689931"/>
                  <a:pt x="5349304" y="2697575"/>
                  <a:pt x="5378400" y="2700000"/>
                </a:cubicBezTo>
                <a:lnTo>
                  <a:pt x="5464800" y="2707200"/>
                </a:lnTo>
                <a:cubicBezTo>
                  <a:pt x="5499097" y="2714059"/>
                  <a:pt x="5521349" y="2719421"/>
                  <a:pt x="5558400" y="2721600"/>
                </a:cubicBezTo>
                <a:cubicBezTo>
                  <a:pt x="5579963" y="2722868"/>
                  <a:pt x="5601600" y="2721600"/>
                  <a:pt x="5623200" y="2721600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05200" y="4343400"/>
            <a:ext cx="0" cy="63341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2" name="TextBox 12"/>
          <p:cNvSpPr txBox="1">
            <a:spLocks noChangeArrowheads="1"/>
          </p:cNvSpPr>
          <p:nvPr/>
        </p:nvSpPr>
        <p:spPr bwMode="auto">
          <a:xfrm>
            <a:off x="2573338" y="4976813"/>
            <a:ext cx="2082800" cy="673100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Spectrally-Shaped</a:t>
            </a:r>
            <a:br>
              <a:rPr lang="en-US" sz="1800">
                <a:latin typeface="Arial" pitchFamily="34" charset="0"/>
                <a:ea typeface="华文新魏"/>
                <a:cs typeface="华文新魏"/>
              </a:rPr>
            </a:br>
            <a:r>
              <a:rPr lang="en-US" sz="1800">
                <a:latin typeface="Arial" pitchFamily="34" charset="0"/>
                <a:ea typeface="华文新魏"/>
                <a:cs typeface="华文新魏"/>
              </a:rPr>
              <a:t>Background Noise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2819400"/>
            <a:ext cx="1295400" cy="1212850"/>
          </a:xfrm>
          <a:prstGeom prst="rect">
            <a:avLst/>
          </a:prstGeom>
          <a:solidFill>
            <a:srgbClr val="FFFF00">
              <a:alpha val="29000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4648200" y="2901950"/>
            <a:ext cx="533400" cy="1054100"/>
          </a:xfrm>
          <a:prstGeom prst="rect">
            <a:avLst/>
          </a:prstGeom>
          <a:solidFill>
            <a:srgbClr val="FFFF00">
              <a:alpha val="29000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1800"/>
          </a:p>
        </p:txBody>
      </p:sp>
      <p:sp>
        <p:nvSpPr>
          <p:cNvPr id="14345" name="TextBox 10"/>
          <p:cNvSpPr txBox="1">
            <a:spLocks noChangeArrowheads="1"/>
          </p:cNvSpPr>
          <p:nvPr/>
        </p:nvSpPr>
        <p:spPr bwMode="auto">
          <a:xfrm>
            <a:off x="2411413" y="1933575"/>
            <a:ext cx="2736850" cy="369888"/>
          </a:xfrm>
          <a:prstGeom prst="rect">
            <a:avLst/>
          </a:prstGeom>
          <a:noFill/>
          <a:ln w="31750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pitchFamily="34" charset="0"/>
                <a:ea typeface="华文新魏"/>
                <a:cs typeface="华文新魏"/>
              </a:rPr>
              <a:t>Narrowband Interference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614738" y="2301875"/>
            <a:ext cx="165100" cy="51752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886200" y="2301875"/>
            <a:ext cx="762000" cy="57785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8" name="Rectangle 13"/>
          <p:cNvSpPr>
            <a:spLocks noChangeArrowheads="1"/>
          </p:cNvSpPr>
          <p:nvPr/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b="1">
                <a:solidFill>
                  <a:srgbClr val="6600FF"/>
                </a:solidFill>
              </a:rPr>
              <a:t>Home Power Line Noise/Interference</a:t>
            </a:r>
          </a:p>
        </p:txBody>
      </p:sp>
      <p:sp>
        <p:nvSpPr>
          <p:cNvPr id="14349" name="Text Box 14"/>
          <p:cNvSpPr txBox="1">
            <a:spLocks noChangeArrowheads="1"/>
          </p:cNvSpPr>
          <p:nvPr/>
        </p:nvSpPr>
        <p:spPr bwMode="auto">
          <a:xfrm>
            <a:off x="152400" y="614045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Measurement taken on a wall power plug in an apartment in Austin, Texas, on March 20,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</TotalTime>
  <Words>778</Words>
  <Application>Microsoft Office PowerPoint</Application>
  <PresentationFormat>On-screen Show (4:3)</PresentationFormat>
  <Paragraphs>216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Times New Roman</vt:lpstr>
      <vt:lpstr>Arial</vt:lpstr>
      <vt:lpstr>Symbol</vt:lpstr>
      <vt:lpstr>华文新魏</vt:lpstr>
      <vt:lpstr>Default Design</vt:lpstr>
      <vt:lpstr>Microsoft Equation 3.0</vt:lpstr>
      <vt:lpstr>Channel Impairments</vt:lpstr>
      <vt:lpstr>Outline</vt:lpstr>
      <vt:lpstr>Communication System Structure</vt:lpstr>
      <vt:lpstr>Communication Channel</vt:lpstr>
      <vt:lpstr>Wireline Channel Impairments</vt:lpstr>
      <vt:lpstr>Wireline Channel Impairments</vt:lpstr>
      <vt:lpstr>Slide 7</vt:lpstr>
      <vt:lpstr>Slide 8</vt:lpstr>
      <vt:lpstr>Slide 9</vt:lpstr>
      <vt:lpstr>Slide 10</vt:lpstr>
      <vt:lpstr>Wireless Channel Impairments</vt:lpstr>
      <vt:lpstr>Hybrid Communication Systems</vt:lpstr>
      <vt:lpstr>Pulse Amplitude Modulation (PAM)</vt:lpstr>
      <vt:lpstr>Analog PAM</vt:lpstr>
      <vt:lpstr>Analog PAM</vt:lpstr>
      <vt:lpstr>Analog PAM</vt:lpstr>
    </vt:vector>
  </TitlesOfParts>
  <Company>The University of Texas at Austin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Linearity</dc:title>
  <dc:creator>Brian L. Evans</dc:creator>
  <cp:lastModifiedBy>Brian Evans</cp:lastModifiedBy>
  <cp:revision>391</cp:revision>
  <cp:lastPrinted>2001-01-11T04:39:01Z</cp:lastPrinted>
  <dcterms:created xsi:type="dcterms:W3CDTF">1999-08-31T01:42:33Z</dcterms:created>
  <dcterms:modified xsi:type="dcterms:W3CDTF">2014-01-05T06:49:14Z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4</vt:i4>
  </property>
  <property fmtid="{D5CDD505-2E9C-101B-9397-08002B2CF9AE}" pid="6" name="ScreenUsage">
    <vt:i4>3</vt:i4>
  </property>
  <property fmtid="{D5CDD505-2E9C-101B-9397-08002B2CF9AE}" pid="7" name="MailAddress">
    <vt:lpwstr>bevans@ece.utexas.edu</vt:lpwstr>
  </property>
  <property fmtid="{D5CDD505-2E9C-101B-9397-08002B2CF9AE}" pid="8" name="HomePage">
    <vt:lpwstr>http://www.ece.utexas.ed/~bevans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L:\bevans\ee313s01\08_Convolution</vt:lpwstr>
  </property>
</Properties>
</file>