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75" r:id="rId9"/>
    <p:sldId id="276" r:id="rId10"/>
    <p:sldId id="277" r:id="rId11"/>
    <p:sldId id="263" r:id="rId12"/>
    <p:sldId id="278" r:id="rId13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2560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C7AD481-A83C-41B8-8530-49BDCE842C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560411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30322B-789A-4263-B63F-F7963B8044CC}" type="slidenum">
              <a:rPr lang="en-US" altLang="zh-CN" smtClean="0"/>
              <a:pPr/>
              <a:t>1</a:t>
            </a:fld>
            <a:endParaRPr lang="en-US" altLang="zh-CN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1DBC61-0DBF-4197-9891-2A81E9208C83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9786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C4E5B50-CF34-4CA1-8631-20475B4155D6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D8C9D7-9649-41DA-9710-3059B81F23FC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2134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A4BB232-03DB-46BE-9159-0659D171A644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D3E5E88-84DA-420D-8F94-9F27C28269D1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351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FD2840-5339-4919-98BD-5A82CD290BF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BCF7A7-70C2-4F0B-8B14-067607055C41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449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284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ACAC479-F604-4A65-95B9-2F0E742439A9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EBCF56-9137-4363-BA1C-AF258339151B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131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519C06-4AD6-4CF3-95B4-2065833ACB5D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BCF9D9C-3871-444D-90EB-49836C6888AA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571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54F5A6-C99F-4BA2-AC34-14D344BF8CB0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71BDBC-6587-47B5-88AE-1A76B4E9D1EF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24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0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3011" name="灯片编号占位符 3"/>
          <p:cNvSpPr>
            <a:spLocks noGrp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53E874E-AF30-42AF-AAF2-41038CA7C387}" type="slidenum">
              <a:rPr lang="en-US" altLang="zh-CN" smtClean="0">
                <a:solidFill>
                  <a:schemeClr val="tx1"/>
                </a:solidFill>
                <a:latin typeface="Arial" charset="0"/>
              </a:rPr>
              <a:pPr/>
              <a:t>7</a:t>
            </a:fld>
            <a:endParaRPr lang="en-US" altLang="zh-CN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973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Times New Roman" pitchFamily="18" charset="0"/>
            </a:endParaRPr>
          </a:p>
        </p:txBody>
      </p:sp>
      <p:sp>
        <p:nvSpPr>
          <p:cNvPr id="45059" name="灯片编号占位符 3"/>
          <p:cNvSpPr>
            <a:spLocks noGrp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349D84-B7F3-40D3-A910-37C43C78B20A}" type="slidenum">
              <a:rPr lang="en-US" altLang="zh-CN" smtClean="0">
                <a:solidFill>
                  <a:schemeClr val="tx1"/>
                </a:solidFill>
                <a:latin typeface="Arial" charset="0"/>
              </a:rPr>
              <a:pPr/>
              <a:t>8</a:t>
            </a:fld>
            <a:endParaRPr lang="en-US" altLang="zh-CN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4971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zh-CN" smtClean="0">
              <a:latin typeface="Times New Roman" pitchFamily="18" charset="0"/>
            </a:endParaRPr>
          </a:p>
        </p:txBody>
      </p:sp>
      <p:sp>
        <p:nvSpPr>
          <p:cNvPr id="47107" name="灯片编号占位符 3"/>
          <p:cNvSpPr>
            <a:spLocks noGrp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6095364-71E2-4574-A852-159FBDCF13B0}" type="slidenum">
              <a:rPr lang="en-US" altLang="zh-CN" smtClean="0">
                <a:solidFill>
                  <a:schemeClr val="tx1"/>
                </a:solidFill>
                <a:latin typeface="Arial" charset="0"/>
              </a:rPr>
              <a:pPr/>
              <a:t>9</a:t>
            </a:fld>
            <a:endParaRPr lang="en-US" altLang="zh-CN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65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BEEEA-9AE6-4C81-9B46-15E5D549DB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C9EB-2E6A-4064-A72B-FBDA5BA7EE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C3F2-AF94-41DE-A4AF-768BDF1A96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6789F-6383-4538-AC9C-5E2D7C5ECB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9C9AC-7ED2-4FB3-B2BD-D92E7576AF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82923-28C4-4B0E-9920-7FFB7CA031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E03B2-42AD-4509-999F-D07A2D7D18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7E2E-5C05-4406-8C4B-16AD9280DC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55408-0E09-49E4-8971-34EC8FCAD1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917F6-33D6-4F6B-9574-3B07EAFF82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13F80-322C-4554-88E3-867BDF6979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8FDD3-94B9-41B2-9948-4C8447DC9F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6EF86-10E0-46A6-8F4F-F00A9F61B1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7783D-7E90-496A-9517-D2F1AA1D91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E702-3D54-43FE-A05C-936BAFB7D1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2B627-863B-4B58-999E-1D6884AD84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4156D-12CB-4154-8DA6-A2C8CECE69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CC11-4478-4668-974F-933522378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DCEE6-9DE7-4120-9CF8-9D7D8A018F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5A93-CC0B-4FE9-A2E1-2DE64ED3EB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3FF49-97DA-4B21-8821-37B1EF1DAC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359D1-7D22-4A74-9604-430389032E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宋体" charset="-122"/>
              </a:defRPr>
            </a:lvl1pPr>
          </a:lstStyle>
          <a:p>
            <a:pPr>
              <a:defRPr/>
            </a:pPr>
            <a:fld id="{08AEC410-44FB-460C-88D3-02AA8801C1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Garamond" pitchFamily="18" charset="0"/>
                <a:ea typeface="宋体" charset="-122"/>
              </a:defRPr>
            </a:lvl1pPr>
          </a:lstStyle>
          <a:p>
            <a:pPr>
              <a:defRPr/>
            </a:pPr>
            <a:fld id="{A2FEE20B-A33B-4A0F-986E-38D8149C1B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0" y="1371600"/>
            <a:ext cx="914400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EE 445S Real-Time Digital 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Signal Processing Lab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10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</a:t>
            </a: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/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i="1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Fall </a:t>
            </a:r>
            <a:r>
              <a:rPr lang="en-US" altLang="zh-CN" sz="4200" i="1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2013</a:t>
            </a:r>
            <a:endParaRPr lang="en-US" altLang="zh-CN" sz="4200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4221163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200" b="1" i="1" u="sng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Lab #3.1</a:t>
            </a:r>
            <a:br>
              <a:rPr lang="en-US" altLang="zh-CN" sz="3200" b="1" i="1" u="sng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2800" b="1" i="1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Digital Filters</a:t>
            </a:r>
          </a:p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800" b="1" i="1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Chao Jia</a:t>
            </a:r>
          </a:p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z="2800" b="1" i="1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AA097A-5D1A-41B5-AF0A-BE1A6338F0EA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Convolution Using Circular Buffer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3829050" cy="57007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main()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{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int x_index = 0;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float y, xcirc[N];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---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---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/*--------------------------------------------*/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 circularly increment newest (No %)*/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++newest;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if(newest == N) newest = 0;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/*-------------------------------------------*/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 Put new sample in delay line. 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xcirc[newest] = newsample;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/*-------------------------------------------*/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/* Do convolution sum 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Go on to the next column 	           </a:t>
            </a:r>
            <a:r>
              <a:rPr lang="en-US" altLang="zh-CN">
                <a:solidFill>
                  <a:srgbClr val="006633"/>
                </a:solidFill>
                <a:latin typeface="Wingdings" pitchFamily="2" charset="2"/>
                <a:ea typeface="宋体" charset="-122"/>
                <a:cs typeface="Times New Roman" pitchFamily="18" charset="0"/>
              </a:rPr>
              <a:t></a:t>
            </a:r>
          </a:p>
          <a:p>
            <a:pPr marL="342900" indent="-341313">
              <a:lnSpc>
                <a:spcPct val="90000"/>
              </a:lnSpc>
              <a:spcBef>
                <a:spcPts val="225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zh-CN" sz="90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2900" indent="-341313">
              <a:spcBef>
                <a:spcPts val="225"/>
              </a:spcBef>
              <a:buSzPct val="6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zh-CN" sz="90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643438" y="1214438"/>
            <a:ext cx="4143375" cy="485775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Wingdings" pitchFamily="2" charset="2"/>
                <a:ea typeface="宋体" charset="-122"/>
                <a:cs typeface="Times New Roman" pitchFamily="18" charset="0"/>
              </a:rPr>
              <a:t></a:t>
            </a: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y = 0;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x_index = newest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for (k = 0; k &lt; No_of_coeff; k++)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{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	y += h[k]*xcirc[x_index];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/*-------------------------------------*/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/* circularly decrement x_index 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	--x_index;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	if(x_index == -1) x_index = N-1;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/*-------------------------------------*/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}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...</a:t>
            </a:r>
          </a:p>
          <a:p>
            <a:pPr marL="342900" indent="-341313">
              <a:lnSpc>
                <a:spcPct val="90000"/>
              </a:lnSpc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}</a:t>
            </a:r>
          </a:p>
          <a:p>
            <a:pPr marL="342900" indent="-341313">
              <a:spcBef>
                <a:spcPts val="450"/>
              </a:spcBef>
              <a:buSzPct val="6500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zh-CN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603EC8-02BC-4280-BC22-F554CDFA7B4A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Task List</a:t>
            </a:r>
          </a:p>
        </p:txBody>
      </p:sp>
      <p:pic>
        <p:nvPicPr>
          <p:cNvPr id="5017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533400" y="1214438"/>
            <a:ext cx="8253413" cy="485775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46800" rIns="90000" bIns="46800"/>
          <a:lstStyle>
            <a:lvl1pPr marL="342900" indent="-341313" eaLnBrk="0" hangingPunct="0"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50"/>
              </a:spcBef>
              <a:buSzPct val="65000"/>
              <a:defRPr/>
            </a:pPr>
            <a:endParaRPr lang="en-US" altLang="zh-CN" sz="28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1587" indent="0" eaLnBrk="1" hangingPunct="1">
              <a:spcBef>
                <a:spcPts val="450"/>
              </a:spcBef>
              <a:buSzPct val="65000"/>
              <a:buFont typeface="Times New Roman" pitchFamily="18" charset="0"/>
              <a:buNone/>
              <a:defRPr/>
            </a:pP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1. Run </a:t>
            </a:r>
            <a:r>
              <a:rPr lang="en-US" altLang="zh-CN" sz="2800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winDSK</a:t>
            </a: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and applications “Graphic Equalizer” and “Notch Filter”</a:t>
            </a:r>
          </a:p>
          <a:p>
            <a:pPr marL="1587" indent="0" eaLnBrk="1" hangingPunct="1">
              <a:spcBef>
                <a:spcPts val="450"/>
              </a:spcBef>
              <a:buSzPct val="65000"/>
              <a:buFont typeface="Times New Roman" pitchFamily="18" charset="0"/>
              <a:buNone/>
              <a:defRPr/>
            </a:pP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2. Design FIR filters with </a:t>
            </a:r>
            <a:r>
              <a:rPr lang="en-US" altLang="zh-CN" sz="2800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fdatool</a:t>
            </a: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in </a:t>
            </a:r>
            <a:r>
              <a:rPr lang="en-US" altLang="zh-CN" sz="2800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Matlab</a:t>
            </a:r>
            <a:endParaRPr lang="en-US" altLang="zh-CN" sz="28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1587" indent="0" eaLnBrk="1" hangingPunct="1">
              <a:spcBef>
                <a:spcPts val="450"/>
              </a:spcBef>
              <a:buSzPct val="65000"/>
              <a:buFont typeface="Times New Roman" pitchFamily="18" charset="0"/>
              <a:buNone/>
              <a:defRPr/>
            </a:pP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3. Implement convolution with linear buffer</a:t>
            </a:r>
          </a:p>
          <a:p>
            <a:pPr marL="1587" indent="0" eaLnBrk="1" hangingPunct="1">
              <a:spcBef>
                <a:spcPts val="450"/>
              </a:spcBef>
              <a:buSzPct val="65000"/>
              <a:buFont typeface="Times New Roman" pitchFamily="18" charset="0"/>
              <a:buNone/>
              <a:defRPr/>
            </a:pP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4. Implement convolution with circular buffer</a:t>
            </a:r>
          </a:p>
          <a:p>
            <a:pPr marL="1587" indent="0" eaLnBrk="1" hangingPunct="1">
              <a:spcBef>
                <a:spcPts val="450"/>
              </a:spcBef>
              <a:buSzPct val="65000"/>
              <a:buFont typeface="Times New Roman" pitchFamily="18" charset="0"/>
              <a:buNone/>
              <a:defRPr/>
            </a:pPr>
            <a:r>
              <a:rPr lang="en-US" altLang="zh-CN" sz="28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5. Compare the theoretical and experimental magnitude response</a:t>
            </a:r>
          </a:p>
          <a:p>
            <a:pPr marL="515937" indent="-514350" eaLnBrk="1" hangingPunct="1">
              <a:spcBef>
                <a:spcPts val="450"/>
              </a:spcBef>
              <a:buSzPct val="65000"/>
              <a:buFontTx/>
              <a:buAutoNum type="arabicPeriod"/>
              <a:defRPr/>
            </a:pPr>
            <a:endParaRPr lang="en-US" altLang="zh-CN" sz="28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515937" indent="-514350" eaLnBrk="1" hangingPunct="1">
              <a:spcBef>
                <a:spcPts val="450"/>
              </a:spcBef>
              <a:buSzPct val="65000"/>
              <a:buFontTx/>
              <a:buAutoNum type="arabicPeriod"/>
              <a:defRPr/>
            </a:pPr>
            <a:endParaRPr lang="en-US" altLang="zh-CN" sz="28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F654944-A0F3-47A8-9C08-199D091C804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Outline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Discrete-Time Convolution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FIR Filter Design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Convolution Using Circular Buffer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FIR Filter Implementation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Discrete-Time Convolution</a:t>
            </a: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3629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Represented by the following equation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60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668338" lvl="1" indent="-325438">
              <a:spcBef>
                <a:spcPct val="800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Filter implementations will use the second version (hold 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] in place and flip-and-slide 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x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] about 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])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Z-transform of convolution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300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668338" lvl="1" indent="-325438">
              <a:spcBef>
                <a:spcPct val="70000"/>
              </a:spcBef>
              <a:buClr>
                <a:srgbClr val="CC9900"/>
              </a:buClr>
              <a:buSzPct val="6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for z</a:t>
            </a: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ru-RU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є</a:t>
            </a: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ROC(</a:t>
            </a:r>
            <a:r>
              <a:rPr lang="en-US" altLang="zh-CN" sz="30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X</a:t>
            </a: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) ∩ ROC(</a:t>
            </a:r>
            <a:r>
              <a:rPr lang="en-US" altLang="zh-CN" sz="3000" i="1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</a:t>
            </a: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)</a:t>
            </a: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847725" y="1600200"/>
          <a:ext cx="5857875" cy="914400"/>
        </p:xfrm>
        <a:graphic>
          <a:graphicData uri="http://schemas.openxmlformats.org/presentationml/2006/ole">
            <p:oleObj spid="_x0000_s5134" r:id="rId5" imgW="785470" imgH="137660" progId="Equation.3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914400" y="3810000"/>
          <a:ext cx="4714875" cy="928688"/>
        </p:xfrm>
        <a:graphic>
          <a:graphicData uri="http://schemas.openxmlformats.org/presentationml/2006/ole">
            <p:oleObj spid="_x0000_s5135" r:id="rId6" imgW="750797" imgH="17248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07BB99-66E3-448D-ABAD-7EE626CD7BE1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615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Rectangle 1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>
                <a:ea typeface="宋体" charset="-122"/>
              </a:rPr>
              <a:t>DT Convolution Sinusoidal Response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97388" y="5719763"/>
          <a:ext cx="263525" cy="446087"/>
        </p:xfrm>
        <a:graphic>
          <a:graphicData uri="http://schemas.openxmlformats.org/presentationml/2006/ole">
            <p:oleObj spid="_x0000_s6154" name="Equation" r:id="rId5" imgW="126780" imgH="215526" progId="Equation.3">
              <p:embed/>
            </p:oleObj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282" y="990600"/>
            <a:ext cx="8993847" cy="48148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77879F-866A-4BA8-A867-0AF6BA966D9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7179" name="Text Box 2"/>
          <p:cNvSpPr txBox="1">
            <a:spLocks noChangeArrowheads="1"/>
          </p:cNvSpPr>
          <p:nvPr/>
        </p:nvSpPr>
        <p:spPr bwMode="auto">
          <a:xfrm>
            <a:off x="428625" y="2143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FIR Filters Design &amp; Implementation</a:t>
            </a:r>
          </a:p>
        </p:txBody>
      </p:sp>
      <p:sp>
        <p:nvSpPr>
          <p:cNvPr id="7180" name="Text Box 3"/>
          <p:cNvSpPr txBox="1">
            <a:spLocks noChangeArrowheads="1"/>
          </p:cNvSpPr>
          <p:nvPr/>
        </p:nvSpPr>
        <p:spPr bwMode="auto">
          <a:xfrm>
            <a:off x="428625" y="914400"/>
            <a:ext cx="836295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An FIR filter does discrete-time convolution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300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718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180" r:id="rId5" imgW="114151" imgH="215619" progId="Equation.3">
              <p:embed/>
            </p:oleObj>
          </a:graphicData>
        </a:graphic>
      </p:graphicFrame>
      <p:sp>
        <p:nvSpPr>
          <p:cNvPr id="2" name="Text 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114800" y="1752600"/>
            <a:ext cx="4876800" cy="3869715"/>
          </a:xfrm>
          <a:prstGeom prst="rect">
            <a:avLst/>
          </a:prstGeom>
          <a:blipFill rotWithShape="1">
            <a:blip r:embed="rId6" cstate="print"/>
            <a:stretch>
              <a:fillRect l="-3000" r="-2875" b="-4101"/>
            </a:stretch>
          </a:blipFill>
          <a:ln>
            <a:noFill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zh-CN" altLang="en-US">
                <a:noFill/>
              </a:rPr>
              <a:t> </a:t>
            </a:r>
          </a:p>
        </p:txBody>
      </p:sp>
      <p:pic>
        <p:nvPicPr>
          <p:cNvPr id="7183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1643063"/>
            <a:ext cx="3328988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CA286C-8E3C-4946-9E02-D627BBDFA69B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FIR Filters Design &amp; Implementation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3629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 algn="just">
              <a:spcBef>
                <a:spcPts val="6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Design</a:t>
            </a:r>
          </a:p>
          <a:p>
            <a:pPr marL="668338" lvl="1" indent="-325438" algn="just">
              <a:spcBef>
                <a:spcPts val="55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6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Use the Filter Design &amp; Analysis Tool (fdatool) to obtain the filter co-efficients</a:t>
            </a:r>
          </a:p>
          <a:p>
            <a:pPr marL="668338" lvl="1" indent="-325438" algn="just">
              <a:spcBef>
                <a:spcPts val="55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6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Specifications given in the task list</a:t>
            </a:r>
          </a:p>
          <a:p>
            <a:pPr marL="341313" indent="-341313" algn="just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Write convolution function to implement FIR filter given coefficients from fdatool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标题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93750"/>
          </a:xfrm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Linear buffer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9362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How to get output</a:t>
            </a:r>
          </a:p>
          <a:p>
            <a:pPr>
              <a:buFont typeface="Times New Roman" pitchFamily="18" charset="0"/>
              <a:buNone/>
            </a:pP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If we want to calculate the output 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y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]</a:t>
            </a:r>
          </a:p>
          <a:p>
            <a:pPr>
              <a:buFont typeface="Times New Roman" pitchFamily="18" charset="0"/>
              <a:buNone/>
            </a:pPr>
            <a:endParaRPr lang="en-US" altLang="zh-CN" sz="32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en-US" altLang="zh-CN" sz="32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Now 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x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+1] is entered and we want 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y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32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32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+1]</a:t>
            </a:r>
          </a:p>
          <a:p>
            <a:pPr>
              <a:buFont typeface="Times New Roman" pitchFamily="18" charset="0"/>
              <a:buNone/>
            </a:pPr>
            <a:endParaRPr lang="en-US" altLang="zh-CN" sz="32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en-US" altLang="zh-CN" sz="32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zh-CN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Store the newest sample at the beginning, shift all the elements in the array to right and discard the oldest one</a:t>
            </a:r>
            <a:endParaRPr lang="zh-CN" altLang="en-US" smtClean="0">
              <a:solidFill>
                <a:srgbClr val="00664D"/>
              </a:solidFill>
              <a:ea typeface="宋体" charset="-122"/>
            </a:endParaRPr>
          </a:p>
        </p:txBody>
      </p:sp>
      <p:sp>
        <p:nvSpPr>
          <p:cNvPr id="41987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E9458C7-60F8-43A9-AEF8-697F8E5D4A5E}" type="slidenum">
              <a:rPr lang="en-US" altLang="en-US" smtClean="0">
                <a:solidFill>
                  <a:schemeClr val="tx1"/>
                </a:solidFill>
                <a:latin typeface="Garamond" pitchFamily="18" charset="0"/>
              </a:rPr>
              <a:pPr/>
              <a:t>7</a:t>
            </a:fld>
            <a:endParaRPr lang="en-US" altLang="en-US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8075" y="696913"/>
            <a:ext cx="50387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内容占位符 7"/>
          <p:cNvGraphicFramePr>
            <a:graphicFrameLocks noGrp="1"/>
          </p:cNvGraphicFramePr>
          <p:nvPr/>
        </p:nvGraphicFramePr>
        <p:xfrm>
          <a:off x="642938" y="2357438"/>
          <a:ext cx="8229600" cy="742950"/>
        </p:xfrm>
        <a:graphic>
          <a:graphicData uri="http://schemas.openxmlformats.org/drawingml/2006/table">
            <a:tbl>
              <a:tblPr/>
              <a:tblGrid>
                <a:gridCol w="1176337"/>
                <a:gridCol w="1174750"/>
                <a:gridCol w="1176338"/>
                <a:gridCol w="1174750"/>
                <a:gridCol w="1176337"/>
                <a:gridCol w="1174750"/>
                <a:gridCol w="11763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h[0]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h[N-3]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x[n-1]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x[n-N+3]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内容占位符 7"/>
          <p:cNvGraphicFramePr>
            <a:graphicFrameLocks noGrp="1"/>
          </p:cNvGraphicFramePr>
          <p:nvPr/>
        </p:nvGraphicFramePr>
        <p:xfrm>
          <a:off x="642938" y="4214813"/>
          <a:ext cx="8229600" cy="742950"/>
        </p:xfrm>
        <a:graphic>
          <a:graphicData uri="http://schemas.openxmlformats.org/drawingml/2006/table">
            <a:tbl>
              <a:tblPr/>
              <a:tblGrid>
                <a:gridCol w="1176337"/>
                <a:gridCol w="1174750"/>
                <a:gridCol w="1176338"/>
                <a:gridCol w="1174750"/>
                <a:gridCol w="1176337"/>
                <a:gridCol w="1174750"/>
                <a:gridCol w="11763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h[0]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h[N-3]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h[N-1]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x[n+1]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x[n-N+4]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x[n-N+3]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x[n-N+2]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0" name="直接箭头连接符 9"/>
          <p:cNvCxnSpPr/>
          <p:nvPr/>
        </p:nvCxnSpPr>
        <p:spPr>
          <a:xfrm rot="16200000" flipH="1">
            <a:off x="1131094" y="3021806"/>
            <a:ext cx="1428750" cy="1214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rot="16200000" flipH="1">
            <a:off x="2345532" y="3021806"/>
            <a:ext cx="1428750" cy="1214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rot="16200000" flipH="1">
            <a:off x="3559969" y="3021806"/>
            <a:ext cx="1428750" cy="1214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rot="16200000" flipH="1">
            <a:off x="5917407" y="3021806"/>
            <a:ext cx="1428750" cy="1214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rot="16200000" flipH="1">
            <a:off x="7060407" y="3021806"/>
            <a:ext cx="1428750" cy="1214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标题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Circular buffer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202237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If we want to calculate the output 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y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]</a:t>
            </a:r>
          </a:p>
          <a:p>
            <a:pPr>
              <a:buFont typeface="Times New Roman" pitchFamily="18" charset="0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Now 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x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+1] is entered and we want 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y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800" i="1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</a:t>
            </a:r>
            <a:r>
              <a:rPr lang="en-US" altLang="zh-CN" sz="28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+1]</a:t>
            </a:r>
          </a:p>
          <a:p>
            <a:pPr>
              <a:buFont typeface="Times New Roman" pitchFamily="18" charset="0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en-US" altLang="zh-CN" sz="2800" smtClean="0">
              <a:solidFill>
                <a:srgbClr val="00664D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zh-CN" sz="24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Only need an index to point where the newest sample is</a:t>
            </a:r>
          </a:p>
          <a:p>
            <a:pPr lvl="1">
              <a:buFont typeface="Times New Roman" pitchFamily="18" charset="0"/>
              <a:buNone/>
            </a:pPr>
            <a:r>
              <a:rPr lang="en-US" altLang="zh-CN" sz="2400" smtClean="0">
                <a:solidFill>
                  <a:srgbClr val="00664D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Modify the index modulo L (L is the length of the sample buffer) when new sample is entered.</a:t>
            </a:r>
            <a:endParaRPr lang="en-US" altLang="zh-CN" sz="2400" smtClean="0">
              <a:solidFill>
                <a:schemeClr val="tx2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zh-CN" altLang="en-US" smtClean="0">
              <a:ea typeface="宋体" charset="-122"/>
            </a:endParaRPr>
          </a:p>
        </p:txBody>
      </p:sp>
      <p:sp>
        <p:nvSpPr>
          <p:cNvPr id="44035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0114174-EF6D-4318-9694-EFB14337B59D}" type="slidenum">
              <a:rPr lang="en-US" altLang="en-US" smtClean="0">
                <a:solidFill>
                  <a:schemeClr val="tx1"/>
                </a:solidFill>
                <a:latin typeface="Garamond" pitchFamily="18" charset="0"/>
              </a:rPr>
              <a:pPr/>
              <a:t>8</a:t>
            </a:fld>
            <a:endParaRPr lang="en-US" altLang="en-US" smtClean="0">
              <a:solidFill>
                <a:schemeClr val="tx1"/>
              </a:solidFill>
              <a:latin typeface="Garamond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813" y="1428750"/>
          <a:ext cx="8143875" cy="1433720"/>
        </p:xfrm>
        <a:graphic>
          <a:graphicData uri="http://schemas.openxmlformats.org/drawingml/2006/table">
            <a:tbl>
              <a:tblPr/>
              <a:tblGrid>
                <a:gridCol w="1163637"/>
                <a:gridCol w="1163638"/>
                <a:gridCol w="1163637"/>
                <a:gridCol w="1162050"/>
                <a:gridCol w="1163638"/>
                <a:gridCol w="1163637"/>
                <a:gridCol w="1163638"/>
              </a:tblGrid>
              <a:tr h="365579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x[n-N+1]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x[n-1]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x[n-N+4]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x[n-N+3]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x[n-N+2]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8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oldest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newest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Newest +1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785813" y="3571875"/>
          <a:ext cx="8143875" cy="1433720"/>
        </p:xfrm>
        <a:graphic>
          <a:graphicData uri="http://schemas.openxmlformats.org/drawingml/2006/table">
            <a:tbl>
              <a:tblPr/>
              <a:tblGrid>
                <a:gridCol w="1163637"/>
                <a:gridCol w="1163638"/>
                <a:gridCol w="1163637"/>
                <a:gridCol w="1162050"/>
                <a:gridCol w="1163638"/>
                <a:gridCol w="1163637"/>
                <a:gridCol w="1163638"/>
              </a:tblGrid>
              <a:tr h="365579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x[n+1]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x[n-1]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……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x[n-N+4]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x[n-N+3]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x[n-N+2]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8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newest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Newest +1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Newest +2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  <a:cs typeface="Arial" charset="0"/>
                        </a:rPr>
                        <a:t>oldest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  <a:cs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9" name="直接箭头连接符 8"/>
          <p:cNvCxnSpPr/>
          <p:nvPr/>
        </p:nvCxnSpPr>
        <p:spPr>
          <a:xfrm rot="5400000">
            <a:off x="1500188" y="3143250"/>
            <a:ext cx="20002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rot="16200000" flipH="1">
            <a:off x="2714625" y="3143250"/>
            <a:ext cx="20002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rot="5400000">
            <a:off x="4964906" y="3178969"/>
            <a:ext cx="207327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rot="5400000">
            <a:off x="6215857" y="3142456"/>
            <a:ext cx="200025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rot="5400000">
            <a:off x="7322344" y="3107532"/>
            <a:ext cx="207327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标题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93750"/>
          </a:xfrm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Circular buffer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4845050"/>
          </a:xfrm>
        </p:spPr>
        <p:txBody>
          <a:bodyPr/>
          <a:lstStyle/>
          <a:p>
            <a:pPr algn="just">
              <a:buFont typeface="Times New Roman" pitchFamily="18" charset="0"/>
              <a:buNone/>
              <a:defRPr/>
            </a:pP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In this way, samples are written into the array in a circular fashion</a:t>
            </a:r>
          </a:p>
          <a:p>
            <a:pPr algn="just">
              <a:buFont typeface="Times New Roman" pitchFamily="18" charset="0"/>
              <a:buNone/>
              <a:defRPr/>
            </a:pP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For the length of circular buffer L:</a:t>
            </a:r>
          </a:p>
          <a:p>
            <a:pPr lvl="1" algn="just">
              <a:buFont typeface="Times New Roman" pitchFamily="18" charset="0"/>
              <a:buNone/>
              <a:defRPr/>
            </a:pP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Always choose it to be larger than N.</a:t>
            </a:r>
          </a:p>
          <a:p>
            <a:pPr lvl="1" algn="just">
              <a:buFont typeface="Times New Roman" pitchFamily="18" charset="0"/>
              <a:buNone/>
              <a:defRPr/>
            </a:pP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Make sure that L is a power of 2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(for hardware circular buffering) </a:t>
            </a:r>
          </a:p>
          <a:p>
            <a:pPr lvl="1" algn="just">
              <a:buFont typeface="Wingdings" pitchFamily="2" charset="2"/>
              <a:buNone/>
              <a:defRPr/>
            </a:pPr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	(C6748 DSP requires the size of the circular buffer to be a power of 2)</a:t>
            </a:r>
          </a:p>
          <a:p>
            <a:pPr>
              <a:buFont typeface="Times New Roman" pitchFamily="18" charset="0"/>
              <a:buNone/>
              <a:defRPr/>
            </a:pPr>
            <a:endParaRPr lang="zh-CN" altLang="en-US" dirty="0" smtClean="0">
              <a:solidFill>
                <a:schemeClr val="accent1">
                  <a:lumMod val="50000"/>
                </a:schemeClr>
              </a:solidFill>
              <a:ea typeface="宋体" charset="-122"/>
            </a:endParaRPr>
          </a:p>
        </p:txBody>
      </p:sp>
      <p:sp>
        <p:nvSpPr>
          <p:cNvPr id="46083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BA373531-9928-4AD4-8DAD-0E2FCEC8FC49}" type="slidenum">
              <a:rPr lang="en-US" altLang="en-US" smtClean="0">
                <a:solidFill>
                  <a:schemeClr val="tx1"/>
                </a:solidFill>
                <a:latin typeface="Garamond" pitchFamily="18" charset="0"/>
              </a:rPr>
              <a:pPr/>
              <a:t>9</a:t>
            </a:fld>
            <a:endParaRPr lang="en-US" altLang="en-US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3231</TotalTime>
  <Words>436</Words>
  <Application>Microsoft Office PowerPoint</Application>
  <PresentationFormat>On-screen Show (4:3)</PresentationFormat>
  <Paragraphs>165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Office Theme</vt:lpstr>
      <vt:lpstr>1_Office Theme</vt:lpstr>
      <vt:lpstr>Microsoft Equation 3.0</vt:lpstr>
      <vt:lpstr>Equation</vt:lpstr>
      <vt:lpstr>Slide 1</vt:lpstr>
      <vt:lpstr>Slide 2</vt:lpstr>
      <vt:lpstr>Slide 3</vt:lpstr>
      <vt:lpstr>DT Convolution Sinusoidal Response</vt:lpstr>
      <vt:lpstr>Slide 5</vt:lpstr>
      <vt:lpstr>Slide 6</vt:lpstr>
      <vt:lpstr>Linear buffer</vt:lpstr>
      <vt:lpstr>Circular buffer</vt:lpstr>
      <vt:lpstr>Circular buffer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345S Real-Time Digital  Signal Processing Lab   Fall 2007</dc:title>
  <dc:creator>Wael Barakat</dc:creator>
  <cp:lastModifiedBy>Brian Evans</cp:lastModifiedBy>
  <cp:revision>300</cp:revision>
  <cp:lastPrinted>1601-01-01T00:00:00Z</cp:lastPrinted>
  <dcterms:created xsi:type="dcterms:W3CDTF">2007-09-06T05:52:10Z</dcterms:created>
  <dcterms:modified xsi:type="dcterms:W3CDTF">2013-09-28T04:33:49Z</dcterms:modified>
</cp:coreProperties>
</file>