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72" r:id="rId3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浅色样式 1 - 强调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主题样式 2 - 强调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主题样式 1 - 强调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/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/>
          </a:p>
        </p:txBody>
      </p:sp>
      <p:sp>
        <p:nvSpPr>
          <p:cNvPr id="1434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E92D6F5-BF9F-4DDF-8F26-85900D9923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2509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93E2963-A9DB-4A5D-AC69-EE77D8E9A333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lang="en-US" altLang="zh-CN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DDC59072-C804-4EFA-A61D-53D6A092952D}" type="slidenum">
              <a:rPr lang="en-US" altLang="zh-CN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1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3112E68-E8D9-428F-9719-F7BEE0C417B4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2</a:t>
            </a:fld>
            <a:endParaRPr lang="en-US" altLang="zh-CN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6997633-3E8B-49CB-96FB-FD1C12D10332}" type="slidenum">
              <a:rPr lang="en-US" altLang="zh-CN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2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3112E68-E8D9-428F-9719-F7BEE0C417B4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3</a:t>
            </a:fld>
            <a:endParaRPr lang="en-US" altLang="zh-CN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6997633-3E8B-49CB-96FB-FD1C12D10332}" type="slidenum">
              <a:rPr lang="en-US" altLang="zh-CN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3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3112E68-E8D9-428F-9719-F7BEE0C417B4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4</a:t>
            </a:fld>
            <a:endParaRPr lang="en-US" altLang="zh-CN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6997633-3E8B-49CB-96FB-FD1C12D10332}" type="slidenum">
              <a:rPr lang="en-US" altLang="zh-CN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4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3112E68-E8D9-428F-9719-F7BEE0C417B4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5</a:t>
            </a:fld>
            <a:endParaRPr lang="en-US" altLang="zh-CN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6997633-3E8B-49CB-96FB-FD1C12D10332}" type="slidenum">
              <a:rPr lang="en-US" altLang="zh-CN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5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3112E68-E8D9-428F-9719-F7BEE0C417B4}" type="slidenum">
              <a:rPr lang="en-US" altLang="zh-CN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6</a:t>
            </a:fld>
            <a:endParaRPr lang="en-US" altLang="zh-CN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56997633-3E8B-49CB-96FB-FD1C12D10332}" type="slidenum">
              <a:rPr lang="en-US" altLang="zh-CN" sz="120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6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hangingPunct="1"/>
            <a:fld id="{9BF4AB8B-5C6C-4C5F-9F1B-F9C4AD2FD4BA}" type="slidenum">
              <a:rPr lang="en-US" altLang="zh-CN" sz="1000">
                <a:solidFill>
                  <a:prstClr val="black"/>
                </a:solidFill>
                <a:latin typeface="Times New Roman" pitchFamily="18" charset="0"/>
              </a:rPr>
              <a:pPr defTabSz="914400" eaLnBrk="1" hangingPunct="1"/>
              <a:t>7</a:t>
            </a:fld>
            <a:endParaRPr lang="en-US" altLang="zh-CN" sz="1000">
              <a:solidFill>
                <a:prstClr val="blac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BBD5227-572E-4074-B4E0-D1E47B61F236}" type="slidenum">
              <a:rPr lang="en-US" altLang="zh-CN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65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3C57943F-016D-44E0-ADC2-6A8F78FA1DFA}" type="slidenum">
              <a:rPr lang="en-US" altLang="zh-CN" sz="1200" smtClean="0">
                <a:solidFill>
                  <a:srgbClr val="000000"/>
                </a:solidFill>
              </a:rPr>
              <a:pPr algn="r" eaLnBrk="1" hangingPunct="1">
                <a:buClrTx/>
                <a:buFontTx/>
                <a:buNone/>
              </a:pPr>
              <a:t>8</a:t>
            </a:fld>
            <a:endParaRPr lang="en-US" altLang="zh-CN" sz="1200" smtClean="0">
              <a:solidFill>
                <a:srgbClr val="000000"/>
              </a:solidFill>
            </a:endParaRPr>
          </a:p>
        </p:txBody>
      </p:sp>
      <p:sp>
        <p:nvSpPr>
          <p:cNvPr id="2765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altLang="zh-CN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hangingPunct="1"/>
            <a:fld id="{538C5AF8-2CFB-442B-94B8-1B80E5CEB1FE}" type="slidenum">
              <a:rPr lang="en-US" altLang="zh-CN" sz="1000">
                <a:solidFill>
                  <a:prstClr val="black"/>
                </a:solidFill>
                <a:latin typeface="Times New Roman" pitchFamily="18" charset="0"/>
              </a:rPr>
              <a:pPr defTabSz="914400" eaLnBrk="1" hangingPunct="1"/>
              <a:t>9</a:t>
            </a:fld>
            <a:endParaRPr lang="en-US" altLang="zh-CN" sz="10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988" tIns="44994" rIns="89988" bIns="44994"/>
          <a:lstStyle/>
          <a:p>
            <a:endParaRPr lang="en-US" altLang="zh-CN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F12DC-A199-4742-BF13-150FACEC14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385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32FB9-247F-4451-A29D-8D7D2B15487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337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5EB36-0CE1-440D-A33D-D78303A152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230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D29AA-227D-4CB7-9788-1163D4600C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8546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83C79-DD7E-4F46-84A0-50DCFA902D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7684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CA724-6887-4B40-AD05-F7FEC83155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629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45861-DB2C-45CD-8FAF-B2E530FF8F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0288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1DBE0-D2C8-4A92-9EBB-88787AD55B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0616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9F611-0E83-46AF-9923-9D291C42CD6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5418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C422E-DC5F-40D7-A2E7-681A6D04C3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8990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82D42-0D1B-4ED3-ABFB-CB0E930F70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6028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A1B71-2F86-4856-AD2A-635545B0E0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3500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C4DCC-CC8F-4175-BBDB-E79FBB8ED3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53632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EA224-1689-41DB-9BA3-29D7F5BF6B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29257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44C26-E1E0-461C-A25C-D8134C9A8B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43037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A5C88-8DD1-4F65-A9CC-A11B05190E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89955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92063-A99C-478B-B361-05E620433D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00242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5E89A-7576-45AD-9149-D2837F3BA2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03520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B9A62-FA6A-47CE-BB58-DDDF66AC723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64896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CCB9F-549A-4CFA-887A-3DDE088C219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91157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44EC9-6952-4C4D-AFC2-DD8E480D0E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82410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C731-2402-4455-AA3E-7B4B7F1F30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943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8E212-1D6F-40E3-8ABE-02C556E67E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2947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8852C-8133-476E-9F9F-CF84A743DA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20370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EEAD6-CDD4-4619-A092-1CF60DAABA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82117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1E2B7-06C6-47AC-B32E-C3B7DAEB61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2466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B76E-89C8-40DB-B29B-569644C418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833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28223-29B7-43FC-96A8-A15B57D1B5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543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3A09B-E534-4916-90E3-AED4A0A3FE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309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FEB3F-1C22-4A84-B691-8BF24E5F03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760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058D9-62EB-4529-BCAA-8851A11FCE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9981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EAFCC-FBC2-4515-9B66-CF865A7204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676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BEE9C-CE12-45F2-B7D5-C37352DCE68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1253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>
              <a:ea typeface="宋体" charset="-122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>
              <a:ea typeface="宋体" charset="-122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ea typeface="宋体" charset="-122"/>
              </a:defRPr>
            </a:lvl1pPr>
          </a:lstStyle>
          <a:p>
            <a:pPr>
              <a:defRPr/>
            </a:pPr>
            <a:fld id="{00A9001D-322E-4BA1-9EDD-D2BEFE33FE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  <a:gd name="T9" fmla="*/ 0 w 1000"/>
              <a:gd name="T10" fmla="*/ 0 h 1000"/>
              <a:gd name="T11" fmla="*/ 1000 w 1000"/>
              <a:gd name="T12" fmla="*/ 1000 h 1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6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2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  <a:gd name="T9" fmla="*/ 0 w 1000"/>
              <a:gd name="T10" fmla="*/ 0 h 1000"/>
              <a:gd name="T11" fmla="*/ 1000 w 1000"/>
              <a:gd name="T12" fmla="*/ 1000 h 1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1" name="Line 2"/>
          <p:cNvSpPr>
            <a:spLocks noChangeShapeType="1"/>
          </p:cNvSpPr>
          <p:nvPr/>
        </p:nvSpPr>
        <p:spPr bwMode="auto">
          <a:xfrm>
            <a:off x="1981200" y="3962400"/>
            <a:ext cx="6511925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>
              <a:ea typeface="宋体" charset="-122"/>
            </a:endParaRP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>
              <a:ea typeface="宋体" charset="-122"/>
            </a:endParaRPr>
          </a:p>
        </p:txBody>
      </p:sp>
      <p:sp>
        <p:nvSpPr>
          <p:cNvPr id="2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000000"/>
                </a:solidFill>
                <a:latin typeface="Garamond" pitchFamily="18" charset="0"/>
                <a:ea typeface="宋体" charset="-122"/>
              </a:defRPr>
            </a:lvl1pPr>
          </a:lstStyle>
          <a:p>
            <a:pPr>
              <a:defRPr/>
            </a:pPr>
            <a:fld id="{8A43A2C1-0968-4E8E-9DF7-6C732EF783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6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2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8013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 smtClean="0">
              <a:solidFill>
                <a:srgbClr val="FFFFFF"/>
              </a:solidFill>
              <a:ea typeface="宋体" charset="-122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zh-CN" smtClean="0">
              <a:solidFill>
                <a:srgbClr val="FFFFFF"/>
              </a:solidFill>
              <a:ea typeface="宋体" charset="-122"/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201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ea typeface="宋体" charset="-122"/>
              </a:defRPr>
            </a:lvl1pPr>
          </a:lstStyle>
          <a:p>
            <a:pPr>
              <a:defRPr/>
            </a:pPr>
            <a:fld id="{743D8ADE-84D4-46DC-BF8E-3F4E02D27D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AutoShape 6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  <a:gd name="T9" fmla="*/ 0 w 1000"/>
              <a:gd name="T10" fmla="*/ 0 h 1000"/>
              <a:gd name="T11" fmla="*/ 1000 w 1000"/>
              <a:gd name="T12" fmla="*/ 1000 h 1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mtClean="0">
              <a:solidFill>
                <a:srgbClr val="FFFFFF"/>
              </a:solidFill>
            </a:endParaRPr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19080">
            <a:solidFill>
              <a:srgbClr val="CC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53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6633"/>
          </a:solidFill>
          <a:latin typeface="Garamond" pitchFamily="16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6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6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2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8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0" y="1371600"/>
            <a:ext cx="9144000" cy="234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EE 445S Real-Time Digital </a:t>
            </a:r>
            <a:b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Signal Processing Lab</a:t>
            </a:r>
            <a:b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10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 </a:t>
            </a:r>
            <a: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/>
            </a:r>
            <a:br>
              <a:rPr lang="en-US" altLang="zh-CN" sz="46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4600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Spring</a:t>
            </a:r>
            <a:r>
              <a:rPr lang="en-US" altLang="zh-CN" sz="4200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 2012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4221163"/>
            <a:ext cx="9144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3200" b="1" i="1" u="sng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Lab #3.1</a:t>
            </a:r>
            <a:br>
              <a:rPr lang="en-US" altLang="zh-CN" sz="3200" b="1" i="1" u="sng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</a:br>
            <a:r>
              <a:rPr lang="en-US" altLang="zh-CN" sz="2800" b="1" i="1" dirty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Digital </a:t>
            </a:r>
            <a:r>
              <a:rPr lang="en-US" altLang="zh-CN" sz="2800" b="1" i="1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Filters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2800" b="1" i="1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Some contents are from the book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zh-CN" sz="2800" b="1" i="1" dirty="0" smtClean="0">
                <a:solidFill>
                  <a:srgbClr val="006633"/>
                </a:solidFill>
                <a:latin typeface="Garamond" pitchFamily="18" charset="0"/>
                <a:ea typeface="宋体" charset="-122"/>
              </a:rPr>
              <a:t>“Real-Time Digital Signal Processing from MATLAB to C with the TMS320C6x DSPs”</a:t>
            </a:r>
            <a:endParaRPr lang="en-US" altLang="zh-CN" sz="2800" b="1" i="1" dirty="0">
              <a:solidFill>
                <a:srgbClr val="006633"/>
              </a:solidFill>
              <a:latin typeface="Garamond" pitchFamily="18" charset="0"/>
              <a:ea typeface="宋体" charset="-122"/>
            </a:endParaRPr>
          </a:p>
        </p:txBody>
      </p:sp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72A45BA8-6748-47EE-A6DC-92CD39C5C82B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 eaLnBrk="1" hangingPunct="1">
                <a:buClrTx/>
                <a:buFontTx/>
                <a:buNone/>
              </a:pPr>
              <a:t>2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zh-CN" sz="4200" dirty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Outline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457200" y="1196975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</a:pPr>
            <a:r>
              <a:rPr lang="en-US" altLang="zh-CN" sz="30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Frame-based DSP</a:t>
            </a:r>
          </a:p>
          <a:p>
            <a:pPr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</a:pPr>
            <a:r>
              <a:rPr lang="en-US" altLang="zh-CN" sz="30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Frame-based FIR filter</a:t>
            </a:r>
          </a:p>
          <a:p>
            <a:pPr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</a:pPr>
            <a:r>
              <a:rPr lang="en-US" altLang="zh-CN" sz="30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Code Optimization</a:t>
            </a:r>
            <a:endParaRPr lang="en-US" altLang="zh-CN" sz="3000" dirty="0">
              <a:solidFill>
                <a:srgbClr val="006633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72A45BA8-6748-47EE-A6DC-92CD39C5C82B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 eaLnBrk="1" hangingPunct="1">
                <a:buClrTx/>
                <a:buFontTx/>
                <a:buNone/>
              </a:pPr>
              <a:t>3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zh-CN" sz="42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Sample-based DSP</a:t>
            </a:r>
            <a:endParaRPr lang="en-US" altLang="zh-CN" sz="4200" dirty="0">
              <a:solidFill>
                <a:srgbClr val="006633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457200" y="1196975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</a:pPr>
            <a:r>
              <a:rPr lang="en-US" altLang="zh-CN" sz="30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Easier to understand and program</a:t>
            </a:r>
          </a:p>
          <a:p>
            <a:pPr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</a:pPr>
            <a:r>
              <a:rPr lang="en-US" altLang="zh-CN" sz="30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Minimize the system latency  (act on each sample as soon as it is available)</a:t>
            </a:r>
          </a:p>
          <a:p>
            <a:pPr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</a:pPr>
            <a:r>
              <a:rPr lang="en-US" altLang="zh-CN" sz="30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Insufficient cycles (codec transfers; memory access; instruction and data cache latency)</a:t>
            </a:r>
            <a:endParaRPr lang="en-US" altLang="zh-CN" sz="3000" dirty="0">
              <a:solidFill>
                <a:srgbClr val="006633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</a:pPr>
            <a:endParaRPr lang="en-US" altLang="zh-CN" sz="30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流程图: 过程 5"/>
          <p:cNvSpPr/>
          <p:nvPr/>
        </p:nvSpPr>
        <p:spPr bwMode="auto">
          <a:xfrm>
            <a:off x="1661795" y="4267200"/>
            <a:ext cx="1295400" cy="838200"/>
          </a:xfrm>
          <a:prstGeom prst="flowChartProcess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rPr>
              <a:t>Input one sample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" name="流程图: 过程 10"/>
          <p:cNvSpPr/>
          <p:nvPr/>
        </p:nvSpPr>
        <p:spPr bwMode="auto">
          <a:xfrm>
            <a:off x="3429000" y="4267200"/>
            <a:ext cx="1371600" cy="838200"/>
          </a:xfrm>
          <a:prstGeom prst="flowChartProcess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rPr>
              <a:t>Process one sample by DSP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2" name="流程图: 过程 11"/>
          <p:cNvSpPr/>
          <p:nvPr/>
        </p:nvSpPr>
        <p:spPr bwMode="auto">
          <a:xfrm>
            <a:off x="5181600" y="4297680"/>
            <a:ext cx="1371600" cy="838200"/>
          </a:xfrm>
          <a:prstGeom prst="flowChartProcess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rPr>
              <a:t>Output one sample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9000" y="4382869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Reconstructed analog </a:t>
            </a:r>
            <a:r>
              <a:rPr lang="en-US" altLang="zh-CN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signal</a:t>
            </a:r>
            <a:endParaRPr lang="zh-CN" altLang="en-US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5603" y="4343400"/>
            <a:ext cx="941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Analog </a:t>
            </a:r>
            <a:r>
              <a:rPr lang="en-US" altLang="zh-CN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signal</a:t>
            </a:r>
            <a:endParaRPr lang="zh-CN" altLang="en-US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21" name="直接箭头连接符 20"/>
          <p:cNvCxnSpPr/>
          <p:nvPr/>
        </p:nvCxnSpPr>
        <p:spPr bwMode="auto">
          <a:xfrm>
            <a:off x="1014095" y="4686300"/>
            <a:ext cx="6477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直接箭头连接符 26"/>
          <p:cNvCxnSpPr/>
          <p:nvPr/>
        </p:nvCxnSpPr>
        <p:spPr bwMode="auto">
          <a:xfrm>
            <a:off x="3028950" y="4686300"/>
            <a:ext cx="32385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直接箭头连接符 28"/>
          <p:cNvCxnSpPr/>
          <p:nvPr/>
        </p:nvCxnSpPr>
        <p:spPr bwMode="auto">
          <a:xfrm>
            <a:off x="4800600" y="4700016"/>
            <a:ext cx="3810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直接箭头连接符 31"/>
          <p:cNvCxnSpPr>
            <a:endCxn id="8" idx="1"/>
          </p:cNvCxnSpPr>
          <p:nvPr/>
        </p:nvCxnSpPr>
        <p:spPr bwMode="auto">
          <a:xfrm>
            <a:off x="6629400" y="4700016"/>
            <a:ext cx="609600" cy="601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723954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553200" y="60579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72A45BA8-6748-47EE-A6DC-92CD39C5C82B}" type="slidenum">
              <a:rPr lang="en-US" altLang="zh-CN" sz="120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 eaLnBrk="1" hangingPunct="1">
                <a:buClrTx/>
                <a:buFontTx/>
                <a:buNone/>
              </a:pPr>
              <a:t>4</a:t>
            </a:fld>
            <a:endParaRPr lang="en-US" altLang="zh-CN" sz="120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zh-CN" sz="42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Frame-based DSP</a:t>
            </a:r>
            <a:endParaRPr lang="en-US" altLang="zh-CN" sz="4200" dirty="0">
              <a:solidFill>
                <a:srgbClr val="006633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457200" y="1011237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CC9900"/>
              </a:buClr>
              <a:buSzPct val="65000"/>
              <a:buFont typeface="Wingdings" pitchFamily="2" charset="2"/>
              <a:buChar char=""/>
            </a:pPr>
            <a:endParaRPr lang="en-US" altLang="zh-CN" sz="3000" dirty="0">
              <a:solidFill>
                <a:srgbClr val="006633"/>
              </a:solidFill>
              <a:latin typeface="Garamond" pitchFamily="18" charset="0"/>
              <a:ea typeface="宋体" charset="-122"/>
              <a:cs typeface="Times New Roman" pitchFamily="18" charset="0"/>
            </a:endParaRP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267450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流程图: 过程 5"/>
          <p:cNvSpPr/>
          <p:nvPr/>
        </p:nvSpPr>
        <p:spPr bwMode="auto">
          <a:xfrm>
            <a:off x="1371600" y="1643062"/>
            <a:ext cx="1295400" cy="838200"/>
          </a:xfrm>
          <a:prstGeom prst="flowChartProcess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rPr>
              <a:t>Input one sample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" name="流程图: 过程 10"/>
          <p:cNvSpPr/>
          <p:nvPr/>
        </p:nvSpPr>
        <p:spPr bwMode="auto">
          <a:xfrm>
            <a:off x="3657600" y="1658750"/>
            <a:ext cx="1371600" cy="838200"/>
          </a:xfrm>
          <a:prstGeom prst="flowChartProcess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rPr>
              <a:t>Process N samples by DSP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2" name="流程图: 过程 11"/>
          <p:cNvSpPr/>
          <p:nvPr/>
        </p:nvSpPr>
        <p:spPr bwMode="auto">
          <a:xfrm>
            <a:off x="5562600" y="1658749"/>
            <a:ext cx="1371600" cy="838200"/>
          </a:xfrm>
          <a:prstGeom prst="flowChartProcess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rPr>
              <a:t>Output N samples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1400" y="1738996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Reconstructed analog </a:t>
            </a:r>
            <a:r>
              <a:rPr lang="en-US" altLang="zh-CN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signal</a:t>
            </a:r>
            <a:endParaRPr lang="zh-CN" altLang="en-US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" y="1643062"/>
            <a:ext cx="941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Analog </a:t>
            </a:r>
            <a:r>
              <a:rPr lang="en-US" altLang="zh-CN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signal</a:t>
            </a:r>
            <a:endParaRPr lang="zh-CN" altLang="en-US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21" name="直接箭头连接符 20"/>
          <p:cNvCxnSpPr/>
          <p:nvPr/>
        </p:nvCxnSpPr>
        <p:spPr bwMode="auto">
          <a:xfrm>
            <a:off x="930275" y="1947862"/>
            <a:ext cx="441325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直接箭头连接符 28"/>
          <p:cNvCxnSpPr/>
          <p:nvPr/>
        </p:nvCxnSpPr>
        <p:spPr bwMode="auto">
          <a:xfrm>
            <a:off x="5105400" y="2059152"/>
            <a:ext cx="457200" cy="301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直接箭头连接符 31"/>
          <p:cNvCxnSpPr>
            <a:endCxn id="8" idx="1"/>
          </p:cNvCxnSpPr>
          <p:nvPr/>
        </p:nvCxnSpPr>
        <p:spPr bwMode="auto">
          <a:xfrm>
            <a:off x="7010400" y="2056143"/>
            <a:ext cx="381000" cy="6019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菱形 1"/>
          <p:cNvSpPr/>
          <p:nvPr/>
        </p:nvSpPr>
        <p:spPr bwMode="auto">
          <a:xfrm>
            <a:off x="2232211" y="3254187"/>
            <a:ext cx="1806389" cy="1132075"/>
          </a:xfrm>
          <a:prstGeom prst="diamond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4855" y="3460375"/>
            <a:ext cx="1181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Collected N </a:t>
            </a:r>
            <a:r>
              <a:rPr lang="en-US" altLang="zh-CN" dirty="0" err="1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samles</a:t>
            </a:r>
            <a:r>
              <a:rPr lang="en-US" altLang="zh-CN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?</a:t>
            </a:r>
            <a:endParaRPr lang="zh-CN" altLang="en-US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9" name="流程图: 过程 18"/>
          <p:cNvSpPr/>
          <p:nvPr/>
        </p:nvSpPr>
        <p:spPr bwMode="auto">
          <a:xfrm>
            <a:off x="3389376" y="4843462"/>
            <a:ext cx="2020824" cy="698500"/>
          </a:xfrm>
          <a:prstGeom prst="flowChartProcess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rPr>
              <a:t>Start</a:t>
            </a:r>
            <a:r>
              <a:rPr kumimoji="0" lang="en-US" altLang="zh-CN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ea typeface="Segoe UI" pitchFamily="34" charset="0"/>
                <a:cs typeface="Segoe UI" pitchFamily="34" charset="0"/>
              </a:rPr>
              <a:t> assembling the next frame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51" name="肘形连接符 50"/>
          <p:cNvCxnSpPr>
            <a:stCxn id="6" idx="1"/>
            <a:endCxn id="19" idx="1"/>
          </p:cNvCxnSpPr>
          <p:nvPr/>
        </p:nvCxnSpPr>
        <p:spPr bwMode="auto">
          <a:xfrm rot="10800000" flipH="1" flipV="1">
            <a:off x="1371600" y="2062162"/>
            <a:ext cx="2017776" cy="3130550"/>
          </a:xfrm>
          <a:prstGeom prst="bentConnector3">
            <a:avLst>
              <a:gd name="adj1" fmla="val -20846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lg" len="lg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34" name="肘形连接符 4133"/>
          <p:cNvCxnSpPr>
            <a:endCxn id="2" idx="1"/>
          </p:cNvCxnSpPr>
          <p:nvPr/>
        </p:nvCxnSpPr>
        <p:spPr bwMode="auto">
          <a:xfrm rot="16200000" flipH="1">
            <a:off x="1445068" y="3033081"/>
            <a:ext cx="1323275" cy="251011"/>
          </a:xfrm>
          <a:prstGeom prst="bentConnector2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lg" len="lg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肘形连接符 108"/>
          <p:cNvCxnSpPr>
            <a:stCxn id="2" idx="0"/>
            <a:endCxn id="6" idx="3"/>
          </p:cNvCxnSpPr>
          <p:nvPr/>
        </p:nvCxnSpPr>
        <p:spPr bwMode="auto">
          <a:xfrm rot="16200000" flipV="1">
            <a:off x="2305191" y="2423972"/>
            <a:ext cx="1192025" cy="468406"/>
          </a:xfrm>
          <a:prstGeom prst="bentConnector2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lg" len="lg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4" name="直接箭头连接符 4143"/>
          <p:cNvCxnSpPr>
            <a:endCxn id="19" idx="0"/>
          </p:cNvCxnSpPr>
          <p:nvPr/>
        </p:nvCxnSpPr>
        <p:spPr bwMode="auto">
          <a:xfrm>
            <a:off x="4371594" y="2496950"/>
            <a:ext cx="28194" cy="234651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lg" len="lg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47" name="直接连接符 4146"/>
          <p:cNvCxnSpPr/>
          <p:nvPr/>
        </p:nvCxnSpPr>
        <p:spPr bwMode="auto">
          <a:xfrm>
            <a:off x="4038600" y="3820224"/>
            <a:ext cx="347091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TextBox 4148"/>
          <p:cNvSpPr txBox="1"/>
          <p:nvPr/>
        </p:nvSpPr>
        <p:spPr>
          <a:xfrm>
            <a:off x="1524000" y="362426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No</a:t>
            </a:r>
            <a:endParaRPr lang="zh-CN" altLang="en-US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4343400" y="362156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Yes</a:t>
            </a:r>
            <a:endParaRPr lang="zh-CN" altLang="en-US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0864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769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zh-CN" sz="42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Triple Buffering</a:t>
            </a:r>
            <a:endParaRPr lang="en-US" altLang="zh-CN" sz="4200" dirty="0">
              <a:solidFill>
                <a:srgbClr val="006633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047382"/>
            <a:ext cx="449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Initial Condition (all three buffers filled with zeros)</a:t>
            </a:r>
            <a:endParaRPr lang="zh-CN" altLang="en-US" sz="14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9600" y="1417638"/>
            <a:ext cx="13088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Pointer pInput</a:t>
            </a:r>
            <a:endParaRPr lang="zh-CN" altLang="en-US" sz="14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9600" y="1673423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Pointer pProcess</a:t>
            </a:r>
            <a:endParaRPr lang="zh-CN" altLang="en-US" sz="14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9600" y="19812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Pointer pOutput</a:t>
            </a:r>
            <a:endParaRPr lang="zh-CN" altLang="en-US" sz="14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2590800" y="1474985"/>
            <a:ext cx="3200400" cy="201415"/>
          </a:xfrm>
          <a:prstGeom prst="rect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13" name="直接连接符 12"/>
          <p:cNvCxnSpPr/>
          <p:nvPr/>
        </p:nvCxnSpPr>
        <p:spPr bwMode="auto">
          <a:xfrm>
            <a:off x="28194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33" name="直接连接符 32"/>
          <p:cNvCxnSpPr/>
          <p:nvPr/>
        </p:nvCxnSpPr>
        <p:spPr bwMode="auto">
          <a:xfrm>
            <a:off x="30480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34" name="直接连接符 33"/>
          <p:cNvCxnSpPr/>
          <p:nvPr/>
        </p:nvCxnSpPr>
        <p:spPr bwMode="auto">
          <a:xfrm>
            <a:off x="32766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35" name="直接连接符 34"/>
          <p:cNvCxnSpPr/>
          <p:nvPr/>
        </p:nvCxnSpPr>
        <p:spPr bwMode="auto">
          <a:xfrm>
            <a:off x="35052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36" name="直接连接符 35"/>
          <p:cNvCxnSpPr/>
          <p:nvPr/>
        </p:nvCxnSpPr>
        <p:spPr bwMode="auto">
          <a:xfrm>
            <a:off x="37338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37" name="直接连接符 36"/>
          <p:cNvCxnSpPr/>
          <p:nvPr/>
        </p:nvCxnSpPr>
        <p:spPr bwMode="auto">
          <a:xfrm>
            <a:off x="39624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38" name="直接连接符 37"/>
          <p:cNvCxnSpPr/>
          <p:nvPr/>
        </p:nvCxnSpPr>
        <p:spPr bwMode="auto">
          <a:xfrm>
            <a:off x="41910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39" name="直接连接符 38"/>
          <p:cNvCxnSpPr/>
          <p:nvPr/>
        </p:nvCxnSpPr>
        <p:spPr bwMode="auto">
          <a:xfrm>
            <a:off x="44196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40" name="直接连接符 39"/>
          <p:cNvCxnSpPr/>
          <p:nvPr/>
        </p:nvCxnSpPr>
        <p:spPr bwMode="auto">
          <a:xfrm>
            <a:off x="46482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41" name="直接连接符 40"/>
          <p:cNvCxnSpPr/>
          <p:nvPr/>
        </p:nvCxnSpPr>
        <p:spPr bwMode="auto">
          <a:xfrm>
            <a:off x="48768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42" name="直接连接符 41"/>
          <p:cNvCxnSpPr/>
          <p:nvPr/>
        </p:nvCxnSpPr>
        <p:spPr bwMode="auto">
          <a:xfrm>
            <a:off x="51054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43" name="直接连接符 42"/>
          <p:cNvCxnSpPr/>
          <p:nvPr/>
        </p:nvCxnSpPr>
        <p:spPr bwMode="auto">
          <a:xfrm>
            <a:off x="53340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44" name="直接连接符 43"/>
          <p:cNvCxnSpPr/>
          <p:nvPr/>
        </p:nvCxnSpPr>
        <p:spPr bwMode="auto">
          <a:xfrm>
            <a:off x="5562600" y="14749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sp>
        <p:nvSpPr>
          <p:cNvPr id="45" name="矩形 44"/>
          <p:cNvSpPr/>
          <p:nvPr/>
        </p:nvSpPr>
        <p:spPr bwMode="auto">
          <a:xfrm>
            <a:off x="2590800" y="1752600"/>
            <a:ext cx="3200400" cy="201415"/>
          </a:xfrm>
          <a:prstGeom prst="rect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46" name="直接连接符 45"/>
          <p:cNvCxnSpPr/>
          <p:nvPr/>
        </p:nvCxnSpPr>
        <p:spPr bwMode="auto">
          <a:xfrm>
            <a:off x="28194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47" name="直接连接符 46"/>
          <p:cNvCxnSpPr/>
          <p:nvPr/>
        </p:nvCxnSpPr>
        <p:spPr bwMode="auto">
          <a:xfrm>
            <a:off x="30480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48" name="直接连接符 47"/>
          <p:cNvCxnSpPr/>
          <p:nvPr/>
        </p:nvCxnSpPr>
        <p:spPr bwMode="auto">
          <a:xfrm>
            <a:off x="32766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49" name="直接连接符 48"/>
          <p:cNvCxnSpPr/>
          <p:nvPr/>
        </p:nvCxnSpPr>
        <p:spPr bwMode="auto">
          <a:xfrm>
            <a:off x="35052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50" name="直接连接符 49"/>
          <p:cNvCxnSpPr/>
          <p:nvPr/>
        </p:nvCxnSpPr>
        <p:spPr bwMode="auto">
          <a:xfrm>
            <a:off x="37338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52" name="直接连接符 51"/>
          <p:cNvCxnSpPr/>
          <p:nvPr/>
        </p:nvCxnSpPr>
        <p:spPr bwMode="auto">
          <a:xfrm>
            <a:off x="39624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53" name="直接连接符 52"/>
          <p:cNvCxnSpPr/>
          <p:nvPr/>
        </p:nvCxnSpPr>
        <p:spPr bwMode="auto">
          <a:xfrm>
            <a:off x="41910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54" name="直接连接符 53"/>
          <p:cNvCxnSpPr/>
          <p:nvPr/>
        </p:nvCxnSpPr>
        <p:spPr bwMode="auto">
          <a:xfrm>
            <a:off x="44196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55" name="直接连接符 54"/>
          <p:cNvCxnSpPr/>
          <p:nvPr/>
        </p:nvCxnSpPr>
        <p:spPr bwMode="auto">
          <a:xfrm>
            <a:off x="46482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56" name="直接连接符 55"/>
          <p:cNvCxnSpPr/>
          <p:nvPr/>
        </p:nvCxnSpPr>
        <p:spPr bwMode="auto">
          <a:xfrm>
            <a:off x="48768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57" name="直接连接符 56"/>
          <p:cNvCxnSpPr/>
          <p:nvPr/>
        </p:nvCxnSpPr>
        <p:spPr bwMode="auto">
          <a:xfrm>
            <a:off x="51054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58" name="直接连接符 57"/>
          <p:cNvCxnSpPr/>
          <p:nvPr/>
        </p:nvCxnSpPr>
        <p:spPr bwMode="auto">
          <a:xfrm>
            <a:off x="53340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59" name="直接连接符 58"/>
          <p:cNvCxnSpPr/>
          <p:nvPr/>
        </p:nvCxnSpPr>
        <p:spPr bwMode="auto">
          <a:xfrm>
            <a:off x="5562600" y="1752600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sp>
        <p:nvSpPr>
          <p:cNvPr id="60" name="矩形 59"/>
          <p:cNvSpPr/>
          <p:nvPr/>
        </p:nvSpPr>
        <p:spPr bwMode="auto">
          <a:xfrm>
            <a:off x="2590800" y="2084585"/>
            <a:ext cx="3200400" cy="201415"/>
          </a:xfrm>
          <a:prstGeom prst="rect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61" name="直接连接符 60"/>
          <p:cNvCxnSpPr/>
          <p:nvPr/>
        </p:nvCxnSpPr>
        <p:spPr bwMode="auto">
          <a:xfrm>
            <a:off x="28194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62" name="直接连接符 61"/>
          <p:cNvCxnSpPr/>
          <p:nvPr/>
        </p:nvCxnSpPr>
        <p:spPr bwMode="auto">
          <a:xfrm>
            <a:off x="30480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63" name="直接连接符 62"/>
          <p:cNvCxnSpPr/>
          <p:nvPr/>
        </p:nvCxnSpPr>
        <p:spPr bwMode="auto">
          <a:xfrm>
            <a:off x="32766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64" name="直接连接符 63"/>
          <p:cNvCxnSpPr/>
          <p:nvPr/>
        </p:nvCxnSpPr>
        <p:spPr bwMode="auto">
          <a:xfrm>
            <a:off x="35052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65" name="直接连接符 64"/>
          <p:cNvCxnSpPr/>
          <p:nvPr/>
        </p:nvCxnSpPr>
        <p:spPr bwMode="auto">
          <a:xfrm>
            <a:off x="37338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66" name="直接连接符 65"/>
          <p:cNvCxnSpPr/>
          <p:nvPr/>
        </p:nvCxnSpPr>
        <p:spPr bwMode="auto">
          <a:xfrm>
            <a:off x="39624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67" name="直接连接符 66"/>
          <p:cNvCxnSpPr/>
          <p:nvPr/>
        </p:nvCxnSpPr>
        <p:spPr bwMode="auto">
          <a:xfrm>
            <a:off x="41910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68" name="直接连接符 67"/>
          <p:cNvCxnSpPr/>
          <p:nvPr/>
        </p:nvCxnSpPr>
        <p:spPr bwMode="auto">
          <a:xfrm>
            <a:off x="44196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69" name="直接连接符 68"/>
          <p:cNvCxnSpPr/>
          <p:nvPr/>
        </p:nvCxnSpPr>
        <p:spPr bwMode="auto">
          <a:xfrm>
            <a:off x="46482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70" name="直接连接符 69"/>
          <p:cNvCxnSpPr/>
          <p:nvPr/>
        </p:nvCxnSpPr>
        <p:spPr bwMode="auto">
          <a:xfrm>
            <a:off x="48768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71" name="直接连接符 70"/>
          <p:cNvCxnSpPr/>
          <p:nvPr/>
        </p:nvCxnSpPr>
        <p:spPr bwMode="auto">
          <a:xfrm>
            <a:off x="51054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72" name="直接连接符 71"/>
          <p:cNvCxnSpPr/>
          <p:nvPr/>
        </p:nvCxnSpPr>
        <p:spPr bwMode="auto">
          <a:xfrm>
            <a:off x="53340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cxnSp>
        <p:nvCxnSpPr>
          <p:cNvPr id="73" name="直接连接符 72"/>
          <p:cNvCxnSpPr/>
          <p:nvPr/>
        </p:nvCxnSpPr>
        <p:spPr bwMode="auto">
          <a:xfrm>
            <a:off x="5562600" y="2084585"/>
            <a:ext cx="0" cy="201415"/>
          </a:xfrm>
          <a:prstGeom prst="line">
            <a:avLst/>
          </a:prstGeom>
          <a:ln w="19050">
            <a:solidFill>
              <a:schemeClr val="accent4">
                <a:lumMod val="75000"/>
              </a:schemeClr>
            </a:solidFill>
            <a:headEnd type="none" w="med" len="med"/>
            <a:tailEnd type="none" w="med" len="med"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cxnSp>
      <p:sp>
        <p:nvSpPr>
          <p:cNvPr id="74" name="TextBox 73"/>
          <p:cNvSpPr txBox="1"/>
          <p:nvPr/>
        </p:nvSpPr>
        <p:spPr>
          <a:xfrm>
            <a:off x="6158754" y="1444823"/>
            <a:ext cx="851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Buffer A</a:t>
            </a:r>
            <a:endParaRPr lang="zh-CN" altLang="en-US" sz="14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172201" y="1749623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Buffer B</a:t>
            </a:r>
            <a:endParaRPr lang="zh-CN" altLang="en-US" sz="14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172200" y="2054423"/>
            <a:ext cx="838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Buffer C</a:t>
            </a:r>
            <a:endParaRPr lang="zh-CN" altLang="en-US" sz="14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733800" y="2514600"/>
            <a:ext cx="1689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Time Progression</a:t>
            </a:r>
            <a:endParaRPr lang="zh-CN" altLang="en-US" sz="14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885232"/>
              </p:ext>
            </p:extLst>
          </p:nvPr>
        </p:nvGraphicFramePr>
        <p:xfrm>
          <a:off x="609600" y="2895600"/>
          <a:ext cx="8229600" cy="1493520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1324304"/>
                <a:gridCol w="1027011"/>
                <a:gridCol w="1077685"/>
                <a:gridCol w="1143000"/>
                <a:gridCol w="1143000"/>
                <a:gridCol w="1143000"/>
                <a:gridCol w="13716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pointer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T0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T1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T2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T3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T4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and so on …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pInput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A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C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B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</a:t>
                      </a:r>
                      <a:r>
                        <a:rPr lang="en-US" altLang="zh-CN" sz="1400" b="1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C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and so on …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pProcess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B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</a:t>
                      </a:r>
                      <a:r>
                        <a:rPr lang="en-US" altLang="zh-CN" sz="1400" b="1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C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B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</a:t>
                      </a:r>
                      <a:r>
                        <a:rPr lang="en-US" altLang="zh-CN" sz="1400" b="1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and so on …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pOutput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C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B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</a:t>
                      </a:r>
                      <a:r>
                        <a:rPr lang="en-US" altLang="zh-CN" sz="1400" b="1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C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Buffer B</a:t>
                      </a:r>
                      <a:endParaRPr lang="zh-CN" altLang="en-US" sz="1400" b="1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and so on …</a:t>
                      </a:r>
                      <a:endParaRPr lang="zh-CN" altLang="en-US" sz="1400" b="1" dirty="0" smtClean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066800" y="4697849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1. Each time block is the amount of time needed to fill one frame with samples.</a:t>
            </a:r>
          </a:p>
          <a:p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2. Time T0: Buffer A is filling, Buffer B and C are still filled with zeros.</a:t>
            </a:r>
          </a:p>
          <a:p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3. Time T1: Buffer C is filling, Buffer A is being processed, Buffer B is all zeros.</a:t>
            </a:r>
          </a:p>
          <a:p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4. Time T2: the first actual output appears when Buffer A is sent to the DAC.</a:t>
            </a:r>
          </a:p>
          <a:p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5. The same pattern repeats as shown above for as long as the program runs.</a:t>
            </a:r>
          </a:p>
        </p:txBody>
      </p:sp>
    </p:spTree>
    <p:extLst>
      <p:ext uri="{BB962C8B-B14F-4D97-AF65-F5344CB8AC3E}">
        <p14:creationId xmlns:p14="http://schemas.microsoft.com/office/powerpoint/2010/main" val="31855613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769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zh-CN" sz="4000" dirty="0" smtClean="0">
                <a:solidFill>
                  <a:srgbClr val="006633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Frame-based convolution (FIR filter)</a:t>
            </a:r>
            <a:endParaRPr lang="en-US" altLang="zh-CN" sz="4000" dirty="0">
              <a:solidFill>
                <a:srgbClr val="006633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640920"/>
              </p:ext>
            </p:extLst>
          </p:nvPr>
        </p:nvGraphicFramePr>
        <p:xfrm>
          <a:off x="228597" y="1950720"/>
          <a:ext cx="8686803" cy="4572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85803"/>
                <a:gridCol w="685800"/>
                <a:gridCol w="533400"/>
                <a:gridCol w="533400"/>
                <a:gridCol w="533400"/>
                <a:gridCol w="533400"/>
                <a:gridCol w="685800"/>
                <a:gridCol w="685800"/>
                <a:gridCol w="609600"/>
                <a:gridCol w="533400"/>
                <a:gridCol w="609600"/>
                <a:gridCol w="609600"/>
                <a:gridCol w="762000"/>
                <a:gridCol w="6858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x[N-2]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x[N-1]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x[0]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…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x[N-2]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x[N-1]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x[0]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…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x[N-2]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rgbClr val="33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b="0" dirty="0" smtClean="0">
                          <a:latin typeface="Segoe UI" pitchFamily="34" charset="0"/>
                          <a:cs typeface="Segoe UI" pitchFamily="34" charset="0"/>
                        </a:rPr>
                        <a:t>x[N-1]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150203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From previous frame</a:t>
            </a:r>
            <a:endParaRPr lang="zh-CN" altLang="en-US" sz="16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743200" y="142124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Frame 1</a:t>
            </a:r>
            <a:endParaRPr lang="zh-CN" altLang="en-US" sz="16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553200" y="142124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Frame 2</a:t>
            </a:r>
            <a:endParaRPr lang="zh-CN" altLang="en-US" sz="16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6" name="直接箭头连接符 5"/>
          <p:cNvCxnSpPr>
            <a:stCxn id="3" idx="3"/>
          </p:cNvCxnSpPr>
          <p:nvPr/>
        </p:nvCxnSpPr>
        <p:spPr bwMode="auto">
          <a:xfrm>
            <a:off x="1447800" y="1565702"/>
            <a:ext cx="1524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直接箭头连接符 79"/>
          <p:cNvCxnSpPr>
            <a:stCxn id="3" idx="1"/>
          </p:cNvCxnSpPr>
          <p:nvPr/>
        </p:nvCxnSpPr>
        <p:spPr bwMode="auto">
          <a:xfrm flipH="1">
            <a:off x="228600" y="1565702"/>
            <a:ext cx="2286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直接箭头连接符 80"/>
          <p:cNvCxnSpPr/>
          <p:nvPr/>
        </p:nvCxnSpPr>
        <p:spPr bwMode="auto">
          <a:xfrm flipH="1">
            <a:off x="1600200" y="1565701"/>
            <a:ext cx="1066800" cy="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直接箭头连接符 81"/>
          <p:cNvCxnSpPr/>
          <p:nvPr/>
        </p:nvCxnSpPr>
        <p:spPr bwMode="auto">
          <a:xfrm flipH="1">
            <a:off x="5105400" y="1565700"/>
            <a:ext cx="1371600" cy="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" name="直接箭头连接符 82"/>
          <p:cNvCxnSpPr/>
          <p:nvPr/>
        </p:nvCxnSpPr>
        <p:spPr bwMode="auto">
          <a:xfrm>
            <a:off x="3733800" y="1565700"/>
            <a:ext cx="1371600" cy="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直接箭头连接符 83"/>
          <p:cNvCxnSpPr/>
          <p:nvPr/>
        </p:nvCxnSpPr>
        <p:spPr bwMode="auto">
          <a:xfrm>
            <a:off x="7543800" y="1580201"/>
            <a:ext cx="1371600" cy="2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21" name="表格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156543"/>
              </p:ext>
            </p:extLst>
          </p:nvPr>
        </p:nvGraphicFramePr>
        <p:xfrm>
          <a:off x="246528" y="2743200"/>
          <a:ext cx="1887071" cy="335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667872"/>
                <a:gridCol w="685800"/>
                <a:gridCol w="533399"/>
              </a:tblGrid>
              <a:tr h="304800"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b[0]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5" name="表格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344551"/>
              </p:ext>
            </p:extLst>
          </p:nvPr>
        </p:nvGraphicFramePr>
        <p:xfrm>
          <a:off x="914401" y="3352800"/>
          <a:ext cx="1752600" cy="335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685799"/>
                <a:gridCol w="533400"/>
                <a:gridCol w="533401"/>
              </a:tblGrid>
              <a:tr h="304800"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b[0]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7" name="表格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013176"/>
              </p:ext>
            </p:extLst>
          </p:nvPr>
        </p:nvGraphicFramePr>
        <p:xfrm>
          <a:off x="3238500" y="4343400"/>
          <a:ext cx="1866901" cy="335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95300"/>
                <a:gridCol w="685800"/>
                <a:gridCol w="685801"/>
              </a:tblGrid>
              <a:tr h="304800"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b[0]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8" name="表格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568564"/>
              </p:ext>
            </p:extLst>
          </p:nvPr>
        </p:nvGraphicFramePr>
        <p:xfrm>
          <a:off x="3718560" y="4876800"/>
          <a:ext cx="1981200" cy="335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685800"/>
                <a:gridCol w="685800"/>
                <a:gridCol w="609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b[0]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9" name="表格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446104"/>
              </p:ext>
            </p:extLst>
          </p:nvPr>
        </p:nvGraphicFramePr>
        <p:xfrm>
          <a:off x="4416552" y="5334000"/>
          <a:ext cx="1828800" cy="335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674483"/>
                <a:gridCol w="620916"/>
                <a:gridCol w="533401"/>
              </a:tblGrid>
              <a:tr h="304800"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b[0]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0" name="表格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992337"/>
              </p:ext>
            </p:extLst>
          </p:nvPr>
        </p:nvGraphicFramePr>
        <p:xfrm>
          <a:off x="5099304" y="5791200"/>
          <a:ext cx="1752600" cy="3352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609599"/>
                <a:gridCol w="533400"/>
                <a:gridCol w="609601"/>
              </a:tblGrid>
              <a:tr h="304800"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b[0]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b[1]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b[2]</a:t>
                      </a:r>
                      <a:endParaRPr lang="zh-CN" altLang="en-US" sz="1600" b="0" dirty="0">
                        <a:latin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直接连接符 22"/>
          <p:cNvCxnSpPr/>
          <p:nvPr/>
        </p:nvCxnSpPr>
        <p:spPr bwMode="auto">
          <a:xfrm>
            <a:off x="2819400" y="3886200"/>
            <a:ext cx="190500" cy="2286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直接连接符 28"/>
          <p:cNvCxnSpPr/>
          <p:nvPr/>
        </p:nvCxnSpPr>
        <p:spPr bwMode="auto">
          <a:xfrm>
            <a:off x="228600" y="2438400"/>
            <a:ext cx="0" cy="2286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直接连接符 91"/>
          <p:cNvCxnSpPr/>
          <p:nvPr/>
        </p:nvCxnSpPr>
        <p:spPr bwMode="auto">
          <a:xfrm>
            <a:off x="914400" y="2438400"/>
            <a:ext cx="0" cy="2286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直接连接符 92"/>
          <p:cNvCxnSpPr/>
          <p:nvPr/>
        </p:nvCxnSpPr>
        <p:spPr bwMode="auto">
          <a:xfrm>
            <a:off x="1600200" y="2438400"/>
            <a:ext cx="0" cy="2286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" name="直接连接符 93"/>
          <p:cNvCxnSpPr/>
          <p:nvPr/>
        </p:nvCxnSpPr>
        <p:spPr bwMode="auto">
          <a:xfrm>
            <a:off x="2133600" y="2438400"/>
            <a:ext cx="0" cy="2286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直接连接符 94"/>
          <p:cNvCxnSpPr/>
          <p:nvPr/>
        </p:nvCxnSpPr>
        <p:spPr bwMode="auto">
          <a:xfrm>
            <a:off x="2667000" y="2438400"/>
            <a:ext cx="0" cy="8382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" name="直接连接符 95"/>
          <p:cNvCxnSpPr/>
          <p:nvPr/>
        </p:nvCxnSpPr>
        <p:spPr bwMode="auto">
          <a:xfrm>
            <a:off x="3731419" y="2438400"/>
            <a:ext cx="2381" cy="18288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" name="直接连接符 96"/>
          <p:cNvCxnSpPr/>
          <p:nvPr/>
        </p:nvCxnSpPr>
        <p:spPr bwMode="auto">
          <a:xfrm>
            <a:off x="4419600" y="2438400"/>
            <a:ext cx="2381" cy="18288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直接连接符 97"/>
          <p:cNvCxnSpPr/>
          <p:nvPr/>
        </p:nvCxnSpPr>
        <p:spPr bwMode="auto">
          <a:xfrm>
            <a:off x="5105400" y="2438400"/>
            <a:ext cx="2381" cy="18288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9" name="直接连接符 98"/>
          <p:cNvCxnSpPr/>
          <p:nvPr/>
        </p:nvCxnSpPr>
        <p:spPr bwMode="auto">
          <a:xfrm>
            <a:off x="5715000" y="2438400"/>
            <a:ext cx="0" cy="23622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直接连接符 100"/>
          <p:cNvCxnSpPr/>
          <p:nvPr/>
        </p:nvCxnSpPr>
        <p:spPr bwMode="auto">
          <a:xfrm>
            <a:off x="6248400" y="2438400"/>
            <a:ext cx="0" cy="28194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" name="直接连接符 101"/>
          <p:cNvCxnSpPr/>
          <p:nvPr/>
        </p:nvCxnSpPr>
        <p:spPr bwMode="auto">
          <a:xfrm>
            <a:off x="6858000" y="2438400"/>
            <a:ext cx="0" cy="3276600"/>
          </a:xfrm>
          <a:prstGeom prst="line">
            <a:avLst/>
          </a:prstGeom>
          <a:solidFill>
            <a:srgbClr val="00B8FF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8" name="TextBox 4097"/>
          <p:cNvSpPr txBox="1"/>
          <p:nvPr/>
        </p:nvSpPr>
        <p:spPr>
          <a:xfrm>
            <a:off x="5718048" y="4136136"/>
            <a:ext cx="14478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Last allowable position for B</a:t>
            </a:r>
            <a:endParaRPr lang="zh-CN" altLang="en-US" sz="16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324600" y="4876800"/>
            <a:ext cx="14478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Can’t do this</a:t>
            </a:r>
            <a:endParaRPr lang="zh-CN" altLang="en-US" sz="16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858000" y="5334000"/>
            <a:ext cx="14478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Can’t do this</a:t>
            </a:r>
            <a:endParaRPr lang="zh-CN" altLang="en-US" sz="16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7467600" y="5791200"/>
            <a:ext cx="14478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Can’t do this</a:t>
            </a:r>
            <a:endParaRPr lang="zh-CN" altLang="en-US" sz="16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  <p:cxnSp>
        <p:nvCxnSpPr>
          <p:cNvPr id="110" name="直接箭头连接符 109"/>
          <p:cNvCxnSpPr/>
          <p:nvPr/>
        </p:nvCxnSpPr>
        <p:spPr bwMode="auto">
          <a:xfrm flipH="1">
            <a:off x="5181600" y="4495801"/>
            <a:ext cx="5334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直接箭头连接符 111"/>
          <p:cNvCxnSpPr/>
          <p:nvPr/>
        </p:nvCxnSpPr>
        <p:spPr bwMode="auto">
          <a:xfrm flipH="1">
            <a:off x="5791200" y="5029200"/>
            <a:ext cx="5334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3" name="直接箭头连接符 112"/>
          <p:cNvCxnSpPr/>
          <p:nvPr/>
        </p:nvCxnSpPr>
        <p:spPr bwMode="auto">
          <a:xfrm flipH="1">
            <a:off x="6248400" y="5486400"/>
            <a:ext cx="5334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直接箭头连接符 113"/>
          <p:cNvCxnSpPr/>
          <p:nvPr/>
        </p:nvCxnSpPr>
        <p:spPr bwMode="auto">
          <a:xfrm flipH="1">
            <a:off x="6858000" y="5943600"/>
            <a:ext cx="5334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1" name="云形 4100"/>
          <p:cNvSpPr/>
          <p:nvPr/>
        </p:nvSpPr>
        <p:spPr bwMode="auto">
          <a:xfrm>
            <a:off x="152400" y="4267201"/>
            <a:ext cx="2552700" cy="1524000"/>
          </a:xfrm>
          <a:prstGeom prst="cloud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cs typeface="Segoe UI" pitchFamily="34" charset="0"/>
              </a:rPr>
              <a:t>Second-order</a:t>
            </a:r>
            <a:r>
              <a:rPr kumimoji="0" lang="en-US" altLang="zh-CN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egoe UI" pitchFamily="34" charset="0"/>
                <a:cs typeface="Segoe UI" pitchFamily="34" charset="0"/>
              </a:rPr>
              <a:t> FIR filter implementation</a:t>
            </a:r>
            <a:endParaRPr kumimoji="0" lang="zh-CN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0145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228600" y="4724400"/>
            <a:ext cx="8839200" cy="16764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altLang="zh-CN" sz="16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13315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Code Optimization</a:t>
            </a:r>
          </a:p>
        </p:txBody>
      </p:sp>
      <p:sp>
        <p:nvSpPr>
          <p:cNvPr id="7173" name="TextBox 9"/>
          <p:cNvSpPr txBox="1">
            <a:spLocks noChangeArrowheads="1"/>
          </p:cNvSpPr>
          <p:nvPr/>
        </p:nvSpPr>
        <p:spPr bwMode="auto">
          <a:xfrm>
            <a:off x="261937" y="1752600"/>
            <a:ext cx="728840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75000"/>
              <a:buFont typeface="Wingdings" charset="2"/>
              <a:buChar char=""/>
              <a:defRPr/>
            </a:pPr>
            <a: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typical goal of any system’s algorithm is to meet </a:t>
            </a:r>
            <a:r>
              <a:rPr lang="en-US" sz="2000" b="0" i="1" u="sng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real-time</a:t>
            </a:r>
          </a:p>
          <a:p>
            <a:pPr>
              <a:buSzPct val="75000"/>
              <a:buFont typeface="Wingdings" charset="2"/>
              <a:buChar char=""/>
              <a:defRPr/>
            </a:pPr>
            <a: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might also want to approach or achieve “</a:t>
            </a:r>
            <a:r>
              <a:rPr lang="en-US" sz="2000" b="0" i="1" u="sng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CPU Min</a:t>
            </a:r>
            <a: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” in</a:t>
            </a:r>
            <a:b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order to maximize #channels processed</a:t>
            </a:r>
          </a:p>
        </p:txBody>
      </p:sp>
      <p:sp>
        <p:nvSpPr>
          <p:cNvPr id="7174" name="TextBox 10"/>
          <p:cNvSpPr txBox="1">
            <a:spLocks noChangeArrowheads="1"/>
          </p:cNvSpPr>
          <p:nvPr/>
        </p:nvSpPr>
        <p:spPr bwMode="auto">
          <a:xfrm>
            <a:off x="261938" y="3810000"/>
            <a:ext cx="78897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75000"/>
              <a:buFont typeface="Wingdings" charset="2"/>
              <a:buChar char=""/>
              <a:defRPr/>
            </a:pPr>
            <a: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minimum # cycles the algorithm takes based on </a:t>
            </a:r>
            <a:r>
              <a:rPr lang="en-US" sz="2000" b="0" i="1" u="sng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architectural</a:t>
            </a:r>
            <a:br>
              <a:rPr lang="en-US" sz="2000" b="0" i="1" u="sng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2000" b="0" i="1" u="sng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limits</a:t>
            </a:r>
            <a: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(e.g. data size, #loads, math operations </a:t>
            </a:r>
            <a:r>
              <a:rPr lang="en-US" sz="2000" b="0" dirty="0" err="1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req’d</a:t>
            </a:r>
            <a: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)</a:t>
            </a:r>
          </a:p>
        </p:txBody>
      </p:sp>
      <p:sp>
        <p:nvSpPr>
          <p:cNvPr id="7175" name="TextBox 12"/>
          <p:cNvSpPr txBox="1">
            <a:spLocks noChangeArrowheads="1"/>
          </p:cNvSpPr>
          <p:nvPr/>
        </p:nvSpPr>
        <p:spPr bwMode="auto">
          <a:xfrm>
            <a:off x="261938" y="1066800"/>
            <a:ext cx="10189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r>
              <a:rPr lang="en-US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Goals</a:t>
            </a:r>
            <a:r>
              <a:rPr lang="en-US" dirty="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:</a:t>
            </a:r>
          </a:p>
        </p:txBody>
      </p:sp>
      <p:sp>
        <p:nvSpPr>
          <p:cNvPr id="7176" name="TextBox 13"/>
          <p:cNvSpPr txBox="1">
            <a:spLocks noChangeArrowheads="1"/>
          </p:cNvSpPr>
          <p:nvPr/>
        </p:nvSpPr>
        <p:spPr bwMode="auto">
          <a:xfrm>
            <a:off x="228600" y="3124200"/>
            <a:ext cx="30588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r>
              <a:rPr lang="en-US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CPU Min (the “limit”):</a:t>
            </a:r>
          </a:p>
        </p:txBody>
      </p:sp>
      <p:sp>
        <p:nvSpPr>
          <p:cNvPr id="7177" name="TextBox 14"/>
          <p:cNvSpPr txBox="1">
            <a:spLocks noChangeArrowheads="1"/>
          </p:cNvSpPr>
          <p:nvPr/>
        </p:nvSpPr>
        <p:spPr bwMode="auto">
          <a:xfrm>
            <a:off x="261938" y="5337175"/>
            <a:ext cx="843897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75000"/>
              <a:buFont typeface="Wingdings" charset="2"/>
              <a:buChar char=""/>
              <a:defRPr/>
            </a:pPr>
            <a:r>
              <a:rPr lang="en-US" sz="2000" b="0" dirty="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Often, meeting real-time only requires setting a few compiler options </a:t>
            </a:r>
          </a:p>
          <a:p>
            <a:pPr>
              <a:buSzPct val="75000"/>
              <a:buFont typeface="Wingdings" charset="2"/>
              <a:buChar char=""/>
              <a:defRPr/>
            </a:pPr>
            <a:r>
              <a:rPr lang="en-US" sz="2000" b="0" dirty="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However, achieving “CPU Min” often requires extensive knowledge</a:t>
            </a:r>
            <a:br>
              <a:rPr lang="en-US" sz="2000" b="0" dirty="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2000" b="0" dirty="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of the architecture (harder, requires more time) </a:t>
            </a:r>
          </a:p>
        </p:txBody>
      </p:sp>
      <p:sp>
        <p:nvSpPr>
          <p:cNvPr id="7178" name="TextBox 15"/>
          <p:cNvSpPr txBox="1">
            <a:spLocks noChangeArrowheads="1"/>
          </p:cNvSpPr>
          <p:nvPr/>
        </p:nvSpPr>
        <p:spPr bwMode="auto">
          <a:xfrm>
            <a:off x="228600" y="4876800"/>
            <a:ext cx="33925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Real-time vs. CPU Min</a:t>
            </a:r>
          </a:p>
        </p:txBody>
      </p:sp>
      <p:pic>
        <p:nvPicPr>
          <p:cNvPr id="1332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5293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6789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48749DDB-DB77-4CE6-AF91-08F4B7CE6F8C}" type="slidenum">
              <a:rPr lang="en-US" altLang="zh-CN" sz="1200" smtClean="0">
                <a:solidFill>
                  <a:srgbClr val="000000"/>
                </a:solidFill>
                <a:latin typeface="Garamond" pitchFamily="18" charset="0"/>
                <a:ea typeface="宋体" charset="-122"/>
              </a:rPr>
              <a:pPr algn="r" eaLnBrk="1" hangingPunct="1">
                <a:buClrTx/>
                <a:buFontTx/>
                <a:buNone/>
              </a:pPr>
              <a:t>8</a:t>
            </a:fld>
            <a:endParaRPr lang="en-US" altLang="zh-CN" sz="1200" smtClean="0">
              <a:solidFill>
                <a:srgbClr val="000000"/>
              </a:solidFill>
              <a:latin typeface="Garamond" pitchFamily="18" charset="0"/>
              <a:ea typeface="宋体" charset="-122"/>
            </a:endParaRP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360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“Debug” </a:t>
            </a:r>
            <a:r>
              <a:rPr lang="en-US" sz="3600" dirty="0" err="1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vs</a:t>
            </a:r>
            <a:r>
              <a:rPr lang="en-US" sz="360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“Optimized” Benchmarks</a:t>
            </a:r>
            <a:endParaRPr lang="en-US" sz="3600" dirty="0">
              <a:solidFill>
                <a:srgbClr val="00CC99">
                  <a:lumMod val="50000"/>
                </a:srgb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457200" y="1196975"/>
            <a:ext cx="836295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41313"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altLang="zh-CN" sz="2000" i="1" dirty="0" smtClean="0">
                <a:solidFill>
                  <a:srgbClr val="00664D"/>
                </a:solidFill>
                <a:latin typeface="Courier New" pitchFamily="49" charset="0"/>
                <a:ea typeface="Segoe UI" pitchFamily="34" charset="0"/>
                <a:cs typeface="Courier New" pitchFamily="49" charset="0"/>
              </a:rPr>
              <a:t>for (j = 0; j &lt; nr; j++) {</a:t>
            </a:r>
          </a:p>
          <a:p>
            <a:pPr eaLnBrk="1" hangingPunct="1">
              <a:lnSpc>
                <a:spcPct val="70000"/>
              </a:lnSpc>
            </a:pPr>
            <a:r>
              <a:rPr lang="en-US" altLang="zh-CN" sz="2000" i="1" dirty="0" smtClean="0">
                <a:solidFill>
                  <a:srgbClr val="00664D"/>
                </a:solidFill>
                <a:latin typeface="Courier New" pitchFamily="49" charset="0"/>
                <a:ea typeface="Segoe UI" pitchFamily="34" charset="0"/>
                <a:cs typeface="Courier New" pitchFamily="49" charset="0"/>
              </a:rPr>
              <a:t>    sum = 0;	</a:t>
            </a:r>
          </a:p>
          <a:p>
            <a:pPr eaLnBrk="1" hangingPunct="1">
              <a:lnSpc>
                <a:spcPct val="70000"/>
              </a:lnSpc>
            </a:pPr>
            <a:r>
              <a:rPr lang="en-US" altLang="zh-CN" sz="2000" i="1" dirty="0" smtClean="0">
                <a:solidFill>
                  <a:srgbClr val="00664D"/>
                </a:solidFill>
                <a:latin typeface="Courier New" pitchFamily="49" charset="0"/>
                <a:ea typeface="Segoe UI" pitchFamily="34" charset="0"/>
                <a:cs typeface="Courier New" pitchFamily="49" charset="0"/>
              </a:rPr>
              <a:t>    for (i = 0; i &lt; </a:t>
            </a:r>
            <a:r>
              <a:rPr lang="en-US" altLang="zh-CN" sz="2000" i="1" dirty="0" err="1" smtClean="0">
                <a:solidFill>
                  <a:srgbClr val="00664D"/>
                </a:solidFill>
                <a:latin typeface="Courier New" pitchFamily="49" charset="0"/>
                <a:ea typeface="Segoe UI" pitchFamily="34" charset="0"/>
                <a:cs typeface="Courier New" pitchFamily="49" charset="0"/>
              </a:rPr>
              <a:t>nh</a:t>
            </a:r>
            <a:r>
              <a:rPr lang="en-US" altLang="zh-CN" sz="2000" i="1" dirty="0" smtClean="0">
                <a:solidFill>
                  <a:srgbClr val="00664D"/>
                </a:solidFill>
                <a:latin typeface="Courier New" pitchFamily="49" charset="0"/>
                <a:ea typeface="Segoe UI" pitchFamily="34" charset="0"/>
                <a:cs typeface="Courier New" pitchFamily="49" charset="0"/>
              </a:rPr>
              <a:t>; i++)</a:t>
            </a:r>
          </a:p>
          <a:p>
            <a:pPr eaLnBrk="1" hangingPunct="1">
              <a:lnSpc>
                <a:spcPct val="70000"/>
              </a:lnSpc>
            </a:pPr>
            <a:r>
              <a:rPr lang="en-US" altLang="zh-CN" sz="2000" i="1" dirty="0" smtClean="0">
                <a:solidFill>
                  <a:srgbClr val="00664D"/>
                </a:solidFill>
                <a:latin typeface="Courier New" pitchFamily="49" charset="0"/>
                <a:ea typeface="Segoe UI" pitchFamily="34" charset="0"/>
                <a:cs typeface="Courier New" pitchFamily="49" charset="0"/>
              </a:rPr>
              <a:t>        sum += x[i + j] * h[i];</a:t>
            </a:r>
          </a:p>
          <a:p>
            <a:pPr eaLnBrk="1" hangingPunct="1">
              <a:lnSpc>
                <a:spcPct val="70000"/>
              </a:lnSpc>
            </a:pPr>
            <a:r>
              <a:rPr lang="en-US" altLang="zh-CN" sz="2000" i="1" dirty="0" smtClean="0">
                <a:solidFill>
                  <a:srgbClr val="00664D"/>
                </a:solidFill>
                <a:latin typeface="Courier New" pitchFamily="49" charset="0"/>
                <a:ea typeface="Segoe UI" pitchFamily="34" charset="0"/>
                <a:cs typeface="Courier New" pitchFamily="49" charset="0"/>
              </a:rPr>
              <a:t>    r[j] = sum &gt;&gt; 15;</a:t>
            </a:r>
          </a:p>
          <a:p>
            <a:pPr eaLnBrk="1" hangingPunct="1">
              <a:lnSpc>
                <a:spcPct val="70000"/>
              </a:lnSpc>
            </a:pPr>
            <a:r>
              <a:rPr lang="en-US" altLang="zh-CN" sz="2000" i="1" dirty="0" smtClean="0">
                <a:solidFill>
                  <a:srgbClr val="00664D"/>
                </a:solidFill>
                <a:latin typeface="Courier New" pitchFamily="49" charset="0"/>
                <a:ea typeface="Segoe UI" pitchFamily="34" charset="0"/>
                <a:cs typeface="Courier New" pitchFamily="49" charset="0"/>
              </a:rPr>
              <a:t>}</a:t>
            </a:r>
          </a:p>
          <a:p>
            <a:pPr eaLnBrk="1" hangingPunct="1">
              <a:lnSpc>
                <a:spcPct val="70000"/>
              </a:lnSpc>
            </a:pPr>
            <a:endParaRPr lang="en-US" altLang="zh-CN" sz="2000" dirty="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altLang="zh-CN" sz="2000" dirty="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altLang="zh-CN" sz="2000" dirty="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altLang="zh-CN" sz="2000" dirty="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altLang="zh-CN" sz="2000" dirty="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altLang="zh-CN" sz="2000" dirty="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altLang="zh-CN" sz="2000" dirty="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buSzPct val="75000"/>
              <a:buFont typeface="Wingdings" pitchFamily="2" charset="2"/>
              <a:buChar char=""/>
            </a:pPr>
            <a:endParaRPr lang="en-US" altLang="zh-CN" sz="2000" dirty="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buSzPct val="75000"/>
              <a:buFont typeface="Wingdings" pitchFamily="2" charset="2"/>
              <a:buChar char=""/>
            </a:pPr>
            <a:endParaRPr lang="en-US" altLang="zh-CN" sz="2000" dirty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buSzPct val="75000"/>
              <a:buFont typeface="Wingdings" pitchFamily="2" charset="2"/>
              <a:buChar char=""/>
            </a:pPr>
            <a:r>
              <a:rPr lang="en-US" altLang="zh-CN" sz="2000" dirty="0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Debug </a:t>
            </a:r>
            <a:r>
              <a:rPr lang="en-US" altLang="zh-CN" sz="2000" dirty="0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– get your code LOGICALLY correct first (no optimization)</a:t>
            </a:r>
          </a:p>
          <a:p>
            <a:pPr eaLnBrk="1" hangingPunct="1">
              <a:buSzPct val="75000"/>
              <a:buFont typeface="Wingdings" pitchFamily="2" charset="2"/>
              <a:buChar char=""/>
            </a:pPr>
            <a:r>
              <a:rPr lang="en-US" altLang="zh-CN" sz="2000" dirty="0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“Opt” – increase performance using compiler options (easier)</a:t>
            </a:r>
          </a:p>
          <a:p>
            <a:pPr eaLnBrk="1" hangingPunct="1">
              <a:buSzPct val="75000"/>
              <a:buFont typeface="Wingdings" pitchFamily="2" charset="2"/>
              <a:buChar char=""/>
            </a:pPr>
            <a:r>
              <a:rPr lang="en-US" altLang="zh-CN" sz="2000" dirty="0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“CPU Min” – it depends. Could require extensive time</a:t>
            </a:r>
          </a:p>
        </p:txBody>
      </p:sp>
      <p:pic>
        <p:nvPicPr>
          <p:cNvPr id="1434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173789"/>
              </p:ext>
            </p:extLst>
          </p:nvPr>
        </p:nvGraphicFramePr>
        <p:xfrm>
          <a:off x="1219200" y="2667000"/>
          <a:ext cx="6096000" cy="158455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048000"/>
                <a:gridCol w="3048000"/>
              </a:tblGrid>
              <a:tr h="36438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Optimization</a:t>
                      </a:r>
                      <a:endParaRPr lang="en-US" sz="2000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45669" marB="45669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Machine Cycles</a:t>
                      </a:r>
                      <a:endParaRPr lang="en-US" sz="2000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45669" marB="45669"/>
                </a:tc>
              </a:tr>
              <a:tr h="39608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Debug (no opt, –g)	</a:t>
                      </a:r>
                      <a:endParaRPr lang="en-US" sz="2000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45669" marB="45669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817K	</a:t>
                      </a:r>
                      <a:endParaRPr lang="en-US" sz="2000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45669" marB="45669"/>
                </a:tc>
              </a:tr>
              <a:tr h="39608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“Release”</a:t>
                      </a:r>
                      <a:r>
                        <a:rPr lang="en-US" sz="2000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(-o3, no -g)</a:t>
                      </a:r>
                      <a:endParaRPr lang="en-US" sz="2000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45669" marB="45669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18K</a:t>
                      </a:r>
                      <a:endParaRPr lang="en-US" sz="2000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45669" marB="45669"/>
                </a:tc>
              </a:tr>
              <a:tr h="39608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CPU Min</a:t>
                      </a:r>
                    </a:p>
                  </a:txBody>
                  <a:tcPr marT="45669" marB="45669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6650</a:t>
                      </a:r>
                      <a:endParaRPr lang="en-US" sz="2000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T="45669" marB="4566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1038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ChangeArrowheads="1"/>
          </p:cNvSpPr>
          <p:nvPr/>
        </p:nvSpPr>
        <p:spPr bwMode="auto">
          <a:xfrm>
            <a:off x="76200" y="1012825"/>
            <a:ext cx="2362200" cy="4038600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altLang="zh-CN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5563"/>
            <a:ext cx="8228013" cy="1138237"/>
          </a:xfrm>
        </p:spPr>
        <p:txBody>
          <a:bodyPr/>
          <a:lstStyle/>
          <a:p>
            <a:r>
              <a:rPr lang="en-US" altLang="zh-CN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Levels of Optimization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52400" y="682625"/>
            <a:ext cx="1351973" cy="2581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4619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4619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4619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4619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4619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619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619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619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61963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2000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FILE1.C</a:t>
            </a:r>
          </a:p>
          <a:p>
            <a:pPr eaLnBrk="1" hangingPunct="1"/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{</a:t>
            </a:r>
          </a:p>
          <a:p>
            <a:pPr eaLnBrk="1" hangingPunct="1"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	{</a:t>
            </a:r>
          </a:p>
          <a:p>
            <a:pPr eaLnBrk="1" hangingPunct="1"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		</a:t>
            </a:r>
          </a:p>
          <a:p>
            <a:pPr eaLnBrk="1" hangingPunct="1"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	}</a:t>
            </a:r>
          </a:p>
          <a:p>
            <a:pPr eaLnBrk="1" hangingPunct="1">
              <a:lnSpc>
                <a:spcPct val="40000"/>
              </a:lnSpc>
            </a:pPr>
            <a:endParaRPr lang="en-US" altLang="zh-CN" sz="2000" smtClean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	{</a:t>
            </a:r>
          </a:p>
          <a:p>
            <a:pPr eaLnBrk="1" hangingPunct="1"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	     . . .</a:t>
            </a:r>
          </a:p>
          <a:p>
            <a:pPr eaLnBrk="1" hangingPunct="1"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	}</a:t>
            </a:r>
          </a:p>
          <a:p>
            <a:pPr eaLnBrk="1" hangingPunct="1"/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}</a:t>
            </a:r>
          </a:p>
          <a:p>
            <a:pPr eaLnBrk="1" hangingPunct="1"/>
            <a:endParaRPr lang="en-US" altLang="zh-CN" sz="2000" smtClean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eaLnBrk="1" hangingPunct="1"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{</a:t>
            </a:r>
          </a:p>
          <a:p>
            <a:pPr eaLnBrk="1" hangingPunct="1"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	.  .  .</a:t>
            </a:r>
          </a:p>
          <a:p>
            <a:pPr eaLnBrk="1" hangingPunct="1"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}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76200" y="5638800"/>
            <a:ext cx="2362200" cy="914400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altLang="zh-CN" sz="2000" smtClean="0">
              <a:solidFill>
                <a:srgbClr val="FFFFFF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19075" y="5299075"/>
            <a:ext cx="9813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Times New Roman" pitchFamily="16" charset="0"/>
              <a:buNone/>
              <a:defRPr/>
            </a:pPr>
            <a: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FILE2.C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267075" y="771525"/>
            <a:ext cx="5800725" cy="461665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tabLst>
                <a:tab pos="1652588" algn="l"/>
                <a:tab pos="3144838" algn="l"/>
                <a:tab pos="439578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eaLnBrk="0" hangingPunct="0">
              <a:tabLst>
                <a:tab pos="1652588" algn="l"/>
                <a:tab pos="3144838" algn="l"/>
                <a:tab pos="439578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eaLnBrk="0" hangingPunct="0">
              <a:tabLst>
                <a:tab pos="1652588" algn="l"/>
                <a:tab pos="3144838" algn="l"/>
                <a:tab pos="439578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eaLnBrk="0" hangingPunct="0">
              <a:tabLst>
                <a:tab pos="1652588" algn="l"/>
                <a:tab pos="3144838" algn="l"/>
                <a:tab pos="439578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eaLnBrk="0" hangingPunct="0">
              <a:tabLst>
                <a:tab pos="1652588" algn="l"/>
                <a:tab pos="3144838" algn="l"/>
                <a:tab pos="439578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1652588" algn="l"/>
                <a:tab pos="3144838" algn="l"/>
                <a:tab pos="439578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1652588" algn="l"/>
                <a:tab pos="3144838" algn="l"/>
                <a:tab pos="439578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1652588" algn="l"/>
                <a:tab pos="3144838" algn="l"/>
                <a:tab pos="439578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1652588" algn="l"/>
                <a:tab pos="3144838" algn="l"/>
                <a:tab pos="4395788" algn="l"/>
              </a:tabLst>
              <a:defRPr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24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-o0, -o1  	-o2      	-o3	-pm -o3</a:t>
            </a:r>
          </a:p>
        </p:txBody>
      </p:sp>
      <p:sp>
        <p:nvSpPr>
          <p:cNvPr id="399369" name="Line 9"/>
          <p:cNvSpPr>
            <a:spLocks noChangeShapeType="1"/>
          </p:cNvSpPr>
          <p:nvPr/>
        </p:nvSpPr>
        <p:spPr bwMode="auto">
          <a:xfrm flipH="1">
            <a:off x="3886200" y="1371600"/>
            <a:ext cx="0" cy="76200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369" name="Text Box 10"/>
          <p:cNvSpPr txBox="1">
            <a:spLocks noChangeArrowheads="1"/>
          </p:cNvSpPr>
          <p:nvPr/>
        </p:nvSpPr>
        <p:spPr bwMode="auto">
          <a:xfrm>
            <a:off x="3013075" y="1524000"/>
            <a:ext cx="1752600" cy="6378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altLang="zh-CN" sz="2000" dirty="0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LOCAL</a:t>
            </a:r>
          </a:p>
          <a:p>
            <a:pPr algn="ctr">
              <a:lnSpc>
                <a:spcPct val="70000"/>
              </a:lnSpc>
            </a:pPr>
            <a:endParaRPr lang="en-US" altLang="zh-CN" sz="2000" dirty="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lnSpc>
                <a:spcPct val="30000"/>
              </a:lnSpc>
            </a:pPr>
            <a:r>
              <a:rPr lang="en-US" altLang="zh-CN" dirty="0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single  block</a:t>
            </a:r>
          </a:p>
        </p:txBody>
      </p:sp>
      <p:grpSp>
        <p:nvGrpSpPr>
          <p:cNvPr id="15370" name="Group 11"/>
          <p:cNvGrpSpPr>
            <a:grpSpLocks/>
          </p:cNvGrpSpPr>
          <p:nvPr/>
        </p:nvGrpSpPr>
        <p:grpSpPr bwMode="auto">
          <a:xfrm>
            <a:off x="3429000" y="1219200"/>
            <a:ext cx="914400" cy="152400"/>
            <a:chOff x="2256" y="912"/>
            <a:chExt cx="768" cy="96"/>
          </a:xfrm>
        </p:grpSpPr>
        <p:grpSp>
          <p:nvGrpSpPr>
            <p:cNvPr id="15384" name="Group 12"/>
            <p:cNvGrpSpPr>
              <a:grpSpLocks/>
            </p:cNvGrpSpPr>
            <p:nvPr/>
          </p:nvGrpSpPr>
          <p:grpSpPr bwMode="auto">
            <a:xfrm>
              <a:off x="2256" y="912"/>
              <a:ext cx="384" cy="96"/>
              <a:chOff x="2256" y="912"/>
              <a:chExt cx="384" cy="96"/>
            </a:xfrm>
          </p:grpSpPr>
          <p:sp>
            <p:nvSpPr>
              <p:cNvPr id="399373" name="Line 13"/>
              <p:cNvSpPr>
                <a:spLocks noChangeShapeType="1"/>
              </p:cNvSpPr>
              <p:nvPr/>
            </p:nvSpPr>
            <p:spPr bwMode="auto">
              <a:xfrm>
                <a:off x="2256" y="912"/>
                <a:ext cx="48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buFont typeface="Times New Roman" pitchFamily="16" charset="0"/>
                  <a:buNone/>
                  <a:defRPr/>
                </a:pPr>
                <a:endParaRPr lang="en-US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itchFamily="34" charset="0"/>
                  <a:ea typeface="Segoe UI" pitchFamily="34" charset="0"/>
                  <a:cs typeface="Segoe UI" pitchFamily="34" charset="0"/>
                </a:endParaRPr>
              </a:p>
            </p:txBody>
          </p:sp>
          <p:sp>
            <p:nvSpPr>
              <p:cNvPr id="399374" name="Line 14"/>
              <p:cNvSpPr>
                <a:spLocks noChangeShapeType="1"/>
              </p:cNvSpPr>
              <p:nvPr/>
            </p:nvSpPr>
            <p:spPr bwMode="auto">
              <a:xfrm>
                <a:off x="2304" y="960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buFont typeface="Times New Roman" pitchFamily="16" charset="0"/>
                  <a:buNone/>
                  <a:defRPr/>
                </a:pPr>
                <a:endParaRPr lang="en-US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itchFamily="34" charset="0"/>
                  <a:ea typeface="Segoe UI" pitchFamily="34" charset="0"/>
                  <a:cs typeface="Segoe UI" pitchFamily="34" charset="0"/>
                </a:endParaRPr>
              </a:p>
            </p:txBody>
          </p:sp>
          <p:sp>
            <p:nvSpPr>
              <p:cNvPr id="399375" name="Line 15"/>
              <p:cNvSpPr>
                <a:spLocks noChangeShapeType="1"/>
              </p:cNvSpPr>
              <p:nvPr/>
            </p:nvSpPr>
            <p:spPr bwMode="auto">
              <a:xfrm>
                <a:off x="2592" y="960"/>
                <a:ext cx="48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buFont typeface="Times New Roman" pitchFamily="16" charset="0"/>
                  <a:buNone/>
                  <a:defRPr/>
                </a:pPr>
                <a:endParaRPr lang="en-US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itchFamily="34" charset="0"/>
                  <a:ea typeface="Segoe UI" pitchFamily="34" charset="0"/>
                  <a:cs typeface="Segoe UI" pitchFamily="34" charset="0"/>
                </a:endParaRPr>
              </a:p>
            </p:txBody>
          </p:sp>
        </p:grpSp>
        <p:grpSp>
          <p:nvGrpSpPr>
            <p:cNvPr id="15385" name="Group 16"/>
            <p:cNvGrpSpPr>
              <a:grpSpLocks/>
            </p:cNvGrpSpPr>
            <p:nvPr/>
          </p:nvGrpSpPr>
          <p:grpSpPr bwMode="auto">
            <a:xfrm flipH="1">
              <a:off x="2640" y="912"/>
              <a:ext cx="384" cy="96"/>
              <a:chOff x="2352" y="1008"/>
              <a:chExt cx="384" cy="96"/>
            </a:xfrm>
          </p:grpSpPr>
          <p:sp>
            <p:nvSpPr>
              <p:cNvPr id="399377" name="Line 17"/>
              <p:cNvSpPr>
                <a:spLocks noChangeShapeType="1"/>
              </p:cNvSpPr>
              <p:nvPr/>
            </p:nvSpPr>
            <p:spPr bwMode="auto">
              <a:xfrm>
                <a:off x="2352" y="1008"/>
                <a:ext cx="48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buFont typeface="Times New Roman" pitchFamily="16" charset="0"/>
                  <a:buNone/>
                  <a:defRPr/>
                </a:pPr>
                <a:endParaRPr lang="en-US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itchFamily="34" charset="0"/>
                  <a:ea typeface="Segoe UI" pitchFamily="34" charset="0"/>
                  <a:cs typeface="Segoe UI" pitchFamily="34" charset="0"/>
                </a:endParaRPr>
              </a:p>
            </p:txBody>
          </p:sp>
          <p:sp>
            <p:nvSpPr>
              <p:cNvPr id="399378" name="Line 18"/>
              <p:cNvSpPr>
                <a:spLocks noChangeShapeType="1"/>
              </p:cNvSpPr>
              <p:nvPr/>
            </p:nvSpPr>
            <p:spPr bwMode="auto">
              <a:xfrm>
                <a:off x="2400" y="1056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buFont typeface="Times New Roman" pitchFamily="16" charset="0"/>
                  <a:buNone/>
                  <a:defRPr/>
                </a:pPr>
                <a:endParaRPr lang="en-US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itchFamily="34" charset="0"/>
                  <a:ea typeface="Segoe UI" pitchFamily="34" charset="0"/>
                  <a:cs typeface="Segoe UI" pitchFamily="34" charset="0"/>
                </a:endParaRPr>
              </a:p>
            </p:txBody>
          </p:sp>
          <p:sp>
            <p:nvSpPr>
              <p:cNvPr id="399379" name="Line 19"/>
              <p:cNvSpPr>
                <a:spLocks noChangeShapeType="1"/>
              </p:cNvSpPr>
              <p:nvPr/>
            </p:nvSpPr>
            <p:spPr bwMode="auto">
              <a:xfrm>
                <a:off x="2688" y="1056"/>
                <a:ext cx="48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buFont typeface="Times New Roman" pitchFamily="16" charset="0"/>
                  <a:buNone/>
                  <a:defRPr/>
                </a:pPr>
                <a:endParaRPr lang="en-US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egoe UI" pitchFamily="34" charset="0"/>
                  <a:ea typeface="Segoe UI" pitchFamily="34" charset="0"/>
                  <a:cs typeface="Segoe UI" pitchFamily="34" charset="0"/>
                </a:endParaRPr>
              </a:p>
            </p:txBody>
          </p:sp>
        </p:grpSp>
      </p:grpSp>
      <p:sp>
        <p:nvSpPr>
          <p:cNvPr id="399380" name="Line 20"/>
          <p:cNvSpPr>
            <a:spLocks noChangeShapeType="1"/>
          </p:cNvSpPr>
          <p:nvPr/>
        </p:nvSpPr>
        <p:spPr bwMode="auto">
          <a:xfrm>
            <a:off x="5334000" y="1371600"/>
            <a:ext cx="0" cy="220980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372" name="Text Box 21"/>
          <p:cNvSpPr txBox="1">
            <a:spLocks noChangeArrowheads="1"/>
          </p:cNvSpPr>
          <p:nvPr/>
        </p:nvSpPr>
        <p:spPr bwMode="auto">
          <a:xfrm>
            <a:off x="4343400" y="2133600"/>
            <a:ext cx="2057400" cy="84324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2000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FUNCTION</a:t>
            </a:r>
          </a:p>
          <a:p>
            <a:pPr algn="ctr"/>
            <a:endParaRPr lang="en-US" altLang="zh-CN" sz="200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lnSpc>
                <a:spcPct val="40000"/>
              </a:lnSpc>
            </a:pPr>
            <a:r>
              <a:rPr lang="en-US" altLang="zh-CN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Across blocks</a:t>
            </a:r>
          </a:p>
        </p:txBody>
      </p:sp>
      <p:sp>
        <p:nvSpPr>
          <p:cNvPr id="399382" name="Line 22"/>
          <p:cNvSpPr>
            <a:spLocks noChangeShapeType="1"/>
          </p:cNvSpPr>
          <p:nvPr/>
        </p:nvSpPr>
        <p:spPr bwMode="auto">
          <a:xfrm>
            <a:off x="6780213" y="1371600"/>
            <a:ext cx="1587" cy="365760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374" name="Text Box 23"/>
          <p:cNvSpPr txBox="1">
            <a:spLocks noChangeArrowheads="1"/>
          </p:cNvSpPr>
          <p:nvPr/>
        </p:nvSpPr>
        <p:spPr bwMode="auto">
          <a:xfrm>
            <a:off x="6203134" y="2801938"/>
            <a:ext cx="1120820" cy="114101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2000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FILE</a:t>
            </a:r>
          </a:p>
          <a:p>
            <a:pPr algn="ctr"/>
            <a:endParaRPr lang="en-US" altLang="zh-CN" sz="2000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lnSpc>
                <a:spcPct val="50000"/>
              </a:lnSpc>
            </a:pPr>
            <a:r>
              <a:rPr lang="en-US" altLang="zh-CN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Across</a:t>
            </a:r>
          </a:p>
          <a:p>
            <a:pPr algn="ctr">
              <a:lnSpc>
                <a:spcPct val="50000"/>
              </a:lnSpc>
            </a:pPr>
            <a:endParaRPr lang="en-US" altLang="zh-CN" smtClean="0">
              <a:solidFill>
                <a:srgbClr val="00664D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lnSpc>
                <a:spcPct val="50000"/>
              </a:lnSpc>
            </a:pPr>
            <a:r>
              <a:rPr lang="en-US" altLang="zh-CN" smtClean="0">
                <a:solidFill>
                  <a:srgbClr val="00664D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functions</a:t>
            </a:r>
          </a:p>
        </p:txBody>
      </p:sp>
      <p:sp>
        <p:nvSpPr>
          <p:cNvPr id="399384" name="Line 24"/>
          <p:cNvSpPr>
            <a:spLocks noChangeShapeType="1"/>
          </p:cNvSpPr>
          <p:nvPr/>
        </p:nvSpPr>
        <p:spPr bwMode="auto">
          <a:xfrm>
            <a:off x="8229600" y="1371600"/>
            <a:ext cx="0" cy="510540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352" name="Text Box 25"/>
          <p:cNvSpPr txBox="1">
            <a:spLocks noChangeArrowheads="1"/>
          </p:cNvSpPr>
          <p:nvPr/>
        </p:nvSpPr>
        <p:spPr bwMode="auto">
          <a:xfrm>
            <a:off x="7527789" y="3440113"/>
            <a:ext cx="1400447" cy="57701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buFont typeface="Times New Roman" pitchFamily="16" charset="0"/>
              <a:buNone/>
              <a:defRPr/>
            </a:pPr>
            <a:r>
              <a:rPr lang="en-US" sz="20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PROGRAM</a:t>
            </a:r>
          </a:p>
          <a:p>
            <a:pPr algn="ctr">
              <a:lnSpc>
                <a:spcPct val="60000"/>
              </a:lnSpc>
              <a:buFont typeface="Times New Roman" pitchFamily="16" charset="0"/>
              <a:buNone/>
              <a:defRPr/>
            </a:pPr>
            <a:r>
              <a:rPr lang="en-US" sz="1800" b="0" dirty="0" smtClean="0">
                <a:solidFill>
                  <a:srgbClr val="00CC99">
                    <a:lumMod val="50000"/>
                  </a:srgb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Across files</a:t>
            </a:r>
          </a:p>
        </p:txBody>
      </p:sp>
      <p:sp>
        <p:nvSpPr>
          <p:cNvPr id="399387" name="Line 27"/>
          <p:cNvSpPr>
            <a:spLocks noChangeShapeType="1"/>
          </p:cNvSpPr>
          <p:nvPr/>
        </p:nvSpPr>
        <p:spPr bwMode="auto">
          <a:xfrm>
            <a:off x="990600" y="2109788"/>
            <a:ext cx="2286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99388" name="Line 28"/>
          <p:cNvSpPr>
            <a:spLocks noChangeShapeType="1"/>
          </p:cNvSpPr>
          <p:nvPr/>
        </p:nvSpPr>
        <p:spPr bwMode="auto">
          <a:xfrm>
            <a:off x="990600" y="3581400"/>
            <a:ext cx="4495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99389" name="Line 29"/>
          <p:cNvSpPr>
            <a:spLocks noChangeShapeType="1"/>
          </p:cNvSpPr>
          <p:nvPr/>
        </p:nvSpPr>
        <p:spPr bwMode="auto">
          <a:xfrm>
            <a:off x="990600" y="5049838"/>
            <a:ext cx="594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99390" name="Line 30"/>
          <p:cNvSpPr>
            <a:spLocks noChangeShapeType="1"/>
          </p:cNvSpPr>
          <p:nvPr/>
        </p:nvSpPr>
        <p:spPr bwMode="auto">
          <a:xfrm>
            <a:off x="2438400" y="6553200"/>
            <a:ext cx="5943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381" name="Text Box 31"/>
          <p:cNvSpPr txBox="1">
            <a:spLocks noChangeArrowheads="1"/>
          </p:cNvSpPr>
          <p:nvPr/>
        </p:nvSpPr>
        <p:spPr bwMode="auto">
          <a:xfrm>
            <a:off x="152400" y="5715000"/>
            <a:ext cx="1096775" cy="488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{</a:t>
            </a:r>
          </a:p>
          <a:p>
            <a:pPr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	.  .  .</a:t>
            </a:r>
          </a:p>
          <a:p>
            <a:pPr>
              <a:lnSpc>
                <a:spcPct val="400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}</a:t>
            </a:r>
            <a:endParaRPr lang="en-US" altLang="zh-CN" sz="3200" smtClean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>
            <a:off x="990600" y="1547813"/>
            <a:ext cx="2286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538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6453188"/>
            <a:ext cx="15240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2070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CHEMEINDEX" val="4"/>
</p:tagLst>
</file>

<file path=ppt/theme/theme1.xml><?xml version="1.0" encoding="utf-8"?>
<a:theme xmlns:a="http://schemas.openxmlformats.org/drawingml/2006/main" name="Office Theme">
  <a:themeElements>
    <a:clrScheme name="图钉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图钉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Them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3390</TotalTime>
  <Words>536</Words>
  <Application>Microsoft Office PowerPoint</Application>
  <PresentationFormat>全屏显示(4:3)</PresentationFormat>
  <Paragraphs>199</Paragraphs>
  <Slides>9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9</vt:i4>
      </vt:variant>
    </vt:vector>
  </HeadingPairs>
  <TitlesOfParts>
    <vt:vector size="12" baseType="lpstr">
      <vt:lpstr>Office Theme</vt:lpstr>
      <vt:lpstr>1_Office Theme</vt:lpstr>
      <vt:lpstr>2_Office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Code Optimization</vt:lpstr>
      <vt:lpstr>PowerPoint 演示文稿</vt:lpstr>
      <vt:lpstr>Levels of Optimization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345S Real-Time Digital  Signal Processing Lab   Fall 2007</dc:title>
  <dc:creator>Wael Barakat</dc:creator>
  <cp:lastModifiedBy>Chao Jia</cp:lastModifiedBy>
  <cp:revision>312</cp:revision>
  <cp:lastPrinted>1601-01-01T00:00:00Z</cp:lastPrinted>
  <dcterms:created xsi:type="dcterms:W3CDTF">2007-09-06T05:52:10Z</dcterms:created>
  <dcterms:modified xsi:type="dcterms:W3CDTF">2012-02-18T07:14:41Z</dcterms:modified>
</cp:coreProperties>
</file>