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4"/>
  </p:notesMasterIdLst>
  <p:sldIdLst>
    <p:sldId id="256" r:id="rId3"/>
    <p:sldId id="257" r:id="rId4"/>
    <p:sldId id="285" r:id="rId5"/>
    <p:sldId id="258" r:id="rId6"/>
    <p:sldId id="279" r:id="rId7"/>
    <p:sldId id="260" r:id="rId8"/>
    <p:sldId id="283" r:id="rId9"/>
    <p:sldId id="284" r:id="rId10"/>
    <p:sldId id="280" r:id="rId11"/>
    <p:sldId id="281" r:id="rId12"/>
    <p:sldId id="282" r:id="rId13"/>
  </p:sldIdLst>
  <p:sldSz cx="9144000" cy="6858000" type="screen4x3"/>
  <p:notesSz cx="6858000" cy="91440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176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zh-CN"/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zh-CN"/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zh-CN"/>
          </a:p>
        </p:txBody>
      </p:sp>
      <p:sp>
        <p:nvSpPr>
          <p:cNvPr id="25605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14343" name="Text Box 6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C7AD481-A83C-41B8-8530-49BDCE842C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09108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30322B-789A-4263-B63F-F7963B8044CC}" type="slidenum">
              <a:rPr lang="en-US" altLang="zh-CN" smtClean="0"/>
              <a:pPr/>
              <a:t>1</a:t>
            </a:fld>
            <a:endParaRPr lang="en-US" altLang="zh-CN" smtClean="0"/>
          </a:p>
        </p:txBody>
      </p:sp>
      <p:sp>
        <p:nvSpPr>
          <p:cNvPr id="2765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D1DBC61-0DBF-4197-9891-2A81E9208C83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062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FD2840-5339-4919-98BD-5A82CD290BF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2969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9BCF7A7-70C2-4F0B-8B14-067607055C41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297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125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FD2840-5339-4919-98BD-5A82CD290BF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2969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9BCF7A7-70C2-4F0B-8B14-067607055C41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297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462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A2EC376-CBAA-43DD-9775-0F260D683AE2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FB4DCAE-B4AA-4D85-B092-5AC5302D7C64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8421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A2EC376-CBAA-43DD-9775-0F260D683AE2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FB4DCAE-B4AA-4D85-B092-5AC5302D7C64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5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127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B519C06-4AD6-4CF3-95B4-2065833ACB5D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BCF9D9C-3871-444D-90EB-49836C6888AA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6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25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A2EC376-CBAA-43DD-9775-0F260D683AE2}" type="slidenum">
              <a:rPr lang="en-US" altLang="zh-CN" smtClean="0"/>
              <a:pPr/>
              <a:t>9</a:t>
            </a:fld>
            <a:endParaRPr lang="en-US" altLang="zh-CN" smtClean="0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FB4DCAE-B4AA-4D85-B092-5AC5302D7C64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9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4158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A2EC376-CBAA-43DD-9775-0F260D683AE2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FB4DCAE-B4AA-4D85-B092-5AC5302D7C64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10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2511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A2EC376-CBAA-43DD-9775-0F260D683AE2}" type="slidenum">
              <a:rPr lang="en-US" altLang="zh-CN" smtClean="0"/>
              <a:pPr/>
              <a:t>11</a:t>
            </a:fld>
            <a:endParaRPr lang="en-US" altLang="zh-CN" smtClean="0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FB4DCAE-B4AA-4D85-B092-5AC5302D7C64}" type="slidenum">
              <a:rPr lang="en-US" altLang="zh-CN" sz="1200">
                <a:solidFill>
                  <a:srgbClr val="000000"/>
                </a:solidFill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11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454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BEEEA-9AE6-4C81-9B46-15E5D549DBB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C9EB-2E6A-4064-A72B-FBDA5BA7EEF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FC3F2-AF94-41DE-A4AF-768BDF1A967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6789F-6383-4538-AC9C-5E2D7C5ECB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9C9AC-7ED2-4FB3-B2BD-D92E7576AF5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82923-28C4-4B0E-9920-7FFB7CA031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E03B2-42AD-4509-999F-D07A2D7D18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A7E2E-5C05-4406-8C4B-16AD9280DC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55408-0E09-49E4-8971-34EC8FCAD1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917F6-33D6-4F6B-9574-3B07EAFF82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13F80-322C-4554-88E3-867BDF6979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8FDD3-94B9-41B2-9948-4C8447DC9FD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6EF86-10E0-46A6-8F4F-F00A9F61B1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67783D-7E90-496A-9517-D2F1AA1D91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4E702-3D54-43FE-A05C-936BAFB7D1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2B627-863B-4B58-999E-1D6884AD84F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4156D-12CB-4154-8DA6-A2C8CECE69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2CC11-4478-4668-974F-933522378B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DCEE6-9DE7-4120-9CF8-9D7D8A018F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45A93-CC0B-4FE9-A2E1-2DE64ED3EB9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3FF49-97DA-4B21-8821-37B1EF1DAC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359D1-7D22-4A74-9604-430389032E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8013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zh-CN">
              <a:ea typeface="宋体" charset="-122"/>
            </a:endParaRP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zh-CN">
              <a:ea typeface="宋体" charset="-122"/>
            </a:endParaRPr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ea typeface="宋体" charset="-122"/>
              </a:defRPr>
            </a:lvl1pPr>
          </a:lstStyle>
          <a:p>
            <a:pPr>
              <a:defRPr/>
            </a:pPr>
            <a:fld id="{08AEC410-44FB-460C-88D3-02AA8801C1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1" name="AutoShape 6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  <a:gd name="T9" fmla="*/ 0 w 1000"/>
              <a:gd name="T10" fmla="*/ 0 h 1000"/>
              <a:gd name="T11" fmla="*/ 1000 w 1000"/>
              <a:gd name="T12" fmla="*/ 1000 h 1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zh-CN" altLang="en-US"/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>
            <a:off x="457200" y="6172200"/>
            <a:ext cx="8229600" cy="1588"/>
          </a:xfrm>
          <a:prstGeom prst="line">
            <a:avLst/>
          </a:prstGeom>
          <a:noFill/>
          <a:ln w="19080">
            <a:solidFill>
              <a:srgbClr val="CC9900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6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2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  <a:gd name="T9" fmla="*/ 0 w 1000"/>
              <a:gd name="T10" fmla="*/ 0 h 1000"/>
              <a:gd name="T11" fmla="*/ 1000 w 1000"/>
              <a:gd name="T12" fmla="*/ 1000 h 1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zh-CN" altLang="en-US"/>
          </a:p>
        </p:txBody>
      </p:sp>
      <p:sp>
        <p:nvSpPr>
          <p:cNvPr id="2051" name="Line 2"/>
          <p:cNvSpPr>
            <a:spLocks noChangeShapeType="1"/>
          </p:cNvSpPr>
          <p:nvPr/>
        </p:nvSpPr>
        <p:spPr bwMode="auto">
          <a:xfrm>
            <a:off x="1981200" y="3962400"/>
            <a:ext cx="6511925" cy="1588"/>
          </a:xfrm>
          <a:prstGeom prst="line">
            <a:avLst/>
          </a:prstGeom>
          <a:noFill/>
          <a:ln w="19080">
            <a:solidFill>
              <a:srgbClr val="CC9900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zh-CN" altLang="en-US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8013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  <p:sp>
        <p:nvSpPr>
          <p:cNvPr id="1331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zh-CN">
              <a:ea typeface="宋体" charset="-122"/>
            </a:endParaRPr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zh-CN">
              <a:ea typeface="宋体" charset="-122"/>
            </a:endParaRPr>
          </a:p>
        </p:txBody>
      </p:sp>
      <p:sp>
        <p:nvSpPr>
          <p:cNvPr id="2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000000"/>
                </a:solidFill>
                <a:latin typeface="Garamond" pitchFamily="18" charset="0"/>
                <a:ea typeface="宋体" charset="-122"/>
              </a:defRPr>
            </a:lvl1pPr>
          </a:lstStyle>
          <a:p>
            <a:pPr>
              <a:defRPr/>
            </a:pPr>
            <a:fld id="{A2FEE20B-A33B-4A0F-986E-38D8149C1B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6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2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0.png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4" Type="http://schemas.openxmlformats.org/officeDocument/2006/relationships/image" Target="../media/image1.png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2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0" y="1371600"/>
            <a:ext cx="9144000" cy="234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6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EE 445S Real-Time Digital </a:t>
            </a:r>
            <a:br>
              <a:rPr lang="en-US" altLang="zh-CN" sz="46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</a:br>
            <a:r>
              <a:rPr lang="en-US" altLang="zh-CN" sz="46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Signal Processing Lab</a:t>
            </a:r>
            <a:br>
              <a:rPr lang="en-US" altLang="zh-CN" sz="46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</a:br>
            <a:r>
              <a:rPr lang="en-US" altLang="zh-CN" sz="10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 </a:t>
            </a:r>
            <a:r>
              <a:rPr lang="en-US" altLang="zh-CN" sz="4600" b="1" i="1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/>
            </a:r>
            <a:br>
              <a:rPr lang="en-US" altLang="zh-CN" sz="4600" b="1" i="1">
                <a:solidFill>
                  <a:srgbClr val="006633"/>
                </a:solidFill>
                <a:latin typeface="Garamond" pitchFamily="18" charset="0"/>
                <a:ea typeface="宋体" charset="-122"/>
              </a:rPr>
            </a:br>
            <a:r>
              <a:rPr lang="en-US" altLang="zh-CN" sz="4600" i="1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Fall </a:t>
            </a:r>
            <a:r>
              <a:rPr lang="en-US" altLang="zh-CN" sz="4200" i="1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2013</a:t>
            </a:r>
            <a:endParaRPr lang="en-US" altLang="zh-CN" sz="4200" i="1" dirty="0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4221163"/>
            <a:ext cx="9144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200" b="1" i="1" u="sng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Lab 4</a:t>
            </a:r>
          </a:p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200" b="1" i="1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Generation of PN sequences</a:t>
            </a:r>
            <a:endParaRPr lang="en-US" altLang="zh-CN" sz="2800" b="1" i="1" dirty="0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2800" b="1" i="1" dirty="0" err="1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Debarati</a:t>
            </a:r>
            <a:r>
              <a:rPr lang="en-US" altLang="zh-CN" sz="2800" b="1" i="1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 </a:t>
            </a:r>
            <a:r>
              <a:rPr lang="en-US" altLang="zh-CN" sz="2800" b="1" i="1" dirty="0" err="1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Kundu</a:t>
            </a:r>
            <a:r>
              <a:rPr lang="en-US" altLang="zh-CN" sz="2800" b="1" i="1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 and Andrew Mark</a:t>
            </a:r>
            <a:endParaRPr lang="en-US" altLang="zh-CN" sz="2800" b="1" i="1" dirty="0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z="2800" b="1" i="1" dirty="0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F88C123-3D59-4C2C-9DC7-9DAFE48A7D76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10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5131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2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An example:</a:t>
            </a:r>
            <a:endParaRPr lang="en-US" altLang="zh-CN" sz="4200" dirty="0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5132" name="Text Box 3"/>
          <p:cNvSpPr txBox="1">
            <a:spLocks noChangeArrowheads="1"/>
          </p:cNvSpPr>
          <p:nvPr/>
        </p:nvSpPr>
        <p:spPr bwMode="auto">
          <a:xfrm>
            <a:off x="457200" y="1143000"/>
            <a:ext cx="8362950" cy="458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7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Waveform generated: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7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7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7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7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7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7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7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Autocorrelation: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7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7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</p:txBody>
      </p:sp>
      <p:pic>
        <p:nvPicPr>
          <p:cNvPr id="513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32873" y="304801"/>
            <a:ext cx="3949052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7600" y="4343400"/>
            <a:ext cx="4705350" cy="2295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F88C123-3D59-4C2C-9DC7-9DAFE48A7D76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11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5131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2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Skipped content </a:t>
            </a:r>
            <a:endParaRPr lang="en-US" altLang="zh-CN" sz="4200" dirty="0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5132" name="Text Box 3"/>
          <p:cNvSpPr txBox="1">
            <a:spLocks noChangeArrowheads="1"/>
          </p:cNvSpPr>
          <p:nvPr/>
        </p:nvSpPr>
        <p:spPr bwMode="auto">
          <a:xfrm>
            <a:off x="457200" y="1143000"/>
            <a:ext cx="8362950" cy="458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5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Modular Shift Register Generator method for generating PN sequences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5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Details on cross-correlation of PN sequences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5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Please go through the book for the theory</a:t>
            </a:r>
          </a:p>
        </p:txBody>
      </p:sp>
      <p:pic>
        <p:nvPicPr>
          <p:cNvPr id="513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F654944-A0F3-47A8-9C08-199D091C8046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2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Outline</a:t>
            </a:r>
            <a:endParaRPr lang="en-US" altLang="zh-CN" sz="4200" dirty="0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457200" y="1196975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Pseudo Noise Sequences and Applications.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Generation of Pseudo Noise Sequences.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Scrambling and Descrambling.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Autocorrolation </a:t>
            </a:r>
            <a:r>
              <a:rPr lang="en-US" altLang="zh-CN" sz="30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Function.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30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30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F654944-A0F3-47A8-9C08-199D091C8046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2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Pseudo Noise Sequences</a:t>
            </a:r>
            <a:endParaRPr lang="en-US" altLang="zh-CN" sz="4200" dirty="0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457200" y="1196975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Special class of periodic sequence, composed of 1’s and 0’s, which looks like random noise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But a PN sequence is deterministic</a:t>
            </a:r>
            <a:endParaRPr lang="en-US" altLang="zh-CN" sz="3000" dirty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Used widely in data scramblers, noise generators, calibration</a:t>
            </a:r>
            <a:endParaRPr lang="en-US" altLang="zh-CN" sz="3000" dirty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By convention, PN sequence is composed of chips, duration of which is much shorter than bit duration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30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Hence, the bandwidth of PN sequence is much higher than that of the data</a:t>
            </a:r>
            <a:endParaRPr lang="en-US" altLang="zh-CN" sz="3000" dirty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216984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F88C123-3D59-4C2C-9DC7-9DAFE48A7D76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5131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2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Spread Spectrum(SS) Communications and other uses</a:t>
            </a:r>
            <a:endParaRPr lang="en-US" altLang="zh-CN" sz="4200" dirty="0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5132" name="Text Box 3"/>
          <p:cNvSpPr txBox="1">
            <a:spLocks noChangeArrowheads="1"/>
          </p:cNvSpPr>
          <p:nvPr/>
        </p:nvSpPr>
        <p:spPr bwMode="auto">
          <a:xfrm>
            <a:off x="508565" y="1658938"/>
            <a:ext cx="8362950" cy="458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4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PN sequence modulates the data, thus “spreading” the spectrum greatly.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4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Due to this spreading, SS signals are hard to detect.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4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Only authorized receivers knowing the correct PN sequence can recover the SS signal from noise.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4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More robust to jamming, interference, and multipath effects.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4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Allows CDMA, where multiple users share the same frequency band, by appropriately choosing PN sequences having low cross correlation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4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Enables precise timing measurement, and robust synchronization of data in noisy environments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400" dirty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</p:txBody>
      </p:sp>
      <p:pic>
        <p:nvPicPr>
          <p:cNvPr id="513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F88C123-3D59-4C2C-9DC7-9DAFE48A7D76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5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5131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2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Simple Shift Register Generator  </a:t>
            </a:r>
            <a:endParaRPr lang="en-US" altLang="zh-CN" sz="4200" dirty="0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5132" name="Text Box 3"/>
          <p:cNvSpPr txBox="1">
            <a:spLocks noChangeArrowheads="1"/>
          </p:cNvSpPr>
          <p:nvPr/>
        </p:nvSpPr>
        <p:spPr bwMode="auto">
          <a:xfrm>
            <a:off x="685800" y="3810000"/>
            <a:ext cx="5715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700" dirty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</p:txBody>
      </p:sp>
      <p:pic>
        <p:nvPicPr>
          <p:cNvPr id="5133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990601"/>
            <a:ext cx="7058025" cy="220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914400" y="2819400"/>
            <a:ext cx="7543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6600"/>
                </a:solidFill>
                <a:latin typeface="+mj-lt"/>
              </a:rPr>
              <a:t>An r-stage simple feedback shift register with one feedback tap</a:t>
            </a:r>
            <a:endParaRPr lang="en-US" sz="2200" dirty="0">
              <a:solidFill>
                <a:srgbClr val="006600"/>
              </a:solidFill>
              <a:latin typeface="+mj-lt"/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457200" y="3276600"/>
            <a:ext cx="8686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19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Also called Fibonacci implementation.</a:t>
            </a:r>
            <a:endParaRPr lang="en-US" altLang="zh-CN" sz="19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19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Each stage stores one bit (0 or 1), called chirp.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19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At each clock tick, contents at stage </a:t>
            </a:r>
            <a:r>
              <a:rPr lang="en-US" altLang="zh-CN" sz="1900" i="1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n </a:t>
            </a:r>
            <a:r>
              <a:rPr lang="en-US" altLang="zh-CN" sz="19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shifts “to the right” to stage </a:t>
            </a:r>
            <a:r>
              <a:rPr lang="en-US" altLang="zh-CN" sz="1900" i="1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n+1.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19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Additions are mod-2 additions (EX-OR)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19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One or more intermediate stages are fed back in mod-2 addition, but final stage always fed back.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19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Proper selection of “feedback taps” yield “maximal length” PN sequences (m-sequences) of length 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1900" i="1" dirty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2380563"/>
              </p:ext>
            </p:extLst>
          </p:nvPr>
        </p:nvGraphicFramePr>
        <p:xfrm>
          <a:off x="3048000" y="5791200"/>
          <a:ext cx="1066800" cy="334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0" name="Equation" r:id="rId6" imgW="647241" imgH="203261" progId="Equation.3">
                  <p:embed/>
                </p:oleObj>
              </mc:Choice>
              <mc:Fallback>
                <p:oleObj name="Equation" r:id="rId6" imgW="647241" imgH="203261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791200"/>
                        <a:ext cx="1066800" cy="3346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777879F-866A-4BA8-A867-0AF6BA966D96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6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7179" name="Text Box 2"/>
          <p:cNvSpPr txBox="1">
            <a:spLocks noChangeArrowheads="1"/>
          </p:cNvSpPr>
          <p:nvPr/>
        </p:nvSpPr>
        <p:spPr bwMode="auto">
          <a:xfrm>
            <a:off x="428625" y="2143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2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SSRG example </a:t>
            </a:r>
            <a:endParaRPr lang="en-US" altLang="zh-CN" sz="4200" dirty="0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</p:txBody>
      </p:sp>
      <p:pic>
        <p:nvPicPr>
          <p:cNvPr id="7181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8" r:id="rId5" imgW="113956" imgH="215801" progId="Equation.3">
                  <p:embed/>
                </p:oleObj>
              </mc:Choice>
              <mc:Fallback>
                <p:oleObj r:id="rId5" imgW="113956" imgH="215801" progId="Equation.3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62200" y="990600"/>
            <a:ext cx="4183117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133600" y="2438400"/>
          <a:ext cx="47625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9" name="Equation" r:id="rId8" imgW="317095" imgH="203139" progId="Equation.3">
                  <p:embed/>
                </p:oleObj>
              </mc:Choice>
              <mc:Fallback>
                <p:oleObj name="Equation" r:id="rId8" imgW="317095" imgH="203139" progId="Equation.3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438400"/>
                        <a:ext cx="47625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/>
          <p:cNvGraphicFramePr>
            <a:graphicFrameLocks noChangeAspect="1"/>
          </p:cNvGraphicFramePr>
          <p:nvPr/>
        </p:nvGraphicFramePr>
        <p:xfrm>
          <a:off x="3200400" y="2590800"/>
          <a:ext cx="762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0" name="Equation" r:id="rId10" imgW="507633" imgH="203384" progId="Equation.3">
                  <p:embed/>
                </p:oleObj>
              </mc:Choice>
              <mc:Fallback>
                <p:oleObj name="Equation" r:id="rId10" imgW="507633" imgH="203384" progId="Equation.3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590800"/>
                        <a:ext cx="762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4419600" y="2590800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1" name="Equation" r:id="rId12" imgW="532895" imgH="203139" progId="Equation.3">
                  <p:embed/>
                </p:oleObj>
              </mc:Choice>
              <mc:Fallback>
                <p:oleObj name="Equation" r:id="rId12" imgW="532895" imgH="203139" progId="Equation.3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590800"/>
                        <a:ext cx="80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5"/>
          <p:cNvGraphicFramePr>
            <a:graphicFrameLocks noChangeAspect="1"/>
          </p:cNvGraphicFramePr>
          <p:nvPr/>
        </p:nvGraphicFramePr>
        <p:xfrm>
          <a:off x="5562600" y="2590800"/>
          <a:ext cx="78105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2" name="Equation" r:id="rId14" imgW="520547" imgH="203261" progId="Equation.3">
                  <p:embed/>
                </p:oleObj>
              </mc:Choice>
              <mc:Fallback>
                <p:oleObj name="Equation" r:id="rId14" imgW="520547" imgH="203261" progId="Equation.3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590800"/>
                        <a:ext cx="78105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2514600" y="3200400"/>
          <a:ext cx="2895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3" name="Equation" r:id="rId16" imgW="1930216" imgH="203384" progId="Equation.3">
                  <p:embed/>
                </p:oleObj>
              </mc:Choice>
              <mc:Fallback>
                <p:oleObj name="Equation" r:id="rId16" imgW="1930216" imgH="203384" progId="Equation.3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200400"/>
                        <a:ext cx="2895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644217"/>
              </p:ext>
            </p:extLst>
          </p:nvPr>
        </p:nvGraphicFramePr>
        <p:xfrm>
          <a:off x="1752600" y="3566160"/>
          <a:ext cx="57912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8240"/>
                <a:gridCol w="1158240"/>
                <a:gridCol w="1158240"/>
                <a:gridCol w="1158240"/>
                <a:gridCol w="1158240"/>
              </a:tblGrid>
              <a:tr h="213360"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y(n)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y(n-1)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y(n-2)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y(n-3)</a:t>
                      </a:r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486400" y="3124200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([3,1]s)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2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PN Sequences for Data Scrambling</a:t>
            </a:r>
            <a:endParaRPr lang="en-US" altLang="zh-CN" sz="4200" dirty="0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</p:txBody>
      </p:sp>
      <p:pic>
        <p:nvPicPr>
          <p:cNvPr id="5" name="Picture 4" descr="Screen Shot 2012-10-16 at 2.24.04 P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657600"/>
            <a:ext cx="5824130" cy="2971800"/>
          </a:xfrm>
          <a:prstGeom prst="rect">
            <a:avLst/>
          </a:prstGeom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57200" y="1143000"/>
            <a:ext cx="84391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4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Long strings of 1s or 0s in the input sequence must be randomized before transmission through a communication system. </a:t>
            </a:r>
          </a:p>
          <a:p>
            <a:pPr marL="1084263" lvl="1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4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Otherwise, carrier recovery, equalization, and symbol clock tracking won’t work properly. 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4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Use a self-synchronizing data scrambler, where </a:t>
            </a:r>
            <a:r>
              <a:rPr lang="en-US" altLang="zh-CN" sz="2400" dirty="0" err="1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h</a:t>
            </a:r>
            <a:r>
              <a:rPr lang="en-US" altLang="zh-CN" sz="2400" baseline="-25000" dirty="0" err="1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k</a:t>
            </a:r>
            <a:r>
              <a:rPr lang="en-US" altLang="zh-CN" sz="2400" dirty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defines the scrambler connections.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10200" y="5410200"/>
            <a:ext cx="19050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Garamond"/>
                <a:cs typeface="Garamond"/>
              </a:rPr>
              <a:t>Modulo arithmetic!</a:t>
            </a:r>
            <a:endParaRPr lang="en-US" dirty="0">
              <a:solidFill>
                <a:schemeClr val="tx1"/>
              </a:solidFill>
              <a:latin typeface="Garamond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240537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2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Descrambler</a:t>
            </a:r>
            <a:endParaRPr lang="en-US" altLang="zh-CN" sz="4200" dirty="0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57200" y="1143000"/>
            <a:ext cx="84391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4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To descramble the data, we invert the scrambling process.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4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400" dirty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</p:txBody>
      </p:sp>
      <p:pic>
        <p:nvPicPr>
          <p:cNvPr id="5" name="Picture 4" descr="Screen Shot 2012-10-16 at 2.36.13 P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35674"/>
            <a:ext cx="7315200" cy="1807726"/>
          </a:xfrm>
          <a:prstGeom prst="rect">
            <a:avLst/>
          </a:prstGeom>
        </p:spPr>
      </p:pic>
      <p:pic>
        <p:nvPicPr>
          <p:cNvPr id="4" name="Picture 3" descr="Screen Shot 2012-10-16 at 2.36.20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697474"/>
            <a:ext cx="4419600" cy="1027031"/>
          </a:xfrm>
          <a:prstGeom prst="rect">
            <a:avLst/>
          </a:prstGeom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57200" y="4495800"/>
            <a:ext cx="84391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4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This is simply an FIR filter with m+1 taps that uses modulo arithmetic. 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4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Note that errors in y(n) caused by the channel will cause errors in the recovered sequence. 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400" dirty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26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F88C123-3D59-4C2C-9DC7-9DAFE48A7D76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9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5131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42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Autocorrelation Function</a:t>
            </a:r>
            <a:endParaRPr lang="en-US" altLang="zh-CN" sz="4200" dirty="0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5132" name="Text Box 3"/>
          <p:cNvSpPr txBox="1">
            <a:spLocks noChangeArrowheads="1"/>
          </p:cNvSpPr>
          <p:nvPr/>
        </p:nvSpPr>
        <p:spPr bwMode="auto">
          <a:xfrm>
            <a:off x="457200" y="1143000"/>
            <a:ext cx="8362950" cy="458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7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Let y(n) be a periodic sequence with period N. The transformed sequence is: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7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7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7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The periodic autocorrelation function is: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7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7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This sum is performed by normal addition.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sz="2700" dirty="0" smtClean="0">
                <a:solidFill>
                  <a:srgbClr val="006633"/>
                </a:solidFill>
                <a:latin typeface="Garamond" pitchFamily="18" charset="0"/>
                <a:ea typeface="宋体" charset="-122"/>
                <a:cs typeface="Times New Roman" pitchFamily="18" charset="0"/>
              </a:rPr>
              <a:t>For maximal length sequences with period </a:t>
            </a: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700" dirty="0" smtClean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  <a:p>
            <a:pPr marL="341313" indent="-341313">
              <a:spcBef>
                <a:spcPts val="750"/>
              </a:spcBef>
              <a:buClr>
                <a:srgbClr val="CC9900"/>
              </a:buClr>
              <a:buSzPct val="65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zh-CN" sz="2700" dirty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</p:txBody>
      </p:sp>
      <p:pic>
        <p:nvPicPr>
          <p:cNvPr id="5133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352800" y="2286000"/>
          <a:ext cx="20764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79" name="Equation" r:id="rId5" imgW="1384001" imgH="456924" progId="Equation.3">
                  <p:embed/>
                </p:oleObj>
              </mc:Choice>
              <mc:Fallback>
                <p:oleObj name="Equation" r:id="rId5" imgW="1384001" imgH="456924" progId="Equation.3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286000"/>
                        <a:ext cx="207645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124200" y="3581400"/>
          <a:ext cx="256166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0" name="Equation" r:id="rId7" imgW="1612739" imgH="431570" progId="Equation.3">
                  <p:embed/>
                </p:oleObj>
              </mc:Choice>
              <mc:Fallback>
                <p:oleObj name="Equation" r:id="rId7" imgW="1612739" imgH="431570" progId="Equation.3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581400"/>
                        <a:ext cx="256166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6553200" y="4648200"/>
          <a:ext cx="1295400" cy="4067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1" name="Equation" r:id="rId9" imgW="647241" imgH="203261" progId="Equation.3">
                  <p:embed/>
                </p:oleObj>
              </mc:Choice>
              <mc:Fallback>
                <p:oleObj name="Equation" r:id="rId9" imgW="647241" imgH="203261" progId="Equation.3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648200"/>
                        <a:ext cx="1295400" cy="4067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743200" y="5181600"/>
          <a:ext cx="34401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2" name="Equation" r:id="rId11" imgW="2501234" imgH="609600" progId="Equation.3">
                  <p:embed/>
                </p:oleObj>
              </mc:Choice>
              <mc:Fallback>
                <p:oleObj name="Equation" r:id="rId11" imgW="2501234" imgH="609600" progId="Equation.3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181600"/>
                        <a:ext cx="344011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4803</TotalTime>
  <Words>546</Words>
  <Application>Microsoft Office PowerPoint</Application>
  <PresentationFormat>On-screen Show (4:3)</PresentationFormat>
  <Paragraphs>133</Paragraphs>
  <Slides>11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宋体</vt:lpstr>
      <vt:lpstr>Arial</vt:lpstr>
      <vt:lpstr>Garamond</vt:lpstr>
      <vt:lpstr>Times New Roman</vt:lpstr>
      <vt:lpstr>Wingdings</vt:lpstr>
      <vt:lpstr>Office Theme</vt:lpstr>
      <vt:lpstr>1_Office Theme</vt:lpstr>
      <vt:lpstr>Equation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345S Real-Time Digital  Signal Processing Lab   Fall 2007</dc:title>
  <dc:creator>Wael Barakat</dc:creator>
  <cp:lastModifiedBy>Zeina Sinno</cp:lastModifiedBy>
  <cp:revision>369</cp:revision>
  <cp:lastPrinted>1601-01-01T00:00:00Z</cp:lastPrinted>
  <dcterms:created xsi:type="dcterms:W3CDTF">2007-09-06T05:52:10Z</dcterms:created>
  <dcterms:modified xsi:type="dcterms:W3CDTF">2013-10-20T00:27:22Z</dcterms:modified>
</cp:coreProperties>
</file>