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56" r:id="rId2"/>
  </p:sldIdLst>
  <p:sldSz cx="9144000" cy="6858000" type="screen4x3"/>
  <p:notesSz cx="68580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4" hiddenSlides="1" frameSlides="1"/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432FF"/>
    <a:srgbClr val="FC1107"/>
    <a:srgbClr val="EB070B"/>
    <a:srgbClr val="C32A10"/>
    <a:srgbClr val="008000"/>
    <a:srgbClr val="800040"/>
    <a:srgbClr val="FFCF8D"/>
    <a:srgbClr val="FFF50B"/>
    <a:srgbClr val="FF0101"/>
    <a:srgbClr val="99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1" autoAdjust="0"/>
    <p:restoredTop sz="94660"/>
  </p:normalViewPr>
  <p:slideViewPr>
    <p:cSldViewPr>
      <p:cViewPr varScale="1">
        <p:scale>
          <a:sx n="114" d="100"/>
          <a:sy n="114" d="100"/>
        </p:scale>
        <p:origin x="360" y="1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3" d="100"/>
          <a:sy n="83" d="100"/>
        </p:scale>
        <p:origin x="-2200" y="-96"/>
      </p:cViewPr>
      <p:guideLst>
        <p:guide orient="horz" pos="2928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49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64" tIns="45682" rIns="91364" bIns="45682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67150" y="0"/>
            <a:ext cx="29749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64" tIns="45682" rIns="91364" bIns="45682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60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55075"/>
            <a:ext cx="29749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64" tIns="45682" rIns="91364" bIns="45682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60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67150" y="8855075"/>
            <a:ext cx="29749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64" tIns="45682" rIns="91364" bIns="45682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19C1538-8C06-C145-B348-B6B904A0B87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65170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49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64" tIns="45682" rIns="91364" bIns="45682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67150" y="0"/>
            <a:ext cx="29749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64" tIns="45682" rIns="91364" bIns="45682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082675" y="688975"/>
            <a:ext cx="4679950" cy="35099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</p:sp>
      <p:sp>
        <p:nvSpPr>
          <p:cNvPr id="215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893763" y="4427538"/>
            <a:ext cx="5056187" cy="4195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64" tIns="45682" rIns="91364" bIns="4568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15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55075"/>
            <a:ext cx="29749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64" tIns="45682" rIns="91364" bIns="45682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15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67150" y="8855075"/>
            <a:ext cx="29749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64" tIns="45682" rIns="91364" bIns="45682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8A808DF4-B55E-EC42-B023-904EB67A618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665644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1-</a:t>
            </a:r>
            <a:fld id="{25E6C7D9-E153-A246-A118-12F94377C0D3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38521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/>
              <a:t>0-</a:t>
            </a:r>
            <a:fld id="{F0256674-A60C-E94E-9F9F-1C820431AC6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58582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86550" y="304800"/>
            <a:ext cx="2076450" cy="59436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76950" cy="59436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/>
              <a:t>0-</a:t>
            </a:r>
            <a:fld id="{7881BF9C-558B-2145-8DFD-3FA67EFD8A2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278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1-</a:t>
            </a:r>
            <a:fld id="{48456A70-0021-B84E-925B-88B7CCC4D2F0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15223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1-</a:t>
            </a:r>
            <a:fld id="{33EDC96D-55DE-CA44-A250-A00E3EA1FE2D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55626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47800"/>
            <a:ext cx="4076700" cy="4800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86300" y="1447800"/>
            <a:ext cx="4076700" cy="4800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1-</a:t>
            </a:r>
            <a:fld id="{95762E6C-DE49-564A-8C5A-CB9F7777570B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82721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1-</a:t>
            </a:r>
            <a:fld id="{B41D315A-3C59-1141-9ADA-E7C044A0462A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31370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1-</a:t>
            </a:r>
            <a:fld id="{A4D5F681-E361-EC4F-A31C-2C644342852A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73795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dirty="0"/>
              <a:t>1-</a:t>
            </a:r>
            <a:fld id="{8B3C100E-1D49-9B4B-9283-CFA0E9FD430A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23869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/>
              <a:t>0-</a:t>
            </a:r>
            <a:fld id="{98833C8E-FE58-5C4B-9D16-66EC237C2A9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91155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/>
              <a:t>0-</a:t>
            </a:r>
            <a:fld id="{77728885-51BE-1D4A-AD7E-30D0C367FAF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31355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304800"/>
            <a:ext cx="83058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447800"/>
            <a:ext cx="830580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858000" y="64008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r>
              <a:rPr lang="en-US" dirty="0"/>
              <a:t>1-</a:t>
            </a:r>
            <a:fld id="{B4EAA76D-941B-F24A-9A99-FA0C585D5822}" type="slidenum">
              <a:rPr lang="en-US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" dur="500"/>
                                        <p:tgtEl>
                                          <p:spTgt spid="10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" dur="500"/>
                                        <p:tgtEl>
                                          <p:spTgt spid="1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1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9" dur="500"/>
                                        <p:tgtEl>
                                          <p:spTgt spid="10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7" grpId="0" build="p" autoUpdateAnimBg="0">
        <p:tmplLst>
          <p:tmpl lvl="1">
            <p:tnLst>
              <p:par>
                <p:cTn presetID="9" presetClass="entr" presetSubtype="0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dissolve">
                      <p:cBhvr>
                        <p:cTn dur="500"/>
                        <p:tgtEl>
                          <p:spTgt spid="1027"/>
                        </p:tgtEl>
                      </p:cBhvr>
                    </p:animEffect>
                  </p:childTnLst>
                </p:cTn>
              </p:par>
            </p:tnLst>
          </p:tmpl>
          <p:tmpl lvl="2">
            <p:tnLst>
              <p:par>
                <p:cTn presetID="9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dissolve">
                      <p:cBhvr>
                        <p:cTn dur="500"/>
                        <p:tgtEl>
                          <p:spTgt spid="1027"/>
                        </p:tgtEl>
                      </p:cBhvr>
                    </p:animEffect>
                  </p:childTnLst>
                </p:cTn>
              </p:par>
            </p:tnLst>
          </p:tmpl>
          <p:tmpl lvl="3">
            <p:tnLst>
              <p:par>
                <p:cTn presetID="9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dissolve">
                      <p:cBhvr>
                        <p:cTn dur="500"/>
                        <p:tgtEl>
                          <p:spTgt spid="1027"/>
                        </p:tgtEl>
                      </p:cBhvr>
                    </p:animEffect>
                  </p:childTnLst>
                </p:cTn>
              </p:par>
            </p:tnLst>
          </p:tmpl>
          <p:tmpl lvl="4">
            <p:tnLst>
              <p:par>
                <p:cTn presetID="9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dissolve">
                      <p:cBhvr>
                        <p:cTn dur="500"/>
                        <p:tgtEl>
                          <p:spTgt spid="1027"/>
                        </p:tgtEl>
                      </p:cBhvr>
                    </p:animEffect>
                  </p:childTnLst>
                </p:cTn>
              </p:par>
            </p:tnLst>
          </p:tmpl>
          <p:tmpl lvl="5">
            <p:tnLst>
              <p:par>
                <p:cTn presetID="9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dissolve">
                      <p:cBhvr>
                        <p:cTn dur="500"/>
                        <p:tgtEl>
                          <p:spTgt spid="1027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6600FF"/>
          </a:solidFill>
          <a:latin typeface="+mj-lt"/>
          <a:ea typeface="ＭＳ Ｐゴシック" charset="0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6600FF"/>
          </a:solidFill>
          <a:latin typeface="Times New Roman" pitchFamily="18" charset="0"/>
          <a:ea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6600FF"/>
          </a:solidFill>
          <a:latin typeface="Times New Roman" pitchFamily="18" charset="0"/>
          <a:ea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6600FF"/>
          </a:solidFill>
          <a:latin typeface="Times New Roman" pitchFamily="18" charset="0"/>
          <a:ea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6600FF"/>
          </a:solidFill>
          <a:latin typeface="Times New Roman" pitchFamily="18" charset="0"/>
          <a:ea typeface="ＭＳ Ｐゴシック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6600FF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6600FF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6600FF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000" b="1">
          <a:solidFill>
            <a:srgbClr val="6600FF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800" b="1">
          <a:solidFill>
            <a:srgbClr val="CC00CC"/>
          </a:solidFill>
          <a:latin typeface="+mn-lt"/>
          <a:ea typeface="ＭＳ Ｐゴシック" charset="0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4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ce.utexas.edu/academics/undergraduate/techcore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5295900" y="3956685"/>
            <a:ext cx="3581400" cy="1834515"/>
            <a:chOff x="5029200" y="4038600"/>
            <a:chExt cx="3581400" cy="1834515"/>
          </a:xfrm>
        </p:grpSpPr>
        <p:grpSp>
          <p:nvGrpSpPr>
            <p:cNvPr id="21" name="Group 20"/>
            <p:cNvGrpSpPr/>
            <p:nvPr/>
          </p:nvGrpSpPr>
          <p:grpSpPr>
            <a:xfrm>
              <a:off x="5372100" y="4038600"/>
              <a:ext cx="3048000" cy="1287575"/>
              <a:chOff x="647700" y="1447800"/>
              <a:chExt cx="3048000" cy="1287575"/>
            </a:xfrm>
          </p:grpSpPr>
          <p:sp>
            <p:nvSpPr>
              <p:cNvPr id="22" name="Cloud 21"/>
              <p:cNvSpPr/>
              <p:nvPr/>
            </p:nvSpPr>
            <p:spPr bwMode="auto">
              <a:xfrm>
                <a:off x="647700" y="1447800"/>
                <a:ext cx="3048000" cy="1287575"/>
              </a:xfrm>
              <a:prstGeom prst="cloud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24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Times New Roman" pitchFamily="18" charset="0"/>
                </a:endParaRPr>
              </a:p>
            </p:txBody>
          </p:sp>
          <p:sp>
            <p:nvSpPr>
              <p:cNvPr id="23" name="TextBox 22"/>
              <p:cNvSpPr txBox="1"/>
              <p:nvPr/>
            </p:nvSpPr>
            <p:spPr>
              <a:xfrm>
                <a:off x="1104900" y="1722689"/>
                <a:ext cx="225673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i="1" dirty="0">
                    <a:solidFill>
                      <a:srgbClr val="CC00CC"/>
                    </a:solidFill>
                  </a:rPr>
                  <a:t>Energy Systems and Renewable Energy</a:t>
                </a:r>
              </a:p>
            </p:txBody>
          </p:sp>
        </p:grpSp>
        <p:sp>
          <p:nvSpPr>
            <p:cNvPr id="37" name="TextBox 36"/>
            <p:cNvSpPr txBox="1"/>
            <p:nvPr/>
          </p:nvSpPr>
          <p:spPr>
            <a:xfrm>
              <a:off x="5029200" y="5288340"/>
              <a:ext cx="358140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/>
                <a:t>ECE 341 Electric Drives and Motors</a:t>
              </a:r>
            </a:p>
            <a:p>
              <a:r>
                <a:rPr lang="en-US" sz="1600" dirty="0"/>
                <a:t>ECE 362R Renewable Energy</a:t>
              </a: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5334000" y="1376735"/>
            <a:ext cx="3733800" cy="1880175"/>
            <a:chOff x="914400" y="4749224"/>
            <a:chExt cx="3733800" cy="1880175"/>
          </a:xfrm>
        </p:grpSpPr>
        <p:grpSp>
          <p:nvGrpSpPr>
            <p:cNvPr id="24" name="Group 23"/>
            <p:cNvGrpSpPr/>
            <p:nvPr/>
          </p:nvGrpSpPr>
          <p:grpSpPr>
            <a:xfrm>
              <a:off x="1219200" y="4749224"/>
              <a:ext cx="3121980" cy="1287575"/>
              <a:chOff x="990600" y="1447800"/>
              <a:chExt cx="3121980" cy="1287575"/>
            </a:xfrm>
          </p:grpSpPr>
          <p:sp>
            <p:nvSpPr>
              <p:cNvPr id="25" name="Cloud 24"/>
              <p:cNvSpPr/>
              <p:nvPr/>
            </p:nvSpPr>
            <p:spPr bwMode="auto">
              <a:xfrm>
                <a:off x="990600" y="1447800"/>
                <a:ext cx="3048000" cy="1287575"/>
              </a:xfrm>
              <a:prstGeom prst="cloud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24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Times New Roman" pitchFamily="18" charset="0"/>
                </a:endParaRPr>
              </a:p>
            </p:txBody>
          </p:sp>
          <p:sp>
            <p:nvSpPr>
              <p:cNvPr id="26" name="TextBox 25"/>
              <p:cNvSpPr txBox="1"/>
              <p:nvPr/>
            </p:nvSpPr>
            <p:spPr>
              <a:xfrm>
                <a:off x="1216980" y="1744775"/>
                <a:ext cx="2895600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i="1" dirty="0">
                    <a:solidFill>
                      <a:srgbClr val="CC00CC"/>
                    </a:solidFill>
                  </a:rPr>
                  <a:t>Computer Architecture &amp; Embedded Systems</a:t>
                </a:r>
              </a:p>
            </p:txBody>
          </p:sp>
        </p:grpSp>
        <p:sp>
          <p:nvSpPr>
            <p:cNvPr id="42" name="TextBox 41"/>
            <p:cNvSpPr txBox="1"/>
            <p:nvPr/>
          </p:nvSpPr>
          <p:spPr>
            <a:xfrm>
              <a:off x="914400" y="6044624"/>
              <a:ext cx="3733800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0432FF"/>
                  </a:solidFill>
                </a:rPr>
                <a:t>ECE 445L Embedded Systems Design Lab</a:t>
              </a:r>
              <a:br>
                <a:rPr lang="en-US" sz="1600" dirty="0">
                  <a:solidFill>
                    <a:srgbClr val="0432FF"/>
                  </a:solidFill>
                </a:rPr>
              </a:br>
              <a:r>
                <a:rPr lang="en-US" sz="1600" dirty="0">
                  <a:solidFill>
                    <a:srgbClr val="0432FF"/>
                  </a:solidFill>
                </a:rPr>
                <a:t>ECE 445S Real-Time Dig. Sig. Proc. Lab</a:t>
              </a:r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-3661" y="1676400"/>
            <a:ext cx="1527661" cy="3048000"/>
            <a:chOff x="-3661" y="1676401"/>
            <a:chExt cx="1527661" cy="3048000"/>
          </a:xfrm>
        </p:grpSpPr>
        <p:grpSp>
          <p:nvGrpSpPr>
            <p:cNvPr id="44" name="Group 43"/>
            <p:cNvGrpSpPr/>
            <p:nvPr/>
          </p:nvGrpSpPr>
          <p:grpSpPr>
            <a:xfrm rot="16200000">
              <a:off x="-883873" y="2556613"/>
              <a:ext cx="3048000" cy="1287575"/>
              <a:chOff x="990600" y="1447800"/>
              <a:chExt cx="3048000" cy="1287575"/>
            </a:xfrm>
          </p:grpSpPr>
          <p:sp>
            <p:nvSpPr>
              <p:cNvPr id="45" name="Cloud 44"/>
              <p:cNvSpPr/>
              <p:nvPr/>
            </p:nvSpPr>
            <p:spPr bwMode="auto">
              <a:xfrm>
                <a:off x="990600" y="1447800"/>
                <a:ext cx="3048000" cy="1287575"/>
              </a:xfrm>
              <a:prstGeom prst="cloud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24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Times New Roman" pitchFamily="18" charset="0"/>
                </a:endParaRPr>
              </a:p>
            </p:txBody>
          </p:sp>
          <p:sp>
            <p:nvSpPr>
              <p:cNvPr id="46" name="TextBox 45"/>
              <p:cNvSpPr txBox="1"/>
              <p:nvPr/>
            </p:nvSpPr>
            <p:spPr>
              <a:xfrm>
                <a:off x="1400867" y="1734175"/>
                <a:ext cx="225673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i="1" dirty="0">
                    <a:solidFill>
                      <a:srgbClr val="CC00CC"/>
                    </a:solidFill>
                  </a:rPr>
                  <a:t>Data Science &amp; Machine Learning</a:t>
                </a:r>
              </a:p>
            </p:txBody>
          </p:sp>
        </p:grpSp>
        <p:cxnSp>
          <p:nvCxnSpPr>
            <p:cNvPr id="47" name="Straight Arrow Connector 46"/>
            <p:cNvCxnSpPr/>
            <p:nvPr/>
          </p:nvCxnSpPr>
          <p:spPr bwMode="auto">
            <a:xfrm>
              <a:off x="990600" y="3185845"/>
              <a:ext cx="533400" cy="0"/>
            </a:xfrm>
            <a:prstGeom prst="straightConnector1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  <p:cxnSp>
          <p:nvCxnSpPr>
            <p:cNvPr id="48" name="Straight Arrow Connector 47"/>
            <p:cNvCxnSpPr/>
            <p:nvPr/>
          </p:nvCxnSpPr>
          <p:spPr bwMode="auto">
            <a:xfrm>
              <a:off x="990600" y="3657601"/>
              <a:ext cx="533400" cy="0"/>
            </a:xfrm>
            <a:prstGeom prst="straightConnector1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  <p:cxnSp>
          <p:nvCxnSpPr>
            <p:cNvPr id="49" name="Straight Arrow Connector 48"/>
            <p:cNvCxnSpPr/>
            <p:nvPr/>
          </p:nvCxnSpPr>
          <p:spPr bwMode="auto">
            <a:xfrm>
              <a:off x="990600" y="3886201"/>
              <a:ext cx="533400" cy="0"/>
            </a:xfrm>
            <a:prstGeom prst="straightConnector1">
              <a:avLst/>
            </a:prstGeom>
            <a:solidFill>
              <a:schemeClr val="accent1"/>
            </a:solidFill>
            <a:ln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  <p:grpSp>
        <p:nvGrpSpPr>
          <p:cNvPr id="10" name="Group 9"/>
          <p:cNvGrpSpPr/>
          <p:nvPr/>
        </p:nvGrpSpPr>
        <p:grpSpPr>
          <a:xfrm>
            <a:off x="1371600" y="1447800"/>
            <a:ext cx="3848100" cy="4355306"/>
            <a:chOff x="1371600" y="1447800"/>
            <a:chExt cx="3848100" cy="4355306"/>
          </a:xfrm>
        </p:grpSpPr>
        <p:grpSp>
          <p:nvGrpSpPr>
            <p:cNvPr id="17" name="Group 16"/>
            <p:cNvGrpSpPr/>
            <p:nvPr/>
          </p:nvGrpSpPr>
          <p:grpSpPr>
            <a:xfrm>
              <a:off x="1371600" y="1447800"/>
              <a:ext cx="3048000" cy="1287575"/>
              <a:chOff x="990600" y="1447800"/>
              <a:chExt cx="3048000" cy="1287575"/>
            </a:xfrm>
          </p:grpSpPr>
          <p:sp>
            <p:nvSpPr>
              <p:cNvPr id="7" name="Cloud 6"/>
              <p:cNvSpPr/>
              <p:nvPr/>
            </p:nvSpPr>
            <p:spPr bwMode="auto">
              <a:xfrm>
                <a:off x="990600" y="1447800"/>
                <a:ext cx="3048000" cy="1287575"/>
              </a:xfrm>
              <a:prstGeom prst="cloud">
                <a:avLst/>
              </a:prstGeom>
              <a:noFill/>
              <a:ln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24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Times New Roman" pitchFamily="18" charset="0"/>
                </a:endParaRPr>
              </a:p>
            </p:txBody>
          </p:sp>
          <p:sp>
            <p:nvSpPr>
              <p:cNvPr id="9" name="TextBox 8"/>
              <p:cNvSpPr txBox="1"/>
              <p:nvPr/>
            </p:nvSpPr>
            <p:spPr>
              <a:xfrm>
                <a:off x="1400864" y="1534734"/>
                <a:ext cx="2256736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i="1" dirty="0">
                    <a:solidFill>
                      <a:srgbClr val="CC00CC"/>
                    </a:solidFill>
                  </a:rPr>
                  <a:t>Communications, Networks, Signal Processing, Systems</a:t>
                </a:r>
              </a:p>
            </p:txBody>
          </p:sp>
        </p:grpSp>
        <p:sp>
          <p:nvSpPr>
            <p:cNvPr id="40" name="TextBox 39"/>
            <p:cNvSpPr txBox="1"/>
            <p:nvPr/>
          </p:nvSpPr>
          <p:spPr>
            <a:xfrm>
              <a:off x="1524000" y="2756118"/>
              <a:ext cx="3695700" cy="30469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>
                  <a:solidFill>
                    <a:srgbClr val="0432FF"/>
                  </a:solidFill>
                </a:rPr>
                <a:t>ECE 445S Real-Time Dig. Sig. Proc. Lab</a:t>
              </a:r>
              <a:br>
                <a:rPr lang="en-US" sz="1600" dirty="0">
                  <a:solidFill>
                    <a:srgbClr val="0432FF"/>
                  </a:solidFill>
                </a:rPr>
              </a:br>
              <a:r>
                <a:rPr lang="en-US" sz="1600" dirty="0">
                  <a:solidFill>
                    <a:srgbClr val="0432FF"/>
                  </a:solidFill>
                </a:rPr>
                <a:t>ECE 351M Digital Signal Processing</a:t>
              </a:r>
              <a:br>
                <a:rPr lang="en-US" sz="1600" dirty="0">
                  <a:solidFill>
                    <a:srgbClr val="0432FF"/>
                  </a:solidFill>
                </a:rPr>
              </a:br>
              <a:r>
                <a:rPr lang="en-US" sz="1600" dirty="0">
                  <a:solidFill>
                    <a:srgbClr val="0432FF"/>
                  </a:solidFill>
                </a:rPr>
                <a:t>ECE 360K Digital Communications</a:t>
              </a:r>
            </a:p>
            <a:p>
              <a:r>
                <a:rPr lang="en-US" sz="1600" dirty="0">
                  <a:solidFill>
                    <a:srgbClr val="0432FF"/>
                  </a:solidFill>
                </a:rPr>
                <a:t>ECE 460J Data Science Laboratory</a:t>
              </a:r>
            </a:p>
            <a:p>
              <a:r>
                <a:rPr lang="en-US" sz="1600" dirty="0">
                  <a:solidFill>
                    <a:srgbClr val="0432FF"/>
                  </a:solidFill>
                </a:rPr>
                <a:t>ECE 461P Data Science Principles </a:t>
              </a:r>
            </a:p>
            <a:p>
              <a:r>
                <a:rPr lang="en-US" sz="1600" dirty="0"/>
                <a:t>ECE 361E Machine Learning / Data</a:t>
              </a:r>
            </a:p>
            <a:p>
              <a:r>
                <a:rPr lang="en-US" sz="1600" dirty="0"/>
                <a:t>	Analytics / Edge AI</a:t>
              </a:r>
            </a:p>
            <a:p>
              <a:r>
                <a:rPr lang="en-US" sz="1600" dirty="0">
                  <a:solidFill>
                    <a:srgbClr val="0432FF"/>
                  </a:solidFill>
                </a:rPr>
                <a:t>ECE 362K Intro to Automatic Control</a:t>
              </a:r>
            </a:p>
            <a:p>
              <a:r>
                <a:rPr lang="en-US" sz="1600" dirty="0">
                  <a:solidFill>
                    <a:srgbClr val="0432FF"/>
                  </a:solidFill>
                </a:rPr>
                <a:t>ECE 371R Digital Image Processing</a:t>
              </a:r>
              <a:br>
                <a:rPr lang="en-US" sz="1600" dirty="0"/>
              </a:br>
              <a:r>
                <a:rPr lang="en-US" sz="1600" dirty="0">
                  <a:solidFill>
                    <a:srgbClr val="0432FF"/>
                  </a:solidFill>
                </a:rPr>
                <a:t>ECE 471C Wireless Communications Lab</a:t>
              </a:r>
            </a:p>
            <a:p>
              <a:r>
                <a:rPr lang="en-US" sz="1600" dirty="0"/>
                <a:t>ECE 372N Telecommunication Networks</a:t>
              </a:r>
            </a:p>
            <a:p>
              <a:r>
                <a:rPr lang="en-US" sz="1600" dirty="0"/>
                <a:t>ECE 379K Computer Vision  </a:t>
              </a: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Pre-requisite for 15 ECE Courses</a:t>
            </a:r>
          </a:p>
        </p:txBody>
      </p:sp>
      <p:sp>
        <p:nvSpPr>
          <p:cNvPr id="5" name="Text Box 8"/>
          <p:cNvSpPr txBox="1">
            <a:spLocks noChangeArrowheads="1"/>
          </p:cNvSpPr>
          <p:nvPr/>
        </p:nvSpPr>
        <p:spPr bwMode="auto">
          <a:xfrm>
            <a:off x="0" y="0"/>
            <a:ext cx="9144000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2800" b="1">
                <a:solidFill>
                  <a:srgbClr val="CC00CC"/>
                </a:solidFill>
                <a:latin typeface="Times New Roman" charset="0"/>
                <a:ea typeface="ＭＳ Ｐゴシック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>
              <a:defRPr sz="20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>
              <a:defRPr sz="20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>
              <a:defRPr sz="20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>
              <a:defRPr sz="20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>
              <a:defRPr sz="20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>
              <a:defRPr sz="20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pPr algn="ctr">
              <a:spcBef>
                <a:spcPct val="50000"/>
              </a:spcBef>
            </a:pPr>
            <a:r>
              <a:rPr lang="en-US" sz="1600" b="0" i="1" dirty="0">
                <a:solidFill>
                  <a:schemeClr val="tx1"/>
                </a:solidFill>
              </a:rPr>
              <a:t>ECE 313 Linear Systems and Signals at The University of Texas at Austin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FD3C318-AF09-E0B7-7100-ADA934AB0D7C}"/>
              </a:ext>
            </a:extLst>
          </p:cNvPr>
          <p:cNvSpPr txBox="1"/>
          <p:nvPr/>
        </p:nvSpPr>
        <p:spPr>
          <a:xfrm>
            <a:off x="282713" y="5997714"/>
            <a:ext cx="847806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/>
              <a:t>Clouds represent ECE specializations (</a:t>
            </a:r>
            <a:r>
              <a:rPr lang="en-US" sz="2000" dirty="0">
                <a:solidFill>
                  <a:srgbClr val="0432FF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tech cores/components</a:t>
            </a:r>
            <a:r>
              <a:rPr lang="en-US" sz="2000" dirty="0"/>
              <a:t>)</a:t>
            </a:r>
          </a:p>
          <a:p>
            <a:pPr algn="ctr"/>
            <a:r>
              <a:rPr lang="en-US" sz="2000" dirty="0"/>
              <a:t>Courses in </a:t>
            </a:r>
            <a:r>
              <a:rPr lang="en-US" sz="2000" dirty="0">
                <a:solidFill>
                  <a:srgbClr val="0432FF"/>
                </a:solidFill>
              </a:rPr>
              <a:t>blue</a:t>
            </a:r>
            <a:r>
              <a:rPr lang="en-US" sz="2000" dirty="0"/>
              <a:t> fulfill a requirement for one or more technical cores/components</a:t>
            </a:r>
          </a:p>
        </p:txBody>
      </p:sp>
    </p:spTree>
    <p:extLst>
      <p:ext uri="{BB962C8B-B14F-4D97-AF65-F5344CB8AC3E}">
        <p14:creationId xmlns:p14="http://schemas.microsoft.com/office/powerpoint/2010/main" val="42878175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solidFill>
          <a:schemeClr val="accent1"/>
        </a:solidFill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arrow"/>
        </a:ln>
        <a:effectLst/>
      </a:spPr>
      <a:bodyPr/>
      <a:lstStyle/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9564</TotalTime>
  <Words>159</Words>
  <Application>Microsoft Macintosh PowerPoint</Application>
  <PresentationFormat>On-screen Show (4:3)</PresentationFormat>
  <Paragraphs>20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Times New Roman</vt:lpstr>
      <vt:lpstr>Default Design</vt:lpstr>
      <vt:lpstr>Pre-requisite for 15 ECE Courses</vt:lpstr>
    </vt:vector>
  </TitlesOfParts>
  <Company>The University of Texas at Austin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</dc:title>
  <dc:subject>EE 345S Lecture 0</dc:subject>
  <dc:creator>Brian L. Evans</dc:creator>
  <cp:lastModifiedBy>Brian Evans</cp:lastModifiedBy>
  <cp:revision>736</cp:revision>
  <cp:lastPrinted>2018-06-18T23:23:34Z</cp:lastPrinted>
  <dcterms:created xsi:type="dcterms:W3CDTF">1999-08-31T01:42:33Z</dcterms:created>
  <dcterms:modified xsi:type="dcterms:W3CDTF">2025-01-12T16:16:38Z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emplateType">
    <vt:i4>1</vt:i4>
  </property>
  <property fmtid="{D5CDD505-2E9C-101B-9397-08002B2CF9AE}" pid="3" name="GraphicType">
    <vt:i4>1</vt:i4>
  </property>
  <property fmtid="{D5CDD505-2E9C-101B-9397-08002B2CF9AE}" pid="4" name="Compression">
    <vt:i4>100</vt:i4>
  </property>
  <property fmtid="{D5CDD505-2E9C-101B-9397-08002B2CF9AE}" pid="5" name="ScreenSize">
    <vt:i4>4</vt:i4>
  </property>
  <property fmtid="{D5CDD505-2E9C-101B-9397-08002B2CF9AE}" pid="6" name="ScreenUsage">
    <vt:i4>3</vt:i4>
  </property>
  <property fmtid="{D5CDD505-2E9C-101B-9397-08002B2CF9AE}" pid="7" name="MailAddress">
    <vt:lpwstr>bevans@ece.utexas.edu</vt:lpwstr>
  </property>
  <property fmtid="{D5CDD505-2E9C-101B-9397-08002B2CF9AE}" pid="8" name="HomePage">
    <vt:lpwstr>http://www.ece.utexas.ed/~bevans</vt:lpwstr>
  </property>
  <property fmtid="{D5CDD505-2E9C-101B-9397-08002B2CF9AE}" pid="9" name="Other">
    <vt:lpwstr/>
  </property>
  <property fmtid="{D5CDD505-2E9C-101B-9397-08002B2CF9AE}" pid="10" name="DownloadOriginal">
    <vt:bool>false</vt:bool>
  </property>
  <property fmtid="{D5CDD505-2E9C-101B-9397-08002B2CF9AE}" pid="11" name="DownloadIEButton">
    <vt:bool>false</vt:bool>
  </property>
  <property fmtid="{D5CDD505-2E9C-101B-9397-08002B2CF9AE}" pid="12" name="UseBrowserColor">
    <vt:bool>true</vt:bool>
  </property>
  <property fmtid="{D5CDD505-2E9C-101B-9397-08002B2CF9AE}" pid="13" name="BackColor">
    <vt:i4>15132390</vt:i4>
  </property>
  <property fmtid="{D5CDD505-2E9C-101B-9397-08002B2CF9AE}" pid="14" name="TextColor">
    <vt:i4>0</vt:i4>
  </property>
  <property fmtid="{D5CDD505-2E9C-101B-9397-08002B2CF9AE}" pid="15" name="LinkColor">
    <vt:i4>16711782</vt:i4>
  </property>
  <property fmtid="{D5CDD505-2E9C-101B-9397-08002B2CF9AE}" pid="16" name="VisitedColor">
    <vt:i4>10040268</vt:i4>
  </property>
  <property fmtid="{D5CDD505-2E9C-101B-9397-08002B2CF9AE}" pid="17" name="TransparentButton">
    <vt:i4>0</vt:i4>
  </property>
  <property fmtid="{D5CDD505-2E9C-101B-9397-08002B2CF9AE}" pid="18" name="ButtonType">
    <vt:i4>1</vt:i4>
  </property>
  <property fmtid="{D5CDD505-2E9C-101B-9397-08002B2CF9AE}" pid="19" name="ShowNotes">
    <vt:bool>false</vt:bool>
  </property>
  <property fmtid="{D5CDD505-2E9C-101B-9397-08002B2CF9AE}" pid="20" name="NavBtnPos">
    <vt:i4>3</vt:i4>
  </property>
  <property fmtid="{D5CDD505-2E9C-101B-9397-08002B2CF9AE}" pid="21" name="OutputDir">
    <vt:lpwstr>L:\bevans\ee313s01\01_Introduction</vt:lpwstr>
  </property>
</Properties>
</file>

<file path=docProps/thumbnail.jpeg>
</file>