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56" r:id="rId2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hiddenSlides="1" frame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FC1107"/>
    <a:srgbClr val="EB070B"/>
    <a:srgbClr val="C32A10"/>
    <a:srgbClr val="008000"/>
    <a:srgbClr val="800040"/>
    <a:srgbClr val="FFCF8D"/>
    <a:srgbClr val="FFF50B"/>
    <a:srgbClr val="FF0101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 autoAdjust="0"/>
    <p:restoredTop sz="94660"/>
  </p:normalViewPr>
  <p:slideViewPr>
    <p:cSldViewPr>
      <p:cViewPr varScale="1">
        <p:scale>
          <a:sx n="114" d="100"/>
          <a:sy n="114" d="100"/>
        </p:scale>
        <p:origin x="36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200" y="-96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55075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8855075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19C1538-8C06-C145-B348-B6B904A0B8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6517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82675" y="688975"/>
            <a:ext cx="4679950" cy="3509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3763" y="4427538"/>
            <a:ext cx="5056187" cy="419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55075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8855075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4" tIns="45682" rIns="91364" bIns="4568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A808DF4-B55E-EC42-B023-904EB67A61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6564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1-</a:t>
            </a:r>
            <a:fld id="{25E6C7D9-E153-A246-A118-12F94377C0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852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0-</a:t>
            </a:r>
            <a:fld id="{F0256674-A60C-E94E-9F9F-1C820431AC6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858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304800"/>
            <a:ext cx="207645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7695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0-</a:t>
            </a:r>
            <a:fld id="{7881BF9C-558B-2145-8DFD-3FA67EFD8A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27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1-</a:t>
            </a:r>
            <a:fld id="{48456A70-0021-B84E-925B-88B7CCC4D2F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522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1-</a:t>
            </a:r>
            <a:fld id="{33EDC96D-55DE-CA44-A250-A00E3EA1FE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562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767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447800"/>
            <a:ext cx="40767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1-</a:t>
            </a:r>
            <a:fld id="{95762E6C-DE49-564A-8C5A-CB9F7777570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272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1-</a:t>
            </a:r>
            <a:fld id="{B41D315A-3C59-1141-9ADA-E7C044A0462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137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1-</a:t>
            </a:r>
            <a:fld id="{A4D5F681-E361-EC4F-A31C-2C644342852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379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1-</a:t>
            </a:r>
            <a:fld id="{8B3C100E-1D49-9B4B-9283-CFA0E9FD430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38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0-</a:t>
            </a:r>
            <a:fld id="{98833C8E-FE58-5C4B-9D16-66EC237C2A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115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0-</a:t>
            </a:r>
            <a:fld id="{77728885-51BE-1D4A-AD7E-30D0C367FA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135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305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r>
              <a:rPr lang="en-US" dirty="0"/>
              <a:t>1-</a:t>
            </a:r>
            <a:fld id="{B4EAA76D-941B-F24A-9A99-FA0C585D5822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  <a:ea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CC00CC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ce.utexas.edu/academics/undergraduate/techcor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295900" y="3956685"/>
            <a:ext cx="3581400" cy="1834515"/>
            <a:chOff x="5029200" y="4038600"/>
            <a:chExt cx="3581400" cy="1834515"/>
          </a:xfrm>
        </p:grpSpPr>
        <p:grpSp>
          <p:nvGrpSpPr>
            <p:cNvPr id="21" name="Group 20"/>
            <p:cNvGrpSpPr/>
            <p:nvPr/>
          </p:nvGrpSpPr>
          <p:grpSpPr>
            <a:xfrm>
              <a:off x="5372100" y="4038600"/>
              <a:ext cx="3048000" cy="1287575"/>
              <a:chOff x="647700" y="1447800"/>
              <a:chExt cx="3048000" cy="1287575"/>
            </a:xfrm>
          </p:grpSpPr>
          <p:sp>
            <p:nvSpPr>
              <p:cNvPr id="22" name="Cloud 21"/>
              <p:cNvSpPr/>
              <p:nvPr/>
            </p:nvSpPr>
            <p:spPr bwMode="auto">
              <a:xfrm>
                <a:off x="647700" y="1447800"/>
                <a:ext cx="3048000" cy="1287575"/>
              </a:xfrm>
              <a:prstGeom prst="cloud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104900" y="1722689"/>
                <a:ext cx="225673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i="1" dirty="0">
                    <a:solidFill>
                      <a:srgbClr val="CC00CC"/>
                    </a:solidFill>
                  </a:rPr>
                  <a:t>Energy Systems and Renewable Energy</a:t>
                </a: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5029200" y="5288340"/>
              <a:ext cx="3581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ECE 341 Electric Drives and Motors</a:t>
              </a:r>
            </a:p>
            <a:p>
              <a:r>
                <a:rPr lang="en-US" sz="1600" dirty="0"/>
                <a:t>ECE 362R Renewable Energy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334000" y="1376735"/>
            <a:ext cx="3733800" cy="1880175"/>
            <a:chOff x="914400" y="4749224"/>
            <a:chExt cx="3733800" cy="1880175"/>
          </a:xfrm>
        </p:grpSpPr>
        <p:grpSp>
          <p:nvGrpSpPr>
            <p:cNvPr id="24" name="Group 23"/>
            <p:cNvGrpSpPr/>
            <p:nvPr/>
          </p:nvGrpSpPr>
          <p:grpSpPr>
            <a:xfrm>
              <a:off x="1219200" y="4749224"/>
              <a:ext cx="3121980" cy="1287575"/>
              <a:chOff x="990600" y="1447800"/>
              <a:chExt cx="3121980" cy="1287575"/>
            </a:xfrm>
          </p:grpSpPr>
          <p:sp>
            <p:nvSpPr>
              <p:cNvPr id="25" name="Cloud 24"/>
              <p:cNvSpPr/>
              <p:nvPr/>
            </p:nvSpPr>
            <p:spPr bwMode="auto">
              <a:xfrm>
                <a:off x="990600" y="1447800"/>
                <a:ext cx="3048000" cy="1287575"/>
              </a:xfrm>
              <a:prstGeom prst="cloud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216980" y="1744775"/>
                <a:ext cx="28956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i="1" dirty="0">
                    <a:solidFill>
                      <a:srgbClr val="CC00CC"/>
                    </a:solidFill>
                  </a:rPr>
                  <a:t>Computer Architecture &amp; Embedded Systems</a:t>
                </a:r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914400" y="6044624"/>
              <a:ext cx="3733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432FF"/>
                  </a:solidFill>
                </a:rPr>
                <a:t>ECE 445L Embedded Systems Design Lab</a:t>
              </a:r>
              <a:br>
                <a:rPr lang="en-US" sz="1600" dirty="0">
                  <a:solidFill>
                    <a:srgbClr val="0432FF"/>
                  </a:solidFill>
                </a:rPr>
              </a:br>
              <a:r>
                <a:rPr lang="en-US" sz="1600" dirty="0">
                  <a:solidFill>
                    <a:srgbClr val="0432FF"/>
                  </a:solidFill>
                </a:rPr>
                <a:t>ECE 445S Real-Time Dig. Sig. Proc. Lab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-3661" y="1676400"/>
            <a:ext cx="1527661" cy="3048000"/>
            <a:chOff x="-3661" y="1676401"/>
            <a:chExt cx="1527661" cy="3048000"/>
          </a:xfrm>
        </p:grpSpPr>
        <p:grpSp>
          <p:nvGrpSpPr>
            <p:cNvPr id="44" name="Group 43"/>
            <p:cNvGrpSpPr/>
            <p:nvPr/>
          </p:nvGrpSpPr>
          <p:grpSpPr>
            <a:xfrm rot="16200000">
              <a:off x="-883873" y="2556613"/>
              <a:ext cx="3048000" cy="1287575"/>
              <a:chOff x="990600" y="1447800"/>
              <a:chExt cx="3048000" cy="1287575"/>
            </a:xfrm>
          </p:grpSpPr>
          <p:sp>
            <p:nvSpPr>
              <p:cNvPr id="45" name="Cloud 44"/>
              <p:cNvSpPr/>
              <p:nvPr/>
            </p:nvSpPr>
            <p:spPr bwMode="auto">
              <a:xfrm>
                <a:off x="990600" y="1447800"/>
                <a:ext cx="3048000" cy="1287575"/>
              </a:xfrm>
              <a:prstGeom prst="cloud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1400867" y="1734175"/>
                <a:ext cx="225673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i="1" dirty="0">
                    <a:solidFill>
                      <a:srgbClr val="CC00CC"/>
                    </a:solidFill>
                  </a:rPr>
                  <a:t>Data Science &amp; Machine Learning</a:t>
                </a:r>
              </a:p>
            </p:txBody>
          </p:sp>
        </p:grpSp>
        <p:cxnSp>
          <p:nvCxnSpPr>
            <p:cNvPr id="47" name="Straight Arrow Connector 46"/>
            <p:cNvCxnSpPr/>
            <p:nvPr/>
          </p:nvCxnSpPr>
          <p:spPr bwMode="auto">
            <a:xfrm>
              <a:off x="990600" y="3185845"/>
              <a:ext cx="5334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8" name="Straight Arrow Connector 47"/>
            <p:cNvCxnSpPr/>
            <p:nvPr/>
          </p:nvCxnSpPr>
          <p:spPr bwMode="auto">
            <a:xfrm>
              <a:off x="990600" y="3657601"/>
              <a:ext cx="5334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9" name="Straight Arrow Connector 48"/>
            <p:cNvCxnSpPr/>
            <p:nvPr/>
          </p:nvCxnSpPr>
          <p:spPr bwMode="auto">
            <a:xfrm>
              <a:off x="990600" y="3886201"/>
              <a:ext cx="5334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0" name="Group 9"/>
          <p:cNvGrpSpPr/>
          <p:nvPr/>
        </p:nvGrpSpPr>
        <p:grpSpPr>
          <a:xfrm>
            <a:off x="1371600" y="1447800"/>
            <a:ext cx="3848100" cy="4355306"/>
            <a:chOff x="1371600" y="1447800"/>
            <a:chExt cx="3848100" cy="4355306"/>
          </a:xfrm>
        </p:grpSpPr>
        <p:grpSp>
          <p:nvGrpSpPr>
            <p:cNvPr id="17" name="Group 16"/>
            <p:cNvGrpSpPr/>
            <p:nvPr/>
          </p:nvGrpSpPr>
          <p:grpSpPr>
            <a:xfrm>
              <a:off x="1371600" y="1447800"/>
              <a:ext cx="3048000" cy="1287575"/>
              <a:chOff x="990600" y="1447800"/>
              <a:chExt cx="3048000" cy="1287575"/>
            </a:xfrm>
          </p:grpSpPr>
          <p:sp>
            <p:nvSpPr>
              <p:cNvPr id="7" name="Cloud 6"/>
              <p:cNvSpPr/>
              <p:nvPr/>
            </p:nvSpPr>
            <p:spPr bwMode="auto">
              <a:xfrm>
                <a:off x="990600" y="1447800"/>
                <a:ext cx="3048000" cy="1287575"/>
              </a:xfrm>
              <a:prstGeom prst="cloud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400864" y="1534734"/>
                <a:ext cx="2256736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i="1" dirty="0">
                    <a:solidFill>
                      <a:srgbClr val="CC00CC"/>
                    </a:solidFill>
                  </a:rPr>
                  <a:t>Communications, Networks, Signal Processing, Systems</a:t>
                </a: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1524000" y="2756118"/>
              <a:ext cx="3695700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432FF"/>
                  </a:solidFill>
                </a:rPr>
                <a:t>ECE 445S Real-Time Dig. Sig. Proc. Lab</a:t>
              </a:r>
              <a:br>
                <a:rPr lang="en-US" sz="1600" dirty="0">
                  <a:solidFill>
                    <a:srgbClr val="0432FF"/>
                  </a:solidFill>
                </a:rPr>
              </a:br>
              <a:r>
                <a:rPr lang="en-US" sz="1600" dirty="0">
                  <a:solidFill>
                    <a:srgbClr val="0432FF"/>
                  </a:solidFill>
                </a:rPr>
                <a:t>ECE 351M Digital Signal Processing</a:t>
              </a:r>
              <a:br>
                <a:rPr lang="en-US" sz="1600" dirty="0">
                  <a:solidFill>
                    <a:srgbClr val="0432FF"/>
                  </a:solidFill>
                </a:rPr>
              </a:br>
              <a:r>
                <a:rPr lang="en-US" sz="1600" dirty="0">
                  <a:solidFill>
                    <a:srgbClr val="0432FF"/>
                  </a:solidFill>
                </a:rPr>
                <a:t>ECE 360K Digital Communications</a:t>
              </a:r>
            </a:p>
            <a:p>
              <a:r>
                <a:rPr lang="en-US" sz="1600" dirty="0">
                  <a:solidFill>
                    <a:srgbClr val="0432FF"/>
                  </a:solidFill>
                </a:rPr>
                <a:t>ECE 460J Data Science Laboratory</a:t>
              </a:r>
            </a:p>
            <a:p>
              <a:r>
                <a:rPr lang="en-US" sz="1600" dirty="0">
                  <a:solidFill>
                    <a:srgbClr val="0432FF"/>
                  </a:solidFill>
                </a:rPr>
                <a:t>ECE 461P Data Science Principles </a:t>
              </a:r>
            </a:p>
            <a:p>
              <a:r>
                <a:rPr lang="en-US" sz="1600" dirty="0"/>
                <a:t>ECE 361E Machine Learning / Data</a:t>
              </a:r>
            </a:p>
            <a:p>
              <a:r>
                <a:rPr lang="en-US" sz="1600" dirty="0"/>
                <a:t>	Analytics / Edge AI</a:t>
              </a:r>
            </a:p>
            <a:p>
              <a:r>
                <a:rPr lang="en-US" sz="1600" dirty="0">
                  <a:solidFill>
                    <a:srgbClr val="0432FF"/>
                  </a:solidFill>
                </a:rPr>
                <a:t>ECE 362K Intro to Automatic Control</a:t>
              </a:r>
            </a:p>
            <a:p>
              <a:r>
                <a:rPr lang="en-US" sz="1600" dirty="0">
                  <a:solidFill>
                    <a:srgbClr val="0432FF"/>
                  </a:solidFill>
                </a:rPr>
                <a:t>ECE 371R Digital Image Processing</a:t>
              </a:r>
              <a:br>
                <a:rPr lang="en-US" sz="1600" dirty="0"/>
              </a:br>
              <a:r>
                <a:rPr lang="en-US" sz="1600" dirty="0">
                  <a:solidFill>
                    <a:srgbClr val="0432FF"/>
                  </a:solidFill>
                </a:rPr>
                <a:t>ECE 471C Wireless Communications Lab</a:t>
              </a:r>
            </a:p>
            <a:p>
              <a:r>
                <a:rPr lang="en-US" sz="1600" dirty="0"/>
                <a:t>ECE 372N Telecommunication Networks</a:t>
              </a:r>
            </a:p>
            <a:p>
              <a:r>
                <a:rPr lang="en-US" sz="1600" dirty="0"/>
                <a:t>ECE 379K Computer Vision  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Pre-requisite for 15 ECE Courses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CC00CC"/>
                </a:solidFill>
                <a:latin typeface="Times New Roman" charset="0"/>
                <a:ea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0" i="1" dirty="0">
                <a:solidFill>
                  <a:schemeClr val="tx1"/>
                </a:solidFill>
              </a:rPr>
              <a:t>ECE 313 Linear Systems and Signals at The University of Texas at Austin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D3C318-AF09-E0B7-7100-ADA934AB0D7C}"/>
              </a:ext>
            </a:extLst>
          </p:cNvPr>
          <p:cNvSpPr txBox="1"/>
          <p:nvPr/>
        </p:nvSpPr>
        <p:spPr>
          <a:xfrm>
            <a:off x="282713" y="5997714"/>
            <a:ext cx="8478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Clouds represent ECE specializations (</a:t>
            </a:r>
            <a:r>
              <a:rPr lang="en-US" sz="2000" dirty="0">
                <a:solidFill>
                  <a:srgbClr val="0432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tech cores/components</a:t>
            </a:r>
            <a:r>
              <a:rPr lang="en-US" sz="2000" dirty="0"/>
              <a:t>)</a:t>
            </a:r>
          </a:p>
          <a:p>
            <a:pPr algn="ctr"/>
            <a:r>
              <a:rPr lang="en-US" sz="2000" dirty="0"/>
              <a:t>Courses in </a:t>
            </a:r>
            <a:r>
              <a:rPr lang="en-US" sz="2000" dirty="0">
                <a:solidFill>
                  <a:srgbClr val="0432FF"/>
                </a:solidFill>
              </a:rPr>
              <a:t>blue</a:t>
            </a:r>
            <a:r>
              <a:rPr lang="en-US" sz="2000" dirty="0"/>
              <a:t> fulfill a requirement for one or more technical cores/components</a:t>
            </a:r>
          </a:p>
        </p:txBody>
      </p:sp>
    </p:spTree>
    <p:extLst>
      <p:ext uri="{BB962C8B-B14F-4D97-AF65-F5344CB8AC3E}">
        <p14:creationId xmlns:p14="http://schemas.microsoft.com/office/powerpoint/2010/main" val="4287817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9564</TotalTime>
  <Words>159</Words>
  <Application>Microsoft Macintosh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Times New Roman</vt:lpstr>
      <vt:lpstr>Default Design</vt:lpstr>
      <vt:lpstr>Pre-requisite for 15 ECE Courses</vt:lpstr>
    </vt:vector>
  </TitlesOfParts>
  <Company>The University of Texas at Austin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subject>EE 345S Lecture 0</dc:subject>
  <dc:creator>Brian L. Evans</dc:creator>
  <cp:lastModifiedBy>Brian Evans</cp:lastModifiedBy>
  <cp:revision>736</cp:revision>
  <cp:lastPrinted>2018-06-18T23:23:34Z</cp:lastPrinted>
  <dcterms:created xsi:type="dcterms:W3CDTF">1999-08-31T01:42:33Z</dcterms:created>
  <dcterms:modified xsi:type="dcterms:W3CDTF">2025-01-12T16:16:38Z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4</vt:i4>
  </property>
  <property fmtid="{D5CDD505-2E9C-101B-9397-08002B2CF9AE}" pid="6" name="ScreenUsage">
    <vt:i4>3</vt:i4>
  </property>
  <property fmtid="{D5CDD505-2E9C-101B-9397-08002B2CF9AE}" pid="7" name="MailAddress">
    <vt:lpwstr>bevans@ece.utexas.edu</vt:lpwstr>
  </property>
  <property fmtid="{D5CDD505-2E9C-101B-9397-08002B2CF9AE}" pid="8" name="HomePage">
    <vt:lpwstr>http://www.ece.utexas.ed/~bevans</vt:lpwstr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L:\bevans\ee313s01\01_Introduction</vt:lpwstr>
  </property>
</Properties>
</file>