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69" r:id="rId3"/>
    <p:sldId id="470" r:id="rId4"/>
    <p:sldId id="471" r:id="rId5"/>
    <p:sldId id="472" r:id="rId6"/>
    <p:sldId id="473" r:id="rId7"/>
    <p:sldId id="474" r:id="rId8"/>
    <p:sldId id="475" r:id="rId9"/>
    <p:sldId id="477" r:id="rId10"/>
    <p:sldId id="478" r:id="rId11"/>
    <p:sldId id="479" r:id="rId12"/>
    <p:sldId id="436" r:id="rId13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E9"/>
    <a:srgbClr val="CF35E3"/>
    <a:srgbClr val="DA00FF"/>
    <a:srgbClr val="1FE0E0"/>
    <a:srgbClr val="FC1107"/>
    <a:srgbClr val="EB070B"/>
    <a:srgbClr val="C32A10"/>
    <a:srgbClr val="008000"/>
    <a:srgbClr val="800040"/>
    <a:srgbClr val="FFC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4" autoAdjust="0"/>
    <p:restoredTop sz="94660"/>
  </p:normalViewPr>
  <p:slideViewPr>
    <p:cSldViewPr>
      <p:cViewPr varScale="1">
        <p:scale>
          <a:sx n="113" d="100"/>
          <a:sy n="113" d="100"/>
        </p:scale>
        <p:origin x="159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520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9C1538-8C06-C145-B348-B6B904A0B8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51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2675" y="688975"/>
            <a:ext cx="4679950" cy="3509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427538"/>
            <a:ext cx="5056187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808DF4-B55E-EC42-B023-904EB67A61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56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10-</a:t>
            </a:r>
            <a:fld id="{25E6C7D9-E153-A246-A118-12F94377C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85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F0256674-A60C-E94E-9F9F-1C820431AC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5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881BF9C-558B-2145-8DFD-3FA67EFD8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10-</a:t>
            </a:r>
            <a:fld id="{48456A70-0021-B84E-925B-88B7CCC4D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2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10-</a:t>
            </a:r>
            <a:fld id="{33EDC96D-55DE-CA44-A250-A00E3EA1FE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62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10-</a:t>
            </a:r>
            <a:fld id="{95762E6C-DE49-564A-8C5A-CB9F777757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27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10-</a:t>
            </a:r>
            <a:fld id="{B41D315A-3C59-1141-9ADA-E7C044A046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3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10-</a:t>
            </a:r>
            <a:fld id="{A4D5F681-E361-EC4F-A31C-2C6443428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10-</a:t>
            </a:r>
            <a:fld id="{8B3C100E-1D49-9B4B-9283-CFA0E9FD430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8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98833C8E-FE58-5C4B-9D16-66EC237C2A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1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7728885-51BE-1D4A-AD7E-30D0C367FA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3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en-US" dirty="0"/>
              <a:t>10-</a:t>
            </a:r>
            <a:fld id="{B4EAA76D-941B-F24A-9A99-FA0C585D582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13" Type="http://schemas.openxmlformats.org/officeDocument/2006/relationships/image" Target="../media/image82.emf"/><Relationship Id="rId18" Type="http://schemas.openxmlformats.org/officeDocument/2006/relationships/image" Target="../media/image65.emf"/><Relationship Id="rId26" Type="http://schemas.openxmlformats.org/officeDocument/2006/relationships/image" Target="../media/image87.emf"/><Relationship Id="rId3" Type="http://schemas.openxmlformats.org/officeDocument/2006/relationships/image" Target="../media/image77.emf"/><Relationship Id="rId21" Type="http://schemas.openxmlformats.org/officeDocument/2006/relationships/oleObject" Target="../embeddings/oleObject94.bin"/><Relationship Id="rId7" Type="http://schemas.openxmlformats.org/officeDocument/2006/relationships/image" Target="../media/image79.emf"/><Relationship Id="rId12" Type="http://schemas.openxmlformats.org/officeDocument/2006/relationships/oleObject" Target="../embeddings/oleObject90.bin"/><Relationship Id="rId17" Type="http://schemas.openxmlformats.org/officeDocument/2006/relationships/oleObject" Target="../embeddings/oleObject92.bin"/><Relationship Id="rId25" Type="http://schemas.openxmlformats.org/officeDocument/2006/relationships/oleObject" Target="../embeddings/oleObject96.bin"/><Relationship Id="rId2" Type="http://schemas.openxmlformats.org/officeDocument/2006/relationships/oleObject" Target="../embeddings/oleObject85.bin"/><Relationship Id="rId16" Type="http://schemas.openxmlformats.org/officeDocument/2006/relationships/image" Target="../media/image84.png"/><Relationship Id="rId20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7.bin"/><Relationship Id="rId11" Type="http://schemas.openxmlformats.org/officeDocument/2006/relationships/image" Target="../media/image81.emf"/><Relationship Id="rId24" Type="http://schemas.openxmlformats.org/officeDocument/2006/relationships/image" Target="../media/image86.emf"/><Relationship Id="rId5" Type="http://schemas.openxmlformats.org/officeDocument/2006/relationships/image" Target="../media/image78.emf"/><Relationship Id="rId15" Type="http://schemas.openxmlformats.org/officeDocument/2006/relationships/image" Target="../media/image83.emf"/><Relationship Id="rId23" Type="http://schemas.openxmlformats.org/officeDocument/2006/relationships/oleObject" Target="../embeddings/oleObject95.bin"/><Relationship Id="rId10" Type="http://schemas.openxmlformats.org/officeDocument/2006/relationships/oleObject" Target="../embeddings/oleObject89.bin"/><Relationship Id="rId19" Type="http://schemas.openxmlformats.org/officeDocument/2006/relationships/oleObject" Target="../embeddings/oleObject93.bin"/><Relationship Id="rId4" Type="http://schemas.openxmlformats.org/officeDocument/2006/relationships/oleObject" Target="../embeddings/oleObject86.bin"/><Relationship Id="rId9" Type="http://schemas.openxmlformats.org/officeDocument/2006/relationships/image" Target="../media/image80.emf"/><Relationship Id="rId14" Type="http://schemas.openxmlformats.org/officeDocument/2006/relationships/oleObject" Target="../embeddings/oleObject91.bin"/><Relationship Id="rId22" Type="http://schemas.openxmlformats.org/officeDocument/2006/relationships/image" Target="../media/image8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7.emf"/><Relationship Id="rId7" Type="http://schemas.openxmlformats.org/officeDocument/2006/relationships/image" Target="../media/image89.emf"/><Relationship Id="rId2" Type="http://schemas.openxmlformats.org/officeDocument/2006/relationships/oleObject" Target="../embeddings/oleObject9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9.bin"/><Relationship Id="rId5" Type="http://schemas.openxmlformats.org/officeDocument/2006/relationships/image" Target="../media/image88.emf"/><Relationship Id="rId10" Type="http://schemas.openxmlformats.org/officeDocument/2006/relationships/image" Target="../media/image92.png"/><Relationship Id="rId4" Type="http://schemas.openxmlformats.org/officeDocument/2006/relationships/oleObject" Target="../embeddings/oleObject98.bin"/><Relationship Id="rId9" Type="http://schemas.openxmlformats.org/officeDocument/2006/relationships/image" Target="../media/image9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1.0/legalcode" TargetMode="External"/><Relationship Id="rId2" Type="http://schemas.openxmlformats.org/officeDocument/2006/relationships/hyperlink" Target="http://creativecommons.org/licenses/by-nc-sa/1.0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8.emf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17.bin"/><Relationship Id="rId3" Type="http://schemas.openxmlformats.org/officeDocument/2006/relationships/image" Target="../media/image3.emf"/><Relationship Id="rId21" Type="http://schemas.openxmlformats.org/officeDocument/2006/relationships/image" Target="../media/image12.emf"/><Relationship Id="rId7" Type="http://schemas.openxmlformats.org/officeDocument/2006/relationships/image" Target="../media/image5.e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0.emf"/><Relationship Id="rId25" Type="http://schemas.openxmlformats.org/officeDocument/2006/relationships/image" Target="../media/image14.emf"/><Relationship Id="rId2" Type="http://schemas.openxmlformats.org/officeDocument/2006/relationships/oleObject" Target="../embeddings/oleObject5.bin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7.emf"/><Relationship Id="rId24" Type="http://schemas.openxmlformats.org/officeDocument/2006/relationships/oleObject" Target="../embeddings/oleObject16.bin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23" Type="http://schemas.openxmlformats.org/officeDocument/2006/relationships/image" Target="../media/image13.e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11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6.e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Relationship Id="rId27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1.emf"/><Relationship Id="rId18" Type="http://schemas.openxmlformats.org/officeDocument/2006/relationships/oleObject" Target="../embeddings/oleObject26.bin"/><Relationship Id="rId26" Type="http://schemas.openxmlformats.org/officeDocument/2006/relationships/oleObject" Target="../embeddings/oleObject30.bin"/><Relationship Id="rId3" Type="http://schemas.openxmlformats.org/officeDocument/2006/relationships/image" Target="../media/image16.emf"/><Relationship Id="rId21" Type="http://schemas.openxmlformats.org/officeDocument/2006/relationships/image" Target="../media/image25.emf"/><Relationship Id="rId7" Type="http://schemas.openxmlformats.org/officeDocument/2006/relationships/image" Target="../media/image18.e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23.emf"/><Relationship Id="rId25" Type="http://schemas.openxmlformats.org/officeDocument/2006/relationships/image" Target="../media/image27.emf"/><Relationship Id="rId2" Type="http://schemas.openxmlformats.org/officeDocument/2006/relationships/oleObject" Target="../embeddings/oleObject18.bin"/><Relationship Id="rId16" Type="http://schemas.openxmlformats.org/officeDocument/2006/relationships/oleObject" Target="../embeddings/oleObject25.bin"/><Relationship Id="rId20" Type="http://schemas.openxmlformats.org/officeDocument/2006/relationships/oleObject" Target="../embeddings/oleObject27.bin"/><Relationship Id="rId29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0.emf"/><Relationship Id="rId24" Type="http://schemas.openxmlformats.org/officeDocument/2006/relationships/oleObject" Target="../embeddings/oleObject29.bin"/><Relationship Id="rId5" Type="http://schemas.openxmlformats.org/officeDocument/2006/relationships/image" Target="../media/image17.emf"/><Relationship Id="rId15" Type="http://schemas.openxmlformats.org/officeDocument/2006/relationships/image" Target="../media/image22.emf"/><Relationship Id="rId23" Type="http://schemas.openxmlformats.org/officeDocument/2006/relationships/image" Target="../media/image26.emf"/><Relationship Id="rId28" Type="http://schemas.openxmlformats.org/officeDocument/2006/relationships/oleObject" Target="../embeddings/oleObject31.bin"/><Relationship Id="rId10" Type="http://schemas.openxmlformats.org/officeDocument/2006/relationships/oleObject" Target="../embeddings/oleObject22.bin"/><Relationship Id="rId19" Type="http://schemas.openxmlformats.org/officeDocument/2006/relationships/image" Target="../media/image24.emf"/><Relationship Id="rId31" Type="http://schemas.openxmlformats.org/officeDocument/2006/relationships/image" Target="../media/image30.e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19.emf"/><Relationship Id="rId14" Type="http://schemas.openxmlformats.org/officeDocument/2006/relationships/oleObject" Target="../embeddings/oleObject24.bin"/><Relationship Id="rId22" Type="http://schemas.openxmlformats.org/officeDocument/2006/relationships/oleObject" Target="../embeddings/oleObject28.bin"/><Relationship Id="rId27" Type="http://schemas.openxmlformats.org/officeDocument/2006/relationships/image" Target="../media/image28.emf"/><Relationship Id="rId30" Type="http://schemas.openxmlformats.org/officeDocument/2006/relationships/oleObject" Target="../embeddings/oleObject3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6.emf"/><Relationship Id="rId18" Type="http://schemas.openxmlformats.org/officeDocument/2006/relationships/oleObject" Target="../embeddings/oleObject41.bin"/><Relationship Id="rId3" Type="http://schemas.openxmlformats.org/officeDocument/2006/relationships/image" Target="../media/image31.emf"/><Relationship Id="rId21" Type="http://schemas.openxmlformats.org/officeDocument/2006/relationships/image" Target="../media/image40.emf"/><Relationship Id="rId7" Type="http://schemas.openxmlformats.org/officeDocument/2006/relationships/image" Target="../media/image33.e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38.emf"/><Relationship Id="rId2" Type="http://schemas.openxmlformats.org/officeDocument/2006/relationships/oleObject" Target="../embeddings/oleObject33.bin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5.emf"/><Relationship Id="rId5" Type="http://schemas.openxmlformats.org/officeDocument/2006/relationships/image" Target="../media/image32.emf"/><Relationship Id="rId15" Type="http://schemas.openxmlformats.org/officeDocument/2006/relationships/image" Target="../media/image37.e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39.e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4.emf"/><Relationship Id="rId14" Type="http://schemas.openxmlformats.org/officeDocument/2006/relationships/oleObject" Target="../embeddings/oleObject39.bin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emf"/><Relationship Id="rId18" Type="http://schemas.openxmlformats.org/officeDocument/2006/relationships/oleObject" Target="../embeddings/oleObject51.bin"/><Relationship Id="rId26" Type="http://schemas.openxmlformats.org/officeDocument/2006/relationships/oleObject" Target="../embeddings/oleObject55.bin"/><Relationship Id="rId39" Type="http://schemas.openxmlformats.org/officeDocument/2006/relationships/image" Target="../media/image53.emf"/><Relationship Id="rId21" Type="http://schemas.openxmlformats.org/officeDocument/2006/relationships/image" Target="../media/image44.emf"/><Relationship Id="rId34" Type="http://schemas.openxmlformats.org/officeDocument/2006/relationships/oleObject" Target="../embeddings/oleObject59.bin"/><Relationship Id="rId42" Type="http://schemas.openxmlformats.org/officeDocument/2006/relationships/oleObject" Target="../embeddings/oleObject63.bin"/><Relationship Id="rId7" Type="http://schemas.openxmlformats.org/officeDocument/2006/relationships/image" Target="../media/image18.emf"/><Relationship Id="rId2" Type="http://schemas.openxmlformats.org/officeDocument/2006/relationships/oleObject" Target="../embeddings/oleObject43.bin"/><Relationship Id="rId16" Type="http://schemas.openxmlformats.org/officeDocument/2006/relationships/oleObject" Target="../embeddings/oleObject50.bin"/><Relationship Id="rId20" Type="http://schemas.openxmlformats.org/officeDocument/2006/relationships/oleObject" Target="../embeddings/oleObject52.bin"/><Relationship Id="rId29" Type="http://schemas.openxmlformats.org/officeDocument/2006/relationships/image" Target="../media/image48.emf"/><Relationship Id="rId41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20.emf"/><Relationship Id="rId24" Type="http://schemas.openxmlformats.org/officeDocument/2006/relationships/oleObject" Target="../embeddings/oleObject54.bin"/><Relationship Id="rId32" Type="http://schemas.openxmlformats.org/officeDocument/2006/relationships/oleObject" Target="../embeddings/oleObject58.bin"/><Relationship Id="rId37" Type="http://schemas.openxmlformats.org/officeDocument/2006/relationships/image" Target="../media/image52.emf"/><Relationship Id="rId40" Type="http://schemas.openxmlformats.org/officeDocument/2006/relationships/oleObject" Target="../embeddings/oleObject62.bin"/><Relationship Id="rId5" Type="http://schemas.openxmlformats.org/officeDocument/2006/relationships/image" Target="../media/image17.emf"/><Relationship Id="rId15" Type="http://schemas.openxmlformats.org/officeDocument/2006/relationships/image" Target="../media/image41.emf"/><Relationship Id="rId23" Type="http://schemas.openxmlformats.org/officeDocument/2006/relationships/image" Target="../media/image45.emf"/><Relationship Id="rId28" Type="http://schemas.openxmlformats.org/officeDocument/2006/relationships/oleObject" Target="../embeddings/oleObject56.bin"/><Relationship Id="rId36" Type="http://schemas.openxmlformats.org/officeDocument/2006/relationships/oleObject" Target="../embeddings/oleObject60.bin"/><Relationship Id="rId10" Type="http://schemas.openxmlformats.org/officeDocument/2006/relationships/oleObject" Target="../embeddings/oleObject47.bin"/><Relationship Id="rId19" Type="http://schemas.openxmlformats.org/officeDocument/2006/relationships/image" Target="../media/image43.emf"/><Relationship Id="rId31" Type="http://schemas.openxmlformats.org/officeDocument/2006/relationships/image" Target="../media/image49.emf"/><Relationship Id="rId4" Type="http://schemas.openxmlformats.org/officeDocument/2006/relationships/oleObject" Target="../embeddings/oleObject44.bin"/><Relationship Id="rId9" Type="http://schemas.openxmlformats.org/officeDocument/2006/relationships/image" Target="../media/image19.emf"/><Relationship Id="rId14" Type="http://schemas.openxmlformats.org/officeDocument/2006/relationships/oleObject" Target="../embeddings/oleObject49.bin"/><Relationship Id="rId22" Type="http://schemas.openxmlformats.org/officeDocument/2006/relationships/oleObject" Target="../embeddings/oleObject53.bin"/><Relationship Id="rId27" Type="http://schemas.openxmlformats.org/officeDocument/2006/relationships/image" Target="../media/image47.emf"/><Relationship Id="rId30" Type="http://schemas.openxmlformats.org/officeDocument/2006/relationships/oleObject" Target="../embeddings/oleObject57.bin"/><Relationship Id="rId35" Type="http://schemas.openxmlformats.org/officeDocument/2006/relationships/image" Target="../media/image51.emf"/><Relationship Id="rId43" Type="http://schemas.openxmlformats.org/officeDocument/2006/relationships/image" Target="../media/image55.emf"/><Relationship Id="rId8" Type="http://schemas.openxmlformats.org/officeDocument/2006/relationships/oleObject" Target="../embeddings/oleObject46.bin"/><Relationship Id="rId3" Type="http://schemas.openxmlformats.org/officeDocument/2006/relationships/image" Target="../media/image16.emf"/><Relationship Id="rId12" Type="http://schemas.openxmlformats.org/officeDocument/2006/relationships/oleObject" Target="../embeddings/oleObject48.bin"/><Relationship Id="rId17" Type="http://schemas.openxmlformats.org/officeDocument/2006/relationships/image" Target="../media/image42.emf"/><Relationship Id="rId25" Type="http://schemas.openxmlformats.org/officeDocument/2006/relationships/image" Target="../media/image46.emf"/><Relationship Id="rId33" Type="http://schemas.openxmlformats.org/officeDocument/2006/relationships/image" Target="../media/image50.emf"/><Relationship Id="rId38" Type="http://schemas.openxmlformats.org/officeDocument/2006/relationships/oleObject" Target="../embeddings/oleObject6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57.emf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emf"/><Relationship Id="rId18" Type="http://schemas.openxmlformats.org/officeDocument/2006/relationships/oleObject" Target="../embeddings/oleObject75.bin"/><Relationship Id="rId26" Type="http://schemas.openxmlformats.org/officeDocument/2006/relationships/image" Target="../media/image71.emf"/><Relationship Id="rId3" Type="http://schemas.openxmlformats.org/officeDocument/2006/relationships/image" Target="../media/image60.emf"/><Relationship Id="rId21" Type="http://schemas.openxmlformats.org/officeDocument/2006/relationships/oleObject" Target="../embeddings/oleObject77.bin"/><Relationship Id="rId34" Type="http://schemas.openxmlformats.org/officeDocument/2006/relationships/image" Target="../media/image75.emf"/><Relationship Id="rId7" Type="http://schemas.openxmlformats.org/officeDocument/2006/relationships/image" Target="../media/image62.emf"/><Relationship Id="rId12" Type="http://schemas.openxmlformats.org/officeDocument/2006/relationships/oleObject" Target="../embeddings/oleObject72.bin"/><Relationship Id="rId17" Type="http://schemas.openxmlformats.org/officeDocument/2006/relationships/image" Target="../media/image67.emf"/><Relationship Id="rId25" Type="http://schemas.openxmlformats.org/officeDocument/2006/relationships/oleObject" Target="../embeddings/oleObject79.bin"/><Relationship Id="rId33" Type="http://schemas.openxmlformats.org/officeDocument/2006/relationships/oleObject" Target="../embeddings/oleObject83.bin"/><Relationship Id="rId2" Type="http://schemas.openxmlformats.org/officeDocument/2006/relationships/oleObject" Target="../embeddings/oleObject67.bin"/><Relationship Id="rId16" Type="http://schemas.openxmlformats.org/officeDocument/2006/relationships/oleObject" Target="../embeddings/oleObject74.bin"/><Relationship Id="rId20" Type="http://schemas.openxmlformats.org/officeDocument/2006/relationships/image" Target="../media/image68.emf"/><Relationship Id="rId29" Type="http://schemas.openxmlformats.org/officeDocument/2006/relationships/oleObject" Target="../embeddings/oleObject8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64.emf"/><Relationship Id="rId24" Type="http://schemas.openxmlformats.org/officeDocument/2006/relationships/image" Target="../media/image70.emf"/><Relationship Id="rId32" Type="http://schemas.openxmlformats.org/officeDocument/2006/relationships/image" Target="../media/image74.emf"/><Relationship Id="rId5" Type="http://schemas.openxmlformats.org/officeDocument/2006/relationships/image" Target="../media/image61.emf"/><Relationship Id="rId15" Type="http://schemas.openxmlformats.org/officeDocument/2006/relationships/image" Target="../media/image66.emf"/><Relationship Id="rId23" Type="http://schemas.openxmlformats.org/officeDocument/2006/relationships/oleObject" Target="../embeddings/oleObject78.bin"/><Relationship Id="rId28" Type="http://schemas.openxmlformats.org/officeDocument/2006/relationships/image" Target="../media/image72.emf"/><Relationship Id="rId36" Type="http://schemas.openxmlformats.org/officeDocument/2006/relationships/image" Target="../media/image76.emf"/><Relationship Id="rId10" Type="http://schemas.openxmlformats.org/officeDocument/2006/relationships/oleObject" Target="../embeddings/oleObject71.bin"/><Relationship Id="rId19" Type="http://schemas.openxmlformats.org/officeDocument/2006/relationships/oleObject" Target="../embeddings/oleObject76.bin"/><Relationship Id="rId31" Type="http://schemas.openxmlformats.org/officeDocument/2006/relationships/oleObject" Target="../embeddings/oleObject82.bin"/><Relationship Id="rId4" Type="http://schemas.openxmlformats.org/officeDocument/2006/relationships/oleObject" Target="../embeddings/oleObject68.bin"/><Relationship Id="rId9" Type="http://schemas.openxmlformats.org/officeDocument/2006/relationships/image" Target="../media/image63.emf"/><Relationship Id="rId14" Type="http://schemas.openxmlformats.org/officeDocument/2006/relationships/oleObject" Target="../embeddings/oleObject73.bin"/><Relationship Id="rId22" Type="http://schemas.openxmlformats.org/officeDocument/2006/relationships/image" Target="../media/image69.emf"/><Relationship Id="rId27" Type="http://schemas.openxmlformats.org/officeDocument/2006/relationships/oleObject" Target="../embeddings/oleObject80.bin"/><Relationship Id="rId30" Type="http://schemas.openxmlformats.org/officeDocument/2006/relationships/image" Target="../media/image73.emf"/><Relationship Id="rId35" Type="http://schemas.openxmlformats.org/officeDocument/2006/relationships/oleObject" Target="../embeddings/oleObject84.bin"/><Relationship Id="rId8" Type="http://schemas.openxmlformats.org/officeDocument/2006/relationships/oleObject" Target="../embeddings/oleObject7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447800"/>
            <a:ext cx="7772400" cy="1143000"/>
          </a:xfrm>
        </p:spPr>
        <p:txBody>
          <a:bodyPr/>
          <a:lstStyle/>
          <a:p>
            <a:r>
              <a:rPr lang="en-US" i="1" dirty="0">
                <a:latin typeface="Times New Roman" charset="0"/>
              </a:rPr>
              <a:t>Z</a:t>
            </a:r>
            <a:r>
              <a:rPr lang="en-US" dirty="0">
                <a:latin typeface="Times New Roman" charset="0"/>
              </a:rPr>
              <a:t>-Transforms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895600"/>
            <a:ext cx="76962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charset="0"/>
              </a:rPr>
              <a:t>Prof. Brian L. Evans</a:t>
            </a:r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Dept. of Electrical and Computer Engineering</a:t>
            </a:r>
          </a:p>
          <a:p>
            <a:r>
              <a:rPr lang="en-US" dirty="0">
                <a:latin typeface="Times New Roman" charset="0"/>
              </a:rPr>
              <a:t>The University of Texas at Austin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0" y="6858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b="0" i="1" dirty="0">
                <a:solidFill>
                  <a:schemeClr val="tx1"/>
                </a:solidFill>
              </a:rPr>
              <a:t>EE 313 Linear Systems and Signals                          Fall 2024</a:t>
            </a: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0" y="5943600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0" i="1" dirty="0"/>
              <a:t>Lecture 10                     http://</a:t>
            </a:r>
            <a:r>
              <a:rPr lang="en-US" sz="2000" b="0" i="1" dirty="0" err="1"/>
              <a:t>www.ece.utexas.edu</a:t>
            </a:r>
            <a:r>
              <a:rPr lang="en-US" sz="2000" b="0" i="1" dirty="0"/>
              <a:t>/~</a:t>
            </a:r>
            <a:r>
              <a:rPr lang="en-US" sz="2000" b="0" i="1" dirty="0" err="1"/>
              <a:t>bevans</a:t>
            </a:r>
            <a:r>
              <a:rPr lang="en-US" sz="2000" b="0" i="1" dirty="0"/>
              <a:t>/courses/signals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562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</a:rPr>
              <a:t>Textbook: McClellan, Schafer &amp; Yoder, </a:t>
            </a:r>
            <a:r>
              <a:rPr lang="en-US" sz="2000" i="1" dirty="0">
                <a:solidFill>
                  <a:srgbClr val="0000FF"/>
                </a:solidFill>
              </a:rPr>
              <a:t>Signal Processing First, </a:t>
            </a:r>
            <a:r>
              <a:rPr lang="en-US" sz="2000" dirty="0">
                <a:solidFill>
                  <a:srgbClr val="0000FF"/>
                </a:solidFill>
              </a:rPr>
              <a:t>2003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</a:t>
            </a:r>
            <a:r>
              <a:rPr lang="en-US" dirty="0"/>
              <a:t>-Point Averaging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3581400" cy="609600"/>
          </a:xfrm>
        </p:spPr>
        <p:txBody>
          <a:bodyPr/>
          <a:lstStyle/>
          <a:p>
            <a:r>
              <a:rPr lang="en-US" dirty="0"/>
              <a:t>Impulse response: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10-</a:t>
            </a:r>
            <a:fld id="{48456A70-0021-B84E-925B-88B7CCC4D2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7-6 &amp; 7.7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336958"/>
              </p:ext>
            </p:extLst>
          </p:nvPr>
        </p:nvGraphicFramePr>
        <p:xfrm>
          <a:off x="3769077" y="1383358"/>
          <a:ext cx="19907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93800" imgH="457200" progId="Equation.3">
                  <p:embed/>
                </p:oleObj>
              </mc:Choice>
              <mc:Fallback>
                <p:oleObj name="Equation" r:id="rId2" imgW="1193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69077" y="1383358"/>
                        <a:ext cx="199072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981200"/>
            <a:ext cx="3429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Z-transform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6065175" y="1443387"/>
            <a:ext cx="3002625" cy="1452213"/>
            <a:chOff x="4423364" y="1459468"/>
            <a:chExt cx="3303259" cy="1532277"/>
          </a:xfrm>
        </p:grpSpPr>
        <p:sp>
          <p:nvSpPr>
            <p:cNvPr id="11" name="Line 2"/>
            <p:cNvSpPr>
              <a:spLocks noChangeShapeType="1"/>
            </p:cNvSpPr>
            <p:nvPr/>
          </p:nvSpPr>
          <p:spPr bwMode="auto">
            <a:xfrm>
              <a:off x="5074354" y="2095500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6658564" y="25146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4423364" y="2590800"/>
              <a:ext cx="2895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V="1">
              <a:off x="5134564" y="1905000"/>
              <a:ext cx="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7269423" y="2263479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/>
                <a:t>n</a:t>
              </a: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4876800" y="1459468"/>
              <a:ext cx="838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i="1" dirty="0">
                  <a:latin typeface="+mj-lt"/>
                </a:rPr>
                <a:t>h</a:t>
              </a:r>
              <a:r>
                <a:rPr lang="en-US" sz="1800" dirty="0"/>
                <a:t>[</a:t>
              </a:r>
              <a:r>
                <a:rPr lang="en-US" sz="1800" i="1" dirty="0"/>
                <a:t>n</a:t>
              </a:r>
              <a:r>
                <a:rPr lang="en-US" sz="1800" dirty="0"/>
                <a:t>]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6629400" y="2057400"/>
              <a:ext cx="76200" cy="533400"/>
              <a:chOff x="6594123" y="2057400"/>
              <a:chExt cx="76200" cy="533400"/>
            </a:xfrm>
          </p:grpSpPr>
          <p:sp>
            <p:nvSpPr>
              <p:cNvPr id="18" name="Line 22"/>
              <p:cNvSpPr>
                <a:spLocks noChangeShapeType="1"/>
              </p:cNvSpPr>
              <p:nvPr/>
            </p:nvSpPr>
            <p:spPr bwMode="auto">
              <a:xfrm flipV="1">
                <a:off x="6629400" y="2057400"/>
                <a:ext cx="0" cy="533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23"/>
              <p:cNvSpPr>
                <a:spLocks noChangeArrowheads="1"/>
              </p:cNvSpPr>
              <p:nvPr/>
            </p:nvSpPr>
            <p:spPr bwMode="auto">
              <a:xfrm>
                <a:off x="6594123" y="20574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" name="Line 30"/>
            <p:cNvSpPr>
              <a:spLocks noChangeShapeType="1"/>
            </p:cNvSpPr>
            <p:nvPr/>
          </p:nvSpPr>
          <p:spPr bwMode="auto">
            <a:xfrm>
              <a:off x="4766264" y="25146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31"/>
            <p:cNvSpPr>
              <a:spLocks noChangeArrowheads="1"/>
            </p:cNvSpPr>
            <p:nvPr/>
          </p:nvSpPr>
          <p:spPr bwMode="auto">
            <a:xfrm>
              <a:off x="4728164" y="25527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40"/>
            <p:cNvSpPr txBox="1">
              <a:spLocks noChangeArrowheads="1"/>
            </p:cNvSpPr>
            <p:nvPr/>
          </p:nvSpPr>
          <p:spPr bwMode="auto">
            <a:xfrm>
              <a:off x="5337764" y="2667000"/>
              <a:ext cx="381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dirty="0"/>
                <a:t>1</a:t>
              </a:r>
            </a:p>
          </p:txBody>
        </p:sp>
        <p:sp>
          <p:nvSpPr>
            <p:cNvPr id="28" name="Text Box 41"/>
            <p:cNvSpPr txBox="1">
              <a:spLocks noChangeArrowheads="1"/>
            </p:cNvSpPr>
            <p:nvPr/>
          </p:nvSpPr>
          <p:spPr bwMode="auto">
            <a:xfrm>
              <a:off x="6404563" y="2667000"/>
              <a:ext cx="529542" cy="32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 dirty="0"/>
                <a:t>L</a:t>
              </a:r>
              <a:r>
                <a:rPr lang="en-US" sz="1400" dirty="0"/>
                <a:t>-1</a:t>
              </a:r>
            </a:p>
          </p:txBody>
        </p:sp>
        <p:sp>
          <p:nvSpPr>
            <p:cNvPr id="29" name="Text Box 42"/>
            <p:cNvSpPr txBox="1">
              <a:spLocks noChangeArrowheads="1"/>
            </p:cNvSpPr>
            <p:nvPr/>
          </p:nvSpPr>
          <p:spPr bwMode="auto">
            <a:xfrm>
              <a:off x="6858000" y="2667000"/>
              <a:ext cx="381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i="1" dirty="0"/>
                <a:t>L</a:t>
              </a:r>
            </a:p>
          </p:txBody>
        </p:sp>
        <p:sp>
          <p:nvSpPr>
            <p:cNvPr id="30" name="Text Box 43"/>
            <p:cNvSpPr txBox="1">
              <a:spLocks noChangeArrowheads="1"/>
            </p:cNvSpPr>
            <p:nvPr/>
          </p:nvSpPr>
          <p:spPr bwMode="auto">
            <a:xfrm>
              <a:off x="4956764" y="2667000"/>
              <a:ext cx="381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dirty="0"/>
                <a:t>0</a:t>
              </a:r>
            </a:p>
          </p:txBody>
        </p:sp>
        <p:sp>
          <p:nvSpPr>
            <p:cNvPr id="31" name="Text Box 44"/>
            <p:cNvSpPr txBox="1">
              <a:spLocks noChangeArrowheads="1"/>
            </p:cNvSpPr>
            <p:nvPr/>
          </p:nvSpPr>
          <p:spPr bwMode="auto">
            <a:xfrm>
              <a:off x="4575764" y="2667000"/>
              <a:ext cx="381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dirty="0"/>
                <a:t>-1</a:t>
              </a:r>
            </a:p>
          </p:txBody>
        </p:sp>
        <p:sp>
          <p:nvSpPr>
            <p:cNvPr id="32" name="Text Box 39"/>
            <p:cNvSpPr txBox="1">
              <a:spLocks noChangeArrowheads="1"/>
            </p:cNvSpPr>
            <p:nvPr/>
          </p:nvSpPr>
          <p:spPr bwMode="auto">
            <a:xfrm>
              <a:off x="5680277" y="2667000"/>
              <a:ext cx="381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 dirty="0"/>
                <a:t>2</a:t>
              </a:r>
            </a:p>
          </p:txBody>
        </p:sp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5896564" y="25146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3"/>
            <p:cNvSpPr>
              <a:spLocks noChangeShapeType="1"/>
            </p:cNvSpPr>
            <p:nvPr/>
          </p:nvSpPr>
          <p:spPr bwMode="auto">
            <a:xfrm>
              <a:off x="5515564" y="25146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31"/>
            <p:cNvSpPr>
              <a:spLocks noChangeArrowheads="1"/>
            </p:cNvSpPr>
            <p:nvPr/>
          </p:nvSpPr>
          <p:spPr bwMode="auto">
            <a:xfrm>
              <a:off x="7010400" y="2543768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5486400" y="2057400"/>
              <a:ext cx="76200" cy="533400"/>
              <a:chOff x="6594123" y="2057400"/>
              <a:chExt cx="76200" cy="533400"/>
            </a:xfrm>
          </p:grpSpPr>
          <p:sp>
            <p:nvSpPr>
              <p:cNvPr id="49" name="Line 22"/>
              <p:cNvSpPr>
                <a:spLocks noChangeShapeType="1"/>
              </p:cNvSpPr>
              <p:nvPr/>
            </p:nvSpPr>
            <p:spPr bwMode="auto">
              <a:xfrm flipV="1">
                <a:off x="6629400" y="2057400"/>
                <a:ext cx="0" cy="533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23"/>
              <p:cNvSpPr>
                <a:spLocks noChangeArrowheads="1"/>
              </p:cNvSpPr>
              <p:nvPr/>
            </p:nvSpPr>
            <p:spPr bwMode="auto">
              <a:xfrm>
                <a:off x="6594123" y="20574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105400" y="2057400"/>
              <a:ext cx="76200" cy="533400"/>
              <a:chOff x="6594123" y="2057400"/>
              <a:chExt cx="76200" cy="533400"/>
            </a:xfrm>
          </p:grpSpPr>
          <p:sp>
            <p:nvSpPr>
              <p:cNvPr id="52" name="Line 22"/>
              <p:cNvSpPr>
                <a:spLocks noChangeShapeType="1"/>
              </p:cNvSpPr>
              <p:nvPr/>
            </p:nvSpPr>
            <p:spPr bwMode="auto">
              <a:xfrm flipV="1">
                <a:off x="6629400" y="2057400"/>
                <a:ext cx="0" cy="533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23"/>
              <p:cNvSpPr>
                <a:spLocks noChangeArrowheads="1"/>
              </p:cNvSpPr>
              <p:nvPr/>
            </p:nvSpPr>
            <p:spPr bwMode="auto">
              <a:xfrm>
                <a:off x="6594123" y="20574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5867400" y="2057400"/>
              <a:ext cx="76200" cy="533400"/>
              <a:chOff x="6594123" y="2057400"/>
              <a:chExt cx="76200" cy="533400"/>
            </a:xfrm>
          </p:grpSpPr>
          <p:sp>
            <p:nvSpPr>
              <p:cNvPr id="55" name="Line 22"/>
              <p:cNvSpPr>
                <a:spLocks noChangeShapeType="1"/>
              </p:cNvSpPr>
              <p:nvPr/>
            </p:nvSpPr>
            <p:spPr bwMode="auto">
              <a:xfrm flipV="1">
                <a:off x="6629400" y="2057400"/>
                <a:ext cx="0" cy="533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23"/>
              <p:cNvSpPr>
                <a:spLocks noChangeArrowheads="1"/>
              </p:cNvSpPr>
              <p:nvPr/>
            </p:nvSpPr>
            <p:spPr bwMode="auto">
              <a:xfrm>
                <a:off x="6594123" y="20574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0" name="Oval 31"/>
            <p:cNvSpPr>
              <a:spLocks noChangeArrowheads="1"/>
            </p:cNvSpPr>
            <p:nvPr/>
          </p:nvSpPr>
          <p:spPr bwMode="auto">
            <a:xfrm>
              <a:off x="6248400" y="22860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31"/>
            <p:cNvSpPr>
              <a:spLocks noChangeArrowheads="1"/>
            </p:cNvSpPr>
            <p:nvPr/>
          </p:nvSpPr>
          <p:spPr bwMode="auto">
            <a:xfrm>
              <a:off x="6400800" y="22860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31"/>
            <p:cNvSpPr>
              <a:spLocks noChangeArrowheads="1"/>
            </p:cNvSpPr>
            <p:nvPr/>
          </p:nvSpPr>
          <p:spPr bwMode="auto">
            <a:xfrm>
              <a:off x="6096000" y="228600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64" name="Object 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3072268"/>
                </p:ext>
              </p:extLst>
            </p:nvPr>
          </p:nvGraphicFramePr>
          <p:xfrm>
            <a:off x="4746422" y="1828800"/>
            <a:ext cx="223083" cy="532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5100" imgH="393700" progId="Equation.3">
                    <p:embed/>
                  </p:oleObj>
                </mc:Choice>
                <mc:Fallback>
                  <p:oleObj name="Equation" r:id="rId4" imgW="1651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746422" y="1828800"/>
                          <a:ext cx="223083" cy="5325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8" name="Right Arrow 67"/>
          <p:cNvSpPr/>
          <p:nvPr/>
        </p:nvSpPr>
        <p:spPr bwMode="auto">
          <a:xfrm>
            <a:off x="3581400" y="3809801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125044"/>
              </p:ext>
            </p:extLst>
          </p:nvPr>
        </p:nvGraphicFramePr>
        <p:xfrm>
          <a:off x="2707923" y="3657600"/>
          <a:ext cx="6667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81000" imgH="203200" progId="Equation.3">
                  <p:embed/>
                </p:oleObj>
              </mc:Choice>
              <mc:Fallback>
                <p:oleObj name="Equation" r:id="rId6" imgW="381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07923" y="3657600"/>
                        <a:ext cx="66675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552400"/>
              </p:ext>
            </p:extLst>
          </p:nvPr>
        </p:nvGraphicFramePr>
        <p:xfrm>
          <a:off x="1447800" y="4032749"/>
          <a:ext cx="33115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92300" imgH="215900" progId="Equation.3">
                  <p:embed/>
                </p:oleObj>
              </mc:Choice>
              <mc:Fallback>
                <p:oleObj name="Equation" r:id="rId8" imgW="1892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47800" y="4032749"/>
                        <a:ext cx="3311525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ight Arrow 70"/>
          <p:cNvSpPr/>
          <p:nvPr/>
        </p:nvSpPr>
        <p:spPr bwMode="auto">
          <a:xfrm>
            <a:off x="2286000" y="38100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639061"/>
              </p:ext>
            </p:extLst>
          </p:nvPr>
        </p:nvGraphicFramePr>
        <p:xfrm>
          <a:off x="1143000" y="3657600"/>
          <a:ext cx="10223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84200" imgH="203200" progId="Equation.3">
                  <p:embed/>
                </p:oleObj>
              </mc:Choice>
              <mc:Fallback>
                <p:oleObj name="Equation" r:id="rId10" imgW="5842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43000" y="3657600"/>
                        <a:ext cx="102235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457200" y="4419600"/>
            <a:ext cx="441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00050" lvl="1" indent="0">
              <a:buNone/>
            </a:pPr>
            <a:r>
              <a:rPr lang="en-US" dirty="0"/>
              <a:t>Roots of denominator (poles):  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 bwMode="auto">
          <a:xfrm>
            <a:off x="457200" y="32766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00050" lvl="1" indent="0">
              <a:buNone/>
            </a:pPr>
            <a:r>
              <a:rPr lang="en-US" dirty="0"/>
              <a:t>Roots of numerator (zeros):</a:t>
            </a:r>
          </a:p>
        </p:txBody>
      </p:sp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138657"/>
              </p:ext>
            </p:extLst>
          </p:nvPr>
        </p:nvGraphicFramePr>
        <p:xfrm>
          <a:off x="1174750" y="4876800"/>
          <a:ext cx="37782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59000" imgH="203200" progId="Equation.3">
                  <p:embed/>
                </p:oleObj>
              </mc:Choice>
              <mc:Fallback>
                <p:oleObj name="Equation" r:id="rId12" imgW="2159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74750" y="4876800"/>
                        <a:ext cx="377825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TextBox 83"/>
          <p:cNvSpPr txBox="1"/>
          <p:nvPr/>
        </p:nvSpPr>
        <p:spPr>
          <a:xfrm>
            <a:off x="6858000" y="5892224"/>
            <a:ext cx="205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CF35E3"/>
                </a:solidFill>
              </a:rPr>
              <a:t>h = (1/10)*</a:t>
            </a:r>
            <a:r>
              <a:rPr lang="cs-CZ" sz="1600" dirty="0" err="1">
                <a:solidFill>
                  <a:srgbClr val="CF35E3"/>
                </a:solidFill>
              </a:rPr>
              <a:t>ones</a:t>
            </a:r>
            <a:r>
              <a:rPr lang="cs-CZ" sz="1600" dirty="0">
                <a:solidFill>
                  <a:srgbClr val="CF35E3"/>
                </a:solidFill>
              </a:rPr>
              <a:t>(1,10);</a:t>
            </a:r>
          </a:p>
          <a:p>
            <a:r>
              <a:rPr lang="cs-CZ" sz="1600" dirty="0" err="1">
                <a:solidFill>
                  <a:srgbClr val="CF35E3"/>
                </a:solidFill>
              </a:rPr>
              <a:t>zplane</a:t>
            </a:r>
            <a:r>
              <a:rPr lang="cs-CZ" sz="1600" dirty="0">
                <a:solidFill>
                  <a:srgbClr val="CF35E3"/>
                </a:solidFill>
              </a:rPr>
              <a:t>(h);</a:t>
            </a:r>
            <a:endParaRPr lang="en-US" sz="1600" dirty="0">
              <a:solidFill>
                <a:srgbClr val="CF35E3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168619"/>
              </p:ext>
            </p:extLst>
          </p:nvPr>
        </p:nvGraphicFramePr>
        <p:xfrm>
          <a:off x="914400" y="2514600"/>
          <a:ext cx="16303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77900" imgH="457200" progId="Equation.3">
                  <p:embed/>
                </p:oleObj>
              </mc:Choice>
              <mc:Fallback>
                <p:oleObj name="Equation" r:id="rId14" imgW="9779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14400" y="2514600"/>
                        <a:ext cx="1630362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4" name="Group 93"/>
          <p:cNvGrpSpPr/>
          <p:nvPr/>
        </p:nvGrpSpPr>
        <p:grpSpPr>
          <a:xfrm>
            <a:off x="5738518" y="3157728"/>
            <a:ext cx="3310128" cy="2691394"/>
            <a:chOff x="5833872" y="2776728"/>
            <a:chExt cx="3310128" cy="2691394"/>
          </a:xfrm>
        </p:grpSpPr>
        <p:pic>
          <p:nvPicPr>
            <p:cNvPr id="85" name="Picture 84" descr="poleZeroPlot.png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11" t="3242" r="6713" b="6794"/>
            <a:stretch/>
          </p:blipFill>
          <p:spPr>
            <a:xfrm>
              <a:off x="5833872" y="2999242"/>
              <a:ext cx="3044952" cy="2468880"/>
            </a:xfrm>
            <a:prstGeom prst="rect">
              <a:avLst/>
            </a:prstGeom>
          </p:spPr>
        </p:pic>
        <p:graphicFrame>
          <p:nvGraphicFramePr>
            <p:cNvPr id="86" name="Object 8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37407109"/>
                </p:ext>
              </p:extLst>
            </p:nvPr>
          </p:nvGraphicFramePr>
          <p:xfrm>
            <a:off x="8491823" y="4307353"/>
            <a:ext cx="652177" cy="3236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7" imgW="419100" imgH="203200" progId="Equation.3">
                    <p:embed/>
                  </p:oleObj>
                </mc:Choice>
                <mc:Fallback>
                  <p:oleObj name="Equation" r:id="rId17" imgW="4191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8491823" y="4307353"/>
                          <a:ext cx="652177" cy="32365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7" name="Object 8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7192026"/>
                </p:ext>
              </p:extLst>
            </p:nvPr>
          </p:nvGraphicFramePr>
          <p:xfrm>
            <a:off x="7115006" y="2776728"/>
            <a:ext cx="747286" cy="3708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9" imgW="419100" imgH="203200" progId="Equation.3">
                    <p:embed/>
                  </p:oleObj>
                </mc:Choice>
                <mc:Fallback>
                  <p:oleObj name="Equation" r:id="rId19" imgW="4191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7115006" y="2776728"/>
                          <a:ext cx="747286" cy="37085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9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754739"/>
              </p:ext>
            </p:extLst>
          </p:nvPr>
        </p:nvGraphicFramePr>
        <p:xfrm>
          <a:off x="2503361" y="2535238"/>
          <a:ext cx="13557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812800" imgH="431800" progId="Equation.3">
                  <p:embed/>
                </p:oleObj>
              </mc:Choice>
              <mc:Fallback>
                <p:oleObj name="Equation" r:id="rId21" imgW="8128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503361" y="2535238"/>
                        <a:ext cx="1355725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148839"/>
              </p:ext>
            </p:extLst>
          </p:nvPr>
        </p:nvGraphicFramePr>
        <p:xfrm>
          <a:off x="3863722" y="2535238"/>
          <a:ext cx="167322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003300" imgH="431800" progId="Equation.3">
                  <p:embed/>
                </p:oleObj>
              </mc:Choice>
              <mc:Fallback>
                <p:oleObj name="Equation" r:id="rId23" imgW="10033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863722" y="2535238"/>
                        <a:ext cx="1673225" cy="719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" name="Content Placeholder 2"/>
          <p:cNvSpPr txBox="1">
            <a:spLocks/>
          </p:cNvSpPr>
          <p:nvPr/>
        </p:nvSpPr>
        <p:spPr bwMode="auto">
          <a:xfrm>
            <a:off x="457200" y="5257800"/>
            <a:ext cx="487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00050" lvl="1" indent="0">
              <a:buNone/>
            </a:pPr>
            <a:r>
              <a:rPr lang="en-US" dirty="0"/>
              <a:t>Zero at </a:t>
            </a:r>
            <a:r>
              <a:rPr lang="en-US" i="1" dirty="0"/>
              <a:t>z</a:t>
            </a:r>
            <a:r>
              <a:rPr lang="en-US" dirty="0"/>
              <a:t> = 1 cancels pole at </a:t>
            </a:r>
            <a:r>
              <a:rPr lang="en-US" i="1" dirty="0"/>
              <a:t>z</a:t>
            </a:r>
            <a:r>
              <a:rPr lang="en-US" dirty="0"/>
              <a:t> = 1  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382000" y="3135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0000FF"/>
                </a:solidFill>
              </a:rPr>
              <a:t>L</a:t>
            </a:r>
            <a:r>
              <a:rPr lang="en-US" sz="1800" dirty="0">
                <a:solidFill>
                  <a:srgbClr val="0000FF"/>
                </a:solidFill>
              </a:rPr>
              <a:t>=10</a:t>
            </a:r>
          </a:p>
        </p:txBody>
      </p:sp>
      <p:graphicFrame>
        <p:nvGraphicFramePr>
          <p:cNvPr id="93" name="Object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264048"/>
              </p:ext>
            </p:extLst>
          </p:nvPr>
        </p:nvGraphicFramePr>
        <p:xfrm>
          <a:off x="893762" y="5791200"/>
          <a:ext cx="30686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1841500" imgH="457200" progId="Equation.3">
                  <p:embed/>
                </p:oleObj>
              </mc:Choice>
              <mc:Fallback>
                <p:oleObj name="Equation" r:id="rId25" imgW="1841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93762" y="5791200"/>
                        <a:ext cx="3068638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228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8" grpId="0" animBg="1"/>
      <p:bldP spid="71" grpId="0" animBg="1"/>
      <p:bldP spid="73" grpId="0"/>
      <p:bldP spid="74" grpId="0"/>
      <p:bldP spid="84" grpId="0"/>
      <p:bldP spid="91" grpId="0"/>
      <p:bldP spid="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</a:t>
            </a:r>
            <a:r>
              <a:rPr lang="en-US" dirty="0"/>
              <a:t>-Point Averaging Filter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10-</a:t>
            </a:r>
            <a:fld id="{48456A70-0021-B84E-925B-88B7CCC4D2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7-6 &amp; 7.7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812560"/>
              </p:ext>
            </p:extLst>
          </p:nvPr>
        </p:nvGraphicFramePr>
        <p:xfrm>
          <a:off x="893762" y="1447800"/>
          <a:ext cx="30686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41500" imgH="457200" progId="Equation.3">
                  <p:embed/>
                </p:oleObj>
              </mc:Choice>
              <mc:Fallback>
                <p:oleObj name="Equation" r:id="rId2" imgW="1841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93762" y="1447800"/>
                        <a:ext cx="3068638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ight Arrow 7"/>
          <p:cNvSpPr/>
          <p:nvPr/>
        </p:nvSpPr>
        <p:spPr bwMode="auto">
          <a:xfrm>
            <a:off x="4114800" y="17526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453312"/>
              </p:ext>
            </p:extLst>
          </p:nvPr>
        </p:nvGraphicFramePr>
        <p:xfrm>
          <a:off x="4656138" y="1447800"/>
          <a:ext cx="2857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14500" imgH="457200" progId="Equation.3">
                  <p:embed/>
                </p:oleObj>
              </mc:Choice>
              <mc:Fallback>
                <p:oleObj name="Equation" r:id="rId4" imgW="1714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56138" y="1447800"/>
                        <a:ext cx="28575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6019800" y="2133600"/>
            <a:ext cx="685800" cy="381000"/>
            <a:chOff x="6019800" y="6248400"/>
            <a:chExt cx="685800" cy="381000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6019800" y="6629400"/>
              <a:ext cx="6858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V="1">
              <a:off x="6705600" y="6248400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" name="Group 5"/>
          <p:cNvGrpSpPr/>
          <p:nvPr/>
        </p:nvGrpSpPr>
        <p:grpSpPr>
          <a:xfrm>
            <a:off x="1401231" y="2238968"/>
            <a:ext cx="4551894" cy="400110"/>
            <a:chOff x="1401231" y="2238968"/>
            <a:chExt cx="4551894" cy="400110"/>
          </a:xfrm>
        </p:grpSpPr>
        <p:sp>
          <p:nvSpPr>
            <p:cNvPr id="13" name="TextBox 12"/>
            <p:cNvSpPr txBox="1"/>
            <p:nvPr/>
          </p:nvSpPr>
          <p:spPr>
            <a:xfrm>
              <a:off x="1401231" y="2238968"/>
              <a:ext cx="3352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</a:rPr>
                <a:t>Zeros in magnitude response at</a:t>
              </a:r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59803971"/>
                </p:ext>
              </p:extLst>
            </p:nvPr>
          </p:nvGraphicFramePr>
          <p:xfrm>
            <a:off x="4724400" y="2286000"/>
            <a:ext cx="1228725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736600" imgH="190500" progId="Equation.3">
                    <p:embed/>
                  </p:oleObj>
                </mc:Choice>
                <mc:Fallback>
                  <p:oleObj name="Equation" r:id="rId6" imgW="736600" imgH="190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724400" y="2286000"/>
                          <a:ext cx="1228725" cy="317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5" name="Picture 14" descr="averaging3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5" t="4707" r="5433" b="2352"/>
          <a:stretch/>
        </p:blipFill>
        <p:spPr>
          <a:xfrm>
            <a:off x="48768" y="2667000"/>
            <a:ext cx="2999232" cy="36118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" y="6273224"/>
            <a:ext cx="205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CF35E3"/>
                </a:solidFill>
              </a:rPr>
              <a:t>h = (1/3)*</a:t>
            </a:r>
            <a:r>
              <a:rPr lang="cs-CZ" sz="1600" dirty="0" err="1">
                <a:solidFill>
                  <a:srgbClr val="CF35E3"/>
                </a:solidFill>
              </a:rPr>
              <a:t>ones</a:t>
            </a:r>
            <a:r>
              <a:rPr lang="cs-CZ" sz="1600" dirty="0">
                <a:solidFill>
                  <a:srgbClr val="CF35E3"/>
                </a:solidFill>
              </a:rPr>
              <a:t>(1,3);</a:t>
            </a:r>
          </a:p>
          <a:p>
            <a:r>
              <a:rPr lang="cs-CZ" sz="1600" dirty="0" err="1">
                <a:solidFill>
                  <a:srgbClr val="CF35E3"/>
                </a:solidFill>
              </a:rPr>
              <a:t>freqz</a:t>
            </a:r>
            <a:r>
              <a:rPr lang="cs-CZ" sz="1600" dirty="0">
                <a:solidFill>
                  <a:srgbClr val="CF35E3"/>
                </a:solidFill>
              </a:rPr>
              <a:t>(h);</a:t>
            </a:r>
            <a:endParaRPr lang="en-US" sz="1600" dirty="0">
              <a:solidFill>
                <a:srgbClr val="CF35E3"/>
              </a:solidFill>
            </a:endParaRPr>
          </a:p>
        </p:txBody>
      </p:sp>
      <p:pic>
        <p:nvPicPr>
          <p:cNvPr id="17" name="Picture 16" descr="average7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" t="4799" r="5273" b="2321"/>
          <a:stretch/>
        </p:blipFill>
        <p:spPr>
          <a:xfrm>
            <a:off x="2971800" y="2673964"/>
            <a:ext cx="2990088" cy="36271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48000" y="6271916"/>
            <a:ext cx="205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CF35E3"/>
                </a:solidFill>
              </a:rPr>
              <a:t>h = (1/7)*</a:t>
            </a:r>
            <a:r>
              <a:rPr lang="cs-CZ" sz="1600" dirty="0" err="1">
                <a:solidFill>
                  <a:srgbClr val="CF35E3"/>
                </a:solidFill>
              </a:rPr>
              <a:t>ones</a:t>
            </a:r>
            <a:r>
              <a:rPr lang="cs-CZ" sz="1600" dirty="0">
                <a:solidFill>
                  <a:srgbClr val="CF35E3"/>
                </a:solidFill>
              </a:rPr>
              <a:t>(1,7);</a:t>
            </a:r>
          </a:p>
          <a:p>
            <a:r>
              <a:rPr lang="cs-CZ" sz="1600" dirty="0" err="1">
                <a:solidFill>
                  <a:srgbClr val="CF35E3"/>
                </a:solidFill>
              </a:rPr>
              <a:t>freqz</a:t>
            </a:r>
            <a:r>
              <a:rPr lang="cs-CZ" sz="1600" dirty="0">
                <a:solidFill>
                  <a:srgbClr val="CF35E3"/>
                </a:solidFill>
              </a:rPr>
              <a:t>(h);</a:t>
            </a:r>
            <a:endParaRPr lang="en-US" sz="1600" dirty="0">
              <a:solidFill>
                <a:srgbClr val="CF35E3"/>
              </a:solidFill>
            </a:endParaRPr>
          </a:p>
        </p:txBody>
      </p:sp>
      <p:pic>
        <p:nvPicPr>
          <p:cNvPr id="19" name="Picture 18" descr="average10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6" t="4659" r="5273" b="2340"/>
          <a:stretch/>
        </p:blipFill>
        <p:spPr>
          <a:xfrm>
            <a:off x="6053328" y="2658290"/>
            <a:ext cx="2990088" cy="366631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96000" y="6271916"/>
            <a:ext cx="205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CF35E3"/>
                </a:solidFill>
              </a:rPr>
              <a:t>h = (1/10)*</a:t>
            </a:r>
            <a:r>
              <a:rPr lang="cs-CZ" sz="1600" dirty="0" err="1">
                <a:solidFill>
                  <a:srgbClr val="CF35E3"/>
                </a:solidFill>
              </a:rPr>
              <a:t>ones</a:t>
            </a:r>
            <a:r>
              <a:rPr lang="cs-CZ" sz="1600" dirty="0">
                <a:solidFill>
                  <a:srgbClr val="CF35E3"/>
                </a:solidFill>
              </a:rPr>
              <a:t>(1,10);</a:t>
            </a:r>
          </a:p>
          <a:p>
            <a:r>
              <a:rPr lang="cs-CZ" sz="1600" dirty="0" err="1">
                <a:solidFill>
                  <a:srgbClr val="CF35E3"/>
                </a:solidFill>
              </a:rPr>
              <a:t>freqz</a:t>
            </a:r>
            <a:r>
              <a:rPr lang="cs-CZ" sz="1600" dirty="0">
                <a:solidFill>
                  <a:srgbClr val="CF35E3"/>
                </a:solidFill>
              </a:rPr>
              <a:t>(h);</a:t>
            </a:r>
            <a:endParaRPr lang="en-US" sz="1600" dirty="0">
              <a:solidFill>
                <a:srgbClr val="CF35E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12" y="4191000"/>
            <a:ext cx="73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L</a:t>
            </a:r>
            <a:r>
              <a:rPr lang="en-US" sz="1800" dirty="0"/>
              <a:t> = 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71800" y="4207523"/>
            <a:ext cx="73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L</a:t>
            </a:r>
            <a:r>
              <a:rPr lang="en-US" sz="1800" dirty="0"/>
              <a:t> = 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19800" y="4205269"/>
            <a:ext cx="884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L</a:t>
            </a:r>
            <a:r>
              <a:rPr lang="en-US" sz="1800" dirty="0"/>
              <a:t> = 11</a:t>
            </a:r>
          </a:p>
        </p:txBody>
      </p:sp>
    </p:spTree>
    <p:extLst>
      <p:ext uri="{BB962C8B-B14F-4D97-AF65-F5344CB8AC3E}">
        <p14:creationId xmlns:p14="http://schemas.microsoft.com/office/powerpoint/2010/main" val="103061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18" grpId="0"/>
      <p:bldP spid="20" grpId="0"/>
      <p:bldP spid="3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114800" y="6376998"/>
            <a:ext cx="1905000" cy="315074"/>
          </a:xfrm>
          <a:noFill/>
        </p:spPr>
        <p:txBody>
          <a:bodyPr/>
          <a:lstStyle/>
          <a:p>
            <a:pPr algn="ctr"/>
            <a:r>
              <a:rPr lang="en-US" dirty="0"/>
              <a:t>Aug. 2016</a:t>
            </a: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85200" cy="1143000"/>
          </a:xfrm>
        </p:spPr>
        <p:txBody>
          <a:bodyPr/>
          <a:lstStyle/>
          <a:p>
            <a:r>
              <a:rPr lang="en-US" dirty="0"/>
              <a:t>License Info for </a:t>
            </a:r>
            <a:r>
              <a:rPr lang="en-US" dirty="0" err="1"/>
              <a:t>SPFirst</a:t>
            </a:r>
            <a:r>
              <a:rPr lang="en-US" dirty="0"/>
              <a:t> Slides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McClellan, Schafer &amp;Yoder have released their work under a </a:t>
            </a:r>
            <a:r>
              <a:rPr lang="en-US" sz="2400" dirty="0">
                <a:hlinkClick r:id="rId2"/>
              </a:rPr>
              <a:t>Creative Commons License</a:t>
            </a:r>
            <a:r>
              <a:rPr lang="en-US" sz="2400" dirty="0"/>
              <a:t> with the following terms: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Attribution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copy, distribute, display, and perform the work. In return, licensees must give the original authors credit.</a:t>
            </a:r>
            <a:r>
              <a:rPr lang="en-US" sz="1800" dirty="0">
                <a:latin typeface="Verdana" charset="0"/>
              </a:rPr>
              <a:t> 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400" dirty="0"/>
              <a:t>Non-Commercial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copy, distribute, display, and perform the work. In return, licensees may not use the work for commercial purposes—unless they get the licensor's permission.</a:t>
            </a: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2400" dirty="0"/>
              <a:t>Share Alike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Verdana" charset="0"/>
              </a:rPr>
              <a:t>The licensor permits others to distribute derivative works only under a license identical to the one that governs the licensor's work.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latin typeface="Verdana" charset="0"/>
                <a:hlinkClick r:id="rId3"/>
              </a:rPr>
              <a:t>Full Text of the License</a:t>
            </a:r>
            <a:endParaRPr lang="en-US" sz="1800" dirty="0">
              <a:latin typeface="Verdana" charset="0"/>
            </a:endParaRPr>
          </a:p>
          <a:p>
            <a:pPr>
              <a:lnSpc>
                <a:spcPct val="90000"/>
              </a:lnSpc>
            </a:pPr>
            <a:r>
              <a:rPr lang="en-US" sz="1800" i="1" dirty="0">
                <a:solidFill>
                  <a:schemeClr val="accent1"/>
                </a:solidFill>
                <a:latin typeface="Verdana" charset="0"/>
              </a:rPr>
              <a:t>This (hidden) page should be kept with the presentation</a:t>
            </a: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361587"/>
            <a:ext cx="3886200" cy="4436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sv-SE" altLang="en-US" sz="1600" dirty="0"/>
              <a:t>©2003-2016, JH </a:t>
            </a:r>
            <a:r>
              <a:rPr lang="sv-SE" altLang="en-US" sz="1600" dirty="0" err="1"/>
              <a:t>McClellan</a:t>
            </a:r>
            <a:r>
              <a:rPr lang="sv-SE" altLang="en-US" sz="1600" dirty="0"/>
              <a:t> &amp; RW </a:t>
            </a:r>
            <a:r>
              <a:rPr lang="sv-SE" altLang="en-US" sz="1600" dirty="0" err="1"/>
              <a:t>Schafer</a:t>
            </a:r>
            <a:endParaRPr lang="en-US" altLang="en-US" sz="1600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+mn-cs"/>
              </a:defRPr>
            </a:lvl9pPr>
          </a:lstStyle>
          <a:p>
            <a:r>
              <a:rPr lang="en-US" dirty="0"/>
              <a:t>10-</a:t>
            </a:r>
            <a:fld id="{95762E6C-DE49-564A-8C5A-CB9F7777570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86856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Systems and Signals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48456A70-0021-B84E-925B-88B7CCC4D2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Ch. 7 Intro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818130"/>
              </p:ext>
            </p:extLst>
          </p:nvPr>
        </p:nvGraphicFramePr>
        <p:xfrm>
          <a:off x="304800" y="1549400"/>
          <a:ext cx="8458200" cy="40792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Discrete</a:t>
                      </a:r>
                      <a:r>
                        <a:rPr lang="en-US" baseline="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Continuous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Time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Signals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Systems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Convolution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Frequency</a:t>
                      </a:r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Fourier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series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**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Fourier transforms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>
                        <a:solidFill>
                          <a:srgbClr val="EB070B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Frequency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response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/>
                        <a:t>Generalized</a:t>
                      </a:r>
                    </a:p>
                    <a:p>
                      <a:r>
                        <a:rPr lang="en-US" b="1" dirty="0"/>
                        <a:t>Frequency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/ Laplace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Transforms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7-8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Supplemental Text</a:t>
                      </a:r>
                      <a:endParaRPr lang="en-US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Transfer</a:t>
                      </a:r>
                      <a:r>
                        <a:rPr lang="en-US" sz="1800" b="0" baseline="0" dirty="0">
                          <a:solidFill>
                            <a:schemeClr val="tx1"/>
                          </a:solidFill>
                        </a:rPr>
                        <a:t> Functions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7-8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Supplemental Text</a:t>
                      </a:r>
                      <a:endParaRPr lang="en-US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System Stability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Mixed</a:t>
                      </a:r>
                      <a:r>
                        <a:rPr lang="en-US" b="1" baseline="0" dirty="0"/>
                        <a:t> Signal</a:t>
                      </a:r>
                      <a:endParaRPr lang="en-US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Sampling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CC00CC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CC00CC"/>
                          </a:solidFill>
                        </a:rPr>
                        <a:t> Ch. 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err="1">
                          <a:solidFill>
                            <a:srgbClr val="0000FF"/>
                          </a:solidFill>
                        </a:rPr>
                        <a:t>SPFirst</a:t>
                      </a:r>
                      <a:r>
                        <a:rPr lang="en-US" dirty="0">
                          <a:solidFill>
                            <a:srgbClr val="0000FF"/>
                          </a:solidFill>
                        </a:rPr>
                        <a:t> Ch. 12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17559" y="1857968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05800" y="2971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9800" y="188148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2209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9800" y="2590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1559" y="333539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1559" y="371028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91000" y="409128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08405" y="4460526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37205" y="5205116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5943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** Spectrograms (Ch. 3) for time-frequency spectrums (plots) computed the discrete-time Fourier series for each window of samples.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9800" y="29673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4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3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Z</a:t>
            </a:r>
            <a:r>
              <a:rPr lang="en-US" dirty="0"/>
              <a:t>-Transforms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1447800"/>
          </a:xfrm>
        </p:spPr>
        <p:txBody>
          <a:bodyPr/>
          <a:lstStyle/>
          <a:p>
            <a:r>
              <a:rPr lang="en-US" dirty="0"/>
              <a:t>Analysis tool for discrete-time signals and systems</a:t>
            </a:r>
          </a:p>
          <a:p>
            <a:pPr marL="457200" lvl="1" indent="0">
              <a:buNone/>
            </a:pPr>
            <a:r>
              <a:rPr lang="en-US" dirty="0"/>
              <a:t>Converts convolution &amp; difference equations into polynomials</a:t>
            </a:r>
          </a:p>
          <a:p>
            <a:pPr marL="457200" lvl="1" indent="0">
              <a:buNone/>
            </a:pPr>
            <a:r>
              <a:rPr lang="en-US" dirty="0"/>
              <a:t>Describes LTI system transfer of input to output frequencies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10-</a:t>
            </a:r>
            <a:fld id="{48456A70-0021-B84E-925B-88B7CCC4D2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Ch. 7 Intro &amp; Sec. 7-1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247721"/>
              </p:ext>
            </p:extLst>
          </p:nvPr>
        </p:nvGraphicFramePr>
        <p:xfrm>
          <a:off x="1268412" y="4191000"/>
          <a:ext cx="2286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71600" imgH="457200" progId="Equation.3">
                  <p:embed/>
                </p:oleObj>
              </mc:Choice>
              <mc:Fallback>
                <p:oleObj name="Equation" r:id="rId2" imgW="1371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68412" y="4191000"/>
                        <a:ext cx="22860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3962400" y="4191000"/>
            <a:ext cx="990600" cy="381000"/>
            <a:chOff x="3505200" y="4191000"/>
            <a:chExt cx="990600" cy="381000"/>
          </a:xfrm>
        </p:grpSpPr>
        <p:cxnSp>
          <p:nvCxnSpPr>
            <p:cNvPr id="8" name="Straight Arrow Connector 7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047674"/>
              </p:ext>
            </p:extLst>
          </p:nvPr>
        </p:nvGraphicFramePr>
        <p:xfrm>
          <a:off x="5354637" y="4191000"/>
          <a:ext cx="18843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30300" imgH="457200" progId="Equation.3">
                  <p:embed/>
                </p:oleObj>
              </mc:Choice>
              <mc:Fallback>
                <p:oleObj name="Equation" r:id="rId4" imgW="11303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54637" y="4191000"/>
                        <a:ext cx="1884363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766606"/>
              </p:ext>
            </p:extLst>
          </p:nvPr>
        </p:nvGraphicFramePr>
        <p:xfrm>
          <a:off x="1309688" y="5715000"/>
          <a:ext cx="22018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20800" imgH="457200" progId="Equation.3">
                  <p:embed/>
                </p:oleObj>
              </mc:Choice>
              <mc:Fallback>
                <p:oleObj name="Equation" r:id="rId6" imgW="1320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09688" y="5715000"/>
                        <a:ext cx="2201862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3962400" y="5715000"/>
            <a:ext cx="990600" cy="381000"/>
            <a:chOff x="3505200" y="4191000"/>
            <a:chExt cx="990600" cy="381000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425336"/>
              </p:ext>
            </p:extLst>
          </p:nvPr>
        </p:nvGraphicFramePr>
        <p:xfrm>
          <a:off x="5395913" y="5715000"/>
          <a:ext cx="1800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79500" imgH="457200" progId="Equation.3">
                  <p:embed/>
                </p:oleObj>
              </mc:Choice>
              <mc:Fallback>
                <p:oleObj name="Equation" r:id="rId8" imgW="1079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95913" y="5715000"/>
                        <a:ext cx="180022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219200" y="48768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00FF"/>
                </a:solidFill>
              </a:rPr>
              <a:t>time domain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29200" y="48768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00FF"/>
                </a:solidFill>
              </a:rPr>
              <a:t>z-domain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57200" y="2819400"/>
            <a:ext cx="8458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7472" indent="-347472"/>
            <a:r>
              <a:rPr lang="en-US" dirty="0"/>
              <a:t>Adds third domain to time and frequency domains</a:t>
            </a:r>
          </a:p>
          <a:p>
            <a:pPr marL="400050" lvl="1" indent="0">
              <a:buFontTx/>
              <a:buNone/>
            </a:pPr>
            <a:r>
              <a:rPr lang="en-US" dirty="0"/>
              <a:t>Hopefully pick domain in which analysis is the easiest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57200" y="3733800"/>
            <a:ext cx="8458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General definition: </a:t>
            </a:r>
            <a:r>
              <a:rPr lang="en-US" i="1" dirty="0"/>
              <a:t>z</a:t>
            </a:r>
            <a:r>
              <a:rPr lang="en-US" dirty="0"/>
              <a:t> is complex variable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457200" y="5257800"/>
            <a:ext cx="845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24"/>
              </a:spcBef>
            </a:pPr>
            <a:r>
              <a:rPr lang="en-US" dirty="0"/>
              <a:t>Simplified definition for finite-length signal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1329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Z</a:t>
            </a:r>
            <a:r>
              <a:rPr lang="en-US" dirty="0"/>
              <a:t>-Transform Pairs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6705600" cy="533400"/>
          </a:xfrm>
        </p:spPr>
        <p:txBody>
          <a:bodyPr/>
          <a:lstStyle/>
          <a:p>
            <a:r>
              <a:rPr lang="en-US" i="1" dirty="0"/>
              <a:t>Z</a:t>
            </a:r>
            <a:r>
              <a:rPr lang="en-US" dirty="0"/>
              <a:t>-transform for finite length signal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10-</a:t>
            </a:r>
            <a:fld id="{48456A70-0021-B84E-925B-88B7CCC4D2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7-1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603391"/>
              </p:ext>
            </p:extLst>
          </p:nvPr>
        </p:nvGraphicFramePr>
        <p:xfrm>
          <a:off x="914400" y="1905000"/>
          <a:ext cx="22018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20800" imgH="457200" progId="Equation.3">
                  <p:embed/>
                </p:oleObj>
              </mc:Choice>
              <mc:Fallback>
                <p:oleObj name="Equation" r:id="rId2" imgW="1320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14400" y="1905000"/>
                        <a:ext cx="2201862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3567112" y="1905000"/>
            <a:ext cx="990600" cy="381000"/>
            <a:chOff x="3505200" y="4191000"/>
            <a:chExt cx="990600" cy="381000"/>
          </a:xfrm>
        </p:grpSpPr>
        <p:cxnSp>
          <p:nvCxnSpPr>
            <p:cNvPr id="8" name="Straight Arrow Connector 7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572945"/>
              </p:ext>
            </p:extLst>
          </p:nvPr>
        </p:nvGraphicFramePr>
        <p:xfrm>
          <a:off x="5000625" y="1905000"/>
          <a:ext cx="1800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79500" imgH="457200" progId="Equation.3">
                  <p:embed/>
                </p:oleObj>
              </mc:Choice>
              <mc:Fallback>
                <p:oleObj name="Equation" r:id="rId4" imgW="1079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00625" y="1905000"/>
                        <a:ext cx="180022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487393"/>
              </p:ext>
            </p:extLst>
          </p:nvPr>
        </p:nvGraphicFramePr>
        <p:xfrm>
          <a:off x="939800" y="3194050"/>
          <a:ext cx="116522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98500" imgH="190500" progId="Equation.3">
                  <p:embed/>
                </p:oleObj>
              </mc:Choice>
              <mc:Fallback>
                <p:oleObj name="Equation" r:id="rId6" imgW="6985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39800" y="3194050"/>
                        <a:ext cx="1165225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614737" y="2971800"/>
            <a:ext cx="990600" cy="381000"/>
            <a:chOff x="3505200" y="4191000"/>
            <a:chExt cx="990600" cy="381000"/>
          </a:xfrm>
        </p:grpSpPr>
        <p:cxnSp>
          <p:nvCxnSpPr>
            <p:cNvPr id="13" name="Straight Arrow Connector 12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118951"/>
              </p:ext>
            </p:extLst>
          </p:nvPr>
        </p:nvGraphicFramePr>
        <p:xfrm>
          <a:off x="4953000" y="2971800"/>
          <a:ext cx="177958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66800" imgH="457200" progId="Equation.3">
                  <p:embed/>
                </p:oleObj>
              </mc:Choice>
              <mc:Fallback>
                <p:oleObj name="Equation" r:id="rId8" imgW="1066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2971800"/>
                        <a:ext cx="1779587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086600" y="3682303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>
                <a:solidFill>
                  <a:srgbClr val="0000FF"/>
                </a:solidFill>
              </a:rPr>
              <a:t>valid for all z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855126"/>
              </p:ext>
            </p:extLst>
          </p:nvPr>
        </p:nvGraphicFramePr>
        <p:xfrm>
          <a:off x="950912" y="4287838"/>
          <a:ext cx="1611313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65200" imgH="215900" progId="Equation.3">
                  <p:embed/>
                </p:oleObj>
              </mc:Choice>
              <mc:Fallback>
                <p:oleObj name="Equation" r:id="rId10" imgW="9652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50912" y="4287838"/>
                        <a:ext cx="1611313" cy="36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3596039" y="4085632"/>
            <a:ext cx="990600" cy="381000"/>
            <a:chOff x="3505200" y="4191000"/>
            <a:chExt cx="990600" cy="381000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480273"/>
              </p:ext>
            </p:extLst>
          </p:nvPr>
        </p:nvGraphicFramePr>
        <p:xfrm>
          <a:off x="4940300" y="4086225"/>
          <a:ext cx="222250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333500" imgH="457200" progId="Equation.3">
                  <p:embed/>
                </p:oleObj>
              </mc:Choice>
              <mc:Fallback>
                <p:oleObj name="Equation" r:id="rId12" imgW="1333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40300" y="4086225"/>
                        <a:ext cx="2222500" cy="763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876698" y="4796135"/>
            <a:ext cx="2114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>
                <a:solidFill>
                  <a:srgbClr val="0000FF"/>
                </a:solidFill>
              </a:rPr>
              <a:t>valid for all z ≠ 0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696477"/>
              </p:ext>
            </p:extLst>
          </p:nvPr>
        </p:nvGraphicFramePr>
        <p:xfrm>
          <a:off x="373063" y="5680075"/>
          <a:ext cx="29035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739900" imgH="190500" progId="Equation.3">
                  <p:embed/>
                </p:oleObj>
              </mc:Choice>
              <mc:Fallback>
                <p:oleObj name="Equation" r:id="rId14" imgW="17399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73063" y="5680075"/>
                        <a:ext cx="2903537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3581400" y="5457232"/>
            <a:ext cx="990600" cy="381000"/>
            <a:chOff x="3505200" y="4191000"/>
            <a:chExt cx="990600" cy="381000"/>
          </a:xfrm>
        </p:grpSpPr>
        <p:cxnSp>
          <p:nvCxnSpPr>
            <p:cNvPr id="27" name="Straight Arrow Connector 26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784231"/>
              </p:ext>
            </p:extLst>
          </p:nvPr>
        </p:nvGraphicFramePr>
        <p:xfrm>
          <a:off x="4876800" y="5410200"/>
          <a:ext cx="37449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2247900" imgH="457200" progId="Equation.3">
                  <p:embed/>
                </p:oleObj>
              </mc:Choice>
              <mc:Fallback>
                <p:oleObj name="Equation" r:id="rId16" imgW="22479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876800" y="5410200"/>
                        <a:ext cx="3744912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67199"/>
              </p:ext>
            </p:extLst>
          </p:nvPr>
        </p:nvGraphicFramePr>
        <p:xfrm>
          <a:off x="5410200" y="6143625"/>
          <a:ext cx="1544637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927100" imgH="215900" progId="Equation.3">
                  <p:embed/>
                </p:oleObj>
              </mc:Choice>
              <mc:Fallback>
                <p:oleObj name="Equation" r:id="rId18" imgW="9271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410200" y="6143625"/>
                        <a:ext cx="1544637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876698" y="6096000"/>
            <a:ext cx="2114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>
                <a:solidFill>
                  <a:srgbClr val="0000FF"/>
                </a:solidFill>
              </a:rPr>
              <a:t>valid for all z ≠ 0</a:t>
            </a: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581112"/>
              </p:ext>
            </p:extLst>
          </p:nvPr>
        </p:nvGraphicFramePr>
        <p:xfrm>
          <a:off x="6729413" y="2971800"/>
          <a:ext cx="127158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762000" imgH="457200" progId="Equation.3">
                  <p:embed/>
                </p:oleObj>
              </mc:Choice>
              <mc:Fallback>
                <p:oleObj name="Equation" r:id="rId20" imgW="762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729413" y="2971800"/>
                        <a:ext cx="1271587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651107"/>
              </p:ext>
            </p:extLst>
          </p:nvPr>
        </p:nvGraphicFramePr>
        <p:xfrm>
          <a:off x="7146925" y="4114800"/>
          <a:ext cx="1311275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787400" imgH="482600" progId="Equation.3">
                  <p:embed/>
                </p:oleObj>
              </mc:Choice>
              <mc:Fallback>
                <p:oleObj name="Equation" r:id="rId22" imgW="7874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146925" y="4114800"/>
                        <a:ext cx="1311275" cy="804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662057"/>
              </p:ext>
            </p:extLst>
          </p:nvPr>
        </p:nvGraphicFramePr>
        <p:xfrm>
          <a:off x="7945438" y="3200400"/>
          <a:ext cx="360362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215900" imgH="152400" progId="Equation.3">
                  <p:embed/>
                </p:oleObj>
              </mc:Choice>
              <mc:Fallback>
                <p:oleObj name="Equation" r:id="rId24" imgW="2159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945438" y="3200400"/>
                        <a:ext cx="360362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357730"/>
              </p:ext>
            </p:extLst>
          </p:nvPr>
        </p:nvGraphicFramePr>
        <p:xfrm>
          <a:off x="8429919" y="4267200"/>
          <a:ext cx="614363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368300" imgH="203200" progId="Equation.3">
                  <p:embed/>
                </p:oleObj>
              </mc:Choice>
              <mc:Fallback>
                <p:oleObj name="Equation" r:id="rId26" imgW="368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8429919" y="4267200"/>
                        <a:ext cx="614363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457200" y="2667000"/>
            <a:ext cx="670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872"/>
              </a:spcBef>
            </a:pPr>
            <a:r>
              <a:rPr lang="en-US" dirty="0"/>
              <a:t>Unit impulse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457200" y="3733800"/>
            <a:ext cx="6477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72"/>
              </a:spcBef>
            </a:pPr>
            <a:r>
              <a:rPr lang="en-US" dirty="0"/>
              <a:t>Delayed unit impulse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 bwMode="auto">
          <a:xfrm>
            <a:off x="457200" y="5029200"/>
            <a:ext cx="6477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72"/>
              </a:spcBef>
            </a:pPr>
            <a:r>
              <a:rPr lang="en-US" dirty="0"/>
              <a:t>Two-point impulse response</a:t>
            </a:r>
          </a:p>
          <a:p>
            <a:pPr>
              <a:spcBef>
                <a:spcPts val="1872"/>
              </a:spcBef>
            </a:pP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2057400" y="6348116"/>
            <a:ext cx="3048000" cy="400110"/>
            <a:chOff x="2057400" y="6348116"/>
            <a:chExt cx="3048000" cy="400110"/>
          </a:xfrm>
        </p:grpSpPr>
        <p:cxnSp>
          <p:nvCxnSpPr>
            <p:cNvPr id="44" name="Curved Connector 43"/>
            <p:cNvCxnSpPr/>
            <p:nvPr/>
          </p:nvCxnSpPr>
          <p:spPr bwMode="auto">
            <a:xfrm flipV="1">
              <a:off x="4191000" y="6348116"/>
              <a:ext cx="914400" cy="205084"/>
            </a:xfrm>
            <a:prstGeom prst="curvedConnector3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2057400" y="6348116"/>
              <a:ext cx="213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i="1" dirty="0">
                  <a:solidFill>
                    <a:srgbClr val="FF0000"/>
                  </a:solidFill>
                </a:rPr>
                <a:t>polynomial in z </a:t>
              </a:r>
              <a:r>
                <a:rPr lang="en-US" sz="2000" b="1" i="1" baseline="30000" dirty="0">
                  <a:solidFill>
                    <a:srgbClr val="FF0000"/>
                  </a:solidFill>
                </a:rPr>
                <a:t>-1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648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  <p:bldP spid="31" grpId="0"/>
      <p:bldP spid="36" grpId="0"/>
      <p:bldP spid="37" grpId="1"/>
      <p:bldP spid="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Z</a:t>
            </a:r>
            <a:r>
              <a:rPr lang="en-US" dirty="0"/>
              <a:t>-Transform Pairs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733360"/>
              </p:ext>
            </p:extLst>
          </p:nvPr>
        </p:nvGraphicFramePr>
        <p:xfrm>
          <a:off x="5181599" y="1518920"/>
          <a:ext cx="3810001" cy="13766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x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[</a:t>
                      </a:r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n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]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X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(</a:t>
                      </a:r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z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Valid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all </a:t>
                      </a:r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1600" baseline="0" dirty="0">
                          <a:solidFill>
                            <a:srgbClr val="0000FF"/>
                          </a:solidFill>
                        </a:rPr>
                        <a:t> ≠ 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1600" baseline="0" dirty="0">
                          <a:solidFill>
                            <a:srgbClr val="0000FF"/>
                          </a:solidFill>
                        </a:rPr>
                        <a:t> ≠ 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48456A70-0021-B84E-925B-88B7CCC4D2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7-2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010812"/>
              </p:ext>
            </p:extLst>
          </p:nvPr>
        </p:nvGraphicFramePr>
        <p:xfrm>
          <a:off x="7559893" y="2181204"/>
          <a:ext cx="364907" cy="291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4000" imgH="203200" progId="Equation.3">
                  <p:embed/>
                </p:oleObj>
              </mc:Choice>
              <mc:Fallback>
                <p:oleObj name="Equation" r:id="rId2" imgW="254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59893" y="2181204"/>
                        <a:ext cx="364907" cy="291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389857"/>
              </p:ext>
            </p:extLst>
          </p:nvPr>
        </p:nvGraphicFramePr>
        <p:xfrm>
          <a:off x="5973825" y="1899920"/>
          <a:ext cx="387287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4800" imgH="190500" progId="Equation.3">
                  <p:embed/>
                </p:oleObj>
              </mc:Choice>
              <mc:Fallback>
                <p:oleObj name="Equation" r:id="rId4" imgW="304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73825" y="1899920"/>
                        <a:ext cx="387287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05642"/>
              </p:ext>
            </p:extLst>
          </p:nvPr>
        </p:nvGraphicFramePr>
        <p:xfrm>
          <a:off x="5786789" y="2216478"/>
          <a:ext cx="762000" cy="294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800" imgH="215900" progId="Equation.3">
                  <p:embed/>
                </p:oleObj>
              </mc:Choice>
              <mc:Fallback>
                <p:oleObj name="Equation" r:id="rId6" imgW="558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86789" y="2216478"/>
                        <a:ext cx="762000" cy="294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3287996"/>
              </p:ext>
            </p:extLst>
          </p:nvPr>
        </p:nvGraphicFramePr>
        <p:xfrm>
          <a:off x="5211231" y="2570010"/>
          <a:ext cx="1941512" cy="274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46200" imgH="190500" progId="Equation.3">
                  <p:embed/>
                </p:oleObj>
              </mc:Choice>
              <mc:Fallback>
                <p:oleObj name="Equation" r:id="rId8" imgW="13462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11231" y="2570010"/>
                        <a:ext cx="1941512" cy="274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462135"/>
              </p:ext>
            </p:extLst>
          </p:nvPr>
        </p:nvGraphicFramePr>
        <p:xfrm>
          <a:off x="7214481" y="2538688"/>
          <a:ext cx="1067801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12800" imgH="215900" progId="Equation.3">
                  <p:embed/>
                </p:oleObj>
              </mc:Choice>
              <mc:Fallback>
                <p:oleObj name="Equation" r:id="rId10" imgW="812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14481" y="2538688"/>
                        <a:ext cx="1067801" cy="284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025891"/>
              </p:ext>
            </p:extLst>
          </p:nvPr>
        </p:nvGraphicFramePr>
        <p:xfrm>
          <a:off x="7619525" y="1911678"/>
          <a:ext cx="1528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1600" imgH="152400" progId="Equation.3">
                  <p:embed/>
                </p:oleObj>
              </mc:Choice>
              <mc:Fallback>
                <p:oleObj name="Equation" r:id="rId12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19525" y="1911678"/>
                        <a:ext cx="15287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57200" y="1447800"/>
            <a:ext cx="441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72"/>
              </a:spcBef>
            </a:pPr>
            <a:r>
              <a:rPr lang="en-US" dirty="0"/>
              <a:t>FIR filter of </a:t>
            </a:r>
            <a:r>
              <a:rPr lang="en-US" i="1" dirty="0" err="1"/>
              <a:t>M</a:t>
            </a:r>
            <a:r>
              <a:rPr lang="en-US" dirty="0" err="1"/>
              <a:t>th</a:t>
            </a:r>
            <a:r>
              <a:rPr lang="en-US" dirty="0"/>
              <a:t> order</a:t>
            </a:r>
          </a:p>
          <a:p>
            <a:pPr marL="457200" lvl="1" indent="0">
              <a:spcBef>
                <a:spcPts val="576"/>
              </a:spcBef>
              <a:buNone/>
            </a:pPr>
            <a:r>
              <a:rPr lang="en-US" dirty="0"/>
              <a:t>Impulse response </a:t>
            </a:r>
            <a:r>
              <a:rPr lang="en-US" i="1" dirty="0"/>
              <a:t>h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  <a:p>
            <a:pPr marL="457200" lvl="1" indent="0">
              <a:spcBef>
                <a:spcPts val="576"/>
              </a:spcBef>
              <a:buNone/>
            </a:pPr>
            <a:r>
              <a:rPr lang="en-US" dirty="0"/>
              <a:t>Let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 err="1"/>
              <a:t>z</a:t>
            </a:r>
            <a:r>
              <a:rPr lang="en-US" i="1" baseline="30000" dirty="0" err="1"/>
              <a:t>n</a:t>
            </a:r>
            <a:r>
              <a:rPr lang="en-US" dirty="0"/>
              <a:t> for –∞ &lt; </a:t>
            </a:r>
            <a:r>
              <a:rPr lang="en-US" i="1" dirty="0"/>
              <a:t>n</a:t>
            </a:r>
            <a:r>
              <a:rPr lang="en-US" dirty="0"/>
              <a:t> &lt; ∞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209622"/>
              </p:ext>
            </p:extLst>
          </p:nvPr>
        </p:nvGraphicFramePr>
        <p:xfrm>
          <a:off x="1371600" y="3581400"/>
          <a:ext cx="22018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320800" imgH="457200" progId="Equation.3">
                  <p:embed/>
                </p:oleObj>
              </mc:Choice>
              <mc:Fallback>
                <p:oleObj name="Equation" r:id="rId14" imgW="1320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371600" y="3581400"/>
                        <a:ext cx="2201862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1828800" y="3026071"/>
            <a:ext cx="1524000" cy="457200"/>
            <a:chOff x="1828800" y="3026071"/>
            <a:chExt cx="1524000" cy="457200"/>
          </a:xfrm>
        </p:grpSpPr>
        <p:sp>
          <p:nvSpPr>
            <p:cNvPr id="19" name="Rectangle 30"/>
            <p:cNvSpPr>
              <a:spLocks noChangeArrowheads="1"/>
            </p:cNvSpPr>
            <p:nvPr/>
          </p:nvSpPr>
          <p:spPr bwMode="auto">
            <a:xfrm>
              <a:off x="2133600" y="3026071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i="1" dirty="0"/>
                <a:t>h</a:t>
              </a:r>
              <a:r>
                <a:rPr lang="en-US" dirty="0"/>
                <a:t>[</a:t>
              </a:r>
              <a:r>
                <a:rPr lang="en-US" i="1" dirty="0"/>
                <a:t>n</a:t>
              </a:r>
              <a:r>
                <a:rPr lang="en-US" dirty="0"/>
                <a:t>]</a:t>
              </a:r>
            </a:p>
          </p:txBody>
        </p:sp>
        <p:cxnSp>
          <p:nvCxnSpPr>
            <p:cNvPr id="22" name="AutoShape 33"/>
            <p:cNvCxnSpPr>
              <a:cxnSpLocks noChangeShapeType="1"/>
              <a:endCxn id="19" idx="1"/>
            </p:cNvCxnSpPr>
            <p:nvPr/>
          </p:nvCxnSpPr>
          <p:spPr bwMode="auto">
            <a:xfrm>
              <a:off x="1828800" y="3254671"/>
              <a:ext cx="304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" name="AutoShape 34"/>
            <p:cNvCxnSpPr>
              <a:cxnSpLocks noChangeShapeType="1"/>
              <a:stCxn id="19" idx="3"/>
            </p:cNvCxnSpPr>
            <p:nvPr/>
          </p:nvCxnSpPr>
          <p:spPr bwMode="auto">
            <a:xfrm>
              <a:off x="3048000" y="3254671"/>
              <a:ext cx="3048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aphicFrame>
        <p:nvGraphicFramePr>
          <p:cNvPr id="24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082462"/>
              </p:ext>
            </p:extLst>
          </p:nvPr>
        </p:nvGraphicFramePr>
        <p:xfrm>
          <a:off x="3513138" y="3050878"/>
          <a:ext cx="1820862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092200" imgH="241300" progId="Equation.3">
                  <p:embed/>
                </p:oleObj>
              </mc:Choice>
              <mc:Fallback>
                <p:oleObj name="Equation" r:id="rId16" imgW="10922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3050878"/>
                        <a:ext cx="1820862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473231"/>
              </p:ext>
            </p:extLst>
          </p:nvPr>
        </p:nvGraphicFramePr>
        <p:xfrm>
          <a:off x="1371600" y="3048000"/>
          <a:ext cx="27463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65100" imgH="203200" progId="Equation.3">
                  <p:embed/>
                </p:oleObj>
              </mc:Choice>
              <mc:Fallback>
                <p:oleObj name="Equation" r:id="rId18" imgW="1651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371600" y="3048000"/>
                        <a:ext cx="274638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457200" y="44196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spcBef>
                <a:spcPts val="576"/>
              </a:spcBef>
              <a:buNone/>
            </a:pPr>
            <a:r>
              <a:rPr lang="en-US" i="1" dirty="0"/>
              <a:t>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is </a:t>
            </a:r>
            <a:r>
              <a:rPr lang="en-US" dirty="0">
                <a:solidFill>
                  <a:srgbClr val="0000FF"/>
                </a:solidFill>
              </a:rPr>
              <a:t>system function</a:t>
            </a:r>
            <a:r>
              <a:rPr lang="en-US" dirty="0"/>
              <a:t>, a.k.a. </a:t>
            </a:r>
            <a:r>
              <a:rPr lang="en-US" dirty="0">
                <a:solidFill>
                  <a:srgbClr val="0000FF"/>
                </a:solidFill>
              </a:rPr>
              <a:t>transfer function in </a:t>
            </a:r>
            <a:r>
              <a:rPr lang="en-US" i="1" dirty="0">
                <a:solidFill>
                  <a:srgbClr val="0000FF"/>
                </a:solidFill>
              </a:rPr>
              <a:t>z</a:t>
            </a:r>
            <a:r>
              <a:rPr lang="en-US" dirty="0">
                <a:solidFill>
                  <a:srgbClr val="0000FF"/>
                </a:solidFill>
              </a:rPr>
              <a:t>-domain</a:t>
            </a:r>
          </a:p>
        </p:txBody>
      </p:sp>
      <p:sp>
        <p:nvSpPr>
          <p:cNvPr id="28" name="Oval 27"/>
          <p:cNvSpPr/>
          <p:nvPr/>
        </p:nvSpPr>
        <p:spPr bwMode="auto">
          <a:xfrm>
            <a:off x="6658564" y="3505200"/>
            <a:ext cx="1219200" cy="9906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5955778"/>
              </p:ext>
            </p:extLst>
          </p:nvPr>
        </p:nvGraphicFramePr>
        <p:xfrm>
          <a:off x="3543300" y="3581400"/>
          <a:ext cx="1333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800100" imgH="457200" progId="Equation.3">
                  <p:embed/>
                </p:oleObj>
              </mc:Choice>
              <mc:Fallback>
                <p:oleObj name="Equation" r:id="rId20" imgW="8001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543300" y="3581400"/>
                        <a:ext cx="13335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543304"/>
              </p:ext>
            </p:extLst>
          </p:nvPr>
        </p:nvGraphicFramePr>
        <p:xfrm>
          <a:off x="4876800" y="3581400"/>
          <a:ext cx="1460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876300" imgH="457200" progId="Equation.3">
                  <p:embed/>
                </p:oleObj>
              </mc:Choice>
              <mc:Fallback>
                <p:oleObj name="Equation" r:id="rId22" imgW="8763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876800" y="3581400"/>
                        <a:ext cx="14605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258973"/>
              </p:ext>
            </p:extLst>
          </p:nvPr>
        </p:nvGraphicFramePr>
        <p:xfrm>
          <a:off x="6251575" y="3581400"/>
          <a:ext cx="16303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977900" imgH="457200" progId="Equation.3">
                  <p:embed/>
                </p:oleObj>
              </mc:Choice>
              <mc:Fallback>
                <p:oleObj name="Equation" r:id="rId24" imgW="9779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6251575" y="3581400"/>
                        <a:ext cx="1630363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662427"/>
              </p:ext>
            </p:extLst>
          </p:nvPr>
        </p:nvGraphicFramePr>
        <p:xfrm>
          <a:off x="7848600" y="3733800"/>
          <a:ext cx="97313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584200" imgH="228600" progId="Equation.3">
                  <p:embed/>
                </p:oleObj>
              </mc:Choice>
              <mc:Fallback>
                <p:oleObj name="Equation" r:id="rId26" imgW="584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848600" y="3733800"/>
                        <a:ext cx="973138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57200" y="48768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spcBef>
                <a:spcPts val="576"/>
              </a:spcBef>
              <a:buNone/>
            </a:pPr>
            <a:r>
              <a:rPr lang="en-US" i="1" dirty="0"/>
              <a:t>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is </a:t>
            </a:r>
            <a:r>
              <a:rPr lang="en-US" i="1" dirty="0"/>
              <a:t>z</a:t>
            </a:r>
            <a:r>
              <a:rPr lang="en-US" dirty="0"/>
              <a:t>-transform of impulse response </a:t>
            </a:r>
            <a:r>
              <a:rPr lang="en-US" i="1" dirty="0"/>
              <a:t>h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</a:t>
            </a: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155536"/>
              </p:ext>
            </p:extLst>
          </p:nvPr>
        </p:nvGraphicFramePr>
        <p:xfrm>
          <a:off x="1044575" y="5334000"/>
          <a:ext cx="1968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1181100" imgH="457200" progId="Equation.3">
                  <p:embed/>
                </p:oleObj>
              </mc:Choice>
              <mc:Fallback>
                <p:oleObj name="Equation" r:id="rId28" imgW="11811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044575" y="5334000"/>
                        <a:ext cx="19685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3581400" y="5334000"/>
            <a:ext cx="990600" cy="381000"/>
            <a:chOff x="3505200" y="4191000"/>
            <a:chExt cx="990600" cy="381000"/>
          </a:xfrm>
        </p:grpSpPr>
        <p:cxnSp>
          <p:nvCxnSpPr>
            <p:cNvPr id="37" name="Straight Arrow Connector 36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733920"/>
              </p:ext>
            </p:extLst>
          </p:nvPr>
        </p:nvGraphicFramePr>
        <p:xfrm>
          <a:off x="5110163" y="5334000"/>
          <a:ext cx="160813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965200" imgH="457200" progId="Equation.3">
                  <p:embed/>
                </p:oleObj>
              </mc:Choice>
              <mc:Fallback>
                <p:oleObj name="Equation" r:id="rId30" imgW="965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5110163" y="5334000"/>
                        <a:ext cx="1608137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7543800" y="112389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/>
              <a:t>Review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58000" y="54864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FF0000"/>
                </a:solidFill>
              </a:rPr>
              <a:t>polynomial in z </a:t>
            </a:r>
            <a:r>
              <a:rPr lang="en-US" sz="2000" b="1" i="1" baseline="30000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457200" y="6096000"/>
            <a:ext cx="5410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spcBef>
                <a:spcPts val="576"/>
              </a:spcBef>
              <a:buNone/>
            </a:pPr>
            <a:r>
              <a:rPr lang="en-US" dirty="0"/>
              <a:t>If </a:t>
            </a:r>
            <a:r>
              <a:rPr lang="en-US" i="1" dirty="0"/>
              <a:t>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= 1 + 2</a:t>
            </a:r>
            <a:r>
              <a:rPr lang="en-US" i="1" dirty="0"/>
              <a:t>z</a:t>
            </a:r>
            <a:r>
              <a:rPr lang="en-US" baseline="30000" dirty="0"/>
              <a:t>-1</a:t>
            </a:r>
            <a:r>
              <a:rPr lang="en-US" dirty="0"/>
              <a:t> + </a:t>
            </a:r>
            <a:r>
              <a:rPr lang="en-US" i="1" dirty="0"/>
              <a:t>z</a:t>
            </a:r>
            <a:r>
              <a:rPr lang="en-US" baseline="30000" dirty="0"/>
              <a:t>-2</a:t>
            </a:r>
            <a:r>
              <a:rPr lang="en-US" dirty="0"/>
              <a:t>, what is </a:t>
            </a:r>
            <a:r>
              <a:rPr lang="en-US" i="1" dirty="0"/>
              <a:t>h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]?</a:t>
            </a:r>
          </a:p>
        </p:txBody>
      </p:sp>
    </p:spTree>
    <p:extLst>
      <p:ext uri="{BB962C8B-B14F-4D97-AF65-F5344CB8AC3E}">
        <p14:creationId xmlns:p14="http://schemas.microsoft.com/office/powerpoint/2010/main" val="287677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28" grpId="0" animBg="1"/>
      <p:bldP spid="34" grpId="0"/>
      <p:bldP spid="40" grpId="0"/>
      <p:bldP spid="44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Z-Transform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33400"/>
          </a:xfrm>
        </p:spPr>
        <p:txBody>
          <a:bodyPr/>
          <a:lstStyle/>
          <a:p>
            <a:r>
              <a:rPr lang="en-US" dirty="0"/>
              <a:t>Superposition property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4200" y="6400800"/>
            <a:ext cx="1905000" cy="457200"/>
          </a:xfrm>
        </p:spPr>
        <p:txBody>
          <a:bodyPr/>
          <a:lstStyle/>
          <a:p>
            <a:r>
              <a:rPr lang="en-US"/>
              <a:t>10-</a:t>
            </a:r>
            <a:fld id="{48456A70-0021-B84E-925B-88B7CCC4D2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7-3 &amp; 7-4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133192"/>
              </p:ext>
            </p:extLst>
          </p:nvPr>
        </p:nvGraphicFramePr>
        <p:xfrm>
          <a:off x="990600" y="2039938"/>
          <a:ext cx="2351087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09700" imgH="203200" progId="Equation.3">
                  <p:embed/>
                </p:oleObj>
              </mc:Choice>
              <mc:Fallback>
                <p:oleObj name="Equation" r:id="rId2" imgW="1409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0600" y="2039938"/>
                        <a:ext cx="2351087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613149" y="1828800"/>
            <a:ext cx="990600" cy="381000"/>
            <a:chOff x="3505200" y="4191000"/>
            <a:chExt cx="990600" cy="381000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680623"/>
              </p:ext>
            </p:extLst>
          </p:nvPr>
        </p:nvGraphicFramePr>
        <p:xfrm>
          <a:off x="4965700" y="1828800"/>
          <a:ext cx="317658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5000" imgH="457200" progId="Equation.3">
                  <p:embed/>
                </p:oleObj>
              </mc:Choice>
              <mc:Fallback>
                <p:oleObj name="Equation" r:id="rId4" imgW="1905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65700" y="1828800"/>
                        <a:ext cx="3176587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815357"/>
              </p:ext>
            </p:extLst>
          </p:nvPr>
        </p:nvGraphicFramePr>
        <p:xfrm>
          <a:off x="5453062" y="2590800"/>
          <a:ext cx="30702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41500" imgH="457200" progId="Equation.3">
                  <p:embed/>
                </p:oleObj>
              </mc:Choice>
              <mc:Fallback>
                <p:oleObj name="Equation" r:id="rId6" imgW="1841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53062" y="2590800"/>
                        <a:ext cx="307022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472274"/>
              </p:ext>
            </p:extLst>
          </p:nvPr>
        </p:nvGraphicFramePr>
        <p:xfrm>
          <a:off x="5475287" y="3429000"/>
          <a:ext cx="1947862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68400" imgH="203200" progId="Equation.3">
                  <p:embed/>
                </p:oleObj>
              </mc:Choice>
              <mc:Fallback>
                <p:oleObj name="Equation" r:id="rId8" imgW="11684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75287" y="3429000"/>
                        <a:ext cx="1947862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14400" y="2943729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/>
              <a:t>When viewed as system,</a:t>
            </a:r>
            <a:br>
              <a:rPr lang="en-US" i="1" dirty="0"/>
            </a:br>
            <a:r>
              <a:rPr lang="en-US" i="1" dirty="0"/>
              <a:t>z-transform has linearity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57200" y="3810000"/>
            <a:ext cx="8305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Time-delay property</a:t>
            </a:r>
          </a:p>
          <a:p>
            <a:pPr marL="457200" lvl="1" indent="0">
              <a:buNone/>
            </a:pPr>
            <a:r>
              <a:rPr lang="en-US" i="1" dirty="0"/>
              <a:t>z</a:t>
            </a:r>
            <a:r>
              <a:rPr lang="en-US" baseline="30000" dirty="0"/>
              <a:t>-1</a:t>
            </a:r>
            <a:r>
              <a:rPr lang="en-US" dirty="0"/>
              <a:t> in </a:t>
            </a:r>
            <a:r>
              <a:rPr lang="en-US" i="1" dirty="0"/>
              <a:t>z</a:t>
            </a:r>
            <a:r>
              <a:rPr lang="en-US" dirty="0"/>
              <a:t>-domain corresponds to time shift of 1 sample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246791"/>
              </p:ext>
            </p:extLst>
          </p:nvPr>
        </p:nvGraphicFramePr>
        <p:xfrm>
          <a:off x="1130300" y="5022850"/>
          <a:ext cx="14605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76300" imgH="190500" progId="Equation.3">
                  <p:embed/>
                </p:oleObj>
              </mc:Choice>
              <mc:Fallback>
                <p:oleObj name="Equation" r:id="rId10" imgW="8763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30300" y="5022850"/>
                        <a:ext cx="14605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3643312" y="4800600"/>
            <a:ext cx="990600" cy="381000"/>
            <a:chOff x="3505200" y="4191000"/>
            <a:chExt cx="990600" cy="381000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064613"/>
              </p:ext>
            </p:extLst>
          </p:nvPr>
        </p:nvGraphicFramePr>
        <p:xfrm>
          <a:off x="4953001" y="4862983"/>
          <a:ext cx="1904999" cy="699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244600" imgH="457200" progId="Equation.3">
                  <p:embed/>
                </p:oleObj>
              </mc:Choice>
              <mc:Fallback>
                <p:oleObj name="Equation" r:id="rId12" imgW="1244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53001" y="4862983"/>
                        <a:ext cx="1904999" cy="699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566115"/>
              </p:ext>
            </p:extLst>
          </p:nvPr>
        </p:nvGraphicFramePr>
        <p:xfrm>
          <a:off x="6858000" y="4876800"/>
          <a:ext cx="2074630" cy="678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397000" imgH="457200" progId="Equation.3">
                  <p:embed/>
                </p:oleObj>
              </mc:Choice>
              <mc:Fallback>
                <p:oleObj name="Equation" r:id="rId14" imgW="1397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858000" y="4876800"/>
                        <a:ext cx="2074630" cy="678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681877"/>
              </p:ext>
            </p:extLst>
          </p:nvPr>
        </p:nvGraphicFramePr>
        <p:xfrm>
          <a:off x="5410200" y="5562600"/>
          <a:ext cx="204025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358900" imgH="457200" progId="Equation.3">
                  <p:embed/>
                </p:oleObj>
              </mc:Choice>
              <mc:Fallback>
                <p:oleObj name="Equation" r:id="rId16" imgW="13589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410200" y="5562600"/>
                        <a:ext cx="2040255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841223"/>
              </p:ext>
            </p:extLst>
          </p:nvPr>
        </p:nvGraphicFramePr>
        <p:xfrm>
          <a:off x="7420564" y="5715000"/>
          <a:ext cx="15811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054100" imgH="228600" progId="Equation.3">
                  <p:embed/>
                </p:oleObj>
              </mc:Choice>
              <mc:Fallback>
                <p:oleObj name="Equation" r:id="rId18" imgW="1054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420564" y="5715000"/>
                        <a:ext cx="158115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990600" y="5410200"/>
            <a:ext cx="1981200" cy="609600"/>
            <a:chOff x="1028700" y="1981200"/>
            <a:chExt cx="1981200" cy="609600"/>
          </a:xfrm>
        </p:grpSpPr>
        <p:sp>
          <p:nvSpPr>
            <p:cNvPr id="27" name="Rectangle 1041"/>
            <p:cNvSpPr>
              <a:spLocks noChangeArrowheads="1"/>
            </p:cNvSpPr>
            <p:nvPr/>
          </p:nvSpPr>
          <p:spPr bwMode="auto">
            <a:xfrm>
              <a:off x="1714500" y="2209800"/>
              <a:ext cx="5334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042"/>
            <p:cNvSpPr>
              <a:spLocks noChangeShapeType="1"/>
            </p:cNvSpPr>
            <p:nvPr/>
          </p:nvSpPr>
          <p:spPr bwMode="auto">
            <a:xfrm>
              <a:off x="1028700" y="2438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9" name="Object 10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4990948"/>
                </p:ext>
              </p:extLst>
            </p:nvPr>
          </p:nvGraphicFramePr>
          <p:xfrm>
            <a:off x="1752600" y="2294160"/>
            <a:ext cx="479842" cy="2317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419100" imgH="203200" progId="Equation.3">
                    <p:embed/>
                  </p:oleObj>
                </mc:Choice>
                <mc:Fallback>
                  <p:oleObj name="Equation" r:id="rId20" imgW="4191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0" y="2294160"/>
                          <a:ext cx="479842" cy="2317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Line 1044"/>
            <p:cNvSpPr>
              <a:spLocks noChangeShapeType="1"/>
            </p:cNvSpPr>
            <p:nvPr/>
          </p:nvSpPr>
          <p:spPr bwMode="auto">
            <a:xfrm>
              <a:off x="2247900" y="2438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Text Box 1045"/>
            <p:cNvSpPr txBox="1">
              <a:spLocks noChangeArrowheads="1"/>
            </p:cNvSpPr>
            <p:nvPr/>
          </p:nvSpPr>
          <p:spPr bwMode="auto">
            <a:xfrm>
              <a:off x="1028700" y="1995488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2000" i="1"/>
                <a:t>x</a:t>
              </a:r>
              <a:r>
                <a:rPr lang="en-US" sz="2000"/>
                <a:t>[</a:t>
              </a:r>
              <a:r>
                <a:rPr lang="en-US" sz="2000" i="1"/>
                <a:t>n</a:t>
              </a:r>
              <a:r>
                <a:rPr lang="en-US" sz="2000"/>
                <a:t>]</a:t>
              </a:r>
            </a:p>
          </p:txBody>
        </p:sp>
        <p:sp>
          <p:nvSpPr>
            <p:cNvPr id="32" name="Text Box 1046"/>
            <p:cNvSpPr txBox="1">
              <a:spLocks noChangeArrowheads="1"/>
            </p:cNvSpPr>
            <p:nvPr/>
          </p:nvSpPr>
          <p:spPr bwMode="auto">
            <a:xfrm>
              <a:off x="2324100" y="1981200"/>
              <a:ext cx="685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2000" i="1" dirty="0"/>
                <a:t>y</a:t>
              </a:r>
              <a:r>
                <a:rPr lang="en-US" sz="2000" dirty="0"/>
                <a:t>[</a:t>
              </a:r>
              <a:r>
                <a:rPr lang="en-US" sz="2000" i="1" dirty="0"/>
                <a:t>n</a:t>
              </a:r>
              <a:r>
                <a:rPr lang="en-US" sz="2000" dirty="0"/>
                <a:t>]</a:t>
              </a:r>
            </a:p>
          </p:txBody>
        </p:sp>
      </p:grpSp>
      <p:sp>
        <p:nvSpPr>
          <p:cNvPr id="33" name="Oval 32"/>
          <p:cNvSpPr/>
          <p:nvPr/>
        </p:nvSpPr>
        <p:spPr bwMode="auto">
          <a:xfrm>
            <a:off x="7620000" y="5615284"/>
            <a:ext cx="533400" cy="609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648200" y="6135610"/>
            <a:ext cx="3049915" cy="589100"/>
            <a:chOff x="2057400" y="6159126"/>
            <a:chExt cx="3049915" cy="589100"/>
          </a:xfrm>
        </p:grpSpPr>
        <p:cxnSp>
          <p:nvCxnSpPr>
            <p:cNvPr id="35" name="Curved Connector 34"/>
            <p:cNvCxnSpPr>
              <a:endCxn id="33" idx="3"/>
            </p:cNvCxnSpPr>
            <p:nvPr/>
          </p:nvCxnSpPr>
          <p:spPr bwMode="auto">
            <a:xfrm flipV="1">
              <a:off x="4191000" y="6159126"/>
              <a:ext cx="916315" cy="394074"/>
            </a:xfrm>
            <a:prstGeom prst="curvedConnector2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2057400" y="6348116"/>
              <a:ext cx="213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i="1" dirty="0">
                  <a:solidFill>
                    <a:srgbClr val="FF0000"/>
                  </a:solidFill>
                </a:rPr>
                <a:t>initial condition</a:t>
              </a:r>
              <a:endParaRPr lang="en-US" sz="2000" b="1" i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729082" y="5662316"/>
            <a:ext cx="457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z</a:t>
            </a:r>
            <a:r>
              <a:rPr lang="en-US" sz="1600" baseline="30000" dirty="0"/>
              <a:t>-1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19200" y="6048968"/>
            <a:ext cx="1371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if </a:t>
            </a:r>
            <a:r>
              <a:rPr lang="en-US" sz="1600" i="1" dirty="0"/>
              <a:t>x</a:t>
            </a:r>
            <a:r>
              <a:rPr lang="en-US" sz="1600" dirty="0"/>
              <a:t>[-1] = 0</a:t>
            </a:r>
            <a:br>
              <a:rPr lang="en-US" sz="1600" dirty="0"/>
            </a:br>
            <a:r>
              <a:rPr lang="en-US" sz="1600" dirty="0"/>
              <a:t>system is LTI</a:t>
            </a:r>
          </a:p>
        </p:txBody>
      </p:sp>
    </p:spTree>
    <p:extLst>
      <p:ext uri="{BB962C8B-B14F-4D97-AF65-F5344CB8AC3E}">
        <p14:creationId xmlns:p14="http://schemas.microsoft.com/office/powerpoint/2010/main" val="254443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33" grpId="0" animBg="1"/>
      <p:bldP spid="6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Convolution and the </a:t>
            </a:r>
            <a:r>
              <a:rPr lang="en-US" i="1" dirty="0"/>
              <a:t>z</a:t>
            </a:r>
            <a:r>
              <a:rPr lang="en-US" dirty="0"/>
              <a:t>-Transform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114800" cy="533400"/>
          </a:xfrm>
        </p:spPr>
        <p:txBody>
          <a:bodyPr/>
          <a:lstStyle/>
          <a:p>
            <a:r>
              <a:rPr lang="en-US" dirty="0"/>
              <a:t>Unit delay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7-5</a:t>
            </a:r>
          </a:p>
        </p:txBody>
      </p:sp>
      <p:graphicFrame>
        <p:nvGraphicFramePr>
          <p:cNvPr id="1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760356"/>
              </p:ext>
            </p:extLst>
          </p:nvPr>
        </p:nvGraphicFramePr>
        <p:xfrm>
          <a:off x="4572001" y="1518920"/>
          <a:ext cx="4419600" cy="26974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981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y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[</a:t>
                      </a:r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n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]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Y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(</a:t>
                      </a:r>
                      <a:r>
                        <a:rPr lang="en-US" sz="1600" i="1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z</a:t>
                      </a:r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Valid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all </a:t>
                      </a:r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1600" baseline="0" dirty="0">
                          <a:solidFill>
                            <a:srgbClr val="0000FF"/>
                          </a:solidFill>
                        </a:rPr>
                        <a:t> ≠ 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1600" baseline="0" dirty="0">
                          <a:solidFill>
                            <a:srgbClr val="0000FF"/>
                          </a:solidFill>
                        </a:rPr>
                        <a:t> ≠ 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1600" baseline="0" dirty="0">
                          <a:solidFill>
                            <a:srgbClr val="0000FF"/>
                          </a:solidFill>
                        </a:rPr>
                        <a:t> ≠ 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**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1600" baseline="0" dirty="0">
                          <a:solidFill>
                            <a:srgbClr val="0000FF"/>
                          </a:solidFill>
                        </a:rPr>
                        <a:t> ≠ 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0888213"/>
              </p:ext>
            </p:extLst>
          </p:nvPr>
        </p:nvGraphicFramePr>
        <p:xfrm>
          <a:off x="7279612" y="2181204"/>
          <a:ext cx="364907" cy="291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4000" imgH="203200" progId="Equation.3">
                  <p:embed/>
                </p:oleObj>
              </mc:Choice>
              <mc:Fallback>
                <p:oleObj name="Equation" r:id="rId2" imgW="254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279612" y="2181204"/>
                        <a:ext cx="364907" cy="291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833271"/>
              </p:ext>
            </p:extLst>
          </p:nvPr>
        </p:nvGraphicFramePr>
        <p:xfrm>
          <a:off x="5358112" y="1899920"/>
          <a:ext cx="387287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4800" imgH="190500" progId="Equation.3">
                  <p:embed/>
                </p:oleObj>
              </mc:Choice>
              <mc:Fallback>
                <p:oleObj name="Equation" r:id="rId4" imgW="304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58112" y="1899920"/>
                        <a:ext cx="387287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149373"/>
              </p:ext>
            </p:extLst>
          </p:nvPr>
        </p:nvGraphicFramePr>
        <p:xfrm>
          <a:off x="5171076" y="2216478"/>
          <a:ext cx="762000" cy="294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800" imgH="215900" progId="Equation.3">
                  <p:embed/>
                </p:oleObj>
              </mc:Choice>
              <mc:Fallback>
                <p:oleObj name="Equation" r:id="rId6" imgW="558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71076" y="2216478"/>
                        <a:ext cx="762000" cy="294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4611405"/>
              </p:ext>
            </p:extLst>
          </p:nvPr>
        </p:nvGraphicFramePr>
        <p:xfrm>
          <a:off x="4595518" y="2570010"/>
          <a:ext cx="1941512" cy="274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46200" imgH="190500" progId="Equation.3">
                  <p:embed/>
                </p:oleObj>
              </mc:Choice>
              <mc:Fallback>
                <p:oleObj name="Equation" r:id="rId8" imgW="13462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95518" y="2570010"/>
                        <a:ext cx="1941512" cy="274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348872"/>
              </p:ext>
            </p:extLst>
          </p:nvPr>
        </p:nvGraphicFramePr>
        <p:xfrm>
          <a:off x="6934200" y="2538688"/>
          <a:ext cx="1067801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12800" imgH="215900" progId="Equation.3">
                  <p:embed/>
                </p:oleObj>
              </mc:Choice>
              <mc:Fallback>
                <p:oleObj name="Equation" r:id="rId10" imgW="812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934200" y="2538688"/>
                        <a:ext cx="1067801" cy="284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449549"/>
              </p:ext>
            </p:extLst>
          </p:nvPr>
        </p:nvGraphicFramePr>
        <p:xfrm>
          <a:off x="7339244" y="1911678"/>
          <a:ext cx="1528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1600" imgH="152400" progId="Equation.3">
                  <p:embed/>
                </p:oleObj>
              </mc:Choice>
              <mc:Fallback>
                <p:oleObj name="Equation" r:id="rId12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339244" y="1911678"/>
                        <a:ext cx="15287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7543800" y="112389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/>
              <a:t>Review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6681283"/>
              </p:ext>
            </p:extLst>
          </p:nvPr>
        </p:nvGraphicFramePr>
        <p:xfrm>
          <a:off x="5191808" y="2865437"/>
          <a:ext cx="1056592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87400" imgH="457200" progId="Equation.3">
                  <p:embed/>
                </p:oleObj>
              </mc:Choice>
              <mc:Fallback>
                <p:oleObj name="Equation" r:id="rId14" imgW="787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191808" y="2865437"/>
                        <a:ext cx="1056592" cy="614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853210"/>
              </p:ext>
            </p:extLst>
          </p:nvPr>
        </p:nvGraphicFramePr>
        <p:xfrm>
          <a:off x="7078980" y="2870200"/>
          <a:ext cx="69342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20700" imgH="457200" progId="Equation.3">
                  <p:embed/>
                </p:oleObj>
              </mc:Choice>
              <mc:Fallback>
                <p:oleObj name="Equation" r:id="rId16" imgW="5207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078980" y="2870200"/>
                        <a:ext cx="69342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785577"/>
              </p:ext>
            </p:extLst>
          </p:nvPr>
        </p:nvGraphicFramePr>
        <p:xfrm>
          <a:off x="4724400" y="3505200"/>
          <a:ext cx="169545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016000" imgH="203200" progId="Equation.3">
                  <p:embed/>
                </p:oleObj>
              </mc:Choice>
              <mc:Fallback>
                <p:oleObj name="Equation" r:id="rId18" imgW="1016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724400" y="3505200"/>
                        <a:ext cx="1695450" cy="33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412769"/>
              </p:ext>
            </p:extLst>
          </p:nvPr>
        </p:nvGraphicFramePr>
        <p:xfrm>
          <a:off x="6553200" y="3505200"/>
          <a:ext cx="1757363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054100" imgH="203200" progId="Equation.3">
                  <p:embed/>
                </p:oleObj>
              </mc:Choice>
              <mc:Fallback>
                <p:oleObj name="Equation" r:id="rId20" imgW="10541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553200" y="3505200"/>
                        <a:ext cx="1757363" cy="33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845344"/>
              </p:ext>
            </p:extLst>
          </p:nvPr>
        </p:nvGraphicFramePr>
        <p:xfrm>
          <a:off x="5257800" y="3886200"/>
          <a:ext cx="804863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482600" imgH="177800" progId="Equation.3">
                  <p:embed/>
                </p:oleObj>
              </mc:Choice>
              <mc:Fallback>
                <p:oleObj name="Equation" r:id="rId22" imgW="4826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257800" y="3886200"/>
                        <a:ext cx="804863" cy="296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178079"/>
              </p:ext>
            </p:extLst>
          </p:nvPr>
        </p:nvGraphicFramePr>
        <p:xfrm>
          <a:off x="6781800" y="3850926"/>
          <a:ext cx="1409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939800" imgH="228600" progId="Equation.3">
                  <p:embed/>
                </p:oleObj>
              </mc:Choice>
              <mc:Fallback>
                <p:oleObj name="Equation" r:id="rId24" imgW="939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6781800" y="3850926"/>
                        <a:ext cx="14097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1132984"/>
              </p:ext>
            </p:extLst>
          </p:nvPr>
        </p:nvGraphicFramePr>
        <p:xfrm>
          <a:off x="6324600" y="4265007"/>
          <a:ext cx="2667000" cy="306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765300" imgH="203200" progId="Equation.3">
                  <p:embed/>
                </p:oleObj>
              </mc:Choice>
              <mc:Fallback>
                <p:oleObj name="Equation" r:id="rId26" imgW="1765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324600" y="4265007"/>
                        <a:ext cx="2667000" cy="306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1447800" y="3124200"/>
            <a:ext cx="1981200" cy="1223544"/>
            <a:chOff x="990600" y="5410200"/>
            <a:chExt cx="1981200" cy="1223544"/>
          </a:xfrm>
        </p:grpSpPr>
        <p:sp>
          <p:nvSpPr>
            <p:cNvPr id="42" name="TextBox 41"/>
            <p:cNvSpPr txBox="1"/>
            <p:nvPr/>
          </p:nvSpPr>
          <p:spPr>
            <a:xfrm>
              <a:off x="1219200" y="6048968"/>
              <a:ext cx="1371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if </a:t>
              </a:r>
              <a:r>
                <a:rPr lang="en-US" sz="1600" i="1" dirty="0"/>
                <a:t>x</a:t>
              </a:r>
              <a:r>
                <a:rPr lang="en-US" sz="1600" dirty="0"/>
                <a:t>[-1] = 0</a:t>
              </a:r>
              <a:br>
                <a:rPr lang="en-US" sz="1600" dirty="0"/>
              </a:br>
              <a:r>
                <a:rPr lang="en-US" sz="1600" dirty="0"/>
                <a:t>system is LTI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990600" y="5410200"/>
              <a:ext cx="1981200" cy="609600"/>
              <a:chOff x="990600" y="5410200"/>
              <a:chExt cx="1981200" cy="609600"/>
            </a:xfrm>
          </p:grpSpPr>
          <p:sp>
            <p:nvSpPr>
              <p:cNvPr id="35" name="Rectangle 1041"/>
              <p:cNvSpPr>
                <a:spLocks noChangeArrowheads="1"/>
              </p:cNvSpPr>
              <p:nvPr/>
            </p:nvSpPr>
            <p:spPr bwMode="auto">
              <a:xfrm>
                <a:off x="1676400" y="5638800"/>
                <a:ext cx="533400" cy="381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Line 1042"/>
              <p:cNvSpPr>
                <a:spLocks noChangeShapeType="1"/>
              </p:cNvSpPr>
              <p:nvPr/>
            </p:nvSpPr>
            <p:spPr bwMode="auto">
              <a:xfrm>
                <a:off x="990600" y="58674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Line 1044"/>
              <p:cNvSpPr>
                <a:spLocks noChangeShapeType="1"/>
              </p:cNvSpPr>
              <p:nvPr/>
            </p:nvSpPr>
            <p:spPr bwMode="auto">
              <a:xfrm>
                <a:off x="2209800" y="5867400"/>
                <a:ext cx="6858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Text Box 1045"/>
              <p:cNvSpPr txBox="1">
                <a:spLocks noChangeArrowheads="1"/>
              </p:cNvSpPr>
              <p:nvPr/>
            </p:nvSpPr>
            <p:spPr bwMode="auto">
              <a:xfrm>
                <a:off x="990600" y="5424488"/>
                <a:ext cx="6858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2000" i="1"/>
                  <a:t>x</a:t>
                </a:r>
                <a:r>
                  <a:rPr lang="en-US" sz="2000"/>
                  <a:t>[</a:t>
                </a:r>
                <a:r>
                  <a:rPr lang="en-US" sz="2000" i="1"/>
                  <a:t>n</a:t>
                </a:r>
                <a:r>
                  <a:rPr lang="en-US" sz="2000"/>
                  <a:t>]</a:t>
                </a:r>
              </a:p>
            </p:txBody>
          </p:sp>
          <p:sp>
            <p:nvSpPr>
              <p:cNvPr id="40" name="Text Box 1046"/>
              <p:cNvSpPr txBox="1">
                <a:spLocks noChangeArrowheads="1"/>
              </p:cNvSpPr>
              <p:nvPr/>
            </p:nvSpPr>
            <p:spPr bwMode="auto">
              <a:xfrm>
                <a:off x="2286000" y="5410200"/>
                <a:ext cx="685800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2000" i="1" dirty="0"/>
                  <a:t>y</a:t>
                </a:r>
                <a:r>
                  <a:rPr lang="en-US" sz="2000" dirty="0"/>
                  <a:t>[</a:t>
                </a:r>
                <a:r>
                  <a:rPr lang="en-US" sz="2000" i="1" dirty="0"/>
                  <a:t>n</a:t>
                </a:r>
                <a:r>
                  <a:rPr lang="en-US" sz="2000" dirty="0"/>
                  <a:t>]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729082" y="5662316"/>
                <a:ext cx="4572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/>
                  <a:t>z</a:t>
                </a:r>
                <a:r>
                  <a:rPr lang="en-US" sz="1600" baseline="30000" dirty="0"/>
                  <a:t>-1</a:t>
                </a:r>
              </a:p>
            </p:txBody>
          </p:sp>
        </p:grpSp>
      </p:grp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991965"/>
              </p:ext>
            </p:extLst>
          </p:nvPr>
        </p:nvGraphicFramePr>
        <p:xfrm>
          <a:off x="1263650" y="4918075"/>
          <a:ext cx="1779588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1066800" imgH="203200" progId="Equation.3">
                  <p:embed/>
                </p:oleObj>
              </mc:Choice>
              <mc:Fallback>
                <p:oleObj name="Equation" r:id="rId28" imgW="1066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263650" y="4918075"/>
                        <a:ext cx="1779588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7" name="Group 46"/>
          <p:cNvGrpSpPr/>
          <p:nvPr/>
        </p:nvGrpSpPr>
        <p:grpSpPr>
          <a:xfrm>
            <a:off x="3600449" y="4676775"/>
            <a:ext cx="990600" cy="381000"/>
            <a:chOff x="3505200" y="4191000"/>
            <a:chExt cx="990600" cy="381000"/>
          </a:xfrm>
        </p:grpSpPr>
        <p:cxnSp>
          <p:nvCxnSpPr>
            <p:cNvPr id="48" name="Straight Arrow Connector 47"/>
            <p:cNvCxnSpPr/>
            <p:nvPr/>
          </p:nvCxnSpPr>
          <p:spPr bwMode="auto">
            <a:xfrm>
              <a:off x="3505200" y="4572000"/>
              <a:ext cx="990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3798241" y="41910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/>
                <a:t>z</a:t>
              </a:r>
            </a:p>
          </p:txBody>
        </p:sp>
      </p:grp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6344895"/>
              </p:ext>
            </p:extLst>
          </p:nvPr>
        </p:nvGraphicFramePr>
        <p:xfrm>
          <a:off x="5334000" y="4953000"/>
          <a:ext cx="173513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1041400" imgH="203200" progId="Equation.3">
                  <p:embed/>
                </p:oleObj>
              </mc:Choice>
              <mc:Fallback>
                <p:oleObj name="Equation" r:id="rId30" imgW="10414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5334000" y="4953000"/>
                        <a:ext cx="1735138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994422"/>
              </p:ext>
            </p:extLst>
          </p:nvPr>
        </p:nvGraphicFramePr>
        <p:xfrm>
          <a:off x="457200" y="5370513"/>
          <a:ext cx="1812925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2" imgW="1358900" imgH="457200" progId="Equation.3">
                  <p:embed/>
                </p:oleObj>
              </mc:Choice>
              <mc:Fallback>
                <p:oleObj name="Equation" r:id="rId32" imgW="13589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457200" y="5370513"/>
                        <a:ext cx="1812925" cy="608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3205255"/>
              </p:ext>
            </p:extLst>
          </p:nvPr>
        </p:nvGraphicFramePr>
        <p:xfrm>
          <a:off x="5834062" y="6156325"/>
          <a:ext cx="148272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4" imgW="1079500" imgH="457200" progId="Equation.3">
                  <p:embed/>
                </p:oleObj>
              </mc:Choice>
              <mc:Fallback>
                <p:oleObj name="Equation" r:id="rId34" imgW="10795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5834062" y="6156325"/>
                        <a:ext cx="1482725" cy="62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651407"/>
              </p:ext>
            </p:extLst>
          </p:nvPr>
        </p:nvGraphicFramePr>
        <p:xfrm>
          <a:off x="4156075" y="6138626"/>
          <a:ext cx="16398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6" imgW="1193800" imgH="457200" progId="Equation.3">
                  <p:embed/>
                </p:oleObj>
              </mc:Choice>
              <mc:Fallback>
                <p:oleObj name="Equation" r:id="rId36" imgW="1193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4156075" y="6138626"/>
                        <a:ext cx="1639887" cy="62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9968555"/>
              </p:ext>
            </p:extLst>
          </p:nvPr>
        </p:nvGraphicFramePr>
        <p:xfrm>
          <a:off x="7281862" y="6308725"/>
          <a:ext cx="102870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8" imgW="749300" imgH="203200" progId="Equation.3">
                  <p:embed/>
                </p:oleObj>
              </mc:Choice>
              <mc:Fallback>
                <p:oleObj name="Equation" r:id="rId38" imgW="749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7281862" y="6308725"/>
                        <a:ext cx="1028700" cy="27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457200" y="4267200"/>
            <a:ext cx="4114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7472" indent="-347472"/>
            <a:r>
              <a:rPr lang="en-US" dirty="0"/>
              <a:t>Convolution property</a:t>
            </a:r>
          </a:p>
        </p:txBody>
      </p:sp>
      <p:sp>
        <p:nvSpPr>
          <p:cNvPr id="59" name="Content Placeholder 2"/>
          <p:cNvSpPr txBox="1">
            <a:spLocks/>
          </p:cNvSpPr>
          <p:nvPr/>
        </p:nvSpPr>
        <p:spPr bwMode="auto">
          <a:xfrm>
            <a:off x="457200" y="1905000"/>
            <a:ext cx="411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</a:pPr>
            <a:r>
              <a:rPr lang="en-US" i="1" dirty="0"/>
              <a:t>h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>
                <a:latin typeface="Symbol" charset="2"/>
                <a:cs typeface="Symbol" charset="2"/>
              </a:rPr>
              <a:t>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-1]</a:t>
            </a:r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457200" y="2298700"/>
            <a:ext cx="4114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</a:pPr>
            <a:r>
              <a:rPr lang="en-US" i="1" dirty="0"/>
              <a:t>y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=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] * </a:t>
            </a:r>
            <a:r>
              <a:rPr lang="en-US" i="1" dirty="0">
                <a:latin typeface="Symbol" charset="2"/>
                <a:cs typeface="Symbol" charset="2"/>
              </a:rPr>
              <a:t>d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-1] = </a:t>
            </a:r>
            <a:r>
              <a:rPr lang="en-US" i="1" dirty="0"/>
              <a:t>x</a:t>
            </a:r>
            <a:r>
              <a:rPr lang="en-US" dirty="0"/>
              <a:t>[</a:t>
            </a:r>
            <a:r>
              <a:rPr lang="en-US" i="1" dirty="0"/>
              <a:t>n</a:t>
            </a:r>
            <a:r>
              <a:rPr lang="en-US" dirty="0"/>
              <a:t>-1]</a:t>
            </a:r>
          </a:p>
        </p:txBody>
      </p:sp>
      <p:sp>
        <p:nvSpPr>
          <p:cNvPr id="54" name="Content Placeholder 2"/>
          <p:cNvSpPr txBox="1">
            <a:spLocks/>
          </p:cNvSpPr>
          <p:nvPr/>
        </p:nvSpPr>
        <p:spPr bwMode="auto">
          <a:xfrm>
            <a:off x="419100" y="2755900"/>
            <a:ext cx="4114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FontTx/>
              <a:buNone/>
            </a:pPr>
            <a:r>
              <a:rPr lang="en-US" i="1" dirty="0"/>
              <a:t>Y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= </a:t>
            </a:r>
            <a:r>
              <a:rPr lang="en-US" i="1" dirty="0"/>
              <a:t>z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= </a:t>
            </a:r>
            <a:r>
              <a:rPr lang="en-US" i="1" dirty="0"/>
              <a:t>H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 </a:t>
            </a:r>
            <a:r>
              <a:rPr lang="en-US" i="1" dirty="0"/>
              <a:t>X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71500" y="6019800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</a:rPr>
              <a:t>Assuming causal x[n]</a:t>
            </a:r>
            <a:br>
              <a:rPr lang="en-US" sz="2000" b="1" i="1" dirty="0">
                <a:solidFill>
                  <a:srgbClr val="FF0000"/>
                </a:solidFill>
              </a:rPr>
            </a:br>
            <a:r>
              <a:rPr lang="en-US" sz="2000" b="1" i="1" dirty="0">
                <a:solidFill>
                  <a:srgbClr val="FF0000"/>
                </a:solidFill>
              </a:rPr>
              <a:t>i.e. x[n] = 0 for n &lt; 0</a:t>
            </a:r>
            <a:endParaRPr lang="en-US" sz="2000" b="1" i="1" baseline="30000" dirty="0">
              <a:solidFill>
                <a:srgbClr val="FF0000"/>
              </a:solidFill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1600200" y="5368925"/>
            <a:ext cx="698500" cy="609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65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6848702"/>
              </p:ext>
            </p:extLst>
          </p:nvPr>
        </p:nvGraphicFramePr>
        <p:xfrm>
          <a:off x="3810000" y="5359400"/>
          <a:ext cx="256381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0" imgW="1866900" imgH="482600" progId="Equation.3">
                  <p:embed/>
                </p:oleObj>
              </mc:Choice>
              <mc:Fallback>
                <p:oleObj name="Equation" r:id="rId40" imgW="18669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3810000" y="5359400"/>
                        <a:ext cx="2563813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085203"/>
              </p:ext>
            </p:extLst>
          </p:nvPr>
        </p:nvGraphicFramePr>
        <p:xfrm>
          <a:off x="6396038" y="5372100"/>
          <a:ext cx="214471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2" imgW="1562100" imgH="482600" progId="Equation.3">
                  <p:embed/>
                </p:oleObj>
              </mc:Choice>
              <mc:Fallback>
                <p:oleObj name="Equation" r:id="rId42" imgW="15621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6396038" y="5372100"/>
                        <a:ext cx="2144712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00800"/>
            <a:ext cx="1905000" cy="457200"/>
          </a:xfrm>
        </p:spPr>
        <p:txBody>
          <a:bodyPr/>
          <a:lstStyle/>
          <a:p>
            <a:r>
              <a:rPr lang="en-US" dirty="0"/>
              <a:t>10-</a:t>
            </a:r>
            <a:fld id="{48456A70-0021-B84E-925B-88B7CCC4D2F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12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8" grpId="0"/>
      <p:bldP spid="59" grpId="0"/>
      <p:bldP spid="41" grpId="0"/>
      <p:bldP spid="54" grpId="0"/>
      <p:bldP spid="61" grpId="0"/>
      <p:bldP spid="6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Cascading LTI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convolution property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48456A70-0021-B84E-925B-88B7CCC4D2F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7-5.1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33400" y="1972056"/>
            <a:ext cx="7239000" cy="1152144"/>
            <a:chOff x="533400" y="1972056"/>
            <a:chExt cx="7239000" cy="115214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2"/>
            <a:srcRect l="1" t="-4" r="13026" b="75078"/>
            <a:stretch/>
          </p:blipFill>
          <p:spPr bwMode="auto">
            <a:xfrm>
              <a:off x="533400" y="1972056"/>
              <a:ext cx="7223760" cy="115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838200" y="2590800"/>
              <a:ext cx="685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FF0000"/>
                  </a:solidFill>
                </a:rPr>
                <a:t>X</a:t>
              </a:r>
              <a:r>
                <a:rPr lang="en-US" sz="1800" dirty="0">
                  <a:solidFill>
                    <a:srgbClr val="FF0000"/>
                  </a:solidFill>
                </a:rPr>
                <a:t>(</a:t>
              </a:r>
              <a:r>
                <a:rPr lang="en-US" sz="1800" i="1" dirty="0">
                  <a:solidFill>
                    <a:srgbClr val="FF0000"/>
                  </a:solidFill>
                </a:rPr>
                <a:t>z</a:t>
              </a:r>
              <a:r>
                <a:rPr lang="en-US" sz="180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86200" y="2590800"/>
              <a:ext cx="685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FF0000"/>
                  </a:solidFill>
                </a:rPr>
                <a:t>W</a:t>
              </a:r>
              <a:r>
                <a:rPr lang="en-US" sz="1800" dirty="0">
                  <a:solidFill>
                    <a:srgbClr val="FF0000"/>
                  </a:solidFill>
                </a:rPr>
                <a:t>(</a:t>
              </a:r>
              <a:r>
                <a:rPr lang="en-US" sz="1800" i="1" dirty="0">
                  <a:solidFill>
                    <a:srgbClr val="FF0000"/>
                  </a:solidFill>
                </a:rPr>
                <a:t>z</a:t>
              </a:r>
              <a:r>
                <a:rPr lang="en-US" sz="180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86600" y="2590800"/>
              <a:ext cx="685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FF0000"/>
                  </a:solidFill>
                </a:rPr>
                <a:t>Y</a:t>
              </a:r>
              <a:r>
                <a:rPr lang="en-US" sz="1800" dirty="0">
                  <a:solidFill>
                    <a:srgbClr val="FF0000"/>
                  </a:solidFill>
                </a:rPr>
                <a:t>(</a:t>
              </a:r>
              <a:r>
                <a:rPr lang="en-US" sz="1800" i="1" dirty="0">
                  <a:solidFill>
                    <a:srgbClr val="FF0000"/>
                  </a:solidFill>
                </a:rPr>
                <a:t>z</a:t>
              </a:r>
              <a:r>
                <a:rPr lang="en-US" sz="1800" dirty="0">
                  <a:solidFill>
                    <a:srgbClr val="FF0000"/>
                  </a:solidFill>
                </a:rPr>
                <a:t>)</a:t>
              </a:r>
            </a:p>
          </p:txBody>
        </p:sp>
      </p:grp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503572"/>
              </p:ext>
            </p:extLst>
          </p:nvPr>
        </p:nvGraphicFramePr>
        <p:xfrm>
          <a:off x="1524000" y="3124200"/>
          <a:ext cx="2133600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30300" imgH="203200" progId="Equation.3">
                  <p:embed/>
                </p:oleObj>
              </mc:Choice>
              <mc:Fallback>
                <p:oleObj name="Equation" r:id="rId3" imgW="1130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124200"/>
                        <a:ext cx="2133600" cy="382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779294"/>
              </p:ext>
            </p:extLst>
          </p:nvPr>
        </p:nvGraphicFramePr>
        <p:xfrm>
          <a:off x="4114800" y="3124200"/>
          <a:ext cx="440848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36800" imgH="203200" progId="Equation.3">
                  <p:embed/>
                </p:oleObj>
              </mc:Choice>
              <mc:Fallback>
                <p:oleObj name="Equation" r:id="rId5" imgW="2336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14800" y="3124200"/>
                        <a:ext cx="4408488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447800" y="3581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W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i="1" dirty="0">
                <a:solidFill>
                  <a:srgbClr val="FF0000"/>
                </a:solidFill>
              </a:rPr>
              <a:t>X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600" y="3581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Y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i="1" dirty="0">
                <a:solidFill>
                  <a:srgbClr val="FF0000"/>
                </a:solidFill>
              </a:rPr>
              <a:t>W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i="1" dirty="0">
                <a:solidFill>
                  <a:srgbClr val="FF0000"/>
                </a:solidFill>
              </a:rPr>
              <a:t>X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62000" y="4297680"/>
            <a:ext cx="6934200" cy="1060704"/>
            <a:chOff x="762000" y="4297680"/>
            <a:chExt cx="6934200" cy="1060704"/>
          </a:xfrm>
        </p:grpSpPr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2"/>
            <a:srcRect t="37647" r="17651" b="39406"/>
            <a:stretch/>
          </p:blipFill>
          <p:spPr bwMode="auto">
            <a:xfrm>
              <a:off x="762000" y="4297680"/>
              <a:ext cx="6839712" cy="1060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62000" y="4800600"/>
              <a:ext cx="685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FF0000"/>
                  </a:solidFill>
                </a:rPr>
                <a:t>X</a:t>
              </a:r>
              <a:r>
                <a:rPr lang="en-US" sz="1800" dirty="0">
                  <a:solidFill>
                    <a:srgbClr val="FF0000"/>
                  </a:solidFill>
                </a:rPr>
                <a:t>(</a:t>
              </a:r>
              <a:r>
                <a:rPr lang="en-US" sz="1800" i="1" dirty="0">
                  <a:solidFill>
                    <a:srgbClr val="FF0000"/>
                  </a:solidFill>
                </a:rPr>
                <a:t>z</a:t>
              </a:r>
              <a:r>
                <a:rPr lang="en-US" sz="180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10400" y="4800600"/>
              <a:ext cx="685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FF0000"/>
                  </a:solidFill>
                </a:rPr>
                <a:t>Y</a:t>
              </a:r>
              <a:r>
                <a:rPr lang="en-US" sz="1800" dirty="0">
                  <a:solidFill>
                    <a:srgbClr val="FF0000"/>
                  </a:solidFill>
                </a:rPr>
                <a:t>(</a:t>
              </a:r>
              <a:r>
                <a:rPr lang="en-US" sz="1800" i="1" dirty="0">
                  <a:solidFill>
                    <a:srgbClr val="FF0000"/>
                  </a:solidFill>
                </a:rPr>
                <a:t>z</a:t>
              </a:r>
              <a:r>
                <a:rPr lang="en-US" sz="1800" dirty="0">
                  <a:solidFill>
                    <a:srgbClr val="FF0000"/>
                  </a:solidFill>
                </a:rPr>
                <a:t>)</a:t>
              </a:r>
            </a:p>
          </p:txBody>
        </p:sp>
      </p:grp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726404"/>
              </p:ext>
            </p:extLst>
          </p:nvPr>
        </p:nvGraphicFramePr>
        <p:xfrm>
          <a:off x="2422525" y="5330825"/>
          <a:ext cx="371316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68500" imgH="203200" progId="Equation.3">
                  <p:embed/>
                </p:oleObj>
              </mc:Choice>
              <mc:Fallback>
                <p:oleObj name="Equation" r:id="rId7" imgW="1968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22525" y="5330825"/>
                        <a:ext cx="3713163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362200" y="57867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)   </a:t>
            </a:r>
          </a:p>
        </p:txBody>
      </p:sp>
    </p:spTree>
    <p:extLst>
      <p:ext uri="{BB962C8B-B14F-4D97-AF65-F5344CB8AC3E}">
        <p14:creationId xmlns:p14="http://schemas.microsoft.com/office/powerpoint/2010/main" val="100152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z</a:t>
            </a:r>
            <a:r>
              <a:rPr lang="en-US" dirty="0"/>
              <a:t>-Domain and Frequency Domain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10-</a:t>
            </a:r>
            <a:fld id="{48456A70-0021-B84E-925B-88B7CCC4D2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Z-Transforms – </a:t>
            </a:r>
            <a:r>
              <a:rPr lang="en-US" sz="1600" b="0" i="1" dirty="0" err="1">
                <a:solidFill>
                  <a:schemeClr val="tx1"/>
                </a:solidFill>
              </a:rPr>
              <a:t>SPFirst</a:t>
            </a:r>
            <a:r>
              <a:rPr lang="en-US" sz="1600" b="0" i="1" dirty="0">
                <a:solidFill>
                  <a:schemeClr val="tx1"/>
                </a:solidFill>
              </a:rPr>
              <a:t> Sec. 7-6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585164"/>
              </p:ext>
            </p:extLst>
          </p:nvPr>
        </p:nvGraphicFramePr>
        <p:xfrm>
          <a:off x="1143000" y="1905000"/>
          <a:ext cx="23923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35100" imgH="457200" progId="Equation.3">
                  <p:embed/>
                </p:oleObj>
              </mc:Choice>
              <mc:Fallback>
                <p:oleObj name="Equation" r:id="rId2" imgW="14351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43000" y="1905000"/>
                        <a:ext cx="2392363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314258"/>
              </p:ext>
            </p:extLst>
          </p:nvPr>
        </p:nvGraphicFramePr>
        <p:xfrm>
          <a:off x="5570537" y="1905000"/>
          <a:ext cx="18208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92200" imgH="457200" progId="Equation.3">
                  <p:embed/>
                </p:oleObj>
              </mc:Choice>
              <mc:Fallback>
                <p:oleObj name="Equation" r:id="rId4" imgW="1092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70537" y="1905000"/>
                        <a:ext cx="1820863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757649"/>
              </p:ext>
            </p:extLst>
          </p:nvPr>
        </p:nvGraphicFramePr>
        <p:xfrm>
          <a:off x="1143000" y="2667000"/>
          <a:ext cx="509746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01900" imgH="228600" progId="Equation.3">
                  <p:embed/>
                </p:oleObj>
              </mc:Choice>
              <mc:Fallback>
                <p:oleObj name="Equation" r:id="rId6" imgW="2501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000" y="2667000"/>
                        <a:ext cx="5097463" cy="46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396287"/>
              </p:ext>
            </p:extLst>
          </p:nvPr>
        </p:nvGraphicFramePr>
        <p:xfrm>
          <a:off x="6248400" y="2703285"/>
          <a:ext cx="2211069" cy="50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68400" imgH="266700" progId="Equation.3">
                  <p:embed/>
                </p:oleObj>
              </mc:Choice>
              <mc:Fallback>
                <p:oleObj name="Equation" r:id="rId8" imgW="11684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48400" y="2703285"/>
                        <a:ext cx="2211069" cy="50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57200" y="1447800"/>
            <a:ext cx="8305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Make connection directly from their definitions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57200" y="3276600"/>
            <a:ext cx="7772400" cy="609600"/>
            <a:chOff x="457200" y="4556275"/>
            <a:chExt cx="8305800" cy="609600"/>
          </a:xfrm>
        </p:grpSpPr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2163005"/>
                </p:ext>
              </p:extLst>
            </p:nvPr>
          </p:nvGraphicFramePr>
          <p:xfrm>
            <a:off x="2559350" y="4599820"/>
            <a:ext cx="439737" cy="415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215900" imgH="203200" progId="Equation.3">
                    <p:embed/>
                  </p:oleObj>
                </mc:Choice>
                <mc:Fallback>
                  <p:oleObj name="Equation" r:id="rId10" imgW="2159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559350" y="4599820"/>
                          <a:ext cx="439737" cy="415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Content Placeholder 2"/>
            <p:cNvSpPr txBox="1">
              <a:spLocks/>
            </p:cNvSpPr>
            <p:nvPr/>
          </p:nvSpPr>
          <p:spPr bwMode="auto">
            <a:xfrm>
              <a:off x="457200" y="4556275"/>
              <a:ext cx="83058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1">
                  <a:solidFill>
                    <a:srgbClr val="CC00CC"/>
                  </a:solidFill>
                  <a:latin typeface="+mn-lt"/>
                  <a:ea typeface="ＭＳ Ｐゴシック" charset="0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347472" indent="-347472"/>
              <a:r>
                <a:rPr lang="en-US" dirty="0"/>
                <a:t>How does      look in </a:t>
              </a:r>
              <a:r>
                <a:rPr lang="en-US" i="1" dirty="0"/>
                <a:t>z</a:t>
              </a:r>
              <a:r>
                <a:rPr lang="en-US" dirty="0"/>
                <a:t>-domain?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19200" y="3810000"/>
            <a:ext cx="3943350" cy="2438400"/>
            <a:chOff x="1219200" y="3733800"/>
            <a:chExt cx="3943350" cy="2438400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2667000" y="4114800"/>
              <a:ext cx="0" cy="20574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1219200" y="5069115"/>
              <a:ext cx="3048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1683556"/>
                </p:ext>
              </p:extLst>
            </p:nvPr>
          </p:nvGraphicFramePr>
          <p:xfrm>
            <a:off x="4376737" y="4876800"/>
            <a:ext cx="785813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419100" imgH="203200" progId="Equation.3">
                    <p:embed/>
                  </p:oleObj>
                </mc:Choice>
                <mc:Fallback>
                  <p:oleObj name="Equation" r:id="rId12" imgW="4191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376737" y="4876800"/>
                          <a:ext cx="785813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9664617"/>
                </p:ext>
              </p:extLst>
            </p:nvPr>
          </p:nvGraphicFramePr>
          <p:xfrm>
            <a:off x="2338387" y="3733800"/>
            <a:ext cx="785813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419100" imgH="203200" progId="Equation.3">
                    <p:embed/>
                  </p:oleObj>
                </mc:Choice>
                <mc:Fallback>
                  <p:oleObj name="Equation" r:id="rId14" imgW="4191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2338387" y="3733800"/>
                          <a:ext cx="785813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Oval 22"/>
          <p:cNvSpPr/>
          <p:nvPr/>
        </p:nvSpPr>
        <p:spPr bwMode="auto">
          <a:xfrm>
            <a:off x="1828800" y="4343400"/>
            <a:ext cx="1676400" cy="16002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flipV="1">
            <a:off x="2679095" y="4230915"/>
            <a:ext cx="762000" cy="914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923502"/>
              </p:ext>
            </p:extLst>
          </p:nvPr>
        </p:nvGraphicFramePr>
        <p:xfrm>
          <a:off x="2910115" y="4800600"/>
          <a:ext cx="2540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52400" imgH="190500" progId="Equation.3">
                  <p:embed/>
                </p:oleObj>
              </mc:Choice>
              <mc:Fallback>
                <p:oleObj name="Equation" r:id="rId16" imgW="1524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910115" y="4800600"/>
                        <a:ext cx="2540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201113"/>
              </p:ext>
            </p:extLst>
          </p:nvPr>
        </p:nvGraphicFramePr>
        <p:xfrm>
          <a:off x="5638800" y="4038600"/>
          <a:ext cx="2895600" cy="18542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417171"/>
              </p:ext>
            </p:extLst>
          </p:nvPr>
        </p:nvGraphicFramePr>
        <p:xfrm>
          <a:off x="6223000" y="4038600"/>
          <a:ext cx="2540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52400" imgH="190500" progId="Equation.3">
                  <p:embed/>
                </p:oleObj>
              </mc:Choice>
              <mc:Fallback>
                <p:oleObj name="Equation" r:id="rId18" imgW="1524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223000" y="4038600"/>
                        <a:ext cx="2540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376968"/>
              </p:ext>
            </p:extLst>
          </p:nvPr>
        </p:nvGraphicFramePr>
        <p:xfrm>
          <a:off x="7696200" y="4114800"/>
          <a:ext cx="190500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14300" imgH="139700" progId="Equation.3">
                  <p:embed/>
                </p:oleObj>
              </mc:Choice>
              <mc:Fallback>
                <p:oleObj name="Equation" r:id="rId19" imgW="1143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696200" y="4114800"/>
                        <a:ext cx="190500" cy="233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489396"/>
              </p:ext>
            </p:extLst>
          </p:nvPr>
        </p:nvGraphicFramePr>
        <p:xfrm>
          <a:off x="6236305" y="4467980"/>
          <a:ext cx="211137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27000" imgH="165100" progId="Equation.3">
                  <p:embed/>
                </p:oleObj>
              </mc:Choice>
              <mc:Fallback>
                <p:oleObj name="Equation" r:id="rId21" imgW="1270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236305" y="4467980"/>
                        <a:ext cx="211137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Oval 32"/>
          <p:cNvSpPr/>
          <p:nvPr/>
        </p:nvSpPr>
        <p:spPr bwMode="auto">
          <a:xfrm>
            <a:off x="3477380" y="5105400"/>
            <a:ext cx="76200" cy="76200"/>
          </a:xfrm>
          <a:prstGeom prst="ellipse">
            <a:avLst/>
          </a:prstGeom>
          <a:solidFill>
            <a:srgbClr val="CF35E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631723" y="4308126"/>
            <a:ext cx="76200" cy="76200"/>
          </a:xfrm>
          <a:prstGeom prst="ellipse">
            <a:avLst/>
          </a:prstGeom>
          <a:solidFill>
            <a:srgbClr val="CF35E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1793523" y="5105400"/>
            <a:ext cx="76200" cy="76200"/>
          </a:xfrm>
          <a:prstGeom prst="ellipse">
            <a:avLst/>
          </a:prstGeom>
          <a:solidFill>
            <a:srgbClr val="CF35E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2626077" y="5914432"/>
            <a:ext cx="76200" cy="76200"/>
          </a:xfrm>
          <a:prstGeom prst="ellipse">
            <a:avLst/>
          </a:prstGeom>
          <a:solidFill>
            <a:srgbClr val="CF35E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416491"/>
              </p:ext>
            </p:extLst>
          </p:nvPr>
        </p:nvGraphicFramePr>
        <p:xfrm>
          <a:off x="7716838" y="4467225"/>
          <a:ext cx="169862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01600" imgH="152400" progId="Equation.3">
                  <p:embed/>
                </p:oleObj>
              </mc:Choice>
              <mc:Fallback>
                <p:oleObj name="Equation" r:id="rId23" imgW="101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7716838" y="4467225"/>
                        <a:ext cx="169862" cy="252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709862"/>
              </p:ext>
            </p:extLst>
          </p:nvPr>
        </p:nvGraphicFramePr>
        <p:xfrm>
          <a:off x="6089650" y="4814591"/>
          <a:ext cx="53022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317500" imgH="177800" progId="Equation.3">
                  <p:embed/>
                </p:oleObj>
              </mc:Choice>
              <mc:Fallback>
                <p:oleObj name="Equation" r:id="rId25" imgW="3175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089650" y="4814591"/>
                        <a:ext cx="530225" cy="29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2717993"/>
              </p:ext>
            </p:extLst>
          </p:nvPr>
        </p:nvGraphicFramePr>
        <p:xfrm>
          <a:off x="7710488" y="4821238"/>
          <a:ext cx="1905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114300" imgH="190500" progId="Equation.3">
                  <p:embed/>
                </p:oleObj>
              </mc:Choice>
              <mc:Fallback>
                <p:oleObj name="Equation" r:id="rId27" imgW="1143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710488" y="4821238"/>
                        <a:ext cx="190500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930824"/>
              </p:ext>
            </p:extLst>
          </p:nvPr>
        </p:nvGraphicFramePr>
        <p:xfrm>
          <a:off x="6232525" y="5223224"/>
          <a:ext cx="255588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9" imgW="152400" imgH="139700" progId="Equation.3">
                  <p:embed/>
                </p:oleObj>
              </mc:Choice>
              <mc:Fallback>
                <p:oleObj name="Equation" r:id="rId29" imgW="1524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6232525" y="5223224"/>
                        <a:ext cx="255588" cy="231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49645"/>
              </p:ext>
            </p:extLst>
          </p:nvPr>
        </p:nvGraphicFramePr>
        <p:xfrm>
          <a:off x="7620000" y="5210175"/>
          <a:ext cx="319088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1" imgW="190500" imgH="152400" progId="Equation.3">
                  <p:embed/>
                </p:oleObj>
              </mc:Choice>
              <mc:Fallback>
                <p:oleObj name="Equation" r:id="rId31" imgW="1905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620000" y="5210175"/>
                        <a:ext cx="319088" cy="252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952909"/>
              </p:ext>
            </p:extLst>
          </p:nvPr>
        </p:nvGraphicFramePr>
        <p:xfrm>
          <a:off x="6021388" y="5545190"/>
          <a:ext cx="67945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3" imgW="406400" imgH="177800" progId="Equation.3">
                  <p:embed/>
                </p:oleObj>
              </mc:Choice>
              <mc:Fallback>
                <p:oleObj name="Equation" r:id="rId33" imgW="4064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6021388" y="5545190"/>
                        <a:ext cx="679450" cy="29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565292"/>
              </p:ext>
            </p:extLst>
          </p:nvPr>
        </p:nvGraphicFramePr>
        <p:xfrm>
          <a:off x="7608593" y="5551488"/>
          <a:ext cx="339725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5" imgW="203200" imgH="190500" progId="Equation.3">
                  <p:embed/>
                </p:oleObj>
              </mc:Choice>
              <mc:Fallback>
                <p:oleObj name="Equation" r:id="rId35" imgW="2032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7608593" y="5551488"/>
                        <a:ext cx="339725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048000" y="59436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Circle of radius 1 (a.k.a. unit circle)</a:t>
            </a:r>
          </a:p>
        </p:txBody>
      </p:sp>
      <p:sp>
        <p:nvSpPr>
          <p:cNvPr id="46" name="Oval 45"/>
          <p:cNvSpPr/>
          <p:nvPr/>
        </p:nvSpPr>
        <p:spPr bwMode="auto">
          <a:xfrm>
            <a:off x="2781300" y="1993900"/>
            <a:ext cx="571500" cy="609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7018337" y="1981200"/>
            <a:ext cx="152400" cy="609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3600" y="3143324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CF35E3"/>
                </a:solidFill>
              </a:rPr>
              <a:t>Basis for </a:t>
            </a:r>
            <a:r>
              <a:rPr lang="en-US" sz="1600" dirty="0" err="1">
                <a:solidFill>
                  <a:srgbClr val="CF35E3"/>
                </a:solidFill>
              </a:rPr>
              <a:t>freqz</a:t>
            </a:r>
            <a:r>
              <a:rPr lang="en-US" sz="1600" dirty="0">
                <a:solidFill>
                  <a:srgbClr val="CF35E3"/>
                </a:solidFill>
              </a:rPr>
              <a:t>(h) command</a:t>
            </a:r>
          </a:p>
        </p:txBody>
      </p:sp>
    </p:spTree>
    <p:extLst>
      <p:ext uri="{BB962C8B-B14F-4D97-AF65-F5344CB8AC3E}">
        <p14:creationId xmlns:p14="http://schemas.microsoft.com/office/powerpoint/2010/main" val="223179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5" grpId="0"/>
      <p:bldP spid="46" grpId="0" animBg="1"/>
      <p:bldP spid="47" grpId="1" animBg="1"/>
      <p:bldP spid="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17344</TotalTime>
  <Words>1044</Words>
  <Application>Microsoft Macintosh PowerPoint</Application>
  <PresentationFormat>On-screen Show (4:3)</PresentationFormat>
  <Paragraphs>212</Paragraphs>
  <Slides>12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Symbol</vt:lpstr>
      <vt:lpstr>Times New Roman</vt:lpstr>
      <vt:lpstr>Verdana</vt:lpstr>
      <vt:lpstr>Wingdings</vt:lpstr>
      <vt:lpstr>Zapf Dingbats</vt:lpstr>
      <vt:lpstr>Default Design</vt:lpstr>
      <vt:lpstr>Equation</vt:lpstr>
      <vt:lpstr>Z-Transforms</vt:lpstr>
      <vt:lpstr>Linear Systems and Signals Topics</vt:lpstr>
      <vt:lpstr>Z-Transforms</vt:lpstr>
      <vt:lpstr>Z-Transform Pairs</vt:lpstr>
      <vt:lpstr>Z-Transform Pairs</vt:lpstr>
      <vt:lpstr>Z-Transform Properties</vt:lpstr>
      <vt:lpstr>Convolution and the z-Transform</vt:lpstr>
      <vt:lpstr>Cascading LTI Systems</vt:lpstr>
      <vt:lpstr>z-Domain and Frequency Domain</vt:lpstr>
      <vt:lpstr>L-Point Averaging Filter</vt:lpstr>
      <vt:lpstr>L-Point Averaging Filter</vt:lpstr>
      <vt:lpstr>License Info for SPFirst Slides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EE 345S Lecture 0</dc:subject>
  <dc:creator>Brian L. Evans</dc:creator>
  <cp:lastModifiedBy>Brian Evans</cp:lastModifiedBy>
  <cp:revision>1178</cp:revision>
  <cp:lastPrinted>2016-05-26T02:20:27Z</cp:lastPrinted>
  <dcterms:created xsi:type="dcterms:W3CDTF">1999-08-31T01:42:33Z</dcterms:created>
  <dcterms:modified xsi:type="dcterms:W3CDTF">2024-08-19T05:28:47Z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L:\bevans\ee313s01\01_Introduction</vt:lpwstr>
  </property>
</Properties>
</file>