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437" r:id="rId3"/>
    <p:sldId id="438" r:id="rId4"/>
    <p:sldId id="439" r:id="rId5"/>
    <p:sldId id="440" r:id="rId6"/>
    <p:sldId id="423" r:id="rId7"/>
    <p:sldId id="428" r:id="rId8"/>
    <p:sldId id="432" r:id="rId9"/>
    <p:sldId id="436" r:id="rId10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A5E9"/>
    <a:srgbClr val="CF35E3"/>
    <a:srgbClr val="DA00FF"/>
    <a:srgbClr val="1FE0E0"/>
    <a:srgbClr val="FC1107"/>
    <a:srgbClr val="EB070B"/>
    <a:srgbClr val="C32A10"/>
    <a:srgbClr val="008000"/>
    <a:srgbClr val="800040"/>
    <a:srgbClr val="FFCF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 autoAdjust="0"/>
    <p:restoredTop sz="94660"/>
  </p:normalViewPr>
  <p:slideViewPr>
    <p:cSldViewPr>
      <p:cViewPr varScale="1">
        <p:scale>
          <a:sx n="113" d="100"/>
          <a:sy n="113" d="100"/>
        </p:scale>
        <p:origin x="1600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2520" y="-96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4" tIns="45682" rIns="91364" bIns="45682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7150" y="0"/>
            <a:ext cx="297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4" tIns="45682" rIns="91364" bIns="45682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55075"/>
            <a:ext cx="297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4" tIns="45682" rIns="91364" bIns="45682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7150" y="8855075"/>
            <a:ext cx="297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4" tIns="45682" rIns="91364" bIns="45682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19C1538-8C06-C145-B348-B6B904A0B87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6517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4" tIns="45682" rIns="91364" bIns="45682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7150" y="0"/>
            <a:ext cx="297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4" tIns="45682" rIns="91364" bIns="45682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82675" y="688975"/>
            <a:ext cx="4679950" cy="35099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3763" y="4427538"/>
            <a:ext cx="5056187" cy="419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4" tIns="45682" rIns="91364" bIns="456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55075"/>
            <a:ext cx="297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4" tIns="45682" rIns="91364" bIns="45682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7150" y="8855075"/>
            <a:ext cx="297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4" tIns="45682" rIns="91364" bIns="45682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A808DF4-B55E-EC42-B023-904EB67A618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6564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16-</a:t>
            </a:r>
            <a:fld id="{25E6C7D9-E153-A246-A118-12F94377C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852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0-</a:t>
            </a:r>
            <a:fld id="{F0256674-A60C-E94E-9F9F-1C820431AC6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858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304800"/>
            <a:ext cx="2076450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76950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0-</a:t>
            </a:r>
            <a:fld id="{7881BF9C-558B-2145-8DFD-3FA67EFD8A2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27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16-</a:t>
            </a:r>
            <a:fld id="{48456A70-0021-B84E-925B-88B7CCC4D2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1522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16-</a:t>
            </a:r>
            <a:fld id="{33EDC96D-55DE-CA44-A250-A00E3EA1FE2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562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767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447800"/>
            <a:ext cx="40767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16-</a:t>
            </a:r>
            <a:fld id="{95762E6C-DE49-564A-8C5A-CB9F7777570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8272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16-</a:t>
            </a:r>
            <a:fld id="{B41D315A-3C59-1141-9ADA-E7C044A046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137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16-</a:t>
            </a:r>
            <a:fld id="{A4D5F681-E361-EC4F-A31C-2C64434285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7379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16-</a:t>
            </a:r>
            <a:fld id="{8B3C100E-1D49-9B4B-9283-CFA0E9FD430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386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0-</a:t>
            </a:r>
            <a:fld id="{98833C8E-FE58-5C4B-9D16-66EC237C2A9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115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0-</a:t>
            </a:r>
            <a:fld id="{77728885-51BE-1D4A-AD7E-30D0C367FAF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135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4800"/>
            <a:ext cx="8305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3058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r>
              <a:rPr lang="en-US" dirty="0"/>
              <a:t>16-</a:t>
            </a:r>
            <a:fld id="{B4EAA76D-941B-F24A-9A99-FA0C585D582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 autoUpdateAnimBg="0">
        <p:tmplLst>
          <p:tmpl lvl="1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rgbClr val="CC00CC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.wmf"/><Relationship Id="rId7" Type="http://schemas.openxmlformats.org/officeDocument/2006/relationships/image" Target="../media/image3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.w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image" Target="../media/image10.emf"/><Relationship Id="rId3" Type="http://schemas.openxmlformats.org/officeDocument/2006/relationships/image" Target="../media/image5.emf"/><Relationship Id="rId7" Type="http://schemas.openxmlformats.org/officeDocument/2006/relationships/image" Target="../media/image7.wmf"/><Relationship Id="rId12" Type="http://schemas.openxmlformats.org/officeDocument/2006/relationships/oleObject" Target="../embeddings/oleObject10.bin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9.emf"/><Relationship Id="rId5" Type="http://schemas.openxmlformats.org/officeDocument/2006/relationships/image" Target="../media/image6.emf"/><Relationship Id="rId10" Type="http://schemas.openxmlformats.org/officeDocument/2006/relationships/oleObject" Target="../embeddings/oleObject9.bin"/><Relationship Id="rId4" Type="http://schemas.openxmlformats.org/officeDocument/2006/relationships/oleObject" Target="../embeddings/oleObject6.bin"/><Relationship Id="rId9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13" Type="http://schemas.openxmlformats.org/officeDocument/2006/relationships/image" Target="../media/image15.emf"/><Relationship Id="rId3" Type="http://schemas.openxmlformats.org/officeDocument/2006/relationships/image" Target="../media/image10.emf"/><Relationship Id="rId7" Type="http://schemas.openxmlformats.org/officeDocument/2006/relationships/image" Target="../media/image12.emf"/><Relationship Id="rId12" Type="http://schemas.openxmlformats.org/officeDocument/2006/relationships/oleObject" Target="../embeddings/oleObject16.bin"/><Relationship Id="rId2" Type="http://schemas.openxmlformats.org/officeDocument/2006/relationships/oleObject" Target="../embeddings/oleObject11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3.bin"/><Relationship Id="rId11" Type="http://schemas.openxmlformats.org/officeDocument/2006/relationships/image" Target="../media/image14.emf"/><Relationship Id="rId5" Type="http://schemas.openxmlformats.org/officeDocument/2006/relationships/image" Target="../media/image11.emf"/><Relationship Id="rId10" Type="http://schemas.openxmlformats.org/officeDocument/2006/relationships/oleObject" Target="../embeddings/oleObject15.bin"/><Relationship Id="rId4" Type="http://schemas.openxmlformats.org/officeDocument/2006/relationships/oleObject" Target="../embeddings/oleObject12.bin"/><Relationship Id="rId9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oleObject" Target="../embeddings/oleObject17.bin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image" Target="../media/image17.emf"/><Relationship Id="rId7" Type="http://schemas.openxmlformats.org/officeDocument/2006/relationships/oleObject" Target="../embeddings/oleObject20.bin"/><Relationship Id="rId2" Type="http://schemas.openxmlformats.org/officeDocument/2006/relationships/oleObject" Target="../embeddings/oleObject18.bin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e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nc-sa/1.0/legalcode" TargetMode="External"/><Relationship Id="rId2" Type="http://schemas.openxmlformats.org/officeDocument/2006/relationships/hyperlink" Target="http://creativecommons.org/licenses/by-nc-sa/1.0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447800"/>
            <a:ext cx="7772400" cy="1143000"/>
          </a:xfrm>
        </p:spPr>
        <p:txBody>
          <a:bodyPr/>
          <a:lstStyle/>
          <a:p>
            <a:r>
              <a:rPr lang="en-US" dirty="0">
                <a:latin typeface="Times New Roman" charset="0"/>
              </a:rPr>
              <a:t>Sampling and Reconstruction</a:t>
            </a:r>
          </a:p>
        </p:txBody>
      </p:sp>
      <p:sp>
        <p:nvSpPr>
          <p:cNvPr id="2051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838200" y="2895600"/>
            <a:ext cx="7696200" cy="17526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Times New Roman" charset="0"/>
              </a:rPr>
              <a:t>Prof. Brian L. Evans</a:t>
            </a:r>
            <a:endParaRPr lang="en-US" dirty="0">
              <a:latin typeface="Times New Roman" charset="0"/>
            </a:endParaRPr>
          </a:p>
          <a:p>
            <a:r>
              <a:rPr lang="en-US" dirty="0">
                <a:latin typeface="Times New Roman" charset="0"/>
              </a:rPr>
              <a:t>Dept. of Electrical and Computer Engineering</a:t>
            </a:r>
          </a:p>
          <a:p>
            <a:r>
              <a:rPr lang="en-US" dirty="0">
                <a:latin typeface="Times New Roman" charset="0"/>
              </a:rPr>
              <a:t>The University of Texas at Austin</a:t>
            </a:r>
          </a:p>
        </p:txBody>
      </p:sp>
      <p:sp>
        <p:nvSpPr>
          <p:cNvPr id="2052" name="Text Box 7"/>
          <p:cNvSpPr txBox="1">
            <a:spLocks noChangeArrowheads="1"/>
          </p:cNvSpPr>
          <p:nvPr/>
        </p:nvSpPr>
        <p:spPr bwMode="auto">
          <a:xfrm>
            <a:off x="0" y="68580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rgbClr val="CC00CC"/>
                </a:solidFill>
                <a:latin typeface="Times New Roman" charset="0"/>
                <a:ea typeface="ＭＳ Ｐゴシック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 b="0" i="1" dirty="0">
                <a:solidFill>
                  <a:schemeClr val="tx1"/>
                </a:solidFill>
              </a:rPr>
              <a:t>EE 313 Linear Systems and Signals                          Fall 2024</a:t>
            </a:r>
            <a:endParaRPr lang="en-US" sz="2400" b="0" dirty="0">
              <a:solidFill>
                <a:schemeClr val="tx1"/>
              </a:solidFill>
            </a:endParaRPr>
          </a:p>
        </p:txBody>
      </p:sp>
      <p:sp>
        <p:nvSpPr>
          <p:cNvPr id="2053" name="Text Box 8"/>
          <p:cNvSpPr txBox="1">
            <a:spLocks noChangeArrowheads="1"/>
          </p:cNvSpPr>
          <p:nvPr/>
        </p:nvSpPr>
        <p:spPr bwMode="auto">
          <a:xfrm>
            <a:off x="0" y="5943600"/>
            <a:ext cx="9144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rgbClr val="CC00CC"/>
                </a:solidFill>
                <a:latin typeface="Times New Roman" charset="0"/>
                <a:ea typeface="ＭＳ Ｐゴシック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000" b="0" i="1" dirty="0"/>
              <a:t>Lecture 16                     http://</a:t>
            </a:r>
            <a:r>
              <a:rPr lang="en-US" sz="2000" b="0" i="1" dirty="0" err="1"/>
              <a:t>www.ece.utexas.edu</a:t>
            </a:r>
            <a:r>
              <a:rPr lang="en-US" sz="2000" b="0" i="1" dirty="0"/>
              <a:t>/~</a:t>
            </a:r>
            <a:r>
              <a:rPr lang="en-US" sz="2000" b="0" i="1" dirty="0" err="1"/>
              <a:t>bevans</a:t>
            </a:r>
            <a:r>
              <a:rPr lang="en-US" sz="2000" b="0" i="1" dirty="0"/>
              <a:t>/courses/signals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55626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0000FF"/>
                </a:solidFill>
              </a:rPr>
              <a:t>Textbook: McClellan, Schafer &amp; Yoder, </a:t>
            </a:r>
            <a:r>
              <a:rPr lang="en-US" sz="2000" i="1" dirty="0">
                <a:solidFill>
                  <a:srgbClr val="0000FF"/>
                </a:solidFill>
              </a:rPr>
              <a:t>Signal Processing First, </a:t>
            </a:r>
            <a:r>
              <a:rPr lang="en-US" sz="2000" dirty="0">
                <a:solidFill>
                  <a:srgbClr val="0000FF"/>
                </a:solidFill>
              </a:rPr>
              <a:t>2003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Linear Systems and Signals Topics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16-</a:t>
            </a:r>
            <a:fld id="{48456A70-0021-B84E-925B-88B7CCC4D2F0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0" y="0"/>
            <a:ext cx="914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rgbClr val="CC00CC"/>
                </a:solidFill>
                <a:latin typeface="Times New Roman" charset="0"/>
                <a:ea typeface="ＭＳ Ｐゴシック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b="0" i="1" dirty="0">
                <a:solidFill>
                  <a:schemeClr val="tx1"/>
                </a:solidFill>
              </a:rPr>
              <a:t>Continuous-Time Fourier Transform – </a:t>
            </a:r>
            <a:r>
              <a:rPr lang="en-US" sz="1600" b="0" i="1" dirty="0" err="1">
                <a:solidFill>
                  <a:schemeClr val="tx1"/>
                </a:solidFill>
              </a:rPr>
              <a:t>SPFirst</a:t>
            </a:r>
            <a:r>
              <a:rPr lang="en-US" sz="1600" b="0" i="1" dirty="0">
                <a:solidFill>
                  <a:schemeClr val="tx1"/>
                </a:solidFill>
              </a:rPr>
              <a:t> Ch. 12 Intro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422144"/>
              </p:ext>
            </p:extLst>
          </p:nvPr>
        </p:nvGraphicFramePr>
        <p:xfrm>
          <a:off x="304800" y="1549400"/>
          <a:ext cx="8458200" cy="407924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Domain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Topic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Discrete</a:t>
                      </a:r>
                      <a:r>
                        <a:rPr lang="en-US" baseline="0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 </a:t>
                      </a:r>
                      <a:r>
                        <a:rPr lang="en-US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Continuous Time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US" b="1" dirty="0"/>
                        <a:t>Time</a:t>
                      </a: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Signals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solidFill>
                            <a:srgbClr val="CC00CC"/>
                          </a:solidFill>
                        </a:rPr>
                        <a:t>SPFirst</a:t>
                      </a:r>
                      <a:r>
                        <a:rPr lang="en-US" dirty="0">
                          <a:solidFill>
                            <a:srgbClr val="CC00CC"/>
                          </a:solidFill>
                        </a:rPr>
                        <a:t> Ch. 4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solidFill>
                            <a:srgbClr val="0000FF"/>
                          </a:solidFill>
                        </a:rPr>
                        <a:t>SPFirst</a:t>
                      </a:r>
                      <a:r>
                        <a:rPr lang="en-US" dirty="0">
                          <a:solidFill>
                            <a:srgbClr val="0000FF"/>
                          </a:solidFill>
                        </a:rPr>
                        <a:t> Ch. 2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Systems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solidFill>
                            <a:srgbClr val="CC00CC"/>
                          </a:solidFill>
                        </a:rPr>
                        <a:t>SPFirst</a:t>
                      </a:r>
                      <a:r>
                        <a:rPr lang="en-US" dirty="0">
                          <a:solidFill>
                            <a:srgbClr val="CC00CC"/>
                          </a:solidFill>
                        </a:rPr>
                        <a:t> Ch. 5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solidFill>
                            <a:srgbClr val="0000FF"/>
                          </a:solidFill>
                        </a:rPr>
                        <a:t>SPFirst</a:t>
                      </a:r>
                      <a:r>
                        <a:rPr lang="en-US" dirty="0">
                          <a:solidFill>
                            <a:srgbClr val="0000FF"/>
                          </a:solidFill>
                        </a:rPr>
                        <a:t> Ch. 9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b="1" dirty="0"/>
                    </a:p>
                  </a:txBody>
                  <a:tcP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Convolution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solidFill>
                            <a:srgbClr val="CC00CC"/>
                          </a:solidFill>
                        </a:rPr>
                        <a:t>SPFirst</a:t>
                      </a:r>
                      <a:r>
                        <a:rPr lang="en-US" dirty="0">
                          <a:solidFill>
                            <a:srgbClr val="CC00CC"/>
                          </a:solidFill>
                        </a:rPr>
                        <a:t> Ch. 5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solidFill>
                            <a:srgbClr val="0000FF"/>
                          </a:solidFill>
                        </a:rPr>
                        <a:t>SPFirst</a:t>
                      </a:r>
                      <a:r>
                        <a:rPr lang="en-US" dirty="0">
                          <a:solidFill>
                            <a:srgbClr val="0000FF"/>
                          </a:solidFill>
                        </a:rPr>
                        <a:t> Ch. 9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US" b="1" dirty="0"/>
                        <a:t>Frequency</a:t>
                      </a:r>
                      <a:endParaRPr lang="en-US" b="1" dirty="0">
                        <a:solidFill>
                          <a:srgbClr val="EB070B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Fourier </a:t>
                      </a: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series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C00CC"/>
                          </a:solidFill>
                        </a:rPr>
                        <a:t>**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solidFill>
                            <a:srgbClr val="0000FF"/>
                          </a:solidFill>
                        </a:rPr>
                        <a:t>SPFirst</a:t>
                      </a:r>
                      <a:r>
                        <a:rPr lang="en-US" dirty="0">
                          <a:solidFill>
                            <a:srgbClr val="0000FF"/>
                          </a:solidFill>
                        </a:rPr>
                        <a:t> Ch. 3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b="1" dirty="0">
                        <a:solidFill>
                          <a:srgbClr val="EB070B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Fourier transforms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solidFill>
                            <a:srgbClr val="CC00CC"/>
                          </a:solidFill>
                        </a:rPr>
                        <a:t>SPFirst</a:t>
                      </a:r>
                      <a:r>
                        <a:rPr lang="en-US" dirty="0">
                          <a:solidFill>
                            <a:srgbClr val="CC00CC"/>
                          </a:solidFill>
                        </a:rPr>
                        <a:t> Ch. 6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solidFill>
                            <a:srgbClr val="0000FF"/>
                          </a:solidFill>
                        </a:rPr>
                        <a:t>SPFirst</a:t>
                      </a:r>
                      <a:r>
                        <a:rPr lang="en-US" dirty="0">
                          <a:solidFill>
                            <a:srgbClr val="0000FF"/>
                          </a:solidFill>
                        </a:rPr>
                        <a:t> Ch. 11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b="1" dirty="0">
                        <a:solidFill>
                          <a:srgbClr val="EB070B"/>
                        </a:solidFill>
                      </a:endParaRPr>
                    </a:p>
                  </a:txBody>
                  <a:tcP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Frequency</a:t>
                      </a:r>
                      <a:r>
                        <a:rPr lang="en-US" sz="1800" b="0" baseline="0" dirty="0">
                          <a:solidFill>
                            <a:schemeClr val="tx1"/>
                          </a:solidFill>
                        </a:rPr>
                        <a:t> response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solidFill>
                            <a:srgbClr val="CC00CC"/>
                          </a:solidFill>
                        </a:rPr>
                        <a:t>SPFirst</a:t>
                      </a:r>
                      <a:r>
                        <a:rPr lang="en-US" dirty="0">
                          <a:solidFill>
                            <a:srgbClr val="CC00CC"/>
                          </a:solidFill>
                        </a:rPr>
                        <a:t> Ch. 6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solidFill>
                            <a:srgbClr val="0000FF"/>
                          </a:solidFill>
                        </a:rPr>
                        <a:t>SPFirst</a:t>
                      </a:r>
                      <a:r>
                        <a:rPr lang="en-US" dirty="0">
                          <a:solidFill>
                            <a:srgbClr val="0000FF"/>
                          </a:solidFill>
                        </a:rPr>
                        <a:t> Ch. 10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US" b="1" dirty="0"/>
                        <a:t>Generalized</a:t>
                      </a:r>
                    </a:p>
                    <a:p>
                      <a:r>
                        <a:rPr lang="en-US" b="1" dirty="0"/>
                        <a:t>Frequency</a:t>
                      </a: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z</a:t>
                      </a:r>
                      <a:r>
                        <a:rPr lang="en-US" sz="1800" b="0" baseline="0" dirty="0">
                          <a:solidFill>
                            <a:schemeClr val="tx1"/>
                          </a:solidFill>
                        </a:rPr>
                        <a:t> / Laplace 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Transforms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solidFill>
                            <a:srgbClr val="CC00CC"/>
                          </a:solidFill>
                        </a:rPr>
                        <a:t>SPFirst</a:t>
                      </a:r>
                      <a:r>
                        <a:rPr lang="en-US" dirty="0">
                          <a:solidFill>
                            <a:srgbClr val="CC00CC"/>
                          </a:solidFill>
                        </a:rPr>
                        <a:t> Ch. 7-8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00FF"/>
                          </a:solidFill>
                        </a:rPr>
                        <a:t>Supplemental Text</a:t>
                      </a:r>
                      <a:endParaRPr lang="en-US" i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Transfer</a:t>
                      </a:r>
                      <a:r>
                        <a:rPr lang="en-US" sz="1800" b="0" baseline="0" dirty="0">
                          <a:solidFill>
                            <a:schemeClr val="tx1"/>
                          </a:solidFill>
                        </a:rPr>
                        <a:t> Functions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solidFill>
                            <a:srgbClr val="CC00CC"/>
                          </a:solidFill>
                        </a:rPr>
                        <a:t>SPFirst</a:t>
                      </a:r>
                      <a:r>
                        <a:rPr lang="en-US" dirty="0">
                          <a:solidFill>
                            <a:srgbClr val="CC00CC"/>
                          </a:solidFill>
                        </a:rPr>
                        <a:t> Ch. 7-8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00FF"/>
                          </a:solidFill>
                        </a:rPr>
                        <a:t>Supplemental Text</a:t>
                      </a:r>
                      <a:endParaRPr lang="en-US" i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b="1" dirty="0"/>
                    </a:p>
                  </a:txBody>
                  <a:tcP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System Stability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solidFill>
                            <a:srgbClr val="CC00CC"/>
                          </a:solidFill>
                        </a:rPr>
                        <a:t>SPFirst</a:t>
                      </a:r>
                      <a:r>
                        <a:rPr lang="en-US" dirty="0">
                          <a:solidFill>
                            <a:srgbClr val="CC00CC"/>
                          </a:solidFill>
                        </a:rPr>
                        <a:t> Ch. 8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solidFill>
                            <a:srgbClr val="0000FF"/>
                          </a:solidFill>
                        </a:rPr>
                        <a:t>SPFirst</a:t>
                      </a:r>
                      <a:r>
                        <a:rPr lang="en-US" dirty="0">
                          <a:solidFill>
                            <a:srgbClr val="0000FF"/>
                          </a:solidFill>
                        </a:rPr>
                        <a:t> Ch. 9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Mixed</a:t>
                      </a:r>
                      <a:r>
                        <a:rPr lang="en-US" b="1" baseline="0" dirty="0"/>
                        <a:t> Signal</a:t>
                      </a:r>
                      <a:endParaRPr lang="en-US" b="1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Sampling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solidFill>
                            <a:srgbClr val="CC00CC"/>
                          </a:solidFill>
                        </a:rPr>
                        <a:t>SPFirst</a:t>
                      </a:r>
                      <a:r>
                        <a:rPr lang="en-US" dirty="0">
                          <a:solidFill>
                            <a:srgbClr val="CC00CC"/>
                          </a:solidFill>
                        </a:rPr>
                        <a:t> Ch. 4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solidFill>
                            <a:srgbClr val="0000FF"/>
                          </a:solidFill>
                        </a:rPr>
                        <a:t>SPFirst</a:t>
                      </a:r>
                      <a:r>
                        <a:rPr lang="en-US" dirty="0">
                          <a:solidFill>
                            <a:srgbClr val="0000FF"/>
                          </a:solidFill>
                        </a:rPr>
                        <a:t> Ch. 12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6450814" y="5217665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5943600"/>
            <a:ext cx="7848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chemeClr val="bg1">
                    <a:lumMod val="50000"/>
                  </a:schemeClr>
                </a:solidFill>
              </a:rPr>
              <a:t>** Spectrograms (Ch. 3) for time-frequency spectrums (plots) computed the discrete-time Fourier series for each window of samples.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6019800" y="1857968"/>
            <a:ext cx="2765880" cy="3808813"/>
            <a:chOff x="6019800" y="1857968"/>
            <a:chExt cx="2765880" cy="3808813"/>
          </a:xfrm>
        </p:grpSpPr>
        <p:sp>
          <p:nvSpPr>
            <p:cNvPr id="21" name="TextBox 20"/>
            <p:cNvSpPr txBox="1"/>
            <p:nvPr/>
          </p:nvSpPr>
          <p:spPr>
            <a:xfrm>
              <a:off x="6057745" y="4460523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Zapf Dingbats"/>
                  <a:ea typeface="Zapf Dingbats"/>
                  <a:cs typeface="Zapf Dingbats"/>
                  <a:sym typeface="Zapf Dingbats"/>
                </a:rPr>
                <a:t>✔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317559" y="1857968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Zapf Dingbats"/>
                  <a:ea typeface="Zapf Dingbats"/>
                  <a:cs typeface="Zapf Dingbats"/>
                  <a:sym typeface="Zapf Dingbats"/>
                </a:rPr>
                <a:t>✔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305800" y="2971800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Zapf Dingbats"/>
                  <a:ea typeface="Zapf Dingbats"/>
                  <a:cs typeface="Zapf Dingbats"/>
                  <a:sym typeface="Zapf Dingbats"/>
                </a:rPr>
                <a:t>✔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019800" y="1881484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Zapf Dingbats"/>
                  <a:ea typeface="Zapf Dingbats"/>
                  <a:cs typeface="Zapf Dingbats"/>
                  <a:sym typeface="Zapf Dingbats"/>
                </a:rPr>
                <a:t>✔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019800" y="2209800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Zapf Dingbats"/>
                  <a:ea typeface="Zapf Dingbats"/>
                  <a:cs typeface="Zapf Dingbats"/>
                  <a:sym typeface="Zapf Dingbats"/>
                </a:rPr>
                <a:t>✔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019800" y="2590800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Zapf Dingbats"/>
                  <a:ea typeface="Zapf Dingbats"/>
                  <a:cs typeface="Zapf Dingbats"/>
                  <a:sym typeface="Zapf Dingbats"/>
                </a:rPr>
                <a:t>✔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031559" y="3335390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Zapf Dingbats"/>
                  <a:ea typeface="Zapf Dingbats"/>
                  <a:cs typeface="Zapf Dingbats"/>
                  <a:sym typeface="Zapf Dingbats"/>
                </a:rPr>
                <a:t>✔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031559" y="3710284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Zapf Dingbats"/>
                  <a:ea typeface="Zapf Dingbats"/>
                  <a:cs typeface="Zapf Dingbats"/>
                  <a:sym typeface="Zapf Dingbats"/>
                </a:rPr>
                <a:t>✔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037205" y="5205116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Zapf Dingbats"/>
                  <a:ea typeface="Zapf Dingbats"/>
                  <a:cs typeface="Zapf Dingbats"/>
                  <a:sym typeface="Zapf Dingbats"/>
                </a:rPr>
                <a:t>✔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019800" y="2967335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Zapf Dingbats"/>
                  <a:ea typeface="Zapf Dingbats"/>
                  <a:cs typeface="Zapf Dingbats"/>
                  <a:sym typeface="Zapf Dingbats"/>
                </a:rPr>
                <a:t>✔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057745" y="4835417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Zapf Dingbats"/>
                  <a:ea typeface="Zapf Dingbats"/>
                  <a:cs typeface="Zapf Dingbats"/>
                  <a:sym typeface="Zapf Dingbats"/>
                </a:rPr>
                <a:t>✔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045986" y="4092468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Zapf Dingbats"/>
                  <a:ea typeface="Zapf Dingbats"/>
                  <a:cs typeface="Zapf Dingbats"/>
                  <a:sym typeface="Zapf Dingbats"/>
                </a:rPr>
                <a:t>✔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322081" y="2232695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Zapf Dingbats"/>
                  <a:ea typeface="Zapf Dingbats"/>
                  <a:cs typeface="Zapf Dingbats"/>
                  <a:sym typeface="Zapf Dingbats"/>
                </a:rPr>
                <a:t>✔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317140" y="2574995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Zapf Dingbats"/>
                  <a:ea typeface="Zapf Dingbats"/>
                  <a:cs typeface="Zapf Dingbats"/>
                  <a:sym typeface="Zapf Dingbats"/>
                </a:rPr>
                <a:t>✔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328480" y="3729335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Zapf Dingbats"/>
                  <a:ea typeface="Zapf Dingbats"/>
                  <a:cs typeface="Zapf Dingbats"/>
                  <a:sym typeface="Zapf Dingbats"/>
                </a:rPr>
                <a:t>✔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328480" y="4800600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Zapf Dingbats"/>
                  <a:ea typeface="Zapf Dingbats"/>
                  <a:cs typeface="Zapf Dingbats"/>
                  <a:sym typeface="Zapf Dingbats"/>
                </a:rPr>
                <a:t>✔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327952" y="3334825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Zapf Dingbats"/>
                  <a:ea typeface="Zapf Dingbats"/>
                  <a:cs typeface="Zapf Dingbats"/>
                  <a:sym typeface="Zapf Dingbats"/>
                </a:rPr>
                <a:t>✔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847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0659057"/>
              </p:ext>
            </p:extLst>
          </p:nvPr>
        </p:nvGraphicFramePr>
        <p:xfrm>
          <a:off x="990600" y="4495800"/>
          <a:ext cx="1811337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889000" imgH="228600" progId="Equation.3">
                  <p:embed/>
                </p:oleObj>
              </mc:Choice>
              <mc:Fallback>
                <p:oleObj name="Equation" r:id="rId2" imgW="8890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4495800"/>
                        <a:ext cx="1811337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charset="0"/>
              </a:rPr>
              <a:t>Sampling: Time Domain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8229600" cy="533400"/>
          </a:xfrm>
        </p:spPr>
        <p:txBody>
          <a:bodyPr/>
          <a:lstStyle/>
          <a:p>
            <a:r>
              <a:rPr lang="en-US" dirty="0">
                <a:latin typeface="Times New Roman" charset="0"/>
              </a:rPr>
              <a:t>Many signals originate in continuous-time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4800600" y="6248400"/>
            <a:ext cx="3048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i="1" dirty="0">
                <a:solidFill>
                  <a:srgbClr val="CC00CC"/>
                </a:solidFill>
              </a:rPr>
              <a:t>Sampled analog waveform</a:t>
            </a:r>
          </a:p>
        </p:txBody>
      </p:sp>
      <p:graphicFrame>
        <p:nvGraphicFramePr>
          <p:cNvPr id="1946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0174938"/>
              </p:ext>
            </p:extLst>
          </p:nvPr>
        </p:nvGraphicFramePr>
        <p:xfrm>
          <a:off x="990600" y="5495925"/>
          <a:ext cx="3357562" cy="79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816100" imgH="431800" progId="Equation.3">
                  <p:embed/>
                </p:oleObj>
              </mc:Choice>
              <mc:Fallback>
                <p:oleObj name="Equation" r:id="rId4" imgW="18161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5495925"/>
                        <a:ext cx="3357562" cy="796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2971800" y="6369050"/>
            <a:ext cx="1371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b="1" i="1" dirty="0">
                <a:solidFill>
                  <a:srgbClr val="FF0101"/>
                </a:solidFill>
              </a:rPr>
              <a:t>impulse train</a:t>
            </a:r>
          </a:p>
        </p:txBody>
      </p:sp>
      <p:sp>
        <p:nvSpPr>
          <p:cNvPr id="19464" name="AutoShape 8"/>
          <p:cNvSpPr>
            <a:spLocks/>
          </p:cNvSpPr>
          <p:nvPr/>
        </p:nvSpPr>
        <p:spPr bwMode="auto">
          <a:xfrm rot="-5400000">
            <a:off x="3581400" y="5530850"/>
            <a:ext cx="76200" cy="1600200"/>
          </a:xfrm>
          <a:prstGeom prst="leftBrace">
            <a:avLst>
              <a:gd name="adj1" fmla="val 175000"/>
              <a:gd name="adj2" fmla="val 50000"/>
            </a:avLst>
          </a:prstGeom>
          <a:noFill/>
          <a:ln w="12700">
            <a:solidFill>
              <a:srgbClr val="FF010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75" name="Freeform 11"/>
          <p:cNvSpPr>
            <a:spLocks/>
          </p:cNvSpPr>
          <p:nvPr/>
        </p:nvSpPr>
        <p:spPr bwMode="auto">
          <a:xfrm>
            <a:off x="5181600" y="4762500"/>
            <a:ext cx="2590800" cy="1181100"/>
          </a:xfrm>
          <a:custGeom>
            <a:avLst/>
            <a:gdLst>
              <a:gd name="T0" fmla="*/ 0 w 1632"/>
              <a:gd name="T1" fmla="*/ 2147483647 h 744"/>
              <a:gd name="T2" fmla="*/ 2147483647 w 1632"/>
              <a:gd name="T3" fmla="*/ 2147483647 h 744"/>
              <a:gd name="T4" fmla="*/ 2147483647 w 1632"/>
              <a:gd name="T5" fmla="*/ 2147483647 h 744"/>
              <a:gd name="T6" fmla="*/ 2147483647 w 1632"/>
              <a:gd name="T7" fmla="*/ 2147483647 h 744"/>
              <a:gd name="T8" fmla="*/ 0 60000 65536"/>
              <a:gd name="T9" fmla="*/ 0 60000 65536"/>
              <a:gd name="T10" fmla="*/ 0 60000 65536"/>
              <a:gd name="T11" fmla="*/ 0 60000 65536"/>
              <a:gd name="T12" fmla="*/ 0 w 1632"/>
              <a:gd name="T13" fmla="*/ 0 h 744"/>
              <a:gd name="T14" fmla="*/ 1632 w 1632"/>
              <a:gd name="T15" fmla="*/ 744 h 74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32" h="744">
                <a:moveTo>
                  <a:pt x="0" y="256"/>
                </a:moveTo>
                <a:cubicBezTo>
                  <a:pt x="180" y="128"/>
                  <a:pt x="360" y="0"/>
                  <a:pt x="576" y="64"/>
                </a:cubicBezTo>
                <a:cubicBezTo>
                  <a:pt x="792" y="128"/>
                  <a:pt x="1120" y="536"/>
                  <a:pt x="1296" y="640"/>
                </a:cubicBezTo>
                <a:cubicBezTo>
                  <a:pt x="1472" y="744"/>
                  <a:pt x="1552" y="716"/>
                  <a:pt x="1632" y="688"/>
                </a:cubicBezTo>
              </a:path>
            </a:pathLst>
          </a:custGeom>
          <a:noFill/>
          <a:ln w="19050" cmpd="sng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6172200" y="4897438"/>
            <a:ext cx="1371600" cy="979487"/>
            <a:chOff x="6172200" y="4897438"/>
            <a:chExt cx="1371600" cy="979487"/>
          </a:xfrm>
        </p:grpSpPr>
        <p:sp>
          <p:nvSpPr>
            <p:cNvPr id="19476" name="Line 12"/>
            <p:cNvSpPr>
              <a:spLocks noChangeShapeType="1"/>
            </p:cNvSpPr>
            <p:nvPr/>
          </p:nvSpPr>
          <p:spPr bwMode="auto">
            <a:xfrm>
              <a:off x="7543800" y="5394325"/>
              <a:ext cx="0" cy="482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7" name="Line 13"/>
            <p:cNvSpPr>
              <a:spLocks noChangeShapeType="1"/>
            </p:cNvSpPr>
            <p:nvPr/>
          </p:nvSpPr>
          <p:spPr bwMode="auto">
            <a:xfrm>
              <a:off x="7391400" y="5394325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8" name="Line 14"/>
            <p:cNvSpPr>
              <a:spLocks noChangeShapeType="1"/>
            </p:cNvSpPr>
            <p:nvPr/>
          </p:nvSpPr>
          <p:spPr bwMode="auto">
            <a:xfrm>
              <a:off x="7239000" y="5394325"/>
              <a:ext cx="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9" name="Line 15"/>
            <p:cNvSpPr>
              <a:spLocks noChangeShapeType="1"/>
            </p:cNvSpPr>
            <p:nvPr/>
          </p:nvSpPr>
          <p:spPr bwMode="auto">
            <a:xfrm>
              <a:off x="7086600" y="5394325"/>
              <a:ext cx="12700" cy="268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0" name="Line 16"/>
            <p:cNvSpPr>
              <a:spLocks noChangeShapeType="1"/>
            </p:cNvSpPr>
            <p:nvPr/>
          </p:nvSpPr>
          <p:spPr bwMode="auto">
            <a:xfrm>
              <a:off x="6934200" y="5394325"/>
              <a:ext cx="0" cy="128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1" name="Line 17"/>
            <p:cNvSpPr>
              <a:spLocks noChangeShapeType="1"/>
            </p:cNvSpPr>
            <p:nvPr/>
          </p:nvSpPr>
          <p:spPr bwMode="auto">
            <a:xfrm flipV="1">
              <a:off x="6629400" y="5241925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2" name="Line 18"/>
            <p:cNvSpPr>
              <a:spLocks noChangeShapeType="1"/>
            </p:cNvSpPr>
            <p:nvPr/>
          </p:nvSpPr>
          <p:spPr bwMode="auto">
            <a:xfrm flipV="1">
              <a:off x="6477000" y="5089525"/>
              <a:ext cx="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3" name="Line 19"/>
            <p:cNvSpPr>
              <a:spLocks noChangeShapeType="1"/>
            </p:cNvSpPr>
            <p:nvPr/>
          </p:nvSpPr>
          <p:spPr bwMode="auto">
            <a:xfrm flipV="1">
              <a:off x="6324600" y="5013325"/>
              <a:ext cx="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4" name="Line 20"/>
            <p:cNvSpPr>
              <a:spLocks noChangeShapeType="1"/>
            </p:cNvSpPr>
            <p:nvPr/>
          </p:nvSpPr>
          <p:spPr bwMode="auto">
            <a:xfrm flipV="1">
              <a:off x="6172200" y="4897438"/>
              <a:ext cx="0" cy="4968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9485" name="Line 21"/>
          <p:cNvSpPr>
            <a:spLocks noChangeShapeType="1"/>
          </p:cNvSpPr>
          <p:nvPr/>
        </p:nvSpPr>
        <p:spPr bwMode="auto">
          <a:xfrm flipV="1">
            <a:off x="6019800" y="4860925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86" name="Line 22"/>
          <p:cNvSpPr>
            <a:spLocks noChangeShapeType="1"/>
          </p:cNvSpPr>
          <p:nvPr/>
        </p:nvSpPr>
        <p:spPr bwMode="auto">
          <a:xfrm flipV="1">
            <a:off x="5867400" y="4835525"/>
            <a:ext cx="0" cy="55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87" name="Line 23"/>
          <p:cNvSpPr>
            <a:spLocks noChangeShapeType="1"/>
          </p:cNvSpPr>
          <p:nvPr/>
        </p:nvSpPr>
        <p:spPr bwMode="auto">
          <a:xfrm flipV="1">
            <a:off x="5715000" y="4860925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88" name="Line 24"/>
          <p:cNvSpPr>
            <a:spLocks noChangeShapeType="1"/>
          </p:cNvSpPr>
          <p:nvPr/>
        </p:nvSpPr>
        <p:spPr bwMode="auto">
          <a:xfrm flipV="1">
            <a:off x="5562600" y="4937125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89" name="Line 25"/>
          <p:cNvSpPr>
            <a:spLocks noChangeShapeType="1"/>
          </p:cNvSpPr>
          <p:nvPr/>
        </p:nvSpPr>
        <p:spPr bwMode="auto">
          <a:xfrm flipV="1">
            <a:off x="5410200" y="5013325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90" name="Line 26"/>
          <p:cNvSpPr>
            <a:spLocks noChangeShapeType="1"/>
          </p:cNvSpPr>
          <p:nvPr/>
        </p:nvSpPr>
        <p:spPr bwMode="auto">
          <a:xfrm flipV="1">
            <a:off x="5257800" y="5114925"/>
            <a:ext cx="0" cy="279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91" name="Text Box 27"/>
          <p:cNvSpPr txBox="1">
            <a:spLocks noChangeArrowheads="1"/>
          </p:cNvSpPr>
          <p:nvPr/>
        </p:nvSpPr>
        <p:spPr bwMode="auto">
          <a:xfrm>
            <a:off x="7848600" y="5715000"/>
            <a:ext cx="609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800" b="1" i="1" dirty="0">
                <a:solidFill>
                  <a:schemeClr val="accent2"/>
                </a:solidFill>
              </a:rPr>
              <a:t>f</a:t>
            </a:r>
            <a:r>
              <a:rPr lang="en-US" sz="1800" b="1" dirty="0">
                <a:solidFill>
                  <a:schemeClr val="accent2"/>
                </a:solidFill>
              </a:rPr>
              <a:t>(</a:t>
            </a:r>
            <a:r>
              <a:rPr lang="en-US" sz="1800" b="1" i="1" dirty="0">
                <a:solidFill>
                  <a:schemeClr val="accent2"/>
                </a:solidFill>
              </a:rPr>
              <a:t>t</a:t>
            </a:r>
            <a:r>
              <a:rPr lang="en-US" sz="1800" b="1" dirty="0">
                <a:solidFill>
                  <a:schemeClr val="accent2"/>
                </a:solidFill>
              </a:rPr>
              <a:t>)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029200" y="4632325"/>
            <a:ext cx="2895600" cy="1524000"/>
            <a:chOff x="5029200" y="4632325"/>
            <a:chExt cx="2895600" cy="1524000"/>
          </a:xfrm>
        </p:grpSpPr>
        <p:sp>
          <p:nvSpPr>
            <p:cNvPr id="19473" name="Line 9"/>
            <p:cNvSpPr>
              <a:spLocks noChangeShapeType="1"/>
            </p:cNvSpPr>
            <p:nvPr/>
          </p:nvSpPr>
          <p:spPr bwMode="auto">
            <a:xfrm>
              <a:off x="5867400" y="4632325"/>
              <a:ext cx="0" cy="1524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4" name="Line 10"/>
            <p:cNvSpPr>
              <a:spLocks noChangeShapeType="1"/>
            </p:cNvSpPr>
            <p:nvPr/>
          </p:nvSpPr>
          <p:spPr bwMode="auto">
            <a:xfrm>
              <a:off x="5029200" y="5394325"/>
              <a:ext cx="2743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92" name="Text Box 28"/>
            <p:cNvSpPr txBox="1">
              <a:spLocks noChangeArrowheads="1"/>
            </p:cNvSpPr>
            <p:nvPr/>
          </p:nvSpPr>
          <p:spPr bwMode="auto">
            <a:xfrm>
              <a:off x="7696200" y="5089525"/>
              <a:ext cx="2286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600" i="1"/>
                <a:t>t</a:t>
              </a:r>
              <a:endParaRPr lang="en-US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6858000" y="4724400"/>
            <a:ext cx="609600" cy="517525"/>
            <a:chOff x="6705600" y="4572000"/>
            <a:chExt cx="609600" cy="517525"/>
          </a:xfrm>
        </p:grpSpPr>
        <p:sp>
          <p:nvSpPr>
            <p:cNvPr id="19493" name="Line 29"/>
            <p:cNvSpPr>
              <a:spLocks noChangeShapeType="1"/>
            </p:cNvSpPr>
            <p:nvPr/>
          </p:nvSpPr>
          <p:spPr bwMode="auto">
            <a:xfrm>
              <a:off x="6934200" y="4937125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94" name="Line 30"/>
            <p:cNvSpPr>
              <a:spLocks noChangeShapeType="1"/>
            </p:cNvSpPr>
            <p:nvPr/>
          </p:nvSpPr>
          <p:spPr bwMode="auto">
            <a:xfrm>
              <a:off x="7086600" y="4937125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95" name="Line 31"/>
            <p:cNvSpPr>
              <a:spLocks noChangeShapeType="1"/>
            </p:cNvSpPr>
            <p:nvPr/>
          </p:nvSpPr>
          <p:spPr bwMode="auto">
            <a:xfrm>
              <a:off x="6705600" y="5013325"/>
              <a:ext cx="228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96" name="Line 32"/>
            <p:cNvSpPr>
              <a:spLocks noChangeShapeType="1"/>
            </p:cNvSpPr>
            <p:nvPr/>
          </p:nvSpPr>
          <p:spPr bwMode="auto">
            <a:xfrm flipH="1">
              <a:off x="7086600" y="5013325"/>
              <a:ext cx="228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97" name="Text Box 33"/>
            <p:cNvSpPr txBox="1">
              <a:spLocks noChangeArrowheads="1"/>
            </p:cNvSpPr>
            <p:nvPr/>
          </p:nvSpPr>
          <p:spPr bwMode="auto">
            <a:xfrm>
              <a:off x="6858000" y="4572000"/>
              <a:ext cx="3810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600" i="1" dirty="0" err="1"/>
                <a:t>T</a:t>
              </a:r>
              <a:r>
                <a:rPr lang="en-US" sz="1600" i="1" baseline="-25000" dirty="0" err="1"/>
                <a:t>s</a:t>
              </a:r>
              <a:endParaRPr lang="en-US" dirty="0"/>
            </a:p>
          </p:txBody>
        </p:sp>
      </p:grpSp>
      <p:sp>
        <p:nvSpPr>
          <p:cNvPr id="19498" name="Text Box 34"/>
          <p:cNvSpPr txBox="1">
            <a:spLocks noChangeArrowheads="1"/>
          </p:cNvSpPr>
          <p:nvPr/>
        </p:nvSpPr>
        <p:spPr bwMode="auto">
          <a:xfrm>
            <a:off x="5867400" y="5410200"/>
            <a:ext cx="381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 i="1" dirty="0" err="1"/>
              <a:t>T</a:t>
            </a:r>
            <a:r>
              <a:rPr lang="en-US" sz="1600" i="1" baseline="-25000" dirty="0" err="1"/>
              <a:t>s</a:t>
            </a:r>
            <a:endParaRPr lang="en-US" dirty="0"/>
          </a:p>
        </p:txBody>
      </p:sp>
      <p:graphicFrame>
        <p:nvGraphicFramePr>
          <p:cNvPr id="19499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4196276"/>
              </p:ext>
            </p:extLst>
          </p:nvPr>
        </p:nvGraphicFramePr>
        <p:xfrm>
          <a:off x="5854700" y="4202112"/>
          <a:ext cx="1103313" cy="446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596900" imgH="241300" progId="Equation.3">
                  <p:embed/>
                </p:oleObj>
              </mc:Choice>
              <mc:Fallback>
                <p:oleObj name="Equation" r:id="rId6" imgW="5969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54700" y="4202112"/>
                        <a:ext cx="1103313" cy="446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"/>
          <p:cNvGrpSpPr/>
          <p:nvPr/>
        </p:nvGrpSpPr>
        <p:grpSpPr>
          <a:xfrm>
            <a:off x="7239000" y="2590800"/>
            <a:ext cx="1600200" cy="1589087"/>
            <a:chOff x="7239000" y="2590800"/>
            <a:chExt cx="1600200" cy="1589087"/>
          </a:xfrm>
        </p:grpSpPr>
        <p:sp>
          <p:nvSpPr>
            <p:cNvPr id="19467" name="Line 18"/>
            <p:cNvSpPr>
              <a:spLocks noChangeShapeType="1"/>
            </p:cNvSpPr>
            <p:nvPr/>
          </p:nvSpPr>
          <p:spPr bwMode="auto">
            <a:xfrm>
              <a:off x="7391400" y="3049587"/>
              <a:ext cx="533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68" name="Line 19"/>
            <p:cNvSpPr>
              <a:spLocks noChangeShapeType="1"/>
            </p:cNvSpPr>
            <p:nvPr/>
          </p:nvSpPr>
          <p:spPr bwMode="auto">
            <a:xfrm flipV="1">
              <a:off x="7924800" y="2668587"/>
              <a:ext cx="3810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69" name="Line 20"/>
            <p:cNvSpPr>
              <a:spLocks noChangeShapeType="1"/>
            </p:cNvSpPr>
            <p:nvPr/>
          </p:nvSpPr>
          <p:spPr bwMode="auto">
            <a:xfrm>
              <a:off x="8305800" y="3049587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70" name="AutoShape 23"/>
            <p:cNvSpPr>
              <a:spLocks noChangeArrowheads="1"/>
            </p:cNvSpPr>
            <p:nvPr/>
          </p:nvSpPr>
          <p:spPr bwMode="auto">
            <a:xfrm>
              <a:off x="8001000" y="2668587"/>
              <a:ext cx="152400" cy="685800"/>
            </a:xfrm>
            <a:prstGeom prst="curvedLeftArrow">
              <a:avLst>
                <a:gd name="adj1" fmla="val 90000"/>
                <a:gd name="adj2" fmla="val 180000"/>
                <a:gd name="adj3" fmla="val 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1" name="Text Box 24"/>
            <p:cNvSpPr txBox="1">
              <a:spLocks noChangeArrowheads="1"/>
            </p:cNvSpPr>
            <p:nvPr/>
          </p:nvSpPr>
          <p:spPr bwMode="auto">
            <a:xfrm>
              <a:off x="7620000" y="3354387"/>
              <a:ext cx="1219200" cy="82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600"/>
                <a:t>Sampler at sampling rate of </a:t>
              </a:r>
              <a:r>
                <a:rPr lang="en-US" sz="1600" i="1"/>
                <a:t>f</a:t>
              </a:r>
              <a:r>
                <a:rPr lang="en-US" sz="1600" i="1" baseline="-25000"/>
                <a:t>s</a:t>
              </a:r>
            </a:p>
          </p:txBody>
        </p:sp>
        <p:sp>
          <p:nvSpPr>
            <p:cNvPr id="19472" name="TextBox 1"/>
            <p:cNvSpPr txBox="1">
              <a:spLocks noChangeArrowheads="1"/>
            </p:cNvSpPr>
            <p:nvPr/>
          </p:nvSpPr>
          <p:spPr bwMode="auto">
            <a:xfrm>
              <a:off x="7239000" y="2590800"/>
              <a:ext cx="68580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800" i="1"/>
                <a:t>f</a:t>
              </a:r>
              <a:r>
                <a:rPr lang="en-US" sz="1800"/>
                <a:t>(</a:t>
              </a:r>
              <a:r>
                <a:rPr lang="en-US" sz="1800" i="1"/>
                <a:t>t</a:t>
              </a:r>
              <a:r>
                <a:rPr lang="en-US" sz="1800"/>
                <a:t>)</a:t>
              </a:r>
            </a:p>
          </p:txBody>
        </p:sp>
      </p:grpSp>
      <p:sp>
        <p:nvSpPr>
          <p:cNvPr id="45" name="Text Box 8"/>
          <p:cNvSpPr txBox="1">
            <a:spLocks noChangeArrowheads="1"/>
          </p:cNvSpPr>
          <p:nvPr/>
        </p:nvSpPr>
        <p:spPr bwMode="auto">
          <a:xfrm>
            <a:off x="0" y="0"/>
            <a:ext cx="914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rgbClr val="CC00CC"/>
                </a:solidFill>
                <a:latin typeface="Times New Roman" charset="0"/>
                <a:ea typeface="ＭＳ Ｐゴシック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b="0" i="1" dirty="0">
                <a:solidFill>
                  <a:schemeClr val="tx1"/>
                </a:solidFill>
              </a:rPr>
              <a:t>Sampling &amp; Reconstruction – </a:t>
            </a:r>
            <a:r>
              <a:rPr lang="en-US" sz="1600" b="0" i="1" dirty="0" err="1">
                <a:solidFill>
                  <a:schemeClr val="tx1"/>
                </a:solidFill>
              </a:rPr>
              <a:t>SPFirst</a:t>
            </a:r>
            <a:r>
              <a:rPr lang="en-US" sz="1600" b="0" i="1" dirty="0">
                <a:solidFill>
                  <a:schemeClr val="tx1"/>
                </a:solidFill>
              </a:rPr>
              <a:t> Sec.12-3.1</a:t>
            </a:r>
          </a:p>
        </p:txBody>
      </p:sp>
      <p:sp>
        <p:nvSpPr>
          <p:cNvPr id="46" name="Rectangle 4"/>
          <p:cNvSpPr txBox="1">
            <a:spLocks noChangeArrowheads="1"/>
          </p:cNvSpPr>
          <p:nvPr/>
        </p:nvSpPr>
        <p:spPr bwMode="auto">
          <a:xfrm>
            <a:off x="533400" y="2514600"/>
            <a:ext cx="66294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>
                <a:latin typeface="Times New Roman" charset="0"/>
              </a:rPr>
              <a:t>By sampling continuous-time signal at isolated, equally-spaced points in time, we obtain a sequence of numbers</a:t>
            </a:r>
          </a:p>
        </p:txBody>
      </p:sp>
      <p:sp>
        <p:nvSpPr>
          <p:cNvPr id="4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58000" y="6400800"/>
            <a:ext cx="1905000" cy="457200"/>
          </a:xfrm>
        </p:spPr>
        <p:txBody>
          <a:bodyPr/>
          <a:lstStyle/>
          <a:p>
            <a:r>
              <a:rPr lang="en-US" dirty="0"/>
              <a:t>16-</a:t>
            </a:r>
            <a:fld id="{48456A70-0021-B84E-925B-88B7CCC4D2F0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8" name="Rectangle 4"/>
          <p:cNvSpPr txBox="1">
            <a:spLocks noChangeArrowheads="1"/>
          </p:cNvSpPr>
          <p:nvPr/>
        </p:nvSpPr>
        <p:spPr bwMode="auto">
          <a:xfrm>
            <a:off x="533400" y="1981200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lvl="1" indent="0">
              <a:buFontTx/>
              <a:buNone/>
            </a:pPr>
            <a:r>
              <a:rPr lang="en-US" dirty="0">
                <a:latin typeface="Times New Roman" charset="0"/>
              </a:rPr>
              <a:t>Talking on cell phone, or playing acoustic music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9339030"/>
              </p:ext>
            </p:extLst>
          </p:nvPr>
        </p:nvGraphicFramePr>
        <p:xfrm>
          <a:off x="1295400" y="5105400"/>
          <a:ext cx="3200400" cy="3879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676400" imgH="203200" progId="Equation.3">
                  <p:embed/>
                </p:oleObj>
              </mc:Choice>
              <mc:Fallback>
                <p:oleObj name="Equation" r:id="rId8" imgW="16764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295400" y="5105400"/>
                        <a:ext cx="3200400" cy="3879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" name="Rectangle 4"/>
          <p:cNvSpPr txBox="1">
            <a:spLocks noChangeArrowheads="1"/>
          </p:cNvSpPr>
          <p:nvPr/>
        </p:nvSpPr>
        <p:spPr bwMode="auto">
          <a:xfrm>
            <a:off x="533400" y="3886200"/>
            <a:ext cx="4800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lvl="1" indent="0">
              <a:buFontTx/>
              <a:buNone/>
            </a:pPr>
            <a:r>
              <a:rPr lang="en-US" i="1" dirty="0" err="1">
                <a:latin typeface="Times New Roman" charset="0"/>
              </a:rPr>
              <a:t>T</a:t>
            </a:r>
            <a:r>
              <a:rPr lang="en-US" i="1" baseline="-25000" dirty="0" err="1">
                <a:latin typeface="Times New Roman" charset="0"/>
              </a:rPr>
              <a:t>s</a:t>
            </a:r>
            <a:r>
              <a:rPr lang="en-US" dirty="0">
                <a:latin typeface="Times New Roman" charset="0"/>
              </a:rPr>
              <a:t> is sampling period (</a:t>
            </a:r>
            <a:r>
              <a:rPr lang="en-US" i="1" dirty="0" err="1">
                <a:latin typeface="Times New Roman" charset="0"/>
              </a:rPr>
              <a:t>T</a:t>
            </a:r>
            <a:r>
              <a:rPr lang="en-US" i="1" baseline="-25000" dirty="0" err="1">
                <a:latin typeface="Times New Roman" charset="0"/>
              </a:rPr>
              <a:t>s</a:t>
            </a:r>
            <a:r>
              <a:rPr lang="en-US" i="1" baseline="-25000" dirty="0">
                <a:latin typeface="Times New Roman" charset="0"/>
              </a:rPr>
              <a:t> </a:t>
            </a:r>
            <a:r>
              <a:rPr lang="en-US" dirty="0">
                <a:latin typeface="Times New Roman" charset="0"/>
              </a:rPr>
              <a:t>= 1 / </a:t>
            </a:r>
            <a:r>
              <a:rPr lang="en-US" i="1" dirty="0" err="1">
                <a:latin typeface="Times New Roman" charset="0"/>
              </a:rPr>
              <a:t>f</a:t>
            </a:r>
            <a:r>
              <a:rPr lang="en-US" i="1" baseline="-25000" dirty="0" err="1">
                <a:latin typeface="Times New Roman" charset="0"/>
              </a:rPr>
              <a:t>s</a:t>
            </a:r>
            <a:r>
              <a:rPr lang="en-US" dirty="0">
                <a:latin typeface="Times New Roman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082123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build="p"/>
      <p:bldP spid="19461" grpId="0"/>
      <p:bldP spid="19463" grpId="0"/>
      <p:bldP spid="19464" grpId="0" animBg="1"/>
      <p:bldP spid="19475" grpId="0" animBg="1"/>
      <p:bldP spid="19485" grpId="0" animBg="1"/>
      <p:bldP spid="19486" grpId="0" animBg="1"/>
      <p:bldP spid="19487" grpId="0" animBg="1"/>
      <p:bldP spid="19488" grpId="0" animBg="1"/>
      <p:bldP spid="19489" grpId="0" animBg="1"/>
      <p:bldP spid="19490" grpId="0" animBg="1"/>
      <p:bldP spid="19491" grpId="0"/>
      <p:bldP spid="19498" grpId="0"/>
      <p:bldP spid="46" grpId="0"/>
      <p:bldP spid="48" grpId="0"/>
      <p:bldP spid="5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02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charset="0"/>
              </a:rPr>
              <a:t>Sampling: Frequency Domain</a:t>
            </a:r>
          </a:p>
        </p:txBody>
      </p:sp>
      <p:sp>
        <p:nvSpPr>
          <p:cNvPr id="20482" name="Rectangle 1029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990600"/>
          </a:xfrm>
        </p:spPr>
        <p:txBody>
          <a:bodyPr/>
          <a:lstStyle/>
          <a:p>
            <a:r>
              <a:rPr lang="en-US" dirty="0">
                <a:latin typeface="Times New Roman" charset="0"/>
              </a:rPr>
              <a:t>Sampling replicates spectrum of continuous-time signal at integer multiples of sampling frequency</a:t>
            </a:r>
            <a:endParaRPr lang="en-US" b="0" baseline="-25000" dirty="0">
              <a:solidFill>
                <a:schemeClr val="tx1"/>
              </a:solidFill>
              <a:latin typeface="Times New Roman" charset="0"/>
            </a:endParaRPr>
          </a:p>
          <a:p>
            <a:endParaRPr lang="en-US" b="0" baseline="-25000" dirty="0">
              <a:solidFill>
                <a:schemeClr val="tx1"/>
              </a:solidFill>
              <a:latin typeface="Times New Roman" charset="0"/>
            </a:endParaRPr>
          </a:p>
          <a:p>
            <a:endParaRPr lang="en-US" b="0" dirty="0">
              <a:solidFill>
                <a:schemeClr val="tx1"/>
              </a:solidFill>
              <a:latin typeface="Times New Roman" charset="0"/>
            </a:endParaRPr>
          </a:p>
        </p:txBody>
      </p:sp>
      <p:graphicFrame>
        <p:nvGraphicFramePr>
          <p:cNvPr id="20483" name="Object 10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6042460"/>
              </p:ext>
            </p:extLst>
          </p:nvPr>
        </p:nvGraphicFramePr>
        <p:xfrm>
          <a:off x="1066800" y="2884488"/>
          <a:ext cx="2401887" cy="785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397000" imgH="457200" progId="Equation.3">
                  <p:embed/>
                </p:oleObj>
              </mc:Choice>
              <mc:Fallback>
                <p:oleObj name="Equation" r:id="rId2" imgW="13970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2884488"/>
                        <a:ext cx="2401887" cy="785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4" name="Object 10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3223312"/>
              </p:ext>
            </p:extLst>
          </p:nvPr>
        </p:nvGraphicFramePr>
        <p:xfrm>
          <a:off x="1066800" y="3740150"/>
          <a:ext cx="1770063" cy="392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028700" imgH="228600" progId="Equation.3">
                  <p:embed/>
                </p:oleObj>
              </mc:Choice>
              <mc:Fallback>
                <p:oleObj name="Equation" r:id="rId4" imgW="10287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3740150"/>
                        <a:ext cx="1770063" cy="392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0509" name="Group 1075"/>
          <p:cNvGrpSpPr>
            <a:grpSpLocks/>
          </p:cNvGrpSpPr>
          <p:nvPr/>
        </p:nvGrpSpPr>
        <p:grpSpPr bwMode="auto">
          <a:xfrm>
            <a:off x="4624388" y="5235575"/>
            <a:ext cx="457200" cy="533400"/>
            <a:chOff x="2160" y="3552"/>
            <a:chExt cx="288" cy="336"/>
          </a:xfrm>
        </p:grpSpPr>
        <p:sp>
          <p:nvSpPr>
            <p:cNvPr id="20533" name="Arc 1076"/>
            <p:cNvSpPr>
              <a:spLocks/>
            </p:cNvSpPr>
            <p:nvPr/>
          </p:nvSpPr>
          <p:spPr bwMode="auto">
            <a:xfrm>
              <a:off x="2304" y="3552"/>
              <a:ext cx="144" cy="3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28575">
              <a:solidFill>
                <a:srgbClr val="66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34" name="Arc 1077"/>
            <p:cNvSpPr>
              <a:spLocks/>
            </p:cNvSpPr>
            <p:nvPr/>
          </p:nvSpPr>
          <p:spPr bwMode="auto">
            <a:xfrm flipH="1">
              <a:off x="2160" y="3552"/>
              <a:ext cx="144" cy="3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28575">
              <a:solidFill>
                <a:srgbClr val="66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938588" y="5235575"/>
            <a:ext cx="1828800" cy="533400"/>
            <a:chOff x="3938588" y="5235575"/>
            <a:chExt cx="1828800" cy="533400"/>
          </a:xfrm>
        </p:grpSpPr>
        <p:grpSp>
          <p:nvGrpSpPr>
            <p:cNvPr id="20508" name="Group 1072"/>
            <p:cNvGrpSpPr>
              <a:grpSpLocks/>
            </p:cNvGrpSpPr>
            <p:nvPr/>
          </p:nvGrpSpPr>
          <p:grpSpPr bwMode="auto">
            <a:xfrm>
              <a:off x="3938588" y="5235575"/>
              <a:ext cx="457200" cy="533400"/>
              <a:chOff x="2160" y="3552"/>
              <a:chExt cx="288" cy="336"/>
            </a:xfrm>
          </p:grpSpPr>
          <p:sp>
            <p:nvSpPr>
              <p:cNvPr id="20535" name="Arc 1073"/>
              <p:cNvSpPr>
                <a:spLocks/>
              </p:cNvSpPr>
              <p:nvPr/>
            </p:nvSpPr>
            <p:spPr bwMode="auto">
              <a:xfrm>
                <a:off x="2304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36" name="Arc 1074"/>
              <p:cNvSpPr>
                <a:spLocks/>
              </p:cNvSpPr>
              <p:nvPr/>
            </p:nvSpPr>
            <p:spPr bwMode="auto">
              <a:xfrm flipH="1">
                <a:off x="2160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0510" name="Group 1078"/>
            <p:cNvGrpSpPr>
              <a:grpSpLocks/>
            </p:cNvGrpSpPr>
            <p:nvPr/>
          </p:nvGrpSpPr>
          <p:grpSpPr bwMode="auto">
            <a:xfrm>
              <a:off x="5310188" y="5235575"/>
              <a:ext cx="457200" cy="533400"/>
              <a:chOff x="2160" y="3552"/>
              <a:chExt cx="288" cy="336"/>
            </a:xfrm>
          </p:grpSpPr>
          <p:sp>
            <p:nvSpPr>
              <p:cNvPr id="20531" name="Arc 1079"/>
              <p:cNvSpPr>
                <a:spLocks/>
              </p:cNvSpPr>
              <p:nvPr/>
            </p:nvSpPr>
            <p:spPr bwMode="auto">
              <a:xfrm>
                <a:off x="2304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32" name="Arc 1080"/>
              <p:cNvSpPr>
                <a:spLocks/>
              </p:cNvSpPr>
              <p:nvPr/>
            </p:nvSpPr>
            <p:spPr bwMode="auto">
              <a:xfrm flipH="1">
                <a:off x="2160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3252788" y="5235575"/>
            <a:ext cx="3200400" cy="533400"/>
            <a:chOff x="3252788" y="5235575"/>
            <a:chExt cx="3200400" cy="533400"/>
          </a:xfrm>
        </p:grpSpPr>
        <p:grpSp>
          <p:nvGrpSpPr>
            <p:cNvPr id="20507" name="Group 1069"/>
            <p:cNvGrpSpPr>
              <a:grpSpLocks/>
            </p:cNvGrpSpPr>
            <p:nvPr/>
          </p:nvGrpSpPr>
          <p:grpSpPr bwMode="auto">
            <a:xfrm>
              <a:off x="3252788" y="5235575"/>
              <a:ext cx="457200" cy="533400"/>
              <a:chOff x="2160" y="3552"/>
              <a:chExt cx="288" cy="336"/>
            </a:xfrm>
          </p:grpSpPr>
          <p:sp>
            <p:nvSpPr>
              <p:cNvPr id="20537" name="Arc 1070"/>
              <p:cNvSpPr>
                <a:spLocks/>
              </p:cNvSpPr>
              <p:nvPr/>
            </p:nvSpPr>
            <p:spPr bwMode="auto">
              <a:xfrm>
                <a:off x="2304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38" name="Arc 1071"/>
              <p:cNvSpPr>
                <a:spLocks/>
              </p:cNvSpPr>
              <p:nvPr/>
            </p:nvSpPr>
            <p:spPr bwMode="auto">
              <a:xfrm flipH="1">
                <a:off x="2160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0511" name="Group 1081"/>
            <p:cNvGrpSpPr>
              <a:grpSpLocks/>
            </p:cNvGrpSpPr>
            <p:nvPr/>
          </p:nvGrpSpPr>
          <p:grpSpPr bwMode="auto">
            <a:xfrm>
              <a:off x="5995988" y="5235575"/>
              <a:ext cx="457200" cy="533400"/>
              <a:chOff x="2160" y="3552"/>
              <a:chExt cx="288" cy="336"/>
            </a:xfrm>
          </p:grpSpPr>
          <p:sp>
            <p:nvSpPr>
              <p:cNvPr id="20529" name="Arc 1082"/>
              <p:cNvSpPr>
                <a:spLocks/>
              </p:cNvSpPr>
              <p:nvPr/>
            </p:nvSpPr>
            <p:spPr bwMode="auto">
              <a:xfrm>
                <a:off x="2304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30" name="Arc 1083"/>
              <p:cNvSpPr>
                <a:spLocks/>
              </p:cNvSpPr>
              <p:nvPr/>
            </p:nvSpPr>
            <p:spPr bwMode="auto">
              <a:xfrm flipH="1">
                <a:off x="2160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5" name="Group 4"/>
          <p:cNvGrpSpPr/>
          <p:nvPr/>
        </p:nvGrpSpPr>
        <p:grpSpPr>
          <a:xfrm>
            <a:off x="2719388" y="5387975"/>
            <a:ext cx="4267200" cy="76200"/>
            <a:chOff x="2719388" y="5387975"/>
            <a:chExt cx="4267200" cy="76200"/>
          </a:xfrm>
        </p:grpSpPr>
        <p:sp>
          <p:nvSpPr>
            <p:cNvPr id="20514" name="Oval 1086"/>
            <p:cNvSpPr>
              <a:spLocks noChangeArrowheads="1"/>
            </p:cNvSpPr>
            <p:nvPr/>
          </p:nvSpPr>
          <p:spPr bwMode="auto">
            <a:xfrm>
              <a:off x="3024188" y="5387975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rgbClr val="66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15" name="Oval 1087"/>
            <p:cNvSpPr>
              <a:spLocks noChangeArrowheads="1"/>
            </p:cNvSpPr>
            <p:nvPr/>
          </p:nvSpPr>
          <p:spPr bwMode="auto">
            <a:xfrm>
              <a:off x="2871788" y="5387975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rgbClr val="66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16" name="Oval 1088"/>
            <p:cNvSpPr>
              <a:spLocks noChangeArrowheads="1"/>
            </p:cNvSpPr>
            <p:nvPr/>
          </p:nvSpPr>
          <p:spPr bwMode="auto">
            <a:xfrm>
              <a:off x="2719388" y="5387975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rgbClr val="66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17" name="Oval 1092"/>
            <p:cNvSpPr>
              <a:spLocks noChangeArrowheads="1"/>
            </p:cNvSpPr>
            <p:nvPr/>
          </p:nvSpPr>
          <p:spPr bwMode="auto">
            <a:xfrm>
              <a:off x="6910388" y="5387975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rgbClr val="66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18" name="Oval 1093"/>
            <p:cNvSpPr>
              <a:spLocks noChangeArrowheads="1"/>
            </p:cNvSpPr>
            <p:nvPr/>
          </p:nvSpPr>
          <p:spPr bwMode="auto">
            <a:xfrm>
              <a:off x="6757988" y="5387975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rgbClr val="66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19" name="Oval 1094"/>
            <p:cNvSpPr>
              <a:spLocks noChangeArrowheads="1"/>
            </p:cNvSpPr>
            <p:nvPr/>
          </p:nvSpPr>
          <p:spPr bwMode="auto">
            <a:xfrm>
              <a:off x="6605588" y="5387975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rgbClr val="66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2719388" y="4854575"/>
            <a:ext cx="4748212" cy="1052513"/>
            <a:chOff x="2719388" y="4854575"/>
            <a:chExt cx="4748212" cy="1052513"/>
          </a:xfrm>
        </p:grpSpPr>
        <p:sp>
          <p:nvSpPr>
            <p:cNvPr id="20506" name="Line 1068"/>
            <p:cNvSpPr>
              <a:spLocks noChangeShapeType="1"/>
            </p:cNvSpPr>
            <p:nvPr/>
          </p:nvSpPr>
          <p:spPr bwMode="auto">
            <a:xfrm>
              <a:off x="2719388" y="5768975"/>
              <a:ext cx="4343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12" name="Text Box 1084"/>
            <p:cNvSpPr txBox="1">
              <a:spLocks noChangeArrowheads="1"/>
            </p:cNvSpPr>
            <p:nvPr/>
          </p:nvSpPr>
          <p:spPr bwMode="auto">
            <a:xfrm>
              <a:off x="7086600" y="5540375"/>
              <a:ext cx="3810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800" i="1" dirty="0">
                  <a:latin typeface="Symbol" charset="0"/>
                </a:rPr>
                <a:t>w</a:t>
              </a:r>
            </a:p>
          </p:txBody>
        </p:sp>
        <p:sp>
          <p:nvSpPr>
            <p:cNvPr id="20513" name="Line 1085"/>
            <p:cNvSpPr>
              <a:spLocks noChangeShapeType="1"/>
            </p:cNvSpPr>
            <p:nvPr/>
          </p:nvSpPr>
          <p:spPr bwMode="auto">
            <a:xfrm flipV="1">
              <a:off x="4852988" y="5083175"/>
              <a:ext cx="0" cy="762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20" name="Text Box 1095"/>
            <p:cNvSpPr txBox="1">
              <a:spLocks noChangeArrowheads="1"/>
            </p:cNvSpPr>
            <p:nvPr/>
          </p:nvSpPr>
          <p:spPr bwMode="auto">
            <a:xfrm>
              <a:off x="4876800" y="4854575"/>
              <a:ext cx="8382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800" i="1" dirty="0"/>
                <a:t>G</a:t>
              </a:r>
              <a:r>
                <a:rPr lang="en-US" sz="1800" dirty="0"/>
                <a:t>(</a:t>
              </a:r>
              <a:r>
                <a:rPr lang="en-US" sz="1800" i="1" dirty="0" err="1"/>
                <a:t>j</a:t>
              </a:r>
              <a:r>
                <a:rPr lang="en-US" sz="1800" i="1" dirty="0" err="1">
                  <a:latin typeface="Symbol" charset="0"/>
                </a:rPr>
                <a:t>w</a:t>
              </a:r>
              <a:r>
                <a:rPr lang="en-US" sz="1800" dirty="0"/>
                <a:t>)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176588" y="5692775"/>
            <a:ext cx="3505200" cy="457201"/>
            <a:chOff x="3176588" y="5692775"/>
            <a:chExt cx="3505200" cy="457201"/>
          </a:xfrm>
        </p:grpSpPr>
        <p:sp>
          <p:nvSpPr>
            <p:cNvPr id="20522" name="Line 1097"/>
            <p:cNvSpPr>
              <a:spLocks noChangeShapeType="1"/>
            </p:cNvSpPr>
            <p:nvPr/>
          </p:nvSpPr>
          <p:spPr bwMode="auto">
            <a:xfrm>
              <a:off x="6224588" y="5692775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24" name="Line 1099"/>
            <p:cNvSpPr>
              <a:spLocks noChangeShapeType="1"/>
            </p:cNvSpPr>
            <p:nvPr/>
          </p:nvSpPr>
          <p:spPr bwMode="auto">
            <a:xfrm>
              <a:off x="3481388" y="5692775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26" name="Text Box 1101"/>
            <p:cNvSpPr txBox="1">
              <a:spLocks noChangeArrowheads="1"/>
            </p:cNvSpPr>
            <p:nvPr/>
          </p:nvSpPr>
          <p:spPr bwMode="auto">
            <a:xfrm>
              <a:off x="5995988" y="5783263"/>
              <a:ext cx="6858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800" dirty="0">
                  <a:latin typeface="Symbol" charset="0"/>
                </a:rPr>
                <a:t>2</a:t>
              </a:r>
              <a:r>
                <a:rPr lang="en-US" sz="1800" i="1" dirty="0">
                  <a:latin typeface="Symbol" charset="0"/>
                </a:rPr>
                <a:t>w</a:t>
              </a:r>
              <a:r>
                <a:rPr lang="en-US" sz="1800" baseline="-25000" dirty="0"/>
                <a:t>s</a:t>
              </a:r>
            </a:p>
          </p:txBody>
        </p:sp>
        <p:sp>
          <p:nvSpPr>
            <p:cNvPr id="20527" name="Text Box 1102"/>
            <p:cNvSpPr txBox="1">
              <a:spLocks noChangeArrowheads="1"/>
            </p:cNvSpPr>
            <p:nvPr/>
          </p:nvSpPr>
          <p:spPr bwMode="auto">
            <a:xfrm>
              <a:off x="3176588" y="5783263"/>
              <a:ext cx="6858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800" dirty="0">
                  <a:latin typeface="Symbol" charset="0"/>
                </a:rPr>
                <a:t>-2</a:t>
              </a:r>
              <a:r>
                <a:rPr lang="en-US" sz="1800" i="1" dirty="0">
                  <a:latin typeface="Symbol" charset="0"/>
                </a:rPr>
                <a:t>w</a:t>
              </a:r>
              <a:r>
                <a:rPr lang="en-US" sz="1800" baseline="-25000" dirty="0"/>
                <a:t>s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938588" y="5692775"/>
            <a:ext cx="1905000" cy="442913"/>
            <a:chOff x="3938588" y="5692775"/>
            <a:chExt cx="1905000" cy="442913"/>
          </a:xfrm>
        </p:grpSpPr>
        <p:sp>
          <p:nvSpPr>
            <p:cNvPr id="20521" name="Line 1096"/>
            <p:cNvSpPr>
              <a:spLocks noChangeShapeType="1"/>
            </p:cNvSpPr>
            <p:nvPr/>
          </p:nvSpPr>
          <p:spPr bwMode="auto">
            <a:xfrm>
              <a:off x="5538788" y="5692775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23" name="Line 1098"/>
            <p:cNvSpPr>
              <a:spLocks noChangeShapeType="1"/>
            </p:cNvSpPr>
            <p:nvPr/>
          </p:nvSpPr>
          <p:spPr bwMode="auto">
            <a:xfrm>
              <a:off x="4167188" y="5692775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25" name="Text Box 1100"/>
            <p:cNvSpPr txBox="1">
              <a:spLocks noChangeArrowheads="1"/>
            </p:cNvSpPr>
            <p:nvPr/>
          </p:nvSpPr>
          <p:spPr bwMode="auto">
            <a:xfrm>
              <a:off x="5386388" y="5768975"/>
              <a:ext cx="4572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800" i="1" dirty="0" err="1">
                  <a:latin typeface="Symbol" charset="0"/>
                </a:rPr>
                <a:t>w</a:t>
              </a:r>
              <a:r>
                <a:rPr lang="en-US" sz="1800" baseline="-25000" dirty="0" err="1"/>
                <a:t>s</a:t>
              </a:r>
              <a:endParaRPr lang="en-US" sz="1800" baseline="-25000" dirty="0"/>
            </a:p>
          </p:txBody>
        </p:sp>
        <p:sp>
          <p:nvSpPr>
            <p:cNvPr id="20528" name="Text Box 1103"/>
            <p:cNvSpPr txBox="1">
              <a:spLocks noChangeArrowheads="1"/>
            </p:cNvSpPr>
            <p:nvPr/>
          </p:nvSpPr>
          <p:spPr bwMode="auto">
            <a:xfrm>
              <a:off x="3938588" y="5768975"/>
              <a:ext cx="6096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800" dirty="0">
                  <a:latin typeface="Symbol" charset="0"/>
                </a:rPr>
                <a:t>-</a:t>
              </a:r>
              <a:r>
                <a:rPr lang="en-US" sz="1800" i="1" dirty="0" err="1">
                  <a:latin typeface="Symbol" charset="0"/>
                </a:rPr>
                <a:t>w</a:t>
              </a:r>
              <a:r>
                <a:rPr lang="en-US" sz="1800" baseline="-25000" dirty="0" err="1"/>
                <a:t>s</a:t>
              </a:r>
              <a:endParaRPr lang="en-US" sz="1800" baseline="-25000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474788" y="5804645"/>
            <a:ext cx="5611812" cy="824755"/>
            <a:chOff x="1474788" y="5804645"/>
            <a:chExt cx="5611812" cy="824755"/>
          </a:xfrm>
        </p:grpSpPr>
        <p:graphicFrame>
          <p:nvGraphicFramePr>
            <p:cNvPr id="20487" name="Object 110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29237249"/>
                </p:ext>
              </p:extLst>
            </p:nvPr>
          </p:nvGraphicFramePr>
          <p:xfrm>
            <a:off x="1474788" y="6237288"/>
            <a:ext cx="5611812" cy="3921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3263900" imgH="228600" progId="Equation.3">
                    <p:embed/>
                  </p:oleObj>
                </mc:Choice>
                <mc:Fallback>
                  <p:oleObj name="Equation" r:id="rId6" imgW="32639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74788" y="6237288"/>
                          <a:ext cx="5611812" cy="392112"/>
                        </a:xfrm>
                        <a:prstGeom prst="rect">
                          <a:avLst/>
                        </a:prstGeom>
                        <a:solidFill>
                          <a:srgbClr val="DDDDDD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FF010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488" name="Line 1110"/>
            <p:cNvSpPr>
              <a:spLocks noChangeShapeType="1"/>
            </p:cNvSpPr>
            <p:nvPr/>
          </p:nvSpPr>
          <p:spPr bwMode="auto">
            <a:xfrm flipH="1" flipV="1">
              <a:off x="4572000" y="5804645"/>
              <a:ext cx="228600" cy="457200"/>
            </a:xfrm>
            <a:prstGeom prst="line">
              <a:avLst/>
            </a:prstGeom>
            <a:noFill/>
            <a:ln w="19050">
              <a:solidFill>
                <a:srgbClr val="FF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89" name="Line 1113"/>
            <p:cNvSpPr>
              <a:spLocks noChangeShapeType="1"/>
            </p:cNvSpPr>
            <p:nvPr/>
          </p:nvSpPr>
          <p:spPr bwMode="auto">
            <a:xfrm rot="5400000" flipH="1" flipV="1">
              <a:off x="4838700" y="5918945"/>
              <a:ext cx="457200" cy="228600"/>
            </a:xfrm>
            <a:prstGeom prst="line">
              <a:avLst/>
            </a:prstGeom>
            <a:noFill/>
            <a:ln w="19050">
              <a:solidFill>
                <a:srgbClr val="FF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490" name="Text Box 1117"/>
          <p:cNvSpPr txBox="1">
            <a:spLocks noChangeArrowheads="1"/>
          </p:cNvSpPr>
          <p:nvPr/>
        </p:nvSpPr>
        <p:spPr bwMode="auto">
          <a:xfrm>
            <a:off x="5987904" y="4222005"/>
            <a:ext cx="16764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b="1" i="1" dirty="0">
                <a:solidFill>
                  <a:schemeClr val="accent2"/>
                </a:solidFill>
              </a:rPr>
              <a:t>Modulation</a:t>
            </a:r>
            <a:br>
              <a:rPr lang="en-US" sz="1600" b="1" i="1" dirty="0">
                <a:solidFill>
                  <a:schemeClr val="accent2"/>
                </a:solidFill>
              </a:rPr>
            </a:br>
            <a:r>
              <a:rPr lang="en-US" sz="1600" b="1" i="1" dirty="0">
                <a:solidFill>
                  <a:schemeClr val="accent2"/>
                </a:solidFill>
              </a:rPr>
              <a:t>by </a:t>
            </a:r>
            <a:r>
              <a:rPr lang="en-US" sz="1600" b="1" dirty="0" err="1">
                <a:solidFill>
                  <a:schemeClr val="accent2"/>
                </a:solidFill>
              </a:rPr>
              <a:t>cos</a:t>
            </a:r>
            <a:r>
              <a:rPr lang="en-US" sz="1600" b="1" dirty="0">
                <a:solidFill>
                  <a:schemeClr val="accent2"/>
                </a:solidFill>
              </a:rPr>
              <a:t>(2</a:t>
            </a:r>
            <a:r>
              <a:rPr lang="en-US" sz="1600" b="1" i="1" dirty="0">
                <a:solidFill>
                  <a:schemeClr val="accent2"/>
                </a:solidFill>
                <a:sym typeface="Symbol" charset="0"/>
              </a:rPr>
              <a:t></a:t>
            </a:r>
            <a:r>
              <a:rPr lang="en-US" sz="1600" b="1" i="1" baseline="-25000" dirty="0">
                <a:solidFill>
                  <a:schemeClr val="accent2"/>
                </a:solidFill>
              </a:rPr>
              <a:t>s</a:t>
            </a:r>
            <a:r>
              <a:rPr lang="en-US" sz="1600" b="1" i="1" dirty="0">
                <a:solidFill>
                  <a:schemeClr val="accent2"/>
                </a:solidFill>
              </a:rPr>
              <a:t>t</a:t>
            </a:r>
            <a:r>
              <a:rPr lang="en-US" sz="1600" b="1" dirty="0">
                <a:solidFill>
                  <a:schemeClr val="accent2"/>
                </a:solidFill>
              </a:rPr>
              <a:t>)</a:t>
            </a:r>
          </a:p>
        </p:txBody>
      </p:sp>
      <p:sp>
        <p:nvSpPr>
          <p:cNvPr id="20491" name="AutoShape 1118"/>
          <p:cNvSpPr>
            <a:spLocks/>
          </p:cNvSpPr>
          <p:nvPr/>
        </p:nvSpPr>
        <p:spPr bwMode="auto">
          <a:xfrm rot="-5400000">
            <a:off x="6726183" y="3342480"/>
            <a:ext cx="80963" cy="1625602"/>
          </a:xfrm>
          <a:prstGeom prst="leftBrace">
            <a:avLst>
              <a:gd name="adj1" fmla="val 137255"/>
              <a:gd name="adj2" fmla="val 50000"/>
            </a:avLst>
          </a:prstGeom>
          <a:noFill/>
          <a:ln w="127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92" name="Text Box 1121"/>
          <p:cNvSpPr txBox="1">
            <a:spLocks noChangeArrowheads="1"/>
          </p:cNvSpPr>
          <p:nvPr/>
        </p:nvSpPr>
        <p:spPr bwMode="auto">
          <a:xfrm>
            <a:off x="4065624" y="4198938"/>
            <a:ext cx="1855824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b="1" i="1" dirty="0">
                <a:solidFill>
                  <a:schemeClr val="accent2"/>
                </a:solidFill>
              </a:rPr>
              <a:t>Modulation</a:t>
            </a:r>
            <a:br>
              <a:rPr lang="en-US" sz="1600" b="1" i="1" dirty="0">
                <a:solidFill>
                  <a:schemeClr val="accent2"/>
                </a:solidFill>
              </a:rPr>
            </a:br>
            <a:r>
              <a:rPr lang="en-US" sz="1600" b="1" i="1" dirty="0">
                <a:solidFill>
                  <a:schemeClr val="accent2"/>
                </a:solidFill>
              </a:rPr>
              <a:t>by </a:t>
            </a:r>
            <a:r>
              <a:rPr lang="en-US" sz="1600" b="1" dirty="0" err="1">
                <a:solidFill>
                  <a:schemeClr val="accent2"/>
                </a:solidFill>
              </a:rPr>
              <a:t>cos</a:t>
            </a:r>
            <a:r>
              <a:rPr lang="en-US" sz="1600" b="1" dirty="0">
                <a:solidFill>
                  <a:schemeClr val="accent2"/>
                </a:solidFill>
              </a:rPr>
              <a:t>(</a:t>
            </a:r>
            <a:r>
              <a:rPr lang="en-US" sz="1600" b="1" i="1" dirty="0">
                <a:solidFill>
                  <a:schemeClr val="accent2"/>
                </a:solidFill>
                <a:sym typeface="Symbol" charset="0"/>
              </a:rPr>
              <a:t></a:t>
            </a:r>
            <a:r>
              <a:rPr lang="en-US" sz="1600" b="1" i="1" baseline="-25000" dirty="0" err="1">
                <a:solidFill>
                  <a:schemeClr val="accent2"/>
                </a:solidFill>
              </a:rPr>
              <a:t>s</a:t>
            </a:r>
            <a:r>
              <a:rPr lang="en-US" sz="1600" b="1" i="1" dirty="0" err="1">
                <a:solidFill>
                  <a:schemeClr val="accent2"/>
                </a:solidFill>
              </a:rPr>
              <a:t>t</a:t>
            </a:r>
            <a:r>
              <a:rPr lang="en-US" sz="1600" b="1" dirty="0">
                <a:solidFill>
                  <a:schemeClr val="accent2"/>
                </a:solidFill>
              </a:rPr>
              <a:t>)</a:t>
            </a:r>
          </a:p>
        </p:txBody>
      </p:sp>
      <p:sp>
        <p:nvSpPr>
          <p:cNvPr id="20493" name="AutoShape 1122"/>
          <p:cNvSpPr>
            <a:spLocks/>
          </p:cNvSpPr>
          <p:nvPr/>
        </p:nvSpPr>
        <p:spPr bwMode="auto">
          <a:xfrm rot="-5400000">
            <a:off x="4931533" y="3374231"/>
            <a:ext cx="101600" cy="1563687"/>
          </a:xfrm>
          <a:prstGeom prst="leftBrace">
            <a:avLst>
              <a:gd name="adj1" fmla="val 128255"/>
              <a:gd name="adj2" fmla="val 50000"/>
            </a:avLst>
          </a:prstGeom>
          <a:noFill/>
          <a:ln w="127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94" name="Text Box 1127"/>
          <p:cNvSpPr txBox="1">
            <a:spLocks noChangeArrowheads="1"/>
          </p:cNvSpPr>
          <p:nvPr/>
        </p:nvSpPr>
        <p:spPr bwMode="auto">
          <a:xfrm>
            <a:off x="7620000" y="5051425"/>
            <a:ext cx="1295400" cy="1196975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b="1" dirty="0"/>
              <a:t>How to recover </a:t>
            </a:r>
            <a:r>
              <a:rPr lang="en-US" b="1" i="1" dirty="0"/>
              <a:t>F</a:t>
            </a:r>
            <a:r>
              <a:rPr lang="en-US" b="1" dirty="0"/>
              <a:t>(</a:t>
            </a:r>
            <a:r>
              <a:rPr lang="en-US" b="1" i="1" dirty="0"/>
              <a:t>j</a:t>
            </a:r>
            <a:r>
              <a:rPr lang="en-US" b="1" i="1" dirty="0">
                <a:sym typeface="Symbol" charset="0"/>
              </a:rPr>
              <a:t></a:t>
            </a:r>
            <a:r>
              <a:rPr lang="en-US" b="1" dirty="0"/>
              <a:t>)?</a:t>
            </a:r>
          </a:p>
        </p:txBody>
      </p:sp>
      <p:sp>
        <p:nvSpPr>
          <p:cNvPr id="60" name="Text Box 8"/>
          <p:cNvSpPr txBox="1">
            <a:spLocks noChangeArrowheads="1"/>
          </p:cNvSpPr>
          <p:nvPr/>
        </p:nvSpPr>
        <p:spPr bwMode="auto">
          <a:xfrm>
            <a:off x="0" y="0"/>
            <a:ext cx="914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rgbClr val="CC00CC"/>
                </a:solidFill>
                <a:latin typeface="Times New Roman" charset="0"/>
                <a:ea typeface="ＭＳ Ｐゴシック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b="0" i="1" dirty="0">
                <a:solidFill>
                  <a:schemeClr val="tx1"/>
                </a:solidFill>
              </a:rPr>
              <a:t>Sampling &amp; Reconstruction – </a:t>
            </a:r>
            <a:r>
              <a:rPr lang="en-US" sz="1600" b="0" i="1" dirty="0" err="1">
                <a:solidFill>
                  <a:schemeClr val="tx1"/>
                </a:solidFill>
              </a:rPr>
              <a:t>SPFirst</a:t>
            </a:r>
            <a:r>
              <a:rPr lang="en-US" sz="1600" b="0" i="1" dirty="0">
                <a:solidFill>
                  <a:schemeClr val="tx1"/>
                </a:solidFill>
              </a:rPr>
              <a:t> Sec.12-3.2</a:t>
            </a:r>
          </a:p>
        </p:txBody>
      </p:sp>
      <p:sp>
        <p:nvSpPr>
          <p:cNvPr id="61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58000" y="6400800"/>
            <a:ext cx="1905000" cy="457200"/>
          </a:xfrm>
        </p:spPr>
        <p:txBody>
          <a:bodyPr/>
          <a:lstStyle/>
          <a:p>
            <a:r>
              <a:rPr lang="en-US" dirty="0"/>
              <a:t>16-</a:t>
            </a:r>
            <a:fld id="{48456A70-0021-B84E-925B-88B7CCC4D2F0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2" name="Rectangle 1029"/>
          <p:cNvSpPr txBox="1">
            <a:spLocks noChangeArrowheads="1"/>
          </p:cNvSpPr>
          <p:nvPr/>
        </p:nvSpPr>
        <p:spPr bwMode="auto">
          <a:xfrm>
            <a:off x="457200" y="2438400"/>
            <a:ext cx="6781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>
                <a:latin typeface="Times New Roman" charset="0"/>
              </a:rPr>
              <a:t>Fourier series of impulse train </a:t>
            </a:r>
            <a:r>
              <a:rPr lang="en-US" b="0" i="1" dirty="0" err="1">
                <a:solidFill>
                  <a:schemeClr val="tx1"/>
                </a:solidFill>
                <a:latin typeface="Symbol" charset="0"/>
              </a:rPr>
              <a:t>w</a:t>
            </a:r>
            <a:r>
              <a:rPr lang="en-US" b="0" i="1" baseline="-25000" dirty="0" err="1">
                <a:solidFill>
                  <a:schemeClr val="tx1"/>
                </a:solidFill>
                <a:latin typeface="Times New Roman" charset="0"/>
              </a:rPr>
              <a:t>s</a:t>
            </a:r>
            <a:r>
              <a:rPr lang="en-US" b="0" dirty="0">
                <a:solidFill>
                  <a:schemeClr val="tx1"/>
                </a:solidFill>
                <a:latin typeface="Times New Roman" charset="0"/>
              </a:rPr>
              <a:t> = 2 </a:t>
            </a:r>
            <a:r>
              <a:rPr lang="en-US" b="0" dirty="0">
                <a:solidFill>
                  <a:schemeClr val="tx1"/>
                </a:solidFill>
                <a:latin typeface="Symbol" charset="0"/>
              </a:rPr>
              <a:t>p</a:t>
            </a:r>
            <a:r>
              <a:rPr lang="en-US" b="0" dirty="0">
                <a:solidFill>
                  <a:schemeClr val="tx1"/>
                </a:solidFill>
                <a:latin typeface="Times New Roman" charset="0"/>
              </a:rPr>
              <a:t> </a:t>
            </a:r>
            <a:r>
              <a:rPr lang="en-US" b="0" i="1" dirty="0" err="1">
                <a:solidFill>
                  <a:schemeClr val="tx1"/>
                </a:solidFill>
                <a:latin typeface="Times New Roman" charset="0"/>
              </a:rPr>
              <a:t>f</a:t>
            </a:r>
            <a:r>
              <a:rPr lang="en-US" b="0" i="1" baseline="-25000" dirty="0" err="1">
                <a:solidFill>
                  <a:schemeClr val="tx1"/>
                </a:solidFill>
                <a:latin typeface="Times New Roman" charset="0"/>
              </a:rPr>
              <a:t>s</a:t>
            </a:r>
            <a:endParaRPr lang="en-US" b="0" baseline="-25000" dirty="0">
              <a:solidFill>
                <a:schemeClr val="tx1"/>
              </a:solidFill>
              <a:latin typeface="Times New Roman" charset="0"/>
            </a:endParaRPr>
          </a:p>
        </p:txBody>
      </p:sp>
      <p:graphicFrame>
        <p:nvGraphicFramePr>
          <p:cNvPr id="63" name="Object 10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3282341"/>
              </p:ext>
            </p:extLst>
          </p:nvPr>
        </p:nvGraphicFramePr>
        <p:xfrm>
          <a:off x="3429000" y="2936875"/>
          <a:ext cx="3978275" cy="741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311400" imgH="431800" progId="Equation.3">
                  <p:embed/>
                </p:oleObj>
              </mc:Choice>
              <mc:Fallback>
                <p:oleObj name="Equation" r:id="rId8" imgW="23114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2936875"/>
                        <a:ext cx="3978275" cy="741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" name="Object 10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1073536"/>
              </p:ext>
            </p:extLst>
          </p:nvPr>
        </p:nvGraphicFramePr>
        <p:xfrm>
          <a:off x="2895600" y="3525837"/>
          <a:ext cx="5437187" cy="741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3162300" imgH="431800" progId="Equation.3">
                  <p:embed/>
                </p:oleObj>
              </mc:Choice>
              <mc:Fallback>
                <p:oleObj name="Equation" r:id="rId10" imgW="31623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3525837"/>
                        <a:ext cx="5437187" cy="741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" name="AutoShape 1122"/>
          <p:cNvSpPr>
            <a:spLocks/>
          </p:cNvSpPr>
          <p:nvPr/>
        </p:nvSpPr>
        <p:spPr bwMode="auto">
          <a:xfrm rot="16200000">
            <a:off x="3802063" y="3891773"/>
            <a:ext cx="92073" cy="533400"/>
          </a:xfrm>
          <a:prstGeom prst="leftBrace">
            <a:avLst>
              <a:gd name="adj1" fmla="val 128255"/>
              <a:gd name="adj2" fmla="val 50000"/>
            </a:avLst>
          </a:prstGeom>
          <a:noFill/>
          <a:ln w="127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" name="TextBox 72"/>
          <p:cNvSpPr txBox="1"/>
          <p:nvPr/>
        </p:nvSpPr>
        <p:spPr>
          <a:xfrm>
            <a:off x="7848600" y="2654940"/>
            <a:ext cx="972216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800" i="1" dirty="0" err="1">
                <a:solidFill>
                  <a:srgbClr val="0000FF"/>
                </a:solidFill>
              </a:rPr>
              <a:t>SPFirst</a:t>
            </a:r>
            <a:r>
              <a:rPr lang="en-US" sz="1800" i="1" dirty="0">
                <a:solidFill>
                  <a:srgbClr val="0000FF"/>
                </a:solidFill>
              </a:rPr>
              <a:t> Ex. 11-4 p. 321</a:t>
            </a:r>
            <a:endParaRPr lang="en-US" sz="1800" i="1" dirty="0"/>
          </a:p>
        </p:txBody>
      </p:sp>
      <p:grpSp>
        <p:nvGrpSpPr>
          <p:cNvPr id="71" name="Group 70"/>
          <p:cNvGrpSpPr/>
          <p:nvPr/>
        </p:nvGrpSpPr>
        <p:grpSpPr>
          <a:xfrm>
            <a:off x="762000" y="4814887"/>
            <a:ext cx="1600200" cy="1281113"/>
            <a:chOff x="762000" y="2362200"/>
            <a:chExt cx="1600200" cy="1281113"/>
          </a:xfrm>
        </p:grpSpPr>
        <p:sp>
          <p:nvSpPr>
            <p:cNvPr id="72" name="Line 1061"/>
            <p:cNvSpPr>
              <a:spLocks noChangeShapeType="1"/>
            </p:cNvSpPr>
            <p:nvPr/>
          </p:nvSpPr>
          <p:spPr bwMode="auto">
            <a:xfrm>
              <a:off x="966788" y="3276600"/>
              <a:ext cx="1143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Line 1062"/>
            <p:cNvSpPr>
              <a:spLocks noChangeShapeType="1"/>
            </p:cNvSpPr>
            <p:nvPr/>
          </p:nvSpPr>
          <p:spPr bwMode="auto">
            <a:xfrm flipV="1">
              <a:off x="1500188" y="2590800"/>
              <a:ext cx="0" cy="762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75" name="Group 1065"/>
            <p:cNvGrpSpPr>
              <a:grpSpLocks/>
            </p:cNvGrpSpPr>
            <p:nvPr/>
          </p:nvGrpSpPr>
          <p:grpSpPr bwMode="auto">
            <a:xfrm>
              <a:off x="1271588" y="2743200"/>
              <a:ext cx="457200" cy="533400"/>
              <a:chOff x="2160" y="3552"/>
              <a:chExt cx="288" cy="336"/>
            </a:xfrm>
          </p:grpSpPr>
          <p:sp>
            <p:nvSpPr>
              <p:cNvPr id="81" name="Arc 1063"/>
              <p:cNvSpPr>
                <a:spLocks/>
              </p:cNvSpPr>
              <p:nvPr/>
            </p:nvSpPr>
            <p:spPr bwMode="auto">
              <a:xfrm>
                <a:off x="2304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" name="Arc 1064"/>
              <p:cNvSpPr>
                <a:spLocks/>
              </p:cNvSpPr>
              <p:nvPr/>
            </p:nvSpPr>
            <p:spPr bwMode="auto">
              <a:xfrm flipH="1">
                <a:off x="2160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6" name="Text Box 1066"/>
            <p:cNvSpPr txBox="1">
              <a:spLocks noChangeArrowheads="1"/>
            </p:cNvSpPr>
            <p:nvPr/>
          </p:nvSpPr>
          <p:spPr bwMode="auto">
            <a:xfrm>
              <a:off x="1881188" y="2986088"/>
              <a:ext cx="3810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800" i="1" dirty="0">
                  <a:latin typeface="Symbol" charset="0"/>
                </a:rPr>
                <a:t>w</a:t>
              </a:r>
            </a:p>
          </p:txBody>
        </p:sp>
        <p:sp>
          <p:nvSpPr>
            <p:cNvPr id="77" name="Text Box 1067"/>
            <p:cNvSpPr txBox="1">
              <a:spLocks noChangeArrowheads="1"/>
            </p:cNvSpPr>
            <p:nvPr/>
          </p:nvSpPr>
          <p:spPr bwMode="auto">
            <a:xfrm>
              <a:off x="1500188" y="2362200"/>
              <a:ext cx="709613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800" i="1" dirty="0"/>
                <a:t>F</a:t>
              </a:r>
              <a:r>
                <a:rPr lang="en-US" sz="1800" dirty="0"/>
                <a:t>(</a:t>
              </a:r>
              <a:r>
                <a:rPr lang="en-US" sz="1800" i="1" dirty="0" err="1"/>
                <a:t>j</a:t>
              </a:r>
              <a:r>
                <a:rPr lang="en-US" sz="1800" i="1" dirty="0" err="1">
                  <a:latin typeface="Symbol" charset="0"/>
                </a:rPr>
                <a:t>w</a:t>
              </a:r>
              <a:r>
                <a:rPr lang="en-US" sz="1800" dirty="0"/>
                <a:t>)</a:t>
              </a:r>
            </a:p>
          </p:txBody>
        </p:sp>
        <p:sp>
          <p:nvSpPr>
            <p:cNvPr id="78" name="Text Box 1106"/>
            <p:cNvSpPr txBox="1">
              <a:spLocks noChangeArrowheads="1"/>
            </p:cNvSpPr>
            <p:nvPr/>
          </p:nvSpPr>
          <p:spPr bwMode="auto">
            <a:xfrm>
              <a:off x="1524000" y="3276600"/>
              <a:ext cx="8382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800" i="1"/>
                <a:t>2</a:t>
              </a:r>
              <a:r>
                <a:rPr lang="en-US" sz="1800" i="1">
                  <a:latin typeface="Symbol" charset="0"/>
                </a:rPr>
                <a:t>p</a:t>
              </a:r>
              <a:r>
                <a:rPr lang="en-US" sz="1800" i="1"/>
                <a:t>f</a:t>
              </a:r>
              <a:r>
                <a:rPr lang="en-US" sz="1800" baseline="-25000"/>
                <a:t>max</a:t>
              </a:r>
            </a:p>
          </p:txBody>
        </p:sp>
        <p:sp>
          <p:nvSpPr>
            <p:cNvPr id="79" name="Text Box 1107"/>
            <p:cNvSpPr txBox="1">
              <a:spLocks noChangeArrowheads="1"/>
            </p:cNvSpPr>
            <p:nvPr/>
          </p:nvSpPr>
          <p:spPr bwMode="auto">
            <a:xfrm>
              <a:off x="762000" y="3276600"/>
              <a:ext cx="8382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800" i="1"/>
                <a:t>-2</a:t>
              </a:r>
              <a:r>
                <a:rPr lang="en-US" sz="1800" i="1">
                  <a:latin typeface="Symbol" charset="0"/>
                </a:rPr>
                <a:t>p</a:t>
              </a:r>
              <a:r>
                <a:rPr lang="en-US" sz="1800" i="1"/>
                <a:t>f</a:t>
              </a:r>
              <a:r>
                <a:rPr lang="en-US" sz="1800" baseline="-25000"/>
                <a:t>max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066800" y="2514600"/>
              <a:ext cx="304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1</a:t>
              </a:r>
            </a:p>
          </p:txBody>
        </p:sp>
      </p:grpSp>
      <p:graphicFrame>
        <p:nvGraphicFramePr>
          <p:cNvPr id="83" name="Object 8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2161592"/>
              </p:ext>
            </p:extLst>
          </p:nvPr>
        </p:nvGraphicFramePr>
        <p:xfrm>
          <a:off x="4419600" y="4953000"/>
          <a:ext cx="257175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90500" imgH="431800" progId="Equation.3">
                  <p:embed/>
                </p:oleObj>
              </mc:Choice>
              <mc:Fallback>
                <p:oleObj name="Equation" r:id="rId12" imgW="1905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419600" y="4953000"/>
                        <a:ext cx="257175" cy="584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21307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build="p"/>
      <p:bldP spid="20490" grpId="0"/>
      <p:bldP spid="20491" grpId="0" animBg="1"/>
      <p:bldP spid="20492" grpId="0"/>
      <p:bldP spid="20493" grpId="0" animBg="1"/>
      <p:bldP spid="20494" grpId="0" animBg="1"/>
      <p:bldP spid="62" grpId="0"/>
      <p:bldP spid="66" grpId="0" animBg="1"/>
      <p:bldP spid="7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Reconstruction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305800" cy="609600"/>
          </a:xfrm>
        </p:spPr>
        <p:txBody>
          <a:bodyPr/>
          <a:lstStyle/>
          <a:p>
            <a:r>
              <a:rPr lang="en-US" dirty="0"/>
              <a:t>Revisiting </a:t>
            </a:r>
            <a:r>
              <a:rPr lang="en-US" dirty="0" err="1"/>
              <a:t>bandlimited</a:t>
            </a:r>
            <a:r>
              <a:rPr lang="en-US" dirty="0"/>
              <a:t> example on previous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16-</a:t>
            </a:r>
            <a:fld id="{48456A70-0021-B84E-925B-88B7CCC4D2F0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0" y="0"/>
            <a:ext cx="914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rgbClr val="CC00CC"/>
                </a:solidFill>
                <a:latin typeface="Times New Roman" charset="0"/>
                <a:ea typeface="ＭＳ Ｐゴシック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b="0" i="1" dirty="0">
                <a:solidFill>
                  <a:schemeClr val="tx1"/>
                </a:solidFill>
              </a:rPr>
              <a:t>Sampling &amp; Reconstruction – </a:t>
            </a:r>
            <a:r>
              <a:rPr lang="en-US" sz="1600" b="0" i="1" dirty="0" err="1">
                <a:solidFill>
                  <a:schemeClr val="tx1"/>
                </a:solidFill>
              </a:rPr>
              <a:t>SPFirst</a:t>
            </a:r>
            <a:r>
              <a:rPr lang="en-US" sz="1600" b="0" i="1" dirty="0">
                <a:solidFill>
                  <a:schemeClr val="tx1"/>
                </a:solidFill>
              </a:rPr>
              <a:t> Sec.12-3.3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2209800" y="2057400"/>
            <a:ext cx="1752600" cy="1589087"/>
            <a:chOff x="1295400" y="4876800"/>
            <a:chExt cx="1752600" cy="1589087"/>
          </a:xfrm>
        </p:grpSpPr>
        <p:sp>
          <p:nvSpPr>
            <p:cNvPr id="7" name="Line 18"/>
            <p:cNvSpPr>
              <a:spLocks noChangeShapeType="1"/>
            </p:cNvSpPr>
            <p:nvPr/>
          </p:nvSpPr>
          <p:spPr bwMode="auto">
            <a:xfrm>
              <a:off x="1447800" y="5335587"/>
              <a:ext cx="533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Line 19"/>
            <p:cNvSpPr>
              <a:spLocks noChangeShapeType="1"/>
            </p:cNvSpPr>
            <p:nvPr/>
          </p:nvSpPr>
          <p:spPr bwMode="auto">
            <a:xfrm flipV="1">
              <a:off x="1981200" y="4954587"/>
              <a:ext cx="3810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Line 20"/>
            <p:cNvSpPr>
              <a:spLocks noChangeShapeType="1"/>
            </p:cNvSpPr>
            <p:nvPr/>
          </p:nvSpPr>
          <p:spPr bwMode="auto">
            <a:xfrm>
              <a:off x="2362200" y="5335587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AutoShape 23"/>
            <p:cNvSpPr>
              <a:spLocks noChangeArrowheads="1"/>
            </p:cNvSpPr>
            <p:nvPr/>
          </p:nvSpPr>
          <p:spPr bwMode="auto">
            <a:xfrm>
              <a:off x="2057400" y="4954587"/>
              <a:ext cx="152400" cy="685800"/>
            </a:xfrm>
            <a:prstGeom prst="curvedLeftArrow">
              <a:avLst>
                <a:gd name="adj1" fmla="val 90000"/>
                <a:gd name="adj2" fmla="val 180000"/>
                <a:gd name="adj3" fmla="val 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Text Box 24"/>
            <p:cNvSpPr txBox="1">
              <a:spLocks noChangeArrowheads="1"/>
            </p:cNvSpPr>
            <p:nvPr/>
          </p:nvSpPr>
          <p:spPr bwMode="auto">
            <a:xfrm>
              <a:off x="1676400" y="5640387"/>
              <a:ext cx="1219200" cy="82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600" dirty="0"/>
                <a:t>Sampler at sampling rate of </a:t>
              </a:r>
              <a:r>
                <a:rPr lang="en-US" sz="1600" i="1" dirty="0" err="1"/>
                <a:t>f</a:t>
              </a:r>
              <a:r>
                <a:rPr lang="en-US" sz="1600" i="1" baseline="-25000" dirty="0" err="1"/>
                <a:t>s</a:t>
              </a:r>
              <a:endParaRPr lang="en-US" sz="1600" i="1" baseline="-25000" dirty="0"/>
            </a:p>
          </p:txBody>
        </p:sp>
        <p:sp>
          <p:nvSpPr>
            <p:cNvPr id="12" name="TextBox 1"/>
            <p:cNvSpPr txBox="1">
              <a:spLocks noChangeArrowheads="1"/>
            </p:cNvSpPr>
            <p:nvPr/>
          </p:nvSpPr>
          <p:spPr bwMode="auto">
            <a:xfrm>
              <a:off x="1295400" y="4876800"/>
              <a:ext cx="68580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800" i="1" dirty="0"/>
                <a:t>f</a:t>
              </a:r>
              <a:r>
                <a:rPr lang="en-US" sz="1800" dirty="0"/>
                <a:t>(</a:t>
              </a:r>
              <a:r>
                <a:rPr lang="en-US" sz="1800" i="1" dirty="0"/>
                <a:t>t</a:t>
              </a:r>
              <a:r>
                <a:rPr lang="en-US" sz="1800" dirty="0"/>
                <a:t>)</a:t>
              </a:r>
            </a:p>
          </p:txBody>
        </p:sp>
        <p:sp>
          <p:nvSpPr>
            <p:cNvPr id="13" name="TextBox 1"/>
            <p:cNvSpPr txBox="1">
              <a:spLocks noChangeArrowheads="1"/>
            </p:cNvSpPr>
            <p:nvPr/>
          </p:nvSpPr>
          <p:spPr bwMode="auto">
            <a:xfrm>
              <a:off x="2362200" y="4876800"/>
              <a:ext cx="68580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800" i="1" dirty="0"/>
                <a:t>g</a:t>
              </a:r>
              <a:r>
                <a:rPr lang="en-US" sz="1800" dirty="0"/>
                <a:t>(</a:t>
              </a:r>
              <a:r>
                <a:rPr lang="en-US" sz="1800" i="1" dirty="0"/>
                <a:t>t</a:t>
              </a:r>
              <a:r>
                <a:rPr lang="en-US" sz="1800" dirty="0"/>
                <a:t>)</a:t>
              </a:r>
            </a:p>
          </p:txBody>
        </p:sp>
      </p:grpSp>
      <p:grpSp>
        <p:nvGrpSpPr>
          <p:cNvPr id="187" name="Group 186"/>
          <p:cNvGrpSpPr/>
          <p:nvPr/>
        </p:nvGrpSpPr>
        <p:grpSpPr>
          <a:xfrm>
            <a:off x="762000" y="2362200"/>
            <a:ext cx="1600200" cy="1281113"/>
            <a:chOff x="762000" y="2362200"/>
            <a:chExt cx="1600200" cy="1281113"/>
          </a:xfrm>
        </p:grpSpPr>
        <p:sp>
          <p:nvSpPr>
            <p:cNvPr id="16" name="Line 1061"/>
            <p:cNvSpPr>
              <a:spLocks noChangeShapeType="1"/>
            </p:cNvSpPr>
            <p:nvPr/>
          </p:nvSpPr>
          <p:spPr bwMode="auto">
            <a:xfrm>
              <a:off x="966788" y="3276600"/>
              <a:ext cx="1143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Line 1062"/>
            <p:cNvSpPr>
              <a:spLocks noChangeShapeType="1"/>
            </p:cNvSpPr>
            <p:nvPr/>
          </p:nvSpPr>
          <p:spPr bwMode="auto">
            <a:xfrm flipV="1">
              <a:off x="1500188" y="2590800"/>
              <a:ext cx="0" cy="762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8" name="Group 1065"/>
            <p:cNvGrpSpPr>
              <a:grpSpLocks/>
            </p:cNvGrpSpPr>
            <p:nvPr/>
          </p:nvGrpSpPr>
          <p:grpSpPr bwMode="auto">
            <a:xfrm>
              <a:off x="1271588" y="2743200"/>
              <a:ext cx="457200" cy="533400"/>
              <a:chOff x="2160" y="3552"/>
              <a:chExt cx="288" cy="336"/>
            </a:xfrm>
          </p:grpSpPr>
          <p:sp>
            <p:nvSpPr>
              <p:cNvPr id="23" name="Arc 1063"/>
              <p:cNvSpPr>
                <a:spLocks/>
              </p:cNvSpPr>
              <p:nvPr/>
            </p:nvSpPr>
            <p:spPr bwMode="auto">
              <a:xfrm>
                <a:off x="2304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" name="Arc 1064"/>
              <p:cNvSpPr>
                <a:spLocks/>
              </p:cNvSpPr>
              <p:nvPr/>
            </p:nvSpPr>
            <p:spPr bwMode="auto">
              <a:xfrm flipH="1">
                <a:off x="2160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9" name="Text Box 1066"/>
            <p:cNvSpPr txBox="1">
              <a:spLocks noChangeArrowheads="1"/>
            </p:cNvSpPr>
            <p:nvPr/>
          </p:nvSpPr>
          <p:spPr bwMode="auto">
            <a:xfrm>
              <a:off x="1881188" y="2986088"/>
              <a:ext cx="3810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800" i="1" dirty="0">
                  <a:latin typeface="Symbol" charset="0"/>
                </a:rPr>
                <a:t>w</a:t>
              </a:r>
            </a:p>
          </p:txBody>
        </p:sp>
        <p:sp>
          <p:nvSpPr>
            <p:cNvPr id="20" name="Text Box 1067"/>
            <p:cNvSpPr txBox="1">
              <a:spLocks noChangeArrowheads="1"/>
            </p:cNvSpPr>
            <p:nvPr/>
          </p:nvSpPr>
          <p:spPr bwMode="auto">
            <a:xfrm>
              <a:off x="1500188" y="2362200"/>
              <a:ext cx="709613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800" i="1" dirty="0"/>
                <a:t>F</a:t>
              </a:r>
              <a:r>
                <a:rPr lang="en-US" sz="1800" dirty="0"/>
                <a:t>(</a:t>
              </a:r>
              <a:r>
                <a:rPr lang="en-US" sz="1800" i="1" dirty="0" err="1"/>
                <a:t>j</a:t>
              </a:r>
              <a:r>
                <a:rPr lang="en-US" sz="1800" i="1" dirty="0" err="1">
                  <a:latin typeface="Symbol" charset="0"/>
                </a:rPr>
                <a:t>w</a:t>
              </a:r>
              <a:r>
                <a:rPr lang="en-US" sz="1800" dirty="0"/>
                <a:t>)</a:t>
              </a:r>
            </a:p>
          </p:txBody>
        </p:sp>
        <p:sp>
          <p:nvSpPr>
            <p:cNvPr id="21" name="Text Box 1106"/>
            <p:cNvSpPr txBox="1">
              <a:spLocks noChangeArrowheads="1"/>
            </p:cNvSpPr>
            <p:nvPr/>
          </p:nvSpPr>
          <p:spPr bwMode="auto">
            <a:xfrm>
              <a:off x="1524000" y="3276600"/>
              <a:ext cx="8382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800" i="1"/>
                <a:t>2</a:t>
              </a:r>
              <a:r>
                <a:rPr lang="en-US" sz="1800" i="1">
                  <a:latin typeface="Symbol" charset="0"/>
                </a:rPr>
                <a:t>p</a:t>
              </a:r>
              <a:r>
                <a:rPr lang="en-US" sz="1800" i="1"/>
                <a:t>f</a:t>
              </a:r>
              <a:r>
                <a:rPr lang="en-US" sz="1800" baseline="-25000"/>
                <a:t>max</a:t>
              </a:r>
            </a:p>
          </p:txBody>
        </p:sp>
        <p:sp>
          <p:nvSpPr>
            <p:cNvPr id="22" name="Text Box 1107"/>
            <p:cNvSpPr txBox="1">
              <a:spLocks noChangeArrowheads="1"/>
            </p:cNvSpPr>
            <p:nvPr/>
          </p:nvSpPr>
          <p:spPr bwMode="auto">
            <a:xfrm>
              <a:off x="762000" y="3276600"/>
              <a:ext cx="8382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800" i="1"/>
                <a:t>-2</a:t>
              </a:r>
              <a:r>
                <a:rPr lang="en-US" sz="1800" i="1">
                  <a:latin typeface="Symbol" charset="0"/>
                </a:rPr>
                <a:t>p</a:t>
              </a:r>
              <a:r>
                <a:rPr lang="en-US" sz="1800" i="1"/>
                <a:t>f</a:t>
              </a:r>
              <a:r>
                <a:rPr lang="en-US" sz="1800" baseline="-25000"/>
                <a:t>max</a:t>
              </a: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1066800" y="2514600"/>
              <a:ext cx="304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1</a:t>
              </a:r>
            </a:p>
          </p:txBody>
        </p:sp>
      </p:grpSp>
      <p:sp>
        <p:nvSpPr>
          <p:cNvPr id="130" name="Content Placeholder 2"/>
          <p:cNvSpPr txBox="1">
            <a:spLocks/>
          </p:cNvSpPr>
          <p:nvPr/>
        </p:nvSpPr>
        <p:spPr bwMode="auto">
          <a:xfrm>
            <a:off x="457200" y="3733800"/>
            <a:ext cx="48768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/>
              <a:t>Apply </a:t>
            </a:r>
            <a:r>
              <a:rPr lang="en-US" dirty="0" err="1"/>
              <a:t>lowpass</a:t>
            </a:r>
            <a:r>
              <a:rPr lang="en-US" dirty="0"/>
              <a:t> filter </a:t>
            </a:r>
            <a:r>
              <a:rPr lang="en-US" i="1" dirty="0"/>
              <a:t>H</a:t>
            </a:r>
            <a:r>
              <a:rPr lang="en-US" dirty="0"/>
              <a:t>(</a:t>
            </a:r>
            <a:r>
              <a:rPr lang="en-US" i="1" dirty="0" err="1"/>
              <a:t>j</a:t>
            </a:r>
            <a:r>
              <a:rPr lang="en-US" i="1" dirty="0" err="1">
                <a:latin typeface="Symbol" charset="2"/>
                <a:cs typeface="Symbol" charset="2"/>
              </a:rPr>
              <a:t>w</a:t>
            </a:r>
            <a:r>
              <a:rPr lang="en-US" dirty="0"/>
              <a:t>) to </a:t>
            </a:r>
            <a:r>
              <a:rPr lang="en-US" i="1" dirty="0"/>
              <a:t>G</a:t>
            </a:r>
            <a:r>
              <a:rPr lang="en-US" dirty="0"/>
              <a:t>(</a:t>
            </a:r>
            <a:r>
              <a:rPr lang="en-US" i="1" dirty="0" err="1"/>
              <a:t>j</a:t>
            </a:r>
            <a:r>
              <a:rPr lang="en-US" i="1" dirty="0" err="1">
                <a:latin typeface="Symbol" charset="2"/>
                <a:cs typeface="Symbol" charset="2"/>
              </a:rPr>
              <a:t>w</a:t>
            </a:r>
            <a:r>
              <a:rPr lang="en-US" dirty="0"/>
              <a:t>) to recover </a:t>
            </a:r>
            <a:r>
              <a:rPr lang="en-US" i="1" dirty="0"/>
              <a:t>F</a:t>
            </a:r>
            <a:r>
              <a:rPr lang="en-US" dirty="0"/>
              <a:t>(</a:t>
            </a:r>
            <a:r>
              <a:rPr lang="en-US" i="1" dirty="0" err="1"/>
              <a:t>j</a:t>
            </a:r>
            <a:r>
              <a:rPr lang="en-US" i="1" dirty="0" err="1">
                <a:latin typeface="Symbol" charset="2"/>
                <a:cs typeface="Symbol" charset="2"/>
              </a:rPr>
              <a:t>w</a:t>
            </a:r>
            <a:r>
              <a:rPr lang="en-US" dirty="0"/>
              <a:t>)</a:t>
            </a:r>
          </a:p>
        </p:txBody>
      </p:sp>
      <p:grpSp>
        <p:nvGrpSpPr>
          <p:cNvPr id="192" name="Group 191"/>
          <p:cNvGrpSpPr/>
          <p:nvPr/>
        </p:nvGrpSpPr>
        <p:grpSpPr>
          <a:xfrm>
            <a:off x="3886200" y="2362200"/>
            <a:ext cx="4824412" cy="1295401"/>
            <a:chOff x="3886200" y="2362200"/>
            <a:chExt cx="4824412" cy="1295401"/>
          </a:xfrm>
        </p:grpSpPr>
        <p:grpSp>
          <p:nvGrpSpPr>
            <p:cNvPr id="25" name="Group 1075"/>
            <p:cNvGrpSpPr>
              <a:grpSpLocks/>
            </p:cNvGrpSpPr>
            <p:nvPr/>
          </p:nvGrpSpPr>
          <p:grpSpPr bwMode="auto">
            <a:xfrm>
              <a:off x="5791200" y="2743200"/>
              <a:ext cx="457200" cy="533400"/>
              <a:chOff x="2160" y="3552"/>
              <a:chExt cx="288" cy="336"/>
            </a:xfrm>
          </p:grpSpPr>
          <p:sp>
            <p:nvSpPr>
              <p:cNvPr id="26" name="Arc 1076"/>
              <p:cNvSpPr>
                <a:spLocks/>
              </p:cNvSpPr>
              <p:nvPr/>
            </p:nvSpPr>
            <p:spPr bwMode="auto">
              <a:xfrm>
                <a:off x="2304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" name="Arc 1077"/>
              <p:cNvSpPr>
                <a:spLocks/>
              </p:cNvSpPr>
              <p:nvPr/>
            </p:nvSpPr>
            <p:spPr bwMode="auto">
              <a:xfrm flipH="1">
                <a:off x="2160" y="3552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5105400" y="2743200"/>
              <a:ext cx="1828800" cy="533400"/>
              <a:chOff x="3938588" y="5235575"/>
              <a:chExt cx="1828800" cy="533400"/>
            </a:xfrm>
          </p:grpSpPr>
          <p:grpSp>
            <p:nvGrpSpPr>
              <p:cNvPr id="29" name="Group 1072"/>
              <p:cNvGrpSpPr>
                <a:grpSpLocks/>
              </p:cNvGrpSpPr>
              <p:nvPr/>
            </p:nvGrpSpPr>
            <p:grpSpPr bwMode="auto">
              <a:xfrm>
                <a:off x="3938588" y="5235575"/>
                <a:ext cx="457200" cy="533400"/>
                <a:chOff x="2160" y="3552"/>
                <a:chExt cx="288" cy="336"/>
              </a:xfrm>
            </p:grpSpPr>
            <p:sp>
              <p:nvSpPr>
                <p:cNvPr id="33" name="Arc 1073"/>
                <p:cNvSpPr>
                  <a:spLocks/>
                </p:cNvSpPr>
                <p:nvPr/>
              </p:nvSpPr>
              <p:spPr bwMode="auto">
                <a:xfrm>
                  <a:off x="2304" y="3552"/>
                  <a:ext cx="144" cy="33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66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Arc 1074"/>
                <p:cNvSpPr>
                  <a:spLocks/>
                </p:cNvSpPr>
                <p:nvPr/>
              </p:nvSpPr>
              <p:spPr bwMode="auto">
                <a:xfrm flipH="1">
                  <a:off x="2160" y="3552"/>
                  <a:ext cx="144" cy="33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66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0" name="Group 1078"/>
              <p:cNvGrpSpPr>
                <a:grpSpLocks/>
              </p:cNvGrpSpPr>
              <p:nvPr/>
            </p:nvGrpSpPr>
            <p:grpSpPr bwMode="auto">
              <a:xfrm>
                <a:off x="5310188" y="5235575"/>
                <a:ext cx="457200" cy="533400"/>
                <a:chOff x="2160" y="3552"/>
                <a:chExt cx="288" cy="336"/>
              </a:xfrm>
            </p:grpSpPr>
            <p:sp>
              <p:nvSpPr>
                <p:cNvPr id="31" name="Arc 1079"/>
                <p:cNvSpPr>
                  <a:spLocks/>
                </p:cNvSpPr>
                <p:nvPr/>
              </p:nvSpPr>
              <p:spPr bwMode="auto">
                <a:xfrm>
                  <a:off x="2304" y="3552"/>
                  <a:ext cx="144" cy="33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66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" name="Arc 1080"/>
                <p:cNvSpPr>
                  <a:spLocks/>
                </p:cNvSpPr>
                <p:nvPr/>
              </p:nvSpPr>
              <p:spPr bwMode="auto">
                <a:xfrm flipH="1">
                  <a:off x="2160" y="3552"/>
                  <a:ext cx="144" cy="33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66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5" name="Group 34"/>
            <p:cNvGrpSpPr/>
            <p:nvPr/>
          </p:nvGrpSpPr>
          <p:grpSpPr>
            <a:xfrm>
              <a:off x="4419600" y="2743200"/>
              <a:ext cx="3200400" cy="533400"/>
              <a:chOff x="3252788" y="5235575"/>
              <a:chExt cx="3200400" cy="533400"/>
            </a:xfrm>
          </p:grpSpPr>
          <p:grpSp>
            <p:nvGrpSpPr>
              <p:cNvPr id="36" name="Group 1069"/>
              <p:cNvGrpSpPr>
                <a:grpSpLocks/>
              </p:cNvGrpSpPr>
              <p:nvPr/>
            </p:nvGrpSpPr>
            <p:grpSpPr bwMode="auto">
              <a:xfrm>
                <a:off x="3252788" y="5235575"/>
                <a:ext cx="457200" cy="533400"/>
                <a:chOff x="2160" y="3552"/>
                <a:chExt cx="288" cy="336"/>
              </a:xfrm>
            </p:grpSpPr>
            <p:sp>
              <p:nvSpPr>
                <p:cNvPr id="40" name="Arc 1070"/>
                <p:cNvSpPr>
                  <a:spLocks/>
                </p:cNvSpPr>
                <p:nvPr/>
              </p:nvSpPr>
              <p:spPr bwMode="auto">
                <a:xfrm>
                  <a:off x="2304" y="3552"/>
                  <a:ext cx="144" cy="33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66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" name="Arc 1071"/>
                <p:cNvSpPr>
                  <a:spLocks/>
                </p:cNvSpPr>
                <p:nvPr/>
              </p:nvSpPr>
              <p:spPr bwMode="auto">
                <a:xfrm flipH="1">
                  <a:off x="2160" y="3552"/>
                  <a:ext cx="144" cy="33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66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7" name="Group 1081"/>
              <p:cNvGrpSpPr>
                <a:grpSpLocks/>
              </p:cNvGrpSpPr>
              <p:nvPr/>
            </p:nvGrpSpPr>
            <p:grpSpPr bwMode="auto">
              <a:xfrm>
                <a:off x="5995988" y="5235575"/>
                <a:ext cx="457200" cy="533400"/>
                <a:chOff x="2160" y="3552"/>
                <a:chExt cx="288" cy="336"/>
              </a:xfrm>
            </p:grpSpPr>
            <p:sp>
              <p:nvSpPr>
                <p:cNvPr id="38" name="Arc 1082"/>
                <p:cNvSpPr>
                  <a:spLocks/>
                </p:cNvSpPr>
                <p:nvPr/>
              </p:nvSpPr>
              <p:spPr bwMode="auto">
                <a:xfrm>
                  <a:off x="2304" y="3552"/>
                  <a:ext cx="144" cy="33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66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9" name="Arc 1083"/>
                <p:cNvSpPr>
                  <a:spLocks/>
                </p:cNvSpPr>
                <p:nvPr/>
              </p:nvSpPr>
              <p:spPr bwMode="auto">
                <a:xfrm flipH="1">
                  <a:off x="2160" y="3552"/>
                  <a:ext cx="144" cy="33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66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42" name="Group 41"/>
            <p:cNvGrpSpPr/>
            <p:nvPr/>
          </p:nvGrpSpPr>
          <p:grpSpPr>
            <a:xfrm>
              <a:off x="3886200" y="2895600"/>
              <a:ext cx="4267200" cy="76200"/>
              <a:chOff x="2719388" y="5387975"/>
              <a:chExt cx="4267200" cy="76200"/>
            </a:xfrm>
          </p:grpSpPr>
          <p:sp>
            <p:nvSpPr>
              <p:cNvPr id="43" name="Oval 1086"/>
              <p:cNvSpPr>
                <a:spLocks noChangeArrowheads="1"/>
              </p:cNvSpPr>
              <p:nvPr/>
            </p:nvSpPr>
            <p:spPr bwMode="auto">
              <a:xfrm>
                <a:off x="3024188" y="5387975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rgbClr val="66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4" name="Oval 1087"/>
              <p:cNvSpPr>
                <a:spLocks noChangeArrowheads="1"/>
              </p:cNvSpPr>
              <p:nvPr/>
            </p:nvSpPr>
            <p:spPr bwMode="auto">
              <a:xfrm>
                <a:off x="2871788" y="5387975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rgbClr val="66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" name="Oval 1088"/>
              <p:cNvSpPr>
                <a:spLocks noChangeArrowheads="1"/>
              </p:cNvSpPr>
              <p:nvPr/>
            </p:nvSpPr>
            <p:spPr bwMode="auto">
              <a:xfrm>
                <a:off x="2719388" y="5387975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rgbClr val="66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" name="Oval 1092"/>
              <p:cNvSpPr>
                <a:spLocks noChangeArrowheads="1"/>
              </p:cNvSpPr>
              <p:nvPr/>
            </p:nvSpPr>
            <p:spPr bwMode="auto">
              <a:xfrm>
                <a:off x="6910388" y="5387975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rgbClr val="66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" name="Oval 1093"/>
              <p:cNvSpPr>
                <a:spLocks noChangeArrowheads="1"/>
              </p:cNvSpPr>
              <p:nvPr/>
            </p:nvSpPr>
            <p:spPr bwMode="auto">
              <a:xfrm>
                <a:off x="6757988" y="5387975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rgbClr val="66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" name="Oval 1094"/>
              <p:cNvSpPr>
                <a:spLocks noChangeArrowheads="1"/>
              </p:cNvSpPr>
              <p:nvPr/>
            </p:nvSpPr>
            <p:spPr bwMode="auto">
              <a:xfrm>
                <a:off x="6605588" y="5387975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rgbClr val="66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3886200" y="2362200"/>
              <a:ext cx="4824412" cy="1052513"/>
              <a:chOff x="2719388" y="4854575"/>
              <a:chExt cx="4824412" cy="1052513"/>
            </a:xfrm>
          </p:grpSpPr>
          <p:sp>
            <p:nvSpPr>
              <p:cNvPr id="50" name="Line 1068"/>
              <p:cNvSpPr>
                <a:spLocks noChangeShapeType="1"/>
              </p:cNvSpPr>
              <p:nvPr/>
            </p:nvSpPr>
            <p:spPr bwMode="auto">
              <a:xfrm>
                <a:off x="2719388" y="5768975"/>
                <a:ext cx="43434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" name="Text Box 1084"/>
              <p:cNvSpPr txBox="1">
                <a:spLocks noChangeArrowheads="1"/>
              </p:cNvSpPr>
              <p:nvPr/>
            </p:nvSpPr>
            <p:spPr bwMode="auto">
              <a:xfrm>
                <a:off x="7162800" y="5540375"/>
                <a:ext cx="381000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sz="1800" i="1" dirty="0">
                    <a:latin typeface="Symbol" charset="0"/>
                  </a:rPr>
                  <a:t>w</a:t>
                </a:r>
              </a:p>
            </p:txBody>
          </p:sp>
          <p:sp>
            <p:nvSpPr>
              <p:cNvPr id="52" name="Line 1085"/>
              <p:cNvSpPr>
                <a:spLocks noChangeShapeType="1"/>
              </p:cNvSpPr>
              <p:nvPr/>
            </p:nvSpPr>
            <p:spPr bwMode="auto">
              <a:xfrm flipV="1">
                <a:off x="4852988" y="5083175"/>
                <a:ext cx="0" cy="7620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Text Box 1095"/>
              <p:cNvSpPr txBox="1">
                <a:spLocks noChangeArrowheads="1"/>
              </p:cNvSpPr>
              <p:nvPr/>
            </p:nvSpPr>
            <p:spPr bwMode="auto">
              <a:xfrm>
                <a:off x="4876800" y="4854575"/>
                <a:ext cx="890588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1800" i="1" dirty="0"/>
                  <a:t>G</a:t>
                </a:r>
                <a:r>
                  <a:rPr lang="en-US" sz="1800" dirty="0"/>
                  <a:t>(</a:t>
                </a:r>
                <a:r>
                  <a:rPr lang="en-US" sz="1800" i="1" dirty="0" err="1"/>
                  <a:t>j</a:t>
                </a:r>
                <a:r>
                  <a:rPr lang="en-US" sz="1800" i="1" dirty="0" err="1">
                    <a:latin typeface="Symbol" charset="0"/>
                  </a:rPr>
                  <a:t>w</a:t>
                </a:r>
                <a:r>
                  <a:rPr lang="en-US" sz="1800" dirty="0"/>
                  <a:t>)</a:t>
                </a:r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4343400" y="3200400"/>
              <a:ext cx="3505200" cy="457201"/>
              <a:chOff x="3176588" y="5692775"/>
              <a:chExt cx="3505200" cy="457201"/>
            </a:xfrm>
          </p:grpSpPr>
          <p:sp>
            <p:nvSpPr>
              <p:cNvPr id="55" name="Line 1097"/>
              <p:cNvSpPr>
                <a:spLocks noChangeShapeType="1"/>
              </p:cNvSpPr>
              <p:nvPr/>
            </p:nvSpPr>
            <p:spPr bwMode="auto">
              <a:xfrm>
                <a:off x="6224588" y="5692775"/>
                <a:ext cx="0" cy="1524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" name="Line 1099"/>
              <p:cNvSpPr>
                <a:spLocks noChangeShapeType="1"/>
              </p:cNvSpPr>
              <p:nvPr/>
            </p:nvSpPr>
            <p:spPr bwMode="auto">
              <a:xfrm>
                <a:off x="3481388" y="5692775"/>
                <a:ext cx="0" cy="1524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" name="Text Box 1101"/>
              <p:cNvSpPr txBox="1">
                <a:spLocks noChangeArrowheads="1"/>
              </p:cNvSpPr>
              <p:nvPr/>
            </p:nvSpPr>
            <p:spPr bwMode="auto">
              <a:xfrm>
                <a:off x="5995988" y="5783263"/>
                <a:ext cx="685800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sz="1800" dirty="0">
                    <a:latin typeface="Symbol" charset="0"/>
                  </a:rPr>
                  <a:t>2</a:t>
                </a:r>
                <a:r>
                  <a:rPr lang="en-US" sz="1800" i="1" dirty="0">
                    <a:latin typeface="Symbol" charset="0"/>
                  </a:rPr>
                  <a:t>w</a:t>
                </a:r>
                <a:r>
                  <a:rPr lang="en-US" sz="1800" baseline="-25000" dirty="0"/>
                  <a:t>s</a:t>
                </a:r>
              </a:p>
            </p:txBody>
          </p:sp>
          <p:sp>
            <p:nvSpPr>
              <p:cNvPr id="58" name="Text Box 1102"/>
              <p:cNvSpPr txBox="1">
                <a:spLocks noChangeArrowheads="1"/>
              </p:cNvSpPr>
              <p:nvPr/>
            </p:nvSpPr>
            <p:spPr bwMode="auto">
              <a:xfrm>
                <a:off x="3176588" y="5783263"/>
                <a:ext cx="685800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sz="1800" dirty="0">
                    <a:latin typeface="Symbol" charset="0"/>
                  </a:rPr>
                  <a:t>-2</a:t>
                </a:r>
                <a:r>
                  <a:rPr lang="en-US" sz="1800" i="1" dirty="0">
                    <a:latin typeface="Symbol" charset="0"/>
                  </a:rPr>
                  <a:t>w</a:t>
                </a:r>
                <a:r>
                  <a:rPr lang="en-US" sz="1800" baseline="-25000" dirty="0"/>
                  <a:t>s</a:t>
                </a:r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5105400" y="3200400"/>
              <a:ext cx="1905000" cy="442913"/>
              <a:chOff x="3938588" y="5692775"/>
              <a:chExt cx="1905000" cy="442913"/>
            </a:xfrm>
          </p:grpSpPr>
          <p:sp>
            <p:nvSpPr>
              <p:cNvPr id="60" name="Line 1096"/>
              <p:cNvSpPr>
                <a:spLocks noChangeShapeType="1"/>
              </p:cNvSpPr>
              <p:nvPr/>
            </p:nvSpPr>
            <p:spPr bwMode="auto">
              <a:xfrm>
                <a:off x="5538788" y="5692775"/>
                <a:ext cx="0" cy="1524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" name="Line 1098"/>
              <p:cNvSpPr>
                <a:spLocks noChangeShapeType="1"/>
              </p:cNvSpPr>
              <p:nvPr/>
            </p:nvSpPr>
            <p:spPr bwMode="auto">
              <a:xfrm>
                <a:off x="4167188" y="5692775"/>
                <a:ext cx="0" cy="1524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" name="Text Box 1100"/>
              <p:cNvSpPr txBox="1">
                <a:spLocks noChangeArrowheads="1"/>
              </p:cNvSpPr>
              <p:nvPr/>
            </p:nvSpPr>
            <p:spPr bwMode="auto">
              <a:xfrm>
                <a:off x="5386388" y="5768975"/>
                <a:ext cx="457200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sz="1800" i="1" dirty="0" err="1">
                    <a:latin typeface="Symbol" charset="0"/>
                  </a:rPr>
                  <a:t>w</a:t>
                </a:r>
                <a:r>
                  <a:rPr lang="en-US" sz="1800" baseline="-25000" dirty="0" err="1"/>
                  <a:t>s</a:t>
                </a:r>
                <a:endParaRPr lang="en-US" sz="1800" baseline="-25000" dirty="0"/>
              </a:p>
            </p:txBody>
          </p:sp>
          <p:sp>
            <p:nvSpPr>
              <p:cNvPr id="63" name="Text Box 1103"/>
              <p:cNvSpPr txBox="1">
                <a:spLocks noChangeArrowheads="1"/>
              </p:cNvSpPr>
              <p:nvPr/>
            </p:nvSpPr>
            <p:spPr bwMode="auto">
              <a:xfrm>
                <a:off x="3938588" y="5768975"/>
                <a:ext cx="609600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sz="1800" dirty="0">
                    <a:latin typeface="Symbol" charset="0"/>
                  </a:rPr>
                  <a:t>-</a:t>
                </a:r>
                <a:r>
                  <a:rPr lang="en-US" sz="1800" i="1" dirty="0" err="1">
                    <a:latin typeface="Symbol" charset="0"/>
                  </a:rPr>
                  <a:t>w</a:t>
                </a:r>
                <a:r>
                  <a:rPr lang="en-US" sz="1800" baseline="-25000" dirty="0" err="1"/>
                  <a:t>s</a:t>
                </a:r>
                <a:endParaRPr lang="en-US" sz="1800" baseline="-25000" dirty="0"/>
              </a:p>
            </p:txBody>
          </p:sp>
        </p:grpSp>
        <p:graphicFrame>
          <p:nvGraphicFramePr>
            <p:cNvPr id="131" name="Object 13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81899321"/>
                </p:ext>
              </p:extLst>
            </p:nvPr>
          </p:nvGraphicFramePr>
          <p:xfrm>
            <a:off x="5571738" y="2463800"/>
            <a:ext cx="257175" cy="584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190500" imgH="431800" progId="Equation.3">
                    <p:embed/>
                  </p:oleObj>
                </mc:Choice>
                <mc:Fallback>
                  <p:oleObj name="Equation" r:id="rId2" imgW="190500" imgH="4318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5571738" y="2463800"/>
                          <a:ext cx="257175" cy="5842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88" name="Group 187"/>
          <p:cNvGrpSpPr/>
          <p:nvPr/>
        </p:nvGrpSpPr>
        <p:grpSpPr>
          <a:xfrm>
            <a:off x="4191000" y="4545184"/>
            <a:ext cx="3962400" cy="1837996"/>
            <a:chOff x="4191000" y="4410405"/>
            <a:chExt cx="3962400" cy="1837996"/>
          </a:xfrm>
        </p:grpSpPr>
        <p:grpSp>
          <p:nvGrpSpPr>
            <p:cNvPr id="80" name="Group 79"/>
            <p:cNvGrpSpPr/>
            <p:nvPr/>
          </p:nvGrpSpPr>
          <p:grpSpPr>
            <a:xfrm>
              <a:off x="4191000" y="4410405"/>
              <a:ext cx="3962400" cy="1214107"/>
              <a:chOff x="3024188" y="4692981"/>
              <a:chExt cx="3962400" cy="1214107"/>
            </a:xfrm>
          </p:grpSpPr>
          <p:sp>
            <p:nvSpPr>
              <p:cNvPr id="91" name="Line 1068"/>
              <p:cNvSpPr>
                <a:spLocks noChangeShapeType="1"/>
              </p:cNvSpPr>
              <p:nvPr/>
            </p:nvSpPr>
            <p:spPr bwMode="auto">
              <a:xfrm>
                <a:off x="3024188" y="5768974"/>
                <a:ext cx="3505200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" name="Text Box 1084"/>
              <p:cNvSpPr txBox="1">
                <a:spLocks noChangeArrowheads="1"/>
              </p:cNvSpPr>
              <p:nvPr/>
            </p:nvSpPr>
            <p:spPr bwMode="auto">
              <a:xfrm>
                <a:off x="6605588" y="5540375"/>
                <a:ext cx="381000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sz="1800" dirty="0">
                    <a:latin typeface="Symbol" charset="0"/>
                  </a:rPr>
                  <a:t>w</a:t>
                </a:r>
              </a:p>
            </p:txBody>
          </p:sp>
          <p:sp>
            <p:nvSpPr>
              <p:cNvPr id="93" name="Line 1085"/>
              <p:cNvSpPr>
                <a:spLocks noChangeShapeType="1"/>
              </p:cNvSpPr>
              <p:nvPr/>
            </p:nvSpPr>
            <p:spPr bwMode="auto">
              <a:xfrm flipV="1">
                <a:off x="4852988" y="5083175"/>
                <a:ext cx="0" cy="7620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" name="Text Box 1095"/>
              <p:cNvSpPr txBox="1">
                <a:spLocks noChangeArrowheads="1"/>
              </p:cNvSpPr>
              <p:nvPr/>
            </p:nvSpPr>
            <p:spPr bwMode="auto">
              <a:xfrm>
                <a:off x="4471988" y="4692981"/>
                <a:ext cx="890588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1800" i="1" dirty="0"/>
                  <a:t>H</a:t>
                </a:r>
                <a:r>
                  <a:rPr lang="en-US" sz="1800" dirty="0"/>
                  <a:t>(</a:t>
                </a:r>
                <a:r>
                  <a:rPr lang="en-US" sz="1800" i="1" dirty="0" err="1"/>
                  <a:t>j</a:t>
                </a:r>
                <a:r>
                  <a:rPr lang="en-US" sz="1800" i="1" dirty="0" err="1">
                    <a:latin typeface="Symbol" charset="0"/>
                  </a:rPr>
                  <a:t>w</a:t>
                </a:r>
                <a:r>
                  <a:rPr lang="en-US" sz="1800" dirty="0"/>
                  <a:t>)</a:t>
                </a:r>
              </a:p>
            </p:txBody>
          </p:sp>
        </p:grpSp>
        <p:sp>
          <p:nvSpPr>
            <p:cNvPr id="87" name="Line 1097"/>
            <p:cNvSpPr>
              <a:spLocks noChangeShapeType="1"/>
            </p:cNvSpPr>
            <p:nvPr/>
          </p:nvSpPr>
          <p:spPr bwMode="auto">
            <a:xfrm>
              <a:off x="7391400" y="5410199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8" name="Line 1099"/>
            <p:cNvSpPr>
              <a:spLocks noChangeShapeType="1"/>
            </p:cNvSpPr>
            <p:nvPr/>
          </p:nvSpPr>
          <p:spPr bwMode="auto">
            <a:xfrm>
              <a:off x="4648200" y="5410199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" name="Text Box 1101"/>
            <p:cNvSpPr txBox="1">
              <a:spLocks noChangeArrowheads="1"/>
            </p:cNvSpPr>
            <p:nvPr/>
          </p:nvSpPr>
          <p:spPr bwMode="auto">
            <a:xfrm>
              <a:off x="7162800" y="5500687"/>
              <a:ext cx="6858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800" dirty="0">
                  <a:latin typeface="Symbol" charset="0"/>
                </a:rPr>
                <a:t>2</a:t>
              </a:r>
              <a:r>
                <a:rPr lang="en-US" sz="1800" i="1" dirty="0">
                  <a:latin typeface="Symbol" charset="0"/>
                </a:rPr>
                <a:t>w</a:t>
              </a:r>
              <a:r>
                <a:rPr lang="en-US" sz="1800" baseline="-25000" dirty="0"/>
                <a:t>s</a:t>
              </a:r>
            </a:p>
          </p:txBody>
        </p:sp>
        <p:sp>
          <p:nvSpPr>
            <p:cNvPr id="90" name="Text Box 1102"/>
            <p:cNvSpPr txBox="1">
              <a:spLocks noChangeArrowheads="1"/>
            </p:cNvSpPr>
            <p:nvPr/>
          </p:nvSpPr>
          <p:spPr bwMode="auto">
            <a:xfrm>
              <a:off x="4343400" y="5500687"/>
              <a:ext cx="6858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800" dirty="0">
                  <a:latin typeface="Symbol" charset="0"/>
                </a:rPr>
                <a:t>-2</a:t>
              </a:r>
              <a:r>
                <a:rPr lang="en-US" sz="1800" i="1" dirty="0">
                  <a:latin typeface="Symbol" charset="0"/>
                </a:rPr>
                <a:t>w</a:t>
              </a:r>
              <a:r>
                <a:rPr lang="en-US" sz="1800" baseline="-25000" dirty="0"/>
                <a:t>s</a:t>
              </a:r>
            </a:p>
          </p:txBody>
        </p:sp>
        <p:sp>
          <p:nvSpPr>
            <p:cNvPr id="83" name="Line 1096"/>
            <p:cNvSpPr>
              <a:spLocks noChangeShapeType="1"/>
            </p:cNvSpPr>
            <p:nvPr/>
          </p:nvSpPr>
          <p:spPr bwMode="auto">
            <a:xfrm>
              <a:off x="6705600" y="5410199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" name="Line 1098"/>
            <p:cNvSpPr>
              <a:spLocks noChangeShapeType="1"/>
            </p:cNvSpPr>
            <p:nvPr/>
          </p:nvSpPr>
          <p:spPr bwMode="auto">
            <a:xfrm>
              <a:off x="5334000" y="5410199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5" name="Text Box 1100"/>
            <p:cNvSpPr txBox="1">
              <a:spLocks noChangeArrowheads="1"/>
            </p:cNvSpPr>
            <p:nvPr/>
          </p:nvSpPr>
          <p:spPr bwMode="auto">
            <a:xfrm>
              <a:off x="6629400" y="5486399"/>
              <a:ext cx="4572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800" i="1" dirty="0" err="1">
                  <a:latin typeface="Symbol" charset="0"/>
                </a:rPr>
                <a:t>w</a:t>
              </a:r>
              <a:r>
                <a:rPr lang="en-US" sz="1800" baseline="-25000" dirty="0" err="1"/>
                <a:t>s</a:t>
              </a:r>
              <a:endParaRPr lang="en-US" sz="1800" baseline="-25000" dirty="0"/>
            </a:p>
          </p:txBody>
        </p:sp>
        <p:sp>
          <p:nvSpPr>
            <p:cNvPr id="86" name="Text Box 1103"/>
            <p:cNvSpPr txBox="1">
              <a:spLocks noChangeArrowheads="1"/>
            </p:cNvSpPr>
            <p:nvPr/>
          </p:nvSpPr>
          <p:spPr bwMode="auto">
            <a:xfrm>
              <a:off x="5029200" y="5486399"/>
              <a:ext cx="6096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800" dirty="0">
                  <a:latin typeface="Symbol" charset="0"/>
                </a:rPr>
                <a:t>-</a:t>
              </a:r>
              <a:r>
                <a:rPr lang="en-US" sz="1800" i="1" dirty="0" err="1">
                  <a:latin typeface="Symbol" charset="0"/>
                </a:rPr>
                <a:t>w</a:t>
              </a:r>
              <a:r>
                <a:rPr lang="en-US" sz="1800" baseline="-25000" dirty="0" err="1"/>
                <a:t>s</a:t>
              </a:r>
              <a:endParaRPr lang="en-US" sz="1800" baseline="-25000" dirty="0"/>
            </a:p>
          </p:txBody>
        </p:sp>
        <p:grpSp>
          <p:nvGrpSpPr>
            <p:cNvPr id="125" name="Group 124"/>
            <p:cNvGrpSpPr/>
            <p:nvPr/>
          </p:nvGrpSpPr>
          <p:grpSpPr>
            <a:xfrm>
              <a:off x="5673500" y="4953000"/>
              <a:ext cx="686764" cy="533400"/>
              <a:chOff x="5673500" y="4038600"/>
              <a:chExt cx="686764" cy="533400"/>
            </a:xfrm>
          </p:grpSpPr>
          <p:cxnSp>
            <p:nvCxnSpPr>
              <p:cNvPr id="116" name="Straight Connector 115"/>
              <p:cNvCxnSpPr/>
              <p:nvPr/>
            </p:nvCxnSpPr>
            <p:spPr bwMode="auto">
              <a:xfrm flipV="1">
                <a:off x="5673500" y="4038600"/>
                <a:ext cx="685800" cy="1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17" name="Straight Connector 116"/>
              <p:cNvCxnSpPr/>
              <p:nvPr/>
            </p:nvCxnSpPr>
            <p:spPr bwMode="auto">
              <a:xfrm>
                <a:off x="5674464" y="4038600"/>
                <a:ext cx="0" cy="533400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20" name="Straight Connector 119"/>
              <p:cNvCxnSpPr/>
              <p:nvPr/>
            </p:nvCxnSpPr>
            <p:spPr bwMode="auto">
              <a:xfrm>
                <a:off x="6360264" y="4038600"/>
                <a:ext cx="0" cy="533400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</p:grpSp>
        <p:graphicFrame>
          <p:nvGraphicFramePr>
            <p:cNvPr id="127" name="Object 1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51003776"/>
                </p:ext>
              </p:extLst>
            </p:nvPr>
          </p:nvGraphicFramePr>
          <p:xfrm>
            <a:off x="6216445" y="5715001"/>
            <a:ext cx="412955" cy="533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304800" imgH="393700" progId="Equation.3">
                    <p:embed/>
                  </p:oleObj>
                </mc:Choice>
                <mc:Fallback>
                  <p:oleObj name="Equation" r:id="rId4" imgW="304800" imgH="3937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6216445" y="5715001"/>
                          <a:ext cx="412955" cy="5334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9" name="Object 12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97911747"/>
                </p:ext>
              </p:extLst>
            </p:nvPr>
          </p:nvGraphicFramePr>
          <p:xfrm>
            <a:off x="5461516" y="5702173"/>
            <a:ext cx="550862" cy="533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406400" imgH="393700" progId="Equation.3">
                    <p:embed/>
                  </p:oleObj>
                </mc:Choice>
                <mc:Fallback>
                  <p:oleObj name="Equation" r:id="rId6" imgW="406400" imgH="3937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5461516" y="5702173"/>
                          <a:ext cx="550862" cy="5334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2" name="Object 13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89462805"/>
                </p:ext>
              </p:extLst>
            </p:nvPr>
          </p:nvGraphicFramePr>
          <p:xfrm>
            <a:off x="5372487" y="4788540"/>
            <a:ext cx="206375" cy="292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8" imgW="152400" imgH="215900" progId="Equation.3">
                    <p:embed/>
                  </p:oleObj>
                </mc:Choice>
                <mc:Fallback>
                  <p:oleObj name="Equation" r:id="rId8" imgW="152400" imgH="2159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5372487" y="4788540"/>
                          <a:ext cx="206375" cy="2921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45" name="Rectangle 53"/>
          <p:cNvSpPr txBox="1">
            <a:spLocks noChangeArrowheads="1"/>
          </p:cNvSpPr>
          <p:nvPr/>
        </p:nvSpPr>
        <p:spPr bwMode="auto">
          <a:xfrm>
            <a:off x="2895600" y="6400800"/>
            <a:ext cx="5029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FontTx/>
              <a:buNone/>
            </a:pPr>
            <a:r>
              <a:rPr lang="en-US" dirty="0">
                <a:solidFill>
                  <a:srgbClr val="0000FF"/>
                </a:solidFill>
              </a:rPr>
              <a:t>sin(</a:t>
            </a:r>
            <a:r>
              <a:rPr lang="en-US" dirty="0" err="1">
                <a:solidFill>
                  <a:srgbClr val="0000FF"/>
                </a:solidFill>
                <a:latin typeface="Symbol" charset="2"/>
                <a:cs typeface="Symbol" charset="2"/>
              </a:rPr>
              <a:t>p</a:t>
            </a:r>
            <a:r>
              <a:rPr lang="en-US" i="1" dirty="0" err="1">
                <a:solidFill>
                  <a:srgbClr val="0000FF"/>
                </a:solidFill>
              </a:rPr>
              <a:t>t</a:t>
            </a:r>
            <a:r>
              <a:rPr lang="en-US" dirty="0">
                <a:solidFill>
                  <a:srgbClr val="0000FF"/>
                </a:solidFill>
              </a:rPr>
              <a:t>/</a:t>
            </a:r>
            <a:r>
              <a:rPr lang="en-US" i="1" dirty="0" err="1">
                <a:solidFill>
                  <a:srgbClr val="0000FF"/>
                </a:solidFill>
              </a:rPr>
              <a:t>T</a:t>
            </a:r>
            <a:r>
              <a:rPr lang="en-US" i="1" baseline="-25000" dirty="0" err="1">
                <a:solidFill>
                  <a:srgbClr val="0000FF"/>
                </a:solidFill>
              </a:rPr>
              <a:t>s</a:t>
            </a:r>
            <a:r>
              <a:rPr lang="en-US" dirty="0">
                <a:solidFill>
                  <a:srgbClr val="0000FF"/>
                </a:solidFill>
              </a:rPr>
              <a:t>) / (</a:t>
            </a:r>
            <a:r>
              <a:rPr lang="en-US" dirty="0" err="1">
                <a:solidFill>
                  <a:srgbClr val="0000FF"/>
                </a:solidFill>
                <a:latin typeface="Symbol" charset="2"/>
                <a:cs typeface="Symbol" charset="2"/>
              </a:rPr>
              <a:t>p</a:t>
            </a:r>
            <a:r>
              <a:rPr lang="en-US" i="1" dirty="0" err="1">
                <a:solidFill>
                  <a:srgbClr val="0000FF"/>
                </a:solidFill>
              </a:rPr>
              <a:t>t</a:t>
            </a:r>
            <a:r>
              <a:rPr lang="en-US" dirty="0">
                <a:solidFill>
                  <a:srgbClr val="0000FF"/>
                </a:solidFill>
              </a:rPr>
              <a:t>/</a:t>
            </a:r>
            <a:r>
              <a:rPr lang="en-US" i="1" dirty="0" err="1">
                <a:solidFill>
                  <a:srgbClr val="0000FF"/>
                </a:solidFill>
              </a:rPr>
              <a:t>T</a:t>
            </a:r>
            <a:r>
              <a:rPr lang="en-US" i="1" baseline="-25000" dirty="0" err="1">
                <a:solidFill>
                  <a:srgbClr val="0000FF"/>
                </a:solidFill>
              </a:rPr>
              <a:t>s</a:t>
            </a:r>
            <a:r>
              <a:rPr lang="en-US" dirty="0">
                <a:solidFill>
                  <a:srgbClr val="0000FF"/>
                </a:solidFill>
              </a:rPr>
              <a:t>) </a:t>
            </a:r>
            <a:r>
              <a:rPr lang="en-US" dirty="0">
                <a:solidFill>
                  <a:srgbClr val="0000FF"/>
                </a:solidFill>
                <a:sym typeface="Symbol" charset="0"/>
              </a:rPr>
              <a:t>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i="1" dirty="0" err="1">
                <a:solidFill>
                  <a:srgbClr val="0000FF"/>
                </a:solidFill>
              </a:rPr>
              <a:t>T</a:t>
            </a:r>
            <a:r>
              <a:rPr lang="en-US" i="1" baseline="-25000" dirty="0" err="1">
                <a:solidFill>
                  <a:srgbClr val="0000FF"/>
                </a:solidFill>
              </a:rPr>
              <a:t>s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rect</a:t>
            </a:r>
            <a:r>
              <a:rPr lang="en-US" dirty="0">
                <a:solidFill>
                  <a:srgbClr val="0000FF"/>
                </a:solidFill>
              </a:rPr>
              <a:t>(</a:t>
            </a:r>
            <a:r>
              <a:rPr lang="en-US" i="1" dirty="0">
                <a:solidFill>
                  <a:srgbClr val="0000FF"/>
                </a:solidFill>
                <a:latin typeface="Symbol" charset="0"/>
              </a:rPr>
              <a:t>w</a:t>
            </a:r>
            <a:r>
              <a:rPr lang="en-US" dirty="0">
                <a:solidFill>
                  <a:srgbClr val="0000FF"/>
                </a:solidFill>
              </a:rPr>
              <a:t>/</a:t>
            </a:r>
            <a:r>
              <a:rPr lang="en-US" i="1" dirty="0" err="1">
                <a:solidFill>
                  <a:srgbClr val="0000FF"/>
                </a:solidFill>
                <a:latin typeface="Symbol" charset="0"/>
              </a:rPr>
              <a:t>w</a:t>
            </a:r>
            <a:r>
              <a:rPr lang="en-US" i="1" baseline="-25000" dirty="0" err="1">
                <a:solidFill>
                  <a:srgbClr val="0000FF"/>
                </a:solidFill>
                <a:latin typeface="+mj-lt"/>
              </a:rPr>
              <a:t>s</a:t>
            </a:r>
            <a:r>
              <a:rPr lang="en-US" dirty="0">
                <a:solidFill>
                  <a:srgbClr val="0000FF"/>
                </a:solidFill>
              </a:rPr>
              <a:t>)</a:t>
            </a:r>
          </a:p>
        </p:txBody>
      </p:sp>
      <p:grpSp>
        <p:nvGrpSpPr>
          <p:cNvPr id="186" name="Group 185"/>
          <p:cNvGrpSpPr/>
          <p:nvPr/>
        </p:nvGrpSpPr>
        <p:grpSpPr>
          <a:xfrm>
            <a:off x="304800" y="4724400"/>
            <a:ext cx="2819400" cy="1371600"/>
            <a:chOff x="609600" y="4800600"/>
            <a:chExt cx="2819400" cy="1371600"/>
          </a:xfrm>
        </p:grpSpPr>
        <p:graphicFrame>
          <p:nvGraphicFramePr>
            <p:cNvPr id="147" name="Object 2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97028869"/>
                </p:ext>
              </p:extLst>
            </p:nvPr>
          </p:nvGraphicFramePr>
          <p:xfrm>
            <a:off x="609600" y="4800600"/>
            <a:ext cx="2489201" cy="1371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Worksheet" r:id="rId10" imgW="3711245" imgH="2110923" progId="Excel.Sheet.8">
                    <p:embed/>
                  </p:oleObj>
                </mc:Choice>
                <mc:Fallback>
                  <p:oleObj name="Worksheet" r:id="rId10" imgW="3711245" imgH="2110923" progId="Excel.Sheet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9600" y="4800600"/>
                          <a:ext cx="2489201" cy="13716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8" name="Line 22"/>
            <p:cNvSpPr>
              <a:spLocks noChangeShapeType="1"/>
            </p:cNvSpPr>
            <p:nvPr/>
          </p:nvSpPr>
          <p:spPr bwMode="auto">
            <a:xfrm>
              <a:off x="645856" y="5778500"/>
              <a:ext cx="2402144" cy="127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9" name="Line 23"/>
            <p:cNvSpPr>
              <a:spLocks noChangeShapeType="1"/>
            </p:cNvSpPr>
            <p:nvPr/>
          </p:nvSpPr>
          <p:spPr bwMode="auto">
            <a:xfrm flipV="1">
              <a:off x="1866513" y="4851144"/>
              <a:ext cx="0" cy="10162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0" name="Text Box 24"/>
            <p:cNvSpPr txBox="1">
              <a:spLocks noChangeArrowheads="1"/>
            </p:cNvSpPr>
            <p:nvPr/>
          </p:nvSpPr>
          <p:spPr bwMode="auto">
            <a:xfrm>
              <a:off x="1739771" y="5842256"/>
              <a:ext cx="377825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dirty="0"/>
                <a:t>0</a:t>
              </a:r>
              <a:endParaRPr lang="en-US" dirty="0"/>
            </a:p>
          </p:txBody>
        </p:sp>
        <p:sp>
          <p:nvSpPr>
            <p:cNvPr id="152" name="Text Box 26"/>
            <p:cNvSpPr txBox="1">
              <a:spLocks noChangeArrowheads="1"/>
            </p:cNvSpPr>
            <p:nvPr/>
          </p:nvSpPr>
          <p:spPr bwMode="auto">
            <a:xfrm>
              <a:off x="3051175" y="5497512"/>
              <a:ext cx="377825" cy="3698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i="1" dirty="0">
                  <a:latin typeface="+mn-lt"/>
                </a:rPr>
                <a:t>t</a:t>
              </a:r>
            </a:p>
          </p:txBody>
        </p:sp>
        <p:sp>
          <p:nvSpPr>
            <p:cNvPr id="153" name="Text Box 27"/>
            <p:cNvSpPr txBox="1">
              <a:spLocks noChangeArrowheads="1"/>
            </p:cNvSpPr>
            <p:nvPr/>
          </p:nvSpPr>
          <p:spPr bwMode="auto">
            <a:xfrm>
              <a:off x="1752600" y="4800600"/>
              <a:ext cx="914400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 i="1" dirty="0"/>
                <a:t>h</a:t>
              </a:r>
              <a:r>
                <a:rPr lang="en-US" sz="1800" dirty="0"/>
                <a:t>(</a:t>
              </a:r>
              <a:r>
                <a:rPr lang="en-US" sz="1800" i="1" dirty="0"/>
                <a:t>t</a:t>
              </a:r>
              <a:r>
                <a:rPr lang="en-US" sz="1800" dirty="0"/>
                <a:t>)</a:t>
              </a:r>
            </a:p>
          </p:txBody>
        </p:sp>
        <p:sp>
          <p:nvSpPr>
            <p:cNvPr id="154" name="Line 28"/>
            <p:cNvSpPr>
              <a:spLocks noChangeShapeType="1"/>
            </p:cNvSpPr>
            <p:nvPr/>
          </p:nvSpPr>
          <p:spPr bwMode="auto">
            <a:xfrm>
              <a:off x="1295400" y="571500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" name="Line 29"/>
            <p:cNvSpPr>
              <a:spLocks noChangeShapeType="1"/>
            </p:cNvSpPr>
            <p:nvPr/>
          </p:nvSpPr>
          <p:spPr bwMode="auto">
            <a:xfrm>
              <a:off x="1016258" y="570230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6" name="Line 30"/>
            <p:cNvSpPr>
              <a:spLocks noChangeShapeType="1"/>
            </p:cNvSpPr>
            <p:nvPr/>
          </p:nvSpPr>
          <p:spPr bwMode="auto">
            <a:xfrm>
              <a:off x="1587371" y="5700713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7" name="Line 31"/>
            <p:cNvSpPr>
              <a:spLocks noChangeShapeType="1"/>
            </p:cNvSpPr>
            <p:nvPr/>
          </p:nvSpPr>
          <p:spPr bwMode="auto">
            <a:xfrm>
              <a:off x="2146429" y="570230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2" name="Line 44"/>
            <p:cNvSpPr>
              <a:spLocks noChangeShapeType="1"/>
            </p:cNvSpPr>
            <p:nvPr/>
          </p:nvSpPr>
          <p:spPr bwMode="auto">
            <a:xfrm>
              <a:off x="2454872" y="570230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" name="Line 48"/>
            <p:cNvSpPr>
              <a:spLocks noChangeShapeType="1"/>
            </p:cNvSpPr>
            <p:nvPr/>
          </p:nvSpPr>
          <p:spPr bwMode="auto">
            <a:xfrm>
              <a:off x="2717542" y="5700713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8" name="Text Box 24"/>
            <p:cNvSpPr txBox="1">
              <a:spLocks noChangeArrowheads="1"/>
            </p:cNvSpPr>
            <p:nvPr/>
          </p:nvSpPr>
          <p:spPr bwMode="auto">
            <a:xfrm>
              <a:off x="1968371" y="5829684"/>
              <a:ext cx="377825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i="1" dirty="0" err="1"/>
                <a:t>T</a:t>
              </a:r>
              <a:r>
                <a:rPr lang="en-US" sz="1400" i="1" baseline="-25000" dirty="0" err="1"/>
                <a:t>s</a:t>
              </a:r>
              <a:endParaRPr lang="en-US" i="1" baseline="-25000" dirty="0"/>
            </a:p>
          </p:txBody>
        </p:sp>
        <p:sp>
          <p:nvSpPr>
            <p:cNvPr id="180" name="TextBox 179"/>
            <p:cNvSpPr txBox="1"/>
            <p:nvPr/>
          </p:nvSpPr>
          <p:spPr>
            <a:xfrm>
              <a:off x="1524000" y="4800600"/>
              <a:ext cx="304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1</a:t>
              </a:r>
            </a:p>
          </p:txBody>
        </p:sp>
        <p:sp>
          <p:nvSpPr>
            <p:cNvPr id="181" name="Text Box 24"/>
            <p:cNvSpPr txBox="1">
              <a:spLocks noChangeArrowheads="1"/>
            </p:cNvSpPr>
            <p:nvPr/>
          </p:nvSpPr>
          <p:spPr bwMode="auto">
            <a:xfrm>
              <a:off x="2264291" y="5841744"/>
              <a:ext cx="478909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i="1" dirty="0"/>
                <a:t>2T</a:t>
              </a:r>
              <a:r>
                <a:rPr lang="en-US" sz="1400" i="1" baseline="-25000" dirty="0"/>
                <a:t>s</a:t>
              </a:r>
              <a:endParaRPr lang="en-US" i="1" baseline="-25000" dirty="0"/>
            </a:p>
          </p:txBody>
        </p:sp>
        <p:sp>
          <p:nvSpPr>
            <p:cNvPr id="182" name="Text Box 24"/>
            <p:cNvSpPr txBox="1">
              <a:spLocks noChangeArrowheads="1"/>
            </p:cNvSpPr>
            <p:nvPr/>
          </p:nvSpPr>
          <p:spPr bwMode="auto">
            <a:xfrm>
              <a:off x="2552313" y="5841744"/>
              <a:ext cx="478909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i="1" dirty="0"/>
                <a:t>3T</a:t>
              </a:r>
              <a:r>
                <a:rPr lang="en-US" sz="1400" i="1" baseline="-25000" dirty="0"/>
                <a:t>s</a:t>
              </a:r>
              <a:endParaRPr lang="en-US" i="1" baseline="-25000" dirty="0"/>
            </a:p>
          </p:txBody>
        </p:sp>
        <p:sp>
          <p:nvSpPr>
            <p:cNvPr id="183" name="Text Box 24"/>
            <p:cNvSpPr txBox="1">
              <a:spLocks noChangeArrowheads="1"/>
            </p:cNvSpPr>
            <p:nvPr/>
          </p:nvSpPr>
          <p:spPr bwMode="auto">
            <a:xfrm>
              <a:off x="1412488" y="5841744"/>
              <a:ext cx="454025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i="1" dirty="0"/>
                <a:t>-</a:t>
              </a:r>
              <a:r>
                <a:rPr lang="en-US" sz="1400" i="1" dirty="0" err="1"/>
                <a:t>T</a:t>
              </a:r>
              <a:r>
                <a:rPr lang="en-US" sz="1400" i="1" baseline="-25000" dirty="0" err="1"/>
                <a:t>s</a:t>
              </a:r>
              <a:endParaRPr lang="en-US" i="1" baseline="-25000" dirty="0"/>
            </a:p>
          </p:txBody>
        </p:sp>
        <p:sp>
          <p:nvSpPr>
            <p:cNvPr id="184" name="Text Box 24"/>
            <p:cNvSpPr txBox="1">
              <a:spLocks noChangeArrowheads="1"/>
            </p:cNvSpPr>
            <p:nvPr/>
          </p:nvSpPr>
          <p:spPr bwMode="auto">
            <a:xfrm>
              <a:off x="1002655" y="5841744"/>
              <a:ext cx="60960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i="1" dirty="0"/>
                <a:t>-2T</a:t>
              </a:r>
              <a:r>
                <a:rPr lang="en-US" sz="1400" i="1" baseline="-25000" dirty="0"/>
                <a:t>s</a:t>
              </a:r>
              <a:endParaRPr lang="en-US" i="1" baseline="-25000" dirty="0"/>
            </a:p>
          </p:txBody>
        </p:sp>
      </p:grpSp>
      <p:grpSp>
        <p:nvGrpSpPr>
          <p:cNvPr id="189" name="Group 188"/>
          <p:cNvGrpSpPr>
            <a:grpSpLocks/>
          </p:cNvGrpSpPr>
          <p:nvPr/>
        </p:nvGrpSpPr>
        <p:grpSpPr bwMode="auto">
          <a:xfrm>
            <a:off x="3149084" y="5062891"/>
            <a:ext cx="814388" cy="681038"/>
            <a:chOff x="2056" y="3104"/>
            <a:chExt cx="513" cy="429"/>
          </a:xfrm>
        </p:grpSpPr>
        <p:sp>
          <p:nvSpPr>
            <p:cNvPr id="190" name="AutoShape 49"/>
            <p:cNvSpPr>
              <a:spLocks noChangeArrowheads="1"/>
            </p:cNvSpPr>
            <p:nvPr/>
          </p:nvSpPr>
          <p:spPr bwMode="auto">
            <a:xfrm>
              <a:off x="2087" y="3372"/>
              <a:ext cx="482" cy="161"/>
            </a:xfrm>
            <a:prstGeom prst="leftRightArrow">
              <a:avLst>
                <a:gd name="adj1" fmla="val 50000"/>
                <a:gd name="adj2" fmla="val 59876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1" name="Text Box 50"/>
            <p:cNvSpPr txBox="1">
              <a:spLocks noChangeArrowheads="1"/>
            </p:cNvSpPr>
            <p:nvPr/>
          </p:nvSpPr>
          <p:spPr bwMode="auto">
            <a:xfrm>
              <a:off x="2056" y="3104"/>
              <a:ext cx="45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i="1" dirty="0">
                  <a:latin typeface="Script" charset="0"/>
                </a:rPr>
                <a:t>F</a:t>
              </a:r>
              <a:endParaRPr lang="en-US" dirty="0"/>
            </a:p>
          </p:txBody>
        </p:sp>
      </p:grpSp>
      <p:sp>
        <p:nvSpPr>
          <p:cNvPr id="193" name="TextBox 192"/>
          <p:cNvSpPr txBox="1"/>
          <p:nvPr/>
        </p:nvSpPr>
        <p:spPr>
          <a:xfrm>
            <a:off x="343287" y="6061854"/>
            <a:ext cx="2438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/>
              <a:t>Impulse response lasts for </a:t>
            </a:r>
            <a:r>
              <a:rPr lang="en-US" sz="2000" dirty="0"/>
              <a:t>–∞ &lt; </a:t>
            </a:r>
            <a:r>
              <a:rPr lang="en-US" sz="2000" i="1" dirty="0"/>
              <a:t>t</a:t>
            </a:r>
            <a:r>
              <a:rPr lang="en-US" sz="2000" dirty="0"/>
              <a:t> &lt; ∞</a:t>
            </a:r>
          </a:p>
        </p:txBody>
      </p:sp>
      <p:graphicFrame>
        <p:nvGraphicFramePr>
          <p:cNvPr id="113" name="Object 110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3770275"/>
              </p:ext>
            </p:extLst>
          </p:nvPr>
        </p:nvGraphicFramePr>
        <p:xfrm>
          <a:off x="6858000" y="4343400"/>
          <a:ext cx="1905000" cy="7297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587500" imgH="609600" progId="Equation.3">
                  <p:embed/>
                </p:oleObj>
              </mc:Choice>
              <mc:Fallback>
                <p:oleObj name="Equation" r:id="rId12" imgW="1587500" imgH="609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0" y="4343400"/>
                        <a:ext cx="1905000" cy="729784"/>
                      </a:xfrm>
                      <a:prstGeom prst="rect">
                        <a:avLst/>
                      </a:prstGeom>
                      <a:solidFill>
                        <a:srgbClr val="DDDDDD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98660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0" grpId="0"/>
      <p:bldP spid="145" grpId="0"/>
      <p:bldP spid="19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charset="0"/>
              </a:rPr>
              <a:t>Sampling Theorem</a:t>
            </a:r>
          </a:p>
        </p:txBody>
      </p:sp>
      <p:sp>
        <p:nvSpPr>
          <p:cNvPr id="2150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8229600" cy="1447800"/>
          </a:xfrm>
        </p:spPr>
        <p:txBody>
          <a:bodyPr/>
          <a:lstStyle/>
          <a:p>
            <a:r>
              <a:rPr lang="en-US" dirty="0">
                <a:latin typeface="Times New Roman" charset="0"/>
              </a:rPr>
              <a:t>Continuous-time signal </a:t>
            </a:r>
            <a:r>
              <a:rPr lang="en-US" b="0" i="1" dirty="0">
                <a:solidFill>
                  <a:schemeClr val="tx1"/>
                </a:solidFill>
                <a:latin typeface="Times New Roman" charset="0"/>
              </a:rPr>
              <a:t>x</a:t>
            </a:r>
            <a:r>
              <a:rPr lang="en-US" b="0" dirty="0">
                <a:solidFill>
                  <a:schemeClr val="tx1"/>
                </a:solidFill>
                <a:latin typeface="Times New Roman" charset="0"/>
              </a:rPr>
              <a:t>(</a:t>
            </a:r>
            <a:r>
              <a:rPr lang="en-US" b="0" i="1" dirty="0">
                <a:solidFill>
                  <a:schemeClr val="tx1"/>
                </a:solidFill>
                <a:latin typeface="Times New Roman" charset="0"/>
              </a:rPr>
              <a:t>t</a:t>
            </a:r>
            <a:r>
              <a:rPr lang="en-US" b="0" dirty="0">
                <a:solidFill>
                  <a:schemeClr val="tx1"/>
                </a:solidFill>
                <a:latin typeface="Times New Roman" charset="0"/>
              </a:rPr>
              <a:t>)</a:t>
            </a:r>
            <a:r>
              <a:rPr lang="en-US" dirty="0">
                <a:latin typeface="Times New Roman" charset="0"/>
              </a:rPr>
              <a:t> with frequencies no higher than </a:t>
            </a:r>
            <a:r>
              <a:rPr lang="en-US" b="0" i="1" dirty="0" err="1">
                <a:solidFill>
                  <a:schemeClr val="tx1"/>
                </a:solidFill>
                <a:latin typeface="Times New Roman" charset="0"/>
              </a:rPr>
              <a:t>f</a:t>
            </a:r>
            <a:r>
              <a:rPr lang="en-US" b="0" i="1" baseline="-25000" dirty="0" err="1">
                <a:solidFill>
                  <a:schemeClr val="tx1"/>
                </a:solidFill>
                <a:latin typeface="Times New Roman" charset="0"/>
              </a:rPr>
              <a:t>max</a:t>
            </a:r>
            <a:r>
              <a:rPr lang="en-US" dirty="0">
                <a:latin typeface="Times New Roman" charset="0"/>
              </a:rPr>
              <a:t> can be reconstructed from its samples </a:t>
            </a:r>
            <a:r>
              <a:rPr lang="en-US" b="0" i="1" dirty="0">
                <a:solidFill>
                  <a:schemeClr val="tx1"/>
                </a:solidFill>
                <a:latin typeface="Times New Roman" charset="0"/>
              </a:rPr>
              <a:t>x</a:t>
            </a:r>
            <a:r>
              <a:rPr lang="en-US" b="0" dirty="0">
                <a:solidFill>
                  <a:schemeClr val="tx1"/>
                </a:solidFill>
                <a:latin typeface="Times New Roman" charset="0"/>
              </a:rPr>
              <a:t>(</a:t>
            </a:r>
            <a:r>
              <a:rPr lang="en-US" b="0" i="1" dirty="0">
                <a:solidFill>
                  <a:schemeClr val="tx1"/>
                </a:solidFill>
                <a:latin typeface="Times New Roman" charset="0"/>
              </a:rPr>
              <a:t>n </a:t>
            </a:r>
            <a:r>
              <a:rPr lang="en-US" b="0" i="1" dirty="0" err="1">
                <a:solidFill>
                  <a:schemeClr val="tx1"/>
                </a:solidFill>
                <a:latin typeface="Times New Roman" charset="0"/>
              </a:rPr>
              <a:t>T</a:t>
            </a:r>
            <a:r>
              <a:rPr lang="en-US" b="0" i="1" baseline="-25000" dirty="0" err="1">
                <a:solidFill>
                  <a:schemeClr val="tx1"/>
                </a:solidFill>
                <a:latin typeface="Times New Roman" charset="0"/>
              </a:rPr>
              <a:t>s</a:t>
            </a:r>
            <a:r>
              <a:rPr lang="en-US" b="0" dirty="0">
                <a:solidFill>
                  <a:schemeClr val="tx1"/>
                </a:solidFill>
                <a:latin typeface="Times New Roman" charset="0"/>
              </a:rPr>
              <a:t>)</a:t>
            </a:r>
            <a:r>
              <a:rPr lang="en-US" dirty="0">
                <a:latin typeface="Times New Roman" charset="0"/>
              </a:rPr>
              <a:t> if samples taken at rate </a:t>
            </a:r>
            <a:r>
              <a:rPr lang="en-US" b="0" i="1" dirty="0" err="1">
                <a:solidFill>
                  <a:schemeClr val="tx1"/>
                </a:solidFill>
                <a:latin typeface="Times New Roman" charset="0"/>
              </a:rPr>
              <a:t>f</a:t>
            </a:r>
            <a:r>
              <a:rPr lang="en-US" b="0" i="1" baseline="-25000" dirty="0" err="1">
                <a:solidFill>
                  <a:schemeClr val="tx1"/>
                </a:solidFill>
                <a:latin typeface="Times New Roman" charset="0"/>
              </a:rPr>
              <a:t>s</a:t>
            </a:r>
            <a:r>
              <a:rPr lang="en-US" b="0" dirty="0">
                <a:solidFill>
                  <a:schemeClr val="tx1"/>
                </a:solidFill>
                <a:latin typeface="Times New Roman" charset="0"/>
              </a:rPr>
              <a:t> &gt; 2 </a:t>
            </a:r>
            <a:r>
              <a:rPr lang="en-US" b="0" i="1" dirty="0" err="1">
                <a:solidFill>
                  <a:schemeClr val="tx1"/>
                </a:solidFill>
                <a:latin typeface="Times New Roman" charset="0"/>
              </a:rPr>
              <a:t>f</a:t>
            </a:r>
            <a:r>
              <a:rPr lang="en-US" b="0" i="1" baseline="-25000" dirty="0" err="1">
                <a:solidFill>
                  <a:schemeClr val="tx1"/>
                </a:solidFill>
                <a:latin typeface="Times New Roman" charset="0"/>
              </a:rPr>
              <a:t>max</a:t>
            </a:r>
            <a:endParaRPr lang="en-US" dirty="0">
              <a:latin typeface="Times New Roman" charset="0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0" y="0"/>
            <a:ext cx="914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rgbClr val="CC00CC"/>
                </a:solidFill>
                <a:latin typeface="Times New Roman" charset="0"/>
                <a:ea typeface="ＭＳ Ｐゴシック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b="0" i="1" dirty="0">
                <a:solidFill>
                  <a:schemeClr val="tx1"/>
                </a:solidFill>
              </a:rPr>
              <a:t>Sampling &amp; Reconstruction – </a:t>
            </a:r>
            <a:r>
              <a:rPr lang="en-US" sz="1600" b="0" i="1" dirty="0" err="1">
                <a:solidFill>
                  <a:schemeClr val="tx1"/>
                </a:solidFill>
              </a:rPr>
              <a:t>SPFirst</a:t>
            </a:r>
            <a:r>
              <a:rPr lang="en-US" sz="1600" b="0" i="1" dirty="0">
                <a:solidFill>
                  <a:schemeClr val="tx1"/>
                </a:solidFill>
              </a:rPr>
              <a:t> Sec.4-1, 4-2 &amp; 12-3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58000" y="6400800"/>
            <a:ext cx="1905000" cy="457200"/>
          </a:xfrm>
        </p:spPr>
        <p:txBody>
          <a:bodyPr/>
          <a:lstStyle/>
          <a:p>
            <a:r>
              <a:rPr lang="en-US" dirty="0"/>
              <a:t>16-</a:t>
            </a:r>
            <a:fld id="{48456A70-0021-B84E-925B-88B7CCC4D2F0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1" name="Rectangle 1027"/>
          <p:cNvSpPr txBox="1">
            <a:spLocks noChangeArrowheads="1"/>
          </p:cNvSpPr>
          <p:nvPr/>
        </p:nvSpPr>
        <p:spPr bwMode="auto">
          <a:xfrm>
            <a:off x="533400" y="3886200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i="1" dirty="0">
                <a:latin typeface="Times New Roman" charset="0"/>
              </a:rPr>
              <a:t>Example</a:t>
            </a:r>
            <a:r>
              <a:rPr lang="en-US" dirty="0">
                <a:latin typeface="Times New Roman" charset="0"/>
              </a:rPr>
              <a:t>: Sampling audio signals</a:t>
            </a:r>
          </a:p>
        </p:txBody>
      </p:sp>
      <p:sp>
        <p:nvSpPr>
          <p:cNvPr id="13" name="Rectangle 1027"/>
          <p:cNvSpPr txBox="1">
            <a:spLocks noChangeArrowheads="1"/>
          </p:cNvSpPr>
          <p:nvPr/>
        </p:nvSpPr>
        <p:spPr bwMode="auto">
          <a:xfrm>
            <a:off x="533400" y="2819400"/>
            <a:ext cx="822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FontTx/>
              <a:buNone/>
            </a:pPr>
            <a:r>
              <a:rPr lang="en-US" dirty="0" err="1">
                <a:latin typeface="Times New Roman" charset="0"/>
              </a:rPr>
              <a:t>Nyquist</a:t>
            </a:r>
            <a:r>
              <a:rPr lang="en-US" dirty="0">
                <a:latin typeface="Times New Roman" charset="0"/>
              </a:rPr>
              <a:t> rate = 2 </a:t>
            </a:r>
            <a:r>
              <a:rPr lang="en-US" i="1" dirty="0" err="1">
                <a:latin typeface="Times New Roman" charset="0"/>
              </a:rPr>
              <a:t>f</a:t>
            </a:r>
            <a:r>
              <a:rPr lang="en-US" i="1" baseline="-25000" dirty="0" err="1">
                <a:latin typeface="Times New Roman" charset="0"/>
              </a:rPr>
              <a:t>max</a:t>
            </a:r>
            <a:endParaRPr lang="en-US" dirty="0">
              <a:latin typeface="Times New Roman" charset="0"/>
            </a:endParaRPr>
          </a:p>
        </p:txBody>
      </p:sp>
      <p:sp>
        <p:nvSpPr>
          <p:cNvPr id="14" name="Rectangle 1027"/>
          <p:cNvSpPr txBox="1">
            <a:spLocks noChangeArrowheads="1"/>
          </p:cNvSpPr>
          <p:nvPr/>
        </p:nvSpPr>
        <p:spPr bwMode="auto">
          <a:xfrm>
            <a:off x="533400" y="3276600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FontTx/>
              <a:buNone/>
            </a:pPr>
            <a:r>
              <a:rPr lang="en-US" dirty="0" err="1">
                <a:latin typeface="Times New Roman" charset="0"/>
              </a:rPr>
              <a:t>Nyquist</a:t>
            </a:r>
            <a:r>
              <a:rPr lang="en-US" dirty="0">
                <a:latin typeface="Times New Roman" charset="0"/>
              </a:rPr>
              <a:t> frequency =  </a:t>
            </a:r>
            <a:r>
              <a:rPr lang="en-US" i="1" dirty="0" err="1">
                <a:latin typeface="Times New Roman" charset="0"/>
              </a:rPr>
              <a:t>f</a:t>
            </a:r>
            <a:r>
              <a:rPr lang="en-US" i="1" baseline="-25000" dirty="0" err="1">
                <a:latin typeface="Times New Roman" charset="0"/>
              </a:rPr>
              <a:t>s</a:t>
            </a:r>
            <a:r>
              <a:rPr lang="en-US" i="1" baseline="-25000" dirty="0">
                <a:latin typeface="Times New Roman" charset="0"/>
              </a:rPr>
              <a:t> </a:t>
            </a:r>
            <a:r>
              <a:rPr lang="en-US" dirty="0">
                <a:latin typeface="Times New Roman" charset="0"/>
              </a:rPr>
              <a:t>/ 2</a:t>
            </a:r>
          </a:p>
        </p:txBody>
      </p:sp>
      <p:sp>
        <p:nvSpPr>
          <p:cNvPr id="15" name="Rectangle 1027"/>
          <p:cNvSpPr txBox="1">
            <a:spLocks noChangeArrowheads="1"/>
          </p:cNvSpPr>
          <p:nvPr/>
        </p:nvSpPr>
        <p:spPr bwMode="auto">
          <a:xfrm>
            <a:off x="533400" y="4343400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FontTx/>
              <a:buNone/>
            </a:pPr>
            <a:r>
              <a:rPr lang="en-US" dirty="0">
                <a:latin typeface="Times New Roman" charset="0"/>
              </a:rPr>
              <a:t>Normal human hearing is from about 20 Hz to 20 kHz</a:t>
            </a:r>
          </a:p>
        </p:txBody>
      </p:sp>
      <p:sp>
        <p:nvSpPr>
          <p:cNvPr id="16" name="Rectangle 1027"/>
          <p:cNvSpPr txBox="1">
            <a:spLocks noChangeArrowheads="1"/>
          </p:cNvSpPr>
          <p:nvPr/>
        </p:nvSpPr>
        <p:spPr bwMode="auto">
          <a:xfrm>
            <a:off x="533400" y="4800600"/>
            <a:ext cx="822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FontTx/>
              <a:buNone/>
            </a:pPr>
            <a:r>
              <a:rPr lang="en-US" dirty="0">
                <a:latin typeface="Times New Roman" charset="0"/>
              </a:rPr>
              <a:t>Apply </a:t>
            </a:r>
            <a:r>
              <a:rPr lang="en-US" dirty="0" err="1">
                <a:latin typeface="Times New Roman" charset="0"/>
              </a:rPr>
              <a:t>lowpass</a:t>
            </a:r>
            <a:r>
              <a:rPr lang="en-US" dirty="0">
                <a:latin typeface="Times New Roman" charset="0"/>
              </a:rPr>
              <a:t> filter before sampling to pass low frequencies up to 20 kHz and reject high frequencies</a:t>
            </a:r>
          </a:p>
        </p:txBody>
      </p:sp>
      <p:sp>
        <p:nvSpPr>
          <p:cNvPr id="17" name="Rectangle 1027"/>
          <p:cNvSpPr txBox="1">
            <a:spLocks noChangeArrowheads="1"/>
          </p:cNvSpPr>
          <p:nvPr/>
        </p:nvSpPr>
        <p:spPr bwMode="auto">
          <a:xfrm>
            <a:off x="533400" y="5638800"/>
            <a:ext cx="822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FontTx/>
              <a:buNone/>
            </a:pPr>
            <a:r>
              <a:rPr lang="en-US" dirty="0" err="1">
                <a:latin typeface="Times New Roman" charset="0"/>
              </a:rPr>
              <a:t>Lowpass</a:t>
            </a:r>
            <a:r>
              <a:rPr lang="en-US" dirty="0">
                <a:latin typeface="Times New Roman" charset="0"/>
              </a:rPr>
              <a:t> filter needs 10% of maximum </a:t>
            </a:r>
            <a:r>
              <a:rPr lang="en-US" dirty="0" err="1">
                <a:latin typeface="Times New Roman" charset="0"/>
              </a:rPr>
              <a:t>passband</a:t>
            </a:r>
            <a:r>
              <a:rPr lang="en-US" dirty="0">
                <a:latin typeface="Times New Roman" charset="0"/>
              </a:rPr>
              <a:t> frequency to roll off to zero (2 kHz </a:t>
            </a:r>
            <a:r>
              <a:rPr lang="en-US" dirty="0" err="1">
                <a:latin typeface="Times New Roman" charset="0"/>
              </a:rPr>
              <a:t>rolloff</a:t>
            </a:r>
            <a:r>
              <a:rPr lang="en-US" dirty="0">
                <a:latin typeface="Times New Roman" charset="0"/>
              </a:rPr>
              <a:t> in this case)</a:t>
            </a:r>
          </a:p>
        </p:txBody>
      </p:sp>
    </p:spTree>
    <p:extLst>
      <p:ext uri="{BB962C8B-B14F-4D97-AF65-F5344CB8AC3E}">
        <p14:creationId xmlns:p14="http://schemas.microsoft.com/office/powerpoint/2010/main" val="1969022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  <p:bldP spid="11" grpId="0"/>
      <p:bldP spid="13" grpId="0" build="p"/>
      <p:bldP spid="14" grpId="0" build="p"/>
      <p:bldP spid="15" grpId="0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Discrete-to-Continuous Conversion</a:t>
            </a:r>
          </a:p>
        </p:txBody>
      </p:sp>
      <p:sp>
        <p:nvSpPr>
          <p:cNvPr id="20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1066800"/>
          </a:xfrm>
        </p:spPr>
        <p:txBody>
          <a:bodyPr/>
          <a:lstStyle/>
          <a:p>
            <a:r>
              <a:rPr lang="en-US" dirty="0"/>
              <a:t>General form of interpolation is sum of weighted pulses </a:t>
            </a:r>
          </a:p>
        </p:txBody>
      </p:sp>
      <p:graphicFrame>
        <p:nvGraphicFramePr>
          <p:cNvPr id="2050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0036679"/>
              </p:ext>
            </p:extLst>
          </p:nvPr>
        </p:nvGraphicFramePr>
        <p:xfrm>
          <a:off x="3505200" y="1981200"/>
          <a:ext cx="30480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574640" imgH="431640" progId="Equation.3">
                  <p:embed/>
                </p:oleObj>
              </mc:Choice>
              <mc:Fallback>
                <p:oleObj name="Equation" r:id="rId2" imgW="157464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1981200"/>
                        <a:ext cx="3048000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58000" y="6400800"/>
            <a:ext cx="1905000" cy="457200"/>
          </a:xfrm>
        </p:spPr>
        <p:txBody>
          <a:bodyPr/>
          <a:lstStyle/>
          <a:p>
            <a:r>
              <a:rPr lang="en-US" dirty="0"/>
              <a:t>16-</a:t>
            </a:r>
            <a:fld id="{48456A70-0021-B84E-925B-88B7CCC4D2F0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0"/>
            <a:ext cx="914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rgbClr val="CC00CC"/>
                </a:solidFill>
                <a:latin typeface="Times New Roman" charset="0"/>
                <a:ea typeface="ＭＳ Ｐゴシック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b="0" i="1" dirty="0">
                <a:solidFill>
                  <a:schemeClr val="tx1"/>
                </a:solidFill>
              </a:rPr>
              <a:t>Sampling &amp; Reconstruction – </a:t>
            </a:r>
            <a:r>
              <a:rPr lang="en-US" sz="1600" b="0" i="1" dirty="0" err="1">
                <a:solidFill>
                  <a:schemeClr val="tx1"/>
                </a:solidFill>
              </a:rPr>
              <a:t>SPFirst</a:t>
            </a:r>
            <a:r>
              <a:rPr lang="en-US" sz="1600" b="0" i="1" dirty="0">
                <a:solidFill>
                  <a:schemeClr val="tx1"/>
                </a:solidFill>
              </a:rPr>
              <a:t> Sec. 4-4.1, 12-3.3 &amp; 12-3.4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457200" y="4000884"/>
            <a:ext cx="8305800" cy="571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1272"/>
              </a:spcBef>
            </a:pPr>
            <a:r>
              <a:rPr lang="en-US" dirty="0"/>
              <a:t>Pulse function </a:t>
            </a:r>
            <a:r>
              <a:rPr lang="en-US" i="1" dirty="0"/>
              <a:t>p</a:t>
            </a:r>
            <a:r>
              <a:rPr lang="en-US" dirty="0"/>
              <a:t>(</a:t>
            </a:r>
            <a:r>
              <a:rPr lang="en-US" i="1" dirty="0"/>
              <a:t>t</a:t>
            </a:r>
            <a:r>
              <a:rPr lang="en-US" dirty="0"/>
              <a:t>)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457200" y="2895600"/>
            <a:ext cx="8305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FontTx/>
              <a:buNone/>
            </a:pPr>
            <a:r>
              <a:rPr lang="en-US" i="1" dirty="0"/>
              <a:t>Input:</a:t>
            </a:r>
            <a:r>
              <a:rPr lang="en-US" dirty="0"/>
              <a:t> discrete-time sequence</a:t>
            </a:r>
            <a:r>
              <a:rPr lang="en-US" i="1" dirty="0"/>
              <a:t> y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457200" y="4534284"/>
            <a:ext cx="8305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FontTx/>
              <a:buNone/>
            </a:pPr>
            <a:r>
              <a:rPr lang="en-US" dirty="0"/>
              <a:t>Unit amplitude and/or unit area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57200" y="5016372"/>
            <a:ext cx="8305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FontTx/>
              <a:buNone/>
            </a:pPr>
            <a:r>
              <a:rPr lang="en-US" dirty="0"/>
              <a:t>Rectangular, triangular, </a:t>
            </a:r>
            <a:r>
              <a:rPr lang="en-US" dirty="0" err="1"/>
              <a:t>sinc</a:t>
            </a:r>
            <a:r>
              <a:rPr lang="en-US" dirty="0"/>
              <a:t>, truncated </a:t>
            </a:r>
            <a:r>
              <a:rPr lang="en-US" dirty="0" err="1"/>
              <a:t>sinc</a:t>
            </a:r>
            <a:r>
              <a:rPr lang="en-US" dirty="0"/>
              <a:t>, etc.</a:t>
            </a: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457200" y="5499228"/>
            <a:ext cx="830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FontTx/>
              <a:buNone/>
            </a:pPr>
            <a:r>
              <a:rPr lang="en-US" dirty="0"/>
              <a:t>Overlaps in time with other pulses when duration &gt; </a:t>
            </a:r>
            <a:r>
              <a:rPr lang="en-US" i="1" dirty="0" err="1"/>
              <a:t>T</a:t>
            </a:r>
            <a:r>
              <a:rPr lang="en-US" i="1" baseline="-25000" dirty="0" err="1"/>
              <a:t>s</a:t>
            </a:r>
            <a:r>
              <a:rPr lang="en-US" dirty="0"/>
              <a:t> </a:t>
            </a: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406658" y="3377688"/>
            <a:ext cx="830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FontTx/>
              <a:buNone/>
            </a:pPr>
            <a:r>
              <a:rPr lang="en-US" i="1" dirty="0"/>
              <a:t>Output:</a:t>
            </a:r>
            <a:r>
              <a:rPr lang="en-US" dirty="0"/>
              <a:t> continuous-time signal that is an approximation of </a:t>
            </a:r>
            <a:r>
              <a:rPr lang="en-US" i="1" dirty="0"/>
              <a:t>y</a:t>
            </a:r>
            <a:r>
              <a:rPr lang="en-US" dirty="0"/>
              <a:t>(</a:t>
            </a:r>
            <a:r>
              <a:rPr lang="en-US" i="1" dirty="0"/>
              <a:t>t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49225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build="p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Ideal </a:t>
            </a:r>
            <a:r>
              <a:rPr lang="en-US" dirty="0" err="1"/>
              <a:t>Bandlimited</a:t>
            </a:r>
            <a:r>
              <a:rPr lang="en-US" dirty="0"/>
              <a:t> Interpolation</a:t>
            </a:r>
          </a:p>
        </p:txBody>
      </p:sp>
      <p:sp>
        <p:nvSpPr>
          <p:cNvPr id="717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447800"/>
            <a:ext cx="4076700" cy="2819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err="1"/>
              <a:t>Sinc</a:t>
            </a:r>
            <a:r>
              <a:rPr lang="en-US" dirty="0"/>
              <a:t> pulse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dirty="0"/>
              <a:t>In time, infinite overlap with other </a:t>
            </a:r>
            <a:r>
              <a:rPr lang="en-US" dirty="0" err="1"/>
              <a:t>sinc</a:t>
            </a:r>
            <a:r>
              <a:rPr lang="en-US" dirty="0"/>
              <a:t> pulses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4419600" y="1371600"/>
            <a:ext cx="4076700" cy="609600"/>
          </a:xfrm>
        </p:spPr>
        <p:txBody>
          <a:bodyPr/>
          <a:lstStyle/>
          <a:p>
            <a:r>
              <a:rPr lang="en-US" dirty="0"/>
              <a:t>Plot of pulse </a:t>
            </a:r>
            <a:r>
              <a:rPr lang="en-US" i="1" dirty="0"/>
              <a:t>p</a:t>
            </a:r>
            <a:r>
              <a:rPr lang="en-US" dirty="0"/>
              <a:t>(</a:t>
            </a:r>
            <a:r>
              <a:rPr lang="en-US" i="1" dirty="0"/>
              <a:t>t</a:t>
            </a:r>
            <a:r>
              <a:rPr lang="en-US" dirty="0"/>
              <a:t>)</a:t>
            </a:r>
          </a:p>
        </p:txBody>
      </p:sp>
      <p:graphicFrame>
        <p:nvGraphicFramePr>
          <p:cNvPr id="717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9283000"/>
              </p:ext>
            </p:extLst>
          </p:nvPr>
        </p:nvGraphicFramePr>
        <p:xfrm>
          <a:off x="990600" y="1874837"/>
          <a:ext cx="2814638" cy="1477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651000" imgH="863600" progId="Equation.3">
                  <p:embed/>
                </p:oleObj>
              </mc:Choice>
              <mc:Fallback>
                <p:oleObj name="Equation" r:id="rId2" imgW="1651000" imgH="863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874837"/>
                        <a:ext cx="2814638" cy="1477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rgbClr val="CC00CC"/>
                </a:solidFill>
                <a:latin typeface="Times New Roman" charset="0"/>
                <a:ea typeface="ＭＳ Ｐゴシック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b="0" i="1" dirty="0">
                <a:solidFill>
                  <a:schemeClr val="tx1"/>
                </a:solidFill>
              </a:rPr>
              <a:t>Sampling &amp; Reconstruction – </a:t>
            </a:r>
            <a:r>
              <a:rPr lang="en-US" sz="1600" b="0" i="1" dirty="0" err="1">
                <a:solidFill>
                  <a:schemeClr val="tx1"/>
                </a:solidFill>
              </a:rPr>
              <a:t>SPFirst</a:t>
            </a:r>
            <a:r>
              <a:rPr lang="en-US" sz="1600" b="0" i="1" dirty="0">
                <a:solidFill>
                  <a:schemeClr val="tx1"/>
                </a:solidFill>
              </a:rPr>
              <a:t> Sec. 4-4.6, 11-4.2, 12-3.3 &amp; 12-3.4</a:t>
            </a: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457200" y="4114800"/>
            <a:ext cx="40767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</a:pPr>
            <a:r>
              <a:rPr lang="en-US" dirty="0"/>
              <a:t>Interpolate in time w/ infinite extent pulse?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dirty="0"/>
              <a:t>Make it finite in extent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dirty="0"/>
              <a:t>Truncate </a:t>
            </a:r>
            <a:r>
              <a:rPr lang="en-US" dirty="0" err="1"/>
              <a:t>sinc</a:t>
            </a:r>
            <a:r>
              <a:rPr lang="en-US" dirty="0"/>
              <a:t> pulse by multiplying it by rectangular pulse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4800600" y="1935480"/>
            <a:ext cx="3983038" cy="2944528"/>
            <a:chOff x="4800600" y="1935480"/>
            <a:chExt cx="3983038" cy="2944528"/>
          </a:xfrm>
        </p:grpSpPr>
        <p:pic>
          <p:nvPicPr>
            <p:cNvPr id="3" name="Picture 2" descr="sincplot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71" t="5819" r="6693" b="5746"/>
            <a:stretch/>
          </p:blipFill>
          <p:spPr>
            <a:xfrm>
              <a:off x="4800600" y="1935480"/>
              <a:ext cx="3639312" cy="2779776"/>
            </a:xfrm>
            <a:prstGeom prst="rect">
              <a:avLst/>
            </a:prstGeom>
          </p:spPr>
        </p:pic>
        <p:graphicFrame>
          <p:nvGraphicFramePr>
            <p:cNvPr id="19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52891577"/>
                </p:ext>
              </p:extLst>
            </p:nvPr>
          </p:nvGraphicFramePr>
          <p:xfrm>
            <a:off x="8458200" y="4141820"/>
            <a:ext cx="325438" cy="7381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5" imgW="190500" imgH="431800" progId="Equation.3">
                    <p:embed/>
                  </p:oleObj>
                </mc:Choice>
                <mc:Fallback>
                  <p:oleObj name="Equation" r:id="rId5" imgW="190500" imgH="431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458200" y="4141820"/>
                          <a:ext cx="325438" cy="7381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" name="TextBox 4"/>
          <p:cNvSpPr txBox="1"/>
          <p:nvPr/>
        </p:nvSpPr>
        <p:spPr>
          <a:xfrm>
            <a:off x="7391400" y="2123182"/>
            <a:ext cx="1524000" cy="10772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rgbClr val="DA00FF"/>
                </a:solidFill>
              </a:rPr>
              <a:t>Ts</a:t>
            </a:r>
            <a:r>
              <a:rPr lang="en-US" sz="1600" dirty="0">
                <a:solidFill>
                  <a:srgbClr val="DA00FF"/>
                </a:solidFill>
              </a:rPr>
              <a:t> = 1;</a:t>
            </a:r>
          </a:p>
          <a:p>
            <a:r>
              <a:rPr lang="en-US" sz="1600" dirty="0">
                <a:solidFill>
                  <a:srgbClr val="DA00FF"/>
                </a:solidFill>
              </a:rPr>
              <a:t>t = -5 : 0.01 : 5;</a:t>
            </a:r>
          </a:p>
          <a:p>
            <a:r>
              <a:rPr lang="en-US" sz="1600" dirty="0">
                <a:solidFill>
                  <a:srgbClr val="DA00FF"/>
                </a:solidFill>
              </a:rPr>
              <a:t>p = </a:t>
            </a:r>
            <a:r>
              <a:rPr lang="en-US" sz="1600" dirty="0" err="1">
                <a:solidFill>
                  <a:srgbClr val="DA00FF"/>
                </a:solidFill>
              </a:rPr>
              <a:t>sinc</a:t>
            </a:r>
            <a:r>
              <a:rPr lang="en-US" sz="1600" dirty="0">
                <a:solidFill>
                  <a:srgbClr val="DA00FF"/>
                </a:solidFill>
              </a:rPr>
              <a:t>(t/</a:t>
            </a:r>
            <a:r>
              <a:rPr lang="en-US" sz="1600" dirty="0" err="1">
                <a:solidFill>
                  <a:srgbClr val="DA00FF"/>
                </a:solidFill>
              </a:rPr>
              <a:t>Ts</a:t>
            </a:r>
            <a:r>
              <a:rPr lang="en-US" sz="1600" dirty="0">
                <a:solidFill>
                  <a:srgbClr val="DA00FF"/>
                </a:solidFill>
              </a:rPr>
              <a:t>);</a:t>
            </a:r>
          </a:p>
          <a:p>
            <a:r>
              <a:rPr lang="en-US" sz="1600" dirty="0">
                <a:solidFill>
                  <a:srgbClr val="DA00FF"/>
                </a:solidFill>
              </a:rPr>
              <a:t>plot(t, p)</a:t>
            </a: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5029200" y="3810000"/>
            <a:ext cx="33528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graphicFrame>
        <p:nvGraphicFramePr>
          <p:cNvPr id="18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7208643"/>
              </p:ext>
            </p:extLst>
          </p:nvPr>
        </p:nvGraphicFramePr>
        <p:xfrm>
          <a:off x="4876800" y="5181600"/>
          <a:ext cx="3417455" cy="15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943100" imgH="863600" progId="Equation.3">
                  <p:embed/>
                </p:oleObj>
              </mc:Choice>
              <mc:Fallback>
                <p:oleObj name="Equation" r:id="rId7" imgW="1943100" imgH="863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5181600"/>
                        <a:ext cx="3417455" cy="1524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Content Placeholder 1"/>
          <p:cNvSpPr txBox="1">
            <a:spLocks/>
          </p:cNvSpPr>
          <p:nvPr/>
        </p:nvSpPr>
        <p:spPr bwMode="auto">
          <a:xfrm>
            <a:off x="4419600" y="4724400"/>
            <a:ext cx="40767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/>
              <a:t>Interpolation</a:t>
            </a:r>
          </a:p>
        </p:txBody>
      </p:sp>
      <p:sp>
        <p:nvSpPr>
          <p:cNvPr id="2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58000" y="6400800"/>
            <a:ext cx="1905000" cy="457200"/>
          </a:xfrm>
        </p:spPr>
        <p:txBody>
          <a:bodyPr/>
          <a:lstStyle/>
          <a:p>
            <a:r>
              <a:rPr lang="en-US" dirty="0"/>
              <a:t>16-</a:t>
            </a:r>
            <a:fld id="{48456A70-0021-B84E-925B-88B7CCC4D2F0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4373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5" grpId="0" animBg="1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114800" y="6376998"/>
            <a:ext cx="1905000" cy="315074"/>
          </a:xfrm>
          <a:noFill/>
        </p:spPr>
        <p:txBody>
          <a:bodyPr/>
          <a:lstStyle/>
          <a:p>
            <a:pPr algn="ctr"/>
            <a:r>
              <a:rPr lang="en-US" dirty="0"/>
              <a:t>Aug. 2016</a:t>
            </a:r>
          </a:p>
        </p:txBody>
      </p:sp>
      <p:sp>
        <p:nvSpPr>
          <p:cNvPr id="28677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585200" cy="1143000"/>
          </a:xfrm>
        </p:spPr>
        <p:txBody>
          <a:bodyPr/>
          <a:lstStyle/>
          <a:p>
            <a:r>
              <a:rPr lang="en-US"/>
              <a:t>License Info for SPFirst Slides</a:t>
            </a:r>
          </a:p>
        </p:txBody>
      </p:sp>
      <p:sp>
        <p:nvSpPr>
          <p:cNvPr id="286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382000" cy="4419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McClellan, Schafer &amp;Yoder have released their work under a </a:t>
            </a:r>
            <a:r>
              <a:rPr lang="en-US" sz="2400" dirty="0">
                <a:hlinkClick r:id="rId2"/>
              </a:rPr>
              <a:t>Creative Commons License</a:t>
            </a:r>
            <a:r>
              <a:rPr lang="en-US" sz="2400" dirty="0"/>
              <a:t> with the following terms: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Attribution</a:t>
            </a:r>
          </a:p>
          <a:p>
            <a:pPr lvl="2">
              <a:lnSpc>
                <a:spcPct val="90000"/>
              </a:lnSpc>
            </a:pPr>
            <a:r>
              <a:rPr lang="en-US" sz="1600" dirty="0">
                <a:latin typeface="Verdana" charset="0"/>
              </a:rPr>
              <a:t>The licensor permits others to copy, distribute, display, and perform the work. In return, licensees must give the original authors credit.</a:t>
            </a:r>
            <a:r>
              <a:rPr lang="en-US" sz="1800" dirty="0">
                <a:latin typeface="Verdana" charset="0"/>
              </a:rPr>
              <a:t> </a:t>
            </a:r>
            <a:endParaRPr lang="en-US" sz="1800" dirty="0"/>
          </a:p>
          <a:p>
            <a:pPr>
              <a:lnSpc>
                <a:spcPct val="90000"/>
              </a:lnSpc>
            </a:pPr>
            <a:r>
              <a:rPr lang="en-US" sz="2400" dirty="0"/>
              <a:t>Non-Commercial</a:t>
            </a:r>
          </a:p>
          <a:p>
            <a:pPr lvl="2">
              <a:lnSpc>
                <a:spcPct val="90000"/>
              </a:lnSpc>
            </a:pPr>
            <a:r>
              <a:rPr lang="en-US" sz="1600" dirty="0">
                <a:latin typeface="Verdana" charset="0"/>
              </a:rPr>
              <a:t>The licensor permits others to copy, distribute, display, and perform the work. In return, licensees may not use the work for commercial purposes—unless they get the licensor's permission.</a:t>
            </a:r>
            <a:endParaRPr lang="en-US" sz="1600" dirty="0"/>
          </a:p>
          <a:p>
            <a:pPr>
              <a:lnSpc>
                <a:spcPct val="90000"/>
              </a:lnSpc>
            </a:pPr>
            <a:r>
              <a:rPr lang="en-US" sz="2400" dirty="0"/>
              <a:t>Share Alike</a:t>
            </a:r>
          </a:p>
          <a:p>
            <a:pPr lvl="2">
              <a:lnSpc>
                <a:spcPct val="90000"/>
              </a:lnSpc>
            </a:pPr>
            <a:r>
              <a:rPr lang="en-US" sz="1600" dirty="0">
                <a:latin typeface="Verdana" charset="0"/>
              </a:rPr>
              <a:t>The licensor permits others to distribute derivative works only under a license identical to the one that governs the licensor's work.</a:t>
            </a:r>
          </a:p>
          <a:p>
            <a:pPr>
              <a:lnSpc>
                <a:spcPct val="90000"/>
              </a:lnSpc>
            </a:pPr>
            <a:r>
              <a:rPr lang="en-US" sz="1800" dirty="0">
                <a:latin typeface="Verdana" charset="0"/>
                <a:hlinkClick r:id="rId3"/>
              </a:rPr>
              <a:t>Full Text of the License</a:t>
            </a:r>
            <a:endParaRPr lang="en-US" sz="1800" dirty="0">
              <a:latin typeface="Verdana" charset="0"/>
            </a:endParaRPr>
          </a:p>
          <a:p>
            <a:pPr>
              <a:lnSpc>
                <a:spcPct val="90000"/>
              </a:lnSpc>
            </a:pPr>
            <a:r>
              <a:rPr lang="en-US" sz="1800" i="1" dirty="0">
                <a:solidFill>
                  <a:schemeClr val="accent1"/>
                </a:solidFill>
                <a:latin typeface="Verdana" charset="0"/>
              </a:rPr>
              <a:t>This (hidden) page should be kept with the presentation</a:t>
            </a:r>
          </a:p>
        </p:txBody>
      </p:sp>
      <p:sp>
        <p:nvSpPr>
          <p:cNvPr id="7" name="Footer Placeholder 4"/>
          <p:cNvSpPr txBox="1">
            <a:spLocks/>
          </p:cNvSpPr>
          <p:nvPr/>
        </p:nvSpPr>
        <p:spPr>
          <a:xfrm>
            <a:off x="0" y="6361587"/>
            <a:ext cx="3886200" cy="44367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9pPr>
          </a:lstStyle>
          <a:p>
            <a:pPr>
              <a:defRPr/>
            </a:pPr>
            <a:r>
              <a:rPr lang="sv-SE" altLang="en-US" sz="1600" dirty="0"/>
              <a:t>©2003-2016, JH </a:t>
            </a:r>
            <a:r>
              <a:rPr lang="sv-SE" altLang="en-US" sz="1600" dirty="0" err="1"/>
              <a:t>McClellan</a:t>
            </a:r>
            <a:r>
              <a:rPr lang="sv-SE" altLang="en-US" sz="1600" dirty="0"/>
              <a:t> &amp; RW </a:t>
            </a:r>
            <a:r>
              <a:rPr lang="sv-SE" altLang="en-US" sz="1600" dirty="0" err="1"/>
              <a:t>Schafer</a:t>
            </a:r>
            <a:endParaRPr lang="en-US" altLang="en-US" sz="1600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 bwMode="auto">
          <a:xfrm>
            <a:off x="68580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9pPr>
          </a:lstStyle>
          <a:p>
            <a:r>
              <a:rPr lang="en-US" dirty="0"/>
              <a:t>16-</a:t>
            </a:r>
            <a:fld id="{95762E6C-DE49-564A-8C5A-CB9F7777570B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868562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solidFill>
          <a:schemeClr val="accent1"/>
        </a:solidFill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12720</TotalTime>
  <Words>929</Words>
  <Application>Microsoft Macintosh PowerPoint</Application>
  <PresentationFormat>On-screen Show (4:3)</PresentationFormat>
  <Paragraphs>190</Paragraphs>
  <Slides>9</Slides>
  <Notes>0</Notes>
  <HiddenSlides>1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Script</vt:lpstr>
      <vt:lpstr>Symbol</vt:lpstr>
      <vt:lpstr>Times New Roman</vt:lpstr>
      <vt:lpstr>Verdana</vt:lpstr>
      <vt:lpstr>Wingdings</vt:lpstr>
      <vt:lpstr>Zapf Dingbats</vt:lpstr>
      <vt:lpstr>Default Design</vt:lpstr>
      <vt:lpstr>Equation</vt:lpstr>
      <vt:lpstr>Worksheet</vt:lpstr>
      <vt:lpstr>Sampling and Reconstruction</vt:lpstr>
      <vt:lpstr>Linear Systems and Signals Topics</vt:lpstr>
      <vt:lpstr>Sampling: Time Domain</vt:lpstr>
      <vt:lpstr>Sampling: Frequency Domain</vt:lpstr>
      <vt:lpstr>Reconstruction</vt:lpstr>
      <vt:lpstr>Sampling Theorem</vt:lpstr>
      <vt:lpstr>Discrete-to-Continuous Conversion</vt:lpstr>
      <vt:lpstr>Ideal Bandlimited Interpolation</vt:lpstr>
      <vt:lpstr>License Info for SPFirst Slides</vt:lpstr>
    </vt:vector>
  </TitlesOfParts>
  <Company>The University of Texas at Austin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subject>EE 345S Lecture 0</dc:subject>
  <dc:creator>Brian L. Evans</dc:creator>
  <cp:lastModifiedBy>Brian Evans</cp:lastModifiedBy>
  <cp:revision>983</cp:revision>
  <cp:lastPrinted>2016-05-26T02:20:27Z</cp:lastPrinted>
  <dcterms:created xsi:type="dcterms:W3CDTF">1999-08-31T01:42:33Z</dcterms:created>
  <dcterms:modified xsi:type="dcterms:W3CDTF">2024-08-19T05:33:34Z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4</vt:i4>
  </property>
  <property fmtid="{D5CDD505-2E9C-101B-9397-08002B2CF9AE}" pid="6" name="ScreenUsage">
    <vt:i4>3</vt:i4>
  </property>
  <property fmtid="{D5CDD505-2E9C-101B-9397-08002B2CF9AE}" pid="7" name="MailAddress">
    <vt:lpwstr>bevans@ece.utexas.edu</vt:lpwstr>
  </property>
  <property fmtid="{D5CDD505-2E9C-101B-9397-08002B2CF9AE}" pid="8" name="HomePage">
    <vt:lpwstr>http://www.ece.utexas.ed/~bevans</vt:lpwstr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1</vt:i4>
  </property>
  <property fmtid="{D5CDD505-2E9C-101B-9397-08002B2CF9AE}" pid="19" name="ShowNotes">
    <vt:bool>false</vt:bool>
  </property>
  <property fmtid="{D5CDD505-2E9C-101B-9397-08002B2CF9AE}" pid="20" name="NavBtnPos">
    <vt:i4>3</vt:i4>
  </property>
  <property fmtid="{D5CDD505-2E9C-101B-9397-08002B2CF9AE}" pid="21" name="OutputDir">
    <vt:lpwstr>L:\bevans\ee313s01\01_Introduction</vt:lpwstr>
  </property>
</Properties>
</file>