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8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6" r:id="rId11"/>
    <p:sldId id="380" r:id="rId12"/>
    <p:sldId id="381" r:id="rId13"/>
    <p:sldId id="399" r:id="rId14"/>
    <p:sldId id="387" r:id="rId15"/>
    <p:sldId id="388" r:id="rId16"/>
    <p:sldId id="400" r:id="rId17"/>
    <p:sldId id="401" r:id="rId18"/>
    <p:sldId id="402" r:id="rId19"/>
    <p:sldId id="403" r:id="rId20"/>
    <p:sldId id="404" r:id="rId21"/>
    <p:sldId id="394" r:id="rId22"/>
    <p:sldId id="395" r:id="rId23"/>
    <p:sldId id="396" r:id="rId24"/>
    <p:sldId id="397" r:id="rId2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107"/>
    <a:srgbClr val="EB070B"/>
    <a:srgbClr val="C32A10"/>
    <a:srgbClr val="008000"/>
    <a:srgbClr val="800040"/>
    <a:srgbClr val="FFCF8D"/>
    <a:srgbClr val="FFF50B"/>
    <a:srgbClr val="FF0101"/>
    <a:srgbClr val="99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48" autoAdjust="0"/>
    <p:restoredTop sz="94660"/>
  </p:normalViewPr>
  <p:slideViewPr>
    <p:cSldViewPr>
      <p:cViewPr varScale="1">
        <p:scale>
          <a:sx n="114" d="100"/>
          <a:sy n="114" d="100"/>
        </p:scale>
        <p:origin x="11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20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DF4-B55E-EC42-B023-904EB67A61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7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25E6C7D9-E153-A246-A118-12F94377C0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48456A70-0021-B84E-925B-88B7CCC4D2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33EDC96D-55DE-CA44-A250-A00E3EA1FE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95762E6C-DE49-564A-8C5A-CB9F777757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B41D315A-3C59-1141-9ADA-E7C044A046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A4D5F681-E361-EC4F-A31C-2C64434285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8B3C100E-1D49-9B4B-9283-CFA0E9FD430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1-</a:t>
            </a:r>
            <a:fld id="{B4EAA76D-941B-F24A-9A99-FA0C585D582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0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e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emf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emf"/><Relationship Id="rId10" Type="http://schemas.openxmlformats.org/officeDocument/2006/relationships/image" Target="../media/image31.e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7.e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hyperlink" Target="https://www.vecteezy.com/free-vector/music" TargetMode="External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5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3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1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66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65.e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8.wmf"/><Relationship Id="rId7" Type="http://schemas.openxmlformats.org/officeDocument/2006/relationships/image" Target="../media/image10.emf"/><Relationship Id="rId12" Type="http://schemas.openxmlformats.org/officeDocument/2006/relationships/image" Target="../media/image13.png"/><Relationship Id="rId2" Type="http://schemas.openxmlformats.org/officeDocument/2006/relationships/oleObject" Target="../embeddings/oleObject2.bin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9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emf"/><Relationship Id="rId1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Common Signals in MATLAB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33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Fall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Two-Sided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200" y="1993952"/>
            <a:ext cx="2971800" cy="2325624"/>
            <a:chOff x="76200" y="1993952"/>
            <a:chExt cx="2971800" cy="2325624"/>
          </a:xfrm>
        </p:grpSpPr>
        <p:pic>
          <p:nvPicPr>
            <p:cNvPr id="9" name="Picture 8" descr="figure9_1a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3" t="3814" r="5673" b="3534"/>
            <a:stretch/>
          </p:blipFill>
          <p:spPr>
            <a:xfrm>
              <a:off x="76200" y="1993952"/>
              <a:ext cx="2816352" cy="227685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743200" y="3862376"/>
              <a:ext cx="3048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71800" y="1957376"/>
            <a:ext cx="3124200" cy="2362200"/>
            <a:chOff x="2971800" y="1957376"/>
            <a:chExt cx="3124200" cy="2362200"/>
          </a:xfrm>
        </p:grpSpPr>
        <p:pic>
          <p:nvPicPr>
            <p:cNvPr id="10" name="Picture 9" descr="figure9_1b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5" t="3788" r="5364" b="3484"/>
            <a:stretch/>
          </p:blipFill>
          <p:spPr>
            <a:xfrm>
              <a:off x="2971800" y="1957376"/>
              <a:ext cx="2990088" cy="233172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791200" y="3862376"/>
              <a:ext cx="3048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77712" y="1962912"/>
            <a:ext cx="3027009" cy="2341206"/>
            <a:chOff x="6077712" y="1962912"/>
            <a:chExt cx="3027009" cy="2341206"/>
          </a:xfrm>
        </p:grpSpPr>
        <p:pic>
          <p:nvPicPr>
            <p:cNvPr id="11" name="Picture 10" descr="figure9_1c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3" t="3819" r="2636" b="3453"/>
            <a:stretch/>
          </p:blipFill>
          <p:spPr>
            <a:xfrm>
              <a:off x="6077712" y="1962912"/>
              <a:ext cx="2990088" cy="233172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99921" y="3846918"/>
              <a:ext cx="3048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942474"/>
              </p:ext>
            </p:extLst>
          </p:nvPr>
        </p:nvGraphicFramePr>
        <p:xfrm>
          <a:off x="160338" y="1616075"/>
          <a:ext cx="25828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5100" imgH="203200" progId="Equation.3">
                  <p:embed/>
                </p:oleObj>
              </mc:Choice>
              <mc:Fallback>
                <p:oleObj name="Equation" r:id="rId5" imgW="143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338" y="1616075"/>
                        <a:ext cx="2582862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19400" y="1524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Square wave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= 3 Hz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099999"/>
              </p:ext>
            </p:extLst>
          </p:nvPr>
        </p:nvGraphicFramePr>
        <p:xfrm>
          <a:off x="6836537" y="1566863"/>
          <a:ext cx="13017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900" imgH="241300" progId="Equation.3">
                  <p:embed/>
                </p:oleObj>
              </mc:Choice>
              <mc:Fallback>
                <p:oleObj name="Equation" r:id="rId7" imgW="723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6537" y="1566863"/>
                        <a:ext cx="1301750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7195" y="4267200"/>
            <a:ext cx="20074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F35E3"/>
                </a:solidFill>
              </a:rPr>
              <a:t>t = -2 : 0.01 : 2;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% Cosine</a:t>
            </a:r>
          </a:p>
          <a:p>
            <a:r>
              <a:rPr lang="pl-PL" sz="1800" dirty="0">
                <a:solidFill>
                  <a:srgbClr val="CF35E3"/>
                </a:solidFill>
              </a:rPr>
              <a:t>w0 = 3*pi;</a:t>
            </a:r>
          </a:p>
          <a:p>
            <a:r>
              <a:rPr lang="en-US" sz="1800" dirty="0">
                <a:solidFill>
                  <a:srgbClr val="CF35E3"/>
                </a:solidFill>
              </a:rPr>
              <a:t>x1 = 10*</a:t>
            </a:r>
            <a:r>
              <a:rPr lang="en-US" sz="1800" dirty="0" err="1">
                <a:solidFill>
                  <a:srgbClr val="CF35E3"/>
                </a:solidFill>
              </a:rPr>
              <a:t>cos</a:t>
            </a:r>
            <a:r>
              <a:rPr lang="en-US" sz="1800" dirty="0">
                <a:solidFill>
                  <a:srgbClr val="CF35E3"/>
                </a:solidFill>
              </a:rPr>
              <a:t>(w0*t);</a:t>
            </a:r>
          </a:p>
          <a:p>
            <a:r>
              <a:rPr lang="en-US" sz="1800" dirty="0">
                <a:solidFill>
                  <a:srgbClr val="CF35E3"/>
                </a:solidFill>
              </a:rPr>
              <a:t>figure;</a:t>
            </a:r>
          </a:p>
          <a:p>
            <a:r>
              <a:rPr lang="en-US" sz="1800" dirty="0">
                <a:solidFill>
                  <a:srgbClr val="CF35E3"/>
                </a:solidFill>
              </a:rPr>
              <a:t>plot(t, x1);</a:t>
            </a:r>
          </a:p>
          <a:p>
            <a:r>
              <a:rPr lang="fi-FI" sz="1800" dirty="0" err="1">
                <a:solidFill>
                  <a:srgbClr val="CF35E3"/>
                </a:solidFill>
              </a:rPr>
              <a:t>ylim</a:t>
            </a:r>
            <a:r>
              <a:rPr lang="fi-FI" sz="1800" dirty="0">
                <a:solidFill>
                  <a:srgbClr val="CF35E3"/>
                </a:solidFill>
              </a:rPr>
              <a:t>( [-11 11] );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2800" y="4267200"/>
            <a:ext cx="23300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F35E3"/>
                </a:solidFill>
              </a:rPr>
              <a:t>t = -2 : 0.01 : 2;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% Square Wave</a:t>
            </a:r>
          </a:p>
          <a:p>
            <a:r>
              <a:rPr lang="en-US" sz="1800" dirty="0">
                <a:solidFill>
                  <a:srgbClr val="CF35E3"/>
                </a:solidFill>
              </a:rPr>
              <a:t>f0 = 3;</a:t>
            </a:r>
          </a:p>
          <a:p>
            <a:r>
              <a:rPr lang="it-IT" sz="1800" dirty="0">
                <a:solidFill>
                  <a:srgbClr val="CF35E3"/>
                </a:solidFill>
              </a:rPr>
              <a:t>v = cos(2*</a:t>
            </a:r>
            <a:r>
              <a:rPr lang="it-IT" sz="1800" dirty="0" err="1">
                <a:solidFill>
                  <a:srgbClr val="CF35E3"/>
                </a:solidFill>
              </a:rPr>
              <a:t>pi</a:t>
            </a:r>
            <a:r>
              <a:rPr lang="it-IT" sz="1800" dirty="0">
                <a:solidFill>
                  <a:srgbClr val="CF35E3"/>
                </a:solidFill>
              </a:rPr>
              <a:t>*f0*t);</a:t>
            </a:r>
          </a:p>
          <a:p>
            <a:r>
              <a:rPr lang="it-IT" sz="1800" dirty="0">
                <a:solidFill>
                  <a:srgbClr val="CF35E3"/>
                </a:solidFill>
              </a:rPr>
              <a:t>x2 = 0.5*</a:t>
            </a:r>
            <a:r>
              <a:rPr lang="it-IT" sz="1800" dirty="0" err="1">
                <a:solidFill>
                  <a:srgbClr val="CF35E3"/>
                </a:solidFill>
              </a:rPr>
              <a:t>sign</a:t>
            </a:r>
            <a:r>
              <a:rPr lang="it-IT" sz="1800" dirty="0">
                <a:solidFill>
                  <a:srgbClr val="CF35E3"/>
                </a:solidFill>
              </a:rPr>
              <a:t>(v) + 0.5;</a:t>
            </a:r>
          </a:p>
          <a:p>
            <a:r>
              <a:rPr lang="it-IT" sz="1800" dirty="0">
                <a:solidFill>
                  <a:srgbClr val="CF35E3"/>
                </a:solidFill>
              </a:rPr>
              <a:t>figure;</a:t>
            </a:r>
          </a:p>
          <a:p>
            <a:r>
              <a:rPr lang="it-IT" sz="1800" dirty="0">
                <a:solidFill>
                  <a:srgbClr val="CF35E3"/>
                </a:solidFill>
              </a:rPr>
              <a:t>plot(t, x2);</a:t>
            </a:r>
          </a:p>
          <a:p>
            <a:r>
              <a:rPr lang="fi-FI" sz="1800" dirty="0" err="1">
                <a:solidFill>
                  <a:srgbClr val="CF35E3"/>
                </a:solidFill>
              </a:rPr>
              <a:t>ylim</a:t>
            </a:r>
            <a:r>
              <a:rPr lang="fi-FI" sz="1800" dirty="0">
                <a:solidFill>
                  <a:srgbClr val="CF35E3"/>
                </a:solidFill>
              </a:rPr>
              <a:t>( [-0.1, 1.1] );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2200" y="4244876"/>
            <a:ext cx="2613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F35E3"/>
                </a:solidFill>
              </a:rPr>
              <a:t>t = -2 : 0.01 : 2;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% Two-Sided Exponential</a:t>
            </a:r>
          </a:p>
          <a:p>
            <a:r>
              <a:rPr lang="en-US" sz="1800" dirty="0">
                <a:solidFill>
                  <a:srgbClr val="CF35E3"/>
                </a:solidFill>
              </a:rPr>
              <a:t>x3 = 5*</a:t>
            </a:r>
            <a:r>
              <a:rPr lang="en-US" sz="1800" dirty="0" err="1">
                <a:solidFill>
                  <a:srgbClr val="CF35E3"/>
                </a:solidFill>
              </a:rPr>
              <a:t>exp</a:t>
            </a:r>
            <a:r>
              <a:rPr lang="en-US" sz="1800" dirty="0">
                <a:solidFill>
                  <a:srgbClr val="CF35E3"/>
                </a:solidFill>
              </a:rPr>
              <a:t>(-abs(t));</a:t>
            </a:r>
          </a:p>
          <a:p>
            <a:r>
              <a:rPr lang="en-US" sz="1800" dirty="0">
                <a:solidFill>
                  <a:srgbClr val="CF35E3"/>
                </a:solidFill>
              </a:rPr>
              <a:t>figure;</a:t>
            </a:r>
          </a:p>
          <a:p>
            <a:r>
              <a:rPr lang="en-US" sz="1800" dirty="0">
                <a:solidFill>
                  <a:srgbClr val="CF35E3"/>
                </a:solidFill>
              </a:rPr>
              <a:t>plot(t, x3);</a:t>
            </a:r>
          </a:p>
        </p:txBody>
      </p:sp>
    </p:spTree>
    <p:extLst>
      <p:ext uri="{BB962C8B-B14F-4D97-AF65-F5344CB8AC3E}">
        <p14:creationId xmlns:p14="http://schemas.microsoft.com/office/powerpoint/2010/main" val="16273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Infinite-Length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32322"/>
              </p:ext>
            </p:extLst>
          </p:nvPr>
        </p:nvGraphicFramePr>
        <p:xfrm>
          <a:off x="3167063" y="1600200"/>
          <a:ext cx="30178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400" imgH="203200" progId="Equation.3">
                  <p:embed/>
                </p:oleObj>
              </mc:Choice>
              <mc:Fallback>
                <p:oleObj name="Equation" r:id="rId2" imgW="167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67063" y="1600200"/>
                        <a:ext cx="3017837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89345"/>
              </p:ext>
            </p:extLst>
          </p:nvPr>
        </p:nvGraphicFramePr>
        <p:xfrm>
          <a:off x="6791325" y="1524000"/>
          <a:ext cx="16668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41300" progId="Equation.3">
                  <p:embed/>
                </p:oleObj>
              </mc:Choice>
              <mc:Fallback>
                <p:oleObj name="Equation" r:id="rId4" imgW="927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1325" y="1524000"/>
                        <a:ext cx="166687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21120" y="4267200"/>
            <a:ext cx="32510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F35E3"/>
                </a:solidFill>
              </a:rPr>
              <a:t>t = -2 : 0.01 : 2;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% Cosine</a:t>
            </a:r>
          </a:p>
          <a:p>
            <a:r>
              <a:rPr lang="pl-PL" sz="1800" dirty="0">
                <a:solidFill>
                  <a:srgbClr val="CF35E3"/>
                </a:solidFill>
              </a:rPr>
              <a:t>w0 = 3*pi;</a:t>
            </a:r>
          </a:p>
          <a:p>
            <a:r>
              <a:rPr lang="en-US" sz="1800" dirty="0">
                <a:solidFill>
                  <a:srgbClr val="CF35E3"/>
                </a:solidFill>
              </a:rPr>
              <a:t>x1 = 10*</a:t>
            </a:r>
            <a:r>
              <a:rPr lang="en-US" sz="1800" dirty="0" err="1">
                <a:solidFill>
                  <a:srgbClr val="CF35E3"/>
                </a:solidFill>
              </a:rPr>
              <a:t>cos</a:t>
            </a:r>
            <a:r>
              <a:rPr lang="en-US" sz="1800" dirty="0">
                <a:solidFill>
                  <a:srgbClr val="CF35E3"/>
                </a:solidFill>
              </a:rPr>
              <a:t>(w0*t).*</a:t>
            </a:r>
            <a:r>
              <a:rPr lang="en-US" sz="1800" dirty="0" err="1">
                <a:solidFill>
                  <a:srgbClr val="CF35E3"/>
                </a:solidFill>
              </a:rPr>
              <a:t>stepfun</a:t>
            </a:r>
            <a:r>
              <a:rPr lang="en-US" sz="1800" dirty="0">
                <a:solidFill>
                  <a:srgbClr val="CF35E3"/>
                </a:solidFill>
              </a:rPr>
              <a:t>(t,0);</a:t>
            </a:r>
          </a:p>
          <a:p>
            <a:r>
              <a:rPr lang="en-US" sz="1800" dirty="0">
                <a:solidFill>
                  <a:srgbClr val="CF35E3"/>
                </a:solidFill>
              </a:rPr>
              <a:t>figure;</a:t>
            </a:r>
          </a:p>
          <a:p>
            <a:r>
              <a:rPr lang="en-US" sz="1800" dirty="0">
                <a:solidFill>
                  <a:srgbClr val="CF35E3"/>
                </a:solidFill>
              </a:rPr>
              <a:t>plot(t, x1);</a:t>
            </a:r>
          </a:p>
          <a:p>
            <a:r>
              <a:rPr lang="fi-FI" sz="1800" dirty="0" err="1">
                <a:solidFill>
                  <a:srgbClr val="CF35E3"/>
                </a:solidFill>
              </a:rPr>
              <a:t>ylim</a:t>
            </a:r>
            <a:r>
              <a:rPr lang="fi-FI" sz="1800" dirty="0">
                <a:solidFill>
                  <a:srgbClr val="CF35E3"/>
                </a:solidFill>
              </a:rPr>
              <a:t>( [-11 11] );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2200" y="4244876"/>
            <a:ext cx="284056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F35E3"/>
                </a:solidFill>
              </a:rPr>
              <a:t>t = -2 : 0.01 : 2;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% Two-Sided Exponential</a:t>
            </a:r>
          </a:p>
          <a:p>
            <a:r>
              <a:rPr lang="de-DE" sz="1800" dirty="0">
                <a:solidFill>
                  <a:srgbClr val="CF35E3"/>
                </a:solidFill>
              </a:rPr>
              <a:t>x3 = 5*</a:t>
            </a:r>
            <a:r>
              <a:rPr lang="de-DE" sz="1800" dirty="0" err="1">
                <a:solidFill>
                  <a:srgbClr val="CF35E3"/>
                </a:solidFill>
              </a:rPr>
              <a:t>exp</a:t>
            </a:r>
            <a:r>
              <a:rPr lang="de-DE" sz="1800" dirty="0">
                <a:solidFill>
                  <a:srgbClr val="CF35E3"/>
                </a:solidFill>
              </a:rPr>
              <a:t>(-t).*</a:t>
            </a:r>
            <a:r>
              <a:rPr lang="de-DE" sz="1800" dirty="0" err="1">
                <a:solidFill>
                  <a:srgbClr val="CF35E3"/>
                </a:solidFill>
              </a:rPr>
              <a:t>stepfun</a:t>
            </a:r>
            <a:r>
              <a:rPr lang="de-DE" sz="1800" dirty="0">
                <a:solidFill>
                  <a:srgbClr val="CF35E3"/>
                </a:solidFill>
              </a:rPr>
              <a:t>(t,0);</a:t>
            </a:r>
          </a:p>
          <a:p>
            <a:r>
              <a:rPr lang="de-DE" sz="1800" dirty="0" err="1">
                <a:solidFill>
                  <a:srgbClr val="CF35E3"/>
                </a:solidFill>
              </a:rPr>
              <a:t>figure</a:t>
            </a:r>
            <a:r>
              <a:rPr lang="de-DE" sz="1800" dirty="0">
                <a:solidFill>
                  <a:srgbClr val="CF35E3"/>
                </a:solidFill>
              </a:rPr>
              <a:t>;</a:t>
            </a:r>
          </a:p>
          <a:p>
            <a:r>
              <a:rPr lang="de-DE" sz="1800" dirty="0" err="1">
                <a:solidFill>
                  <a:srgbClr val="CF35E3"/>
                </a:solidFill>
              </a:rPr>
              <a:t>plot</a:t>
            </a:r>
            <a:r>
              <a:rPr lang="de-DE" sz="1800" dirty="0">
                <a:solidFill>
                  <a:srgbClr val="CF35E3"/>
                </a:solidFill>
              </a:rPr>
              <a:t>(t, x3);</a:t>
            </a:r>
          </a:p>
          <a:p>
            <a:r>
              <a:rPr lang="fi-FI" sz="1800" dirty="0" err="1">
                <a:solidFill>
                  <a:srgbClr val="CF35E3"/>
                </a:solidFill>
              </a:rPr>
              <a:t>ylim</a:t>
            </a:r>
            <a:r>
              <a:rPr lang="fi-FI" sz="1800" dirty="0">
                <a:solidFill>
                  <a:srgbClr val="CF35E3"/>
                </a:solidFill>
              </a:rPr>
              <a:t>( [-0.5, 5.5] );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297954"/>
              </p:ext>
            </p:extLst>
          </p:nvPr>
        </p:nvGraphicFramePr>
        <p:xfrm>
          <a:off x="922338" y="1616075"/>
          <a:ext cx="1233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03200" progId="Equation.3">
                  <p:embed/>
                </p:oleObj>
              </mc:Choice>
              <mc:Fallback>
                <p:oleObj name="Equation" r:id="rId6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2338" y="1616075"/>
                        <a:ext cx="1233487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1977933"/>
            <a:ext cx="3124200" cy="2365467"/>
            <a:chOff x="0" y="1977933"/>
            <a:chExt cx="3124200" cy="2365467"/>
          </a:xfrm>
        </p:grpSpPr>
        <p:pic>
          <p:nvPicPr>
            <p:cNvPr id="2" name="Picture 1" descr="figure9_2a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0" t="4134" r="6000" b="3866"/>
            <a:stretch/>
          </p:blipFill>
          <p:spPr>
            <a:xfrm>
              <a:off x="0" y="1977933"/>
              <a:ext cx="2941321" cy="230888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819400" y="3886200"/>
              <a:ext cx="3048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7195" y="4267200"/>
            <a:ext cx="186629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F35E3"/>
                </a:solidFill>
              </a:rPr>
              <a:t>t = -2 : 0.01 : 2;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% Unit Step</a:t>
            </a:r>
          </a:p>
          <a:p>
            <a:r>
              <a:rPr lang="de-DE" sz="1800" dirty="0">
                <a:solidFill>
                  <a:srgbClr val="CF35E3"/>
                </a:solidFill>
              </a:rPr>
              <a:t>x1 = </a:t>
            </a:r>
            <a:r>
              <a:rPr lang="de-DE" sz="1800" dirty="0" err="1">
                <a:solidFill>
                  <a:srgbClr val="CF35E3"/>
                </a:solidFill>
              </a:rPr>
              <a:t>stepfun</a:t>
            </a:r>
            <a:r>
              <a:rPr lang="de-DE" sz="1800" dirty="0">
                <a:solidFill>
                  <a:srgbClr val="CF35E3"/>
                </a:solidFill>
              </a:rPr>
              <a:t>(t, 0);</a:t>
            </a:r>
          </a:p>
          <a:p>
            <a:r>
              <a:rPr lang="de-DE" sz="1800" dirty="0" err="1">
                <a:solidFill>
                  <a:srgbClr val="CF35E3"/>
                </a:solidFill>
              </a:rPr>
              <a:t>figure</a:t>
            </a:r>
            <a:r>
              <a:rPr lang="de-DE" sz="1800" dirty="0">
                <a:solidFill>
                  <a:srgbClr val="CF35E3"/>
                </a:solidFill>
              </a:rPr>
              <a:t>;</a:t>
            </a:r>
          </a:p>
          <a:p>
            <a:r>
              <a:rPr lang="de-DE" sz="1800" dirty="0" err="1">
                <a:solidFill>
                  <a:srgbClr val="CF35E3"/>
                </a:solidFill>
              </a:rPr>
              <a:t>plot</a:t>
            </a:r>
            <a:r>
              <a:rPr lang="de-DE" sz="1800" dirty="0">
                <a:solidFill>
                  <a:srgbClr val="CF35E3"/>
                </a:solidFill>
              </a:rPr>
              <a:t>(t, x1);</a:t>
            </a:r>
          </a:p>
          <a:p>
            <a:r>
              <a:rPr lang="fi-FI" sz="1800" dirty="0" err="1">
                <a:solidFill>
                  <a:srgbClr val="CF35E3"/>
                </a:solidFill>
              </a:rPr>
              <a:t>ylim</a:t>
            </a:r>
            <a:r>
              <a:rPr lang="fi-FI" sz="1800" dirty="0">
                <a:solidFill>
                  <a:srgbClr val="CF35E3"/>
                </a:solidFill>
              </a:rPr>
              <a:t>( [-0.1 1.1] );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20568" y="1920240"/>
            <a:ext cx="3151632" cy="2423160"/>
            <a:chOff x="3020568" y="1920240"/>
            <a:chExt cx="3151632" cy="2423160"/>
          </a:xfrm>
        </p:grpSpPr>
        <p:pic>
          <p:nvPicPr>
            <p:cNvPr id="3" name="Picture 2" descr="figure9_2b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1" t="3529" r="5324" b="3648"/>
            <a:stretch/>
          </p:blipFill>
          <p:spPr>
            <a:xfrm>
              <a:off x="3020568" y="1920240"/>
              <a:ext cx="2999232" cy="240487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867400" y="3886200"/>
              <a:ext cx="3048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62472" y="1920240"/>
            <a:ext cx="3107714" cy="2423160"/>
            <a:chOff x="6062472" y="1920240"/>
            <a:chExt cx="3107714" cy="2423160"/>
          </a:xfrm>
        </p:grpSpPr>
        <p:pic>
          <p:nvPicPr>
            <p:cNvPr id="7" name="Picture 6" descr="figure9_2c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9" t="3554" r="5422" b="7200"/>
            <a:stretch/>
          </p:blipFill>
          <p:spPr>
            <a:xfrm>
              <a:off x="6062472" y="1920240"/>
              <a:ext cx="2971800" cy="229514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865386" y="3886200"/>
              <a:ext cx="3048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63246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stepfun</a:t>
            </a:r>
            <a:r>
              <a:rPr lang="en-US" sz="2000" dirty="0"/>
              <a:t>(t, 0) can also be implemented as ( t &gt;= 0 )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6019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Pointwise</a:t>
            </a:r>
            <a:r>
              <a:rPr lang="en-US" sz="2000" dirty="0"/>
              <a:t> multiplication: </a:t>
            </a:r>
            <a:r>
              <a:rPr lang="en-US" sz="2000" i="1" dirty="0"/>
              <a:t>vector1</a:t>
            </a:r>
            <a:r>
              <a:rPr lang="en-US" sz="2000" dirty="0"/>
              <a:t> .* </a:t>
            </a:r>
            <a:r>
              <a:rPr lang="en-US" sz="2000" i="1" dirty="0"/>
              <a:t>vector2</a:t>
            </a:r>
          </a:p>
        </p:txBody>
      </p:sp>
    </p:spTree>
    <p:extLst>
      <p:ext uri="{BB962C8B-B14F-4D97-AF65-F5344CB8AC3E}">
        <p14:creationId xmlns:p14="http://schemas.microsoft.com/office/powerpoint/2010/main" val="21212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9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Finite-Length Signals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95762E6C-DE49-564A-8C5A-CB9F7777570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767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Rectangular pulse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graphicFrame>
        <p:nvGraphicFramePr>
          <p:cNvPr id="1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701586"/>
              </p:ext>
            </p:extLst>
          </p:nvPr>
        </p:nvGraphicFramePr>
        <p:xfrm>
          <a:off x="914400" y="2036763"/>
          <a:ext cx="3090863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698500" progId="Equation.3">
                  <p:embed/>
                </p:oleObj>
              </mc:Choice>
              <mc:Fallback>
                <p:oleObj name="Equation" r:id="rId2" imgW="18542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36763"/>
                        <a:ext cx="3090863" cy="1163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04800" y="6019800"/>
            <a:ext cx="2743200" cy="5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Value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0</a:t>
            </a:r>
            <a:r>
              <a:rPr lang="en-US" dirty="0"/>
              <a:t>)?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133600" y="6033010"/>
            <a:ext cx="2057400" cy="6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i="1" dirty="0"/>
              <a:t>p</a:t>
            </a:r>
            <a:r>
              <a:rPr lang="en-US" dirty="0"/>
              <a:t>(0.5)?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124200" y="6019800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1</a:t>
            </a:r>
            <a:r>
              <a:rPr lang="en-US" dirty="0"/>
              <a:t>)?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85800" y="3227832"/>
            <a:ext cx="3527425" cy="2715768"/>
            <a:chOff x="685800" y="3227832"/>
            <a:chExt cx="3527425" cy="2715768"/>
          </a:xfrm>
        </p:grpSpPr>
        <p:graphicFrame>
          <p:nvGraphicFramePr>
            <p:cNvPr id="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6231978"/>
                </p:ext>
              </p:extLst>
            </p:nvPr>
          </p:nvGraphicFramePr>
          <p:xfrm>
            <a:off x="4038600" y="5519738"/>
            <a:ext cx="17462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1600" imgH="152400" progId="Equation.3">
                    <p:embed/>
                  </p:oleObj>
                </mc:Choice>
                <mc:Fallback>
                  <p:oleObj name="Equation" r:id="rId4" imgW="101600" imgH="15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5519738"/>
                          <a:ext cx="174625" cy="260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17" descr="figure9_3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4" t="3158" r="4710" b="3053"/>
            <a:stretch/>
          </p:blipFill>
          <p:spPr>
            <a:xfrm>
              <a:off x="685800" y="3227832"/>
              <a:ext cx="3401568" cy="271576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743200" y="4191000"/>
            <a:ext cx="16002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35E3"/>
                </a:solidFill>
              </a:rPr>
              <a:t>t = -1 : 0.01 : 4;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rp</a:t>
            </a:r>
            <a:r>
              <a:rPr lang="en-US" sz="1400" dirty="0">
                <a:solidFill>
                  <a:srgbClr val="CF35E3"/>
                </a:solidFill>
              </a:rPr>
              <a:t> = </a:t>
            </a:r>
            <a:r>
              <a:rPr lang="en-US" sz="1400" dirty="0" err="1">
                <a:solidFill>
                  <a:srgbClr val="CF35E3"/>
                </a:solidFill>
              </a:rPr>
              <a:t>rectpuls</a:t>
            </a:r>
            <a:r>
              <a:rPr lang="en-US" sz="1400" dirty="0">
                <a:solidFill>
                  <a:srgbClr val="CF35E3"/>
                </a:solidFill>
              </a:rPr>
              <a:t>(t-1/2);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plot(t, </a:t>
            </a:r>
            <a:r>
              <a:rPr lang="en-US" sz="1400" dirty="0" err="1">
                <a:solidFill>
                  <a:srgbClr val="CF35E3"/>
                </a:solidFill>
              </a:rPr>
              <a:t>rp</a:t>
            </a:r>
            <a:r>
              <a:rPr lang="en-US" sz="1400" dirty="0">
                <a:solidFill>
                  <a:srgbClr val="CF35E3"/>
                </a:solidFill>
              </a:rPr>
              <a:t>);</a:t>
            </a:r>
          </a:p>
          <a:p>
            <a:r>
              <a:rPr lang="fi-FI" sz="1400" dirty="0" err="1">
                <a:solidFill>
                  <a:srgbClr val="CF35E3"/>
                </a:solidFill>
              </a:rPr>
              <a:t>ylim</a:t>
            </a:r>
            <a:r>
              <a:rPr lang="fi-FI" sz="1400" dirty="0">
                <a:solidFill>
                  <a:srgbClr val="CF35E3"/>
                </a:solidFill>
              </a:rPr>
              <a:t>( [-0.1 1.1] );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1483464" y="351385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062272" y="547289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79624" y="3505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04957"/>
              </p:ext>
            </p:extLst>
          </p:nvPr>
        </p:nvGraphicFramePr>
        <p:xfrm>
          <a:off x="2644775" y="3317875"/>
          <a:ext cx="1165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500" imgH="431800" progId="Equation.3">
                  <p:embed/>
                </p:oleObj>
              </mc:Choice>
              <mc:Fallback>
                <p:oleObj name="Equation" r:id="rId7" imgW="69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317875"/>
                        <a:ext cx="1165225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953000" y="1447800"/>
            <a:ext cx="4076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Sinusoidal signal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08353"/>
              </p:ext>
            </p:extLst>
          </p:nvPr>
        </p:nvGraphicFramePr>
        <p:xfrm>
          <a:off x="5029200" y="1905000"/>
          <a:ext cx="393223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84400" imgH="431800" progId="Equation.3">
                  <p:embed/>
                </p:oleObj>
              </mc:Choice>
              <mc:Fallback>
                <p:oleObj name="Equation" r:id="rId9" imgW="2184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9200" y="1905000"/>
                        <a:ext cx="3932238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4953000" y="3124200"/>
            <a:ext cx="3886200" cy="2914650"/>
            <a:chOff x="4953000" y="3124200"/>
            <a:chExt cx="3886200" cy="2914650"/>
          </a:xfrm>
        </p:grpSpPr>
        <p:pic>
          <p:nvPicPr>
            <p:cNvPr id="26" name="Picture 25" descr="figure9_3b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3124200"/>
              <a:ext cx="3886200" cy="2914650"/>
            </a:xfrm>
            <a:prstGeom prst="rect">
              <a:avLst/>
            </a:prstGeom>
          </p:spPr>
        </p:pic>
        <p:graphicFrame>
          <p:nvGraphicFramePr>
            <p:cNvPr id="2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1782693"/>
                </p:ext>
              </p:extLst>
            </p:nvPr>
          </p:nvGraphicFramePr>
          <p:xfrm>
            <a:off x="8592216" y="5486400"/>
            <a:ext cx="17462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01600" imgH="152400" progId="Equation.3">
                    <p:embed/>
                  </p:oleObj>
                </mc:Choice>
                <mc:Fallback>
                  <p:oleObj name="Equation" r:id="rId12" imgW="101600" imgH="15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2216" y="5486400"/>
                          <a:ext cx="174625" cy="260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7059154" y="2882205"/>
            <a:ext cx="185624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35E3"/>
                </a:solidFill>
              </a:rPr>
              <a:t>t = -1 : 0.01 : 4;</a:t>
            </a:r>
          </a:p>
          <a:p>
            <a:r>
              <a:rPr lang="nl-NL" sz="1400" dirty="0" err="1">
                <a:solidFill>
                  <a:srgbClr val="CF35E3"/>
                </a:solidFill>
              </a:rPr>
              <a:t>rp</a:t>
            </a:r>
            <a:r>
              <a:rPr lang="nl-NL" sz="1400" dirty="0">
                <a:solidFill>
                  <a:srgbClr val="CF35E3"/>
                </a:solidFill>
              </a:rPr>
              <a:t> = </a:t>
            </a:r>
            <a:r>
              <a:rPr lang="nl-NL" sz="1400" dirty="0" err="1">
                <a:solidFill>
                  <a:srgbClr val="CF35E3"/>
                </a:solidFill>
              </a:rPr>
              <a:t>rectpuls</a:t>
            </a:r>
            <a:r>
              <a:rPr lang="nl-NL" sz="1400" dirty="0">
                <a:solidFill>
                  <a:srgbClr val="CF35E3"/>
                </a:solidFill>
              </a:rPr>
              <a:t>(t-1/2);</a:t>
            </a:r>
          </a:p>
          <a:p>
            <a:r>
              <a:rPr lang="pl-PL" sz="1400" dirty="0">
                <a:solidFill>
                  <a:srgbClr val="CF35E3"/>
                </a:solidFill>
              </a:rPr>
              <a:t>w0 = 3*pi;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x4 = 10*</a:t>
            </a:r>
            <a:r>
              <a:rPr lang="en-US" sz="1400" dirty="0" err="1">
                <a:solidFill>
                  <a:srgbClr val="CF35E3"/>
                </a:solidFill>
              </a:rPr>
              <a:t>cos</a:t>
            </a:r>
            <a:r>
              <a:rPr lang="en-US" sz="1400" dirty="0">
                <a:solidFill>
                  <a:srgbClr val="CF35E3"/>
                </a:solidFill>
              </a:rPr>
              <a:t>(w0*t).*</a:t>
            </a:r>
            <a:r>
              <a:rPr lang="en-US" sz="1400" dirty="0" err="1">
                <a:solidFill>
                  <a:srgbClr val="CF35E3"/>
                </a:solidFill>
              </a:rPr>
              <a:t>rp</a:t>
            </a:r>
            <a:r>
              <a:rPr lang="en-US" sz="1400" dirty="0">
                <a:solidFill>
                  <a:srgbClr val="CF35E3"/>
                </a:solidFill>
              </a:rPr>
              <a:t>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plot(t, x4);</a:t>
            </a:r>
          </a:p>
          <a:p>
            <a:r>
              <a:rPr lang="fi-FI" sz="1400" dirty="0" err="1">
                <a:solidFill>
                  <a:srgbClr val="CF35E3"/>
                </a:solidFill>
              </a:rPr>
              <a:t>ylim</a:t>
            </a:r>
            <a:r>
              <a:rPr lang="fi-FI" sz="1400" dirty="0">
                <a:solidFill>
                  <a:srgbClr val="CF35E3"/>
                </a:solidFill>
              </a:rPr>
              <a:t>( [-11 11] );</a:t>
            </a:r>
          </a:p>
        </p:txBody>
      </p:sp>
    </p:spTree>
    <p:extLst>
      <p:ext uri="{BB962C8B-B14F-4D97-AF65-F5344CB8AC3E}">
        <p14:creationId xmlns:p14="http://schemas.microsoft.com/office/powerpoint/2010/main" val="81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4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Sinc</a:t>
            </a:r>
            <a:r>
              <a:rPr lang="en-US" dirty="0"/>
              <a:t> Pulse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767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Sinc</a:t>
            </a:r>
            <a:r>
              <a:rPr lang="en-US" dirty="0"/>
              <a:t> pulse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In time, infinite overlap with other </a:t>
            </a:r>
            <a:r>
              <a:rPr lang="en-US" dirty="0" err="1"/>
              <a:t>sinc</a:t>
            </a:r>
            <a:r>
              <a:rPr lang="en-US" dirty="0"/>
              <a:t> pulses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076700" cy="609600"/>
          </a:xfrm>
        </p:spPr>
        <p:txBody>
          <a:bodyPr/>
          <a:lstStyle/>
          <a:p>
            <a:r>
              <a:rPr lang="en-US" dirty="0"/>
              <a:t>Plot of pulse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8556"/>
              </p:ext>
            </p:extLst>
          </p:nvPr>
        </p:nvGraphicFramePr>
        <p:xfrm>
          <a:off x="990600" y="1874837"/>
          <a:ext cx="2814638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863600" progId="Equation.3">
                  <p:embed/>
                </p:oleObj>
              </mc:Choice>
              <mc:Fallback>
                <p:oleObj name="Equation" r:id="rId2" imgW="16510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74837"/>
                        <a:ext cx="2814638" cy="147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4267200"/>
            <a:ext cx="4076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Finite-length version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Truncate </a:t>
            </a:r>
            <a:r>
              <a:rPr lang="en-US" dirty="0" err="1"/>
              <a:t>sinc</a:t>
            </a:r>
            <a:r>
              <a:rPr lang="en-US" dirty="0"/>
              <a:t> pulse by multiplying it by rectangular pulse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343400" y="4719540"/>
            <a:ext cx="4648200" cy="53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Symmetry about origin?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00600" y="1935480"/>
            <a:ext cx="3983038" cy="2944528"/>
            <a:chOff x="4800600" y="1935480"/>
            <a:chExt cx="3983038" cy="2944528"/>
          </a:xfrm>
        </p:grpSpPr>
        <p:pic>
          <p:nvPicPr>
            <p:cNvPr id="3" name="Picture 2" descr="sincplo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1" t="5819" r="6693" b="5746"/>
            <a:stretch/>
          </p:blipFill>
          <p:spPr>
            <a:xfrm>
              <a:off x="4800600" y="1935480"/>
              <a:ext cx="3639312" cy="2779776"/>
            </a:xfrm>
            <a:prstGeom prst="rect">
              <a:avLst/>
            </a:prstGeom>
          </p:spPr>
        </p:pic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9889134"/>
                </p:ext>
              </p:extLst>
            </p:nvPr>
          </p:nvGraphicFramePr>
          <p:xfrm>
            <a:off x="8458200" y="4141820"/>
            <a:ext cx="325438" cy="738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90500" imgH="431800" progId="Equation.3">
                    <p:embed/>
                  </p:oleObj>
                </mc:Choice>
                <mc:Fallback>
                  <p:oleObj name="Equation" r:id="rId5" imgW="1905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8200" y="4141820"/>
                          <a:ext cx="325438" cy="738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7391400" y="2123182"/>
            <a:ext cx="1524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DA00FF"/>
                </a:solidFill>
              </a:rPr>
              <a:t>Ts</a:t>
            </a:r>
            <a:r>
              <a:rPr lang="en-US" sz="1600" dirty="0">
                <a:solidFill>
                  <a:srgbClr val="DA00FF"/>
                </a:solidFill>
              </a:rPr>
              <a:t> = 1;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t = -5 : 0.01 : 5;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p = </a:t>
            </a:r>
            <a:r>
              <a:rPr lang="en-US" sz="1600" dirty="0" err="1">
                <a:solidFill>
                  <a:srgbClr val="DA00FF"/>
                </a:solidFill>
              </a:rPr>
              <a:t>sinc</a:t>
            </a:r>
            <a:r>
              <a:rPr lang="en-US" sz="1600" dirty="0">
                <a:solidFill>
                  <a:srgbClr val="DA00FF"/>
                </a:solidFill>
              </a:rPr>
              <a:t>(t/</a:t>
            </a:r>
            <a:r>
              <a:rPr lang="en-US" sz="1600" dirty="0" err="1">
                <a:solidFill>
                  <a:srgbClr val="DA00FF"/>
                </a:solidFill>
              </a:rPr>
              <a:t>Ts</a:t>
            </a:r>
            <a:r>
              <a:rPr lang="en-US" sz="1600" dirty="0">
                <a:solidFill>
                  <a:srgbClr val="DA00FF"/>
                </a:solidFill>
              </a:rPr>
              <a:t>);</a:t>
            </a:r>
          </a:p>
          <a:p>
            <a:r>
              <a:rPr lang="en-US" sz="1600" dirty="0">
                <a:solidFill>
                  <a:srgbClr val="DA00FF"/>
                </a:solidFill>
              </a:rPr>
              <a:t>plot(t, p)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302864" y="51816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Where are the zero crossings?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267200" y="56388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Amplitude decrease vs. time?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267200" y="6096000"/>
            <a:ext cx="3429000" cy="61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Why is </a:t>
            </a:r>
            <a:r>
              <a:rPr lang="en-US" dirty="0" err="1"/>
              <a:t>sinc</a:t>
            </a:r>
            <a:r>
              <a:rPr lang="en-US" dirty="0"/>
              <a:t>(0) = 1?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029200" y="3810000"/>
            <a:ext cx="335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</a:t>
            </a:r>
          </a:p>
        </p:txBody>
      </p:sp>
    </p:spTree>
    <p:extLst>
      <p:ext uri="{BB962C8B-B14F-4D97-AF65-F5344CB8AC3E}">
        <p14:creationId xmlns:p14="http://schemas.microsoft.com/office/powerpoint/2010/main" val="9707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Chirp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Sinusoid with rising or falling frequency vs. time</a:t>
            </a:r>
          </a:p>
          <a:p>
            <a:pPr marL="457200" lvl="1" indent="0">
              <a:buNone/>
            </a:pPr>
            <a:r>
              <a:rPr lang="en-US" dirty="0"/>
              <a:t>Change in frequency occurs continuously</a:t>
            </a:r>
          </a:p>
          <a:p>
            <a:pPr marL="457200" lvl="1" indent="0">
              <a:buNone/>
            </a:pPr>
            <a:r>
              <a:rPr lang="en-US" dirty="0"/>
              <a:t>Linear sweep over range of frequencies (e.g. audio test signal)</a:t>
            </a:r>
          </a:p>
          <a:p>
            <a:r>
              <a:rPr lang="en-US" dirty="0"/>
              <a:t>Revisit sinusoidal signal model</a:t>
            </a:r>
          </a:p>
          <a:p>
            <a:pPr marL="457200" lvl="1" indent="0">
              <a:buNone/>
            </a:pPr>
            <a:r>
              <a:rPr lang="en-US" dirty="0"/>
              <a:t>Assumes constant amplitude, frequency and phase over time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Angle in right term </a:t>
            </a:r>
            <a:r>
              <a:rPr lang="en-US" i="1" dirty="0">
                <a:latin typeface="Symbol" charset="2"/>
                <a:cs typeface="Symbol" charset="2"/>
              </a:rPr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2 </a:t>
            </a:r>
            <a:r>
              <a:rPr lang="en-US" dirty="0">
                <a:latin typeface="Symbol" charset="2"/>
                <a:cs typeface="Symbol" charset="2"/>
              </a:rPr>
              <a:t>p </a:t>
            </a:r>
            <a:r>
              <a:rPr lang="en-US" i="1" dirty="0"/>
              <a:t>f</a:t>
            </a:r>
            <a:r>
              <a:rPr lang="en-US" baseline="-25000" dirty="0"/>
              <a:t>0 </a:t>
            </a:r>
            <a:r>
              <a:rPr lang="en-US" i="1" dirty="0"/>
              <a:t>t</a:t>
            </a:r>
            <a:r>
              <a:rPr lang="en-US" dirty="0"/>
              <a:t> + 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dirty="0"/>
              <a:t> varies linearly with time</a:t>
            </a:r>
          </a:p>
          <a:p>
            <a:pPr marL="457200" lvl="1" indent="0">
              <a:buNone/>
            </a:pPr>
            <a:r>
              <a:rPr lang="en-US" dirty="0"/>
              <a:t>Derivative of </a:t>
            </a:r>
            <a:r>
              <a:rPr lang="en-US" i="1" dirty="0">
                <a:latin typeface="Symbol" charset="2"/>
                <a:cs typeface="Symbol" charset="2"/>
              </a:rPr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w/r to </a:t>
            </a:r>
            <a:r>
              <a:rPr lang="en-US" i="1" dirty="0"/>
              <a:t>t</a:t>
            </a:r>
            <a:r>
              <a:rPr lang="en-US" dirty="0"/>
              <a:t> is constant frequency 2 </a:t>
            </a:r>
            <a:r>
              <a:rPr lang="en-US" dirty="0">
                <a:latin typeface="Symbol" charset="2"/>
                <a:cs typeface="Symbol" charset="2"/>
              </a:rPr>
              <a:t>p </a:t>
            </a:r>
            <a:r>
              <a:rPr lang="en-US" i="1" dirty="0"/>
              <a:t>f</a:t>
            </a:r>
            <a:r>
              <a:rPr lang="en-US" baseline="-25000" dirty="0"/>
              <a:t>0 </a:t>
            </a:r>
            <a:r>
              <a:rPr lang="en-US" dirty="0"/>
              <a:t>in rad/s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715745"/>
              </p:ext>
            </p:extLst>
          </p:nvPr>
        </p:nvGraphicFramePr>
        <p:xfrm>
          <a:off x="1335088" y="3810000"/>
          <a:ext cx="57959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400" imgH="254000" progId="Equation.3">
                  <p:embed/>
                </p:oleObj>
              </mc:Choice>
              <mc:Fallback>
                <p:oleObj name="Equation" r:id="rId2" imgW="3327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5088" y="3810000"/>
                        <a:ext cx="5795962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</a:t>
            </a:r>
          </a:p>
        </p:txBody>
      </p:sp>
    </p:spTree>
    <p:extLst>
      <p:ext uri="{BB962C8B-B14F-4D97-AF65-F5344CB8AC3E}">
        <p14:creationId xmlns:p14="http://schemas.microsoft.com/office/powerpoint/2010/main" val="195550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Chirp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724400" cy="5181600"/>
          </a:xfrm>
        </p:spPr>
        <p:txBody>
          <a:bodyPr/>
          <a:lstStyle/>
          <a:p>
            <a:r>
              <a:rPr lang="en-US" dirty="0"/>
              <a:t>Chirp </a:t>
            </a:r>
            <a:r>
              <a:rPr lang="en-US" b="0" i="1" dirty="0">
                <a:solidFill>
                  <a:srgbClr val="000000"/>
                </a:solidFill>
              </a:rPr>
              <a:t>x</a:t>
            </a:r>
            <a:r>
              <a:rPr lang="en-US" b="0" dirty="0">
                <a:solidFill>
                  <a:srgbClr val="000000"/>
                </a:solidFill>
              </a:rPr>
              <a:t>(</a:t>
            </a:r>
            <a:r>
              <a:rPr lang="en-US" b="0" i="1" dirty="0">
                <a:solidFill>
                  <a:srgbClr val="000000"/>
                </a:solidFill>
              </a:rPr>
              <a:t>t</a:t>
            </a:r>
            <a:r>
              <a:rPr lang="en-US" b="0" dirty="0">
                <a:solidFill>
                  <a:srgbClr val="000000"/>
                </a:solidFill>
              </a:rPr>
              <a:t>) = </a:t>
            </a:r>
            <a:r>
              <a:rPr lang="en-US" b="0" dirty="0">
                <a:solidFill>
                  <a:schemeClr val="tx1"/>
                </a:solidFill>
              </a:rPr>
              <a:t>A </a:t>
            </a:r>
            <a:r>
              <a:rPr lang="en-US" b="0" dirty="0" err="1">
                <a:solidFill>
                  <a:schemeClr val="tx1"/>
                </a:solidFill>
              </a:rPr>
              <a:t>cos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  <a:latin typeface="Symbol" charset="2"/>
                <a:cs typeface="Symbol" charset="2"/>
              </a:rPr>
              <a:t>y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))</a:t>
            </a:r>
          </a:p>
          <a:p>
            <a:pPr marL="400050" lvl="1" indent="0">
              <a:buNone/>
            </a:pPr>
            <a:r>
              <a:rPr lang="en-US" dirty="0"/>
              <a:t>where </a:t>
            </a:r>
          </a:p>
          <a:p>
            <a:r>
              <a:rPr lang="en-US" dirty="0"/>
              <a:t>Instantaneous freq. (Hz)</a:t>
            </a:r>
          </a:p>
          <a:p>
            <a:pPr marL="457200" lvl="1" indent="0">
              <a:buNone/>
            </a:pPr>
            <a:r>
              <a:rPr lang="en-US" dirty="0"/>
              <a:t>Scaled slope of angle </a:t>
            </a:r>
            <a:r>
              <a:rPr lang="en-US" i="1" dirty="0">
                <a:latin typeface="Symbol" charset="2"/>
                <a:cs typeface="Symbol" charset="2"/>
              </a:rPr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731520" lvl="1" indent="-274320">
              <a:spcBef>
                <a:spcPts val="1776"/>
              </a:spcBef>
              <a:buNone/>
            </a:pPr>
            <a:r>
              <a:rPr lang="en-US" dirty="0"/>
              <a:t>For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over 0 ≤ </a:t>
            </a:r>
            <a:r>
              <a:rPr lang="en-US" i="1" dirty="0"/>
              <a:t>t</a:t>
            </a:r>
            <a:r>
              <a:rPr lang="en-US" dirty="0"/>
              <a:t> ≤ </a:t>
            </a:r>
            <a:r>
              <a:rPr lang="en-US" i="1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instantaneous frequency</a:t>
            </a:r>
            <a:br>
              <a:rPr lang="en-US" dirty="0"/>
            </a:br>
            <a:r>
              <a:rPr lang="en-US" dirty="0"/>
              <a:t>from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i="1" dirty="0"/>
              <a:t>f</a:t>
            </a:r>
            <a:r>
              <a:rPr lang="en-US" baseline="-25000" dirty="0"/>
              <a:t>0 </a:t>
            </a:r>
            <a:r>
              <a:rPr lang="en-US" dirty="0"/>
              <a:t>+ 2 </a:t>
            </a:r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en-US" dirty="0"/>
              <a:t> </a:t>
            </a:r>
            <a:r>
              <a:rPr lang="en-US" i="1" dirty="0" err="1"/>
              <a:t>t</a:t>
            </a:r>
            <a:r>
              <a:rPr lang="en-US" baseline="-25000" dirty="0" err="1"/>
              <a:t>max</a:t>
            </a:r>
            <a:endParaRPr lang="en-US" baseline="-25000" dirty="0"/>
          </a:p>
          <a:p>
            <a:pPr>
              <a:spcBef>
                <a:spcPts val="576"/>
              </a:spcBef>
            </a:pPr>
            <a:r>
              <a:rPr lang="en-US" dirty="0"/>
              <a:t>Linear frequency sweep</a:t>
            </a:r>
          </a:p>
          <a:p>
            <a:pPr marL="400050" lvl="1" indent="0">
              <a:spcBef>
                <a:spcPts val="576"/>
              </a:spcBef>
              <a:buNone/>
            </a:pPr>
            <a:r>
              <a:rPr lang="en-US" dirty="0"/>
              <a:t>For 0 ≤ </a:t>
            </a:r>
            <a:r>
              <a:rPr lang="en-US" i="1" dirty="0"/>
              <a:t>t</a:t>
            </a:r>
            <a:r>
              <a:rPr lang="en-US" dirty="0"/>
              <a:t> ≤ </a:t>
            </a:r>
            <a:r>
              <a:rPr lang="en-US" i="1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, sweep </a:t>
            </a:r>
            <a:r>
              <a:rPr lang="en-US" i="1" dirty="0"/>
              <a:t>f</a:t>
            </a:r>
            <a:r>
              <a:rPr lang="en-US" baseline="-25000" dirty="0"/>
              <a:t>1 </a:t>
            </a:r>
            <a:r>
              <a:rPr lang="en-US" dirty="0"/>
              <a:t>to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endParaRPr lang="en-US" dirty="0"/>
          </a:p>
          <a:p>
            <a:pPr marL="457200" lvl="1" indent="0">
              <a:spcBef>
                <a:spcPts val="576"/>
              </a:spcBef>
              <a:buNone/>
            </a:pPr>
            <a:r>
              <a:rPr lang="en-US" i="1" dirty="0"/>
              <a:t>f</a:t>
            </a:r>
            <a:r>
              <a:rPr lang="en-US" baseline="-25000" dirty="0"/>
              <a:t>0 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baseline="-25000" dirty="0"/>
              <a:t>1 </a:t>
            </a:r>
            <a:r>
              <a:rPr lang="en-US" dirty="0"/>
              <a:t>and </a:t>
            </a:r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en-US" dirty="0"/>
              <a:t> = (</a:t>
            </a:r>
            <a:r>
              <a:rPr lang="en-US" i="1" dirty="0"/>
              <a:t>f</a:t>
            </a:r>
            <a:r>
              <a:rPr lang="en-US" baseline="-25000" dirty="0"/>
              <a:t>2 </a:t>
            </a:r>
            <a:r>
              <a:rPr lang="en-US" dirty="0"/>
              <a:t>–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) / (2 </a:t>
            </a:r>
            <a:r>
              <a:rPr lang="en-US" i="1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26423"/>
              </p:ext>
            </p:extLst>
          </p:nvPr>
        </p:nvGraphicFramePr>
        <p:xfrm>
          <a:off x="1292225" y="3313587"/>
          <a:ext cx="32797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393700" progId="Equation.3">
                  <p:embed/>
                </p:oleObj>
              </mc:Choice>
              <mc:Fallback>
                <p:oleObj name="Equation" r:id="rId4" imgW="1981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2225" y="3313587"/>
                        <a:ext cx="327977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570723"/>
              </p:ext>
            </p:extLst>
          </p:nvPr>
        </p:nvGraphicFramePr>
        <p:xfrm>
          <a:off x="1817687" y="1993900"/>
          <a:ext cx="27543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700" imgH="241300" progId="Equation.3">
                  <p:embed/>
                </p:oleObj>
              </mc:Choice>
              <mc:Fallback>
                <p:oleObj name="Equation" r:id="rId6" imgW="1663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7687" y="1993900"/>
                        <a:ext cx="2754313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255580" y="1535668"/>
            <a:ext cx="3736020" cy="2452051"/>
            <a:chOff x="5407980" y="1422481"/>
            <a:chExt cx="3736020" cy="2452051"/>
          </a:xfrm>
        </p:grpSpPr>
        <p:pic>
          <p:nvPicPr>
            <p:cNvPr id="11" name="Picture 10" descr="chirpTimePlot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" t="3429" r="7713" b="6744"/>
            <a:stretch/>
          </p:blipFill>
          <p:spPr>
            <a:xfrm>
              <a:off x="5800344" y="1463040"/>
              <a:ext cx="3008376" cy="239572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07980" y="142248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x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63000" y="3505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  <a:endParaRPr lang="en-US" sz="1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62600" y="3980140"/>
            <a:ext cx="3364992" cy="2801660"/>
            <a:chOff x="5715000" y="3980140"/>
            <a:chExt cx="3364992" cy="2801660"/>
          </a:xfrm>
        </p:grpSpPr>
        <p:pic>
          <p:nvPicPr>
            <p:cNvPr id="12" name="Picture 11" descr="chirpSpectrogram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" t="6395" r="4978" b="3484"/>
            <a:stretch/>
          </p:blipFill>
          <p:spPr>
            <a:xfrm>
              <a:off x="5715000" y="3980140"/>
              <a:ext cx="3364992" cy="252374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00800" y="638169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0000FF"/>
                  </a:solidFill>
                </a:rPr>
                <a:t>Spectrogram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31780" y="1219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Linear sweep 261-3951 Hz</a:t>
            </a:r>
          </a:p>
        </p:txBody>
      </p:sp>
      <p:pic>
        <p:nvPicPr>
          <p:cNvPr id="20" name="chirpsign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49800" y="4038600"/>
            <a:ext cx="812800" cy="812800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</a:t>
            </a:r>
          </a:p>
        </p:txBody>
      </p:sp>
    </p:spTree>
    <p:extLst>
      <p:ext uri="{BB962C8B-B14F-4D97-AF65-F5344CB8AC3E}">
        <p14:creationId xmlns:p14="http://schemas.microsoft.com/office/powerpoint/2010/main" val="13432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8E92FDB-88D6-7940-9159-29A55782006E}"/>
              </a:ext>
            </a:extLst>
          </p:cNvPr>
          <p:cNvGrpSpPr/>
          <p:nvPr/>
        </p:nvGrpSpPr>
        <p:grpSpPr>
          <a:xfrm>
            <a:off x="5249053" y="4709923"/>
            <a:ext cx="2552075" cy="952924"/>
            <a:chOff x="5249053" y="4709923"/>
            <a:chExt cx="2552075" cy="952924"/>
          </a:xfrm>
        </p:grpSpPr>
        <p:pic>
          <p:nvPicPr>
            <p:cNvPr id="117" name="Picture 1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4E1AE7B-9378-5445-98FB-CBCE961F3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226" y="4797045"/>
              <a:ext cx="241538" cy="554439"/>
            </a:xfrm>
            <a:prstGeom prst="rect">
              <a:avLst/>
            </a:prstGeom>
          </p:spPr>
        </p:pic>
        <p:pic>
          <p:nvPicPr>
            <p:cNvPr id="118" name="Picture 11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5A05546-80CF-F942-92C2-B0C19147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590" y="4884911"/>
              <a:ext cx="241538" cy="554439"/>
            </a:xfrm>
            <a:prstGeom prst="rect">
              <a:avLst/>
            </a:prstGeom>
          </p:spPr>
        </p:pic>
        <p:pic>
          <p:nvPicPr>
            <p:cNvPr id="119" name="Picture 1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F21540F-2D7D-5045-B0E9-255210E7E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848" y="4709923"/>
              <a:ext cx="241538" cy="554439"/>
            </a:xfrm>
            <a:prstGeom prst="rect">
              <a:avLst/>
            </a:prstGeom>
          </p:spPr>
        </p:pic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CC24927-67B0-1443-AD7B-3D825D5CC5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84625" y="4727893"/>
              <a:ext cx="659522" cy="20288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C839F1C-5BA7-D44D-B730-86418758E7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84625" y="4807300"/>
              <a:ext cx="337587" cy="102235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pic>
          <p:nvPicPr>
            <p:cNvPr id="124" name="Picture 123" descr="Icon&#10;&#10;Description automatically generated">
              <a:extLst>
                <a:ext uri="{FF2B5EF4-FFF2-40B4-BE49-F238E27FC236}">
                  <a16:creationId xmlns:a16="http://schemas.microsoft.com/office/drawing/2014/main" id="{76DBA783-AE85-2E43-95D5-85E982500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503" y="5081840"/>
              <a:ext cx="288223" cy="555858"/>
            </a:xfrm>
            <a:prstGeom prst="rect">
              <a:avLst/>
            </a:prstGeom>
          </p:spPr>
        </p:pic>
        <p:pic>
          <p:nvPicPr>
            <p:cNvPr id="96" name="Picture 95" descr="Shape, icon&#10;&#10;Description automatically generated with medium confidence">
              <a:extLst>
                <a:ext uri="{FF2B5EF4-FFF2-40B4-BE49-F238E27FC236}">
                  <a16:creationId xmlns:a16="http://schemas.microsoft.com/office/drawing/2014/main" id="{FB376013-619D-B64A-B409-2FFE3CAF7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897" y="5030574"/>
              <a:ext cx="236903" cy="302052"/>
            </a:xfrm>
            <a:prstGeom prst="rect">
              <a:avLst/>
            </a:prstGeom>
          </p:spPr>
        </p:pic>
        <p:pic>
          <p:nvPicPr>
            <p:cNvPr id="94" name="Picture 93" descr="Shape&#10;&#10;Description automatically generated">
              <a:extLst>
                <a:ext uri="{FF2B5EF4-FFF2-40B4-BE49-F238E27FC236}">
                  <a16:creationId xmlns:a16="http://schemas.microsoft.com/office/drawing/2014/main" id="{76B1ADA3-FEF7-CA40-BB26-7ECCFBBED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6655" y="4878389"/>
              <a:ext cx="265614" cy="574595"/>
            </a:xfrm>
            <a:prstGeom prst="rect">
              <a:avLst/>
            </a:prstGeom>
          </p:spPr>
        </p:pic>
        <p:pic>
          <p:nvPicPr>
            <p:cNvPr id="95" name="Picture 94" descr="Icon&#10;&#10;Description automatically generated">
              <a:extLst>
                <a:ext uri="{FF2B5EF4-FFF2-40B4-BE49-F238E27FC236}">
                  <a16:creationId xmlns:a16="http://schemas.microsoft.com/office/drawing/2014/main" id="{316D318B-0B2A-A54F-877C-DF81A1F9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053" y="5031911"/>
              <a:ext cx="481896" cy="630936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AFE8427-B18A-924D-982F-D4296F97F3CF}"/>
              </a:ext>
            </a:extLst>
          </p:cNvPr>
          <p:cNvGrpSpPr/>
          <p:nvPr/>
        </p:nvGrpSpPr>
        <p:grpSpPr>
          <a:xfrm>
            <a:off x="2304979" y="4713478"/>
            <a:ext cx="2533123" cy="927775"/>
            <a:chOff x="2304979" y="4713478"/>
            <a:chExt cx="2533123" cy="927775"/>
          </a:xfrm>
        </p:grpSpPr>
        <p:pic>
          <p:nvPicPr>
            <p:cNvPr id="100" name="Picture 9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5FBB069-94DB-B344-96EA-D5FE78104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800600"/>
              <a:ext cx="241538" cy="554439"/>
            </a:xfrm>
            <a:prstGeom prst="rect">
              <a:avLst/>
            </a:prstGeom>
          </p:spPr>
        </p:pic>
        <p:pic>
          <p:nvPicPr>
            <p:cNvPr id="101" name="Picture 10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1DC5A11-E318-B04A-9344-DA8092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564" y="4888466"/>
              <a:ext cx="241538" cy="554439"/>
            </a:xfrm>
            <a:prstGeom prst="rect">
              <a:avLst/>
            </a:prstGeom>
          </p:spPr>
        </p:pic>
        <p:pic>
          <p:nvPicPr>
            <p:cNvPr id="30" name="Picture 2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66D77E8-D847-B547-B0D6-889BE239A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822" y="4713478"/>
              <a:ext cx="241538" cy="554439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67214FA-E721-994F-B068-D07875C285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21599" y="4731448"/>
              <a:ext cx="659522" cy="20288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F0784F2-CB78-2C43-8E8D-7E1A6999A2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21599" y="4810855"/>
              <a:ext cx="337587" cy="102235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pic>
          <p:nvPicPr>
            <p:cNvPr id="66" name="Picture 65" descr="Shape, circle&#10;&#10;Description automatically generated">
              <a:extLst>
                <a:ext uri="{FF2B5EF4-FFF2-40B4-BE49-F238E27FC236}">
                  <a16:creationId xmlns:a16="http://schemas.microsoft.com/office/drawing/2014/main" id="{7248373C-6577-4344-B7D7-44614CF52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226" y="4899228"/>
              <a:ext cx="469896" cy="200489"/>
            </a:xfrm>
            <a:prstGeom prst="rect">
              <a:avLst/>
            </a:prstGeom>
          </p:spPr>
        </p:pic>
        <p:pic>
          <p:nvPicPr>
            <p:cNvPr id="97" name="Picture 96" descr="Icon&#10;&#10;Description automatically generated">
              <a:extLst>
                <a:ext uri="{FF2B5EF4-FFF2-40B4-BE49-F238E27FC236}">
                  <a16:creationId xmlns:a16="http://schemas.microsoft.com/office/drawing/2014/main" id="{B4A0C5FB-F9D5-2A42-8D2E-1798081C4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477" y="5085395"/>
              <a:ext cx="288223" cy="555858"/>
            </a:xfrm>
            <a:prstGeom prst="rect">
              <a:avLst/>
            </a:prstGeom>
          </p:spPr>
        </p:pic>
        <p:pic>
          <p:nvPicPr>
            <p:cNvPr id="19" name="Picture 18" descr="Shape, icon&#10;&#10;Description automatically generated with medium confidence">
              <a:extLst>
                <a:ext uri="{FF2B5EF4-FFF2-40B4-BE49-F238E27FC236}">
                  <a16:creationId xmlns:a16="http://schemas.microsoft.com/office/drawing/2014/main" id="{F561E0E4-631D-364A-B7B2-BC03FC73B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297" y="5034660"/>
              <a:ext cx="236903" cy="302052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">
              <a:extLst>
                <a:ext uri="{FF2B5EF4-FFF2-40B4-BE49-F238E27FC236}">
                  <a16:creationId xmlns:a16="http://schemas.microsoft.com/office/drawing/2014/main" id="{5264AC32-DD45-3A43-B3F1-D5693ADD2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2581" y="4854342"/>
              <a:ext cx="265614" cy="574595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444860E8-0BE2-3840-9589-5B9E19FC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79" y="5007864"/>
              <a:ext cx="481896" cy="630936"/>
            </a:xfrm>
            <a:prstGeom prst="rect">
              <a:avLst/>
            </a:prstGeom>
          </p:spPr>
        </p:pic>
      </p:grpSp>
      <p:pic>
        <p:nvPicPr>
          <p:cNvPr id="12" name="Picture 11" descr="G clef clipart-library-dot-co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03" y="4760172"/>
            <a:ext cx="334515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– Western Scale –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2819400"/>
          </a:xfrm>
        </p:spPr>
        <p:txBody>
          <a:bodyPr/>
          <a:lstStyle/>
          <a:p>
            <a:r>
              <a:rPr lang="en-US" dirty="0"/>
              <a:t>Piano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88 keys</a:t>
            </a:r>
          </a:p>
          <a:p>
            <a:pPr marL="400050" lvl="1" indent="0">
              <a:buNone/>
            </a:pPr>
            <a:r>
              <a:rPr lang="en-US" dirty="0"/>
              <a:t>Key frequencies increase from left to right (27.5 to 4186 Hz)</a:t>
            </a:r>
          </a:p>
          <a:p>
            <a:pPr marL="400050" lvl="1" indent="0">
              <a:buNone/>
            </a:pPr>
            <a:r>
              <a:rPr lang="en-US" dirty="0"/>
              <a:t>Middle C at 262 Hz (C4) in cyan &amp; A at 440 Hz (A4) in yellow</a:t>
            </a:r>
          </a:p>
          <a:p>
            <a:pPr marL="400050" lvl="1" indent="0">
              <a:buNone/>
            </a:pPr>
            <a:r>
              <a:rPr lang="en-US" dirty="0"/>
              <a:t>Octave has 12 keys and doubles frequencies of previous octave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47722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508539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50742" y="46818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ＭＳ ゴシック"/>
                <a:ea typeface="ＭＳ ゴシック"/>
                <a:cs typeface="ＭＳ ゴシック"/>
              </a:rPr>
              <a:t>♯</a:t>
            </a:r>
            <a:endParaRPr lang="en-US" sz="180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1269137" y="4874088"/>
            <a:ext cx="7493863" cy="609600"/>
            <a:chOff x="1269137" y="4874088"/>
            <a:chExt cx="7493863" cy="6096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279247" y="4874088"/>
              <a:ext cx="748375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270740" y="5026488"/>
              <a:ext cx="749226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281467" y="5331288"/>
              <a:ext cx="748153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281467" y="5483688"/>
              <a:ext cx="748153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269137" y="5178888"/>
              <a:ext cx="749386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35" name="Group 134"/>
          <p:cNvGrpSpPr/>
          <p:nvPr/>
        </p:nvGrpSpPr>
        <p:grpSpPr>
          <a:xfrm>
            <a:off x="762000" y="4668163"/>
            <a:ext cx="510842" cy="953613"/>
            <a:chOff x="762000" y="4668163"/>
            <a:chExt cx="510842" cy="953613"/>
          </a:xfrm>
        </p:grpSpPr>
        <p:sp>
          <p:nvSpPr>
            <p:cNvPr id="33" name="TextBox 32"/>
            <p:cNvSpPr txBox="1"/>
            <p:nvPr/>
          </p:nvSpPr>
          <p:spPr>
            <a:xfrm flipH="1">
              <a:off x="762000" y="4972963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A5A5E9"/>
                  </a:solidFill>
                </a:rPr>
                <a:t>B</a:t>
              </a: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>
              <a:off x="1272842" y="4874088"/>
              <a:ext cx="0" cy="609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 flipH="1">
              <a:off x="762000" y="4668163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A5A5E9"/>
                  </a:solidFill>
                </a:rPr>
                <a:t>F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 flipH="1">
              <a:off x="762000" y="528322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A5A5E9"/>
                  </a:solidFill>
                </a:rPr>
                <a:t>E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 flipH="1">
              <a:off x="914400" y="483289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A5A5E9"/>
                  </a:solidFill>
                </a:rPr>
                <a:t>D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 flipH="1">
              <a:off x="914400" y="5150021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A5A5E9"/>
                  </a:solidFill>
                </a:rPr>
                <a:t>G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6200" y="4419601"/>
            <a:ext cx="533400" cy="1600200"/>
            <a:chOff x="76200" y="4419601"/>
            <a:chExt cx="533400" cy="1600200"/>
          </a:xfrm>
        </p:grpSpPr>
        <p:sp>
          <p:nvSpPr>
            <p:cNvPr id="123" name="TextBox 122"/>
            <p:cNvSpPr txBox="1"/>
            <p:nvPr/>
          </p:nvSpPr>
          <p:spPr>
            <a:xfrm rot="16200000">
              <a:off x="-493067" y="4988868"/>
              <a:ext cx="1600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A6A6A6"/>
                  </a:solidFill>
                </a:rPr>
                <a:t>Frequency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 bwMode="auto">
            <a:xfrm flipV="1">
              <a:off x="609600" y="4648200"/>
              <a:ext cx="0" cy="1295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2133600" y="6096000"/>
            <a:ext cx="2438400" cy="537865"/>
            <a:chOff x="2133600" y="6096000"/>
            <a:chExt cx="2438400" cy="537865"/>
          </a:xfrm>
        </p:grpSpPr>
        <p:sp>
          <p:nvSpPr>
            <p:cNvPr id="126" name="TextBox 125"/>
            <p:cNvSpPr txBox="1"/>
            <p:nvPr/>
          </p:nvSpPr>
          <p:spPr>
            <a:xfrm>
              <a:off x="2133600" y="6172200"/>
              <a:ext cx="1143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>
                      <a:lumMod val="65000"/>
                    </a:schemeClr>
                  </a:solidFill>
                </a:rPr>
                <a:t>Time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>
              <a:off x="2438400" y="6096000"/>
              <a:ext cx="2133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5" name="Content Placeholder 2"/>
          <p:cNvSpPr txBox="1">
            <a:spLocks/>
          </p:cNvSpPr>
          <p:nvPr/>
        </p:nvSpPr>
        <p:spPr bwMode="auto">
          <a:xfrm>
            <a:off x="457200" y="41148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Sheet music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0" y="302373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35200" y="1283071"/>
            <a:ext cx="6604000" cy="1593997"/>
            <a:chOff x="2235200" y="1283071"/>
            <a:chExt cx="6604000" cy="1593997"/>
          </a:xfrm>
        </p:grpSpPr>
        <p:sp>
          <p:nvSpPr>
            <p:cNvPr id="112" name="TextBox 111"/>
            <p:cNvSpPr txBox="1"/>
            <p:nvPr/>
          </p:nvSpPr>
          <p:spPr>
            <a:xfrm>
              <a:off x="5257800" y="1283071"/>
              <a:ext cx="3581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0000FF"/>
                  </a:solidFill>
                </a:rPr>
                <a:t>https://</a:t>
              </a:r>
              <a:r>
                <a:rPr lang="en-US" sz="1200" dirty="0" err="1">
                  <a:solidFill>
                    <a:srgbClr val="0000FF"/>
                  </a:solidFill>
                </a:rPr>
                <a:t>en.wikipedia.org</a:t>
              </a:r>
              <a:r>
                <a:rPr lang="en-US" sz="1200" dirty="0">
                  <a:solidFill>
                    <a:srgbClr val="0000FF"/>
                  </a:solidFill>
                </a:rPr>
                <a:t>/wiki/</a:t>
              </a:r>
              <a:r>
                <a:rPr lang="en-US" sz="1100" dirty="0" err="1">
                  <a:solidFill>
                    <a:srgbClr val="0000FF"/>
                  </a:solidFill>
                </a:rPr>
                <a:t>File:Piano_Frequencies.svg</a:t>
              </a:r>
              <a:endParaRPr lang="en-US" sz="1100" dirty="0">
                <a:solidFill>
                  <a:srgbClr val="0000FF"/>
                </a:solidFill>
              </a:endParaRPr>
            </a:p>
          </p:txBody>
        </p:sp>
        <p:pic>
          <p:nvPicPr>
            <p:cNvPr id="113" name="Picture 112" descr="520px-Piano_Frequencies.sv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1524000"/>
              <a:ext cx="6604000" cy="1270000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5066190" y="2557790"/>
              <a:ext cx="1106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/>
                <a:t>C D E F G A B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52800" y="1320058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/>
                <a:t>Octave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475390" y="2615458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/>
                <a:t>Octave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96565" y="6172200"/>
            <a:ext cx="4547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How fast notes are played depends on time signature and beats per minute (</a:t>
            </a:r>
            <a:r>
              <a:rPr lang="en-US" sz="2000" i="1" dirty="0" err="1">
                <a:solidFill>
                  <a:srgbClr val="0000FF"/>
                </a:solidFill>
              </a:rPr>
              <a:t>bpm</a:t>
            </a:r>
            <a:r>
              <a:rPr lang="en-US" sz="2000" i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9A90-2C7C-CE4C-981A-21C1B4907E4B}"/>
              </a:ext>
            </a:extLst>
          </p:cNvPr>
          <p:cNvSpPr txBox="1"/>
          <p:nvPr/>
        </p:nvSpPr>
        <p:spPr>
          <a:xfrm>
            <a:off x="5486400" y="423086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hlinkClick r:id="rId10"/>
              </a:rPr>
              <a:t>Music Note Graphics by Vecteezy</a:t>
            </a:r>
            <a:endParaRPr lang="en-US" sz="1800" i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1C4C84C-FEDB-FA45-AF75-9ABB689D0516}"/>
              </a:ext>
            </a:extLst>
          </p:cNvPr>
          <p:cNvGrpSpPr/>
          <p:nvPr/>
        </p:nvGrpSpPr>
        <p:grpSpPr>
          <a:xfrm>
            <a:off x="5045149" y="4870533"/>
            <a:ext cx="2963026" cy="613155"/>
            <a:chOff x="5045149" y="4870533"/>
            <a:chExt cx="2963026" cy="613155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963588E-F9B8-3840-BB1F-967CA902BEE3}"/>
                </a:ext>
              </a:extLst>
            </p:cNvPr>
            <p:cNvCxnSpPr/>
            <p:nvPr/>
          </p:nvCxnSpPr>
          <p:spPr bwMode="auto">
            <a:xfrm>
              <a:off x="8008175" y="4870533"/>
              <a:ext cx="0" cy="609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9CC8772-74BC-2446-90EF-98C4B560742D}"/>
                </a:ext>
              </a:extLst>
            </p:cNvPr>
            <p:cNvCxnSpPr/>
            <p:nvPr/>
          </p:nvCxnSpPr>
          <p:spPr bwMode="auto">
            <a:xfrm>
              <a:off x="5045149" y="4874088"/>
              <a:ext cx="0" cy="609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022275B-29F4-274A-9C79-EB8AA23D5A55}"/>
              </a:ext>
            </a:extLst>
          </p:cNvPr>
          <p:cNvSpPr txBox="1"/>
          <p:nvPr/>
        </p:nvSpPr>
        <p:spPr>
          <a:xfrm>
            <a:off x="1371601" y="5650468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Lyrics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1F1D3C5-A1F3-7C48-A222-78A797EF7CE4}"/>
              </a:ext>
            </a:extLst>
          </p:cNvPr>
          <p:cNvSpPr txBox="1"/>
          <p:nvPr/>
        </p:nvSpPr>
        <p:spPr>
          <a:xfrm>
            <a:off x="2206553" y="5650468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A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8C547E2-3091-ED4B-AD4C-EA9000D8630B}"/>
              </a:ext>
            </a:extLst>
          </p:cNvPr>
          <p:cNvSpPr txBox="1"/>
          <p:nvPr/>
        </p:nvSpPr>
        <p:spPr>
          <a:xfrm>
            <a:off x="2496714" y="5650468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B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BFF1DA3-D933-9347-87C6-4066EF64EBFE}"/>
              </a:ext>
            </a:extLst>
          </p:cNvPr>
          <p:cNvSpPr txBox="1"/>
          <p:nvPr/>
        </p:nvSpPr>
        <p:spPr>
          <a:xfrm>
            <a:off x="2767923" y="5650468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3B00E62-82E4-3B49-8EA6-FA7BDC0A7184}"/>
              </a:ext>
            </a:extLst>
          </p:cNvPr>
          <p:cNvSpPr txBox="1"/>
          <p:nvPr/>
        </p:nvSpPr>
        <p:spPr>
          <a:xfrm>
            <a:off x="3414971" y="5612338"/>
            <a:ext cx="115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eas</a:t>
            </a:r>
            <a:r>
              <a:rPr lang="en-US" sz="1800" i="1" dirty="0"/>
              <a:t>   -    y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06A8459-EB03-0F4B-A680-74502C57FCDE}"/>
              </a:ext>
            </a:extLst>
          </p:cNvPr>
          <p:cNvSpPr txBox="1"/>
          <p:nvPr/>
        </p:nvSpPr>
        <p:spPr>
          <a:xfrm>
            <a:off x="4541965" y="5602506"/>
            <a:ext cx="4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as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7327AE8-C9F5-7247-B950-95E29F7F7C0B}"/>
              </a:ext>
            </a:extLst>
          </p:cNvPr>
          <p:cNvSpPr txBox="1"/>
          <p:nvPr/>
        </p:nvSpPr>
        <p:spPr>
          <a:xfrm>
            <a:off x="5179050" y="5637191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1F4E001-C7EA-3A4D-A73E-F4FF599890AC}"/>
              </a:ext>
            </a:extLst>
          </p:cNvPr>
          <p:cNvSpPr txBox="1"/>
          <p:nvPr/>
        </p:nvSpPr>
        <p:spPr>
          <a:xfrm>
            <a:off x="5461105" y="5629243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BE7AD89-557F-334E-A9CE-773191C34C47}"/>
              </a:ext>
            </a:extLst>
          </p:cNvPr>
          <p:cNvSpPr txBox="1"/>
          <p:nvPr/>
        </p:nvSpPr>
        <p:spPr>
          <a:xfrm>
            <a:off x="5747940" y="5628760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5E06793-29DE-EB44-B2A8-FA814ADEDAA0}"/>
              </a:ext>
            </a:extLst>
          </p:cNvPr>
          <p:cNvSpPr txBox="1"/>
          <p:nvPr/>
        </p:nvSpPr>
        <p:spPr>
          <a:xfrm>
            <a:off x="6400800" y="5623067"/>
            <a:ext cx="46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ah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E791F44-5322-C244-ADAD-78CF638476E7}"/>
              </a:ext>
            </a:extLst>
          </p:cNvPr>
          <p:cNvSpPr txBox="1"/>
          <p:nvPr/>
        </p:nvSpPr>
        <p:spPr>
          <a:xfrm>
            <a:off x="6781800" y="562876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sim-</a:t>
            </a:r>
            <a:r>
              <a:rPr lang="en-US" sz="1800" i="1" dirty="0" err="1"/>
              <a:t>ple</a:t>
            </a:r>
            <a:endParaRPr lang="en-US" sz="1800" i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74EC95A-E2F0-8049-A200-6FC1FEBBDA57}"/>
              </a:ext>
            </a:extLst>
          </p:cNvPr>
          <p:cNvSpPr txBox="1"/>
          <p:nvPr/>
        </p:nvSpPr>
        <p:spPr>
          <a:xfrm>
            <a:off x="7525936" y="5629174"/>
            <a:ext cx="46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34294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6" grpId="0"/>
      <p:bldP spid="115" grpId="0"/>
      <p:bldP spid="16" grpId="0"/>
      <p:bldP spid="4" grpId="0"/>
      <p:bldP spid="72" grpId="0"/>
      <p:bldP spid="138" grpId="0"/>
      <p:bldP spid="139" grpId="0"/>
      <p:bldP spid="141" grpId="0"/>
      <p:bldP spid="142" grpId="0"/>
      <p:bldP spid="143" grpId="0"/>
      <p:bldP spid="144" grpId="0"/>
      <p:bldP spid="145" grpId="0"/>
      <p:bldP spid="147" grpId="0"/>
      <p:bldP spid="148" grpId="0"/>
      <p:bldP spid="149" grpId="0"/>
      <p:bldP spid="1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– Western Scale –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major scale</a:t>
            </a:r>
          </a:p>
          <a:p>
            <a:pPr marL="400050" lvl="1" indent="0">
              <a:buNone/>
            </a:pPr>
            <a:r>
              <a:rPr lang="en-US" dirty="0"/>
              <a:t>Stepped frequencies</a:t>
            </a:r>
          </a:p>
          <a:p>
            <a:pPr marL="400050" lvl="1" indent="0">
              <a:buNone/>
            </a:pPr>
            <a:r>
              <a:rPr lang="en-US" dirty="0"/>
              <a:t>Constant frequency for each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48456A70-0021-B84E-925B-88B7CCC4D2F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862262"/>
            <a:ext cx="6274157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70219"/>
            <a:ext cx="1828800" cy="40011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i="1" dirty="0">
                <a:cs typeface="+mn-cs"/>
              </a:rPr>
              <a:t>Ideal Analysis</a:t>
            </a:r>
            <a:endParaRPr lang="en-US" sz="2000" dirty="0"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1518820"/>
            <a:ext cx="2971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F35E3"/>
                </a:solidFill>
              </a:rPr>
              <a:t>C4 = 261.626;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D4 = 293.665;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E4 = 329.628;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F4 = 349.228;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G4 = 391.995;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A4 = 440.000;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B4 = 493.883;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C5 = 523.251;</a:t>
            </a:r>
          </a:p>
          <a:p>
            <a:r>
              <a:rPr lang="en-US" sz="1600" dirty="0" err="1">
                <a:solidFill>
                  <a:srgbClr val="CF35E3"/>
                </a:solidFill>
              </a:rPr>
              <a:t>bpm</a:t>
            </a:r>
            <a:r>
              <a:rPr lang="en-US" sz="1600" dirty="0">
                <a:solidFill>
                  <a:srgbClr val="CF35E3"/>
                </a:solidFill>
              </a:rPr>
              <a:t> = 60;               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% 300</a:t>
            </a:r>
          </a:p>
          <a:p>
            <a:r>
              <a:rPr lang="en-US" sz="1600" dirty="0" err="1">
                <a:solidFill>
                  <a:srgbClr val="CF35E3"/>
                </a:solidFill>
              </a:rPr>
              <a:t>beattime</a:t>
            </a:r>
            <a:r>
              <a:rPr lang="en-US" sz="1600" dirty="0">
                <a:solidFill>
                  <a:srgbClr val="CF35E3"/>
                </a:solidFill>
              </a:rPr>
              <a:t> = 60/</a:t>
            </a:r>
            <a:r>
              <a:rPr lang="en-US" sz="1600" dirty="0" err="1">
                <a:solidFill>
                  <a:srgbClr val="CF35E3"/>
                </a:solidFill>
              </a:rPr>
              <a:t>bpm</a:t>
            </a:r>
            <a:r>
              <a:rPr lang="en-US" sz="1600" dirty="0">
                <a:solidFill>
                  <a:srgbClr val="CF35E3"/>
                </a:solidFill>
              </a:rPr>
              <a:t>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fs = 48000; </a:t>
            </a:r>
          </a:p>
          <a:p>
            <a:r>
              <a:rPr lang="en-US" sz="1600" dirty="0" err="1">
                <a:solidFill>
                  <a:srgbClr val="CF35E3"/>
                </a:solidFill>
              </a:rPr>
              <a:t>Ts</a:t>
            </a:r>
            <a:r>
              <a:rPr lang="en-US" sz="1600" dirty="0">
                <a:solidFill>
                  <a:srgbClr val="CF35E3"/>
                </a:solidFill>
              </a:rPr>
              <a:t> = 1/</a:t>
            </a:r>
            <a:r>
              <a:rPr lang="en-US" sz="1600" dirty="0" err="1">
                <a:solidFill>
                  <a:srgbClr val="CF35E3"/>
                </a:solidFill>
              </a:rPr>
              <a:t>fs</a:t>
            </a:r>
            <a:r>
              <a:rPr lang="en-US" sz="1600" dirty="0">
                <a:solidFill>
                  <a:srgbClr val="CF35E3"/>
                </a:solidFill>
              </a:rPr>
              <a:t>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N = </a:t>
            </a:r>
            <a:r>
              <a:rPr lang="en-US" sz="1600" dirty="0" err="1">
                <a:solidFill>
                  <a:srgbClr val="CF35E3"/>
                </a:solidFill>
              </a:rPr>
              <a:t>beattime</a:t>
            </a:r>
            <a:r>
              <a:rPr lang="en-US" sz="1600" dirty="0">
                <a:solidFill>
                  <a:srgbClr val="CF35E3"/>
                </a:solidFill>
              </a:rPr>
              <a:t>/</a:t>
            </a:r>
            <a:r>
              <a:rPr lang="en-US" sz="1600" dirty="0" err="1">
                <a:solidFill>
                  <a:srgbClr val="CF35E3"/>
                </a:solidFill>
              </a:rPr>
              <a:t>Ts</a:t>
            </a:r>
            <a:r>
              <a:rPr lang="en-US" sz="1600" dirty="0">
                <a:solidFill>
                  <a:srgbClr val="CF35E3"/>
                </a:solidFill>
              </a:rPr>
              <a:t>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t = </a:t>
            </a:r>
            <a:r>
              <a:rPr lang="en-US" sz="1600" dirty="0" err="1">
                <a:solidFill>
                  <a:srgbClr val="CF35E3"/>
                </a:solidFill>
              </a:rPr>
              <a:t>Ts</a:t>
            </a:r>
            <a:r>
              <a:rPr lang="en-US" sz="1600" dirty="0">
                <a:solidFill>
                  <a:srgbClr val="CF35E3"/>
                </a:solidFill>
              </a:rPr>
              <a:t> : </a:t>
            </a:r>
            <a:r>
              <a:rPr lang="en-US" sz="1600" dirty="0" err="1">
                <a:solidFill>
                  <a:srgbClr val="CF35E3"/>
                </a:solidFill>
              </a:rPr>
              <a:t>Ts</a:t>
            </a:r>
            <a:r>
              <a:rPr lang="en-US" sz="1600" dirty="0">
                <a:solidFill>
                  <a:srgbClr val="CF35E3"/>
                </a:solidFill>
              </a:rPr>
              <a:t> : N*</a:t>
            </a:r>
            <a:r>
              <a:rPr lang="en-US" sz="1600" dirty="0" err="1">
                <a:solidFill>
                  <a:srgbClr val="CF35E3"/>
                </a:solidFill>
              </a:rPr>
              <a:t>Ts</a:t>
            </a:r>
            <a:r>
              <a:rPr lang="en-US" sz="1600" dirty="0">
                <a:solidFill>
                  <a:srgbClr val="CF35E3"/>
                </a:solidFill>
              </a:rPr>
              <a:t>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f = [C4,D4,E4,F4,G4,A4,B4,C5];</a:t>
            </a:r>
          </a:p>
          <a:p>
            <a:r>
              <a:rPr lang="en-US" sz="1600" dirty="0" err="1">
                <a:solidFill>
                  <a:srgbClr val="CF35E3"/>
                </a:solidFill>
              </a:rPr>
              <a:t>vec</a:t>
            </a:r>
            <a:r>
              <a:rPr lang="en-US" sz="1600" dirty="0">
                <a:solidFill>
                  <a:srgbClr val="CF35E3"/>
                </a:solidFill>
              </a:rPr>
              <a:t> = zeros(1, length(f)*N);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for </a:t>
            </a:r>
            <a:r>
              <a:rPr lang="en-US" sz="1600" dirty="0" err="1">
                <a:solidFill>
                  <a:srgbClr val="CF35E3"/>
                </a:solidFill>
              </a:rPr>
              <a:t>i</a:t>
            </a:r>
            <a:r>
              <a:rPr lang="en-US" sz="1600" dirty="0">
                <a:solidFill>
                  <a:srgbClr val="CF35E3"/>
                </a:solidFill>
              </a:rPr>
              <a:t> = 1:length(f)</a:t>
            </a:r>
          </a:p>
          <a:p>
            <a:r>
              <a:rPr lang="it-IT" sz="1600" dirty="0">
                <a:solidFill>
                  <a:srgbClr val="CF35E3"/>
                </a:solidFill>
              </a:rPr>
              <a:t>    note = cos(2*</a:t>
            </a:r>
            <a:r>
              <a:rPr lang="it-IT" sz="1600" dirty="0" err="1">
                <a:solidFill>
                  <a:srgbClr val="CF35E3"/>
                </a:solidFill>
              </a:rPr>
              <a:t>pi</a:t>
            </a:r>
            <a:r>
              <a:rPr lang="it-IT" sz="1600" dirty="0">
                <a:solidFill>
                  <a:srgbClr val="CF35E3"/>
                </a:solidFill>
              </a:rPr>
              <a:t>*</a:t>
            </a:r>
            <a:r>
              <a:rPr lang="it-IT" sz="1600" dirty="0" err="1">
                <a:solidFill>
                  <a:srgbClr val="CF35E3"/>
                </a:solidFill>
              </a:rPr>
              <a:t>f</a:t>
            </a:r>
            <a:r>
              <a:rPr lang="it-IT" sz="1600" dirty="0">
                <a:solidFill>
                  <a:srgbClr val="CF35E3"/>
                </a:solidFill>
              </a:rPr>
              <a:t>(i)*t);</a:t>
            </a:r>
          </a:p>
          <a:p>
            <a:r>
              <a:rPr lang="fr-FR" sz="1600" dirty="0">
                <a:solidFill>
                  <a:srgbClr val="CF35E3"/>
                </a:solidFill>
              </a:rPr>
              <a:t>    </a:t>
            </a:r>
            <a:r>
              <a:rPr lang="fr-FR" sz="1600" dirty="0" err="1">
                <a:solidFill>
                  <a:srgbClr val="CF35E3"/>
                </a:solidFill>
              </a:rPr>
              <a:t>vec</a:t>
            </a:r>
            <a:r>
              <a:rPr lang="fr-FR" sz="1600" dirty="0">
                <a:solidFill>
                  <a:srgbClr val="CF35E3"/>
                </a:solidFill>
              </a:rPr>
              <a:t>((i-1)*N+1 : i*N) = note;</a:t>
            </a:r>
          </a:p>
          <a:p>
            <a:r>
              <a:rPr lang="fr-FR" sz="1600" dirty="0">
                <a:solidFill>
                  <a:srgbClr val="CF35E3"/>
                </a:solidFill>
              </a:rPr>
              <a:t>end</a:t>
            </a:r>
          </a:p>
          <a:p>
            <a:r>
              <a:rPr lang="fr-FR" sz="1600" dirty="0" err="1">
                <a:solidFill>
                  <a:srgbClr val="CF35E3"/>
                </a:solidFill>
              </a:rPr>
              <a:t>sound</a:t>
            </a:r>
            <a:r>
              <a:rPr lang="fr-FR" sz="1600" dirty="0">
                <a:solidFill>
                  <a:srgbClr val="CF35E3"/>
                </a:solidFill>
              </a:rPr>
              <a:t>(</a:t>
            </a:r>
            <a:r>
              <a:rPr lang="fr-FR" sz="1600" dirty="0" err="1">
                <a:solidFill>
                  <a:srgbClr val="CF35E3"/>
                </a:solidFill>
              </a:rPr>
              <a:t>vec</a:t>
            </a:r>
            <a:r>
              <a:rPr lang="fr-FR" sz="1600" dirty="0">
                <a:solidFill>
                  <a:srgbClr val="CF35E3"/>
                </a:solidFill>
              </a:rPr>
              <a:t>, </a:t>
            </a:r>
            <a:r>
              <a:rPr lang="fr-FR" sz="1600" dirty="0" err="1">
                <a:solidFill>
                  <a:srgbClr val="CF35E3"/>
                </a:solidFill>
              </a:rPr>
              <a:t>fs</a:t>
            </a:r>
            <a:r>
              <a:rPr lang="fr-FR" sz="1600" dirty="0">
                <a:solidFill>
                  <a:srgbClr val="CF35E3"/>
                </a:solidFill>
              </a:rPr>
              <a:t>);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08FA62-385E-A84F-8C60-6E6F18259919}"/>
              </a:ext>
            </a:extLst>
          </p:cNvPr>
          <p:cNvGrpSpPr/>
          <p:nvPr/>
        </p:nvGrpSpPr>
        <p:grpSpPr>
          <a:xfrm>
            <a:off x="5347677" y="1489208"/>
            <a:ext cx="812800" cy="1402666"/>
            <a:chOff x="4597400" y="1549400"/>
            <a:chExt cx="812800" cy="1402666"/>
          </a:xfrm>
        </p:grpSpPr>
        <p:sp>
          <p:nvSpPr>
            <p:cNvPr id="12" name="TextBox 11"/>
            <p:cNvSpPr txBox="1"/>
            <p:nvPr/>
          </p:nvSpPr>
          <p:spPr>
            <a:xfrm>
              <a:off x="4660900" y="2305735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60 </a:t>
              </a:r>
              <a:r>
                <a:rPr lang="en-US" sz="1800" dirty="0" err="1"/>
                <a:t>bpm</a:t>
              </a:r>
              <a:endParaRPr lang="en-US" sz="1800" dirty="0"/>
            </a:p>
          </p:txBody>
        </p:sp>
        <p:pic>
          <p:nvPicPr>
            <p:cNvPr id="6" name="CmajorScale60bpm.wav" descr="CmajorScale60bpm.wav">
              <a:hlinkClick r:id="" action="ppaction://media"/>
              <a:extLst>
                <a:ext uri="{FF2B5EF4-FFF2-40B4-BE49-F238E27FC236}">
                  <a16:creationId xmlns:a16="http://schemas.microsoft.com/office/drawing/2014/main" id="{D507589B-6851-DB4E-B955-4498D2B80BBF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4597400" y="1549400"/>
              <a:ext cx="812800" cy="8128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B71867-75BC-5D4D-80B0-C9509CCA4665}"/>
              </a:ext>
            </a:extLst>
          </p:cNvPr>
          <p:cNvGrpSpPr/>
          <p:nvPr/>
        </p:nvGrpSpPr>
        <p:grpSpPr>
          <a:xfrm>
            <a:off x="7924800" y="1506741"/>
            <a:ext cx="812800" cy="1392444"/>
            <a:chOff x="2348571" y="3175000"/>
            <a:chExt cx="812800" cy="1392444"/>
          </a:xfrm>
        </p:grpSpPr>
        <p:sp>
          <p:nvSpPr>
            <p:cNvPr id="14" name="TextBox 13"/>
            <p:cNvSpPr txBox="1"/>
            <p:nvPr/>
          </p:nvSpPr>
          <p:spPr>
            <a:xfrm>
              <a:off x="2348571" y="3921113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300 </a:t>
              </a:r>
              <a:r>
                <a:rPr lang="en-US" sz="1800" dirty="0" err="1"/>
                <a:t>bpm</a:t>
              </a:r>
              <a:endParaRPr lang="en-US" sz="1800" dirty="0"/>
            </a:p>
          </p:txBody>
        </p:sp>
        <p:pic>
          <p:nvPicPr>
            <p:cNvPr id="16" name="CmajorScale300bpm.wav" descr="CmajorScale300bpm.wav">
              <a:hlinkClick r:id="" action="ppaction://media"/>
              <a:extLst>
                <a:ext uri="{FF2B5EF4-FFF2-40B4-BE49-F238E27FC236}">
                  <a16:creationId xmlns:a16="http://schemas.microsoft.com/office/drawing/2014/main" id="{DF0683E0-2435-EE40-8849-C18231B82DEF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2348571" y="3175000"/>
              <a:ext cx="812800" cy="8128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B9D8462-5852-9946-BF64-10DC39B57366}"/>
              </a:ext>
            </a:extLst>
          </p:cNvPr>
          <p:cNvSpPr txBox="1"/>
          <p:nvPr/>
        </p:nvSpPr>
        <p:spPr>
          <a:xfrm>
            <a:off x="4800600" y="632847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300 bpm</a:t>
            </a:r>
          </a:p>
        </p:txBody>
      </p:sp>
    </p:spTree>
    <p:extLst>
      <p:ext uri="{BB962C8B-B14F-4D97-AF65-F5344CB8AC3E}">
        <p14:creationId xmlns:p14="http://schemas.microsoft.com/office/powerpoint/2010/main" val="24871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– Western Scale –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of audio clip for C major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48456A70-0021-B84E-925B-88B7CCC4D2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5776645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CF35E3"/>
                </a:solidFill>
              </a:rPr>
              <a:t>N = </a:t>
            </a:r>
            <a:r>
              <a:rPr lang="fi-FI" sz="1600" dirty="0" err="1">
                <a:solidFill>
                  <a:srgbClr val="CF35E3"/>
                </a:solidFill>
              </a:rPr>
              <a:t>beattime</a:t>
            </a:r>
            <a:r>
              <a:rPr lang="fi-FI" sz="1600" dirty="0">
                <a:solidFill>
                  <a:srgbClr val="CF35E3"/>
                </a:solidFill>
              </a:rPr>
              <a:t> * </a:t>
            </a:r>
            <a:r>
              <a:rPr lang="fi-FI" sz="1600" dirty="0" err="1">
                <a:solidFill>
                  <a:srgbClr val="CF35E3"/>
                </a:solidFill>
              </a:rPr>
              <a:t>fs</a:t>
            </a:r>
            <a:r>
              <a:rPr lang="fi-FI" sz="1600" dirty="0">
                <a:solidFill>
                  <a:srgbClr val="CF35E3"/>
                </a:solidFill>
              </a:rPr>
              <a:t>;    % </a:t>
            </a:r>
            <a:r>
              <a:rPr lang="fi-FI" sz="1600" dirty="0" err="1">
                <a:solidFill>
                  <a:srgbClr val="CF35E3"/>
                </a:solidFill>
              </a:rPr>
              <a:t>number</a:t>
            </a:r>
            <a:r>
              <a:rPr lang="fi-FI" sz="1600" dirty="0">
                <a:solidFill>
                  <a:srgbClr val="CF35E3"/>
                </a:solidFill>
              </a:rPr>
              <a:t> of </a:t>
            </a:r>
            <a:r>
              <a:rPr lang="fi-FI" sz="1600" dirty="0" err="1">
                <a:solidFill>
                  <a:srgbClr val="CF35E3"/>
                </a:solidFill>
              </a:rPr>
              <a:t>samples</a:t>
            </a:r>
            <a:r>
              <a:rPr lang="fi-FI" sz="1600" dirty="0">
                <a:solidFill>
                  <a:srgbClr val="CF35E3"/>
                </a:solidFill>
              </a:rPr>
              <a:t> in </a:t>
            </a:r>
            <a:r>
              <a:rPr lang="fi-FI" sz="1600" dirty="0" err="1">
                <a:solidFill>
                  <a:srgbClr val="CF35E3"/>
                </a:solidFill>
              </a:rPr>
              <a:t>one</a:t>
            </a:r>
            <a:r>
              <a:rPr lang="fi-FI" sz="1600" dirty="0">
                <a:solidFill>
                  <a:srgbClr val="CF35E3"/>
                </a:solidFill>
              </a:rPr>
              <a:t> </a:t>
            </a:r>
            <a:r>
              <a:rPr lang="fi-FI" sz="1600" dirty="0" err="1">
                <a:solidFill>
                  <a:srgbClr val="CF35E3"/>
                </a:solidFill>
              </a:rPr>
              <a:t>note</a:t>
            </a:r>
            <a:endParaRPr lang="fi-FI" sz="1600" dirty="0">
              <a:solidFill>
                <a:srgbClr val="CF35E3"/>
              </a:solidFill>
            </a:endParaRPr>
          </a:p>
          <a:p>
            <a:r>
              <a:rPr lang="fi-FI" sz="1600" dirty="0" err="1">
                <a:solidFill>
                  <a:srgbClr val="CF35E3"/>
                </a:solidFill>
              </a:rPr>
              <a:t>spectrogram(vec</a:t>
            </a:r>
            <a:r>
              <a:rPr lang="fi-FI" sz="1600" dirty="0">
                <a:solidFill>
                  <a:srgbClr val="CF35E3"/>
                </a:solidFill>
              </a:rPr>
              <a:t>, N, 100, N, </a:t>
            </a:r>
            <a:r>
              <a:rPr lang="fi-FI" sz="1600" dirty="0" err="1">
                <a:solidFill>
                  <a:srgbClr val="CF35E3"/>
                </a:solidFill>
              </a:rPr>
              <a:t>fs</a:t>
            </a:r>
            <a:r>
              <a:rPr lang="fi-FI" sz="1600" dirty="0">
                <a:solidFill>
                  <a:srgbClr val="CF35E3"/>
                </a:solidFill>
              </a:rPr>
              <a:t>, '</a:t>
            </a:r>
            <a:r>
              <a:rPr lang="fi-FI" sz="1600" dirty="0" err="1">
                <a:solidFill>
                  <a:srgbClr val="CF35E3"/>
                </a:solidFill>
              </a:rPr>
              <a:t>yaxis</a:t>
            </a:r>
            <a:r>
              <a:rPr lang="fi-FI" sz="1600" dirty="0">
                <a:solidFill>
                  <a:srgbClr val="CF35E3"/>
                </a:solidFill>
              </a:rPr>
              <a:t>');</a:t>
            </a:r>
          </a:p>
          <a:p>
            <a:r>
              <a:rPr lang="fi-FI" sz="1600" dirty="0" err="1">
                <a:solidFill>
                  <a:srgbClr val="CF35E3"/>
                </a:solidFill>
              </a:rPr>
              <a:t>ylim</a:t>
            </a:r>
            <a:r>
              <a:rPr lang="fi-FI" sz="1600" dirty="0">
                <a:solidFill>
                  <a:srgbClr val="CF35E3"/>
                </a:solidFill>
              </a:rPr>
              <a:t>( [0 0.7] );          % </a:t>
            </a:r>
            <a:r>
              <a:rPr lang="fi-FI" sz="1600" dirty="0" err="1">
                <a:solidFill>
                  <a:srgbClr val="CF35E3"/>
                </a:solidFill>
              </a:rPr>
              <a:t>focus</a:t>
            </a:r>
            <a:r>
              <a:rPr lang="fi-FI" sz="1600" dirty="0">
                <a:solidFill>
                  <a:srgbClr val="CF35E3"/>
                </a:solidFill>
              </a:rPr>
              <a:t> on 0 to 700 Hz</a:t>
            </a:r>
          </a:p>
          <a:p>
            <a:r>
              <a:rPr lang="fi-FI" sz="1600" dirty="0" err="1">
                <a:solidFill>
                  <a:srgbClr val="CF35E3"/>
                </a:solidFill>
              </a:rPr>
              <a:t>colormap</a:t>
            </a:r>
            <a:r>
              <a:rPr lang="fi-FI" sz="1600" dirty="0">
                <a:solidFill>
                  <a:srgbClr val="CF35E3"/>
                </a:solidFill>
              </a:rPr>
              <a:t> </a:t>
            </a:r>
            <a:r>
              <a:rPr lang="fi-FI" sz="1600" dirty="0" err="1">
                <a:solidFill>
                  <a:srgbClr val="CF35E3"/>
                </a:solidFill>
              </a:rPr>
              <a:t>bone</a:t>
            </a:r>
            <a:r>
              <a:rPr lang="fi-FI" sz="1600" dirty="0">
                <a:solidFill>
                  <a:srgbClr val="CF35E3"/>
                </a:solidFill>
              </a:rPr>
              <a:t>          % </a:t>
            </a:r>
            <a:r>
              <a:rPr lang="fi-FI" sz="1600" dirty="0" err="1">
                <a:solidFill>
                  <a:srgbClr val="CF35E3"/>
                </a:solidFill>
              </a:rPr>
              <a:t>grayscale</a:t>
            </a:r>
            <a:r>
              <a:rPr lang="fi-FI" sz="1600" dirty="0">
                <a:solidFill>
                  <a:srgbClr val="CF35E3"/>
                </a:solidFill>
              </a:rPr>
              <a:t> </a:t>
            </a:r>
            <a:r>
              <a:rPr lang="fi-FI" sz="1600" dirty="0" err="1">
                <a:solidFill>
                  <a:srgbClr val="CF35E3"/>
                </a:solidFill>
              </a:rPr>
              <a:t>mapping</a:t>
            </a:r>
            <a:endParaRPr lang="en-US" sz="1600" dirty="0">
              <a:solidFill>
                <a:srgbClr val="CF35E3"/>
              </a:solidFill>
            </a:endParaRPr>
          </a:p>
        </p:txBody>
      </p:sp>
      <p:pic>
        <p:nvPicPr>
          <p:cNvPr id="7" name="Picture 6" descr="spectrogramScal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4516" r="5019" b="4370"/>
          <a:stretch/>
        </p:blipFill>
        <p:spPr>
          <a:xfrm>
            <a:off x="853440" y="1941987"/>
            <a:ext cx="5166360" cy="3922776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470219"/>
            <a:ext cx="1828800" cy="40011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cs typeface="+mn-cs"/>
              </a:rPr>
              <a:t>Grayscal</a:t>
            </a:r>
            <a:r>
              <a:rPr lang="en-US" sz="2000" dirty="0" err="1"/>
              <a:t>e</a:t>
            </a:r>
            <a:r>
              <a:rPr lang="en-US" sz="2000" dirty="0"/>
              <a:t> map</a:t>
            </a:r>
            <a:endParaRPr lang="en-US" sz="2000" dirty="0"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EF6DC-6D36-EB48-B311-D7D8EA2FD744}"/>
              </a:ext>
            </a:extLst>
          </p:cNvPr>
          <p:cNvGrpSpPr/>
          <p:nvPr/>
        </p:nvGrpSpPr>
        <p:grpSpPr>
          <a:xfrm>
            <a:off x="6705600" y="2387600"/>
            <a:ext cx="1636441" cy="812800"/>
            <a:chOff x="2348571" y="3175000"/>
            <a:chExt cx="1636441" cy="8128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84DAAA-6E9C-984A-A918-F873B75AED65}"/>
                </a:ext>
              </a:extLst>
            </p:cNvPr>
            <p:cNvSpPr txBox="1"/>
            <p:nvPr/>
          </p:nvSpPr>
          <p:spPr>
            <a:xfrm>
              <a:off x="3299212" y="3258234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300 </a:t>
              </a:r>
              <a:r>
                <a:rPr lang="en-US" sz="1800" dirty="0" err="1"/>
                <a:t>bpm</a:t>
              </a:r>
              <a:endParaRPr lang="en-US" sz="1800" dirty="0"/>
            </a:p>
          </p:txBody>
        </p:sp>
        <p:pic>
          <p:nvPicPr>
            <p:cNvPr id="18" name="CmajorScale300bpm.wav" descr="CmajorScale300bpm.wav">
              <a:hlinkClick r:id="" action="ppaction://media"/>
              <a:extLst>
                <a:ext uri="{FF2B5EF4-FFF2-40B4-BE49-F238E27FC236}">
                  <a16:creationId xmlns:a16="http://schemas.microsoft.com/office/drawing/2014/main" id="{20609159-5587-F245-B1A7-0ED411F3DC16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2348571" y="3175000"/>
              <a:ext cx="812800" cy="812800"/>
            </a:xfrm>
            <a:prstGeom prst="rect">
              <a:avLst/>
            </a:prstGeom>
          </p:spPr>
        </p:pic>
      </p:grpSp>
      <p:sp>
        <p:nvSpPr>
          <p:cNvPr id="19" name="Text Box 4">
            <a:extLst>
              <a:ext uri="{FF2B5EF4-FFF2-40B4-BE49-F238E27FC236}">
                <a16:creationId xmlns:a16="http://schemas.microsoft.com/office/drawing/2014/main" id="{F51226E0-337B-BD4C-8545-3C2F8CDD2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810000"/>
            <a:ext cx="2209800" cy="10156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i="1" dirty="0"/>
              <a:t>Artifacts at transitions in notes (more on slide 4-9)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2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– Western Scale –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00600"/>
          </a:xfrm>
        </p:spPr>
        <p:txBody>
          <a:bodyPr/>
          <a:lstStyle/>
          <a:p>
            <a:r>
              <a:rPr lang="en-US" dirty="0"/>
              <a:t>Analysis of audio clip for C major scale (repeated)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48456A70-0021-B84E-925B-88B7CCC4D2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02400" y="2209800"/>
            <a:ext cx="1651000" cy="874931"/>
            <a:chOff x="2159000" y="3352800"/>
            <a:chExt cx="1651000" cy="874931"/>
          </a:xfrm>
        </p:grpSpPr>
        <p:pic>
          <p:nvPicPr>
            <p:cNvPr id="7" name="CmajorScale.wav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2159000" y="3352800"/>
              <a:ext cx="812800" cy="812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24200" y="35814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300 </a:t>
              </a:r>
              <a:r>
                <a:rPr lang="en-US" sz="1800" dirty="0" err="1"/>
                <a:t>bpm</a:t>
              </a:r>
              <a:endParaRPr lang="en-US" sz="1800" dirty="0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53200" y="3810000"/>
            <a:ext cx="2209800" cy="10156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i="1" dirty="0"/>
              <a:t>Artifacts at transitions in notes (more on slide 4-9)</a:t>
            </a:r>
            <a:endParaRPr lang="en-US" sz="2000" dirty="0"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77664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CF35E3"/>
                </a:solidFill>
              </a:rPr>
              <a:t>N = </a:t>
            </a:r>
            <a:r>
              <a:rPr lang="fi-FI" sz="1600" dirty="0" err="1">
                <a:solidFill>
                  <a:srgbClr val="CF35E3"/>
                </a:solidFill>
              </a:rPr>
              <a:t>beattime</a:t>
            </a:r>
            <a:r>
              <a:rPr lang="fi-FI" sz="1600" dirty="0">
                <a:solidFill>
                  <a:srgbClr val="CF35E3"/>
                </a:solidFill>
              </a:rPr>
              <a:t> * </a:t>
            </a:r>
            <a:r>
              <a:rPr lang="fi-FI" sz="1600" dirty="0" err="1">
                <a:solidFill>
                  <a:srgbClr val="CF35E3"/>
                </a:solidFill>
              </a:rPr>
              <a:t>fs</a:t>
            </a:r>
            <a:r>
              <a:rPr lang="fi-FI" sz="1600" dirty="0">
                <a:solidFill>
                  <a:srgbClr val="CF35E3"/>
                </a:solidFill>
              </a:rPr>
              <a:t>;    % </a:t>
            </a:r>
            <a:r>
              <a:rPr lang="fi-FI" sz="1600" dirty="0" err="1">
                <a:solidFill>
                  <a:srgbClr val="CF35E3"/>
                </a:solidFill>
              </a:rPr>
              <a:t>number</a:t>
            </a:r>
            <a:r>
              <a:rPr lang="fi-FI" sz="1600" dirty="0">
                <a:solidFill>
                  <a:srgbClr val="CF35E3"/>
                </a:solidFill>
              </a:rPr>
              <a:t> of </a:t>
            </a:r>
            <a:r>
              <a:rPr lang="fi-FI" sz="1600" dirty="0" err="1">
                <a:solidFill>
                  <a:srgbClr val="CF35E3"/>
                </a:solidFill>
              </a:rPr>
              <a:t>samples</a:t>
            </a:r>
            <a:r>
              <a:rPr lang="fi-FI" sz="1600" dirty="0">
                <a:solidFill>
                  <a:srgbClr val="CF35E3"/>
                </a:solidFill>
              </a:rPr>
              <a:t> in </a:t>
            </a:r>
            <a:r>
              <a:rPr lang="fi-FI" sz="1600" dirty="0" err="1">
                <a:solidFill>
                  <a:srgbClr val="CF35E3"/>
                </a:solidFill>
              </a:rPr>
              <a:t>one</a:t>
            </a:r>
            <a:r>
              <a:rPr lang="fi-FI" sz="1600" dirty="0">
                <a:solidFill>
                  <a:srgbClr val="CF35E3"/>
                </a:solidFill>
              </a:rPr>
              <a:t> </a:t>
            </a:r>
            <a:r>
              <a:rPr lang="fi-FI" sz="1600" dirty="0" err="1">
                <a:solidFill>
                  <a:srgbClr val="CF35E3"/>
                </a:solidFill>
              </a:rPr>
              <a:t>note</a:t>
            </a:r>
            <a:endParaRPr lang="fi-FI" sz="1600" dirty="0">
              <a:solidFill>
                <a:srgbClr val="CF35E3"/>
              </a:solidFill>
            </a:endParaRPr>
          </a:p>
          <a:p>
            <a:r>
              <a:rPr lang="fi-FI" sz="1600" dirty="0" err="1">
                <a:solidFill>
                  <a:srgbClr val="CF35E3"/>
                </a:solidFill>
              </a:rPr>
              <a:t>spectrogram(vec</a:t>
            </a:r>
            <a:r>
              <a:rPr lang="fi-FI" sz="1600" dirty="0">
                <a:solidFill>
                  <a:srgbClr val="CF35E3"/>
                </a:solidFill>
              </a:rPr>
              <a:t>, N, 100, N, </a:t>
            </a:r>
            <a:r>
              <a:rPr lang="fi-FI" sz="1600" dirty="0" err="1">
                <a:solidFill>
                  <a:srgbClr val="CF35E3"/>
                </a:solidFill>
              </a:rPr>
              <a:t>fs</a:t>
            </a:r>
            <a:r>
              <a:rPr lang="fi-FI" sz="1600" dirty="0">
                <a:solidFill>
                  <a:srgbClr val="CF35E3"/>
                </a:solidFill>
              </a:rPr>
              <a:t>, '</a:t>
            </a:r>
            <a:r>
              <a:rPr lang="fi-FI" sz="1600" dirty="0" err="1">
                <a:solidFill>
                  <a:srgbClr val="CF35E3"/>
                </a:solidFill>
              </a:rPr>
              <a:t>yaxis</a:t>
            </a:r>
            <a:r>
              <a:rPr lang="fi-FI" sz="1600" dirty="0">
                <a:solidFill>
                  <a:srgbClr val="CF35E3"/>
                </a:solidFill>
              </a:rPr>
              <a:t>');</a:t>
            </a:r>
          </a:p>
          <a:p>
            <a:r>
              <a:rPr lang="fi-FI" sz="1600" dirty="0" err="1">
                <a:solidFill>
                  <a:srgbClr val="CF35E3"/>
                </a:solidFill>
              </a:rPr>
              <a:t>ylim</a:t>
            </a:r>
            <a:r>
              <a:rPr lang="fi-FI" sz="1600" dirty="0">
                <a:solidFill>
                  <a:srgbClr val="CF35E3"/>
                </a:solidFill>
              </a:rPr>
              <a:t>( [0 0.7] );          % </a:t>
            </a:r>
            <a:r>
              <a:rPr lang="fi-FI" sz="1600" dirty="0" err="1">
                <a:solidFill>
                  <a:srgbClr val="CF35E3"/>
                </a:solidFill>
              </a:rPr>
              <a:t>focus</a:t>
            </a:r>
            <a:r>
              <a:rPr lang="fi-FI" sz="1600" dirty="0">
                <a:solidFill>
                  <a:srgbClr val="CF35E3"/>
                </a:solidFill>
              </a:rPr>
              <a:t> on 0 to 700 Hz</a:t>
            </a:r>
          </a:p>
        </p:txBody>
      </p:sp>
      <p:pic>
        <p:nvPicPr>
          <p:cNvPr id="12" name="Picture 11" descr="spectrogramScaleColo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4516" r="5017" b="4260"/>
          <a:stretch/>
        </p:blipFill>
        <p:spPr>
          <a:xfrm>
            <a:off x="859536" y="1950719"/>
            <a:ext cx="5160264" cy="3922776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470219"/>
            <a:ext cx="1828800" cy="40011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Default </a:t>
            </a:r>
            <a:r>
              <a:rPr lang="en-US" sz="2000" dirty="0"/>
              <a:t>map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MATLAB</a:t>
            </a:r>
          </a:p>
          <a:p>
            <a:r>
              <a:rPr lang="en-US" dirty="0"/>
              <a:t>Mathematical Representations of Signals</a:t>
            </a:r>
          </a:p>
          <a:p>
            <a:r>
              <a:rPr lang="en-US" dirty="0"/>
              <a:t>Continuous-Time Signals</a:t>
            </a:r>
          </a:p>
          <a:p>
            <a:pPr marL="457200" lvl="1" indent="0">
              <a:buNone/>
            </a:pPr>
            <a:r>
              <a:rPr lang="en-US" dirty="0"/>
              <a:t>Sinusoids</a:t>
            </a:r>
          </a:p>
          <a:p>
            <a:pPr marL="457200" lvl="1" indent="0">
              <a:buNone/>
            </a:pPr>
            <a:r>
              <a:rPr lang="en-US" dirty="0"/>
              <a:t>Exponentials</a:t>
            </a:r>
          </a:p>
          <a:p>
            <a:pPr marL="457200" lvl="1" indent="0">
              <a:buNone/>
            </a:pPr>
            <a:r>
              <a:rPr lang="en-US" dirty="0"/>
              <a:t>Infinite and finite length</a:t>
            </a:r>
          </a:p>
          <a:p>
            <a:pPr marL="457200" lvl="1" indent="0">
              <a:buNone/>
            </a:pPr>
            <a:r>
              <a:rPr lang="en-US" dirty="0" err="1"/>
              <a:t>Sinc</a:t>
            </a:r>
            <a:r>
              <a:rPr lang="en-US" dirty="0"/>
              <a:t> pulse</a:t>
            </a:r>
          </a:p>
          <a:p>
            <a:pPr marL="457200" lvl="1" indent="0">
              <a:buNone/>
            </a:pPr>
            <a:r>
              <a:rPr lang="en-US" dirty="0"/>
              <a:t>Chirps</a:t>
            </a:r>
          </a:p>
          <a:p>
            <a:r>
              <a:rPr lang="en-US" dirty="0"/>
              <a:t>Spectrograms</a:t>
            </a:r>
          </a:p>
          <a:p>
            <a:r>
              <a:rPr lang="en-US" dirty="0"/>
              <a:t>Discrete-Time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66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Spectrogram: Time-Frequency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50605"/>
          </a:xfrm>
        </p:spPr>
        <p:txBody>
          <a:bodyPr/>
          <a:lstStyle/>
          <a:p>
            <a:r>
              <a:rPr lang="en-US" dirty="0"/>
              <a:t>Breaks signal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into segments of </a:t>
            </a:r>
            <a:r>
              <a:rPr lang="en-US" i="1" dirty="0"/>
              <a:t>N</a:t>
            </a:r>
            <a:r>
              <a:rPr lang="en-US" dirty="0"/>
              <a:t> samples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4302276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Segment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4292263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Segment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4292263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Segment 3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5671066" y="3654862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 FFT Segment 1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6052066" y="3654863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 FFT Segment 2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6432404" y="3654863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 FFT Segment 3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620000" y="3670995"/>
            <a:ext cx="533400" cy="76200"/>
            <a:chOff x="7620000" y="4114800"/>
            <a:chExt cx="533400" cy="76200"/>
          </a:xfrm>
        </p:grpSpPr>
        <p:sp>
          <p:nvSpPr>
            <p:cNvPr id="54" name="Oval 53"/>
            <p:cNvSpPr/>
            <p:nvPr/>
          </p:nvSpPr>
          <p:spPr bwMode="auto">
            <a:xfrm>
              <a:off x="76200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8486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80772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98880" y="4432995"/>
            <a:ext cx="533400" cy="76200"/>
            <a:chOff x="7620000" y="4114800"/>
            <a:chExt cx="533400" cy="76200"/>
          </a:xfrm>
        </p:grpSpPr>
        <p:sp>
          <p:nvSpPr>
            <p:cNvPr id="60" name="Oval 59"/>
            <p:cNvSpPr/>
            <p:nvPr/>
          </p:nvSpPr>
          <p:spPr bwMode="auto">
            <a:xfrm>
              <a:off x="76200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8486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80772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676400" y="3137595"/>
            <a:ext cx="1295400" cy="990600"/>
            <a:chOff x="1676400" y="3581400"/>
            <a:chExt cx="1295400" cy="990600"/>
          </a:xfrm>
        </p:grpSpPr>
        <p:sp>
          <p:nvSpPr>
            <p:cNvPr id="64" name="Curved Down Arrow 63"/>
            <p:cNvSpPr/>
            <p:nvPr/>
          </p:nvSpPr>
          <p:spPr bwMode="auto">
            <a:xfrm>
              <a:off x="1828800" y="4267200"/>
              <a:ext cx="914400" cy="304800"/>
            </a:xfrm>
            <a:prstGeom prst="curvedDown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76400" y="3581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0000FF"/>
                  </a:solidFill>
                </a:rPr>
                <a:t>Shift start of segment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590800" y="3137595"/>
            <a:ext cx="1295400" cy="990600"/>
            <a:chOff x="1676400" y="3581400"/>
            <a:chExt cx="1295400" cy="990600"/>
          </a:xfrm>
        </p:grpSpPr>
        <p:sp>
          <p:nvSpPr>
            <p:cNvPr id="68" name="Curved Down Arrow 67"/>
            <p:cNvSpPr/>
            <p:nvPr/>
          </p:nvSpPr>
          <p:spPr bwMode="auto">
            <a:xfrm>
              <a:off x="1828800" y="4267200"/>
              <a:ext cx="914400" cy="304800"/>
            </a:xfrm>
            <a:prstGeom prst="curvedDown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76400" y="3581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0000FF"/>
                  </a:solidFill>
                </a:rPr>
                <a:t>Shift start of segment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19800" y="2438400"/>
            <a:ext cx="2743200" cy="2371130"/>
            <a:chOff x="5638800" y="4105870"/>
            <a:chExt cx="2743200" cy="237113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5943600" y="4668798"/>
              <a:ext cx="0" cy="16764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5943600" y="6329065"/>
              <a:ext cx="1981200" cy="161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8001000" y="610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800" y="466879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f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67400" y="410587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Spectrogram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33400" y="2442865"/>
            <a:ext cx="5181600" cy="2371130"/>
            <a:chOff x="152400" y="4110335"/>
            <a:chExt cx="5181600" cy="237113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685800" y="4652665"/>
              <a:ext cx="0" cy="16903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685800" y="6329065"/>
              <a:ext cx="4114800" cy="161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953000" y="611213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2400" y="466433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x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95400" y="4110335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Time-Domain Plot</a:t>
              </a:r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76200" y="6247328"/>
            <a:ext cx="8305800" cy="6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dirty="0"/>
              <a:t>MATLAB:  </a:t>
            </a:r>
            <a:r>
              <a:rPr lang="en-US" i="1" dirty="0"/>
              <a:t>spectrogram(x, N, overlap, N, fs, ‘</a:t>
            </a:r>
            <a:r>
              <a:rPr lang="en-US" i="1" dirty="0" err="1"/>
              <a:t>yaxis</a:t>
            </a:r>
            <a:r>
              <a:rPr lang="en-US" i="1" dirty="0"/>
              <a:t>’)</a:t>
            </a: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8023B52E-6332-AA43-AFC2-1B360667C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44681D-3FD6-6714-773D-9B78644E5FFF}"/>
              </a:ext>
            </a:extLst>
          </p:cNvPr>
          <p:cNvSpPr txBox="1">
            <a:spLocks/>
          </p:cNvSpPr>
          <p:nvPr/>
        </p:nvSpPr>
        <p:spPr bwMode="auto">
          <a:xfrm>
            <a:off x="457199" y="1943427"/>
            <a:ext cx="8686797" cy="55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Computes Fourier series for each segment using FFT</a:t>
            </a:r>
          </a:p>
          <a:p>
            <a:pPr marL="457200" lvl="1" indent="0">
              <a:buNone/>
            </a:pPr>
            <a:endParaRPr lang="en-US" kern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BEA3F7-280F-01EA-B7F6-A7FB636340FD}"/>
              </a:ext>
            </a:extLst>
          </p:cNvPr>
          <p:cNvSpPr txBox="1">
            <a:spLocks/>
          </p:cNvSpPr>
          <p:nvPr/>
        </p:nvSpPr>
        <p:spPr bwMode="auto">
          <a:xfrm>
            <a:off x="76201" y="4879538"/>
            <a:ext cx="8839198" cy="4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r>
              <a:rPr lang="en-US" sz="2000" kern="0" dirty="0"/>
              <a:t>Fourier series f</a:t>
            </a:r>
            <a:r>
              <a:rPr lang="en-US" sz="2000" dirty="0"/>
              <a:t>undamental period </a:t>
            </a:r>
            <a:r>
              <a:rPr lang="en-US" sz="2000" i="1" dirty="0"/>
              <a:t>T</a:t>
            </a:r>
            <a:r>
              <a:rPr lang="en-US" sz="2000" baseline="-25000" dirty="0"/>
              <a:t>0</a:t>
            </a:r>
            <a:r>
              <a:rPr lang="en-US" sz="2000" i="1" baseline="-25000" dirty="0"/>
              <a:t> </a:t>
            </a:r>
            <a:r>
              <a:rPr lang="en-US" sz="2000" i="1" dirty="0"/>
              <a:t>= N T</a:t>
            </a:r>
            <a:r>
              <a:rPr lang="en-US" sz="2000" i="1" baseline="-25000" dirty="0"/>
              <a:t>s</a:t>
            </a:r>
            <a:r>
              <a:rPr lang="en-US" sz="2000" dirty="0"/>
              <a:t> is </a:t>
            </a:r>
            <a:r>
              <a:rPr lang="en-US" sz="2000" i="1" dirty="0"/>
              <a:t>time resolution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6048BDE-7B16-5900-2FA7-35F5C1B09CA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" y="5715000"/>
                <a:ext cx="8839198" cy="550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>
                    <a:solidFill>
                      <a:srgbClr val="CC00CC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000" i="1" dirty="0"/>
                  <a:t>N</a:t>
                </a:r>
                <a:r>
                  <a:rPr lang="en-US" sz="2000" dirty="0"/>
                  <a:t> Fourier series frequencies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due to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&gt;2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000" i="1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6048BDE-7B16-5900-2FA7-35F5C1B09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5715000"/>
                <a:ext cx="8839198" cy="550605"/>
              </a:xfrm>
              <a:prstGeom prst="rect">
                <a:avLst/>
              </a:prstGeom>
              <a:blipFill>
                <a:blip r:embed="rId2"/>
                <a:stretch>
                  <a:fillRect b="-227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5B90283-2CEF-6905-DE5C-042BA0781CD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" y="5202198"/>
                <a:ext cx="8839198" cy="665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>
                    <a:solidFill>
                      <a:srgbClr val="CC00CC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000" dirty="0"/>
                  <a:t>Fourier series fundamental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 is </a:t>
                </a:r>
                <a:r>
                  <a:rPr lang="en-US" sz="2000" i="1" dirty="0"/>
                  <a:t>frequency resolution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5B90283-2CEF-6905-DE5C-042BA0781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5202198"/>
                <a:ext cx="8839198" cy="665202"/>
              </a:xfrm>
              <a:prstGeom prst="rect">
                <a:avLst/>
              </a:prstGeom>
              <a:blipFill>
                <a:blip r:embed="rId3"/>
                <a:stretch>
                  <a:fillRect r="-14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35" grpId="0" animBg="1"/>
      <p:bldP spid="36" grpId="0" animBg="1"/>
      <p:bldP spid="37" grpId="0" animBg="1"/>
      <p:bldP spid="39" grpId="0"/>
      <p:bldP spid="4" grpId="0"/>
      <p:bldP spid="5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Discrete-Time Signals &amp;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2362200"/>
          </a:xfrm>
        </p:spPr>
        <p:txBody>
          <a:bodyPr/>
          <a:lstStyle/>
          <a:p>
            <a:r>
              <a:rPr lang="en-US" dirty="0"/>
              <a:t>Discrete-time signals </a:t>
            </a:r>
            <a:r>
              <a:rPr lang="en-US" sz="2000" dirty="0">
                <a:solidFill>
                  <a:schemeClr val="tx1"/>
                </a:solidFill>
              </a:rPr>
              <a:t>(see slide 2-9)</a:t>
            </a:r>
          </a:p>
          <a:p>
            <a:pPr marL="457200" lvl="1" indent="0">
              <a:buNone/>
            </a:pPr>
            <a:r>
              <a:rPr lang="en-US" i="1" dirty="0"/>
              <a:t>Formula:   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</a:t>
            </a:r>
            <a:r>
              <a:rPr lang="en-US" i="1" dirty="0"/>
              <a:t> </a:t>
            </a:r>
            <a:r>
              <a:rPr lang="en-US" dirty="0" err="1"/>
              <a:t>cos</a:t>
            </a:r>
            <a:r>
              <a:rPr lang="en-US" dirty="0"/>
              <a:t>((</a:t>
            </a:r>
            <a:r>
              <a:rPr lang="en-US" dirty="0">
                <a:latin typeface="Symbol" charset="0"/>
              </a:rPr>
              <a:t>p/2) </a:t>
            </a:r>
            <a:r>
              <a:rPr lang="en-US" i="1" dirty="0"/>
              <a:t>n</a:t>
            </a:r>
            <a:r>
              <a:rPr lang="en-US" dirty="0"/>
              <a:t>)                     </a:t>
            </a:r>
            <a:r>
              <a:rPr lang="en-US" i="1" dirty="0">
                <a:solidFill>
                  <a:srgbClr val="0000FF"/>
                </a:solidFill>
              </a:rPr>
              <a:t>useful in </a:t>
            </a:r>
            <a:r>
              <a:rPr lang="en-US" b="1" i="1" dirty="0">
                <a:solidFill>
                  <a:srgbClr val="0000FF"/>
                </a:solidFill>
              </a:rPr>
              <a:t>analysis</a:t>
            </a:r>
          </a:p>
          <a:p>
            <a:pPr marL="457200" lvl="1" indent="0">
              <a:buNone/>
            </a:pPr>
            <a:r>
              <a:rPr lang="en-US" i="1" dirty="0"/>
              <a:t>Samples:    </a:t>
            </a:r>
            <a:r>
              <a:rPr lang="en-US" dirty="0" err="1"/>
              <a:t>xvec</a:t>
            </a:r>
            <a:r>
              <a:rPr lang="en-US" i="1" dirty="0"/>
              <a:t> = </a:t>
            </a:r>
            <a:r>
              <a:rPr lang="en-US" dirty="0"/>
              <a:t>[1  0  -1  0  1  0  -1  0]   </a:t>
            </a:r>
            <a:r>
              <a:rPr lang="en-US" i="1" dirty="0">
                <a:solidFill>
                  <a:srgbClr val="0000FF"/>
                </a:solidFill>
              </a:rPr>
              <a:t>useful in </a:t>
            </a:r>
            <a:r>
              <a:rPr lang="en-US" b="1" i="1" dirty="0">
                <a:solidFill>
                  <a:srgbClr val="0000FF"/>
                </a:solidFill>
              </a:rPr>
              <a:t>simulation</a:t>
            </a:r>
          </a:p>
          <a:p>
            <a:pPr marL="457200" lvl="1" indent="0">
              <a:buNone/>
            </a:pPr>
            <a:r>
              <a:rPr lang="en-US" i="1" dirty="0"/>
              <a:t>Properties: </a:t>
            </a:r>
            <a:r>
              <a:rPr lang="en-US" dirty="0"/>
              <a:t>even symmetric                        </a:t>
            </a:r>
            <a:r>
              <a:rPr lang="en-US" i="1" dirty="0">
                <a:solidFill>
                  <a:srgbClr val="0000FF"/>
                </a:solidFill>
              </a:rPr>
              <a:t>useful in </a:t>
            </a:r>
            <a:r>
              <a:rPr lang="en-US" b="1" i="1" dirty="0">
                <a:solidFill>
                  <a:srgbClr val="0000FF"/>
                </a:solidFill>
              </a:rPr>
              <a:t>reasoning</a:t>
            </a:r>
          </a:p>
          <a:p>
            <a:pPr marL="457200" lvl="1" indent="0">
              <a:buNone/>
            </a:pPr>
            <a:r>
              <a:rPr lang="en-US" i="1" dirty="0"/>
              <a:t>Piecewise:</a:t>
            </a:r>
            <a:r>
              <a:rPr lang="en-US" dirty="0"/>
              <a:t>  </a:t>
            </a:r>
            <a:r>
              <a:rPr lang="en-US" i="1" dirty="0"/>
              <a:t>v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</a:t>
            </a:r>
            <a:r>
              <a:rPr lang="en-US" i="1" dirty="0"/>
              <a:t> </a:t>
            </a:r>
            <a:r>
              <a:rPr lang="en-US" dirty="0" err="1"/>
              <a:t>rectpuls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7" name="Picture 16" descr="dtRectPul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868" r="6100" b="8133"/>
          <a:stretch/>
        </p:blipFill>
        <p:spPr>
          <a:xfrm>
            <a:off x="6126480" y="3364992"/>
            <a:ext cx="2679192" cy="20116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86600" y="5410200"/>
            <a:ext cx="17526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A00FF"/>
                </a:solidFill>
              </a:rPr>
              <a:t>n = -7 : 7;</a:t>
            </a:r>
          </a:p>
          <a:p>
            <a:r>
              <a:rPr lang="hr-HR" sz="1600" dirty="0">
                <a:solidFill>
                  <a:srgbClr val="DA00FF"/>
                </a:solidFill>
              </a:rPr>
              <a:t>v = rectpuls(n/10);</a:t>
            </a:r>
          </a:p>
          <a:p>
            <a:r>
              <a:rPr lang="es-ES_tradnl" sz="1600" dirty="0" err="1">
                <a:solidFill>
                  <a:srgbClr val="DA00FF"/>
                </a:solidFill>
              </a:rPr>
              <a:t>stem</a:t>
            </a:r>
            <a:r>
              <a:rPr lang="es-ES_tradnl" sz="1600" dirty="0">
                <a:solidFill>
                  <a:srgbClr val="DA00FF"/>
                </a:solidFill>
              </a:rPr>
              <a:t>(n, v);</a:t>
            </a:r>
          </a:p>
        </p:txBody>
      </p: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1828800" y="4724400"/>
            <a:ext cx="2590800" cy="457200"/>
            <a:chOff x="3360" y="1344"/>
            <a:chExt cx="1632" cy="288"/>
          </a:xfrm>
        </p:grpSpPr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3888" y="1344"/>
              <a:ext cx="57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T</a:t>
              </a:r>
              <a:r>
                <a:rPr lang="en-US"/>
                <a:t>{•}</a:t>
              </a:r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4656" y="13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/>
                <a:t>y</a:t>
              </a:r>
              <a:r>
                <a:rPr lang="en-US"/>
                <a:t>[</a:t>
              </a:r>
              <a:r>
                <a:rPr lang="en-US" i="1"/>
                <a:t>n</a:t>
              </a:r>
              <a:r>
                <a:rPr lang="en-US"/>
                <a:t>]</a:t>
              </a:r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3360" y="13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/>
                <a:t>x</a:t>
              </a:r>
              <a:r>
                <a:rPr lang="en-US"/>
                <a:t>[</a:t>
              </a:r>
              <a:r>
                <a:rPr lang="en-US" i="1"/>
                <a:t>n</a:t>
              </a:r>
              <a:r>
                <a:rPr lang="en-US"/>
                <a:t>]</a:t>
              </a:r>
            </a:p>
          </p:txBody>
        </p:sp>
        <p:cxnSp>
          <p:nvCxnSpPr>
            <p:cNvPr id="24" name="AutoShape 33"/>
            <p:cNvCxnSpPr>
              <a:cxnSpLocks noChangeShapeType="1"/>
              <a:stCxn id="23" idx="3"/>
              <a:endCxn id="21" idx="1"/>
            </p:cNvCxnSpPr>
            <p:nvPr/>
          </p:nvCxnSpPr>
          <p:spPr bwMode="auto">
            <a:xfrm>
              <a:off x="3696" y="148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34"/>
            <p:cNvCxnSpPr>
              <a:cxnSpLocks noChangeShapeType="1"/>
              <a:stCxn id="21" idx="3"/>
              <a:endCxn id="22" idx="1"/>
            </p:cNvCxnSpPr>
            <p:nvPr/>
          </p:nvCxnSpPr>
          <p:spPr bwMode="auto">
            <a:xfrm>
              <a:off x="4464" y="148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57200" y="3733800"/>
            <a:ext cx="838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Discrete-time systems</a:t>
            </a:r>
          </a:p>
          <a:p>
            <a:pPr marL="457200" lvl="1" indent="0">
              <a:buFontTx/>
              <a:buNone/>
            </a:pPr>
            <a:r>
              <a:rPr lang="en-US" dirty="0">
                <a:latin typeface="Times New Roman" charset="0"/>
              </a:rPr>
              <a:t>Produce output signal from input signal</a:t>
            </a:r>
          </a:p>
          <a:p>
            <a:pPr marL="457200" lvl="1" indent="0">
              <a:buFontTx/>
              <a:buNone/>
            </a:pPr>
            <a:endParaRPr lang="en-US" dirty="0">
              <a:latin typeface="Times New Roman" charset="0"/>
            </a:endParaRPr>
          </a:p>
          <a:p>
            <a:pPr marL="457200" lvl="1" indent="0">
              <a:spcBef>
                <a:spcPts val="2424"/>
              </a:spcBef>
              <a:buFontTx/>
              <a:buNone/>
            </a:pPr>
            <a:r>
              <a:rPr lang="en-US" i="1" dirty="0">
                <a:latin typeface="Times New Roman" charset="0"/>
              </a:rPr>
              <a:t>Squaring</a:t>
            </a:r>
            <a:r>
              <a:rPr lang="en-US" b="1" i="1" dirty="0">
                <a:latin typeface="Times New Roman" charset="0"/>
              </a:rPr>
              <a:t>:</a:t>
            </a:r>
            <a:r>
              <a:rPr lang="en-US" dirty="0">
                <a:latin typeface="Times New Roman" charset="0"/>
              </a:rPr>
              <a:t>  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</a:t>
            </a:r>
          </a:p>
          <a:p>
            <a:pPr marL="457200" lvl="1" indent="0">
              <a:spcBef>
                <a:spcPts val="1224"/>
              </a:spcBef>
              <a:buFontTx/>
              <a:buNone/>
            </a:pPr>
            <a:r>
              <a:rPr lang="en-US" i="1" dirty="0">
                <a:latin typeface="Times New Roman" charset="0"/>
              </a:rPr>
              <a:t>Averaging</a:t>
            </a:r>
            <a:r>
              <a:rPr lang="en-US" b="1" i="1" dirty="0">
                <a:latin typeface="Times New Roman" charset="0"/>
              </a:rPr>
              <a:t>:</a:t>
            </a:r>
            <a:r>
              <a:rPr lang="en-US" i="1" dirty="0">
                <a:latin typeface="Times New Roman" charset="0"/>
              </a:rPr>
              <a:t>  y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½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+ ½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-1]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Discrete-Time Signals</a:t>
            </a:r>
          </a:p>
        </p:txBody>
      </p:sp>
      <p:cxnSp>
        <p:nvCxnSpPr>
          <p:cNvPr id="8" name="Curved Connector 7"/>
          <p:cNvCxnSpPr/>
          <p:nvPr/>
        </p:nvCxnSpPr>
        <p:spPr bwMode="auto">
          <a:xfrm rot="5400000" flipH="1" flipV="1">
            <a:off x="8115300" y="6134100"/>
            <a:ext cx="457200" cy="228600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19800" y="6324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</a:rPr>
              <a:t>Width is 10 samples</a:t>
            </a:r>
          </a:p>
        </p:txBody>
      </p:sp>
    </p:spTree>
    <p:extLst>
      <p:ext uri="{BB962C8B-B14F-4D97-AF65-F5344CB8AC3E}">
        <p14:creationId xmlns:p14="http://schemas.microsoft.com/office/powerpoint/2010/main" val="5261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Impulse Response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609600"/>
          </a:xfrm>
        </p:spPr>
        <p:txBody>
          <a:bodyPr/>
          <a:lstStyle/>
          <a:p>
            <a:r>
              <a:rPr lang="en-US" dirty="0"/>
              <a:t>Discrete-time unit impulse signal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95762E6C-DE49-564A-8C5A-CB9F7777570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243713"/>
              </p:ext>
            </p:extLst>
          </p:nvPr>
        </p:nvGraphicFramePr>
        <p:xfrm>
          <a:off x="3886200" y="2123873"/>
          <a:ext cx="1676400" cy="695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495300" progId="Equation.3">
                  <p:embed/>
                </p:oleObj>
              </mc:Choice>
              <mc:Fallback>
                <p:oleObj name="Equation" r:id="rId2" imgW="11938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6200" y="2123873"/>
                        <a:ext cx="1676400" cy="695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889000" y="2057400"/>
            <a:ext cx="3073400" cy="1447800"/>
            <a:chOff x="2794000" y="2057400"/>
            <a:chExt cx="3073400" cy="1447800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4165600" y="26289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4584700" y="3048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4965700" y="3048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2794000" y="31242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V="1">
              <a:off x="4241800" y="24384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5410200" y="30596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 dirty="0"/>
                <a:t>n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038600" y="2057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Symbol" charset="0"/>
                </a:rPr>
                <a:t>d</a:t>
              </a:r>
              <a:r>
                <a:rPr lang="en-US" sz="1800" dirty="0"/>
                <a:t>[</a:t>
              </a:r>
              <a:r>
                <a:rPr lang="en-US" sz="1800" i="1" dirty="0"/>
                <a:t>n</a:t>
              </a:r>
              <a:r>
                <a:rPr lang="en-US" sz="1800" dirty="0"/>
                <a:t>]</a:t>
              </a:r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V="1">
              <a:off x="4241800" y="25908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4203700" y="2590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5308600" y="3048000"/>
              <a:ext cx="76200" cy="152400"/>
              <a:chOff x="4800" y="1872"/>
              <a:chExt cx="48" cy="96"/>
            </a:xfrm>
          </p:grpSpPr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4927600" y="30861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546600" y="30861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3098800" y="3048000"/>
              <a:ext cx="76200" cy="152400"/>
              <a:chOff x="4800" y="1872"/>
              <a:chExt cx="48" cy="96"/>
            </a:xfrm>
          </p:grpSpPr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32"/>
            <p:cNvGrpSpPr>
              <a:grpSpLocks/>
            </p:cNvGrpSpPr>
            <p:nvPr/>
          </p:nvGrpSpPr>
          <p:grpSpPr bwMode="auto">
            <a:xfrm>
              <a:off x="3479800" y="3048000"/>
              <a:ext cx="76200" cy="152400"/>
              <a:chOff x="4800" y="1872"/>
              <a:chExt cx="48" cy="96"/>
            </a:xfrm>
          </p:grpSpPr>
          <p:sp>
            <p:nvSpPr>
              <p:cNvPr id="26" name="Line 33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34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3860800" y="3048000"/>
              <a:ext cx="76200" cy="152400"/>
              <a:chOff x="4800" y="1872"/>
              <a:chExt cx="48" cy="96"/>
            </a:xfrm>
          </p:grpSpPr>
          <p:sp>
            <p:nvSpPr>
              <p:cNvPr id="29" name="Line 36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37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3860800" y="2438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1</a:t>
              </a: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43942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37084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-1</a:t>
              </a:r>
            </a:p>
          </p:txBody>
        </p:sp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47752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51562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3</a:t>
              </a:r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33274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-2</a:t>
              </a:r>
            </a:p>
          </p:txBody>
        </p:sp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29464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-3</a:t>
              </a: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4051429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0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613400" y="2057400"/>
            <a:ext cx="3073400" cy="1447800"/>
            <a:chOff x="5867400" y="2057400"/>
            <a:chExt cx="3073400" cy="1447800"/>
          </a:xfrm>
        </p:grpSpPr>
        <p:sp>
          <p:nvSpPr>
            <p:cNvPr id="41" name="Line 2"/>
            <p:cNvSpPr>
              <a:spLocks noChangeShapeType="1"/>
            </p:cNvSpPr>
            <p:nvPr/>
          </p:nvSpPr>
          <p:spPr bwMode="auto">
            <a:xfrm>
              <a:off x="7239000" y="26289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"/>
            <p:cNvSpPr>
              <a:spLocks noChangeShapeType="1"/>
            </p:cNvSpPr>
            <p:nvPr/>
          </p:nvSpPr>
          <p:spPr bwMode="auto">
            <a:xfrm>
              <a:off x="7658100" y="3048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8039100" y="3048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5867400" y="31242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7315200" y="24384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8483600" y="30596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 dirty="0"/>
                <a:t>n</a:t>
              </a: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6883400" y="2057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Symbol" charset="0"/>
                </a:rPr>
                <a:t>d</a:t>
              </a:r>
              <a:r>
                <a:rPr lang="en-US" sz="1800" dirty="0"/>
                <a:t>[</a:t>
              </a:r>
              <a:r>
                <a:rPr lang="en-US" sz="1800" i="1" dirty="0"/>
                <a:t>n-2</a:t>
              </a:r>
              <a:r>
                <a:rPr lang="en-US" sz="1800" dirty="0"/>
                <a:t>]</a:t>
              </a: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V="1">
              <a:off x="8038713" y="25908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8001000" y="2590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24"/>
            <p:cNvGrpSpPr>
              <a:grpSpLocks/>
            </p:cNvGrpSpPr>
            <p:nvPr/>
          </p:nvGrpSpPr>
          <p:grpSpPr bwMode="auto">
            <a:xfrm>
              <a:off x="8382000" y="3048000"/>
              <a:ext cx="76200" cy="152400"/>
              <a:chOff x="4800" y="1872"/>
              <a:chExt cx="48" cy="96"/>
            </a:xfrm>
          </p:grpSpPr>
          <p:sp>
            <p:nvSpPr>
              <p:cNvPr id="69" name="Line 25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6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>
              <a:off x="7620000" y="30861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29"/>
            <p:cNvGrpSpPr>
              <a:grpSpLocks/>
            </p:cNvGrpSpPr>
            <p:nvPr/>
          </p:nvGrpSpPr>
          <p:grpSpPr bwMode="auto">
            <a:xfrm>
              <a:off x="6172200" y="3048000"/>
              <a:ext cx="76200" cy="152400"/>
              <a:chOff x="4800" y="1872"/>
              <a:chExt cx="48" cy="96"/>
            </a:xfrm>
          </p:grpSpPr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31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32"/>
            <p:cNvGrpSpPr>
              <a:grpSpLocks/>
            </p:cNvGrpSpPr>
            <p:nvPr/>
          </p:nvGrpSpPr>
          <p:grpSpPr bwMode="auto">
            <a:xfrm>
              <a:off x="6553200" y="3048000"/>
              <a:ext cx="76200" cy="152400"/>
              <a:chOff x="4800" y="1872"/>
              <a:chExt cx="48" cy="96"/>
            </a:xfrm>
          </p:grpSpPr>
          <p:sp>
            <p:nvSpPr>
              <p:cNvPr id="65" name="Line 33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34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35"/>
            <p:cNvGrpSpPr>
              <a:grpSpLocks/>
            </p:cNvGrpSpPr>
            <p:nvPr/>
          </p:nvGrpSpPr>
          <p:grpSpPr bwMode="auto">
            <a:xfrm>
              <a:off x="6934200" y="3048000"/>
              <a:ext cx="76200" cy="152400"/>
              <a:chOff x="4800" y="1872"/>
              <a:chExt cx="48" cy="96"/>
            </a:xfrm>
          </p:grpSpPr>
          <p:sp>
            <p:nvSpPr>
              <p:cNvPr id="63" name="Line 36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37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auto">
            <a:xfrm>
              <a:off x="6934200" y="2438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1</a:t>
              </a:r>
            </a:p>
          </p:txBody>
        </p:sp>
        <p:sp>
          <p:nvSpPr>
            <p:cNvPr id="57" name="Text Box 39"/>
            <p:cNvSpPr txBox="1">
              <a:spLocks noChangeArrowheads="1"/>
            </p:cNvSpPr>
            <p:nvPr/>
          </p:nvSpPr>
          <p:spPr bwMode="auto">
            <a:xfrm>
              <a:off x="74676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</a:p>
          </p:txBody>
        </p:sp>
        <p:sp>
          <p:nvSpPr>
            <p:cNvPr id="58" name="Text Box 40"/>
            <p:cNvSpPr txBox="1">
              <a:spLocks noChangeArrowheads="1"/>
            </p:cNvSpPr>
            <p:nvPr/>
          </p:nvSpPr>
          <p:spPr bwMode="auto">
            <a:xfrm>
              <a:off x="67818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-1</a:t>
              </a:r>
            </a:p>
          </p:txBody>
        </p:sp>
        <p:sp>
          <p:nvSpPr>
            <p:cNvPr id="59" name="Text Box 41"/>
            <p:cNvSpPr txBox="1">
              <a:spLocks noChangeArrowheads="1"/>
            </p:cNvSpPr>
            <p:nvPr/>
          </p:nvSpPr>
          <p:spPr bwMode="auto">
            <a:xfrm>
              <a:off x="78486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82296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3</a:t>
              </a:r>
            </a:p>
          </p:txBody>
        </p:sp>
        <p:sp>
          <p:nvSpPr>
            <p:cNvPr id="61" name="Text Box 43"/>
            <p:cNvSpPr txBox="1">
              <a:spLocks noChangeArrowheads="1"/>
            </p:cNvSpPr>
            <p:nvPr/>
          </p:nvSpPr>
          <p:spPr bwMode="auto">
            <a:xfrm>
              <a:off x="64008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-2</a:t>
              </a:r>
            </a:p>
          </p:txBody>
        </p:sp>
        <p:sp>
          <p:nvSpPr>
            <p:cNvPr id="62" name="Text Box 44"/>
            <p:cNvSpPr txBox="1">
              <a:spLocks noChangeArrowheads="1"/>
            </p:cNvSpPr>
            <p:nvPr/>
          </p:nvSpPr>
          <p:spPr bwMode="auto">
            <a:xfrm>
              <a:off x="60198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-3</a:t>
              </a:r>
            </a:p>
          </p:txBody>
        </p:sp>
        <p:sp>
          <p:nvSpPr>
            <p:cNvPr id="71" name="Text Box 39"/>
            <p:cNvSpPr txBox="1">
              <a:spLocks noChangeArrowheads="1"/>
            </p:cNvSpPr>
            <p:nvPr/>
          </p:nvSpPr>
          <p:spPr bwMode="auto">
            <a:xfrm>
              <a:off x="7124313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0</a:t>
              </a:r>
            </a:p>
          </p:txBody>
        </p:sp>
        <p:grpSp>
          <p:nvGrpSpPr>
            <p:cNvPr id="73" name="Group 24"/>
            <p:cNvGrpSpPr>
              <a:grpSpLocks/>
            </p:cNvGrpSpPr>
            <p:nvPr/>
          </p:nvGrpSpPr>
          <p:grpSpPr bwMode="auto">
            <a:xfrm>
              <a:off x="7276713" y="3048000"/>
              <a:ext cx="76200" cy="152400"/>
              <a:chOff x="4800" y="1872"/>
              <a:chExt cx="48" cy="96"/>
            </a:xfrm>
          </p:grpSpPr>
          <p:sp>
            <p:nvSpPr>
              <p:cNvPr id="74" name="Line 25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2297759" y="4308980"/>
            <a:ext cx="76200" cy="1406368"/>
            <a:chOff x="2298030" y="4308980"/>
            <a:chExt cx="76200" cy="1406368"/>
          </a:xfrm>
        </p:grpSpPr>
        <p:sp>
          <p:nvSpPr>
            <p:cNvPr id="86" name="Line 22"/>
            <p:cNvSpPr>
              <a:spLocks noChangeShapeType="1"/>
            </p:cNvSpPr>
            <p:nvPr/>
          </p:nvSpPr>
          <p:spPr bwMode="auto">
            <a:xfrm flipV="1">
              <a:off x="2336130" y="4308980"/>
              <a:ext cx="0" cy="14063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2298030" y="430898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951455" y="4724400"/>
            <a:ext cx="76200" cy="990600"/>
            <a:chOff x="1951455" y="4724400"/>
            <a:chExt cx="76200" cy="990600"/>
          </a:xfrm>
        </p:grpSpPr>
        <p:sp>
          <p:nvSpPr>
            <p:cNvPr id="116" name="Line 22"/>
            <p:cNvSpPr>
              <a:spLocks noChangeShapeType="1"/>
            </p:cNvSpPr>
            <p:nvPr/>
          </p:nvSpPr>
          <p:spPr bwMode="auto">
            <a:xfrm flipV="1">
              <a:off x="1989555" y="4724400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23"/>
            <p:cNvSpPr>
              <a:spLocks noChangeArrowheads="1"/>
            </p:cNvSpPr>
            <p:nvPr/>
          </p:nvSpPr>
          <p:spPr bwMode="auto">
            <a:xfrm>
              <a:off x="1951455" y="4724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030285" y="5181600"/>
            <a:ext cx="76200" cy="533400"/>
            <a:chOff x="3030285" y="5181600"/>
            <a:chExt cx="76200" cy="533400"/>
          </a:xfrm>
        </p:grpSpPr>
        <p:sp>
          <p:nvSpPr>
            <p:cNvPr id="118" name="Line 22"/>
            <p:cNvSpPr>
              <a:spLocks noChangeShapeType="1"/>
            </p:cNvSpPr>
            <p:nvPr/>
          </p:nvSpPr>
          <p:spPr bwMode="auto">
            <a:xfrm flipV="1">
              <a:off x="3068385" y="51816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23"/>
            <p:cNvSpPr>
              <a:spLocks noChangeArrowheads="1"/>
            </p:cNvSpPr>
            <p:nvPr/>
          </p:nvSpPr>
          <p:spPr bwMode="auto">
            <a:xfrm>
              <a:off x="3030285" y="518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600200" y="5181600"/>
            <a:ext cx="76200" cy="533400"/>
            <a:chOff x="1600200" y="5181600"/>
            <a:chExt cx="76200" cy="533400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V="1">
              <a:off x="1638300" y="51816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23"/>
            <p:cNvSpPr>
              <a:spLocks noChangeArrowheads="1"/>
            </p:cNvSpPr>
            <p:nvPr/>
          </p:nvSpPr>
          <p:spPr bwMode="auto">
            <a:xfrm>
              <a:off x="1600200" y="518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640930" y="4724400"/>
            <a:ext cx="76200" cy="990600"/>
            <a:chOff x="2640930" y="4724400"/>
            <a:chExt cx="76200" cy="990600"/>
          </a:xfrm>
        </p:grpSpPr>
        <p:sp>
          <p:nvSpPr>
            <p:cNvPr id="122" name="Line 22"/>
            <p:cNvSpPr>
              <a:spLocks noChangeShapeType="1"/>
            </p:cNvSpPr>
            <p:nvPr/>
          </p:nvSpPr>
          <p:spPr bwMode="auto">
            <a:xfrm flipV="1">
              <a:off x="2679030" y="4724400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23"/>
            <p:cNvSpPr>
              <a:spLocks noChangeArrowheads="1"/>
            </p:cNvSpPr>
            <p:nvPr/>
          </p:nvSpPr>
          <p:spPr bwMode="auto">
            <a:xfrm>
              <a:off x="2640930" y="4724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" name="Content Placeholder 6"/>
          <p:cNvSpPr txBox="1">
            <a:spLocks/>
          </p:cNvSpPr>
          <p:nvPr/>
        </p:nvSpPr>
        <p:spPr bwMode="auto">
          <a:xfrm>
            <a:off x="457200" y="3581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457200">
              <a:spcBef>
                <a:spcPts val="1224"/>
              </a:spcBef>
            </a:pPr>
            <a:r>
              <a:rPr lang="en-US" dirty="0"/>
              <a:t>Expressing finite-length signals using unit impulses</a:t>
            </a:r>
          </a:p>
        </p:txBody>
      </p:sp>
      <p:sp>
        <p:nvSpPr>
          <p:cNvPr id="130" name="Text Box 21"/>
          <p:cNvSpPr txBox="1">
            <a:spLocks noChangeArrowheads="1"/>
          </p:cNvSpPr>
          <p:nvPr/>
        </p:nvSpPr>
        <p:spPr bwMode="auto">
          <a:xfrm>
            <a:off x="533400" y="4982078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Symbol" charset="0"/>
              </a:rPr>
              <a:t>d</a:t>
            </a:r>
            <a:r>
              <a:rPr lang="en-US" sz="1800" dirty="0"/>
              <a:t>[</a:t>
            </a:r>
            <a:r>
              <a:rPr lang="en-US" sz="1800" i="1" dirty="0"/>
              <a:t>n+</a:t>
            </a:r>
            <a:r>
              <a:rPr lang="en-US" sz="1800" dirty="0"/>
              <a:t>2]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889000" y="4119396"/>
            <a:ext cx="3073400" cy="1976604"/>
            <a:chOff x="889000" y="4119396"/>
            <a:chExt cx="3073400" cy="1976604"/>
          </a:xfrm>
        </p:grpSpPr>
        <p:sp>
          <p:nvSpPr>
            <p:cNvPr id="94" name="Text Box 38"/>
            <p:cNvSpPr txBox="1">
              <a:spLocks noChangeArrowheads="1"/>
            </p:cNvSpPr>
            <p:nvPr/>
          </p:nvSpPr>
          <p:spPr bwMode="auto">
            <a:xfrm>
              <a:off x="2006265" y="5088688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</a:p>
          </p:txBody>
        </p:sp>
        <p:sp>
          <p:nvSpPr>
            <p:cNvPr id="101" name="Text Box 39"/>
            <p:cNvSpPr txBox="1">
              <a:spLocks noChangeArrowheads="1"/>
            </p:cNvSpPr>
            <p:nvPr/>
          </p:nvSpPr>
          <p:spPr bwMode="auto">
            <a:xfrm>
              <a:off x="2146429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0</a:t>
              </a:r>
            </a:p>
          </p:txBody>
        </p:sp>
        <p:sp>
          <p:nvSpPr>
            <p:cNvPr id="112" name="Text Box 38"/>
            <p:cNvSpPr txBox="1">
              <a:spLocks noChangeArrowheads="1"/>
            </p:cNvSpPr>
            <p:nvPr/>
          </p:nvSpPr>
          <p:spPr bwMode="auto">
            <a:xfrm>
              <a:off x="2006265" y="4648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2</a:t>
              </a:r>
            </a:p>
          </p:txBody>
        </p:sp>
        <p:sp>
          <p:nvSpPr>
            <p:cNvPr id="113" name="Text Box 38"/>
            <p:cNvSpPr txBox="1">
              <a:spLocks noChangeArrowheads="1"/>
            </p:cNvSpPr>
            <p:nvPr/>
          </p:nvSpPr>
          <p:spPr bwMode="auto">
            <a:xfrm>
              <a:off x="2010364" y="41910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3</a:t>
              </a:r>
            </a:p>
          </p:txBody>
        </p:sp>
        <p:sp>
          <p:nvSpPr>
            <p:cNvPr id="79" name="Line 2"/>
            <p:cNvSpPr>
              <a:spLocks noChangeShapeType="1"/>
            </p:cNvSpPr>
            <p:nvPr/>
          </p:nvSpPr>
          <p:spPr bwMode="auto">
            <a:xfrm>
              <a:off x="2253792" y="4800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"/>
            <p:cNvSpPr>
              <a:spLocks noChangeShapeType="1"/>
            </p:cNvSpPr>
            <p:nvPr/>
          </p:nvSpPr>
          <p:spPr bwMode="auto">
            <a:xfrm>
              <a:off x="889000" y="57150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 flipV="1">
              <a:off x="2336800" y="4119396"/>
              <a:ext cx="0" cy="1595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Text Box 20"/>
            <p:cNvSpPr txBox="1">
              <a:spLocks noChangeArrowheads="1"/>
            </p:cNvSpPr>
            <p:nvPr/>
          </p:nvSpPr>
          <p:spPr bwMode="auto">
            <a:xfrm>
              <a:off x="3505200" y="56504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 dirty="0"/>
                <a:t>n</a:t>
              </a:r>
            </a:p>
          </p:txBody>
        </p:sp>
        <p:grpSp>
          <p:nvGrpSpPr>
            <p:cNvPr id="88" name="Group 24"/>
            <p:cNvGrpSpPr>
              <a:grpSpLocks/>
            </p:cNvGrpSpPr>
            <p:nvPr/>
          </p:nvGrpSpPr>
          <p:grpSpPr bwMode="auto">
            <a:xfrm>
              <a:off x="3403600" y="5638800"/>
              <a:ext cx="76200" cy="152400"/>
              <a:chOff x="4800" y="1872"/>
              <a:chExt cx="48" cy="96"/>
            </a:xfrm>
          </p:grpSpPr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26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29"/>
            <p:cNvGrpSpPr>
              <a:grpSpLocks/>
            </p:cNvGrpSpPr>
            <p:nvPr/>
          </p:nvGrpSpPr>
          <p:grpSpPr bwMode="auto">
            <a:xfrm>
              <a:off x="1193800" y="5638800"/>
              <a:ext cx="76200" cy="152400"/>
              <a:chOff x="4800" y="1872"/>
              <a:chExt cx="48" cy="96"/>
            </a:xfrm>
          </p:grpSpPr>
          <p:sp>
            <p:nvSpPr>
              <p:cNvPr id="106" name="Line 30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31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39"/>
            <p:cNvSpPr txBox="1">
              <a:spLocks noChangeArrowheads="1"/>
            </p:cNvSpPr>
            <p:nvPr/>
          </p:nvSpPr>
          <p:spPr bwMode="auto">
            <a:xfrm>
              <a:off x="24892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</a:p>
          </p:txBody>
        </p:sp>
        <p:sp>
          <p:nvSpPr>
            <p:cNvPr id="96" name="Text Box 40"/>
            <p:cNvSpPr txBox="1">
              <a:spLocks noChangeArrowheads="1"/>
            </p:cNvSpPr>
            <p:nvPr/>
          </p:nvSpPr>
          <p:spPr bwMode="auto">
            <a:xfrm>
              <a:off x="18034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-1</a:t>
              </a:r>
            </a:p>
          </p:txBody>
        </p:sp>
        <p:sp>
          <p:nvSpPr>
            <p:cNvPr id="97" name="Text Box 41"/>
            <p:cNvSpPr txBox="1">
              <a:spLocks noChangeArrowheads="1"/>
            </p:cNvSpPr>
            <p:nvPr/>
          </p:nvSpPr>
          <p:spPr bwMode="auto">
            <a:xfrm>
              <a:off x="28702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98" name="Text Box 42"/>
            <p:cNvSpPr txBox="1">
              <a:spLocks noChangeArrowheads="1"/>
            </p:cNvSpPr>
            <p:nvPr/>
          </p:nvSpPr>
          <p:spPr bwMode="auto">
            <a:xfrm>
              <a:off x="32512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3</a:t>
              </a:r>
            </a:p>
          </p:txBody>
        </p:sp>
        <p:sp>
          <p:nvSpPr>
            <p:cNvPr id="99" name="Text Box 43"/>
            <p:cNvSpPr txBox="1">
              <a:spLocks noChangeArrowheads="1"/>
            </p:cNvSpPr>
            <p:nvPr/>
          </p:nvSpPr>
          <p:spPr bwMode="auto">
            <a:xfrm>
              <a:off x="14224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-2</a:t>
              </a:r>
            </a:p>
          </p:txBody>
        </p:sp>
        <p:sp>
          <p:nvSpPr>
            <p:cNvPr id="100" name="Text Box 44"/>
            <p:cNvSpPr txBox="1">
              <a:spLocks noChangeArrowheads="1"/>
            </p:cNvSpPr>
            <p:nvPr/>
          </p:nvSpPr>
          <p:spPr bwMode="auto">
            <a:xfrm>
              <a:off x="10414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-3</a:t>
              </a:r>
            </a:p>
          </p:txBody>
        </p:sp>
        <p:sp>
          <p:nvSpPr>
            <p:cNvPr id="110" name="Line 2"/>
            <p:cNvSpPr>
              <a:spLocks noChangeShapeType="1"/>
            </p:cNvSpPr>
            <p:nvPr/>
          </p:nvSpPr>
          <p:spPr bwMode="auto">
            <a:xfrm>
              <a:off x="2262482" y="5257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"/>
            <p:cNvSpPr>
              <a:spLocks noChangeShapeType="1"/>
            </p:cNvSpPr>
            <p:nvPr/>
          </p:nvSpPr>
          <p:spPr bwMode="auto">
            <a:xfrm>
              <a:off x="2262482" y="4343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" name="Text Box 21"/>
          <p:cNvSpPr txBox="1">
            <a:spLocks noChangeArrowheads="1"/>
          </p:cNvSpPr>
          <p:nvPr/>
        </p:nvSpPr>
        <p:spPr bwMode="auto">
          <a:xfrm>
            <a:off x="2514600" y="40386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i="1" dirty="0">
                <a:latin typeface="Times New Roman"/>
                <a:cs typeface="Times New Roman"/>
              </a:rPr>
              <a:t>x</a:t>
            </a:r>
            <a:r>
              <a:rPr lang="en-US" sz="1800" dirty="0"/>
              <a:t>[</a:t>
            </a:r>
            <a:r>
              <a:rPr lang="en-US" sz="1800" i="1" dirty="0"/>
              <a:t>n</a:t>
            </a:r>
            <a:r>
              <a:rPr lang="en-US" sz="1800" dirty="0"/>
              <a:t>]</a:t>
            </a:r>
          </a:p>
        </p:txBody>
      </p:sp>
      <p:sp>
        <p:nvSpPr>
          <p:cNvPr id="132" name="Text Box 21"/>
          <p:cNvSpPr txBox="1">
            <a:spLocks noChangeArrowheads="1"/>
          </p:cNvSpPr>
          <p:nvPr/>
        </p:nvSpPr>
        <p:spPr bwMode="auto">
          <a:xfrm>
            <a:off x="685800" y="4572000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Symbol" charset="0"/>
              </a:rPr>
              <a:t>2 d</a:t>
            </a:r>
            <a:r>
              <a:rPr lang="en-US" sz="1800" dirty="0"/>
              <a:t>[</a:t>
            </a:r>
            <a:r>
              <a:rPr lang="en-US" sz="1800" i="1" dirty="0"/>
              <a:t>n+</a:t>
            </a:r>
            <a:r>
              <a:rPr lang="en-US" sz="1800" dirty="0"/>
              <a:t>1]</a:t>
            </a:r>
          </a:p>
        </p:txBody>
      </p:sp>
      <p:sp>
        <p:nvSpPr>
          <p:cNvPr id="133" name="Text Box 21"/>
          <p:cNvSpPr txBox="1">
            <a:spLocks noChangeArrowheads="1"/>
          </p:cNvSpPr>
          <p:nvPr/>
        </p:nvSpPr>
        <p:spPr bwMode="auto">
          <a:xfrm>
            <a:off x="1371600" y="4114800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Symbol" charset="0"/>
              </a:rPr>
              <a:t>3 d</a:t>
            </a:r>
            <a:r>
              <a:rPr lang="en-US" sz="1800" dirty="0"/>
              <a:t>[</a:t>
            </a:r>
            <a:r>
              <a:rPr lang="en-US" sz="1800" i="1" dirty="0"/>
              <a:t>n</a:t>
            </a:r>
            <a:r>
              <a:rPr lang="en-US" sz="1800" dirty="0"/>
              <a:t>]</a:t>
            </a:r>
          </a:p>
        </p:txBody>
      </p:sp>
      <p:sp>
        <p:nvSpPr>
          <p:cNvPr id="134" name="Text Box 21"/>
          <p:cNvSpPr txBox="1">
            <a:spLocks noChangeArrowheads="1"/>
          </p:cNvSpPr>
          <p:nvPr/>
        </p:nvSpPr>
        <p:spPr bwMode="auto">
          <a:xfrm>
            <a:off x="2667000" y="4572000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Symbol" charset="0"/>
              </a:rPr>
              <a:t>2 d</a:t>
            </a:r>
            <a:r>
              <a:rPr lang="en-US" sz="1800" dirty="0"/>
              <a:t>[</a:t>
            </a:r>
            <a:r>
              <a:rPr lang="en-US" sz="1800" i="1" dirty="0"/>
              <a:t>n-</a:t>
            </a:r>
            <a:r>
              <a:rPr lang="en-US" sz="1800" dirty="0"/>
              <a:t>1]</a:t>
            </a:r>
          </a:p>
        </p:txBody>
      </p:sp>
      <p:sp>
        <p:nvSpPr>
          <p:cNvPr id="135" name="Text Box 21"/>
          <p:cNvSpPr txBox="1">
            <a:spLocks noChangeArrowheads="1"/>
          </p:cNvSpPr>
          <p:nvPr/>
        </p:nvSpPr>
        <p:spPr bwMode="auto">
          <a:xfrm>
            <a:off x="3200400" y="4976516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Symbol" charset="0"/>
              </a:rPr>
              <a:t>d</a:t>
            </a:r>
            <a:r>
              <a:rPr lang="en-US" sz="1800" dirty="0"/>
              <a:t>[</a:t>
            </a:r>
            <a:r>
              <a:rPr lang="en-US" sz="1800" i="1" dirty="0"/>
              <a:t>n-</a:t>
            </a:r>
            <a:r>
              <a:rPr lang="en-US" sz="1800" dirty="0"/>
              <a:t>2]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191000" y="4191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n = -3 : 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x = [0 1 2 3 2 1 0];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 err="1">
                <a:solidFill>
                  <a:srgbClr val="CC00CC"/>
                </a:solidFill>
              </a:rPr>
              <a:t>stem</a:t>
            </a:r>
            <a:r>
              <a:rPr lang="tr-TR" sz="1800" dirty="0">
                <a:solidFill>
                  <a:srgbClr val="CC00CC"/>
                </a:solidFill>
              </a:rPr>
              <a:t>(n, x);</a:t>
            </a:r>
          </a:p>
        </p:txBody>
      </p:sp>
      <p:pic>
        <p:nvPicPr>
          <p:cNvPr id="140" name="Picture 139" descr="tripuls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4135" r="6200" b="3866"/>
          <a:stretch/>
        </p:blipFill>
        <p:spPr>
          <a:xfrm>
            <a:off x="6324600" y="4133088"/>
            <a:ext cx="2554224" cy="2005022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4191000" y="5638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n = -3 : 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x = 3*</a:t>
            </a:r>
            <a:r>
              <a:rPr lang="tr-TR" sz="1800" dirty="0" err="1">
                <a:solidFill>
                  <a:srgbClr val="CC00CC"/>
                </a:solidFill>
              </a:rPr>
              <a:t>tripuls</a:t>
            </a:r>
            <a:r>
              <a:rPr lang="tr-TR" sz="1800" dirty="0">
                <a:solidFill>
                  <a:srgbClr val="CC00CC"/>
                </a:solidFill>
              </a:rPr>
              <a:t>(n/6);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 err="1">
                <a:solidFill>
                  <a:srgbClr val="CC00CC"/>
                </a:solidFill>
              </a:rPr>
              <a:t>stem</a:t>
            </a:r>
            <a:r>
              <a:rPr lang="tr-TR" sz="1800" dirty="0">
                <a:solidFill>
                  <a:srgbClr val="CC00CC"/>
                </a:solidFill>
              </a:rPr>
              <a:t>(n, x);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267200" y="518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OR -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0" y="6248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No MATLAB function for </a:t>
            </a:r>
            <a:r>
              <a:rPr lang="en-US" sz="1800" i="1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1800" dirty="0">
                <a:solidFill>
                  <a:srgbClr val="FF0000"/>
                </a:solidFill>
              </a:rPr>
              <a:t>[</a:t>
            </a:r>
            <a:r>
              <a:rPr lang="en-US" sz="1800" i="1" dirty="0">
                <a:solidFill>
                  <a:srgbClr val="FF0000"/>
                </a:solidFill>
              </a:rPr>
              <a:t>n</a:t>
            </a:r>
            <a:r>
              <a:rPr lang="en-US" sz="1800" dirty="0">
                <a:solidFill>
                  <a:srgbClr val="FF0000"/>
                </a:solidFill>
              </a:rPr>
              <a:t>]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Could use </a:t>
            </a:r>
            <a:r>
              <a:rPr lang="en-US" sz="1800" dirty="0" err="1">
                <a:solidFill>
                  <a:srgbClr val="FF0000"/>
                </a:solidFill>
              </a:rPr>
              <a:t>rectpuls</a:t>
            </a:r>
            <a:r>
              <a:rPr lang="en-US" sz="1800" dirty="0">
                <a:solidFill>
                  <a:srgbClr val="FF0000"/>
                </a:solidFill>
              </a:rPr>
              <a:t>(n) </a:t>
            </a:r>
            <a:r>
              <a:rPr lang="en-US" sz="1800" i="1" dirty="0">
                <a:solidFill>
                  <a:srgbClr val="FF0000"/>
                </a:solidFill>
              </a:rPr>
              <a:t>but awkward</a:t>
            </a:r>
          </a:p>
        </p:txBody>
      </p:sp>
      <p:graphicFrame>
        <p:nvGraphicFramePr>
          <p:cNvPr id="14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253089"/>
              </p:ext>
            </p:extLst>
          </p:nvPr>
        </p:nvGraphicFramePr>
        <p:xfrm>
          <a:off x="6215196" y="6172200"/>
          <a:ext cx="194931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500" imgH="457200" progId="Equation.3">
                  <p:embed/>
                </p:oleObj>
              </mc:Choice>
              <mc:Fallback>
                <p:oleObj name="Equation" r:id="rId5" imgW="1460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196" y="6172200"/>
                        <a:ext cx="194931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Discrete-Time Signals</a:t>
            </a:r>
          </a:p>
        </p:txBody>
      </p:sp>
    </p:spTree>
    <p:extLst>
      <p:ext uri="{BB962C8B-B14F-4D97-AF65-F5344CB8AC3E}">
        <p14:creationId xmlns:p14="http://schemas.microsoft.com/office/powerpoint/2010/main" val="30846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0" grpId="1"/>
      <p:bldP spid="131" grpId="0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9" grpId="0"/>
      <p:bldP spid="141" grpId="0"/>
      <p:bldP spid="142" grpId="0"/>
      <p:bldP spid="1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Periodicity of Discrete-Time Sinusoids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90600"/>
          </a:xfrm>
        </p:spPr>
        <p:txBody>
          <a:bodyPr/>
          <a:lstStyle/>
          <a:p>
            <a:pPr marL="0" indent="-400050"/>
            <a:r>
              <a:rPr lang="en-US" dirty="0">
                <a:latin typeface="Times New Roman" charset="0"/>
              </a:rPr>
              <a:t>Key idea</a:t>
            </a:r>
          </a:p>
          <a:p>
            <a:pPr marL="740664" lvl="1" indent="-283464">
              <a:buNone/>
            </a:pPr>
            <a:r>
              <a:rPr lang="en-US" dirty="0">
                <a:latin typeface="Times New Roman" charset="0"/>
              </a:rPr>
              <a:t>Continuous-time period may not align w/ discrete-time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cosine1200Hz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5116"/>
          <a:stretch/>
        </p:blipFill>
        <p:spPr>
          <a:xfrm>
            <a:off x="0" y="3276600"/>
            <a:ext cx="3099816" cy="2667000"/>
          </a:xfrm>
          <a:prstGeom prst="rect">
            <a:avLst/>
          </a:prstGeom>
        </p:spPr>
      </p:pic>
      <p:pic>
        <p:nvPicPr>
          <p:cNvPr id="8" name="Picture 7" descr="cosine1200HzSampl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r="7770"/>
          <a:stretch/>
        </p:blipFill>
        <p:spPr>
          <a:xfrm>
            <a:off x="2971800" y="3276600"/>
            <a:ext cx="3008376" cy="2667000"/>
          </a:xfrm>
          <a:prstGeom prst="rect">
            <a:avLst/>
          </a:prstGeom>
        </p:spPr>
      </p:pic>
      <p:pic>
        <p:nvPicPr>
          <p:cNvPr id="9" name="Picture 8" descr="cosine1200HzOverlai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r="4934"/>
          <a:stretch/>
        </p:blipFill>
        <p:spPr>
          <a:xfrm>
            <a:off x="6019800" y="3276600"/>
            <a:ext cx="3127248" cy="26860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2362200"/>
            <a:ext cx="4572000" cy="98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-400050">
              <a:buFontTx/>
              <a:buChar char="•"/>
            </a:pPr>
            <a:r>
              <a:rPr lang="en-US" sz="2800" b="1" dirty="0">
                <a:solidFill>
                  <a:srgbClr val="CC00CC"/>
                </a:solidFill>
                <a:latin typeface="Times New Roman" charset="0"/>
                <a:cs typeface="+mn-cs"/>
              </a:rPr>
              <a:t>Example</a:t>
            </a:r>
          </a:p>
          <a:p>
            <a:pPr marL="740664" lvl="1" indent="-283464">
              <a:buFontTx/>
              <a:buNone/>
            </a:pPr>
            <a:r>
              <a:rPr lang="en-US" i="1" dirty="0">
                <a:latin typeface="Times New Roman" charset="0"/>
              </a:rPr>
              <a:t>f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= 1200 Hz and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baseline="-25000" dirty="0" err="1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= 8000 Hz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49199"/>
              </p:ext>
            </p:extLst>
          </p:nvPr>
        </p:nvGraphicFramePr>
        <p:xfrm>
          <a:off x="381000" y="5854700"/>
          <a:ext cx="2209800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500" imgH="215900" progId="Equation.3">
                  <p:embed/>
                </p:oleObj>
              </mc:Choice>
              <mc:Fallback>
                <p:oleObj name="Equation" r:id="rId5" imgW="1079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5854700"/>
                        <a:ext cx="2209800" cy="44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793408"/>
              </p:ext>
            </p:extLst>
          </p:nvPr>
        </p:nvGraphicFramePr>
        <p:xfrm>
          <a:off x="3124200" y="5854700"/>
          <a:ext cx="28876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4000" imgH="241300" progId="Equation.3">
                  <p:embed/>
                </p:oleObj>
              </mc:Choice>
              <mc:Fallback>
                <p:oleObj name="Equation" r:id="rId7" imgW="1524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5854700"/>
                        <a:ext cx="288766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239745"/>
              </p:ext>
            </p:extLst>
          </p:nvPr>
        </p:nvGraphicFramePr>
        <p:xfrm>
          <a:off x="6845300" y="5867400"/>
          <a:ext cx="1689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5500" imgH="203200" progId="Equation.3">
                  <p:embed/>
                </p:oleObj>
              </mc:Choice>
              <mc:Fallback>
                <p:oleObj name="Equation" r:id="rId9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45300" y="5867400"/>
                        <a:ext cx="16891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46551"/>
              </p:ext>
            </p:extLst>
          </p:nvPr>
        </p:nvGraphicFramePr>
        <p:xfrm>
          <a:off x="5351463" y="2547938"/>
          <a:ext cx="28781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12900" imgH="393700" progId="Equation.3">
                  <p:embed/>
                </p:oleObj>
              </mc:Choice>
              <mc:Fallback>
                <p:oleObj name="Equation" r:id="rId11" imgW="1612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51463" y="2547938"/>
                        <a:ext cx="2878137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Three continuous-time periods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Discrete-time period of 20 samples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Discrete-Time Signals</a:t>
            </a:r>
          </a:p>
        </p:txBody>
      </p:sp>
    </p:spTree>
    <p:extLst>
      <p:ext uri="{BB962C8B-B14F-4D97-AF65-F5344CB8AC3E}">
        <p14:creationId xmlns:p14="http://schemas.microsoft.com/office/powerpoint/2010/main" val="3106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Periodicity of Discrete-Time Sinusoids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934200" cy="9906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Continuous-time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Continuous-time period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= 1 /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baseline="-25000" dirty="0">
                <a:latin typeface="Times New Roman" charset="0"/>
              </a:rPr>
              <a:t>0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27099"/>
              </p:ext>
            </p:extLst>
          </p:nvPr>
        </p:nvGraphicFramePr>
        <p:xfrm>
          <a:off x="4648200" y="4073235"/>
          <a:ext cx="2129731" cy="77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431800" progId="Equation.3">
                  <p:embed/>
                </p:oleObj>
              </mc:Choice>
              <mc:Fallback>
                <p:oleObj name="Equation" r:id="rId2" imgW="1193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8200" y="4073235"/>
                        <a:ext cx="2129731" cy="770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781693"/>
              </p:ext>
            </p:extLst>
          </p:nvPr>
        </p:nvGraphicFramePr>
        <p:xfrm>
          <a:off x="3581400" y="1535545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500" imgH="215900" progId="Equation.3">
                  <p:embed/>
                </p:oleObj>
              </mc:Choice>
              <mc:Fallback>
                <p:oleObj name="Equation" r:id="rId4" imgW="1079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1535545"/>
                        <a:ext cx="2286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080058"/>
              </p:ext>
            </p:extLst>
          </p:nvPr>
        </p:nvGraphicFramePr>
        <p:xfrm>
          <a:off x="1514476" y="3276600"/>
          <a:ext cx="464299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1100" imgH="482600" progId="Equation.3">
                  <p:embed/>
                </p:oleObj>
              </mc:Choice>
              <mc:Fallback>
                <p:oleObj name="Equation" r:id="rId6" imgW="2451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4476" y="3276600"/>
                        <a:ext cx="4642994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2396835"/>
            <a:ext cx="693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Discrete-time cosine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Sample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at rate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baseline="-25000" dirty="0" err="1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by substituting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:</a:t>
            </a:r>
          </a:p>
          <a:p>
            <a:pPr marL="0" indent="0">
              <a:buFontTx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93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Times New Roman" charset="0"/>
              </a:rPr>
              <a:t>Discrete-time frequency</a:t>
            </a:r>
            <a:endParaRPr lang="en-US" i="1" dirty="0">
              <a:latin typeface="Times New Roman" charset="0"/>
            </a:endParaRPr>
          </a:p>
          <a:p>
            <a:pPr lvl="1">
              <a:spcAft>
                <a:spcPts val="0"/>
              </a:spcAft>
              <a:buFontTx/>
              <a:buNone/>
            </a:pPr>
            <a:r>
              <a:rPr lang="en-US" dirty="0">
                <a:latin typeface="Times New Roman" charset="0"/>
              </a:rPr>
              <a:t>Remove common factors between integers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&amp; </a:t>
            </a:r>
            <a:r>
              <a:rPr lang="en-US" i="1" dirty="0">
                <a:latin typeface="Times New Roman" charset="0"/>
              </a:rPr>
              <a:t>L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(2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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N / L</a:t>
            </a:r>
            <a:r>
              <a:rPr lang="en-US" dirty="0">
                <a:latin typeface="Times New Roman" charset="0"/>
              </a:rPr>
              <a:t>)</a:t>
            </a:r>
            <a:r>
              <a:rPr lang="en-US" i="1" dirty="0">
                <a:latin typeface="Times New Roman" charset="0"/>
              </a:rPr>
              <a:t> n</a:t>
            </a:r>
            <a:r>
              <a:rPr lang="en-US" dirty="0">
                <a:latin typeface="Times New Roman" charset="0"/>
              </a:rPr>
              <a:t>)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has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discrete-time period of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 samples that contains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continuous-time periods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n-US" dirty="0">
                <a:latin typeface="Times New Roman" charset="0"/>
              </a:rPr>
              <a:t>See handout on Discrete-Time Periodicity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1400" y="1447800"/>
            <a:ext cx="1752600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35E3"/>
                </a:solidFill>
              </a:rPr>
              <a:t>f0 = 1200;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fs</a:t>
            </a:r>
            <a:r>
              <a:rPr lang="en-US" sz="1400" dirty="0">
                <a:solidFill>
                  <a:srgbClr val="CF35E3"/>
                </a:solidFill>
              </a:rPr>
              <a:t> = 8000;</a:t>
            </a:r>
          </a:p>
          <a:p>
            <a:r>
              <a:rPr lang="pl-PL" sz="1400" dirty="0">
                <a:solidFill>
                  <a:srgbClr val="CF35E3"/>
                </a:solidFill>
              </a:rPr>
              <a:t>% w0 = 2 pi (3 / 20)</a:t>
            </a:r>
          </a:p>
          <a:p>
            <a:r>
              <a:rPr lang="pl-PL" sz="1400" dirty="0">
                <a:solidFill>
                  <a:srgbClr val="CF35E3"/>
                </a:solidFill>
              </a:rPr>
              <a:t>N = 3;</a:t>
            </a:r>
          </a:p>
          <a:p>
            <a:r>
              <a:rPr lang="pl-PL" sz="1400" dirty="0">
                <a:solidFill>
                  <a:srgbClr val="CF35E3"/>
                </a:solidFill>
              </a:rPr>
              <a:t>L = 20;</a:t>
            </a:r>
          </a:p>
          <a:p>
            <a:r>
              <a:rPr lang="pl-PL" sz="1400" dirty="0">
                <a:solidFill>
                  <a:srgbClr val="CF35E3"/>
                </a:solidFill>
              </a:rPr>
              <a:t>% Time </a:t>
            </a:r>
            <a:r>
              <a:rPr lang="pl-PL" sz="1400" dirty="0" err="1">
                <a:solidFill>
                  <a:srgbClr val="CF35E3"/>
                </a:solidFill>
              </a:rPr>
              <a:t>extent</a:t>
            </a:r>
            <a:endParaRPr lang="pl-PL" sz="1400" dirty="0">
              <a:solidFill>
                <a:srgbClr val="CF35E3"/>
              </a:solidFill>
            </a:endParaRPr>
          </a:p>
          <a:p>
            <a:r>
              <a:rPr lang="pl-PL" sz="1400" dirty="0" err="1">
                <a:solidFill>
                  <a:srgbClr val="CF35E3"/>
                </a:solidFill>
              </a:rPr>
              <a:t>Ts</a:t>
            </a:r>
            <a:r>
              <a:rPr lang="pl-PL" sz="1400" dirty="0">
                <a:solidFill>
                  <a:srgbClr val="CF35E3"/>
                </a:solidFill>
              </a:rPr>
              <a:t> = 1/</a:t>
            </a:r>
            <a:r>
              <a:rPr lang="pl-PL" sz="1400" dirty="0" err="1">
                <a:solidFill>
                  <a:srgbClr val="CF35E3"/>
                </a:solidFill>
              </a:rPr>
              <a:t>fs</a:t>
            </a:r>
            <a:r>
              <a:rPr lang="pl-PL" sz="1400" dirty="0">
                <a:solidFill>
                  <a:srgbClr val="CF35E3"/>
                </a:solidFill>
              </a:rPr>
              <a:t>;</a:t>
            </a:r>
          </a:p>
          <a:p>
            <a:r>
              <a:rPr lang="da-DK" sz="1400" dirty="0" err="1">
                <a:solidFill>
                  <a:srgbClr val="CF35E3"/>
                </a:solidFill>
              </a:rPr>
              <a:t>nmax</a:t>
            </a:r>
            <a:r>
              <a:rPr lang="da-DK" sz="1400" dirty="0">
                <a:solidFill>
                  <a:srgbClr val="CF35E3"/>
                </a:solidFill>
              </a:rPr>
              <a:t> = L;</a:t>
            </a:r>
          </a:p>
          <a:p>
            <a:r>
              <a:rPr lang="da-DK" sz="1400" dirty="0" err="1">
                <a:solidFill>
                  <a:srgbClr val="CF35E3"/>
                </a:solidFill>
              </a:rPr>
              <a:t>tmax</a:t>
            </a:r>
            <a:r>
              <a:rPr lang="da-DK" sz="1400" dirty="0">
                <a:solidFill>
                  <a:srgbClr val="CF35E3"/>
                </a:solidFill>
              </a:rPr>
              <a:t> = </a:t>
            </a:r>
            <a:r>
              <a:rPr lang="da-DK" sz="1400" dirty="0" err="1">
                <a:solidFill>
                  <a:srgbClr val="CF35E3"/>
                </a:solidFill>
              </a:rPr>
              <a:t>nmax</a:t>
            </a:r>
            <a:r>
              <a:rPr lang="da-DK" sz="1400" dirty="0">
                <a:solidFill>
                  <a:srgbClr val="CF35E3"/>
                </a:solidFill>
              </a:rPr>
              <a:t>*Ts;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% x(t) = cos(2 </a:t>
            </a:r>
            <a:r>
              <a:rPr lang="it-IT" sz="1400" dirty="0" err="1">
                <a:solidFill>
                  <a:srgbClr val="CF35E3"/>
                </a:solidFill>
              </a:rPr>
              <a:t>pi</a:t>
            </a:r>
            <a:r>
              <a:rPr lang="it-IT" sz="1400" dirty="0">
                <a:solidFill>
                  <a:srgbClr val="CF35E3"/>
                </a:solidFill>
              </a:rPr>
              <a:t> f0 t)</a:t>
            </a:r>
          </a:p>
          <a:p>
            <a:r>
              <a:rPr lang="it-IT" sz="1400" dirty="0">
                <a:solidFill>
                  <a:srgbClr val="CF35E3"/>
                </a:solidFill>
              </a:rPr>
              <a:t>fp = </a:t>
            </a:r>
            <a:r>
              <a:rPr lang="it-IT" sz="1400" dirty="0" err="1">
                <a:solidFill>
                  <a:srgbClr val="CF35E3"/>
                </a:solidFill>
              </a:rPr>
              <a:t>fs</a:t>
            </a:r>
            <a:r>
              <a:rPr lang="it-IT" sz="1400" dirty="0">
                <a:solidFill>
                  <a:srgbClr val="CF35E3"/>
                </a:solidFill>
              </a:rPr>
              <a:t>*24;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Tp</a:t>
            </a:r>
            <a:r>
              <a:rPr lang="it-IT" sz="1400" dirty="0">
                <a:solidFill>
                  <a:srgbClr val="CF35E3"/>
                </a:solidFill>
              </a:rPr>
              <a:t> = 1 / fp;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t = 0 : </a:t>
            </a:r>
            <a:r>
              <a:rPr lang="it-IT" sz="1400" dirty="0" err="1">
                <a:solidFill>
                  <a:srgbClr val="CF35E3"/>
                </a:solidFill>
              </a:rPr>
              <a:t>Tp</a:t>
            </a:r>
            <a:r>
              <a:rPr lang="it-IT" sz="1400" dirty="0">
                <a:solidFill>
                  <a:srgbClr val="CF35E3"/>
                </a:solidFill>
              </a:rPr>
              <a:t> : </a:t>
            </a:r>
            <a:r>
              <a:rPr lang="it-IT" sz="1400" dirty="0" err="1">
                <a:solidFill>
                  <a:srgbClr val="CF35E3"/>
                </a:solidFill>
              </a:rPr>
              <a:t>tmax</a:t>
            </a:r>
            <a:r>
              <a:rPr lang="it-IT" sz="1400" dirty="0">
                <a:solidFill>
                  <a:srgbClr val="CF35E3"/>
                </a:solidFill>
              </a:rPr>
              <a:t>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xt</a:t>
            </a:r>
            <a:r>
              <a:rPr lang="it-IT" sz="1400" dirty="0">
                <a:solidFill>
                  <a:srgbClr val="CF35E3"/>
                </a:solidFill>
              </a:rPr>
              <a:t> = cos(2*</a:t>
            </a:r>
            <a:r>
              <a:rPr lang="it-IT" sz="1400" dirty="0" err="1">
                <a:solidFill>
                  <a:srgbClr val="CF35E3"/>
                </a:solidFill>
              </a:rPr>
              <a:t>pi</a:t>
            </a:r>
            <a:r>
              <a:rPr lang="it-IT" sz="1400" dirty="0">
                <a:solidFill>
                  <a:srgbClr val="CF35E3"/>
                </a:solidFill>
              </a:rPr>
              <a:t>*f0*t);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% x[</a:t>
            </a:r>
            <a:r>
              <a:rPr lang="it-IT" sz="1400" dirty="0" err="1">
                <a:solidFill>
                  <a:srgbClr val="CF35E3"/>
                </a:solidFill>
              </a:rPr>
              <a:t>n</a:t>
            </a:r>
            <a:r>
              <a:rPr lang="it-IT" sz="1400" dirty="0">
                <a:solidFill>
                  <a:srgbClr val="CF35E3"/>
                </a:solidFill>
              </a:rPr>
              <a:t>] = cos(w0 </a:t>
            </a:r>
            <a:r>
              <a:rPr lang="it-IT" sz="1400" dirty="0" err="1">
                <a:solidFill>
                  <a:srgbClr val="CF35E3"/>
                </a:solidFill>
              </a:rPr>
              <a:t>n</a:t>
            </a:r>
            <a:r>
              <a:rPr lang="it-IT" sz="1400" dirty="0">
                <a:solidFill>
                  <a:srgbClr val="CF35E3"/>
                </a:solidFill>
              </a:rPr>
              <a:t>)</a:t>
            </a:r>
          </a:p>
          <a:p>
            <a:r>
              <a:rPr lang="pl-PL" sz="1400" dirty="0">
                <a:solidFill>
                  <a:srgbClr val="CF35E3"/>
                </a:solidFill>
              </a:rPr>
              <a:t>w0 = 2*pi*N/L;</a:t>
            </a:r>
          </a:p>
          <a:p>
            <a:r>
              <a:rPr lang="tr-TR" sz="1400" dirty="0">
                <a:solidFill>
                  <a:srgbClr val="CF35E3"/>
                </a:solidFill>
              </a:rPr>
              <a:t>n = 0 : </a:t>
            </a:r>
            <a:r>
              <a:rPr lang="tr-TR" sz="1400" dirty="0" err="1">
                <a:solidFill>
                  <a:srgbClr val="CF35E3"/>
                </a:solidFill>
              </a:rPr>
              <a:t>nmax</a:t>
            </a:r>
            <a:r>
              <a:rPr lang="tr-TR" sz="1400" dirty="0">
                <a:solidFill>
                  <a:srgbClr val="CF35E3"/>
                </a:solidFill>
              </a:rPr>
              <a:t>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xn</a:t>
            </a:r>
            <a:r>
              <a:rPr lang="it-IT" sz="1400" dirty="0">
                <a:solidFill>
                  <a:srgbClr val="CF35E3"/>
                </a:solidFill>
              </a:rPr>
              <a:t> = cos(w0*</a:t>
            </a:r>
            <a:r>
              <a:rPr lang="it-IT" sz="1400" dirty="0" err="1">
                <a:solidFill>
                  <a:srgbClr val="CF35E3"/>
                </a:solidFill>
              </a:rPr>
              <a:t>n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tn = 0 : </a:t>
            </a:r>
            <a:r>
              <a:rPr lang="it-IT" sz="1400" dirty="0" err="1">
                <a:solidFill>
                  <a:srgbClr val="CF35E3"/>
                </a:solidFill>
              </a:rPr>
              <a:t>Ts</a:t>
            </a:r>
            <a:r>
              <a:rPr lang="it-IT" sz="1400" dirty="0">
                <a:solidFill>
                  <a:srgbClr val="CF35E3"/>
                </a:solidFill>
              </a:rPr>
              <a:t> : </a:t>
            </a:r>
            <a:r>
              <a:rPr lang="it-IT" sz="1400" dirty="0" err="1">
                <a:solidFill>
                  <a:srgbClr val="CF35E3"/>
                </a:solidFill>
              </a:rPr>
              <a:t>tmax</a:t>
            </a:r>
            <a:r>
              <a:rPr lang="it-IT" sz="1400" dirty="0">
                <a:solidFill>
                  <a:srgbClr val="CF35E3"/>
                </a:solidFill>
              </a:rPr>
              <a:t>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% Plots</a:t>
            </a:r>
          </a:p>
          <a:p>
            <a:r>
              <a:rPr lang="it-IT" sz="1400" dirty="0">
                <a:solidFill>
                  <a:srgbClr val="CF35E3"/>
                </a:solidFill>
              </a:rPr>
              <a:t>plot(t, </a:t>
            </a:r>
            <a:r>
              <a:rPr lang="it-IT" sz="1400" dirty="0" err="1">
                <a:solidFill>
                  <a:srgbClr val="CF35E3"/>
                </a:solidFill>
              </a:rPr>
              <a:t>xt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figure; </a:t>
            </a:r>
            <a:r>
              <a:rPr lang="it-IT" sz="1400" dirty="0" err="1">
                <a:solidFill>
                  <a:srgbClr val="CF35E3"/>
                </a:solidFill>
              </a:rPr>
              <a:t>stem</a:t>
            </a:r>
            <a:r>
              <a:rPr lang="it-IT" sz="1400" dirty="0">
                <a:solidFill>
                  <a:srgbClr val="CF35E3"/>
                </a:solidFill>
              </a:rPr>
              <a:t>(</a:t>
            </a:r>
            <a:r>
              <a:rPr lang="it-IT" sz="1400" dirty="0" err="1">
                <a:solidFill>
                  <a:srgbClr val="CF35E3"/>
                </a:solidFill>
              </a:rPr>
              <a:t>n</a:t>
            </a:r>
            <a:r>
              <a:rPr lang="it-IT" sz="1400" dirty="0">
                <a:solidFill>
                  <a:srgbClr val="CF35E3"/>
                </a:solidFill>
              </a:rPr>
              <a:t>, </a:t>
            </a:r>
            <a:r>
              <a:rPr lang="it-IT" sz="1400" dirty="0" err="1">
                <a:solidFill>
                  <a:srgbClr val="CF35E3"/>
                </a:solidFill>
              </a:rPr>
              <a:t>xn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figure; plot(t, </a:t>
            </a:r>
            <a:r>
              <a:rPr lang="it-IT" sz="1400" dirty="0" err="1">
                <a:solidFill>
                  <a:srgbClr val="CF35E3"/>
                </a:solidFill>
              </a:rPr>
              <a:t>xt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hold</a:t>
            </a:r>
            <a:r>
              <a:rPr lang="it-IT" sz="1400" dirty="0">
                <a:solidFill>
                  <a:srgbClr val="CF35E3"/>
                </a:solidFill>
              </a:rPr>
              <a:t>; </a:t>
            </a:r>
            <a:r>
              <a:rPr lang="it-IT" sz="1400" dirty="0" err="1">
                <a:solidFill>
                  <a:srgbClr val="CF35E3"/>
                </a:solidFill>
              </a:rPr>
              <a:t>stem</a:t>
            </a:r>
            <a:r>
              <a:rPr lang="it-IT" sz="1400" dirty="0">
                <a:solidFill>
                  <a:srgbClr val="CF35E3"/>
                </a:solidFill>
              </a:rPr>
              <a:t>(tn, </a:t>
            </a:r>
            <a:r>
              <a:rPr lang="it-IT" sz="1400" dirty="0" err="1">
                <a:solidFill>
                  <a:srgbClr val="CF35E3"/>
                </a:solidFill>
              </a:rPr>
              <a:t>xn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Discrete-Time Signals</a:t>
            </a:r>
          </a:p>
        </p:txBody>
      </p:sp>
    </p:spTree>
    <p:extLst>
      <p:ext uri="{BB962C8B-B14F-4D97-AF65-F5344CB8AC3E}">
        <p14:creationId xmlns:p14="http://schemas.microsoft.com/office/powerpoint/2010/main" val="38325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943600" cy="5029200"/>
          </a:xfrm>
        </p:spPr>
        <p:txBody>
          <a:bodyPr/>
          <a:lstStyle/>
          <a:p>
            <a:r>
              <a:rPr lang="en-US" dirty="0"/>
              <a:t>Matrix Laboratory (MATLAB)</a:t>
            </a:r>
          </a:p>
          <a:p>
            <a:pPr marL="457200" lvl="1" indent="0">
              <a:buNone/>
            </a:pPr>
            <a:r>
              <a:rPr lang="en-US" dirty="0"/>
              <a:t>Released in 1984 to universities</a:t>
            </a:r>
          </a:p>
          <a:p>
            <a:pPr marL="731520" lvl="1" indent="-274320">
              <a:buNone/>
            </a:pPr>
            <a:r>
              <a:rPr lang="en-US" dirty="0"/>
              <a:t>First toolboxes in control systems</a:t>
            </a:r>
            <a:br>
              <a:rPr lang="en-US" dirty="0"/>
            </a:br>
            <a:r>
              <a:rPr lang="en-US" dirty="0"/>
              <a:t>and signal processing (1987)</a:t>
            </a:r>
          </a:p>
          <a:p>
            <a:pPr marL="342900" lvl="1" indent="-342900">
              <a:buFontTx/>
              <a:buChar char="•"/>
            </a:pPr>
            <a:r>
              <a:rPr lang="en-US" sz="2800" b="1" dirty="0">
                <a:solidFill>
                  <a:srgbClr val="CC00CC"/>
                </a:solidFill>
                <a:cs typeface="+mn-cs"/>
              </a:rPr>
              <a:t>Semicolon prevents printing result</a:t>
            </a:r>
          </a:p>
          <a:p>
            <a:r>
              <a:rPr lang="en-US" dirty="0"/>
              <a:t>Scalar variables</a:t>
            </a:r>
          </a:p>
          <a:p>
            <a:r>
              <a:rPr lang="en-US" dirty="0"/>
              <a:t>Generating vectors</a:t>
            </a:r>
          </a:p>
          <a:p>
            <a:pPr marL="731520" lvl="1" indent="-274320">
              <a:buNone/>
            </a:pPr>
            <a:r>
              <a:rPr lang="en-US" i="1" dirty="0"/>
              <a:t>start</a:t>
            </a:r>
            <a:r>
              <a:rPr lang="en-US" dirty="0"/>
              <a:t> : </a:t>
            </a:r>
            <a:r>
              <a:rPr lang="en-US" i="1" dirty="0" err="1"/>
              <a:t>inc</a:t>
            </a:r>
            <a:r>
              <a:rPr lang="en-US" dirty="0"/>
              <a:t> : </a:t>
            </a:r>
            <a:r>
              <a:rPr lang="en-US" i="1" dirty="0"/>
              <a:t>end</a:t>
            </a:r>
            <a:r>
              <a:rPr lang="en-US" dirty="0"/>
              <a:t> generate values from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start</a:t>
            </a:r>
            <a:r>
              <a:rPr lang="en-US" dirty="0"/>
              <a:t> to </a:t>
            </a:r>
            <a:r>
              <a:rPr lang="en-US" i="1" dirty="0"/>
              <a:t>end</a:t>
            </a:r>
            <a:r>
              <a:rPr lang="en-US" dirty="0"/>
              <a:t> at increments of </a:t>
            </a:r>
            <a:r>
              <a:rPr lang="en-US" i="1" dirty="0" err="1"/>
              <a:t>inc</a:t>
            </a:r>
            <a:endParaRPr lang="en-US" i="1" dirty="0"/>
          </a:p>
          <a:p>
            <a:pPr marL="731520" lvl="1" indent="-274320">
              <a:buNone/>
            </a:pPr>
            <a:r>
              <a:rPr lang="en-US" dirty="0"/>
              <a:t>1 : 0.5 : 3 gives vector [1.0 1.5 2.0 2.5 3.0]</a:t>
            </a:r>
          </a:p>
          <a:p>
            <a:r>
              <a:rPr lang="en-US" dirty="0"/>
              <a:t>Plot vector x vs. vector 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2438400"/>
            <a:ext cx="274320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% Scalar variables</a:t>
            </a:r>
          </a:p>
          <a:p>
            <a:r>
              <a:rPr lang="en-US" sz="1800" b="1" dirty="0">
                <a:solidFill>
                  <a:srgbClr val="CC00CC"/>
                </a:solidFill>
              </a:rPr>
              <a:t>f0 = 440;</a:t>
            </a:r>
          </a:p>
          <a:p>
            <a:r>
              <a:rPr lang="en-US" sz="1800" b="1" dirty="0" err="1">
                <a:solidFill>
                  <a:srgbClr val="CC00CC"/>
                </a:solidFill>
              </a:rPr>
              <a:t>fs</a:t>
            </a:r>
            <a:r>
              <a:rPr lang="en-US" sz="1800" b="1" dirty="0">
                <a:solidFill>
                  <a:srgbClr val="CC00CC"/>
                </a:solidFill>
              </a:rPr>
              <a:t> = 24*f0;</a:t>
            </a:r>
          </a:p>
          <a:p>
            <a:r>
              <a:rPr lang="en-US" sz="1800" b="1" dirty="0" err="1">
                <a:solidFill>
                  <a:srgbClr val="CC00CC"/>
                </a:solidFill>
              </a:rPr>
              <a:t>Ts</a:t>
            </a:r>
            <a:r>
              <a:rPr lang="en-US" sz="1800" b="1" dirty="0">
                <a:solidFill>
                  <a:srgbClr val="CC00CC"/>
                </a:solidFill>
              </a:rPr>
              <a:t> = 1/</a:t>
            </a:r>
            <a:r>
              <a:rPr lang="en-US" sz="1800" b="1" dirty="0" err="1">
                <a:solidFill>
                  <a:srgbClr val="CC00CC"/>
                </a:solidFill>
              </a:rPr>
              <a:t>fs</a:t>
            </a:r>
            <a:r>
              <a:rPr lang="en-US" sz="1800" b="1" dirty="0">
                <a:solidFill>
                  <a:srgbClr val="CC00CC"/>
                </a:solidFill>
              </a:rPr>
              <a:t>;</a:t>
            </a:r>
          </a:p>
          <a:p>
            <a:endParaRPr lang="en-US" sz="1800" b="1" dirty="0">
              <a:solidFill>
                <a:srgbClr val="CC00CC"/>
              </a:solidFill>
            </a:endParaRPr>
          </a:p>
          <a:p>
            <a:r>
              <a:rPr lang="en-US" sz="1800" b="1" dirty="0">
                <a:solidFill>
                  <a:srgbClr val="60C99C"/>
                </a:solidFill>
              </a:rPr>
              <a:t>% Generate four periods</a:t>
            </a:r>
            <a:br>
              <a:rPr lang="en-US" sz="1800" b="1" dirty="0">
                <a:solidFill>
                  <a:srgbClr val="60C99C"/>
                </a:solidFill>
              </a:rPr>
            </a:br>
            <a:r>
              <a:rPr lang="en-US" sz="1800" b="1" dirty="0">
                <a:solidFill>
                  <a:srgbClr val="60C99C"/>
                </a:solidFill>
              </a:rPr>
              <a:t>% of time samples</a:t>
            </a:r>
          </a:p>
          <a:p>
            <a:r>
              <a:rPr lang="en-US" sz="1800" b="1" dirty="0">
                <a:solidFill>
                  <a:srgbClr val="CC00CC"/>
                </a:solidFill>
              </a:rPr>
              <a:t>t = 0 : </a:t>
            </a:r>
            <a:r>
              <a:rPr lang="en-US" sz="1800" b="1" dirty="0" err="1">
                <a:solidFill>
                  <a:srgbClr val="CC00CC"/>
                </a:solidFill>
              </a:rPr>
              <a:t>Ts</a:t>
            </a:r>
            <a:r>
              <a:rPr lang="en-US" sz="1800" b="1" dirty="0">
                <a:solidFill>
                  <a:srgbClr val="CC00CC"/>
                </a:solidFill>
              </a:rPr>
              <a:t> : 4/f0;</a:t>
            </a:r>
          </a:p>
          <a:p>
            <a:endParaRPr lang="en-US" sz="1800" b="1" dirty="0">
              <a:solidFill>
                <a:srgbClr val="CC00CC"/>
              </a:solidFill>
            </a:endParaRPr>
          </a:p>
          <a:p>
            <a:r>
              <a:rPr lang="en-US" sz="1800" b="1" dirty="0">
                <a:solidFill>
                  <a:srgbClr val="60C99C"/>
                </a:solidFill>
              </a:rPr>
              <a:t>% Apply cosine to every</a:t>
            </a:r>
          </a:p>
          <a:p>
            <a:r>
              <a:rPr lang="en-US" sz="1800" b="1" dirty="0">
                <a:solidFill>
                  <a:srgbClr val="60C99C"/>
                </a:solidFill>
              </a:rPr>
              <a:t>% element of 2 pi f0 t</a:t>
            </a:r>
          </a:p>
          <a:p>
            <a:r>
              <a:rPr lang="it-IT" sz="1800" b="1" dirty="0">
                <a:solidFill>
                  <a:srgbClr val="CC00CC"/>
                </a:solidFill>
              </a:rPr>
              <a:t>x = cos(2*</a:t>
            </a:r>
            <a:r>
              <a:rPr lang="it-IT" sz="1800" b="1" dirty="0" err="1">
                <a:solidFill>
                  <a:srgbClr val="CC00CC"/>
                </a:solidFill>
              </a:rPr>
              <a:t>pi</a:t>
            </a:r>
            <a:r>
              <a:rPr lang="it-IT" sz="1800" b="1" dirty="0">
                <a:solidFill>
                  <a:srgbClr val="CC00CC"/>
                </a:solidFill>
              </a:rPr>
              <a:t>*f0*t);</a:t>
            </a:r>
          </a:p>
          <a:p>
            <a:endParaRPr lang="it-IT" sz="1800" b="1" dirty="0">
              <a:solidFill>
                <a:srgbClr val="CC00CC"/>
              </a:solidFill>
            </a:endParaRPr>
          </a:p>
          <a:p>
            <a:r>
              <a:rPr lang="it-IT" sz="1800" b="1" dirty="0">
                <a:solidFill>
                  <a:srgbClr val="CC00CC"/>
                </a:solidFill>
              </a:rPr>
              <a:t>plot(t, x);</a:t>
            </a:r>
          </a:p>
        </p:txBody>
      </p:sp>
      <p:pic>
        <p:nvPicPr>
          <p:cNvPr id="10" name="Picture 9" descr="tempf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3744" r="8709" b="4129"/>
          <a:stretch/>
        </p:blipFill>
        <p:spPr>
          <a:xfrm>
            <a:off x="6298974" y="214045"/>
            <a:ext cx="2688336" cy="2176272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MATLAB</a:t>
            </a:r>
          </a:p>
        </p:txBody>
      </p:sp>
    </p:spTree>
    <p:extLst>
      <p:ext uri="{BB962C8B-B14F-4D97-AF65-F5344CB8AC3E}">
        <p14:creationId xmlns:p14="http://schemas.microsoft.com/office/powerpoint/2010/main" val="25549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/>
          <a:lstStyle/>
          <a:p>
            <a:r>
              <a:rPr lang="en-US" dirty="0"/>
              <a:t>Plot individual samples as stems</a:t>
            </a:r>
          </a:p>
          <a:p>
            <a:r>
              <a:rPr lang="en-US" dirty="0"/>
              <a:t>Sound card on platform</a:t>
            </a:r>
          </a:p>
          <a:p>
            <a:pPr marL="457200" lvl="1" indent="0">
              <a:buNone/>
            </a:pPr>
            <a:r>
              <a:rPr lang="en-US" dirty="0"/>
              <a:t>Supports specific sampling rates, such as</a:t>
            </a:r>
          </a:p>
          <a:p>
            <a:pPr marL="914400" lvl="1" indent="0">
              <a:buNone/>
            </a:pPr>
            <a:r>
              <a:rPr lang="en-US" sz="2000" dirty="0"/>
              <a:t>  8000 Hz for speech and audio</a:t>
            </a:r>
          </a:p>
          <a:p>
            <a:pPr marL="914400" lvl="2" indent="0">
              <a:buNone/>
            </a:pPr>
            <a:r>
              <a:rPr lang="en-US" sz="2000" dirty="0"/>
              <a:t>44100 Hz for CD audio</a:t>
            </a:r>
          </a:p>
          <a:p>
            <a:pPr marL="347472" indent="-347472"/>
            <a:r>
              <a:rPr lang="en-US" dirty="0"/>
              <a:t>Playing sound in MATLAB</a:t>
            </a:r>
          </a:p>
          <a:p>
            <a:pPr marL="676656" lvl="1" indent="-274320">
              <a:buNone/>
            </a:pPr>
            <a:r>
              <a:rPr lang="en-US" i="1" dirty="0"/>
              <a:t>sound(vector, rate) </a:t>
            </a:r>
            <a:r>
              <a:rPr lang="en-US" dirty="0"/>
              <a:t>will play values of</a:t>
            </a:r>
            <a:br>
              <a:rPr lang="en-US" dirty="0"/>
            </a:br>
            <a:r>
              <a:rPr lang="en-US" i="1" dirty="0"/>
              <a:t>vector</a:t>
            </a:r>
            <a:r>
              <a:rPr lang="en-US" dirty="0"/>
              <a:t> at sampling </a:t>
            </a:r>
            <a:r>
              <a:rPr lang="en-US" i="1" dirty="0"/>
              <a:t>rate</a:t>
            </a:r>
            <a:r>
              <a:rPr lang="en-US" dirty="0"/>
              <a:t> and clip values</a:t>
            </a:r>
            <a:br>
              <a:rPr lang="en-US" dirty="0"/>
            </a:br>
            <a:r>
              <a:rPr lang="en-US" dirty="0"/>
              <a:t>lying outside [-1, 1]</a:t>
            </a:r>
          </a:p>
          <a:p>
            <a:pPr marL="676656" lvl="1" indent="-274320">
              <a:buNone/>
            </a:pPr>
            <a:r>
              <a:rPr lang="en-US" i="1" dirty="0" err="1"/>
              <a:t>soundsc</a:t>
            </a:r>
            <a:r>
              <a:rPr lang="en-US" i="1" dirty="0"/>
              <a:t>(vector, rate) </a:t>
            </a:r>
            <a:r>
              <a:rPr lang="en-US" dirty="0"/>
              <a:t>will scale values of</a:t>
            </a:r>
            <a:br>
              <a:rPr lang="en-US" dirty="0"/>
            </a:br>
            <a:r>
              <a:rPr lang="en-US" dirty="0"/>
              <a:t>vector to be in range [-1, 1] and play</a:t>
            </a:r>
            <a:br>
              <a:rPr lang="en-US" dirty="0"/>
            </a:br>
            <a:r>
              <a:rPr lang="en-US" dirty="0"/>
              <a:t>scaled values at sampling </a:t>
            </a:r>
            <a:r>
              <a:rPr lang="en-US" i="1" dirty="0"/>
              <a:t>rate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MATLAB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26480" y="1524000"/>
            <a:ext cx="3017520" cy="2649007"/>
            <a:chOff x="6126480" y="1524000"/>
            <a:chExt cx="3017520" cy="2649007"/>
          </a:xfrm>
        </p:grpSpPr>
        <p:sp>
          <p:nvSpPr>
            <p:cNvPr id="6" name="TextBox 5"/>
            <p:cNvSpPr txBox="1"/>
            <p:nvPr/>
          </p:nvSpPr>
          <p:spPr>
            <a:xfrm>
              <a:off x="6324600" y="1524000"/>
              <a:ext cx="27432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800" b="1" dirty="0" err="1">
                  <a:solidFill>
                    <a:srgbClr val="CC00CC"/>
                  </a:solidFill>
                </a:rPr>
                <a:t>stem</a:t>
              </a:r>
              <a:r>
                <a:rPr lang="it-IT" sz="1800" b="1" dirty="0">
                  <a:solidFill>
                    <a:srgbClr val="CC00CC"/>
                  </a:solidFill>
                </a:rPr>
                <a:t>(x);</a:t>
              </a:r>
            </a:p>
          </p:txBody>
        </p:sp>
        <p:pic>
          <p:nvPicPr>
            <p:cNvPr id="7" name="Picture 6" descr="stemplot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" t="4001" r="5716" b="7237"/>
            <a:stretch/>
          </p:blipFill>
          <p:spPr>
            <a:xfrm>
              <a:off x="6126480" y="1905000"/>
              <a:ext cx="3017520" cy="226800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24600" y="4385608"/>
            <a:ext cx="27432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C00CC"/>
                </a:solidFill>
              </a:rPr>
              <a:t>f0 = 440; </a:t>
            </a:r>
          </a:p>
          <a:p>
            <a:r>
              <a:rPr lang="en-US" sz="1800" b="1" dirty="0" err="1">
                <a:solidFill>
                  <a:srgbClr val="CC00CC"/>
                </a:solidFill>
              </a:rPr>
              <a:t>fs</a:t>
            </a:r>
            <a:r>
              <a:rPr lang="en-US" sz="1800" b="1" dirty="0">
                <a:solidFill>
                  <a:srgbClr val="CC00CC"/>
                </a:solidFill>
              </a:rPr>
              <a:t> = 8000;              </a:t>
            </a:r>
            <a:r>
              <a:rPr lang="en-US" sz="1800" b="1" dirty="0">
                <a:solidFill>
                  <a:srgbClr val="60C99C"/>
                </a:solidFill>
              </a:rPr>
              <a:t>% rate</a:t>
            </a:r>
          </a:p>
          <a:p>
            <a:r>
              <a:rPr lang="en-US" sz="1800" b="1" dirty="0" err="1">
                <a:solidFill>
                  <a:srgbClr val="CC00CC"/>
                </a:solidFill>
              </a:rPr>
              <a:t>Ts</a:t>
            </a:r>
            <a:r>
              <a:rPr lang="en-US" sz="1800" b="1" dirty="0">
                <a:solidFill>
                  <a:srgbClr val="CC00CC"/>
                </a:solidFill>
              </a:rPr>
              <a:t> = 1/</a:t>
            </a:r>
            <a:r>
              <a:rPr lang="en-US" sz="1800" b="1" dirty="0" err="1">
                <a:solidFill>
                  <a:srgbClr val="CC00CC"/>
                </a:solidFill>
              </a:rPr>
              <a:t>fs</a:t>
            </a:r>
            <a:r>
              <a:rPr lang="en-US" sz="1800" b="1" dirty="0">
                <a:solidFill>
                  <a:srgbClr val="CC00CC"/>
                </a:solidFill>
              </a:rPr>
              <a:t>;</a:t>
            </a:r>
          </a:p>
          <a:p>
            <a:r>
              <a:rPr lang="en-US" sz="1800" b="1" dirty="0">
                <a:solidFill>
                  <a:srgbClr val="CC00CC"/>
                </a:solidFill>
              </a:rPr>
              <a:t>t = 0 : </a:t>
            </a:r>
            <a:r>
              <a:rPr lang="en-US" sz="1800" b="1" dirty="0" err="1">
                <a:solidFill>
                  <a:srgbClr val="CC00CC"/>
                </a:solidFill>
              </a:rPr>
              <a:t>Ts</a:t>
            </a:r>
            <a:r>
              <a:rPr lang="en-US" sz="1800" b="1" dirty="0">
                <a:solidFill>
                  <a:srgbClr val="CC00CC"/>
                </a:solidFill>
              </a:rPr>
              <a:t> : 3;         </a:t>
            </a:r>
            <a:r>
              <a:rPr lang="en-US" sz="1800" b="1" dirty="0">
                <a:solidFill>
                  <a:srgbClr val="60C99C"/>
                </a:solidFill>
              </a:rPr>
              <a:t>% 3 sec</a:t>
            </a:r>
          </a:p>
          <a:p>
            <a:r>
              <a:rPr lang="it-IT" sz="1800" b="1" dirty="0">
                <a:solidFill>
                  <a:srgbClr val="CC00CC"/>
                </a:solidFill>
              </a:rPr>
              <a:t>x = cos(2*</a:t>
            </a:r>
            <a:r>
              <a:rPr lang="it-IT" sz="1800" b="1" dirty="0" err="1">
                <a:solidFill>
                  <a:srgbClr val="CC00CC"/>
                </a:solidFill>
              </a:rPr>
              <a:t>pi</a:t>
            </a:r>
            <a:r>
              <a:rPr lang="it-IT" sz="1800" b="1" dirty="0">
                <a:solidFill>
                  <a:srgbClr val="CC00CC"/>
                </a:solidFill>
              </a:rPr>
              <a:t>*f0*t);</a:t>
            </a:r>
          </a:p>
          <a:p>
            <a:r>
              <a:rPr lang="it-IT" sz="1800" b="1" dirty="0">
                <a:solidFill>
                  <a:srgbClr val="CC00CC"/>
                </a:solidFill>
              </a:rPr>
              <a:t>sound(x, </a:t>
            </a:r>
            <a:r>
              <a:rPr lang="it-IT" sz="1800" b="1" dirty="0" err="1">
                <a:solidFill>
                  <a:srgbClr val="CC00CC"/>
                </a:solidFill>
              </a:rPr>
              <a:t>fs</a:t>
            </a:r>
            <a:r>
              <a:rPr lang="it-IT" sz="1800" b="1" dirty="0">
                <a:solidFill>
                  <a:srgbClr val="CC00CC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35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sineplo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r="5972"/>
          <a:stretch/>
        </p:blipFill>
        <p:spPr>
          <a:xfrm>
            <a:off x="6364224" y="4495800"/>
            <a:ext cx="2779776" cy="2362200"/>
          </a:xfrm>
          <a:prstGeom prst="rect">
            <a:avLst/>
          </a:prstGeom>
        </p:spPr>
      </p:pic>
      <p:pic>
        <p:nvPicPr>
          <p:cNvPr id="7" name="Picture 6" descr="Sep2016Tem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5870"/>
          <a:stretch/>
        </p:blipFill>
        <p:spPr>
          <a:xfrm>
            <a:off x="6172200" y="419100"/>
            <a:ext cx="2825496" cy="232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7150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Function of independent variable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High temperature vs. day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Audio signal vs.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</p:spPr>
        <p:txBody>
          <a:bodyPr/>
          <a:lstStyle/>
          <a:p>
            <a:pPr algn="l"/>
            <a:r>
              <a:rPr lang="en-US" dirty="0"/>
              <a:t>Signals As Functions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Mathematical Representations of Signals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5410200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C00CC"/>
                </a:solidFill>
              </a:rPr>
              <a:t>f0 = 440;</a:t>
            </a:r>
          </a:p>
          <a:p>
            <a:r>
              <a:rPr lang="en-US" sz="1400" dirty="0" err="1">
                <a:solidFill>
                  <a:srgbClr val="CC00CC"/>
                </a:solidFill>
              </a:rPr>
              <a:t>fs</a:t>
            </a:r>
            <a:r>
              <a:rPr lang="en-US" sz="1400" dirty="0">
                <a:solidFill>
                  <a:srgbClr val="CC00CC"/>
                </a:solidFill>
              </a:rPr>
              <a:t> = 24*f0;</a:t>
            </a:r>
          </a:p>
          <a:p>
            <a:r>
              <a:rPr lang="en-US" sz="1400" dirty="0" err="1">
                <a:solidFill>
                  <a:srgbClr val="CC00CC"/>
                </a:solidFill>
              </a:rPr>
              <a:t>Ts</a:t>
            </a:r>
            <a:r>
              <a:rPr lang="en-US" sz="1400" dirty="0">
                <a:solidFill>
                  <a:srgbClr val="CC00CC"/>
                </a:solidFill>
              </a:rPr>
              <a:t> = 1/</a:t>
            </a:r>
            <a:r>
              <a:rPr lang="en-US" sz="1400" dirty="0" err="1">
                <a:solidFill>
                  <a:srgbClr val="CC00CC"/>
                </a:solidFill>
              </a:rPr>
              <a:t>fs</a:t>
            </a:r>
            <a:r>
              <a:rPr lang="en-US" sz="1400" dirty="0">
                <a:solidFill>
                  <a:srgbClr val="CC00CC"/>
                </a:solidFill>
              </a:rPr>
              <a:t>;</a:t>
            </a:r>
          </a:p>
          <a:p>
            <a:r>
              <a:rPr lang="en-US" sz="1400" dirty="0">
                <a:solidFill>
                  <a:srgbClr val="CC00CC"/>
                </a:solidFill>
              </a:rPr>
              <a:t>t = 0 : </a:t>
            </a:r>
            <a:r>
              <a:rPr lang="en-US" sz="1400" dirty="0" err="1">
                <a:solidFill>
                  <a:srgbClr val="CC00CC"/>
                </a:solidFill>
              </a:rPr>
              <a:t>Ts</a:t>
            </a:r>
            <a:r>
              <a:rPr lang="en-US" sz="1400" dirty="0">
                <a:solidFill>
                  <a:srgbClr val="CC00CC"/>
                </a:solidFill>
              </a:rPr>
              <a:t> : 4/f0;</a:t>
            </a:r>
          </a:p>
          <a:p>
            <a:r>
              <a:rPr lang="it-IT" sz="1400" dirty="0">
                <a:solidFill>
                  <a:srgbClr val="CC00CC"/>
                </a:solidFill>
              </a:rPr>
              <a:t>x = cos(2*</a:t>
            </a:r>
            <a:r>
              <a:rPr lang="it-IT" sz="1400" dirty="0" err="1">
                <a:solidFill>
                  <a:srgbClr val="CC00CC"/>
                </a:solidFill>
              </a:rPr>
              <a:t>pi</a:t>
            </a:r>
            <a:r>
              <a:rPr lang="it-IT" sz="1400" dirty="0">
                <a:solidFill>
                  <a:srgbClr val="CC00CC"/>
                </a:solidFill>
              </a:rPr>
              <a:t>*f0*t);</a:t>
            </a:r>
            <a:br>
              <a:rPr lang="it-IT" sz="1400" dirty="0">
                <a:solidFill>
                  <a:srgbClr val="CC00CC"/>
                </a:solidFill>
              </a:rPr>
            </a:br>
            <a:r>
              <a:rPr lang="en-US" sz="1400" dirty="0">
                <a:solidFill>
                  <a:srgbClr val="CC00CC"/>
                </a:solidFill>
              </a:rPr>
              <a:t>plot(t, x);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2743200"/>
            <a:ext cx="571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Continuous-time signals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where </a:t>
            </a:r>
            <a:r>
              <a:rPr lang="en-US" i="1" dirty="0"/>
              <a:t>t</a:t>
            </a:r>
            <a:r>
              <a:rPr lang="en-US" dirty="0"/>
              <a:t> can take any real value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may be 0 for range of values of </a:t>
            </a:r>
            <a:r>
              <a:rPr lang="en-US" i="1" dirty="0"/>
              <a:t>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114800"/>
            <a:ext cx="571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Discrete-time signals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where </a:t>
            </a:r>
            <a:r>
              <a:rPr lang="en-US" i="1" dirty="0"/>
              <a:t>n </a:t>
            </a:r>
            <a:r>
              <a:rPr lang="en-US" dirty="0">
                <a:sym typeface="Symbol" charset="0"/>
              </a:rPr>
              <a:t></a:t>
            </a:r>
            <a:r>
              <a:rPr lang="en-US" dirty="0"/>
              <a:t> {...-3,-2,-1,0,1,2,3...}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ja-JP" dirty="0" err="1"/>
              <a:t>Unitless</a:t>
            </a:r>
            <a:r>
              <a:rPr lang="en-US" altLang="ja-JP" dirty="0"/>
              <a:t> s</a:t>
            </a:r>
            <a:r>
              <a:rPr lang="en-US" dirty="0"/>
              <a:t>ample index</a:t>
            </a:r>
            <a:r>
              <a:rPr lang="en-US" dirty="0">
                <a:latin typeface="Arial"/>
              </a:rPr>
              <a:t> </a:t>
            </a:r>
            <a:r>
              <a:rPr lang="en-US" i="1" dirty="0"/>
              <a:t>n </a:t>
            </a:r>
            <a:r>
              <a:rPr lang="en-US" dirty="0"/>
              <a:t>(e.g. day)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5486400"/>
            <a:ext cx="419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Amplitude value may</a:t>
            </a:r>
            <a:br>
              <a:rPr lang="en-US" dirty="0"/>
            </a:br>
            <a:r>
              <a:rPr lang="en-US" dirty="0"/>
              <a:t>be real or complex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800" y="2679918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C00CC"/>
                </a:solidFill>
              </a:rPr>
              <a:t>sep2016hightemp = [  96, 92, 92, 93, 94, 95, 96, 95, 95, 93, 93, 93, 94, 92, 94, 95, 96, 98, 99, 99, 96, 94, 93, 97, 88, 73, 80, 89, 86, 83 ];</a:t>
            </a:r>
          </a:p>
          <a:p>
            <a:r>
              <a:rPr lang="en-US" sz="1400" dirty="0">
                <a:solidFill>
                  <a:srgbClr val="CC00CC"/>
                </a:solidFill>
              </a:rPr>
              <a:t>stem(sep2016hightemp);</a:t>
            </a:r>
          </a:p>
          <a:p>
            <a:r>
              <a:rPr lang="en-US" sz="1400" dirty="0">
                <a:solidFill>
                  <a:srgbClr val="CC00CC"/>
                </a:solidFill>
              </a:rPr>
              <a:t>title('High Temp. in Austin, TX, Sept. 2016');</a:t>
            </a:r>
          </a:p>
          <a:p>
            <a:r>
              <a:rPr lang="en-US" sz="1400" dirty="0" err="1">
                <a:solidFill>
                  <a:srgbClr val="CC00CC"/>
                </a:solidFill>
              </a:rPr>
              <a:t>xlabel</a:t>
            </a:r>
            <a:r>
              <a:rPr lang="en-US" sz="1400" dirty="0">
                <a:solidFill>
                  <a:srgbClr val="CC00CC"/>
                </a:solidFill>
              </a:rPr>
              <a:t>('Day');</a:t>
            </a:r>
          </a:p>
          <a:p>
            <a:r>
              <a:rPr lang="en-US" sz="1400" dirty="0" err="1">
                <a:solidFill>
                  <a:srgbClr val="CC00CC"/>
                </a:solidFill>
              </a:rPr>
              <a:t>ylabel</a:t>
            </a:r>
            <a:r>
              <a:rPr lang="en-US" sz="1400" dirty="0">
                <a:solidFill>
                  <a:srgbClr val="CC00CC"/>
                </a:solidFill>
              </a:rPr>
              <a:t>('Degrees F');</a:t>
            </a:r>
          </a:p>
          <a:p>
            <a:r>
              <a:rPr lang="fi-FI" sz="1400" dirty="0" err="1">
                <a:solidFill>
                  <a:srgbClr val="CC00CC"/>
                </a:solidFill>
              </a:rPr>
              <a:t>ylim</a:t>
            </a:r>
            <a:r>
              <a:rPr lang="fi-FI" sz="1400" dirty="0">
                <a:solidFill>
                  <a:srgbClr val="CC00CC"/>
                </a:solidFill>
              </a:rPr>
              <a:t>( [70 100] );</a:t>
            </a:r>
          </a:p>
        </p:txBody>
      </p:sp>
    </p:spTree>
    <p:extLst>
      <p:ext uri="{BB962C8B-B14F-4D97-AF65-F5344CB8AC3E}">
        <p14:creationId xmlns:p14="http://schemas.microsoft.com/office/powerpoint/2010/main" val="18757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Mathematical Representations of Signals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410813"/>
            <a:ext cx="4343400" cy="570387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Analog amplitude</a:t>
            </a:r>
          </a:p>
          <a:p>
            <a:pPr marL="0" indent="0"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3812226"/>
            <a:ext cx="3784600" cy="1140774"/>
            <a:chOff x="5207000" y="3962400"/>
            <a:chExt cx="3784600" cy="114077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5558454" y="4190619"/>
              <a:ext cx="756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6695942" y="4190238"/>
              <a:ext cx="0" cy="880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6315374" y="5071491"/>
              <a:ext cx="3784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7543111" y="4190238"/>
              <a:ext cx="0" cy="880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6708366" y="4190619"/>
              <a:ext cx="8347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8069395" y="4190238"/>
              <a:ext cx="0" cy="880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8077321" y="4191000"/>
              <a:ext cx="147179" cy="13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5207000" y="4631055"/>
              <a:ext cx="378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8610600" y="3962400"/>
              <a:ext cx="185726" cy="33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/>
                <a:t>1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8521206" y="4772847"/>
              <a:ext cx="241794" cy="33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/>
                <a:t>-1</a:t>
              </a: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5559664" y="4191000"/>
              <a:ext cx="0" cy="4400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6315374" y="4191000"/>
              <a:ext cx="0" cy="880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7545611" y="5071110"/>
              <a:ext cx="5330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850530" y="2057400"/>
            <a:ext cx="3632200" cy="809625"/>
            <a:chOff x="576" y="1688"/>
            <a:chExt cx="4320" cy="856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960" y="1688"/>
              <a:ext cx="3072" cy="856"/>
            </a:xfrm>
            <a:custGeom>
              <a:avLst/>
              <a:gdLst>
                <a:gd name="T0" fmla="*/ 0 w 3072"/>
                <a:gd name="T1" fmla="*/ 6 h 1192"/>
                <a:gd name="T2" fmla="*/ 528 w 3072"/>
                <a:gd name="T3" fmla="*/ 1 h 1192"/>
                <a:gd name="T4" fmla="*/ 1200 w 3072"/>
                <a:gd name="T5" fmla="*/ 12 h 1192"/>
                <a:gd name="T6" fmla="*/ 1632 w 3072"/>
                <a:gd name="T7" fmla="*/ 1 h 1192"/>
                <a:gd name="T8" fmla="*/ 2736 w 3072"/>
                <a:gd name="T9" fmla="*/ 11 h 1192"/>
                <a:gd name="T10" fmla="*/ 3072 w 3072"/>
                <a:gd name="T11" fmla="*/ 2 h 1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72"/>
                <a:gd name="T19" fmla="*/ 0 h 1192"/>
                <a:gd name="T20" fmla="*/ 3072 w 3072"/>
                <a:gd name="T21" fmla="*/ 1192 h 1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72" h="1192">
                  <a:moveTo>
                    <a:pt x="0" y="664"/>
                  </a:moveTo>
                  <a:cubicBezTo>
                    <a:pt x="164" y="332"/>
                    <a:pt x="328" y="0"/>
                    <a:pt x="528" y="88"/>
                  </a:cubicBezTo>
                  <a:cubicBezTo>
                    <a:pt x="728" y="176"/>
                    <a:pt x="1016" y="1192"/>
                    <a:pt x="1200" y="1192"/>
                  </a:cubicBezTo>
                  <a:cubicBezTo>
                    <a:pt x="1384" y="1192"/>
                    <a:pt x="1376" y="104"/>
                    <a:pt x="1632" y="88"/>
                  </a:cubicBezTo>
                  <a:cubicBezTo>
                    <a:pt x="1888" y="72"/>
                    <a:pt x="2496" y="1072"/>
                    <a:pt x="2736" y="1096"/>
                  </a:cubicBezTo>
                  <a:cubicBezTo>
                    <a:pt x="2976" y="1120"/>
                    <a:pt x="3024" y="676"/>
                    <a:pt x="3072" y="2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76" y="2256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Signals As Functions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162800" y="51054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C00CC"/>
                </a:solidFill>
              </a:rPr>
              <a:t>flipnumber</a:t>
            </a:r>
            <a:r>
              <a:rPr lang="en-US" sz="1400" dirty="0">
                <a:solidFill>
                  <a:srgbClr val="CC00CC"/>
                </a:solidFill>
              </a:rPr>
              <a:t> = 1:10;</a:t>
            </a:r>
          </a:p>
          <a:p>
            <a:r>
              <a:rPr lang="en-US" sz="1400" dirty="0">
                <a:solidFill>
                  <a:srgbClr val="CC00CC"/>
                </a:solidFill>
              </a:rPr>
              <a:t>y = sign(</a:t>
            </a:r>
            <a:r>
              <a:rPr lang="en-US" sz="1400" dirty="0" err="1">
                <a:solidFill>
                  <a:srgbClr val="CC00CC"/>
                </a:solidFill>
              </a:rPr>
              <a:t>randn</a:t>
            </a:r>
            <a:r>
              <a:rPr lang="en-US" sz="1400" dirty="0">
                <a:solidFill>
                  <a:srgbClr val="CC00CC"/>
                </a:solidFill>
              </a:rPr>
              <a:t>(10,1));</a:t>
            </a:r>
          </a:p>
          <a:p>
            <a:r>
              <a:rPr lang="en-US" sz="1400" dirty="0">
                <a:solidFill>
                  <a:srgbClr val="CC00CC"/>
                </a:solidFill>
              </a:rPr>
              <a:t>stem(</a:t>
            </a:r>
            <a:r>
              <a:rPr lang="en-US" sz="1400" dirty="0" err="1">
                <a:solidFill>
                  <a:srgbClr val="CC00CC"/>
                </a:solidFill>
              </a:rPr>
              <a:t>flipnumber</a:t>
            </a:r>
            <a:r>
              <a:rPr lang="en-US" sz="1400" dirty="0">
                <a:solidFill>
                  <a:srgbClr val="CC00CC"/>
                </a:solidFill>
              </a:rPr>
              <a:t>, y);</a:t>
            </a: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304800" y="2922484"/>
            <a:ext cx="4343400" cy="12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Digital amplitude</a:t>
            </a:r>
          </a:p>
          <a:p>
            <a:pPr marL="457200" lvl="1" indent="0">
              <a:buFontTx/>
              <a:buNone/>
            </a:pPr>
            <a:r>
              <a:rPr lang="en-US" dirty="0"/>
              <a:t>From a discrete set of values</a:t>
            </a:r>
          </a:p>
        </p:txBody>
      </p:sp>
      <p:sp>
        <p:nvSpPr>
          <p:cNvPr id="72" name="Content Placeholder 1"/>
          <p:cNvSpPr txBox="1">
            <a:spLocks/>
          </p:cNvSpPr>
          <p:nvPr/>
        </p:nvSpPr>
        <p:spPr bwMode="auto">
          <a:xfrm>
            <a:off x="4648200" y="2667000"/>
            <a:ext cx="434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>
                <a:latin typeface="Times New Roman" charset="0"/>
              </a:rPr>
              <a:t>Random amplitudes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Cannot be predicted exactly or described by a formula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Distribution of amplitude values can be defined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i="1" dirty="0">
                <a:solidFill>
                  <a:srgbClr val="3366FF"/>
                </a:solidFill>
              </a:rPr>
              <a:t>Example</a:t>
            </a:r>
            <a:r>
              <a:rPr lang="en-US" dirty="0">
                <a:solidFill>
                  <a:srgbClr val="3366FF"/>
                </a:solidFill>
              </a:rPr>
              <a:t>: Flipping coin 10x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0000" y="5257799"/>
            <a:ext cx="3733800" cy="1524001"/>
            <a:chOff x="5029200" y="4953000"/>
            <a:chExt cx="3733800" cy="1524001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5181600" y="5867400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5562600" y="518160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8153400" y="5957888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latin typeface="Arial" charset="0"/>
                </a:rPr>
                <a:t>flip</a:t>
              </a:r>
            </a:p>
          </p:txBody>
        </p:sp>
        <p:grpSp>
          <p:nvGrpSpPr>
            <p:cNvPr id="33" name="Group 9"/>
            <p:cNvGrpSpPr>
              <a:grpSpLocks/>
            </p:cNvGrpSpPr>
            <p:nvPr/>
          </p:nvGrpSpPr>
          <p:grpSpPr bwMode="auto">
            <a:xfrm>
              <a:off x="6019800" y="5448300"/>
              <a:ext cx="76200" cy="419100"/>
              <a:chOff x="1200" y="1272"/>
              <a:chExt cx="48" cy="264"/>
            </a:xfrm>
          </p:grpSpPr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5791200" y="5867400"/>
              <a:ext cx="76200" cy="428625"/>
              <a:chOff x="1200" y="1536"/>
              <a:chExt cx="48" cy="270"/>
            </a:xfrm>
          </p:grpSpPr>
          <p:sp>
            <p:nvSpPr>
              <p:cNvPr id="66" name="Line 13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Oval 14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5486400" y="5486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5486400" y="6248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5029200" y="61102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-1</a:t>
              </a: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5105400" y="53340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1</a:t>
              </a:r>
            </a:p>
          </p:txBody>
        </p:sp>
        <p:grpSp>
          <p:nvGrpSpPr>
            <p:cNvPr id="39" name="Group 19"/>
            <p:cNvGrpSpPr>
              <a:grpSpLocks/>
            </p:cNvGrpSpPr>
            <p:nvPr/>
          </p:nvGrpSpPr>
          <p:grpSpPr bwMode="auto">
            <a:xfrm>
              <a:off x="6477000" y="5867400"/>
              <a:ext cx="76200" cy="428625"/>
              <a:chOff x="1200" y="1536"/>
              <a:chExt cx="48" cy="270"/>
            </a:xfrm>
          </p:grpSpPr>
          <p:sp>
            <p:nvSpPr>
              <p:cNvPr id="64" name="Line 20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" name="Group 22"/>
            <p:cNvGrpSpPr>
              <a:grpSpLocks/>
            </p:cNvGrpSpPr>
            <p:nvPr/>
          </p:nvGrpSpPr>
          <p:grpSpPr bwMode="auto">
            <a:xfrm>
              <a:off x="6248400" y="5448300"/>
              <a:ext cx="76200" cy="419100"/>
              <a:chOff x="1200" y="1272"/>
              <a:chExt cx="48" cy="264"/>
            </a:xfrm>
          </p:grpSpPr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24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" name="Group 25"/>
            <p:cNvGrpSpPr>
              <a:grpSpLocks/>
            </p:cNvGrpSpPr>
            <p:nvPr/>
          </p:nvGrpSpPr>
          <p:grpSpPr bwMode="auto">
            <a:xfrm>
              <a:off x="6705600" y="5448300"/>
              <a:ext cx="76200" cy="419100"/>
              <a:chOff x="1200" y="1272"/>
              <a:chExt cx="48" cy="264"/>
            </a:xfrm>
          </p:grpSpPr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Oval 27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28"/>
            <p:cNvGrpSpPr>
              <a:grpSpLocks/>
            </p:cNvGrpSpPr>
            <p:nvPr/>
          </p:nvGrpSpPr>
          <p:grpSpPr bwMode="auto">
            <a:xfrm>
              <a:off x="6934200" y="5867400"/>
              <a:ext cx="76200" cy="428625"/>
              <a:chOff x="1200" y="1536"/>
              <a:chExt cx="48" cy="270"/>
            </a:xfrm>
          </p:grpSpPr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31"/>
            <p:cNvGrpSpPr>
              <a:grpSpLocks/>
            </p:cNvGrpSpPr>
            <p:nvPr/>
          </p:nvGrpSpPr>
          <p:grpSpPr bwMode="auto">
            <a:xfrm>
              <a:off x="7239000" y="5867400"/>
              <a:ext cx="76200" cy="428625"/>
              <a:chOff x="1200" y="1536"/>
              <a:chExt cx="48" cy="270"/>
            </a:xfrm>
          </p:grpSpPr>
          <p:sp>
            <p:nvSpPr>
              <p:cNvPr id="56" name="Line 32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33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34"/>
            <p:cNvGrpSpPr>
              <a:grpSpLocks/>
            </p:cNvGrpSpPr>
            <p:nvPr/>
          </p:nvGrpSpPr>
          <p:grpSpPr bwMode="auto">
            <a:xfrm>
              <a:off x="7543800" y="5448300"/>
              <a:ext cx="76200" cy="419100"/>
              <a:chOff x="1200" y="1272"/>
              <a:chExt cx="48" cy="264"/>
            </a:xfrm>
          </p:grpSpPr>
          <p:sp>
            <p:nvSpPr>
              <p:cNvPr id="54" name="Line 35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36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7"/>
            <p:cNvGrpSpPr>
              <a:grpSpLocks/>
            </p:cNvGrpSpPr>
            <p:nvPr/>
          </p:nvGrpSpPr>
          <p:grpSpPr bwMode="auto">
            <a:xfrm>
              <a:off x="7772400" y="5448300"/>
              <a:ext cx="76200" cy="419100"/>
              <a:chOff x="2448" y="1272"/>
              <a:chExt cx="48" cy="264"/>
            </a:xfrm>
          </p:grpSpPr>
          <p:sp>
            <p:nvSpPr>
              <p:cNvPr id="52" name="Line 38"/>
              <p:cNvSpPr>
                <a:spLocks noChangeShapeType="1"/>
              </p:cNvSpPr>
              <p:nvPr/>
            </p:nvSpPr>
            <p:spPr bwMode="auto">
              <a:xfrm flipV="1">
                <a:off x="2472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39"/>
              <p:cNvSpPr>
                <a:spLocks noChangeArrowheads="1"/>
              </p:cNvSpPr>
              <p:nvPr/>
            </p:nvSpPr>
            <p:spPr bwMode="auto">
              <a:xfrm>
                <a:off x="2448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43"/>
            <p:cNvGrpSpPr>
              <a:grpSpLocks/>
            </p:cNvGrpSpPr>
            <p:nvPr/>
          </p:nvGrpSpPr>
          <p:grpSpPr bwMode="auto">
            <a:xfrm>
              <a:off x="8001000" y="5448300"/>
              <a:ext cx="76200" cy="419100"/>
              <a:chOff x="2448" y="1272"/>
              <a:chExt cx="48" cy="264"/>
            </a:xfrm>
          </p:grpSpPr>
          <p:sp>
            <p:nvSpPr>
              <p:cNvPr id="50" name="Line 44"/>
              <p:cNvSpPr>
                <a:spLocks noChangeShapeType="1"/>
              </p:cNvSpPr>
              <p:nvPr/>
            </p:nvSpPr>
            <p:spPr bwMode="auto">
              <a:xfrm flipV="1">
                <a:off x="2472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Oval 45"/>
              <p:cNvSpPr>
                <a:spLocks noChangeArrowheads="1"/>
              </p:cNvSpPr>
              <p:nvPr/>
            </p:nvSpPr>
            <p:spPr bwMode="auto">
              <a:xfrm>
                <a:off x="2448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562600" y="49530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Trial #1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" y="5257800"/>
            <a:ext cx="3733800" cy="1518453"/>
            <a:chOff x="76200" y="4806147"/>
            <a:chExt cx="3733800" cy="1518453"/>
          </a:xfrm>
        </p:grpSpPr>
        <p:sp>
          <p:nvSpPr>
            <p:cNvPr id="75" name="Line 7"/>
            <p:cNvSpPr>
              <a:spLocks noChangeShapeType="1"/>
            </p:cNvSpPr>
            <p:nvPr/>
          </p:nvSpPr>
          <p:spPr bwMode="auto">
            <a:xfrm flipV="1">
              <a:off x="609600" y="5029199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 Box 8"/>
            <p:cNvSpPr txBox="1">
              <a:spLocks noChangeArrowheads="1"/>
            </p:cNvSpPr>
            <p:nvPr/>
          </p:nvSpPr>
          <p:spPr bwMode="auto">
            <a:xfrm>
              <a:off x="3200400" y="5805487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latin typeface="Arial" charset="0"/>
                </a:rPr>
                <a:t>flip</a:t>
              </a:r>
            </a:p>
          </p:txBody>
        </p:sp>
        <p:grpSp>
          <p:nvGrpSpPr>
            <p:cNvPr id="77" name="Group 9"/>
            <p:cNvGrpSpPr>
              <a:grpSpLocks/>
            </p:cNvGrpSpPr>
            <p:nvPr/>
          </p:nvGrpSpPr>
          <p:grpSpPr bwMode="auto">
            <a:xfrm>
              <a:off x="1066800" y="5295899"/>
              <a:ext cx="76200" cy="419100"/>
              <a:chOff x="1200" y="1272"/>
              <a:chExt cx="48" cy="264"/>
            </a:xfrm>
          </p:grpSpPr>
          <p:sp>
            <p:nvSpPr>
              <p:cNvPr id="112" name="Line 10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Oval 11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" name="Group 12"/>
            <p:cNvGrpSpPr>
              <a:grpSpLocks/>
            </p:cNvGrpSpPr>
            <p:nvPr/>
          </p:nvGrpSpPr>
          <p:grpSpPr bwMode="auto">
            <a:xfrm>
              <a:off x="1295400" y="5714999"/>
              <a:ext cx="76200" cy="428625"/>
              <a:chOff x="1200" y="1536"/>
              <a:chExt cx="48" cy="270"/>
            </a:xfrm>
          </p:grpSpPr>
          <p:sp>
            <p:nvSpPr>
              <p:cNvPr id="110" name="Line 13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Oval 14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" name="Line 15"/>
            <p:cNvSpPr>
              <a:spLocks noChangeShapeType="1"/>
            </p:cNvSpPr>
            <p:nvPr/>
          </p:nvSpPr>
          <p:spPr bwMode="auto">
            <a:xfrm>
              <a:off x="533400" y="5333999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>
              <a:off x="533400" y="6095999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 Box 17"/>
            <p:cNvSpPr txBox="1">
              <a:spLocks noChangeArrowheads="1"/>
            </p:cNvSpPr>
            <p:nvPr/>
          </p:nvSpPr>
          <p:spPr bwMode="auto">
            <a:xfrm>
              <a:off x="76200" y="5957887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-1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152400" y="5181599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1</a:t>
              </a:r>
            </a:p>
          </p:txBody>
        </p:sp>
        <p:grpSp>
          <p:nvGrpSpPr>
            <p:cNvPr id="83" name="Group 19"/>
            <p:cNvGrpSpPr>
              <a:grpSpLocks/>
            </p:cNvGrpSpPr>
            <p:nvPr/>
          </p:nvGrpSpPr>
          <p:grpSpPr bwMode="auto">
            <a:xfrm>
              <a:off x="1752600" y="5714999"/>
              <a:ext cx="76200" cy="428625"/>
              <a:chOff x="1200" y="1536"/>
              <a:chExt cx="48" cy="270"/>
            </a:xfrm>
          </p:grpSpPr>
          <p:sp>
            <p:nvSpPr>
              <p:cNvPr id="108" name="Line 20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Oval 21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" name="Group 22"/>
            <p:cNvGrpSpPr>
              <a:grpSpLocks/>
            </p:cNvGrpSpPr>
            <p:nvPr/>
          </p:nvGrpSpPr>
          <p:grpSpPr bwMode="auto">
            <a:xfrm>
              <a:off x="1524000" y="5295899"/>
              <a:ext cx="76200" cy="419100"/>
              <a:chOff x="1200" y="1272"/>
              <a:chExt cx="48" cy="264"/>
            </a:xfrm>
          </p:grpSpPr>
          <p:sp>
            <p:nvSpPr>
              <p:cNvPr id="106" name="Line 23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Oval 24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" name="Group 25"/>
            <p:cNvGrpSpPr>
              <a:grpSpLocks/>
            </p:cNvGrpSpPr>
            <p:nvPr/>
          </p:nvGrpSpPr>
          <p:grpSpPr bwMode="auto">
            <a:xfrm>
              <a:off x="2286000" y="5295899"/>
              <a:ext cx="76200" cy="419100"/>
              <a:chOff x="1200" y="1272"/>
              <a:chExt cx="48" cy="264"/>
            </a:xfrm>
          </p:grpSpPr>
          <p:sp>
            <p:nvSpPr>
              <p:cNvPr id="104" name="Line 26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Oval 27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" name="Group 28"/>
            <p:cNvGrpSpPr>
              <a:grpSpLocks/>
            </p:cNvGrpSpPr>
            <p:nvPr/>
          </p:nvGrpSpPr>
          <p:grpSpPr bwMode="auto">
            <a:xfrm>
              <a:off x="1981200" y="5714999"/>
              <a:ext cx="76200" cy="428625"/>
              <a:chOff x="1200" y="1536"/>
              <a:chExt cx="48" cy="270"/>
            </a:xfrm>
          </p:grpSpPr>
          <p:sp>
            <p:nvSpPr>
              <p:cNvPr id="102" name="Line 29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Oval 30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" name="Group 31"/>
            <p:cNvGrpSpPr>
              <a:grpSpLocks/>
            </p:cNvGrpSpPr>
            <p:nvPr/>
          </p:nvGrpSpPr>
          <p:grpSpPr bwMode="auto">
            <a:xfrm>
              <a:off x="2590800" y="5714999"/>
              <a:ext cx="76200" cy="428625"/>
              <a:chOff x="1200" y="1536"/>
              <a:chExt cx="48" cy="270"/>
            </a:xfrm>
          </p:grpSpPr>
          <p:sp>
            <p:nvSpPr>
              <p:cNvPr id="100" name="Line 32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Oval 33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" name="Group 37"/>
            <p:cNvGrpSpPr>
              <a:grpSpLocks/>
            </p:cNvGrpSpPr>
            <p:nvPr/>
          </p:nvGrpSpPr>
          <p:grpSpPr bwMode="auto">
            <a:xfrm>
              <a:off x="2819400" y="5295899"/>
              <a:ext cx="76200" cy="419100"/>
              <a:chOff x="2448" y="1272"/>
              <a:chExt cx="48" cy="264"/>
            </a:xfrm>
          </p:grpSpPr>
          <p:sp>
            <p:nvSpPr>
              <p:cNvPr id="96" name="Line 38"/>
              <p:cNvSpPr>
                <a:spLocks noChangeShapeType="1"/>
              </p:cNvSpPr>
              <p:nvPr/>
            </p:nvSpPr>
            <p:spPr bwMode="auto">
              <a:xfrm flipV="1">
                <a:off x="2472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Oval 39"/>
              <p:cNvSpPr>
                <a:spLocks noChangeArrowheads="1"/>
              </p:cNvSpPr>
              <p:nvPr/>
            </p:nvSpPr>
            <p:spPr bwMode="auto">
              <a:xfrm>
                <a:off x="2448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" name="Group 43"/>
            <p:cNvGrpSpPr>
              <a:grpSpLocks/>
            </p:cNvGrpSpPr>
            <p:nvPr/>
          </p:nvGrpSpPr>
          <p:grpSpPr bwMode="auto">
            <a:xfrm>
              <a:off x="3048000" y="5295899"/>
              <a:ext cx="76200" cy="419100"/>
              <a:chOff x="2448" y="1272"/>
              <a:chExt cx="48" cy="264"/>
            </a:xfrm>
          </p:grpSpPr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flipV="1">
                <a:off x="2472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Oval 45"/>
              <p:cNvSpPr>
                <a:spLocks noChangeArrowheads="1"/>
              </p:cNvSpPr>
              <p:nvPr/>
            </p:nvSpPr>
            <p:spPr bwMode="auto">
              <a:xfrm>
                <a:off x="2448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" name="Group 9"/>
            <p:cNvGrpSpPr>
              <a:grpSpLocks/>
            </p:cNvGrpSpPr>
            <p:nvPr/>
          </p:nvGrpSpPr>
          <p:grpSpPr bwMode="auto">
            <a:xfrm>
              <a:off x="838200" y="5295899"/>
              <a:ext cx="76200" cy="419100"/>
              <a:chOff x="1200" y="1272"/>
              <a:chExt cx="48" cy="264"/>
            </a:xfrm>
          </p:grpSpPr>
          <p:sp>
            <p:nvSpPr>
              <p:cNvPr id="115" name="Line 10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Oval 11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12477" y="4806147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Trial #2</a:t>
              </a:r>
            </a:p>
          </p:txBody>
        </p:sp>
        <p:sp>
          <p:nvSpPr>
            <p:cNvPr id="118" name="Line 6"/>
            <p:cNvSpPr>
              <a:spLocks noChangeShapeType="1"/>
            </p:cNvSpPr>
            <p:nvPr/>
          </p:nvSpPr>
          <p:spPr bwMode="auto">
            <a:xfrm>
              <a:off x="228600" y="5715000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4648200" y="1410813"/>
            <a:ext cx="4495800" cy="12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Deterministic amplitudes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Mathematically described, e.g.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(2 </a:t>
            </a:r>
            <a:r>
              <a:rPr lang="en-US" dirty="0">
                <a:latin typeface="Symbol" charset="0"/>
              </a:rPr>
              <a:t>p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2157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71" grpId="0"/>
      <p:bldP spid="70" grpId="0"/>
      <p:bldP spid="72" grpId="0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Signal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2362200"/>
          </a:xfrm>
        </p:spPr>
        <p:txBody>
          <a:bodyPr/>
          <a:lstStyle/>
          <a:p>
            <a:r>
              <a:rPr lang="en-US" dirty="0"/>
              <a:t>Mathematical form:  </a:t>
            </a:r>
            <a:r>
              <a:rPr lang="en-US" i="1" dirty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</a:rPr>
              <a:t>cos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>
                <a:solidFill>
                  <a:schemeClr val="tx1"/>
                </a:solidFill>
                <a:latin typeface="Symbol" charset="2"/>
                <a:cs typeface="Symbol" charset="2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is amplitude/magnitude</a:t>
            </a:r>
          </a:p>
          <a:p>
            <a:pPr marL="457200" lvl="1" indent="0">
              <a:buNone/>
            </a:pPr>
            <a:r>
              <a:rPr lang="en-US" b="1" dirty="0">
                <a:latin typeface="Symbol" charset="2"/>
                <a:cs typeface="Symbol" charset="2"/>
              </a:rPr>
              <a:t>w</a:t>
            </a:r>
            <a:r>
              <a:rPr lang="en-US" baseline="-25000" dirty="0">
                <a:latin typeface="Symbol" charset="2"/>
                <a:cs typeface="Symbol" charset="2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is frequency in rad/s where </a:t>
            </a:r>
            <a:r>
              <a:rPr lang="en-US" b="1" dirty="0">
                <a:latin typeface="Symbol" charset="2"/>
                <a:cs typeface="Symbol" charset="2"/>
              </a:rPr>
              <a:t>w</a:t>
            </a:r>
            <a:r>
              <a:rPr lang="en-US" baseline="-25000" dirty="0">
                <a:latin typeface="Symbol" charset="2"/>
                <a:cs typeface="Symbol" charset="2"/>
              </a:rPr>
              <a:t>0</a:t>
            </a:r>
            <a:r>
              <a:rPr lang="en-US" b="1" dirty="0">
                <a:latin typeface="Symbol" charset="2"/>
                <a:cs typeface="Symbol" charset="2"/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= 2 </a:t>
            </a:r>
            <a:r>
              <a:rPr lang="en-US" b="1" dirty="0">
                <a:solidFill>
                  <a:schemeClr val="tx1"/>
                </a:solidFill>
                <a:latin typeface="Symbol" charset="2"/>
                <a:cs typeface="Symbol" charset="2"/>
              </a:rPr>
              <a:t>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i="1" baseline="-25000" dirty="0">
                <a:cs typeface="Symbol" charset="2"/>
              </a:rPr>
              <a:t>0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i="1" baseline="-25000" dirty="0">
                <a:cs typeface="Symbol" charset="2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is in cycles/s or Hz</a:t>
            </a:r>
          </a:p>
          <a:p>
            <a:pPr marL="457200" lvl="1" indent="0">
              <a:buNone/>
            </a:pP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dirty="0"/>
              <a:t> i</a:t>
            </a:r>
            <a:r>
              <a:rPr lang="en-US" dirty="0">
                <a:solidFill>
                  <a:schemeClr val="tx1"/>
                </a:solidFill>
              </a:rPr>
              <a:t>s phase shift in radians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95762E6C-DE49-564A-8C5A-CB9F7777570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 descr="cosineplo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r="5972"/>
          <a:stretch/>
        </p:blipFill>
        <p:spPr>
          <a:xfrm>
            <a:off x="6298602" y="1685390"/>
            <a:ext cx="2769198" cy="235321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10400" y="4038600"/>
            <a:ext cx="2057400" cy="2211527"/>
            <a:chOff x="7162800" y="4038600"/>
            <a:chExt cx="2057400" cy="2211527"/>
          </a:xfrm>
        </p:grpSpPr>
        <p:sp>
          <p:nvSpPr>
            <p:cNvPr id="11" name="TextBox 10"/>
            <p:cNvSpPr txBox="1"/>
            <p:nvPr/>
          </p:nvSpPr>
          <p:spPr>
            <a:xfrm>
              <a:off x="7162800" y="4495800"/>
              <a:ext cx="1981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00CC"/>
                  </a:solidFill>
                </a:rPr>
                <a:t>f0 = 440; </a:t>
              </a:r>
            </a:p>
            <a:p>
              <a:r>
                <a:rPr lang="en-US" sz="1800" dirty="0" err="1">
                  <a:solidFill>
                    <a:srgbClr val="CC00CC"/>
                  </a:solidFill>
                </a:rPr>
                <a:t>fs</a:t>
              </a:r>
              <a:r>
                <a:rPr lang="en-US" sz="1800" dirty="0">
                  <a:solidFill>
                    <a:srgbClr val="CC00CC"/>
                  </a:solidFill>
                </a:rPr>
                <a:t> = 8000; </a:t>
              </a:r>
            </a:p>
            <a:p>
              <a:r>
                <a:rPr lang="en-US" sz="1800" dirty="0" err="1">
                  <a:solidFill>
                    <a:srgbClr val="CC00CC"/>
                  </a:solidFill>
                </a:rPr>
                <a:t>Ts</a:t>
              </a:r>
              <a:r>
                <a:rPr lang="en-US" sz="1800" dirty="0">
                  <a:solidFill>
                    <a:srgbClr val="CC00CC"/>
                  </a:solidFill>
                </a:rPr>
                <a:t> = 1/</a:t>
              </a:r>
              <a:r>
                <a:rPr lang="en-US" sz="1800" dirty="0" err="1">
                  <a:solidFill>
                    <a:srgbClr val="CC00CC"/>
                  </a:solidFill>
                </a:rPr>
                <a:t>fs</a:t>
              </a:r>
              <a:r>
                <a:rPr lang="en-US" sz="1800" dirty="0">
                  <a:solidFill>
                    <a:srgbClr val="CC00CC"/>
                  </a:solidFill>
                </a:rPr>
                <a:t>;</a:t>
              </a:r>
            </a:p>
            <a:p>
              <a:r>
                <a:rPr lang="en-US" sz="1800" dirty="0">
                  <a:solidFill>
                    <a:srgbClr val="CC00CC"/>
                  </a:solidFill>
                </a:rPr>
                <a:t>t = 0 : </a:t>
              </a:r>
              <a:r>
                <a:rPr lang="en-US" sz="1800" dirty="0" err="1">
                  <a:solidFill>
                    <a:srgbClr val="CC00CC"/>
                  </a:solidFill>
                </a:rPr>
                <a:t>Ts</a:t>
              </a:r>
              <a:r>
                <a:rPr lang="en-US" sz="1800" dirty="0">
                  <a:solidFill>
                    <a:srgbClr val="CC00CC"/>
                  </a:solidFill>
                </a:rPr>
                <a:t> : 3; </a:t>
              </a:r>
            </a:p>
            <a:p>
              <a:r>
                <a:rPr lang="it-IT" sz="1800" dirty="0">
                  <a:solidFill>
                    <a:srgbClr val="CC00CC"/>
                  </a:solidFill>
                </a:rPr>
                <a:t>x = cos(2*</a:t>
              </a:r>
              <a:r>
                <a:rPr lang="it-IT" sz="1800" dirty="0" err="1">
                  <a:solidFill>
                    <a:srgbClr val="CC00CC"/>
                  </a:solidFill>
                </a:rPr>
                <a:t>pi</a:t>
              </a:r>
              <a:r>
                <a:rPr lang="it-IT" sz="1800" dirty="0">
                  <a:solidFill>
                    <a:srgbClr val="CC00CC"/>
                  </a:solidFill>
                </a:rPr>
                <a:t>*f0*t);</a:t>
              </a:r>
            </a:p>
            <a:p>
              <a:r>
                <a:rPr lang="it-IT" sz="1800" dirty="0">
                  <a:solidFill>
                    <a:srgbClr val="CC00CC"/>
                  </a:solidFill>
                </a:rPr>
                <a:t>sound(x, </a:t>
              </a:r>
              <a:r>
                <a:rPr lang="it-IT" sz="1800" dirty="0" err="1">
                  <a:solidFill>
                    <a:srgbClr val="CC00CC"/>
                  </a:solidFill>
                </a:rPr>
                <a:t>fs</a:t>
              </a:r>
              <a:r>
                <a:rPr lang="it-IT" sz="1800" dirty="0">
                  <a:solidFill>
                    <a:srgbClr val="CC00CC"/>
                  </a:solidFill>
                </a:rPr>
                <a:t>);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2800" y="40386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solidFill>
                    <a:srgbClr val="0000FF"/>
                  </a:solidFill>
                </a:rPr>
                <a:t>Play As Audio</a:t>
              </a:r>
            </a:p>
          </p:txBody>
        </p:sp>
      </p:grp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457200" y="3733800"/>
            <a:ext cx="655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Smallest period: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= 1 /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Symbol" charset="2"/>
                <a:cs typeface="Symbol" charset="2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marL="457200" lvl="1" indent="0">
              <a:buFontTx/>
              <a:buNone/>
            </a:pPr>
            <a:r>
              <a:rPr lang="en-US" dirty="0">
                <a:cs typeface="Symbol" charset="2"/>
              </a:rPr>
              <a:t>Signal 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(</a:t>
            </a:r>
            <a:r>
              <a:rPr lang="en-US" i="1" dirty="0">
                <a:cs typeface="Symbol" charset="2"/>
              </a:rPr>
              <a:t>t</a:t>
            </a:r>
            <a:r>
              <a:rPr lang="en-US" dirty="0">
                <a:cs typeface="Symbol" charset="2"/>
              </a:rPr>
              <a:t>) has period </a:t>
            </a:r>
            <a:r>
              <a:rPr lang="en-US" i="1" dirty="0">
                <a:cs typeface="Symbol" charset="2"/>
              </a:rPr>
              <a:t>T</a:t>
            </a:r>
            <a:r>
              <a:rPr lang="en-US" dirty="0">
                <a:cs typeface="Symbol" charset="2"/>
              </a:rPr>
              <a:t> if 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(</a:t>
            </a:r>
            <a:r>
              <a:rPr lang="en-US" i="1" dirty="0" err="1">
                <a:cs typeface="Symbol" charset="2"/>
              </a:rPr>
              <a:t>t</a:t>
            </a:r>
            <a:r>
              <a:rPr lang="en-US" dirty="0" err="1">
                <a:cs typeface="Symbol" charset="2"/>
              </a:rPr>
              <a:t>+</a:t>
            </a:r>
            <a:r>
              <a:rPr lang="en-US" i="1" dirty="0" err="1">
                <a:cs typeface="Symbol" charset="2"/>
              </a:rPr>
              <a:t>T</a:t>
            </a:r>
            <a:r>
              <a:rPr lang="en-US" dirty="0">
                <a:cs typeface="Symbol" charset="2"/>
              </a:rPr>
              <a:t>) = 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(</a:t>
            </a:r>
            <a:r>
              <a:rPr lang="en-US" i="1" dirty="0">
                <a:cs typeface="Symbol" charset="2"/>
              </a:rPr>
              <a:t>t</a:t>
            </a:r>
            <a:r>
              <a:rPr lang="en-US" dirty="0">
                <a:cs typeface="Symbol" charset="2"/>
              </a:rPr>
              <a:t>) for all </a:t>
            </a:r>
            <a:r>
              <a:rPr lang="en-US" i="1" dirty="0">
                <a:cs typeface="Symbol" charset="2"/>
              </a:rPr>
              <a:t>t</a:t>
            </a:r>
          </a:p>
          <a:p>
            <a:pPr marL="457200" lvl="1" indent="0">
              <a:buFontTx/>
              <a:buNone/>
            </a:pPr>
            <a:r>
              <a:rPr lang="en-US" dirty="0">
                <a:cs typeface="Symbol" charset="2"/>
              </a:rPr>
              <a:t>Using property </a:t>
            </a:r>
            <a:r>
              <a:rPr lang="en-US" dirty="0" err="1">
                <a:cs typeface="Symbol" charset="2"/>
              </a:rPr>
              <a:t>cos</a:t>
            </a:r>
            <a:r>
              <a:rPr lang="en-US" dirty="0">
                <a:cs typeface="Symbol" charset="2"/>
              </a:rPr>
              <a:t>(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 + 2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>
                <a:cs typeface="Symbol" charset="2"/>
              </a:rPr>
              <a:t>) = </a:t>
            </a:r>
            <a:r>
              <a:rPr lang="en-US" dirty="0" err="1">
                <a:cs typeface="Symbol" charset="2"/>
              </a:rPr>
              <a:t>cos</a:t>
            </a:r>
            <a:r>
              <a:rPr lang="en-US" dirty="0">
                <a:cs typeface="Symbol" charset="2"/>
              </a:rPr>
              <a:t>(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),</a:t>
            </a:r>
          </a:p>
          <a:p>
            <a:pPr marL="1131570" lvl="2" indent="-274320">
              <a:buFontTx/>
              <a:buNone/>
            </a:pP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(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 +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)) = </a:t>
            </a: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 + 2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) = </a:t>
            </a: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)</a:t>
            </a:r>
          </a:p>
          <a:p>
            <a:pPr marL="1131570" lvl="2" indent="-274320">
              <a:buFontTx/>
              <a:buNone/>
            </a:pPr>
            <a:r>
              <a:rPr lang="en-US" sz="2000" dirty="0">
                <a:cs typeface="Symbol" charset="2"/>
              </a:rPr>
              <a:t>when 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 = </a:t>
            </a:r>
            <a:r>
              <a:rPr lang="en-US" sz="2000" dirty="0">
                <a:cs typeface="Symbol" charset="2"/>
              </a:rPr>
              <a:t>2</a:t>
            </a:r>
            <a:r>
              <a:rPr lang="en-US" sz="2000" dirty="0">
                <a:latin typeface="Symbol" charset="2"/>
                <a:cs typeface="Symbol" charset="2"/>
              </a:rPr>
              <a:t>p </a:t>
            </a:r>
            <a:r>
              <a:rPr lang="en-US" sz="2000" dirty="0">
                <a:cs typeface="Symbol" charset="2"/>
              </a:rPr>
              <a:t>or when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i="1" dirty="0">
                <a:cs typeface="Symbol" charset="2"/>
              </a:rPr>
              <a:t> T</a:t>
            </a:r>
            <a:r>
              <a:rPr lang="en-US" sz="2000" dirty="0">
                <a:cs typeface="Symbol" charset="2"/>
              </a:rPr>
              <a:t> = 1 or when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 = 1 /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endParaRPr lang="en-US" sz="2000" i="1" dirty="0">
              <a:cs typeface="Symbol" charset="2"/>
            </a:endParaRPr>
          </a:p>
          <a:p>
            <a:pPr marL="731520" lvl="1" indent="-274320">
              <a:buFontTx/>
              <a:buNone/>
            </a:pPr>
            <a:r>
              <a:rPr lang="en-US" dirty="0">
                <a:cs typeface="Symbol" charset="2"/>
              </a:rPr>
              <a:t>When </a:t>
            </a:r>
            <a:r>
              <a:rPr lang="en-US" i="1" dirty="0">
                <a:cs typeface="Symbol" charset="2"/>
              </a:rPr>
              <a:t>f</a:t>
            </a:r>
            <a:r>
              <a:rPr lang="en-US" i="1" baseline="-25000" dirty="0">
                <a:cs typeface="Symbol" charset="2"/>
              </a:rPr>
              <a:t>0</a:t>
            </a:r>
            <a:r>
              <a:rPr lang="en-US" dirty="0">
                <a:cs typeface="Symbol" charset="2"/>
              </a:rPr>
              <a:t> = 440 Hz, </a:t>
            </a:r>
            <a:r>
              <a:rPr lang="en-US" i="1" dirty="0">
                <a:cs typeface="Symbol" charset="2"/>
              </a:rPr>
              <a:t>T</a:t>
            </a:r>
            <a:r>
              <a:rPr lang="en-US" dirty="0">
                <a:cs typeface="Symbol" charset="2"/>
              </a:rPr>
              <a:t> = 2.27 </a:t>
            </a:r>
            <a:r>
              <a:rPr lang="en-US" dirty="0" err="1">
                <a:cs typeface="Symbol" charset="2"/>
              </a:rPr>
              <a:t>ms</a:t>
            </a:r>
            <a:endParaRPr lang="en-US" dirty="0">
              <a:cs typeface="Symbol" charset="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</a:t>
            </a:r>
          </a:p>
        </p:txBody>
      </p:sp>
    </p:spTree>
    <p:extLst>
      <p:ext uri="{BB962C8B-B14F-4D97-AF65-F5344CB8AC3E}">
        <p14:creationId xmlns:p14="http://schemas.microsoft.com/office/powerpoint/2010/main" val="9018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0A22943B-C896-CD43-8DB9-0307B7EB4DA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Signals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1524000"/>
          </a:xfrm>
        </p:spPr>
        <p:txBody>
          <a:bodyPr/>
          <a:lstStyle/>
          <a:p>
            <a:r>
              <a:rPr lang="en-US" dirty="0"/>
              <a:t>Real-valued exponential signals</a:t>
            </a:r>
          </a:p>
          <a:p>
            <a:pPr lvl="1">
              <a:buFontTx/>
              <a:buNone/>
            </a:pPr>
            <a:r>
              <a:rPr lang="en-US" dirty="0"/>
              <a:t>Amplitude values are always non-negative</a:t>
            </a:r>
          </a:p>
          <a:p>
            <a:pPr lvl="1">
              <a:buFontTx/>
              <a:buNone/>
            </a:pPr>
            <a:r>
              <a:rPr lang="en-US" dirty="0"/>
              <a:t>Might decay or not as </a:t>
            </a:r>
            <a:r>
              <a:rPr lang="en-US" i="1" dirty="0"/>
              <a:t>t</a:t>
            </a:r>
            <a:r>
              <a:rPr lang="en-US" dirty="0"/>
              <a:t> goes to infinity</a:t>
            </a:r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12014372"/>
              </p:ext>
            </p:extLst>
          </p:nvPr>
        </p:nvGraphicFramePr>
        <p:xfrm>
          <a:off x="6477000" y="1676400"/>
          <a:ext cx="22098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711000" progId="Equation.3">
                  <p:embed/>
                </p:oleObj>
              </mc:Choice>
              <mc:Fallback>
                <p:oleObj name="Equation" r:id="rId2" imgW="1371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76400"/>
                        <a:ext cx="22098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57200" y="2819400"/>
            <a:ext cx="4191000" cy="3886200"/>
            <a:chOff x="457200" y="2819400"/>
            <a:chExt cx="4191000" cy="3886200"/>
          </a:xfrm>
        </p:grpSpPr>
        <p:sp>
          <p:nvSpPr>
            <p:cNvPr id="21" name="Text Box 1028"/>
            <p:cNvSpPr txBox="1">
              <a:spLocks noChangeArrowheads="1"/>
            </p:cNvSpPr>
            <p:nvPr/>
          </p:nvSpPr>
          <p:spPr bwMode="auto">
            <a:xfrm>
              <a:off x="914400" y="5782270"/>
              <a:ext cx="1828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rgbClr val="CC00CC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0" dirty="0"/>
                <a:t>t = -1 : 0.01 : 1;</a:t>
              </a:r>
            </a:p>
            <a:p>
              <a:r>
                <a:rPr lang="en-US" sz="1800" b="0" dirty="0"/>
                <a:t>e1 = </a:t>
              </a:r>
              <a:r>
                <a:rPr lang="en-US" sz="1800" b="0" dirty="0" err="1"/>
                <a:t>exp</a:t>
              </a:r>
              <a:r>
                <a:rPr lang="en-US" sz="1800" b="0" dirty="0"/>
                <a:t>(t);</a:t>
              </a:r>
            </a:p>
            <a:p>
              <a:r>
                <a:rPr lang="en-US" sz="1800" b="0" dirty="0"/>
                <a:t>plot(t, e1)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57200" y="2819400"/>
              <a:ext cx="4191000" cy="3086100"/>
              <a:chOff x="457200" y="2819400"/>
              <a:chExt cx="4191000" cy="3086100"/>
            </a:xfrm>
          </p:grpSpPr>
          <p:pic>
            <p:nvPicPr>
              <p:cNvPr id="14" name="Picture 4" descr="Exponential of 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2819400"/>
                <a:ext cx="4114800" cy="3086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524000" y="3695700"/>
                <a:ext cx="3762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  <a:r>
                  <a:rPr lang="en-US" i="1" baseline="30000"/>
                  <a:t>t</a:t>
                </a: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4267200" y="5372100"/>
                <a:ext cx="381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t</a:t>
                </a:r>
              </a:p>
            </p:txBody>
          </p:sp>
          <p:cxnSp>
            <p:nvCxnSpPr>
              <p:cNvPr id="3" name="Straight Connector 2"/>
              <p:cNvCxnSpPr/>
              <p:nvPr/>
            </p:nvCxnSpPr>
            <p:spPr bwMode="auto">
              <a:xfrm>
                <a:off x="990600" y="4724400"/>
                <a:ext cx="16002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2590800" y="4724400"/>
                <a:ext cx="0" cy="8382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</p:grpSp>
      </p:grpSp>
      <p:grpSp>
        <p:nvGrpSpPr>
          <p:cNvPr id="8" name="Group 7"/>
          <p:cNvGrpSpPr/>
          <p:nvPr/>
        </p:nvGrpSpPr>
        <p:grpSpPr>
          <a:xfrm>
            <a:off x="4648200" y="2876550"/>
            <a:ext cx="4114800" cy="3829050"/>
            <a:chOff x="4648200" y="2876550"/>
            <a:chExt cx="4114800" cy="3829050"/>
          </a:xfrm>
        </p:grpSpPr>
        <p:sp>
          <p:nvSpPr>
            <p:cNvPr id="22" name="Text Box 1028"/>
            <p:cNvSpPr txBox="1">
              <a:spLocks noChangeArrowheads="1"/>
            </p:cNvSpPr>
            <p:nvPr/>
          </p:nvSpPr>
          <p:spPr bwMode="auto">
            <a:xfrm>
              <a:off x="5105400" y="5782270"/>
              <a:ext cx="1828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rgbClr val="CC00CC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0" dirty="0"/>
                <a:t>t = -1 : 0.01 : 1;</a:t>
              </a:r>
            </a:p>
            <a:p>
              <a:r>
                <a:rPr lang="en-US" sz="1800" b="0" dirty="0"/>
                <a:t>e2 = </a:t>
              </a:r>
              <a:r>
                <a:rPr lang="en-US" sz="1800" b="0" dirty="0" err="1"/>
                <a:t>exp</a:t>
              </a:r>
              <a:r>
                <a:rPr lang="en-US" sz="1800" b="0" dirty="0"/>
                <a:t>(-t);</a:t>
              </a:r>
            </a:p>
            <a:p>
              <a:r>
                <a:rPr lang="en-US" sz="1800" b="0" dirty="0"/>
                <a:t>plot(t, e2)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648200" y="2876550"/>
              <a:ext cx="4114800" cy="3028950"/>
              <a:chOff x="4648200" y="2876550"/>
              <a:chExt cx="4114800" cy="3028950"/>
            </a:xfrm>
          </p:grpSpPr>
          <p:pic>
            <p:nvPicPr>
              <p:cNvPr id="18" name="Picture 5" descr="Exponential of -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2876550"/>
                <a:ext cx="4038600" cy="3028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6858000" y="3390900"/>
                <a:ext cx="4445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  <a:r>
                  <a:rPr lang="en-US" baseline="30000"/>
                  <a:t>-</a:t>
                </a:r>
                <a:r>
                  <a:rPr lang="en-US" i="1" baseline="30000"/>
                  <a:t>t</a:t>
                </a:r>
              </a:p>
            </p:txBody>
          </p:sp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8382000" y="5372100"/>
                <a:ext cx="381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t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>
                <a:off x="5181600" y="4749058"/>
                <a:ext cx="16002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6744810" y="4751284"/>
                <a:ext cx="0" cy="8382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</p:grpSp>
      </p:grp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</a:t>
            </a:r>
          </a:p>
        </p:txBody>
      </p:sp>
    </p:spTree>
    <p:extLst>
      <p:ext uri="{BB962C8B-B14F-4D97-AF65-F5344CB8AC3E}">
        <p14:creationId xmlns:p14="http://schemas.microsoft.com/office/powerpoint/2010/main" val="34688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  <a:p>
            <a:pPr marL="457200" lvl="1" indent="0">
              <a:buNone/>
            </a:pPr>
            <a:r>
              <a:rPr lang="en-US" dirty="0"/>
              <a:t>Cartesian form 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/>
              <a:t>for real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</a:p>
          <a:p>
            <a:pPr marL="457200" lvl="1" indent="0">
              <a:buNone/>
            </a:pPr>
            <a:r>
              <a:rPr lang="en-US" dirty="0"/>
              <a:t>Polar form </a:t>
            </a:r>
            <a:r>
              <a:rPr lang="en-US" i="1" dirty="0"/>
              <a:t>r</a:t>
            </a:r>
            <a:r>
              <a:rPr lang="en-US" dirty="0"/>
              <a:t> e </a:t>
            </a:r>
            <a:r>
              <a:rPr lang="en-US" i="1" baseline="30000" dirty="0" err="1"/>
              <a:t>j</a:t>
            </a:r>
            <a:r>
              <a:rPr lang="en-US" i="1" baseline="30000" dirty="0" err="1">
                <a:latin typeface="Symbol" charset="2"/>
                <a:cs typeface="Symbol" charset="2"/>
              </a:rPr>
              <a:t>q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) +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sin(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i="1" dirty="0"/>
              <a:t>Polar-to-Cartesian:  x = r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) and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sin(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)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Cartesian-to-Polar:                        </a:t>
            </a:r>
            <a:r>
              <a:rPr lang="en-US" dirty="0"/>
              <a:t>and  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581400" y="4424155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191000" y="4155217"/>
            <a:ext cx="2290763" cy="851551"/>
            <a:chOff x="4191000" y="4253849"/>
            <a:chExt cx="2290763" cy="851551"/>
          </a:xfrm>
        </p:grpSpPr>
        <p:graphicFrame>
          <p:nvGraphicFramePr>
            <p:cNvPr id="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4822020"/>
                </p:ext>
              </p:extLst>
            </p:nvPr>
          </p:nvGraphicFramePr>
          <p:xfrm>
            <a:off x="4191001" y="4253849"/>
            <a:ext cx="2209800" cy="400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57120" imgH="228600" progId="Equation.3">
                    <p:embed/>
                  </p:oleObj>
                </mc:Choice>
                <mc:Fallback>
                  <p:oleObj name="Equation" r:id="rId2" imgW="1257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1" y="4253849"/>
                          <a:ext cx="2209800" cy="400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261741"/>
                </p:ext>
              </p:extLst>
            </p:nvPr>
          </p:nvGraphicFramePr>
          <p:xfrm>
            <a:off x="4191000" y="4705350"/>
            <a:ext cx="22907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07880" imgH="228600" progId="Equation.3">
                    <p:embed/>
                  </p:oleObj>
                </mc:Choice>
                <mc:Fallback>
                  <p:oleObj name="Equation" r:id="rId4" imgW="1307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705350"/>
                          <a:ext cx="22907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055591"/>
              </p:ext>
            </p:extLst>
          </p:nvPr>
        </p:nvGraphicFramePr>
        <p:xfrm>
          <a:off x="1066799" y="5638800"/>
          <a:ext cx="382819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300" imgH="241300" progId="Equation.3">
                  <p:embed/>
                </p:oleObj>
              </mc:Choice>
              <mc:Fallback>
                <p:oleObj name="Equation" r:id="rId6" imgW="201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799" y="5638800"/>
                        <a:ext cx="382819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74299"/>
              </p:ext>
            </p:extLst>
          </p:nvPr>
        </p:nvGraphicFramePr>
        <p:xfrm>
          <a:off x="3544411" y="3200400"/>
          <a:ext cx="1616886" cy="584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700" imgH="279400" progId="Equation.3">
                  <p:embed/>
                </p:oleObj>
              </mc:Choice>
              <mc:Fallback>
                <p:oleObj name="Equation" r:id="rId8" imgW="774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4411" y="3200400"/>
                        <a:ext cx="1616886" cy="584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416344"/>
              </p:ext>
            </p:extLst>
          </p:nvPr>
        </p:nvGraphicFramePr>
        <p:xfrm>
          <a:off x="5767618" y="3136529"/>
          <a:ext cx="163471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9000" imgH="431800" progId="Equation.3">
                  <p:embed/>
                </p:oleObj>
              </mc:Choice>
              <mc:Fallback>
                <p:oleObj name="Equation" r:id="rId10" imgW="889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67618" y="3136529"/>
                        <a:ext cx="1634718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5257799" y="5105400"/>
            <a:ext cx="2438401" cy="1664732"/>
            <a:chOff x="5257799" y="5105400"/>
            <a:chExt cx="2438401" cy="1664732"/>
          </a:xfrm>
        </p:grpSpPr>
        <p:pic>
          <p:nvPicPr>
            <p:cNvPr id="40" name="Picture 39" descr="compexpplot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0" t="6857" r="5028" b="6745"/>
            <a:stretch/>
          </p:blipFill>
          <p:spPr>
            <a:xfrm>
              <a:off x="5257799" y="5105400"/>
              <a:ext cx="2208395" cy="164163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467600" y="64008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3667703"/>
            <a:ext cx="8305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Complex sinusoid: Euler’s formula</a:t>
            </a:r>
          </a:p>
          <a:p>
            <a:pPr marL="457200" lvl="1" indent="0">
              <a:buFontTx/>
              <a:buNone/>
            </a:pPr>
            <a:endParaRPr lang="en-US" dirty="0"/>
          </a:p>
          <a:p>
            <a:pPr marL="457200" lvl="1" indent="0">
              <a:buFontTx/>
              <a:buNone/>
            </a:pPr>
            <a:endParaRPr lang="en-US" dirty="0"/>
          </a:p>
          <a:p>
            <a:pPr>
              <a:spcBef>
                <a:spcPts val="672"/>
              </a:spcBef>
            </a:pPr>
            <a:r>
              <a:rPr lang="en-US" dirty="0"/>
              <a:t>Complex sinusoidal signal</a:t>
            </a:r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1-</a:t>
            </a:r>
            <a:fld id="{0A22943B-C896-CD43-8DB9-0307B7EB4DA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91400" y="51054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00CC"/>
                </a:solidFill>
              </a:rPr>
              <a:t>t = 0 : 1/100 : 1;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plot(t, cos(2*</a:t>
            </a:r>
            <a:r>
              <a:rPr lang="it-IT" sz="1600" dirty="0" err="1">
                <a:solidFill>
                  <a:srgbClr val="CC00CC"/>
                </a:solidFill>
              </a:rPr>
              <a:t>pi</a:t>
            </a:r>
            <a:r>
              <a:rPr lang="it-IT" sz="1600" dirty="0">
                <a:solidFill>
                  <a:srgbClr val="CC00CC"/>
                </a:solidFill>
              </a:rPr>
              <a:t>*t));</a:t>
            </a:r>
          </a:p>
          <a:p>
            <a:r>
              <a:rPr lang="it-IT" sz="1600" dirty="0" err="1">
                <a:solidFill>
                  <a:srgbClr val="CC00CC"/>
                </a:solidFill>
              </a:rPr>
              <a:t>hold</a:t>
            </a:r>
            <a:r>
              <a:rPr lang="it-IT" sz="1600" dirty="0">
                <a:solidFill>
                  <a:srgbClr val="CC00CC"/>
                </a:solidFill>
              </a:rPr>
              <a:t>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plot(t, sin(2*</a:t>
            </a:r>
            <a:r>
              <a:rPr lang="it-IT" sz="1600" dirty="0" err="1">
                <a:solidFill>
                  <a:srgbClr val="CC00CC"/>
                </a:solidFill>
              </a:rPr>
              <a:t>pi</a:t>
            </a:r>
            <a:r>
              <a:rPr lang="it-IT" sz="1600" dirty="0">
                <a:solidFill>
                  <a:srgbClr val="CC00CC"/>
                </a:solidFill>
              </a:rPr>
              <a:t>*t));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162800" y="4245114"/>
            <a:ext cx="1676400" cy="70788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 dirty="0"/>
              <a:t>“inverse” Euler formula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2037" y="4193679"/>
            <a:ext cx="2366963" cy="835521"/>
            <a:chOff x="1062037" y="4193679"/>
            <a:chExt cx="2366963" cy="835521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9962971"/>
                </p:ext>
              </p:extLst>
            </p:nvPr>
          </p:nvGraphicFramePr>
          <p:xfrm>
            <a:off x="1062037" y="4193679"/>
            <a:ext cx="2290763" cy="377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84200" imgH="228600" progId="Equation.3">
                    <p:embed/>
                  </p:oleObj>
                </mc:Choice>
                <mc:Fallback>
                  <p:oleObj name="Equation" r:id="rId13" imgW="1384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037" y="4193679"/>
                          <a:ext cx="2290763" cy="377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7346478"/>
                </p:ext>
              </p:extLst>
            </p:nvPr>
          </p:nvGraphicFramePr>
          <p:xfrm>
            <a:off x="1071562" y="4636843"/>
            <a:ext cx="2357438" cy="392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371600" imgH="228600" progId="Equation.3">
                    <p:embed/>
                  </p:oleObj>
                </mc:Choice>
                <mc:Fallback>
                  <p:oleObj name="Equation" r:id="rId15" imgW="1371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562" y="4636843"/>
                          <a:ext cx="2357438" cy="392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</a:t>
            </a:r>
          </a:p>
        </p:txBody>
      </p:sp>
    </p:spTree>
    <p:extLst>
      <p:ext uri="{BB962C8B-B14F-4D97-AF65-F5344CB8AC3E}">
        <p14:creationId xmlns:p14="http://schemas.microsoft.com/office/powerpoint/2010/main" val="41561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5" grpId="0"/>
      <p:bldP spid="48" grpId="0"/>
      <p:bldP spid="3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9533</TotalTime>
  <Words>2857</Words>
  <Application>Microsoft Macintosh PowerPoint</Application>
  <PresentationFormat>On-screen Show (4:3)</PresentationFormat>
  <Paragraphs>507</Paragraphs>
  <Slides>24</Slides>
  <Notes>1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ゴシック</vt:lpstr>
      <vt:lpstr>Arial</vt:lpstr>
      <vt:lpstr>Cambria Math</vt:lpstr>
      <vt:lpstr>Symbol</vt:lpstr>
      <vt:lpstr>Times New Roman</vt:lpstr>
      <vt:lpstr>Default Design</vt:lpstr>
      <vt:lpstr>Equation</vt:lpstr>
      <vt:lpstr>Common Signals in MATLAB</vt:lpstr>
      <vt:lpstr>Outline</vt:lpstr>
      <vt:lpstr>MATLAB</vt:lpstr>
      <vt:lpstr>MATLAB</vt:lpstr>
      <vt:lpstr>Signals As Functions</vt:lpstr>
      <vt:lpstr>Signals As Functions</vt:lpstr>
      <vt:lpstr>Sinusoidal Signal</vt:lpstr>
      <vt:lpstr>Exponential Signals</vt:lpstr>
      <vt:lpstr>Exponential Signals</vt:lpstr>
      <vt:lpstr>Two-Sided Signals</vt:lpstr>
      <vt:lpstr>One-Sided Infinite-Length Signals</vt:lpstr>
      <vt:lpstr>Finite-Length Signals</vt:lpstr>
      <vt:lpstr>Sinc Pulse</vt:lpstr>
      <vt:lpstr>Chirp Signals</vt:lpstr>
      <vt:lpstr>Chirp Signals</vt:lpstr>
      <vt:lpstr>Music – Western Scale – Intro</vt:lpstr>
      <vt:lpstr>Music – Western Scale – Intro</vt:lpstr>
      <vt:lpstr>Music – Western Scale – Intro</vt:lpstr>
      <vt:lpstr>Music – Western Scale – Intro</vt:lpstr>
      <vt:lpstr>Spectrogram: Time-Frequency Plot</vt:lpstr>
      <vt:lpstr>Discrete-Time Signals &amp; Systems</vt:lpstr>
      <vt:lpstr>Unit Impulse Response</vt:lpstr>
      <vt:lpstr>Periodicity of Discrete-Time Sinusoids</vt:lpstr>
      <vt:lpstr>Periodicity of Discrete-Time Sinusoids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738</cp:revision>
  <cp:lastPrinted>2016-05-26T02:20:27Z</cp:lastPrinted>
  <dcterms:created xsi:type="dcterms:W3CDTF">1999-08-31T01:42:33Z</dcterms:created>
  <dcterms:modified xsi:type="dcterms:W3CDTF">2024-09-18T17:57:09Z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