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1" r:id="rId3"/>
    <p:sldId id="359" r:id="rId4"/>
    <p:sldId id="358" r:id="rId5"/>
    <p:sldId id="372" r:id="rId6"/>
    <p:sldId id="355" r:id="rId7"/>
    <p:sldId id="371" r:id="rId8"/>
    <p:sldId id="298" r:id="rId9"/>
    <p:sldId id="327" r:id="rId10"/>
    <p:sldId id="353" r:id="rId11"/>
    <p:sldId id="374" r:id="rId12"/>
    <p:sldId id="373" r:id="rId13"/>
    <p:sldId id="360" r:id="rId14"/>
    <p:sldId id="361" r:id="rId15"/>
    <p:sldId id="362" r:id="rId16"/>
    <p:sldId id="363" r:id="rId17"/>
    <p:sldId id="368" r:id="rId18"/>
    <p:sldId id="369" r:id="rId19"/>
    <p:sldId id="365" r:id="rId20"/>
    <p:sldId id="367" r:id="rId21"/>
    <p:sldId id="370" r:id="rId2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107"/>
    <a:srgbClr val="EB070B"/>
    <a:srgbClr val="C32A10"/>
    <a:srgbClr val="008000"/>
    <a:srgbClr val="800040"/>
    <a:srgbClr val="FFCF8D"/>
    <a:srgbClr val="FFF50B"/>
    <a:srgbClr val="FF0101"/>
    <a:srgbClr val="99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5" autoAdjust="0"/>
    <p:restoredTop sz="94660"/>
  </p:normalViewPr>
  <p:slideViewPr>
    <p:cSldViewPr>
      <p:cViewPr varScale="1">
        <p:scale>
          <a:sx n="114" d="100"/>
          <a:sy n="114" d="100"/>
        </p:scale>
        <p:origin x="15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20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DF4-B55E-EC42-B023-904EB67A61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7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25E6C7D9-E153-A246-A118-12F94377C0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48456A70-0021-B84E-925B-88B7CCC4D2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33EDC96D-55DE-CA44-A250-A00E3EA1FE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95762E6C-DE49-564A-8C5A-CB9F777757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B41D315A-3C59-1141-9ADA-E7C044A046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A4D5F681-E361-EC4F-A31C-2C64434285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8B3C100E-1D49-9B4B-9283-CFA0E9FD43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1-</a:t>
            </a:r>
            <a:fld id="{B4EAA76D-941B-F24A-9A99-FA0C585D582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e.utexas.edu/academics/undergraduate/techcor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tdirect.utexas.edu/ctl/ecis/results/index.WBX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3-ways-to-study-better-according-to-cognitive-research-140230" TargetMode="External"/><Relationship Id="rId2" Type="http://schemas.openxmlformats.org/officeDocument/2006/relationships/hyperlink" Target="https://theconversation.com/profiles/danielle-brewer-deluce-10575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ASSD82BgYY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youtu.be/LJ54btWttdo" TargetMode="External"/><Relationship Id="rId2" Type="http://schemas.openxmlformats.org/officeDocument/2006/relationships/hyperlink" Target="https://youtu.be/uca6X4Ykcm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9GwqFoN2WI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youtu.be/akuQWr8q9Qs" TargetMode="External"/><Relationship Id="rId4" Type="http://schemas.openxmlformats.org/officeDocument/2006/relationships/hyperlink" Target="https://youtu.be/bodKwbZno3w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spfirst.gatech.edu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Introduction &amp; Sinusoids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2025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1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315200" y="3558137"/>
            <a:ext cx="1676400" cy="1623463"/>
            <a:chOff x="7315200" y="3558137"/>
            <a:chExt cx="1676400" cy="1623463"/>
          </a:xfrm>
        </p:grpSpPr>
        <p:sp>
          <p:nvSpPr>
            <p:cNvPr id="7" name="TextBox 6"/>
            <p:cNvSpPr txBox="1"/>
            <p:nvPr/>
          </p:nvSpPr>
          <p:spPr>
            <a:xfrm>
              <a:off x="7391400" y="484304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i="1" dirty="0">
                  <a:solidFill>
                    <a:srgbClr val="0000FF"/>
                  </a:solidFill>
                </a:rPr>
                <a:t>By Beth Hayden</a:t>
              </a:r>
            </a:p>
          </p:txBody>
        </p:sp>
        <p:pic>
          <p:nvPicPr>
            <p:cNvPr id="2" name="Picture 1" descr="TuneUpTool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558137"/>
              <a:ext cx="1626169" cy="136720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730260" y="1648957"/>
            <a:ext cx="2255934" cy="1703843"/>
            <a:chOff x="6730260" y="1648957"/>
            <a:chExt cx="2255934" cy="1703843"/>
          </a:xfrm>
        </p:grpSpPr>
        <p:pic>
          <p:nvPicPr>
            <p:cNvPr id="4" name="Picture 3" descr="StudentsStudy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990" y="1648957"/>
              <a:ext cx="2057399" cy="139217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730260" y="3014246"/>
              <a:ext cx="2255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3366FF"/>
                  </a:solidFill>
                </a:rPr>
                <a:t>from </a:t>
              </a:r>
              <a:r>
                <a:rPr lang="en-US" sz="1600" dirty="0" err="1">
                  <a:solidFill>
                    <a:srgbClr val="3366FF"/>
                  </a:solidFill>
                </a:rPr>
                <a:t>www.studentum.no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2209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Homework (</a:t>
            </a:r>
            <a:r>
              <a:rPr lang="en-US" i="1" dirty="0">
                <a:latin typeface="Times New Roman" charset="0"/>
              </a:rPr>
              <a:t>drop lowest of 9</a:t>
            </a:r>
            <a:r>
              <a:rPr lang="en-US" dirty="0">
                <a:latin typeface="Times New Roman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Model signals/systems using mathematics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Translate mathematics into </a:t>
            </a:r>
            <a:r>
              <a:rPr lang="en-US" dirty="0" err="1">
                <a:latin typeface="Times New Roman" charset="0"/>
              </a:rPr>
              <a:t>Matlab</a:t>
            </a:r>
            <a:r>
              <a:rPr lang="en-US" dirty="0">
                <a:latin typeface="Times New Roman" charset="0"/>
              </a:rPr>
              <a:t> simulations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latin typeface="Times New Roman" charset="0"/>
              </a:rPr>
              <a:t>Submit your own independent solutions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Submitted on Fridays by 11:59pm on Canvas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Grading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Course Overview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54102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Two mini-projects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Deeper dive into material from </a:t>
            </a:r>
            <a:r>
              <a:rPr lang="en-US" i="1" dirty="0">
                <a:latin typeface="Times New Roman" charset="0"/>
              </a:rPr>
              <a:t>Signal Processing First </a:t>
            </a:r>
            <a:r>
              <a:rPr lang="en-US" dirty="0">
                <a:latin typeface="Times New Roman" charset="0"/>
              </a:rPr>
              <a:t>online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35814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Tune-up Tuesdays (</a:t>
            </a:r>
            <a:r>
              <a:rPr lang="en-US" i="1" dirty="0">
                <a:latin typeface="Times New Roman" charset="0"/>
              </a:rPr>
              <a:t>drop lowest of 7</a:t>
            </a:r>
            <a:r>
              <a:rPr lang="en-US" dirty="0">
                <a:latin typeface="Times New Roman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Hands-on work in lecture, submitted by 6pm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Related to that week’s homework assignment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Keeping up-to-date reduces Thursday night panic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1-</a:t>
            </a:r>
            <a:fld id="{CD7639E6-5476-AD46-86F7-0A7B525787AF}" type="slidenum">
              <a:rPr lang="en-US" sz="1400" b="0">
                <a:solidFill>
                  <a:schemeClr val="tx1"/>
                </a:solidFill>
              </a:rPr>
              <a:pPr/>
              <a:t>10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95900" y="3956685"/>
            <a:ext cx="3581400" cy="1834515"/>
            <a:chOff x="5029200" y="4038600"/>
            <a:chExt cx="3581400" cy="1834515"/>
          </a:xfrm>
        </p:grpSpPr>
        <p:grpSp>
          <p:nvGrpSpPr>
            <p:cNvPr id="21" name="Group 20"/>
            <p:cNvGrpSpPr/>
            <p:nvPr/>
          </p:nvGrpSpPr>
          <p:grpSpPr>
            <a:xfrm>
              <a:off x="5372100" y="4038600"/>
              <a:ext cx="3048000" cy="1287575"/>
              <a:chOff x="647700" y="1447800"/>
              <a:chExt cx="3048000" cy="1287575"/>
            </a:xfrm>
          </p:grpSpPr>
          <p:sp>
            <p:nvSpPr>
              <p:cNvPr id="22" name="Cloud 21"/>
              <p:cNvSpPr/>
              <p:nvPr/>
            </p:nvSpPr>
            <p:spPr bwMode="auto">
              <a:xfrm>
                <a:off x="647700" y="1447800"/>
                <a:ext cx="3048000" cy="1287575"/>
              </a:xfrm>
              <a:prstGeom prst="clou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04900" y="1722689"/>
                <a:ext cx="22567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CC00CC"/>
                    </a:solidFill>
                  </a:rPr>
                  <a:t>Energy Systems and Renewable Energy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029200" y="5288340"/>
              <a:ext cx="358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ECE 341 Electric Drives and Motors</a:t>
              </a:r>
            </a:p>
            <a:p>
              <a:r>
                <a:rPr lang="en-US" sz="1600" dirty="0"/>
                <a:t>ECE 362R Renewable Energy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34000" y="1376735"/>
            <a:ext cx="3733800" cy="1880175"/>
            <a:chOff x="914400" y="4749224"/>
            <a:chExt cx="3733800" cy="1880175"/>
          </a:xfrm>
        </p:grpSpPr>
        <p:grpSp>
          <p:nvGrpSpPr>
            <p:cNvPr id="24" name="Group 23"/>
            <p:cNvGrpSpPr/>
            <p:nvPr/>
          </p:nvGrpSpPr>
          <p:grpSpPr>
            <a:xfrm>
              <a:off x="1219200" y="4749224"/>
              <a:ext cx="3121980" cy="1287575"/>
              <a:chOff x="990600" y="1447800"/>
              <a:chExt cx="3121980" cy="1287575"/>
            </a:xfrm>
          </p:grpSpPr>
          <p:sp>
            <p:nvSpPr>
              <p:cNvPr id="25" name="Cloud 24"/>
              <p:cNvSpPr/>
              <p:nvPr/>
            </p:nvSpPr>
            <p:spPr bwMode="auto">
              <a:xfrm>
                <a:off x="990600" y="1447800"/>
                <a:ext cx="3048000" cy="1287575"/>
              </a:xfrm>
              <a:prstGeom prst="clou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16980" y="1744775"/>
                <a:ext cx="2895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CC00CC"/>
                    </a:solidFill>
                  </a:rPr>
                  <a:t>Computer Architecture &amp; Embedded Systems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914400" y="6044624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ECE 445L Embedded Systems Design Lab</a:t>
              </a:r>
              <a:br>
                <a:rPr lang="en-US" sz="1600" dirty="0">
                  <a:solidFill>
                    <a:srgbClr val="0432FF"/>
                  </a:solidFill>
                </a:rPr>
              </a:br>
              <a:r>
                <a:rPr lang="en-US" sz="1600" dirty="0">
                  <a:solidFill>
                    <a:srgbClr val="0432FF"/>
                  </a:solidFill>
                </a:rPr>
                <a:t>ECE 445S Real-Time Dig. Sig. Proc. Lab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3661" y="1676400"/>
            <a:ext cx="1527661" cy="3048000"/>
            <a:chOff x="-3661" y="1676401"/>
            <a:chExt cx="1527661" cy="3048000"/>
          </a:xfrm>
        </p:grpSpPr>
        <p:grpSp>
          <p:nvGrpSpPr>
            <p:cNvPr id="44" name="Group 43"/>
            <p:cNvGrpSpPr/>
            <p:nvPr/>
          </p:nvGrpSpPr>
          <p:grpSpPr>
            <a:xfrm rot="16200000">
              <a:off x="-883873" y="2556613"/>
              <a:ext cx="3048000" cy="1287575"/>
              <a:chOff x="990600" y="1447800"/>
              <a:chExt cx="3048000" cy="1287575"/>
            </a:xfrm>
          </p:grpSpPr>
          <p:sp>
            <p:nvSpPr>
              <p:cNvPr id="45" name="Cloud 44"/>
              <p:cNvSpPr/>
              <p:nvPr/>
            </p:nvSpPr>
            <p:spPr bwMode="auto">
              <a:xfrm>
                <a:off x="990600" y="1447800"/>
                <a:ext cx="3048000" cy="1287575"/>
              </a:xfrm>
              <a:prstGeom prst="clou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400867" y="1734175"/>
                <a:ext cx="22567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CC00CC"/>
                    </a:solidFill>
                  </a:rPr>
                  <a:t>Data Science &amp; Machine Learning</a:t>
                </a: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 bwMode="auto">
            <a:xfrm>
              <a:off x="990600" y="3185845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990600" y="3657601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990600" y="3886201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1371600" y="1447800"/>
            <a:ext cx="3848100" cy="4355306"/>
            <a:chOff x="1371600" y="1447800"/>
            <a:chExt cx="3848100" cy="4355306"/>
          </a:xfrm>
        </p:grpSpPr>
        <p:grpSp>
          <p:nvGrpSpPr>
            <p:cNvPr id="17" name="Group 16"/>
            <p:cNvGrpSpPr/>
            <p:nvPr/>
          </p:nvGrpSpPr>
          <p:grpSpPr>
            <a:xfrm>
              <a:off x="1371600" y="1447800"/>
              <a:ext cx="3048000" cy="1287575"/>
              <a:chOff x="990600" y="1447800"/>
              <a:chExt cx="3048000" cy="1287575"/>
            </a:xfrm>
          </p:grpSpPr>
          <p:sp>
            <p:nvSpPr>
              <p:cNvPr id="7" name="Cloud 6"/>
              <p:cNvSpPr/>
              <p:nvPr/>
            </p:nvSpPr>
            <p:spPr bwMode="auto">
              <a:xfrm>
                <a:off x="990600" y="1447800"/>
                <a:ext cx="3048000" cy="1287575"/>
              </a:xfrm>
              <a:prstGeom prst="cloud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00864" y="1534734"/>
                <a:ext cx="22567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CC00CC"/>
                    </a:solidFill>
                  </a:rPr>
                  <a:t>Communications, Networks, Signal Processing, Systems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524000" y="2756118"/>
              <a:ext cx="36957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ECE 445S Real-Time Dig. Sig. Proc. Lab</a:t>
              </a:r>
              <a:br>
                <a:rPr lang="en-US" sz="1600" dirty="0">
                  <a:solidFill>
                    <a:srgbClr val="0432FF"/>
                  </a:solidFill>
                </a:rPr>
              </a:br>
              <a:r>
                <a:rPr lang="en-US" sz="1600" dirty="0">
                  <a:solidFill>
                    <a:srgbClr val="0432FF"/>
                  </a:solidFill>
                </a:rPr>
                <a:t>ECE 351M Digital Signal Processing</a:t>
              </a:r>
              <a:br>
                <a:rPr lang="en-US" sz="1600" dirty="0">
                  <a:solidFill>
                    <a:srgbClr val="0432FF"/>
                  </a:solidFill>
                </a:rPr>
              </a:br>
              <a:r>
                <a:rPr lang="en-US" sz="1600" dirty="0">
                  <a:solidFill>
                    <a:srgbClr val="0432FF"/>
                  </a:solidFill>
                </a:rPr>
                <a:t>ECE 360K Digital Communications</a:t>
              </a:r>
            </a:p>
            <a:p>
              <a:r>
                <a:rPr lang="en-US" sz="1600" dirty="0">
                  <a:solidFill>
                    <a:srgbClr val="0432FF"/>
                  </a:solidFill>
                </a:rPr>
                <a:t>ECE 460J Data Science Laboratory</a:t>
              </a:r>
            </a:p>
            <a:p>
              <a:r>
                <a:rPr lang="en-US" sz="1600" dirty="0">
                  <a:solidFill>
                    <a:srgbClr val="0432FF"/>
                  </a:solidFill>
                </a:rPr>
                <a:t>ECE 461P Data Science Principles </a:t>
              </a:r>
            </a:p>
            <a:p>
              <a:r>
                <a:rPr lang="en-US" sz="1600" dirty="0"/>
                <a:t>ECE 361E Machine Learning / Data</a:t>
              </a:r>
            </a:p>
            <a:p>
              <a:r>
                <a:rPr lang="en-US" sz="1600" dirty="0"/>
                <a:t>	Analytics / Edge AI</a:t>
              </a:r>
            </a:p>
            <a:p>
              <a:r>
                <a:rPr lang="en-US" sz="1600" dirty="0">
                  <a:solidFill>
                    <a:srgbClr val="0432FF"/>
                  </a:solidFill>
                </a:rPr>
                <a:t>ECE 362K Intro to Automatic Control</a:t>
              </a:r>
            </a:p>
            <a:p>
              <a:r>
                <a:rPr lang="en-US" sz="1600" dirty="0">
                  <a:solidFill>
                    <a:srgbClr val="0432FF"/>
                  </a:solidFill>
                </a:rPr>
                <a:t>ECE 371R Digital Image Processing</a:t>
              </a:r>
              <a:br>
                <a:rPr lang="en-US" sz="1600" dirty="0"/>
              </a:br>
              <a:r>
                <a:rPr lang="en-US" sz="1600" dirty="0">
                  <a:solidFill>
                    <a:srgbClr val="0432FF"/>
                  </a:solidFill>
                </a:rPr>
                <a:t>ECE 471C Wireless Communications Lab</a:t>
              </a:r>
            </a:p>
            <a:p>
              <a:r>
                <a:rPr lang="en-US" sz="1600" dirty="0"/>
                <a:t>ECE 372N Telecommunication Networks</a:t>
              </a:r>
            </a:p>
            <a:p>
              <a:r>
                <a:rPr lang="en-US" sz="1600" dirty="0"/>
                <a:t>ECE 379K Computer Vision 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 for 15 ECE Courses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ECE 313 Linear Systems and Signals at The University of Texas at Austin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3C318-AF09-E0B7-7100-ADA934AB0D7C}"/>
              </a:ext>
            </a:extLst>
          </p:cNvPr>
          <p:cNvSpPr txBox="1"/>
          <p:nvPr/>
        </p:nvSpPr>
        <p:spPr>
          <a:xfrm>
            <a:off x="282713" y="5997714"/>
            <a:ext cx="847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Clouds represent ECE specializations (</a:t>
            </a:r>
            <a:r>
              <a:rPr lang="en-US" sz="2000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cores/components</a:t>
            </a:r>
            <a:r>
              <a:rPr lang="en-US" sz="2000" dirty="0"/>
              <a:t>)</a:t>
            </a:r>
          </a:p>
          <a:p>
            <a:pPr algn="ctr"/>
            <a:r>
              <a:rPr lang="en-US" sz="2000" dirty="0"/>
              <a:t>Courses in </a:t>
            </a:r>
            <a:r>
              <a:rPr lang="en-US" sz="2000" dirty="0">
                <a:solidFill>
                  <a:srgbClr val="0432FF"/>
                </a:solidFill>
              </a:rPr>
              <a:t>blue</a:t>
            </a:r>
            <a:r>
              <a:rPr lang="en-US" sz="2000" dirty="0"/>
              <a:t> fulfill a requirement for one or more technical cores/components</a:t>
            </a:r>
          </a:p>
        </p:txBody>
      </p:sp>
    </p:spTree>
    <p:extLst>
      <p:ext uri="{BB962C8B-B14F-4D97-AF65-F5344CB8AC3E}">
        <p14:creationId xmlns:p14="http://schemas.microsoft.com/office/powerpoint/2010/main" val="32962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Course Workloads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124200" y="1836003"/>
            <a:ext cx="3962400" cy="83099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Undergrad ECE courses with highest workload ratings?</a:t>
            </a:r>
          </a:p>
        </p:txBody>
      </p:sp>
      <p:sp>
        <p:nvSpPr>
          <p:cNvPr id="8" name="Right Arrow 7">
            <a:hlinkClick r:id="rId2"/>
          </p:cNvPr>
          <p:cNvSpPr/>
          <p:nvPr/>
        </p:nvSpPr>
        <p:spPr bwMode="auto">
          <a:xfrm rot="16200000" flipV="1">
            <a:off x="2705100" y="2628901"/>
            <a:ext cx="3048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CenturySchlb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1" y="2709446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4.70</a:t>
            </a:r>
            <a:r>
              <a:rPr lang="en-US" sz="1800" dirty="0"/>
              <a:t>  460N Computer Arch            F21</a:t>
            </a:r>
            <a:endParaRPr lang="en-US" sz="1800" b="1" dirty="0"/>
          </a:p>
          <a:p>
            <a:r>
              <a:rPr lang="en-US" sz="1800" b="1" dirty="0"/>
              <a:t>4.47 </a:t>
            </a:r>
            <a:r>
              <a:rPr lang="en-US" sz="1800" dirty="0"/>
              <a:t> 445L </a:t>
            </a:r>
            <a:r>
              <a:rPr lang="en-US" sz="1800" dirty="0" err="1"/>
              <a:t>Emb</a:t>
            </a:r>
            <a:r>
              <a:rPr lang="en-US" sz="1800" dirty="0"/>
              <a:t> Sys Des Lab        Sp22</a:t>
            </a:r>
            <a:endParaRPr lang="en-US" sz="1800" b="1" dirty="0"/>
          </a:p>
          <a:p>
            <a:r>
              <a:rPr lang="en-US" sz="1800" b="1" dirty="0"/>
              <a:t>4.13 </a:t>
            </a:r>
            <a:r>
              <a:rPr lang="en-US" sz="1800" dirty="0"/>
              <a:t> 445L </a:t>
            </a:r>
            <a:r>
              <a:rPr lang="en-US" sz="1800" dirty="0" err="1"/>
              <a:t>Emb</a:t>
            </a:r>
            <a:r>
              <a:rPr lang="en-US" sz="1800" dirty="0"/>
              <a:t> Sys Des Lab         F21</a:t>
            </a:r>
            <a:endParaRPr lang="en-US" sz="1800" b="1" dirty="0"/>
          </a:p>
          <a:p>
            <a:r>
              <a:rPr lang="en-US" sz="1800" b="1" dirty="0"/>
              <a:t>4.05</a:t>
            </a:r>
            <a:r>
              <a:rPr lang="en-US" sz="1800" dirty="0"/>
              <a:t>  461S Operating Systems       F21</a:t>
            </a:r>
          </a:p>
          <a:p>
            <a:r>
              <a:rPr lang="en-US" sz="1800" b="1" dirty="0"/>
              <a:t>3.88</a:t>
            </a:r>
            <a:r>
              <a:rPr lang="en-US" sz="1800" dirty="0"/>
              <a:t>  460N Computer Arch            Sp22</a:t>
            </a:r>
            <a:endParaRPr lang="en-US" sz="1800" b="1" dirty="0"/>
          </a:p>
          <a:p>
            <a:r>
              <a:rPr lang="en-US" sz="1800" b="1" dirty="0"/>
              <a:t>3.88</a:t>
            </a:r>
            <a:r>
              <a:rPr lang="en-US" sz="1800" dirty="0"/>
              <a:t>  461S Operating Systems       Sp22</a:t>
            </a:r>
          </a:p>
          <a:p>
            <a:r>
              <a:rPr lang="en-US" sz="1800" b="1" dirty="0"/>
              <a:t>3.80</a:t>
            </a:r>
            <a:r>
              <a:rPr lang="en-US" sz="1800" dirty="0"/>
              <a:t>  325 Electromagnetic Eng.     Sp22</a:t>
            </a:r>
          </a:p>
          <a:p>
            <a:r>
              <a:rPr lang="en-US" sz="1800" b="1" dirty="0"/>
              <a:t>3.78</a:t>
            </a:r>
            <a:r>
              <a:rPr lang="en-US" sz="1800" dirty="0"/>
              <a:t>  422C SW Des &amp; </a:t>
            </a:r>
            <a:r>
              <a:rPr lang="en-US" sz="1800" dirty="0" err="1"/>
              <a:t>Impl</a:t>
            </a:r>
            <a:r>
              <a:rPr lang="en-US" sz="1800" dirty="0"/>
              <a:t> II **   F21</a:t>
            </a:r>
          </a:p>
          <a:p>
            <a:r>
              <a:rPr lang="en-US" sz="1800" b="1" dirty="0"/>
              <a:t>3.77</a:t>
            </a:r>
            <a:r>
              <a:rPr lang="en-US" sz="1800" dirty="0"/>
              <a:t>  460R Intro to VLSI Design    F21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1" y="56050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** Averaged across all sections that semester. **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609393" y="3648412"/>
            <a:ext cx="215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Workload rating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(1-5 with 5 highest)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Course Overview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CCA9831-2F3D-861E-2EE7-EAD510AA4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8" grpId="0" animBg="1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sinepl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r="5972"/>
          <a:stretch/>
        </p:blipFill>
        <p:spPr>
          <a:xfrm>
            <a:off x="6364224" y="4495800"/>
            <a:ext cx="2779776" cy="2362200"/>
          </a:xfrm>
          <a:prstGeom prst="rect">
            <a:avLst/>
          </a:prstGeom>
        </p:spPr>
      </p:pic>
      <p:pic>
        <p:nvPicPr>
          <p:cNvPr id="7" name="Picture 6" descr="Sep2016Tem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5870"/>
          <a:stretch/>
        </p:blipFill>
        <p:spPr>
          <a:xfrm>
            <a:off x="6172200" y="419100"/>
            <a:ext cx="2825496" cy="232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150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Function of independent variable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High temperature vs. day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Audio signal vs.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410200" cy="1143000"/>
          </a:xfrm>
        </p:spPr>
        <p:txBody>
          <a:bodyPr/>
          <a:lstStyle/>
          <a:p>
            <a:pPr algn="l"/>
            <a:r>
              <a:rPr lang="en-US" dirty="0"/>
              <a:t>Signals As Functions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Mathematical Representations of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5410200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C00CC"/>
                </a:solidFill>
              </a:rPr>
              <a:t>f0 = 440;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fs</a:t>
            </a:r>
            <a:r>
              <a:rPr lang="en-US" sz="1400" dirty="0">
                <a:solidFill>
                  <a:srgbClr val="CC00CC"/>
                </a:solidFill>
              </a:rPr>
              <a:t> = 24*f0;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Ts</a:t>
            </a:r>
            <a:r>
              <a:rPr lang="en-US" sz="1400" dirty="0">
                <a:solidFill>
                  <a:srgbClr val="CC00CC"/>
                </a:solidFill>
              </a:rPr>
              <a:t> = 1/</a:t>
            </a:r>
            <a:r>
              <a:rPr lang="en-US" sz="1400" dirty="0" err="1">
                <a:solidFill>
                  <a:srgbClr val="CC00CC"/>
                </a:solidFill>
              </a:rPr>
              <a:t>fs</a:t>
            </a:r>
            <a:r>
              <a:rPr lang="en-US" sz="1400" dirty="0">
                <a:solidFill>
                  <a:srgbClr val="CC00CC"/>
                </a:solidFill>
              </a:rPr>
              <a:t>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t = 0 : </a:t>
            </a:r>
            <a:r>
              <a:rPr lang="en-US" sz="1400" dirty="0" err="1">
                <a:solidFill>
                  <a:srgbClr val="CC00CC"/>
                </a:solidFill>
              </a:rPr>
              <a:t>Ts</a:t>
            </a:r>
            <a:r>
              <a:rPr lang="en-US" sz="1400" dirty="0">
                <a:solidFill>
                  <a:srgbClr val="CC00CC"/>
                </a:solidFill>
              </a:rPr>
              <a:t> : 4/f0;</a:t>
            </a:r>
          </a:p>
          <a:p>
            <a:r>
              <a:rPr lang="it-IT" sz="1400" dirty="0">
                <a:solidFill>
                  <a:srgbClr val="CC00CC"/>
                </a:solidFill>
              </a:rPr>
              <a:t>x = cos(2*</a:t>
            </a:r>
            <a:r>
              <a:rPr lang="it-IT" sz="1400" dirty="0" err="1">
                <a:solidFill>
                  <a:srgbClr val="CC00CC"/>
                </a:solidFill>
              </a:rPr>
              <a:t>pi</a:t>
            </a:r>
            <a:r>
              <a:rPr lang="it-IT" sz="1400" dirty="0">
                <a:solidFill>
                  <a:srgbClr val="CC00CC"/>
                </a:solidFill>
              </a:rPr>
              <a:t>*f0*t);</a:t>
            </a:r>
            <a:br>
              <a:rPr lang="it-IT" sz="1400" dirty="0">
                <a:solidFill>
                  <a:srgbClr val="CC00CC"/>
                </a:solidFill>
              </a:rPr>
            </a:br>
            <a:r>
              <a:rPr lang="en-US" sz="1400" dirty="0">
                <a:solidFill>
                  <a:srgbClr val="CC00CC"/>
                </a:solidFill>
              </a:rPr>
              <a:t>plot(t, x);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2743200"/>
            <a:ext cx="571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Continuous-time signals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where </a:t>
            </a:r>
            <a:r>
              <a:rPr lang="en-US" i="1" dirty="0"/>
              <a:t>t</a:t>
            </a:r>
            <a:r>
              <a:rPr lang="en-US" dirty="0"/>
              <a:t> can take any real value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may be 0 for range of values of </a:t>
            </a:r>
            <a:r>
              <a:rPr lang="en-US" i="1" dirty="0"/>
              <a:t>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14800"/>
            <a:ext cx="571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Discrete-time signals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where </a:t>
            </a:r>
            <a:r>
              <a:rPr lang="en-US" i="1" dirty="0"/>
              <a:t>n </a:t>
            </a:r>
            <a:r>
              <a:rPr lang="en-US" dirty="0">
                <a:sym typeface="Symbol" charset="0"/>
              </a:rPr>
              <a:t></a:t>
            </a:r>
            <a:r>
              <a:rPr lang="en-US" dirty="0"/>
              <a:t> {...-3,-2,-1,0,1,2,3...}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dirty="0" err="1"/>
              <a:t>Unitless</a:t>
            </a:r>
            <a:r>
              <a:rPr lang="en-US" altLang="ja-JP" dirty="0"/>
              <a:t> s</a:t>
            </a:r>
            <a:r>
              <a:rPr lang="en-US" dirty="0"/>
              <a:t>ample index</a:t>
            </a:r>
            <a:r>
              <a:rPr lang="en-US" dirty="0">
                <a:latin typeface="Arial"/>
              </a:rPr>
              <a:t> </a:t>
            </a:r>
            <a:r>
              <a:rPr lang="en-US" i="1" dirty="0"/>
              <a:t>n </a:t>
            </a:r>
            <a:r>
              <a:rPr lang="en-US" dirty="0"/>
              <a:t>(e.g. day)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5486400"/>
            <a:ext cx="419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Amplitude value may</a:t>
            </a:r>
            <a:br>
              <a:rPr lang="en-US" dirty="0"/>
            </a:br>
            <a:r>
              <a:rPr lang="en-US" dirty="0"/>
              <a:t>be real or complex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2679918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C00CC"/>
                </a:solidFill>
              </a:rPr>
              <a:t>sep2016hightemp = [  96, 92, 92, 93, 94, 95, 96, 95, 95, 93, 93, 93, 94, 92, 94, 95, 96, 98, 99, 99, 96, 94, 93, 97, 88, 73, 80, 89, 86, 83 ];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stem(sep2016hightemp);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title('High Temp. in Austin, TX, Sept. 2016');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xlabel</a:t>
            </a:r>
            <a:r>
              <a:rPr lang="en-US" sz="1400" dirty="0">
                <a:solidFill>
                  <a:srgbClr val="CC00CC"/>
                </a:solidFill>
              </a:rPr>
              <a:t>('Day');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ylabel</a:t>
            </a:r>
            <a:r>
              <a:rPr lang="en-US" sz="1400" dirty="0">
                <a:solidFill>
                  <a:srgbClr val="CC00CC"/>
                </a:solidFill>
              </a:rPr>
              <a:t>('Degrees F');</a:t>
            </a:r>
          </a:p>
          <a:p>
            <a:r>
              <a:rPr lang="fi-FI" sz="1400" dirty="0" err="1">
                <a:solidFill>
                  <a:srgbClr val="CC00CC"/>
                </a:solidFill>
              </a:rPr>
              <a:t>ylim</a:t>
            </a:r>
            <a:r>
              <a:rPr lang="fi-FI" sz="1400" dirty="0">
                <a:solidFill>
                  <a:srgbClr val="CC00CC"/>
                </a:solidFill>
              </a:rPr>
              <a:t>( [70 100] );</a:t>
            </a:r>
          </a:p>
        </p:txBody>
      </p:sp>
    </p:spTree>
    <p:extLst>
      <p:ext uri="{BB962C8B-B14F-4D97-AF65-F5344CB8AC3E}">
        <p14:creationId xmlns:p14="http://schemas.microsoft.com/office/powerpoint/2010/main" val="12360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Mathematical Representations of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1-1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410813"/>
            <a:ext cx="4343400" cy="570387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Analog amplitude</a:t>
            </a:r>
          </a:p>
          <a:p>
            <a:pPr marL="0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3812226"/>
            <a:ext cx="3784600" cy="1140774"/>
            <a:chOff x="5207000" y="3962400"/>
            <a:chExt cx="3784600" cy="114077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558454" y="4190619"/>
              <a:ext cx="756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6695942" y="4190238"/>
              <a:ext cx="0" cy="880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6315374" y="5071491"/>
              <a:ext cx="3784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7543111" y="4190238"/>
              <a:ext cx="0" cy="880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6708366" y="4190619"/>
              <a:ext cx="8347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8069395" y="4190238"/>
              <a:ext cx="0" cy="880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8077321" y="4191000"/>
              <a:ext cx="147179" cy="13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5207000" y="4631055"/>
              <a:ext cx="378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8610600" y="3962400"/>
              <a:ext cx="185726" cy="33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/>
                <a:t>1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8521206" y="4772847"/>
              <a:ext cx="241794" cy="33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/>
                <a:t>-1</a:t>
              </a: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5559664" y="4191000"/>
              <a:ext cx="0" cy="4400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6315374" y="4191000"/>
              <a:ext cx="0" cy="880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7545611" y="5071110"/>
              <a:ext cx="5330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850530" y="2057400"/>
            <a:ext cx="3632200" cy="809625"/>
            <a:chOff x="576" y="1688"/>
            <a:chExt cx="4320" cy="856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960" y="1688"/>
              <a:ext cx="3072" cy="856"/>
            </a:xfrm>
            <a:custGeom>
              <a:avLst/>
              <a:gdLst>
                <a:gd name="T0" fmla="*/ 0 w 3072"/>
                <a:gd name="T1" fmla="*/ 6 h 1192"/>
                <a:gd name="T2" fmla="*/ 528 w 3072"/>
                <a:gd name="T3" fmla="*/ 1 h 1192"/>
                <a:gd name="T4" fmla="*/ 1200 w 3072"/>
                <a:gd name="T5" fmla="*/ 12 h 1192"/>
                <a:gd name="T6" fmla="*/ 1632 w 3072"/>
                <a:gd name="T7" fmla="*/ 1 h 1192"/>
                <a:gd name="T8" fmla="*/ 2736 w 3072"/>
                <a:gd name="T9" fmla="*/ 11 h 1192"/>
                <a:gd name="T10" fmla="*/ 3072 w 3072"/>
                <a:gd name="T11" fmla="*/ 2 h 1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72"/>
                <a:gd name="T19" fmla="*/ 0 h 1192"/>
                <a:gd name="T20" fmla="*/ 3072 w 3072"/>
                <a:gd name="T21" fmla="*/ 1192 h 1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72" h="1192">
                  <a:moveTo>
                    <a:pt x="0" y="664"/>
                  </a:moveTo>
                  <a:cubicBezTo>
                    <a:pt x="164" y="332"/>
                    <a:pt x="328" y="0"/>
                    <a:pt x="528" y="88"/>
                  </a:cubicBezTo>
                  <a:cubicBezTo>
                    <a:pt x="728" y="176"/>
                    <a:pt x="1016" y="1192"/>
                    <a:pt x="1200" y="1192"/>
                  </a:cubicBezTo>
                  <a:cubicBezTo>
                    <a:pt x="1384" y="1192"/>
                    <a:pt x="1376" y="104"/>
                    <a:pt x="1632" y="88"/>
                  </a:cubicBezTo>
                  <a:cubicBezTo>
                    <a:pt x="1888" y="72"/>
                    <a:pt x="2496" y="1072"/>
                    <a:pt x="2736" y="1096"/>
                  </a:cubicBezTo>
                  <a:cubicBezTo>
                    <a:pt x="2976" y="1120"/>
                    <a:pt x="3024" y="676"/>
                    <a:pt x="3072" y="2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76" y="2256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Signals As Functions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162800" y="51054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C00CC"/>
                </a:solidFill>
              </a:rPr>
              <a:t>flipnumber</a:t>
            </a:r>
            <a:r>
              <a:rPr lang="en-US" sz="1400" dirty="0">
                <a:solidFill>
                  <a:srgbClr val="CC00CC"/>
                </a:solidFill>
              </a:rPr>
              <a:t> = 1:10;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y = sign(</a:t>
            </a:r>
            <a:r>
              <a:rPr lang="en-US" sz="1400" dirty="0" err="1">
                <a:solidFill>
                  <a:srgbClr val="CC00CC"/>
                </a:solidFill>
              </a:rPr>
              <a:t>randn</a:t>
            </a:r>
            <a:r>
              <a:rPr lang="en-US" sz="1400" dirty="0">
                <a:solidFill>
                  <a:srgbClr val="CC00CC"/>
                </a:solidFill>
              </a:rPr>
              <a:t>(10,1));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stem(</a:t>
            </a:r>
            <a:r>
              <a:rPr lang="en-US" sz="1400" dirty="0" err="1">
                <a:solidFill>
                  <a:srgbClr val="CC00CC"/>
                </a:solidFill>
              </a:rPr>
              <a:t>flipnumber</a:t>
            </a:r>
            <a:r>
              <a:rPr lang="en-US" sz="1400" dirty="0">
                <a:solidFill>
                  <a:srgbClr val="CC00CC"/>
                </a:solidFill>
              </a:rPr>
              <a:t>, y);</a:t>
            </a: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304800" y="2922484"/>
            <a:ext cx="4343400" cy="12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Digital amplitude</a:t>
            </a:r>
          </a:p>
          <a:p>
            <a:pPr marL="457200" lvl="1" indent="0">
              <a:buFontTx/>
              <a:buNone/>
            </a:pPr>
            <a:r>
              <a:rPr lang="en-US" dirty="0"/>
              <a:t>From a discrete set of values</a:t>
            </a:r>
          </a:p>
        </p:txBody>
      </p:sp>
      <p:sp>
        <p:nvSpPr>
          <p:cNvPr id="72" name="Content Placeholder 1"/>
          <p:cNvSpPr txBox="1">
            <a:spLocks/>
          </p:cNvSpPr>
          <p:nvPr/>
        </p:nvSpPr>
        <p:spPr bwMode="auto">
          <a:xfrm>
            <a:off x="4648200" y="2667000"/>
            <a:ext cx="434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latin typeface="Times New Roman" charset="0"/>
              </a:rPr>
              <a:t>Random amplitudes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Cannot be predicted exactly or described by a formula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Distribution of amplitude values can be defined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rgbClr val="3366FF"/>
                </a:solidFill>
              </a:rPr>
              <a:t>Example</a:t>
            </a:r>
            <a:r>
              <a:rPr lang="en-US" dirty="0">
                <a:solidFill>
                  <a:srgbClr val="3366FF"/>
                </a:solidFill>
              </a:rPr>
              <a:t>: Flipping coin 10x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0000" y="5257799"/>
            <a:ext cx="3733800" cy="1524001"/>
            <a:chOff x="5029200" y="4953000"/>
            <a:chExt cx="3733800" cy="1524001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5181600" y="5867400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5562600" y="51816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8153400" y="5957888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latin typeface="Arial" charset="0"/>
                </a:rPr>
                <a:t>flip</a:t>
              </a:r>
            </a:p>
          </p:txBody>
        </p:sp>
        <p:grpSp>
          <p:nvGrpSpPr>
            <p:cNvPr id="33" name="Group 9"/>
            <p:cNvGrpSpPr>
              <a:grpSpLocks/>
            </p:cNvGrpSpPr>
            <p:nvPr/>
          </p:nvGrpSpPr>
          <p:grpSpPr bwMode="auto">
            <a:xfrm>
              <a:off x="6019800" y="5448300"/>
              <a:ext cx="76200" cy="419100"/>
              <a:chOff x="1200" y="1272"/>
              <a:chExt cx="48" cy="264"/>
            </a:xfrm>
          </p:grpSpPr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5791200" y="5867400"/>
              <a:ext cx="76200" cy="428625"/>
              <a:chOff x="1200" y="1536"/>
              <a:chExt cx="48" cy="270"/>
            </a:xfrm>
          </p:grpSpPr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14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5486400" y="5486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5486400" y="6248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5029200" y="61102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-1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5105400" y="53340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1</a:t>
              </a:r>
            </a:p>
          </p:txBody>
        </p:sp>
        <p:grpSp>
          <p:nvGrpSpPr>
            <p:cNvPr id="39" name="Group 19"/>
            <p:cNvGrpSpPr>
              <a:grpSpLocks/>
            </p:cNvGrpSpPr>
            <p:nvPr/>
          </p:nvGrpSpPr>
          <p:grpSpPr bwMode="auto">
            <a:xfrm>
              <a:off x="6477000" y="5867400"/>
              <a:ext cx="76200" cy="428625"/>
              <a:chOff x="1200" y="1536"/>
              <a:chExt cx="48" cy="270"/>
            </a:xfrm>
          </p:grpSpPr>
          <p:sp>
            <p:nvSpPr>
              <p:cNvPr id="64" name="Line 20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" name="Group 22"/>
            <p:cNvGrpSpPr>
              <a:grpSpLocks/>
            </p:cNvGrpSpPr>
            <p:nvPr/>
          </p:nvGrpSpPr>
          <p:grpSpPr bwMode="auto">
            <a:xfrm>
              <a:off x="6248400" y="5448300"/>
              <a:ext cx="76200" cy="419100"/>
              <a:chOff x="1200" y="1272"/>
              <a:chExt cx="48" cy="264"/>
            </a:xfrm>
          </p:grpSpPr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24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25"/>
            <p:cNvGrpSpPr>
              <a:grpSpLocks/>
            </p:cNvGrpSpPr>
            <p:nvPr/>
          </p:nvGrpSpPr>
          <p:grpSpPr bwMode="auto">
            <a:xfrm>
              <a:off x="6705600" y="5448300"/>
              <a:ext cx="76200" cy="419100"/>
              <a:chOff x="1200" y="1272"/>
              <a:chExt cx="48" cy="264"/>
            </a:xfrm>
          </p:grpSpPr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Oval 27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28"/>
            <p:cNvGrpSpPr>
              <a:grpSpLocks/>
            </p:cNvGrpSpPr>
            <p:nvPr/>
          </p:nvGrpSpPr>
          <p:grpSpPr bwMode="auto">
            <a:xfrm>
              <a:off x="6934200" y="5867400"/>
              <a:ext cx="76200" cy="428625"/>
              <a:chOff x="1200" y="1536"/>
              <a:chExt cx="48" cy="270"/>
            </a:xfrm>
          </p:grpSpPr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31"/>
            <p:cNvGrpSpPr>
              <a:grpSpLocks/>
            </p:cNvGrpSpPr>
            <p:nvPr/>
          </p:nvGrpSpPr>
          <p:grpSpPr bwMode="auto">
            <a:xfrm>
              <a:off x="7239000" y="5867400"/>
              <a:ext cx="76200" cy="428625"/>
              <a:chOff x="1200" y="1536"/>
              <a:chExt cx="48" cy="270"/>
            </a:xfrm>
          </p:grpSpPr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33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34"/>
            <p:cNvGrpSpPr>
              <a:grpSpLocks/>
            </p:cNvGrpSpPr>
            <p:nvPr/>
          </p:nvGrpSpPr>
          <p:grpSpPr bwMode="auto">
            <a:xfrm>
              <a:off x="7543800" y="5448300"/>
              <a:ext cx="76200" cy="419100"/>
              <a:chOff x="1200" y="1272"/>
              <a:chExt cx="48" cy="264"/>
            </a:xfrm>
          </p:grpSpPr>
          <p:sp>
            <p:nvSpPr>
              <p:cNvPr id="54" name="Line 35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36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7"/>
            <p:cNvGrpSpPr>
              <a:grpSpLocks/>
            </p:cNvGrpSpPr>
            <p:nvPr/>
          </p:nvGrpSpPr>
          <p:grpSpPr bwMode="auto">
            <a:xfrm>
              <a:off x="7772400" y="5448300"/>
              <a:ext cx="76200" cy="419100"/>
              <a:chOff x="2448" y="1272"/>
              <a:chExt cx="48" cy="264"/>
            </a:xfrm>
          </p:grpSpPr>
          <p:sp>
            <p:nvSpPr>
              <p:cNvPr id="52" name="Line 38"/>
              <p:cNvSpPr>
                <a:spLocks noChangeShapeType="1"/>
              </p:cNvSpPr>
              <p:nvPr/>
            </p:nvSpPr>
            <p:spPr bwMode="auto">
              <a:xfrm flipV="1">
                <a:off x="2472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39"/>
              <p:cNvSpPr>
                <a:spLocks noChangeArrowheads="1"/>
              </p:cNvSpPr>
              <p:nvPr/>
            </p:nvSpPr>
            <p:spPr bwMode="auto">
              <a:xfrm>
                <a:off x="2448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43"/>
            <p:cNvGrpSpPr>
              <a:grpSpLocks/>
            </p:cNvGrpSpPr>
            <p:nvPr/>
          </p:nvGrpSpPr>
          <p:grpSpPr bwMode="auto">
            <a:xfrm>
              <a:off x="8001000" y="5448300"/>
              <a:ext cx="76200" cy="419100"/>
              <a:chOff x="2448" y="1272"/>
              <a:chExt cx="48" cy="264"/>
            </a:xfrm>
          </p:grpSpPr>
          <p:sp>
            <p:nvSpPr>
              <p:cNvPr id="50" name="Line 44"/>
              <p:cNvSpPr>
                <a:spLocks noChangeShapeType="1"/>
              </p:cNvSpPr>
              <p:nvPr/>
            </p:nvSpPr>
            <p:spPr bwMode="auto">
              <a:xfrm flipV="1">
                <a:off x="2472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2448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562600" y="49530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Trial #1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" y="5257800"/>
            <a:ext cx="3733800" cy="1518453"/>
            <a:chOff x="76200" y="4806147"/>
            <a:chExt cx="3733800" cy="1518453"/>
          </a:xfrm>
        </p:grpSpPr>
        <p:sp>
          <p:nvSpPr>
            <p:cNvPr id="75" name="Line 7"/>
            <p:cNvSpPr>
              <a:spLocks noChangeShapeType="1"/>
            </p:cNvSpPr>
            <p:nvPr/>
          </p:nvSpPr>
          <p:spPr bwMode="auto">
            <a:xfrm flipV="1">
              <a:off x="609600" y="5029199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 Box 8"/>
            <p:cNvSpPr txBox="1">
              <a:spLocks noChangeArrowheads="1"/>
            </p:cNvSpPr>
            <p:nvPr/>
          </p:nvSpPr>
          <p:spPr bwMode="auto">
            <a:xfrm>
              <a:off x="3200400" y="5805487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latin typeface="Arial" charset="0"/>
                </a:rPr>
                <a:t>flip</a:t>
              </a:r>
            </a:p>
          </p:txBody>
        </p:sp>
        <p:grpSp>
          <p:nvGrpSpPr>
            <p:cNvPr id="77" name="Group 9"/>
            <p:cNvGrpSpPr>
              <a:grpSpLocks/>
            </p:cNvGrpSpPr>
            <p:nvPr/>
          </p:nvGrpSpPr>
          <p:grpSpPr bwMode="auto">
            <a:xfrm>
              <a:off x="1066800" y="5295899"/>
              <a:ext cx="76200" cy="419100"/>
              <a:chOff x="1200" y="1272"/>
              <a:chExt cx="48" cy="264"/>
            </a:xfrm>
          </p:grpSpPr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Oval 11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12"/>
            <p:cNvGrpSpPr>
              <a:grpSpLocks/>
            </p:cNvGrpSpPr>
            <p:nvPr/>
          </p:nvGrpSpPr>
          <p:grpSpPr bwMode="auto">
            <a:xfrm>
              <a:off x="1295400" y="5714999"/>
              <a:ext cx="76200" cy="428625"/>
              <a:chOff x="1200" y="1536"/>
              <a:chExt cx="48" cy="270"/>
            </a:xfrm>
          </p:grpSpPr>
          <p:sp>
            <p:nvSpPr>
              <p:cNvPr id="110" name="Line 13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Oval 14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>
              <a:off x="533400" y="5333999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>
              <a:off x="533400" y="6095999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 Box 17"/>
            <p:cNvSpPr txBox="1">
              <a:spLocks noChangeArrowheads="1"/>
            </p:cNvSpPr>
            <p:nvPr/>
          </p:nvSpPr>
          <p:spPr bwMode="auto">
            <a:xfrm>
              <a:off x="76200" y="5957887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-1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152400" y="5181599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1</a:t>
              </a:r>
            </a:p>
          </p:txBody>
        </p:sp>
        <p:grpSp>
          <p:nvGrpSpPr>
            <p:cNvPr id="83" name="Group 19"/>
            <p:cNvGrpSpPr>
              <a:grpSpLocks/>
            </p:cNvGrpSpPr>
            <p:nvPr/>
          </p:nvGrpSpPr>
          <p:grpSpPr bwMode="auto">
            <a:xfrm>
              <a:off x="1752600" y="5714999"/>
              <a:ext cx="76200" cy="428625"/>
              <a:chOff x="1200" y="1536"/>
              <a:chExt cx="48" cy="270"/>
            </a:xfrm>
          </p:grpSpPr>
          <p:sp>
            <p:nvSpPr>
              <p:cNvPr id="108" name="Line 20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Oval 21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" name="Group 22"/>
            <p:cNvGrpSpPr>
              <a:grpSpLocks/>
            </p:cNvGrpSpPr>
            <p:nvPr/>
          </p:nvGrpSpPr>
          <p:grpSpPr bwMode="auto">
            <a:xfrm>
              <a:off x="1524000" y="5295899"/>
              <a:ext cx="76200" cy="419100"/>
              <a:chOff x="1200" y="1272"/>
              <a:chExt cx="48" cy="264"/>
            </a:xfrm>
          </p:grpSpPr>
          <p:sp>
            <p:nvSpPr>
              <p:cNvPr id="106" name="Line 23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Oval 24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" name="Group 25"/>
            <p:cNvGrpSpPr>
              <a:grpSpLocks/>
            </p:cNvGrpSpPr>
            <p:nvPr/>
          </p:nvGrpSpPr>
          <p:grpSpPr bwMode="auto">
            <a:xfrm>
              <a:off x="2286000" y="5295899"/>
              <a:ext cx="76200" cy="419100"/>
              <a:chOff x="1200" y="1272"/>
              <a:chExt cx="48" cy="264"/>
            </a:xfrm>
          </p:grpSpPr>
          <p:sp>
            <p:nvSpPr>
              <p:cNvPr id="104" name="Line 26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Oval 27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" name="Group 28"/>
            <p:cNvGrpSpPr>
              <a:grpSpLocks/>
            </p:cNvGrpSpPr>
            <p:nvPr/>
          </p:nvGrpSpPr>
          <p:grpSpPr bwMode="auto">
            <a:xfrm>
              <a:off x="1981200" y="5714999"/>
              <a:ext cx="76200" cy="428625"/>
              <a:chOff x="1200" y="1536"/>
              <a:chExt cx="48" cy="270"/>
            </a:xfrm>
          </p:grpSpPr>
          <p:sp>
            <p:nvSpPr>
              <p:cNvPr id="102" name="Line 29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Oval 30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" name="Group 31"/>
            <p:cNvGrpSpPr>
              <a:grpSpLocks/>
            </p:cNvGrpSpPr>
            <p:nvPr/>
          </p:nvGrpSpPr>
          <p:grpSpPr bwMode="auto">
            <a:xfrm>
              <a:off x="2590800" y="5714999"/>
              <a:ext cx="76200" cy="428625"/>
              <a:chOff x="1200" y="1536"/>
              <a:chExt cx="48" cy="270"/>
            </a:xfrm>
          </p:grpSpPr>
          <p:sp>
            <p:nvSpPr>
              <p:cNvPr id="100" name="Line 32"/>
              <p:cNvSpPr>
                <a:spLocks noChangeShapeType="1"/>
              </p:cNvSpPr>
              <p:nvPr/>
            </p:nvSpPr>
            <p:spPr bwMode="auto">
              <a:xfrm flipV="1">
                <a:off x="1224" y="15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Oval 33"/>
              <p:cNvSpPr>
                <a:spLocks noChangeArrowheads="1"/>
              </p:cNvSpPr>
              <p:nvPr/>
            </p:nvSpPr>
            <p:spPr bwMode="auto">
              <a:xfrm>
                <a:off x="1200" y="175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" name="Group 37"/>
            <p:cNvGrpSpPr>
              <a:grpSpLocks/>
            </p:cNvGrpSpPr>
            <p:nvPr/>
          </p:nvGrpSpPr>
          <p:grpSpPr bwMode="auto">
            <a:xfrm>
              <a:off x="2819400" y="5295899"/>
              <a:ext cx="76200" cy="419100"/>
              <a:chOff x="2448" y="1272"/>
              <a:chExt cx="48" cy="264"/>
            </a:xfrm>
          </p:grpSpPr>
          <p:sp>
            <p:nvSpPr>
              <p:cNvPr id="96" name="Line 38"/>
              <p:cNvSpPr>
                <a:spLocks noChangeShapeType="1"/>
              </p:cNvSpPr>
              <p:nvPr/>
            </p:nvSpPr>
            <p:spPr bwMode="auto">
              <a:xfrm flipV="1">
                <a:off x="2472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Oval 39"/>
              <p:cNvSpPr>
                <a:spLocks noChangeArrowheads="1"/>
              </p:cNvSpPr>
              <p:nvPr/>
            </p:nvSpPr>
            <p:spPr bwMode="auto">
              <a:xfrm>
                <a:off x="2448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" name="Group 43"/>
            <p:cNvGrpSpPr>
              <a:grpSpLocks/>
            </p:cNvGrpSpPr>
            <p:nvPr/>
          </p:nvGrpSpPr>
          <p:grpSpPr bwMode="auto">
            <a:xfrm>
              <a:off x="3048000" y="5295899"/>
              <a:ext cx="76200" cy="419100"/>
              <a:chOff x="2448" y="1272"/>
              <a:chExt cx="48" cy="264"/>
            </a:xfrm>
          </p:grpSpPr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flipV="1">
                <a:off x="2472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Oval 45"/>
              <p:cNvSpPr>
                <a:spLocks noChangeArrowheads="1"/>
              </p:cNvSpPr>
              <p:nvPr/>
            </p:nvSpPr>
            <p:spPr bwMode="auto">
              <a:xfrm>
                <a:off x="2448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" name="Group 9"/>
            <p:cNvGrpSpPr>
              <a:grpSpLocks/>
            </p:cNvGrpSpPr>
            <p:nvPr/>
          </p:nvGrpSpPr>
          <p:grpSpPr bwMode="auto">
            <a:xfrm>
              <a:off x="838200" y="5295899"/>
              <a:ext cx="76200" cy="419100"/>
              <a:chOff x="1200" y="1272"/>
              <a:chExt cx="48" cy="264"/>
            </a:xfrm>
          </p:grpSpPr>
          <p:sp>
            <p:nvSpPr>
              <p:cNvPr id="115" name="Line 10"/>
              <p:cNvSpPr>
                <a:spLocks noChangeShapeType="1"/>
              </p:cNvSpPr>
              <p:nvPr/>
            </p:nvSpPr>
            <p:spPr bwMode="auto">
              <a:xfrm flipV="1">
                <a:off x="122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Oval 11"/>
              <p:cNvSpPr>
                <a:spLocks noChangeArrowheads="1"/>
              </p:cNvSpPr>
              <p:nvPr/>
            </p:nvSpPr>
            <p:spPr bwMode="auto">
              <a:xfrm>
                <a:off x="1200" y="12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12477" y="4806147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Trial #2</a:t>
              </a:r>
            </a:p>
          </p:txBody>
        </p:sp>
        <p:sp>
          <p:nvSpPr>
            <p:cNvPr id="118" name="Line 6"/>
            <p:cNvSpPr>
              <a:spLocks noChangeShapeType="1"/>
            </p:cNvSpPr>
            <p:nvPr/>
          </p:nvSpPr>
          <p:spPr bwMode="auto">
            <a:xfrm>
              <a:off x="228600" y="5715000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4648200" y="1410813"/>
            <a:ext cx="4572000" cy="12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Deterministic amplitudes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Mathematically described, e.g.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(2 </a:t>
            </a:r>
            <a:r>
              <a:rPr lang="en-US" dirty="0">
                <a:latin typeface="Symbol" charset="0"/>
              </a:rPr>
              <a:t>p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6382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71" grpId="0"/>
      <p:bldP spid="70" grpId="0"/>
      <p:bldP spid="72" grpId="0"/>
      <p:bldP spid="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Signal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2362200"/>
          </a:xfrm>
        </p:spPr>
        <p:txBody>
          <a:bodyPr/>
          <a:lstStyle/>
          <a:p>
            <a:r>
              <a:rPr lang="en-US" dirty="0"/>
              <a:t>Mathematical form:  </a:t>
            </a:r>
            <a:r>
              <a:rPr lang="en-US" i="1" dirty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cos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Symbol" charset="2"/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is amplitude/magnitude</a:t>
            </a:r>
          </a:p>
          <a:p>
            <a:pPr marL="457200" lvl="1" indent="0">
              <a:buNone/>
            </a:pPr>
            <a:r>
              <a:rPr lang="en-US" b="1" dirty="0">
                <a:latin typeface="Symbol" charset="2"/>
                <a:cs typeface="Symbol" charset="2"/>
              </a:rPr>
              <a:t>w</a:t>
            </a:r>
            <a:r>
              <a:rPr lang="en-US" baseline="-25000" dirty="0">
                <a:latin typeface="Symbol" charset="2"/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is frequency in rad/s where </a:t>
            </a:r>
            <a:r>
              <a:rPr lang="en-US" b="1" dirty="0">
                <a:latin typeface="Symbol" charset="2"/>
                <a:cs typeface="Symbol" charset="2"/>
              </a:rPr>
              <a:t>w</a:t>
            </a:r>
            <a:r>
              <a:rPr lang="en-US" baseline="-25000" dirty="0">
                <a:latin typeface="Symbol" charset="2"/>
                <a:cs typeface="Symbol" charset="2"/>
              </a:rPr>
              <a:t>0</a:t>
            </a:r>
            <a:r>
              <a:rPr lang="en-US" b="1" dirty="0">
                <a:latin typeface="Symbol" charset="2"/>
                <a:cs typeface="Symbol" charset="2"/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= 2 </a:t>
            </a:r>
            <a:r>
              <a:rPr lang="en-US" b="1" dirty="0">
                <a:solidFill>
                  <a:schemeClr val="tx1"/>
                </a:solidFill>
                <a:latin typeface="Symbol" charset="2"/>
                <a:cs typeface="Symbol" charset="2"/>
              </a:rPr>
              <a:t>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1" baseline="-25000" dirty="0">
                <a:cs typeface="Symbol" charset="2"/>
              </a:rPr>
              <a:t>0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1" baseline="-25000" dirty="0"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is in cycles/s or Hz</a:t>
            </a:r>
          </a:p>
          <a:p>
            <a:pPr marL="457200" lvl="1" indent="0">
              <a:buNone/>
            </a:pP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 i</a:t>
            </a:r>
            <a:r>
              <a:rPr lang="en-US" dirty="0">
                <a:solidFill>
                  <a:schemeClr val="tx1"/>
                </a:solidFill>
              </a:rPr>
              <a:t>s phase shift in radians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95762E6C-DE49-564A-8C5A-CB9F7777570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Sinusoids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2 Intro &amp; Sec. 2-3</a:t>
            </a:r>
          </a:p>
        </p:txBody>
      </p:sp>
      <p:pic>
        <p:nvPicPr>
          <p:cNvPr id="10" name="Picture 9" descr="cosinepl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r="5972"/>
          <a:stretch/>
        </p:blipFill>
        <p:spPr>
          <a:xfrm>
            <a:off x="6298602" y="1685390"/>
            <a:ext cx="2769198" cy="235321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10400" y="4038600"/>
            <a:ext cx="2057400" cy="2211527"/>
            <a:chOff x="7162800" y="4038600"/>
            <a:chExt cx="2057400" cy="2211527"/>
          </a:xfrm>
        </p:grpSpPr>
        <p:sp>
          <p:nvSpPr>
            <p:cNvPr id="11" name="TextBox 10"/>
            <p:cNvSpPr txBox="1"/>
            <p:nvPr/>
          </p:nvSpPr>
          <p:spPr>
            <a:xfrm>
              <a:off x="7162800" y="4495800"/>
              <a:ext cx="1981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00CC"/>
                  </a:solidFill>
                </a:rPr>
                <a:t>f0 = 440; </a:t>
              </a:r>
            </a:p>
            <a:p>
              <a:r>
                <a:rPr lang="en-US" sz="1800" dirty="0" err="1">
                  <a:solidFill>
                    <a:srgbClr val="CC00CC"/>
                  </a:solidFill>
                </a:rPr>
                <a:t>fs</a:t>
              </a:r>
              <a:r>
                <a:rPr lang="en-US" sz="1800" dirty="0">
                  <a:solidFill>
                    <a:srgbClr val="CC00CC"/>
                  </a:solidFill>
                </a:rPr>
                <a:t> = 8000; </a:t>
              </a:r>
            </a:p>
            <a:p>
              <a:r>
                <a:rPr lang="en-US" sz="1800" dirty="0" err="1">
                  <a:solidFill>
                    <a:srgbClr val="CC00CC"/>
                  </a:solidFill>
                </a:rPr>
                <a:t>Ts</a:t>
              </a:r>
              <a:r>
                <a:rPr lang="en-US" sz="1800" dirty="0">
                  <a:solidFill>
                    <a:srgbClr val="CC00CC"/>
                  </a:solidFill>
                </a:rPr>
                <a:t> = 1/</a:t>
              </a:r>
              <a:r>
                <a:rPr lang="en-US" sz="1800" dirty="0" err="1">
                  <a:solidFill>
                    <a:srgbClr val="CC00CC"/>
                  </a:solidFill>
                </a:rPr>
                <a:t>fs</a:t>
              </a:r>
              <a:r>
                <a:rPr lang="en-US" sz="1800" dirty="0">
                  <a:solidFill>
                    <a:srgbClr val="CC00CC"/>
                  </a:solidFill>
                </a:rPr>
                <a:t>;</a:t>
              </a:r>
            </a:p>
            <a:p>
              <a:r>
                <a:rPr lang="en-US" sz="1800" dirty="0">
                  <a:solidFill>
                    <a:srgbClr val="CC00CC"/>
                  </a:solidFill>
                </a:rPr>
                <a:t>t = 0 : </a:t>
              </a:r>
              <a:r>
                <a:rPr lang="en-US" sz="1800" dirty="0" err="1">
                  <a:solidFill>
                    <a:srgbClr val="CC00CC"/>
                  </a:solidFill>
                </a:rPr>
                <a:t>Ts</a:t>
              </a:r>
              <a:r>
                <a:rPr lang="en-US" sz="1800" dirty="0">
                  <a:solidFill>
                    <a:srgbClr val="CC00CC"/>
                  </a:solidFill>
                </a:rPr>
                <a:t> : 3; </a:t>
              </a:r>
            </a:p>
            <a:p>
              <a:r>
                <a:rPr lang="it-IT" sz="1800" dirty="0">
                  <a:solidFill>
                    <a:srgbClr val="CC00CC"/>
                  </a:solidFill>
                </a:rPr>
                <a:t>x = cos(2*</a:t>
              </a:r>
              <a:r>
                <a:rPr lang="it-IT" sz="1800" dirty="0" err="1">
                  <a:solidFill>
                    <a:srgbClr val="CC00CC"/>
                  </a:solidFill>
                </a:rPr>
                <a:t>pi</a:t>
              </a:r>
              <a:r>
                <a:rPr lang="it-IT" sz="1800" dirty="0">
                  <a:solidFill>
                    <a:srgbClr val="CC00CC"/>
                  </a:solidFill>
                </a:rPr>
                <a:t>*f0*t);</a:t>
              </a:r>
            </a:p>
            <a:p>
              <a:r>
                <a:rPr lang="it-IT" sz="1800" dirty="0">
                  <a:solidFill>
                    <a:srgbClr val="CC00CC"/>
                  </a:solidFill>
                </a:rPr>
                <a:t>sound(x, </a:t>
              </a:r>
              <a:r>
                <a:rPr lang="it-IT" sz="1800" dirty="0" err="1">
                  <a:solidFill>
                    <a:srgbClr val="CC00CC"/>
                  </a:solidFill>
                </a:rPr>
                <a:t>fs</a:t>
              </a:r>
              <a:r>
                <a:rPr lang="it-IT" sz="1800" dirty="0">
                  <a:solidFill>
                    <a:srgbClr val="CC00CC"/>
                  </a:solidFill>
                </a:rPr>
                <a:t>);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2800" y="40386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rgbClr val="0000FF"/>
                  </a:solidFill>
                </a:rPr>
                <a:t>Play As Audio</a:t>
              </a:r>
            </a:p>
          </p:txBody>
        </p:sp>
      </p:grp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457200" y="3733800"/>
            <a:ext cx="655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Smallest period: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= 1 /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Symbol" charset="2"/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marL="457200" lvl="1" indent="0">
              <a:buFontTx/>
              <a:buNone/>
            </a:pPr>
            <a:r>
              <a:rPr lang="en-US" dirty="0">
                <a:cs typeface="Symbol" charset="2"/>
              </a:rPr>
              <a:t>Signal 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) has period </a:t>
            </a:r>
            <a:r>
              <a:rPr lang="en-US" i="1" dirty="0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 if 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(</a:t>
            </a:r>
            <a:r>
              <a:rPr lang="en-US" i="1" dirty="0" err="1">
                <a:cs typeface="Symbol" charset="2"/>
              </a:rPr>
              <a:t>t</a:t>
            </a:r>
            <a:r>
              <a:rPr lang="en-US" dirty="0" err="1">
                <a:cs typeface="Symbol" charset="2"/>
              </a:rPr>
              <a:t>+</a:t>
            </a:r>
            <a:r>
              <a:rPr lang="en-US" i="1" dirty="0" err="1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) = 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) for all </a:t>
            </a:r>
            <a:r>
              <a:rPr lang="en-US" i="1" dirty="0">
                <a:cs typeface="Symbol" charset="2"/>
              </a:rPr>
              <a:t>t</a:t>
            </a:r>
          </a:p>
          <a:p>
            <a:pPr marL="457200" lvl="1" indent="0">
              <a:buFontTx/>
              <a:buNone/>
            </a:pPr>
            <a:r>
              <a:rPr lang="en-US" dirty="0">
                <a:cs typeface="Symbol" charset="2"/>
              </a:rPr>
              <a:t>Using property </a:t>
            </a:r>
            <a:r>
              <a:rPr lang="en-US" dirty="0" err="1">
                <a:cs typeface="Symbol" charset="2"/>
              </a:rPr>
              <a:t>cos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 + 2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>
                <a:cs typeface="Symbol" charset="2"/>
              </a:rPr>
              <a:t>) = </a:t>
            </a:r>
            <a:r>
              <a:rPr lang="en-US" dirty="0" err="1">
                <a:cs typeface="Symbol" charset="2"/>
              </a:rPr>
              <a:t>cos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),</a:t>
            </a:r>
          </a:p>
          <a:p>
            <a:pPr marL="1131570" lvl="2" indent="-274320">
              <a:buFontTx/>
              <a:buNone/>
            </a:pP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(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+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)) = </a:t>
            </a: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+ 2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) = </a:t>
            </a: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)</a:t>
            </a:r>
          </a:p>
          <a:p>
            <a:pPr marL="1131570" lvl="2" indent="-274320">
              <a:buFontTx/>
              <a:buNone/>
            </a:pPr>
            <a:r>
              <a:rPr lang="en-US" sz="2000" dirty="0">
                <a:cs typeface="Symbol" charset="2"/>
              </a:rPr>
              <a:t>when 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 = </a:t>
            </a:r>
            <a:r>
              <a:rPr lang="en-US" sz="2000" dirty="0">
                <a:cs typeface="Symbol" charset="2"/>
              </a:rPr>
              <a:t>2</a:t>
            </a:r>
            <a:r>
              <a:rPr lang="en-US" sz="2000" dirty="0">
                <a:latin typeface="Symbol" charset="2"/>
                <a:cs typeface="Symbol" charset="2"/>
              </a:rPr>
              <a:t>p </a:t>
            </a:r>
            <a:r>
              <a:rPr lang="en-US" sz="2000" dirty="0">
                <a:cs typeface="Symbol" charset="2"/>
              </a:rPr>
              <a:t>or when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i="1" dirty="0">
                <a:cs typeface="Symbol" charset="2"/>
              </a:rPr>
              <a:t> T</a:t>
            </a:r>
            <a:r>
              <a:rPr lang="en-US" sz="2000" dirty="0">
                <a:cs typeface="Symbol" charset="2"/>
              </a:rPr>
              <a:t> = 1 or when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= 1 /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endParaRPr lang="en-US" sz="2000" i="1" dirty="0">
              <a:cs typeface="Symbol" charset="2"/>
            </a:endParaRPr>
          </a:p>
          <a:p>
            <a:pPr marL="731520" lvl="1" indent="-274320">
              <a:buFontTx/>
              <a:buNone/>
            </a:pPr>
            <a:r>
              <a:rPr lang="en-US" dirty="0">
                <a:cs typeface="Symbol" charset="2"/>
              </a:rPr>
              <a:t>When </a:t>
            </a:r>
            <a:r>
              <a:rPr lang="en-US" i="1" dirty="0">
                <a:cs typeface="Symbol" charset="2"/>
              </a:rPr>
              <a:t>f</a:t>
            </a:r>
            <a:r>
              <a:rPr lang="en-US" i="1" baseline="-25000" dirty="0">
                <a:cs typeface="Symbol" charset="2"/>
              </a:rPr>
              <a:t>0</a:t>
            </a:r>
            <a:r>
              <a:rPr lang="en-US" dirty="0">
                <a:cs typeface="Symbol" charset="2"/>
              </a:rPr>
              <a:t> = 440 Hz, </a:t>
            </a:r>
            <a:r>
              <a:rPr lang="en-US" i="1" dirty="0">
                <a:cs typeface="Symbol" charset="2"/>
              </a:rPr>
              <a:t>T</a:t>
            </a:r>
            <a:r>
              <a:rPr lang="en-US" dirty="0">
                <a:cs typeface="Symbol" charset="2"/>
              </a:rPr>
              <a:t> = 2.27 </a:t>
            </a:r>
            <a:r>
              <a:rPr lang="en-US" dirty="0" err="1">
                <a:cs typeface="Symbol" charset="2"/>
              </a:rPr>
              <a:t>ms</a:t>
            </a:r>
            <a:endParaRPr lang="en-US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28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1295400"/>
            <a:ext cx="5715000" cy="3581400"/>
            <a:chOff x="76200" y="1295400"/>
            <a:chExt cx="5715000" cy="3581400"/>
          </a:xfrm>
        </p:grpSpPr>
        <p:pic>
          <p:nvPicPr>
            <p:cNvPr id="15" name="Picture 7" descr="figure1"/>
            <p:cNvPicPr>
              <a:picLocks noChangeAspect="1" noChangeArrowheads="1"/>
            </p:cNvPicPr>
            <p:nvPr/>
          </p:nvPicPr>
          <p:blipFill>
            <a:blip r:embed="rId2" cstate="print"/>
            <a:srcRect t="10477"/>
            <a:stretch>
              <a:fillRect/>
            </a:stretch>
          </p:blipFill>
          <p:spPr bwMode="auto">
            <a:xfrm>
              <a:off x="76200" y="1295400"/>
              <a:ext cx="5715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048000" y="2362200"/>
              <a:ext cx="1524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3200400" y="3276600"/>
              <a:ext cx="533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5">
              <a:hlinkClick r:id="" action="ppaction://noaction" highlightClick="1">
                <a:snd r:embed="rId3" name="tf440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648200" y="1524000"/>
              <a:ext cx="533400" cy="533400"/>
            </a:xfrm>
            <a:prstGeom prst="actionButtonSou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Fork Example A-440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48456A70-0021-B84E-925B-88B7CCC4D2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6414328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Sinusoids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 2-1</a:t>
            </a:r>
          </a:p>
        </p:txBody>
      </p:sp>
      <p:pic>
        <p:nvPicPr>
          <p:cNvPr id="16" name="Picture 8" descr="figure2"/>
          <p:cNvPicPr>
            <a:picLocks noChangeAspect="1" noChangeArrowheads="1"/>
          </p:cNvPicPr>
          <p:nvPr/>
        </p:nvPicPr>
        <p:blipFill>
          <a:blip r:embed="rId4" cstate="print"/>
          <a:srcRect t="1904"/>
          <a:stretch>
            <a:fillRect/>
          </a:stretch>
        </p:blipFill>
        <p:spPr bwMode="auto">
          <a:xfrm>
            <a:off x="3886200" y="3299968"/>
            <a:ext cx="5181600" cy="35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715000" y="1447800"/>
            <a:ext cx="327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Estimate Period</a:t>
            </a:r>
          </a:p>
          <a:p>
            <a:r>
              <a:rPr lang="en-US" sz="2000" dirty="0">
                <a:solidFill>
                  <a:srgbClr val="CC00CC"/>
                </a:solidFill>
              </a:rPr>
              <a:t>Middle plot below gives</a:t>
            </a:r>
            <a:br>
              <a:rPr lang="en-US" sz="2000" dirty="0">
                <a:solidFill>
                  <a:srgbClr val="CC00CC"/>
                </a:solidFill>
              </a:rPr>
            </a:br>
            <a:r>
              <a:rPr lang="en-US" sz="2000" i="1" dirty="0">
                <a:solidFill>
                  <a:srgbClr val="CC00CC"/>
                </a:solidFill>
              </a:rPr>
              <a:t>T</a:t>
            </a:r>
            <a:r>
              <a:rPr lang="en-US" sz="2000" dirty="0">
                <a:solidFill>
                  <a:srgbClr val="CC00CC"/>
                </a:solidFill>
              </a:rPr>
              <a:t> ≈ 8.15ms – 5.85ms = 2.3ms</a:t>
            </a:r>
          </a:p>
          <a:p>
            <a:r>
              <a:rPr lang="en-US" sz="2000" dirty="0">
                <a:solidFill>
                  <a:srgbClr val="CC00CC"/>
                </a:solidFill>
              </a:rPr>
              <a:t>Bottom plot below gives</a:t>
            </a:r>
          </a:p>
          <a:p>
            <a:r>
              <a:rPr lang="en-US" sz="2000" i="1" dirty="0">
                <a:solidFill>
                  <a:srgbClr val="CC00CC"/>
                </a:solidFill>
              </a:rPr>
              <a:t>T</a:t>
            </a:r>
            <a:r>
              <a:rPr lang="en-US" sz="2000" dirty="0">
                <a:solidFill>
                  <a:srgbClr val="CC00CC"/>
                </a:solidFill>
              </a:rPr>
              <a:t> ≈ (2 + 2/7) </a:t>
            </a:r>
            <a:r>
              <a:rPr lang="en-US" sz="2000" dirty="0" err="1">
                <a:solidFill>
                  <a:srgbClr val="CC00CC"/>
                </a:solidFill>
              </a:rPr>
              <a:t>ms</a:t>
            </a:r>
            <a:r>
              <a:rPr lang="en-US" sz="2000" dirty="0">
                <a:solidFill>
                  <a:srgbClr val="CC00CC"/>
                </a:solidFill>
              </a:rPr>
              <a:t> = 2.28ms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49530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Estimate Frequency</a:t>
            </a:r>
          </a:p>
          <a:p>
            <a:r>
              <a:rPr lang="en-US" sz="2000" i="1" dirty="0">
                <a:solidFill>
                  <a:srgbClr val="CC00CC"/>
                </a:solidFill>
              </a:rPr>
              <a:t>f</a:t>
            </a:r>
            <a:r>
              <a:rPr lang="en-US" sz="2000" i="1" baseline="-25000" dirty="0">
                <a:solidFill>
                  <a:srgbClr val="CC00CC"/>
                </a:solidFill>
              </a:rPr>
              <a:t>0</a:t>
            </a:r>
            <a:r>
              <a:rPr lang="en-US" sz="2000" dirty="0">
                <a:solidFill>
                  <a:srgbClr val="CC00CC"/>
                </a:solidFill>
              </a:rPr>
              <a:t> = 1 / </a:t>
            </a:r>
            <a:r>
              <a:rPr lang="en-US" sz="2000" i="1" dirty="0">
                <a:solidFill>
                  <a:srgbClr val="CC00CC"/>
                </a:solidFill>
              </a:rPr>
              <a:t>T</a:t>
            </a:r>
            <a:r>
              <a:rPr lang="en-US" sz="2000" dirty="0">
                <a:solidFill>
                  <a:srgbClr val="CC00CC"/>
                </a:solidFill>
              </a:rPr>
              <a:t> = 1 / (2.3ms) = 435 Hz</a:t>
            </a:r>
          </a:p>
          <a:p>
            <a:r>
              <a:rPr lang="en-US" sz="2000" i="1" dirty="0">
                <a:solidFill>
                  <a:srgbClr val="CC00CC"/>
                </a:solidFill>
              </a:rPr>
              <a:t>f</a:t>
            </a:r>
            <a:r>
              <a:rPr lang="en-US" sz="2000" i="1" baseline="-25000" dirty="0">
                <a:solidFill>
                  <a:srgbClr val="CC00CC"/>
                </a:solidFill>
              </a:rPr>
              <a:t>0</a:t>
            </a:r>
            <a:r>
              <a:rPr lang="en-US" sz="2000" dirty="0">
                <a:solidFill>
                  <a:srgbClr val="CC00CC"/>
                </a:solidFill>
              </a:rPr>
              <a:t> = 1 / </a:t>
            </a:r>
            <a:r>
              <a:rPr lang="en-US" sz="2000" i="1" dirty="0">
                <a:solidFill>
                  <a:srgbClr val="CC00CC"/>
                </a:solidFill>
              </a:rPr>
              <a:t>T</a:t>
            </a:r>
            <a:r>
              <a:rPr lang="en-US" sz="2000" dirty="0">
                <a:solidFill>
                  <a:srgbClr val="CC00CC"/>
                </a:solidFill>
              </a:rPr>
              <a:t> = 1 / (2.28ms) = 438 Hz</a:t>
            </a:r>
          </a:p>
        </p:txBody>
      </p:sp>
    </p:spTree>
    <p:extLst>
      <p:ext uri="{BB962C8B-B14F-4D97-AF65-F5344CB8AC3E}">
        <p14:creationId xmlns:p14="http://schemas.microsoft.com/office/powerpoint/2010/main" val="36265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MATLAB 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943600" cy="5029200"/>
          </a:xfrm>
        </p:spPr>
        <p:txBody>
          <a:bodyPr/>
          <a:lstStyle/>
          <a:p>
            <a:r>
              <a:rPr lang="en-US" dirty="0"/>
              <a:t>Matrix Laboratory (MATLAB)</a:t>
            </a:r>
          </a:p>
          <a:p>
            <a:pPr marL="457200" lvl="1" indent="0">
              <a:buNone/>
            </a:pPr>
            <a:r>
              <a:rPr lang="en-US" dirty="0"/>
              <a:t>Released in 1984 to universities</a:t>
            </a:r>
          </a:p>
          <a:p>
            <a:pPr marL="731520" lvl="1" indent="-274320">
              <a:buNone/>
            </a:pPr>
            <a:r>
              <a:rPr lang="en-US" dirty="0"/>
              <a:t>First toolboxes in control systems</a:t>
            </a:r>
            <a:br>
              <a:rPr lang="en-US" dirty="0"/>
            </a:br>
            <a:r>
              <a:rPr lang="en-US" dirty="0"/>
              <a:t>and signal processing (1987)</a:t>
            </a:r>
          </a:p>
          <a:p>
            <a:pPr marL="342900" lvl="1" indent="-342900">
              <a:buFontTx/>
              <a:buChar char="•"/>
            </a:pPr>
            <a:r>
              <a:rPr lang="en-US" sz="2800" b="1" dirty="0">
                <a:solidFill>
                  <a:srgbClr val="CC00CC"/>
                </a:solidFill>
                <a:cs typeface="+mn-cs"/>
              </a:rPr>
              <a:t>Semicolon prevents printing result</a:t>
            </a:r>
          </a:p>
          <a:p>
            <a:r>
              <a:rPr lang="en-US" dirty="0"/>
              <a:t>Scalar variables</a:t>
            </a:r>
          </a:p>
          <a:p>
            <a:r>
              <a:rPr lang="en-US" dirty="0"/>
              <a:t>Generating vectors</a:t>
            </a:r>
          </a:p>
          <a:p>
            <a:pPr marL="731520" lvl="1" indent="-274320">
              <a:buNone/>
            </a:pPr>
            <a:r>
              <a:rPr lang="en-US" i="1" dirty="0"/>
              <a:t>start</a:t>
            </a:r>
            <a:r>
              <a:rPr lang="en-US" dirty="0"/>
              <a:t> : </a:t>
            </a:r>
            <a:r>
              <a:rPr lang="en-US" i="1" dirty="0" err="1"/>
              <a:t>inc</a:t>
            </a:r>
            <a:r>
              <a:rPr lang="en-US" dirty="0"/>
              <a:t> : </a:t>
            </a:r>
            <a:r>
              <a:rPr lang="en-US" i="1" dirty="0"/>
              <a:t>end</a:t>
            </a:r>
            <a:r>
              <a:rPr lang="en-US" dirty="0"/>
              <a:t> generate values from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start</a:t>
            </a:r>
            <a:r>
              <a:rPr lang="en-US" dirty="0"/>
              <a:t> to </a:t>
            </a:r>
            <a:r>
              <a:rPr lang="en-US" i="1" dirty="0"/>
              <a:t>end</a:t>
            </a:r>
            <a:r>
              <a:rPr lang="en-US" dirty="0"/>
              <a:t> at increments of </a:t>
            </a:r>
            <a:r>
              <a:rPr lang="en-US" i="1" dirty="0" err="1"/>
              <a:t>inc</a:t>
            </a:r>
            <a:endParaRPr lang="en-US" i="1" dirty="0"/>
          </a:p>
          <a:p>
            <a:pPr marL="731520" lvl="1" indent="-274320">
              <a:buNone/>
            </a:pPr>
            <a:r>
              <a:rPr lang="en-US" dirty="0"/>
              <a:t>1 : 0.5 : 3 gives vector [1.0 1.5 2.0 2.5 3.0]</a:t>
            </a:r>
          </a:p>
          <a:p>
            <a:r>
              <a:rPr lang="en-US" dirty="0"/>
              <a:t>Plot vector x vs. vector 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48456A70-0021-B84E-925B-88B7CCC4D2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438400"/>
            <a:ext cx="274320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% Scalar variables</a:t>
            </a:r>
          </a:p>
          <a:p>
            <a:r>
              <a:rPr lang="en-US" sz="1800" b="1" dirty="0">
                <a:solidFill>
                  <a:srgbClr val="CC00CC"/>
                </a:solidFill>
              </a:rPr>
              <a:t>f0 = 440;</a:t>
            </a:r>
          </a:p>
          <a:p>
            <a:r>
              <a:rPr lang="en-US" sz="1800" b="1" dirty="0" err="1">
                <a:solidFill>
                  <a:srgbClr val="CC00CC"/>
                </a:solidFill>
              </a:rPr>
              <a:t>fs</a:t>
            </a:r>
            <a:r>
              <a:rPr lang="en-US" sz="1800" b="1" dirty="0">
                <a:solidFill>
                  <a:srgbClr val="CC00CC"/>
                </a:solidFill>
              </a:rPr>
              <a:t> = 24*f0;</a:t>
            </a:r>
          </a:p>
          <a:p>
            <a:r>
              <a:rPr lang="en-US" sz="1800" b="1" dirty="0" err="1">
                <a:solidFill>
                  <a:srgbClr val="CC00CC"/>
                </a:solidFill>
              </a:rPr>
              <a:t>Ts</a:t>
            </a:r>
            <a:r>
              <a:rPr lang="en-US" sz="1800" b="1" dirty="0">
                <a:solidFill>
                  <a:srgbClr val="CC00CC"/>
                </a:solidFill>
              </a:rPr>
              <a:t> = 1/</a:t>
            </a:r>
            <a:r>
              <a:rPr lang="en-US" sz="1800" b="1" dirty="0" err="1">
                <a:solidFill>
                  <a:srgbClr val="CC00CC"/>
                </a:solidFill>
              </a:rPr>
              <a:t>fs</a:t>
            </a:r>
            <a:r>
              <a:rPr lang="en-US" sz="1800" b="1" dirty="0">
                <a:solidFill>
                  <a:srgbClr val="CC00CC"/>
                </a:solidFill>
              </a:rPr>
              <a:t>;</a:t>
            </a:r>
          </a:p>
          <a:p>
            <a:endParaRPr lang="en-US" sz="1800" b="1" dirty="0">
              <a:solidFill>
                <a:srgbClr val="CC00CC"/>
              </a:solidFill>
            </a:endParaRPr>
          </a:p>
          <a:p>
            <a:r>
              <a:rPr lang="en-US" sz="1800" b="1" dirty="0">
                <a:solidFill>
                  <a:srgbClr val="60C99C"/>
                </a:solidFill>
              </a:rPr>
              <a:t>% Generate four periods</a:t>
            </a:r>
            <a:br>
              <a:rPr lang="en-US" sz="1800" b="1" dirty="0">
                <a:solidFill>
                  <a:srgbClr val="60C99C"/>
                </a:solidFill>
              </a:rPr>
            </a:br>
            <a:r>
              <a:rPr lang="en-US" sz="1800" b="1" dirty="0">
                <a:solidFill>
                  <a:srgbClr val="60C99C"/>
                </a:solidFill>
              </a:rPr>
              <a:t>% of time samples</a:t>
            </a:r>
          </a:p>
          <a:p>
            <a:r>
              <a:rPr lang="en-US" sz="1800" b="1" dirty="0">
                <a:solidFill>
                  <a:srgbClr val="CC00CC"/>
                </a:solidFill>
              </a:rPr>
              <a:t>t = 0 : </a:t>
            </a:r>
            <a:r>
              <a:rPr lang="en-US" sz="1800" b="1" dirty="0" err="1">
                <a:solidFill>
                  <a:srgbClr val="CC00CC"/>
                </a:solidFill>
              </a:rPr>
              <a:t>Ts</a:t>
            </a:r>
            <a:r>
              <a:rPr lang="en-US" sz="1800" b="1" dirty="0">
                <a:solidFill>
                  <a:srgbClr val="CC00CC"/>
                </a:solidFill>
              </a:rPr>
              <a:t> : 4/f0;</a:t>
            </a:r>
          </a:p>
          <a:p>
            <a:endParaRPr lang="en-US" sz="1800" b="1" dirty="0">
              <a:solidFill>
                <a:srgbClr val="CC00CC"/>
              </a:solidFill>
            </a:endParaRPr>
          </a:p>
          <a:p>
            <a:r>
              <a:rPr lang="en-US" sz="1800" b="1" dirty="0">
                <a:solidFill>
                  <a:srgbClr val="60C99C"/>
                </a:solidFill>
              </a:rPr>
              <a:t>% Apply cosine to every</a:t>
            </a:r>
          </a:p>
          <a:p>
            <a:r>
              <a:rPr lang="en-US" sz="1800" b="1" dirty="0">
                <a:solidFill>
                  <a:srgbClr val="60C99C"/>
                </a:solidFill>
              </a:rPr>
              <a:t>% element of 2 pi f0 t</a:t>
            </a:r>
          </a:p>
          <a:p>
            <a:r>
              <a:rPr lang="it-IT" sz="1800" b="1" dirty="0">
                <a:solidFill>
                  <a:srgbClr val="CC00CC"/>
                </a:solidFill>
              </a:rPr>
              <a:t>x = cos(2*</a:t>
            </a:r>
            <a:r>
              <a:rPr lang="it-IT" sz="1800" b="1" dirty="0" err="1">
                <a:solidFill>
                  <a:srgbClr val="CC00CC"/>
                </a:solidFill>
              </a:rPr>
              <a:t>pi</a:t>
            </a:r>
            <a:r>
              <a:rPr lang="it-IT" sz="1800" b="1" dirty="0">
                <a:solidFill>
                  <a:srgbClr val="CC00CC"/>
                </a:solidFill>
              </a:rPr>
              <a:t>*f0*t);</a:t>
            </a:r>
          </a:p>
          <a:p>
            <a:endParaRPr lang="it-IT" sz="1800" b="1" dirty="0">
              <a:solidFill>
                <a:srgbClr val="CC00CC"/>
              </a:solidFill>
            </a:endParaRPr>
          </a:p>
          <a:p>
            <a:r>
              <a:rPr lang="it-IT" sz="1800" b="1" dirty="0">
                <a:solidFill>
                  <a:srgbClr val="CC00CC"/>
                </a:solidFill>
              </a:rPr>
              <a:t>plot(t, x);</a:t>
            </a:r>
          </a:p>
        </p:txBody>
      </p:sp>
      <p:pic>
        <p:nvPicPr>
          <p:cNvPr id="10" name="Picture 9" descr="tempf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3744" r="8709" b="4129"/>
          <a:stretch/>
        </p:blipFill>
        <p:spPr>
          <a:xfrm>
            <a:off x="6298974" y="214045"/>
            <a:ext cx="2688336" cy="2176272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Sinusoids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2-4</a:t>
            </a:r>
          </a:p>
        </p:txBody>
      </p:sp>
    </p:spTree>
    <p:extLst>
      <p:ext uri="{BB962C8B-B14F-4D97-AF65-F5344CB8AC3E}">
        <p14:creationId xmlns:p14="http://schemas.microsoft.com/office/powerpoint/2010/main" val="14776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MATLAB 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/>
          <a:lstStyle/>
          <a:p>
            <a:r>
              <a:rPr lang="en-US" dirty="0"/>
              <a:t>Plot individual samples as stems</a:t>
            </a:r>
          </a:p>
          <a:p>
            <a:r>
              <a:rPr lang="en-US" dirty="0"/>
              <a:t>Sound playback on platform</a:t>
            </a:r>
          </a:p>
          <a:p>
            <a:pPr marL="457200" lvl="1" indent="0">
              <a:buNone/>
            </a:pPr>
            <a:r>
              <a:rPr lang="en-US" dirty="0"/>
              <a:t>Supports specific sampling rates, such as</a:t>
            </a:r>
          </a:p>
          <a:p>
            <a:pPr marL="914400" lvl="1" indent="0">
              <a:buNone/>
            </a:pPr>
            <a:r>
              <a:rPr lang="en-US" sz="2000" dirty="0"/>
              <a:t>  8000 Hz for speech and audio</a:t>
            </a:r>
          </a:p>
          <a:p>
            <a:pPr marL="914400" lvl="2" indent="0">
              <a:buNone/>
            </a:pPr>
            <a:r>
              <a:rPr lang="en-US" sz="2000" dirty="0"/>
              <a:t>44100 Hz for CD audio</a:t>
            </a:r>
          </a:p>
          <a:p>
            <a:pPr marL="347472" indent="-347472"/>
            <a:r>
              <a:rPr lang="en-US" dirty="0"/>
              <a:t>Playing sound in MATLAB</a:t>
            </a:r>
          </a:p>
          <a:p>
            <a:pPr marL="676656" lvl="1" indent="-274320">
              <a:buNone/>
            </a:pPr>
            <a:r>
              <a:rPr lang="en-US" i="1" dirty="0"/>
              <a:t>sound(vector, rate) </a:t>
            </a:r>
            <a:r>
              <a:rPr lang="en-US" dirty="0"/>
              <a:t>will play values of</a:t>
            </a:r>
            <a:br>
              <a:rPr lang="en-US" dirty="0"/>
            </a:br>
            <a:r>
              <a:rPr lang="en-US" i="1" dirty="0"/>
              <a:t>vector</a:t>
            </a:r>
            <a:r>
              <a:rPr lang="en-US" dirty="0"/>
              <a:t> at sampling </a:t>
            </a:r>
            <a:r>
              <a:rPr lang="en-US" i="1" dirty="0"/>
              <a:t>rate</a:t>
            </a:r>
            <a:r>
              <a:rPr lang="en-US" dirty="0"/>
              <a:t> and clip values</a:t>
            </a:r>
            <a:br>
              <a:rPr lang="en-US" dirty="0"/>
            </a:br>
            <a:r>
              <a:rPr lang="en-US" dirty="0"/>
              <a:t>lying outside [-1, 1]</a:t>
            </a:r>
          </a:p>
          <a:p>
            <a:pPr marL="676656" lvl="1" indent="-274320">
              <a:buNone/>
            </a:pPr>
            <a:r>
              <a:rPr lang="en-US" i="1" dirty="0" err="1"/>
              <a:t>soundsc</a:t>
            </a:r>
            <a:r>
              <a:rPr lang="en-US" i="1" dirty="0"/>
              <a:t>(vector, rate) </a:t>
            </a:r>
            <a:r>
              <a:rPr lang="en-US" dirty="0"/>
              <a:t>will scale values of</a:t>
            </a:r>
            <a:br>
              <a:rPr lang="en-US" dirty="0"/>
            </a:br>
            <a:r>
              <a:rPr lang="en-US" dirty="0"/>
              <a:t>vector to be in range [-1, 1] and play</a:t>
            </a:r>
            <a:br>
              <a:rPr lang="en-US" dirty="0"/>
            </a:br>
            <a:r>
              <a:rPr lang="en-US" dirty="0"/>
              <a:t>scaled values at sampling </a:t>
            </a:r>
            <a:r>
              <a:rPr lang="en-US" i="1" dirty="0"/>
              <a:t>rate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48456A70-0021-B84E-925B-88B7CCC4D2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Sinusoids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26480" y="1524000"/>
            <a:ext cx="3017520" cy="2649007"/>
            <a:chOff x="6126480" y="1524000"/>
            <a:chExt cx="3017520" cy="2649007"/>
          </a:xfrm>
        </p:grpSpPr>
        <p:sp>
          <p:nvSpPr>
            <p:cNvPr id="6" name="TextBox 5"/>
            <p:cNvSpPr txBox="1"/>
            <p:nvPr/>
          </p:nvSpPr>
          <p:spPr>
            <a:xfrm>
              <a:off x="6324600" y="1524000"/>
              <a:ext cx="27432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800" b="1" dirty="0" err="1">
                  <a:solidFill>
                    <a:srgbClr val="CC00CC"/>
                  </a:solidFill>
                </a:rPr>
                <a:t>stem</a:t>
              </a:r>
              <a:r>
                <a:rPr lang="it-IT" sz="1800" b="1" dirty="0">
                  <a:solidFill>
                    <a:srgbClr val="CC00CC"/>
                  </a:solidFill>
                </a:rPr>
                <a:t>(x);</a:t>
              </a:r>
            </a:p>
          </p:txBody>
        </p:sp>
        <p:pic>
          <p:nvPicPr>
            <p:cNvPr id="7" name="Picture 6" descr="stemplot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" t="4001" r="5716" b="7237"/>
            <a:stretch/>
          </p:blipFill>
          <p:spPr>
            <a:xfrm>
              <a:off x="6126480" y="1905000"/>
              <a:ext cx="3017520" cy="226800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24600" y="4385608"/>
            <a:ext cx="27432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C00CC"/>
                </a:solidFill>
              </a:rPr>
              <a:t>f0 = 440; </a:t>
            </a:r>
          </a:p>
          <a:p>
            <a:r>
              <a:rPr lang="en-US" sz="1800" b="1" dirty="0" err="1">
                <a:solidFill>
                  <a:srgbClr val="CC00CC"/>
                </a:solidFill>
              </a:rPr>
              <a:t>fs</a:t>
            </a:r>
            <a:r>
              <a:rPr lang="en-US" sz="1800" b="1" dirty="0">
                <a:solidFill>
                  <a:srgbClr val="CC00CC"/>
                </a:solidFill>
              </a:rPr>
              <a:t> = 8000;              </a:t>
            </a:r>
            <a:r>
              <a:rPr lang="en-US" sz="1800" b="1" dirty="0">
                <a:solidFill>
                  <a:srgbClr val="60C99C"/>
                </a:solidFill>
              </a:rPr>
              <a:t>% rate</a:t>
            </a:r>
          </a:p>
          <a:p>
            <a:r>
              <a:rPr lang="en-US" sz="1800" b="1" dirty="0" err="1">
                <a:solidFill>
                  <a:srgbClr val="CC00CC"/>
                </a:solidFill>
              </a:rPr>
              <a:t>Ts</a:t>
            </a:r>
            <a:r>
              <a:rPr lang="en-US" sz="1800" b="1" dirty="0">
                <a:solidFill>
                  <a:srgbClr val="CC00CC"/>
                </a:solidFill>
              </a:rPr>
              <a:t> = 1/</a:t>
            </a:r>
            <a:r>
              <a:rPr lang="en-US" sz="1800" b="1" dirty="0" err="1">
                <a:solidFill>
                  <a:srgbClr val="CC00CC"/>
                </a:solidFill>
              </a:rPr>
              <a:t>fs</a:t>
            </a:r>
            <a:r>
              <a:rPr lang="en-US" sz="1800" b="1" dirty="0">
                <a:solidFill>
                  <a:srgbClr val="CC00CC"/>
                </a:solidFill>
              </a:rPr>
              <a:t>;</a:t>
            </a:r>
          </a:p>
          <a:p>
            <a:r>
              <a:rPr lang="en-US" sz="1800" b="1" dirty="0">
                <a:solidFill>
                  <a:srgbClr val="CC00CC"/>
                </a:solidFill>
              </a:rPr>
              <a:t>t = 0 : </a:t>
            </a:r>
            <a:r>
              <a:rPr lang="en-US" sz="1800" b="1" dirty="0" err="1">
                <a:solidFill>
                  <a:srgbClr val="CC00CC"/>
                </a:solidFill>
              </a:rPr>
              <a:t>Ts</a:t>
            </a:r>
            <a:r>
              <a:rPr lang="en-US" sz="1800" b="1" dirty="0">
                <a:solidFill>
                  <a:srgbClr val="CC00CC"/>
                </a:solidFill>
              </a:rPr>
              <a:t> : 3;         </a:t>
            </a:r>
            <a:r>
              <a:rPr lang="en-US" sz="1800" b="1" dirty="0">
                <a:solidFill>
                  <a:srgbClr val="60C99C"/>
                </a:solidFill>
              </a:rPr>
              <a:t>% 3 sec</a:t>
            </a:r>
          </a:p>
          <a:p>
            <a:r>
              <a:rPr lang="it-IT" sz="1800" b="1" dirty="0">
                <a:solidFill>
                  <a:srgbClr val="CC00CC"/>
                </a:solidFill>
              </a:rPr>
              <a:t>x = cos(2*</a:t>
            </a:r>
            <a:r>
              <a:rPr lang="it-IT" sz="1800" b="1" dirty="0" err="1">
                <a:solidFill>
                  <a:srgbClr val="CC00CC"/>
                </a:solidFill>
              </a:rPr>
              <a:t>pi</a:t>
            </a:r>
            <a:r>
              <a:rPr lang="it-IT" sz="1800" b="1" dirty="0">
                <a:solidFill>
                  <a:srgbClr val="CC00CC"/>
                </a:solidFill>
              </a:rPr>
              <a:t>*f0*t);</a:t>
            </a:r>
          </a:p>
          <a:p>
            <a:r>
              <a:rPr lang="it-IT" sz="1800" b="1" dirty="0">
                <a:solidFill>
                  <a:srgbClr val="CC00CC"/>
                </a:solidFill>
              </a:rPr>
              <a:t>sound(x, </a:t>
            </a:r>
            <a:r>
              <a:rPr lang="it-IT" sz="1800" b="1" dirty="0" err="1">
                <a:solidFill>
                  <a:srgbClr val="CC00CC"/>
                </a:solidFill>
              </a:rPr>
              <a:t>fs</a:t>
            </a:r>
            <a:r>
              <a:rPr lang="it-IT" sz="1800" b="1" dirty="0">
                <a:solidFill>
                  <a:srgbClr val="CC00CC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903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48456A70-0021-B84E-925B-88B7CCC4D2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800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Systems operate on signals to produce new signals or new signal representations</a:t>
            </a: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pPr marL="347472">
              <a:spcBef>
                <a:spcPts val="1272"/>
              </a:spcBef>
            </a:pPr>
            <a:r>
              <a:rPr lang="en-US" dirty="0">
                <a:latin typeface="Times New Roman" charset="0"/>
              </a:rPr>
              <a:t>Continuous-time system examples</a:t>
            </a:r>
          </a:p>
          <a:p>
            <a:pPr lvl="1">
              <a:buFontTx/>
              <a:buNone/>
            </a:pP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½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+ ½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-1)</a:t>
            </a:r>
          </a:p>
          <a:p>
            <a:pPr lvl="1">
              <a:buFontTx/>
              <a:buNone/>
            </a:pP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</a:p>
          <a:p>
            <a:r>
              <a:rPr lang="en-US" dirty="0">
                <a:latin typeface="Times New Roman" charset="0"/>
              </a:rPr>
              <a:t>Discrete-time system examples</a:t>
            </a:r>
          </a:p>
          <a:p>
            <a:pPr lvl="1">
              <a:buFontTx/>
              <a:buNone/>
            </a:pP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½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+ ½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-1]</a:t>
            </a:r>
          </a:p>
          <a:p>
            <a:pPr lvl="1">
              <a:buFontTx/>
              <a:buNone/>
            </a:pP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0800" y="2438400"/>
            <a:ext cx="2590800" cy="1042988"/>
            <a:chOff x="1320800" y="2438400"/>
            <a:chExt cx="2590800" cy="1042988"/>
          </a:xfrm>
        </p:grpSpPr>
        <p:graphicFrame>
          <p:nvGraphicFramePr>
            <p:cNvPr id="10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074105"/>
                </p:ext>
              </p:extLst>
            </p:nvPr>
          </p:nvGraphicFramePr>
          <p:xfrm>
            <a:off x="1676400" y="3048000"/>
            <a:ext cx="1812925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14003" imgH="215806" progId="Equation.3">
                    <p:embed/>
                  </p:oleObj>
                </mc:Choice>
                <mc:Fallback>
                  <p:oleObj name="Equation" r:id="rId2" imgW="914003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3048000"/>
                          <a:ext cx="1812925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1320800" y="2438400"/>
              <a:ext cx="2590800" cy="457200"/>
              <a:chOff x="3360" y="1344"/>
              <a:chExt cx="1632" cy="288"/>
            </a:xfrm>
          </p:grpSpPr>
          <p:sp>
            <p:nvSpPr>
              <p:cNvPr id="13" name="Rectangle 24"/>
              <p:cNvSpPr>
                <a:spLocks noChangeArrowheads="1"/>
              </p:cNvSpPr>
              <p:nvPr/>
            </p:nvSpPr>
            <p:spPr bwMode="auto">
              <a:xfrm>
                <a:off x="3888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/>
                  <a:t>T</a:t>
                </a:r>
                <a:r>
                  <a:rPr lang="en-US" dirty="0"/>
                  <a:t>{•}</a:t>
                </a: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4656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/>
                  <a:t>y</a:t>
                </a:r>
                <a:r>
                  <a:rPr lang="en-US"/>
                  <a:t>(</a:t>
                </a:r>
                <a:r>
                  <a:rPr lang="en-US" i="1"/>
                  <a:t>t</a:t>
                </a:r>
                <a:r>
                  <a:rPr lang="en-US"/>
                  <a:t>)</a:t>
                </a: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/>
                  <a:t>x</a:t>
                </a:r>
                <a:r>
                  <a:rPr lang="en-US"/>
                  <a:t>(</a:t>
                </a:r>
                <a:r>
                  <a:rPr lang="en-US" i="1"/>
                  <a:t>t</a:t>
                </a:r>
                <a:r>
                  <a:rPr lang="en-US"/>
                  <a:t>)</a:t>
                </a:r>
              </a:p>
            </p:txBody>
          </p:sp>
          <p:cxnSp>
            <p:nvCxnSpPr>
              <p:cNvPr id="16" name="AutoShape 27"/>
              <p:cNvCxnSpPr>
                <a:cxnSpLocks noChangeShapeType="1"/>
                <a:stCxn id="15" idx="3"/>
                <a:endCxn id="13" idx="1"/>
              </p:cNvCxnSpPr>
              <p:nvPr/>
            </p:nvCxnSpPr>
            <p:spPr bwMode="auto">
              <a:xfrm>
                <a:off x="3696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" name="AutoShape 28"/>
              <p:cNvCxnSpPr>
                <a:cxnSpLocks noChangeShapeType="1"/>
                <a:stCxn id="13" idx="3"/>
                <a:endCxn id="14" idx="1"/>
              </p:cNvCxnSpPr>
              <p:nvPr/>
            </p:nvCxnSpPr>
            <p:spPr bwMode="auto">
              <a:xfrm>
                <a:off x="4464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pSp>
        <p:nvGrpSpPr>
          <p:cNvPr id="24" name="Group 23"/>
          <p:cNvGrpSpPr/>
          <p:nvPr/>
        </p:nvGrpSpPr>
        <p:grpSpPr>
          <a:xfrm>
            <a:off x="5232400" y="2439988"/>
            <a:ext cx="2590800" cy="990600"/>
            <a:chOff x="5232400" y="2439988"/>
            <a:chExt cx="2590800" cy="990600"/>
          </a:xfrm>
        </p:grpSpPr>
        <p:graphicFrame>
          <p:nvGraphicFramePr>
            <p:cNvPr id="11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4486"/>
                </p:ext>
              </p:extLst>
            </p:nvPr>
          </p:nvGraphicFramePr>
          <p:xfrm>
            <a:off x="5622925" y="3019425"/>
            <a:ext cx="183197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64781" imgH="215806" progId="Equation.3">
                    <p:embed/>
                  </p:oleObj>
                </mc:Choice>
                <mc:Fallback>
                  <p:oleObj name="Equation" r:id="rId4" imgW="964781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2925" y="3019425"/>
                          <a:ext cx="1831975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5232400" y="2439988"/>
              <a:ext cx="2590800" cy="457200"/>
              <a:chOff x="3360" y="1344"/>
              <a:chExt cx="1632" cy="288"/>
            </a:xfrm>
          </p:grpSpPr>
          <p:sp>
            <p:nvSpPr>
              <p:cNvPr id="19" name="Rectangle 30"/>
              <p:cNvSpPr>
                <a:spLocks noChangeArrowheads="1"/>
              </p:cNvSpPr>
              <p:nvPr/>
            </p:nvSpPr>
            <p:spPr bwMode="auto">
              <a:xfrm>
                <a:off x="3888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T</a:t>
                </a:r>
                <a:r>
                  <a:rPr lang="en-US"/>
                  <a:t>{•}</a:t>
                </a: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/>
            </p:nvSpPr>
            <p:spPr bwMode="auto">
              <a:xfrm>
                <a:off x="4656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/>
                  <a:t>y</a:t>
                </a:r>
                <a:r>
                  <a:rPr lang="en-US"/>
                  <a:t>[</a:t>
                </a:r>
                <a:r>
                  <a:rPr lang="en-US" i="1"/>
                  <a:t>n</a:t>
                </a:r>
                <a:r>
                  <a:rPr lang="en-US"/>
                  <a:t>]</a:t>
                </a: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/>
                  <a:t>x</a:t>
                </a:r>
                <a:r>
                  <a:rPr lang="en-US"/>
                  <a:t>[</a:t>
                </a:r>
                <a:r>
                  <a:rPr lang="en-US" i="1"/>
                  <a:t>n</a:t>
                </a:r>
                <a:r>
                  <a:rPr lang="en-US"/>
                  <a:t>]</a:t>
                </a:r>
              </a:p>
            </p:txBody>
          </p:sp>
          <p:cxnSp>
            <p:nvCxnSpPr>
              <p:cNvPr id="22" name="AutoShape 33"/>
              <p:cNvCxnSpPr>
                <a:cxnSpLocks noChangeShapeType="1"/>
                <a:stCxn id="21" idx="3"/>
                <a:endCxn id="19" idx="1"/>
              </p:cNvCxnSpPr>
              <p:nvPr/>
            </p:nvCxnSpPr>
            <p:spPr bwMode="auto">
              <a:xfrm>
                <a:off x="3696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" name="AutoShape 34"/>
              <p:cNvCxnSpPr>
                <a:cxnSpLocks noChangeShapeType="1"/>
                <a:stCxn id="19" idx="3"/>
                <a:endCxn id="20" idx="1"/>
              </p:cNvCxnSpPr>
              <p:nvPr/>
            </p:nvCxnSpPr>
            <p:spPr bwMode="auto">
              <a:xfrm>
                <a:off x="4464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pSp>
        <p:nvGrpSpPr>
          <p:cNvPr id="3" name="Group 2"/>
          <p:cNvGrpSpPr/>
          <p:nvPr/>
        </p:nvGrpSpPr>
        <p:grpSpPr>
          <a:xfrm>
            <a:off x="4343401" y="4191000"/>
            <a:ext cx="4343400" cy="646331"/>
            <a:chOff x="4343401" y="4191000"/>
            <a:chExt cx="4343400" cy="646331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156201" y="4191000"/>
              <a:ext cx="3530600" cy="64633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/>
                <a:t>Audio, image and communication applications for squaring block</a:t>
              </a:r>
            </a:p>
          </p:txBody>
        </p:sp>
        <p:cxnSp>
          <p:nvCxnSpPr>
            <p:cNvPr id="28" name="Curved Connector 27"/>
            <p:cNvCxnSpPr/>
            <p:nvPr/>
          </p:nvCxnSpPr>
          <p:spPr bwMode="auto">
            <a:xfrm rot="10800000" flipV="1">
              <a:off x="4343401" y="4505902"/>
              <a:ext cx="809100" cy="218497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4343401" y="5473700"/>
            <a:ext cx="4343400" cy="646331"/>
            <a:chOff x="4343401" y="5473700"/>
            <a:chExt cx="4343400" cy="646331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156201" y="5473700"/>
              <a:ext cx="3530600" cy="64633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/>
                <a:t>Average of current input and delayed input is a simple filter</a:t>
              </a:r>
            </a:p>
          </p:txBody>
        </p:sp>
        <p:cxnSp>
          <p:nvCxnSpPr>
            <p:cNvPr id="31" name="Curved Connector 30"/>
            <p:cNvCxnSpPr>
              <a:stCxn id="9" idx="1"/>
            </p:cNvCxnSpPr>
            <p:nvPr/>
          </p:nvCxnSpPr>
          <p:spPr bwMode="auto">
            <a:xfrm rot="10800000">
              <a:off x="4343401" y="5638800"/>
              <a:ext cx="812800" cy="158066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Mathematical Representations of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1-2 &amp; 1-3</a:t>
            </a:r>
          </a:p>
        </p:txBody>
      </p:sp>
    </p:spTree>
    <p:extLst>
      <p:ext uri="{BB962C8B-B14F-4D97-AF65-F5344CB8AC3E}">
        <p14:creationId xmlns:p14="http://schemas.microsoft.com/office/powerpoint/2010/main" val="14048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1-</a:t>
            </a:r>
            <a:fld id="{71E80A40-5E78-4D40-8608-F5C4F68D135B}" type="slidenum">
              <a:rPr lang="en-US" sz="1400" b="0">
                <a:solidFill>
                  <a:schemeClr val="tx1"/>
                </a:solidFill>
              </a:rPr>
              <a:pPr/>
              <a:t>2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Instructional Staff</a:t>
            </a:r>
          </a:p>
        </p:txBody>
      </p:sp>
      <p:sp>
        <p:nvSpPr>
          <p:cNvPr id="3086" name="Text Box 73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92252752-C7DD-8D44-9AAF-3BCBBC14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Times New Roman" charset="0"/>
              </a:rPr>
              <a:t>Support learning &amp; growth to reach goals</a:t>
            </a:r>
          </a:p>
        </p:txBody>
      </p:sp>
      <p:pic>
        <p:nvPicPr>
          <p:cNvPr id="22" name="Picture 50" descr="Coffee cup with coffee at coffee shop">
            <a:extLst>
              <a:ext uri="{FF2B5EF4-FFF2-40B4-BE49-F238E27FC236}">
                <a16:creationId xmlns:a16="http://schemas.microsoft.com/office/drawing/2014/main" id="{1968EA2E-458C-4745-A96D-0D7A11B7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7034" r="4688"/>
          <a:stretch>
            <a:fillRect/>
          </a:stretch>
        </p:blipFill>
        <p:spPr bwMode="auto">
          <a:xfrm>
            <a:off x="7632330" y="1645021"/>
            <a:ext cx="129507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66F7BBE-BAA5-A245-ABD0-C01BA877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6317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Mr. Dan </a:t>
            </a:r>
            <a:r>
              <a:rPr lang="en-US" dirty="0" err="1">
                <a:latin typeface="Times New Roman" charset="0"/>
              </a:rPr>
              <a:t>Jacobellis</a:t>
            </a:r>
            <a:r>
              <a:rPr lang="en-US" dirty="0">
                <a:latin typeface="Times New Roman" charset="0"/>
              </a:rPr>
              <a:t>, Teaching Assistant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73899F7-911F-AD4D-8D25-FFC613441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9458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M 2:00-3:30pm and W 3:30-5:00pm, EER 6.882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AF5D3DE0-D9BF-6247-A624-97CD0BCD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Lecture discussions and assignments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0980E29B-78A6-784A-AADB-63485B92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37542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Friday 12-2pm coffee/advising hours EER O’s cafe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0EA93D48-362D-4148-801D-C1B3203B6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55529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In-class and Canvas announcements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9C7E47CF-C7C5-3D48-ACFC-41A1B7F9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Immediately after TTH 11:00am-12:30pm lecture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BC7416B-3A7A-F240-A1B6-98FA2EC2E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Prof. Evans’ Office hours</a:t>
            </a:r>
          </a:p>
        </p:txBody>
      </p:sp>
      <p:pic>
        <p:nvPicPr>
          <p:cNvPr id="31" name="Picture 30" descr="Head-and-shoulders picture of Prof. Evans">
            <a:extLst>
              <a:ext uri="{FF2B5EF4-FFF2-40B4-BE49-F238E27FC236}">
                <a16:creationId xmlns:a16="http://schemas.microsoft.com/office/drawing/2014/main" id="{4DEBE4B9-4AE7-F54D-A776-AF3782C3E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2670" r="27064" b="60432"/>
          <a:stretch/>
        </p:blipFill>
        <p:spPr>
          <a:xfrm>
            <a:off x="7696200" y="3227284"/>
            <a:ext cx="1143000" cy="1261872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5FF2D8A7-BE2E-8A40-8658-57C8ED67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563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Office hours:  TBA</a:t>
            </a:r>
          </a:p>
        </p:txBody>
      </p:sp>
      <p:pic>
        <p:nvPicPr>
          <p:cNvPr id="3" name="Picture 2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1EECA480-1319-B7C7-9E50-4A5452762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"/>
          <a:stretch/>
        </p:blipFill>
        <p:spPr>
          <a:xfrm>
            <a:off x="7685049" y="4659161"/>
            <a:ext cx="1143000" cy="129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3" grpId="0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Squaring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pPr marL="457200" lvl="1" indent="0">
              <a:buNone/>
            </a:pPr>
            <a:r>
              <a:rPr lang="en-US" dirty="0"/>
              <a:t>AM radio receiver</a:t>
            </a:r>
          </a:p>
          <a:p>
            <a:pPr marL="457200" lvl="1" indent="0">
              <a:buNone/>
            </a:pPr>
            <a:r>
              <a:rPr lang="en-US" dirty="0"/>
              <a:t>Displayed pixels on screen undergo (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/>
              <a:t>)</a:t>
            </a:r>
            <a:r>
              <a:rPr lang="en-US" baseline="30000" dirty="0"/>
              <a:t>2.2</a:t>
            </a:r>
            <a:r>
              <a:rPr lang="en-US" dirty="0"/>
              <a:t> nonlinearity</a:t>
            </a:r>
            <a:endParaRPr lang="en-US" baseline="30000" dirty="0"/>
          </a:p>
          <a:p>
            <a:pPr marL="457200" lvl="1" indent="0">
              <a:buNone/>
            </a:pPr>
            <a:r>
              <a:rPr lang="en-US" dirty="0"/>
              <a:t>Increase musical note by one octave on Western scale</a:t>
            </a:r>
          </a:p>
          <a:p>
            <a:r>
              <a:rPr lang="en-US" dirty="0"/>
              <a:t>Input ‘A’ note at 440 Hz 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FF"/>
                </a:solidFill>
              </a:rPr>
              <a:t>) = </a:t>
            </a:r>
            <a:r>
              <a:rPr lang="en-US" sz="2000" dirty="0" err="1">
                <a:solidFill>
                  <a:srgbClr val="0000FF"/>
                </a:solidFill>
              </a:rPr>
              <a:t>cos</a:t>
            </a:r>
            <a:r>
              <a:rPr lang="en-US" sz="2000" dirty="0">
                <a:solidFill>
                  <a:srgbClr val="0000FF"/>
                </a:solidFill>
              </a:rPr>
              <a:t>(2 </a:t>
            </a:r>
            <a:r>
              <a:rPr lang="en-US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 440 </a:t>
            </a:r>
            <a:r>
              <a:rPr lang="en-US" sz="2000" i="1" dirty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rgbClr val="FC1107"/>
                </a:solidFill>
              </a:rPr>
              <a:t>y</a:t>
            </a:r>
            <a:r>
              <a:rPr lang="en-US" sz="2000" dirty="0">
                <a:solidFill>
                  <a:srgbClr val="FC1107"/>
                </a:solidFill>
              </a:rPr>
              <a:t>(</a:t>
            </a:r>
            <a:r>
              <a:rPr lang="en-US" sz="2000" i="1" dirty="0">
                <a:solidFill>
                  <a:srgbClr val="FC1107"/>
                </a:solidFill>
              </a:rPr>
              <a:t>t</a:t>
            </a:r>
            <a:r>
              <a:rPr lang="en-US" sz="2000" dirty="0">
                <a:solidFill>
                  <a:srgbClr val="FC1107"/>
                </a:solidFill>
              </a:rPr>
              <a:t>) = cos</a:t>
            </a:r>
            <a:r>
              <a:rPr lang="en-US" sz="2000" baseline="30000" dirty="0">
                <a:solidFill>
                  <a:srgbClr val="FC1107"/>
                </a:solidFill>
              </a:rPr>
              <a:t>2</a:t>
            </a:r>
            <a:r>
              <a:rPr lang="en-US" sz="2000" dirty="0">
                <a:solidFill>
                  <a:srgbClr val="FC1107"/>
                </a:solidFill>
              </a:rPr>
              <a:t>(2 </a:t>
            </a:r>
            <a:r>
              <a:rPr lang="en-US" sz="2000" dirty="0">
                <a:solidFill>
                  <a:srgbClr val="FC1107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FC1107"/>
                </a:solidFill>
              </a:rPr>
              <a:t> 440 </a:t>
            </a:r>
            <a:r>
              <a:rPr lang="en-US" sz="2000" i="1" dirty="0">
                <a:solidFill>
                  <a:srgbClr val="FC1107"/>
                </a:solidFill>
              </a:rPr>
              <a:t>t</a:t>
            </a:r>
            <a:r>
              <a:rPr lang="en-US" sz="2000" dirty="0">
                <a:solidFill>
                  <a:srgbClr val="FC1107"/>
                </a:solidFill>
              </a:rPr>
              <a:t>)</a:t>
            </a:r>
            <a:br>
              <a:rPr lang="en-US" sz="2000" dirty="0">
                <a:solidFill>
                  <a:srgbClr val="FC1107"/>
                </a:solidFill>
              </a:rPr>
            </a:br>
            <a:r>
              <a:rPr lang="en-US" sz="2000" dirty="0">
                <a:solidFill>
                  <a:srgbClr val="FC1107"/>
                </a:solidFill>
              </a:rPr>
              <a:t>       = ½ (1 + </a:t>
            </a:r>
            <a:r>
              <a:rPr lang="en-US" sz="2000" dirty="0" err="1">
                <a:solidFill>
                  <a:srgbClr val="FC1107"/>
                </a:solidFill>
              </a:rPr>
              <a:t>cos</a:t>
            </a:r>
            <a:r>
              <a:rPr lang="en-US" sz="2000" dirty="0">
                <a:solidFill>
                  <a:srgbClr val="FC1107"/>
                </a:solidFill>
              </a:rPr>
              <a:t>(2 (2 </a:t>
            </a:r>
            <a:r>
              <a:rPr lang="en-US" sz="2000" dirty="0">
                <a:solidFill>
                  <a:srgbClr val="FC1107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FC1107"/>
                </a:solidFill>
              </a:rPr>
              <a:t> 440 </a:t>
            </a:r>
            <a:r>
              <a:rPr lang="en-US" sz="2000" i="1" dirty="0">
                <a:solidFill>
                  <a:srgbClr val="FC1107"/>
                </a:solidFill>
              </a:rPr>
              <a:t>t</a:t>
            </a:r>
            <a:r>
              <a:rPr lang="en-US" sz="2000" dirty="0">
                <a:solidFill>
                  <a:srgbClr val="FC1107"/>
                </a:solidFill>
              </a:rPr>
              <a:t>)) )</a:t>
            </a:r>
            <a:br>
              <a:rPr lang="en-US" sz="2000" dirty="0">
                <a:solidFill>
                  <a:srgbClr val="FC1107"/>
                </a:solidFill>
              </a:rPr>
            </a:br>
            <a:r>
              <a:rPr lang="en-US" sz="2000" dirty="0">
                <a:solidFill>
                  <a:srgbClr val="FC1107"/>
                </a:solidFill>
              </a:rPr>
              <a:t>       = ½ + ½ </a:t>
            </a:r>
            <a:r>
              <a:rPr lang="en-US" sz="2000" dirty="0" err="1">
                <a:solidFill>
                  <a:srgbClr val="FC1107"/>
                </a:solidFill>
              </a:rPr>
              <a:t>cos</a:t>
            </a:r>
            <a:r>
              <a:rPr lang="en-US" sz="2000" dirty="0">
                <a:solidFill>
                  <a:srgbClr val="FC1107"/>
                </a:solidFill>
              </a:rPr>
              <a:t>(2 </a:t>
            </a:r>
            <a:r>
              <a:rPr lang="en-US" sz="2000" dirty="0">
                <a:solidFill>
                  <a:srgbClr val="FC1107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FC1107"/>
                </a:solidFill>
              </a:rPr>
              <a:t> 880 </a:t>
            </a:r>
            <a:r>
              <a:rPr lang="en-US" sz="2000" i="1" dirty="0">
                <a:solidFill>
                  <a:srgbClr val="FC1107"/>
                </a:solidFill>
              </a:rPr>
              <a:t>t</a:t>
            </a:r>
            <a:r>
              <a:rPr lang="en-US" sz="2000" dirty="0">
                <a:solidFill>
                  <a:srgbClr val="FC1107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48456A70-0021-B84E-925B-88B7CCC4D2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019800" y="1676400"/>
            <a:ext cx="2590800" cy="457200"/>
            <a:chOff x="3360" y="1344"/>
            <a:chExt cx="1632" cy="288"/>
          </a:xfrm>
        </p:grpSpPr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3888" y="1344"/>
              <a:ext cx="5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(•)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656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C1107"/>
                  </a:solidFill>
                </a:rPr>
                <a:t>y</a:t>
              </a:r>
              <a:r>
                <a:rPr lang="en-US" dirty="0">
                  <a:solidFill>
                    <a:srgbClr val="FC1107"/>
                  </a:solidFill>
                </a:rPr>
                <a:t>(</a:t>
              </a:r>
              <a:r>
                <a:rPr lang="en-US" i="1" dirty="0">
                  <a:solidFill>
                    <a:srgbClr val="FC1107"/>
                  </a:solidFill>
                </a:rPr>
                <a:t>t</a:t>
              </a:r>
              <a:r>
                <a:rPr lang="en-US" dirty="0">
                  <a:solidFill>
                    <a:srgbClr val="FC1107"/>
                  </a:solidFill>
                </a:rPr>
                <a:t>)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360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x</a:t>
              </a:r>
              <a:r>
                <a:rPr lang="en-US" dirty="0">
                  <a:solidFill>
                    <a:srgbClr val="0000FF"/>
                  </a:solidFill>
                </a:rPr>
                <a:t>(</a:t>
              </a:r>
              <a:r>
                <a:rPr lang="en-US" i="1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FF"/>
                  </a:solidFill>
                </a:rPr>
                <a:t>)</a:t>
              </a:r>
            </a:p>
          </p:txBody>
        </p:sp>
        <p:cxnSp>
          <p:nvCxnSpPr>
            <p:cNvPr id="10" name="AutoShape 27"/>
            <p:cNvCxnSpPr>
              <a:cxnSpLocks noChangeShapeType="1"/>
              <a:stCxn id="9" idx="3"/>
              <a:endCxn id="7" idx="1"/>
            </p:cNvCxnSpPr>
            <p:nvPr/>
          </p:nvCxnSpPr>
          <p:spPr bwMode="auto">
            <a:xfrm>
              <a:off x="3696" y="14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28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4464" y="14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7010400" y="3276600"/>
            <a:ext cx="2057400" cy="3319523"/>
            <a:chOff x="7010400" y="3276600"/>
            <a:chExt cx="2057400" cy="3319523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733800"/>
              <a:ext cx="1981200" cy="28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00CC"/>
                  </a:solidFill>
                </a:rPr>
                <a:t>f0 = 440; </a:t>
              </a:r>
            </a:p>
            <a:p>
              <a:r>
                <a:rPr lang="en-US" sz="1800" dirty="0" err="1">
                  <a:solidFill>
                    <a:srgbClr val="CC00CC"/>
                  </a:solidFill>
                </a:rPr>
                <a:t>fs</a:t>
              </a:r>
              <a:r>
                <a:rPr lang="en-US" sz="1800" dirty="0">
                  <a:solidFill>
                    <a:srgbClr val="CC00CC"/>
                  </a:solidFill>
                </a:rPr>
                <a:t> = 8000; </a:t>
              </a:r>
            </a:p>
            <a:p>
              <a:r>
                <a:rPr lang="en-US" sz="1800" dirty="0" err="1">
                  <a:solidFill>
                    <a:srgbClr val="CC00CC"/>
                  </a:solidFill>
                </a:rPr>
                <a:t>Ts</a:t>
              </a:r>
              <a:r>
                <a:rPr lang="en-US" sz="1800" dirty="0">
                  <a:solidFill>
                    <a:srgbClr val="CC00CC"/>
                  </a:solidFill>
                </a:rPr>
                <a:t> = 1/</a:t>
              </a:r>
              <a:r>
                <a:rPr lang="en-US" sz="1800" dirty="0" err="1">
                  <a:solidFill>
                    <a:srgbClr val="CC00CC"/>
                  </a:solidFill>
                </a:rPr>
                <a:t>fs</a:t>
              </a:r>
              <a:r>
                <a:rPr lang="en-US" sz="1800" dirty="0">
                  <a:solidFill>
                    <a:srgbClr val="CC00CC"/>
                  </a:solidFill>
                </a:rPr>
                <a:t>;</a:t>
              </a:r>
            </a:p>
            <a:p>
              <a:r>
                <a:rPr lang="en-US" sz="1800" dirty="0" err="1">
                  <a:solidFill>
                    <a:srgbClr val="CC00CC"/>
                  </a:solidFill>
                </a:rPr>
                <a:t>tmax</a:t>
              </a:r>
              <a:r>
                <a:rPr lang="en-US" sz="1800" dirty="0">
                  <a:solidFill>
                    <a:srgbClr val="CC00CC"/>
                  </a:solidFill>
                </a:rPr>
                <a:t> = 3;</a:t>
              </a:r>
            </a:p>
            <a:p>
              <a:r>
                <a:rPr lang="en-US" sz="1800" dirty="0">
                  <a:solidFill>
                    <a:srgbClr val="CC00CC"/>
                  </a:solidFill>
                </a:rPr>
                <a:t>t = 0 : </a:t>
              </a:r>
              <a:r>
                <a:rPr lang="en-US" sz="1800" dirty="0" err="1">
                  <a:solidFill>
                    <a:srgbClr val="CC00CC"/>
                  </a:solidFill>
                </a:rPr>
                <a:t>Ts</a:t>
              </a:r>
              <a:r>
                <a:rPr lang="en-US" sz="1800" dirty="0">
                  <a:solidFill>
                    <a:srgbClr val="CC00CC"/>
                  </a:solidFill>
                </a:rPr>
                <a:t> : </a:t>
              </a:r>
              <a:r>
                <a:rPr lang="en-US" sz="1800" dirty="0" err="1">
                  <a:solidFill>
                    <a:srgbClr val="CC00CC"/>
                  </a:solidFill>
                </a:rPr>
                <a:t>tmax</a:t>
              </a:r>
              <a:r>
                <a:rPr lang="en-US" sz="1800" dirty="0">
                  <a:solidFill>
                    <a:srgbClr val="CC00CC"/>
                  </a:solidFill>
                </a:rPr>
                <a:t>; </a:t>
              </a:r>
            </a:p>
            <a:p>
              <a:r>
                <a:rPr lang="it-IT" sz="1800" dirty="0">
                  <a:solidFill>
                    <a:srgbClr val="0000FF"/>
                  </a:solidFill>
                </a:rPr>
                <a:t>x = cos(2*</a:t>
              </a:r>
              <a:r>
                <a:rPr lang="it-IT" sz="1800" dirty="0" err="1">
                  <a:solidFill>
                    <a:srgbClr val="0000FF"/>
                  </a:solidFill>
                </a:rPr>
                <a:t>pi</a:t>
              </a:r>
              <a:r>
                <a:rPr lang="it-IT" sz="1800" dirty="0">
                  <a:solidFill>
                    <a:srgbClr val="0000FF"/>
                  </a:solidFill>
                </a:rPr>
                <a:t>*f0*t);</a:t>
              </a:r>
            </a:p>
            <a:p>
              <a:r>
                <a:rPr lang="it-IT" sz="1800" dirty="0">
                  <a:solidFill>
                    <a:srgbClr val="CC00CC"/>
                  </a:solidFill>
                </a:rPr>
                <a:t>sound(x, </a:t>
              </a:r>
              <a:r>
                <a:rPr lang="it-IT" sz="1800" dirty="0" err="1">
                  <a:solidFill>
                    <a:srgbClr val="CC00CC"/>
                  </a:solidFill>
                </a:rPr>
                <a:t>fs</a:t>
              </a:r>
              <a:r>
                <a:rPr lang="it-IT" sz="1800" dirty="0">
                  <a:solidFill>
                    <a:srgbClr val="CC00CC"/>
                  </a:solidFill>
                </a:rPr>
                <a:t>);</a:t>
              </a:r>
            </a:p>
            <a:p>
              <a:r>
                <a:rPr lang="it-IT" sz="1800" dirty="0">
                  <a:solidFill>
                    <a:srgbClr val="CC00CC"/>
                  </a:solidFill>
                </a:rPr>
                <a:t>pause(tmax+1);</a:t>
              </a:r>
            </a:p>
            <a:p>
              <a:r>
                <a:rPr lang="it-IT" sz="1800" dirty="0">
                  <a:solidFill>
                    <a:srgbClr val="FC1107"/>
                  </a:solidFill>
                </a:rPr>
                <a:t>y = x .^ 2;</a:t>
              </a:r>
            </a:p>
            <a:p>
              <a:r>
                <a:rPr lang="it-IT" sz="1800" dirty="0">
                  <a:solidFill>
                    <a:srgbClr val="CC00CC"/>
                  </a:solidFill>
                </a:rPr>
                <a:t>sound(y, </a:t>
              </a:r>
              <a:r>
                <a:rPr lang="it-IT" sz="1800" dirty="0" err="1">
                  <a:solidFill>
                    <a:srgbClr val="CC00CC"/>
                  </a:solidFill>
                </a:rPr>
                <a:t>fs</a:t>
              </a:r>
              <a:r>
                <a:rPr lang="it-IT" sz="1800" dirty="0">
                  <a:solidFill>
                    <a:srgbClr val="CC00CC"/>
                  </a:solidFill>
                </a:rPr>
                <a:t>);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32766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rgbClr val="0000FF"/>
                  </a:solidFill>
                </a:rPr>
                <a:t>Play As Audio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00" y="5130058"/>
            <a:ext cx="1676400" cy="1432072"/>
            <a:chOff x="304800" y="5130058"/>
            <a:chExt cx="1676400" cy="1432072"/>
          </a:xfrm>
        </p:grpSpPr>
        <p:sp>
          <p:nvSpPr>
            <p:cNvPr id="14" name="TextBox 13"/>
            <p:cNvSpPr txBox="1"/>
            <p:nvPr/>
          </p:nvSpPr>
          <p:spPr>
            <a:xfrm>
              <a:off x="304800" y="56388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000000"/>
                  </a:solidFill>
                </a:rPr>
                <a:t>What frequency does a constant value have?</a:t>
              </a:r>
            </a:p>
          </p:txBody>
        </p:sp>
        <p:cxnSp>
          <p:nvCxnSpPr>
            <p:cNvPr id="24" name="Curved Connector 23"/>
            <p:cNvCxnSpPr/>
            <p:nvPr/>
          </p:nvCxnSpPr>
          <p:spPr bwMode="auto">
            <a:xfrm rot="5400000" flipH="1" flipV="1">
              <a:off x="1371600" y="5282458"/>
              <a:ext cx="533400" cy="2286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286000" y="5130059"/>
            <a:ext cx="1676400" cy="1569916"/>
            <a:chOff x="2286000" y="5130059"/>
            <a:chExt cx="1676400" cy="1569916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5776645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What frequency does the second term have?</a:t>
              </a:r>
            </a:p>
          </p:txBody>
        </p:sp>
        <p:cxnSp>
          <p:nvCxnSpPr>
            <p:cNvPr id="22" name="Curved Connector 21"/>
            <p:cNvCxnSpPr/>
            <p:nvPr/>
          </p:nvCxnSpPr>
          <p:spPr bwMode="auto">
            <a:xfrm rot="16200000" flipV="1">
              <a:off x="2648504" y="5340165"/>
              <a:ext cx="648812" cy="2286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7" name="Picture 26" descr="plotSuperimpos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4594" r="7010" b="5109"/>
          <a:stretch/>
        </p:blipFill>
        <p:spPr>
          <a:xfrm>
            <a:off x="4382356" y="3822192"/>
            <a:ext cx="2497532" cy="19690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68920" y="60592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Uses trig identity</a:t>
            </a:r>
            <a:br>
              <a:rPr lang="en-US" sz="1800" dirty="0"/>
            </a:br>
            <a:r>
              <a:rPr lang="en-US" sz="1800" dirty="0"/>
              <a:t>cos</a:t>
            </a:r>
            <a:r>
              <a:rPr lang="en-US" sz="1800" baseline="30000" dirty="0"/>
              <a:t>2</a:t>
            </a:r>
            <a:r>
              <a:rPr lang="en-US" sz="1800" dirty="0"/>
              <a:t>(</a:t>
            </a:r>
            <a:r>
              <a:rPr lang="en-US" sz="1800" dirty="0">
                <a:latin typeface="Symbol" charset="2"/>
                <a:cs typeface="Symbol" charset="2"/>
              </a:rPr>
              <a:t>q</a:t>
            </a:r>
            <a:r>
              <a:rPr lang="en-US" sz="1800" dirty="0"/>
              <a:t>) = ½ + ½ </a:t>
            </a:r>
            <a:r>
              <a:rPr lang="en-US" sz="1800" dirty="0" err="1"/>
              <a:t>cos</a:t>
            </a:r>
            <a:r>
              <a:rPr lang="en-US" sz="1800" dirty="0"/>
              <a:t>(2</a:t>
            </a:r>
            <a:r>
              <a:rPr lang="en-US" sz="1800" dirty="0">
                <a:latin typeface="Symbol" charset="2"/>
                <a:cs typeface="Symbol" charset="2"/>
              </a:rPr>
              <a:t>q</a:t>
            </a:r>
            <a:r>
              <a:rPr lang="en-US" sz="1800" dirty="0"/>
              <a:t>)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Mathematical Representations of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1-2, 1-3 &amp; 2-2</a:t>
            </a:r>
          </a:p>
        </p:txBody>
      </p:sp>
    </p:spTree>
    <p:extLst>
      <p:ext uri="{BB962C8B-B14F-4D97-AF65-F5344CB8AC3E}">
        <p14:creationId xmlns:p14="http://schemas.microsoft.com/office/powerpoint/2010/main" val="17737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/>
              <a:t>License Info for SPFirst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1-</a:t>
            </a:r>
            <a:fld id="{48456A70-0021-B84E-925B-88B7CCC4D2F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987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dirty="0" err="1"/>
              <a:t>Destress</a:t>
            </a:r>
            <a:r>
              <a:rPr lang="en-US" dirty="0"/>
              <a:t> Course to Improve Learning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920258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300"/>
              </a:spcBef>
              <a:buFontTx/>
              <a:buNone/>
            </a:pPr>
            <a:r>
              <a:rPr lang="en-US" dirty="0"/>
              <a:t>In-lecture assignments to help you on that week’s assignment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2463058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300"/>
              </a:spcBef>
              <a:buFontTx/>
              <a:buNone/>
            </a:pPr>
            <a:r>
              <a:rPr lang="en-US" dirty="0"/>
              <a:t>Balanced workload week-to-week (one major deliverable)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3377458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300"/>
              </a:spcBef>
              <a:buFontTx/>
              <a:buNone/>
            </a:pPr>
            <a:r>
              <a:rPr lang="en-US" dirty="0"/>
              <a:t>Drop lowest homework and in-lecture assignment to help in balancing course workload with other commitments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4648200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300"/>
              </a:spcBef>
              <a:buFontTx/>
              <a:buNone/>
            </a:pPr>
            <a:r>
              <a:rPr lang="en-US" dirty="0"/>
              <a:t>Always know equivalent letter grade: 90+ A, 86.67-89.99 A-, 83.34-86.66 B+, 80.00-83.33 B, 76.67-79.99 B-, etc.</a:t>
            </a:r>
          </a:p>
          <a:p>
            <a:pPr marL="457200" lvl="1" indent="0">
              <a:spcBef>
                <a:spcPts val="300"/>
              </a:spcBef>
              <a:buFontTx/>
              <a:buNone/>
            </a:pPr>
            <a:r>
              <a:rPr lang="en-US" dirty="0"/>
              <a:t>No rela</a:t>
            </a:r>
            <a:r>
              <a:rPr lang="en-US" dirty="0">
                <a:latin typeface="Times New Roman" charset="0"/>
              </a:rPr>
              <a:t>tive grading – each student is in their own lane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1447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Review pre-requisite course info first two weeks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1981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Predictable weekly schedule and workload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200" y="41910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Feedback on assignments by next class meeting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5867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Access to previous homework &amp; midterm 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70DA8-B7D7-AF4D-8249-EE1851DED200}"/>
              </a:ext>
            </a:extLst>
          </p:cNvPr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Welcome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712892C-EB1E-D7B2-B6C7-BDA45E20C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1-</a:t>
            </a:r>
            <a:fld id="{71E80A40-5E78-4D40-8608-F5C4F68D135B}" type="slidenum">
              <a:rPr lang="en-US" sz="1400" b="0">
                <a:solidFill>
                  <a:schemeClr val="tx1"/>
                </a:solidFill>
              </a:rPr>
              <a:pPr/>
              <a:t>3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6" grpId="0" build="p"/>
      <p:bldP spid="17" grpId="0" build="p"/>
      <p:bldP spid="18" grpId="0" build="p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Most Out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2286000"/>
          </a:xfrm>
        </p:spPr>
        <p:txBody>
          <a:bodyPr/>
          <a:lstStyle/>
          <a:p>
            <a:r>
              <a:rPr lang="en-US" dirty="0"/>
              <a:t>Student advice (</a:t>
            </a:r>
            <a:r>
              <a:rPr lang="en-US" i="1" dirty="0"/>
              <a:t>during Friday coffee/advising hours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Remove distractions that prevent you from being efficient in your work and in your play</a:t>
            </a:r>
          </a:p>
          <a:p>
            <a:pPr marL="457200" lvl="1" indent="0">
              <a:buNone/>
            </a:pPr>
            <a:r>
              <a:rPr lang="en-US" dirty="0"/>
              <a:t>Write down questions in a journal when they arise &amp; ask them</a:t>
            </a:r>
          </a:p>
          <a:p>
            <a:pPr marL="457200" lvl="1" indent="0">
              <a:buNone/>
            </a:pPr>
            <a:r>
              <a:rPr lang="en-US" dirty="0"/>
              <a:t>Find mutually beneficial study group of 2-3 persons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6B7D1-1A08-6E4F-8276-02BE64B502BE}"/>
              </a:ext>
            </a:extLst>
          </p:cNvPr>
          <p:cNvSpPr txBox="1"/>
          <p:nvPr/>
        </p:nvSpPr>
        <p:spPr>
          <a:xfrm>
            <a:off x="0" y="-446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Welcome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2D781-41BD-574D-8233-71573E111337}"/>
              </a:ext>
            </a:extLst>
          </p:cNvPr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** D. Brewer-Deluce</a:t>
            </a:r>
            <a:r>
              <a:rPr lang="en-US" sz="1600" dirty="0"/>
              <a:t>, </a:t>
            </a:r>
            <a:r>
              <a:rPr lang="en-US" sz="1600" dirty="0">
                <a:hlinkClick r:id="rId3"/>
              </a:rPr>
              <a:t>"3 ways to study better, according to cognitive research"</a:t>
            </a:r>
            <a:r>
              <a:rPr lang="en-US" sz="1600" dirty="0"/>
              <a:t>, </a:t>
            </a:r>
            <a:r>
              <a:rPr lang="en-US" sz="1600" i="1" dirty="0"/>
              <a:t>The Conversation</a:t>
            </a:r>
            <a:r>
              <a:rPr lang="en-US" sz="1600" dirty="0"/>
              <a:t>, Aug. 2020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2557E3-0937-E54E-89AA-2021A8C50788}"/>
              </a:ext>
            </a:extLst>
          </p:cNvPr>
          <p:cNvSpPr txBox="1">
            <a:spLocks/>
          </p:cNvSpPr>
          <p:nvPr/>
        </p:nvSpPr>
        <p:spPr bwMode="auto">
          <a:xfrm>
            <a:off x="457200" y="3716773"/>
            <a:ext cx="8534400" cy="27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72"/>
              </a:spcBef>
            </a:pPr>
            <a:r>
              <a:rPr lang="en-US" kern="0" dirty="0"/>
              <a:t>Professor advice</a:t>
            </a:r>
          </a:p>
          <a:p>
            <a:pPr marL="457200" lvl="1" indent="0">
              <a:buFontTx/>
              <a:buNone/>
            </a:pPr>
            <a:r>
              <a:rPr lang="en-US" kern="0" dirty="0"/>
              <a:t>When choosing courses, check workload ratings (</a:t>
            </a:r>
            <a:r>
              <a:rPr lang="en-US" i="1" kern="0" dirty="0"/>
              <a:t>see slide 1-12</a:t>
            </a:r>
            <a:r>
              <a:rPr lang="en-US" kern="0" dirty="0"/>
              <a:t>)</a:t>
            </a:r>
          </a:p>
          <a:p>
            <a:pPr marL="457200" lvl="1" indent="0">
              <a:buFontTx/>
              <a:buNone/>
            </a:pPr>
            <a:r>
              <a:rPr lang="en-US" kern="0" dirty="0"/>
              <a:t>Attend instructor and TA office hours as you can</a:t>
            </a:r>
          </a:p>
          <a:p>
            <a:pPr marL="457200" lvl="1" indent="0">
              <a:buFontTx/>
              <a:buNone/>
            </a:pPr>
            <a:r>
              <a:rPr lang="en-US" kern="0" dirty="0"/>
              <a:t>Attend/view lectures: it will save you time &amp; give new insights</a:t>
            </a:r>
          </a:p>
          <a:p>
            <a:pPr marL="457200" lvl="1" indent="0">
              <a:buFontTx/>
              <a:buNone/>
            </a:pPr>
            <a:r>
              <a:rPr lang="en-US" kern="0" dirty="0"/>
              <a:t>Start assignments when assigned and make progress each day: having more calendar time will allow you to learn info better **</a:t>
            </a:r>
          </a:p>
        </p:txBody>
      </p:sp>
    </p:spTree>
    <p:extLst>
      <p:ext uri="{BB962C8B-B14F-4D97-AF65-F5344CB8AC3E}">
        <p14:creationId xmlns:p14="http://schemas.microsoft.com/office/powerpoint/2010/main" val="2927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304800"/>
            <a:ext cx="8883649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Prof. Evans’ Research Projects</a:t>
            </a:r>
          </a:p>
        </p:txBody>
      </p:sp>
      <p:sp>
        <p:nvSpPr>
          <p:cNvPr id="4099" name="Text Box 62"/>
          <p:cNvSpPr txBox="1">
            <a:spLocks noChangeArrowheads="1"/>
          </p:cNvSpPr>
          <p:nvPr/>
        </p:nvSpPr>
        <p:spPr bwMode="auto">
          <a:xfrm>
            <a:off x="87313" y="6488668"/>
            <a:ext cx="8904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 i="1" dirty="0">
                <a:solidFill>
                  <a:schemeClr val="tx1"/>
                </a:solidFill>
                <a:latin typeface="Arial" charset="0"/>
                <a:cs typeface="Arial" charset="0"/>
              </a:rPr>
              <a:t>DSP    Digital Signal Processor               FPGA  Field Programmable Gate Array</a:t>
            </a:r>
          </a:p>
        </p:txBody>
      </p:sp>
      <p:sp>
        <p:nvSpPr>
          <p:cNvPr id="4101" name="Text Box 73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Course Overview</a:t>
            </a:r>
          </a:p>
        </p:txBody>
      </p:sp>
      <p:graphicFrame>
        <p:nvGraphicFramePr>
          <p:cNvPr id="10" name="Group 2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32547"/>
              </p:ext>
            </p:extLst>
          </p:nvPr>
        </p:nvGraphicFramePr>
        <p:xfrm>
          <a:off x="130175" y="1295400"/>
          <a:ext cx="8915399" cy="506035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System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Contribution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SW release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Prototype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Funding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Cellular (LTE)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full duplex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commun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85D04"/>
                        </a:solidFill>
                        <a:effectLst/>
                        <a:latin typeface="Arial" charset="0"/>
                      </a:endParaRP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6G@UT</a:t>
                      </a: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087651"/>
                  </a:ext>
                </a:extLst>
              </a:tr>
              <a:tr h="3095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196" marR="841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satellite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commun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84196" marR="841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Python</a:t>
                      </a: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85D04"/>
                        </a:solidFill>
                        <a:effectLst/>
                        <a:latin typeface="Arial" charset="0"/>
                      </a:endParaRP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AT&amp;T Labs</a:t>
                      </a: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reconfigurable surface</a:t>
                      </a:r>
                    </a:p>
                  </a:txBody>
                  <a:tcPr marL="84196" marR="841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Matlab+Py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85D04"/>
                        </a:solidFill>
                        <a:effectLst/>
                        <a:latin typeface="Arial" charset="0"/>
                      </a:endParaRP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Tektronix</a:t>
                      </a: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736975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Smart grid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interference reduction real-time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testbeds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85D04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Freescale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 &amp;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TI modems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IBM,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NXP, TI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Wi-Fi</a:t>
                      </a:r>
                    </a:p>
                  </a:txBody>
                  <a:tcPr marL="84196" marR="841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interference reduction</a:t>
                      </a: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NI FPGA</a:t>
                      </a: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Intel, NI</a:t>
                      </a:r>
                    </a:p>
                  </a:txBody>
                  <a:tcPr marL="84196" marR="8419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Underwater</a:t>
                      </a:r>
                    </a:p>
                  </a:txBody>
                  <a:tcPr marL="84196" marR="841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large receive array</a:t>
                      </a:r>
                    </a:p>
                  </a:txBody>
                  <a:tcPr marL="84196" marR="841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196" marR="841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Lake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testbed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85D04"/>
                        </a:solidFill>
                        <a:effectLst/>
                        <a:latin typeface="Arial" charset="0"/>
                      </a:endParaRPr>
                    </a:p>
                  </a:txBody>
                  <a:tcPr marL="84196" marR="841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ARL:UT</a:t>
                      </a:r>
                    </a:p>
                  </a:txBody>
                  <a:tcPr marL="84196" marR="841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Camera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image acquisition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DSP/C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Intel,Ricoh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5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video acquisition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Android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Display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image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halftoning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85D04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HP, Xerox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video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halftoning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85D04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Qualcomm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tools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distributed computing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Linux/C++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85D04"/>
                          </a:solidFill>
                          <a:effectLst/>
                          <a:latin typeface="Arial" charset="0"/>
                        </a:rPr>
                        <a:t>Navy sonar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Navy, NI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100" name="Text Box 63"/>
          <p:cNvSpPr txBox="1">
            <a:spLocks noChangeArrowheads="1"/>
          </p:cNvSpPr>
          <p:nvPr/>
        </p:nvSpPr>
        <p:spPr bwMode="auto">
          <a:xfrm>
            <a:off x="6858000" y="16470"/>
            <a:ext cx="222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33 PhD, 13 MS and 215 BS alumni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5852116-D4DE-B1E2-A178-1EFB8CD2F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1-</a:t>
            </a:r>
            <a:fld id="{71E80A40-5E78-4D40-8608-F5C4F68D135B}" type="slidenum">
              <a:rPr lang="en-US" sz="1400" b="0">
                <a:solidFill>
                  <a:schemeClr val="tx1"/>
                </a:solidFill>
              </a:rPr>
              <a:pPr/>
              <a:t>5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05400" y="4572000"/>
            <a:ext cx="3733800" cy="2171047"/>
            <a:chOff x="5105400" y="4572000"/>
            <a:chExt cx="3733800" cy="2171047"/>
          </a:xfrm>
        </p:grpSpPr>
        <p:pic>
          <p:nvPicPr>
            <p:cNvPr id="10" name="Picture 9" descr="Avid 9900-65162-12 4x6 Recording with DSP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0" b="22400"/>
            <a:stretch>
              <a:fillRect/>
            </a:stretch>
          </p:blipFill>
          <p:spPr bwMode="auto">
            <a:xfrm>
              <a:off x="5638800" y="4800600"/>
              <a:ext cx="188595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5105400" y="5334000"/>
              <a:ext cx="1466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CC00CC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0" dirty="0">
                  <a:solidFill>
                    <a:srgbClr val="0000FF"/>
                  </a:solidFill>
                </a:rPr>
                <a:t>Audio</a:t>
              </a:r>
              <a:br>
                <a:rPr lang="en-US" sz="1800" b="0" dirty="0">
                  <a:solidFill>
                    <a:srgbClr val="0000FF"/>
                  </a:solidFill>
                </a:rPr>
              </a:br>
              <a:r>
                <a:rPr lang="en-US" sz="1800" b="0" dirty="0">
                  <a:solidFill>
                    <a:srgbClr val="0000FF"/>
                  </a:solidFill>
                </a:rPr>
                <a:t>mixing board</a:t>
              </a:r>
            </a:p>
          </p:txBody>
        </p:sp>
        <p:pic>
          <p:nvPicPr>
            <p:cNvPr id="12" name="Picture 14" descr="eDigital 2Mpixel IP Camera Using TI Davinci Processo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494" y="4572000"/>
              <a:ext cx="996706" cy="99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7690094" y="5486400"/>
              <a:ext cx="1143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CC00CC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 b="0" dirty="0">
                  <a:solidFill>
                    <a:srgbClr val="0000FF"/>
                  </a:solidFill>
                </a:rPr>
                <a:t>IP camera</a:t>
              </a:r>
            </a:p>
          </p:txBody>
        </p:sp>
        <p:pic>
          <p:nvPicPr>
            <p:cNvPr id="14" name="Picture 13" descr="WiFi Router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73" b="19215"/>
            <a:stretch/>
          </p:blipFill>
          <p:spPr>
            <a:xfrm>
              <a:off x="6858000" y="5943600"/>
              <a:ext cx="1295400" cy="799447"/>
            </a:xfrm>
            <a:prstGeom prst="rect">
              <a:avLst/>
            </a:prstGeom>
          </p:spPr>
        </p:pic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5334000" y="6096000"/>
              <a:ext cx="1447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CC00CC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 b="0" dirty="0">
                  <a:solidFill>
                    <a:srgbClr val="0000FF"/>
                  </a:solidFill>
                </a:rPr>
                <a:t>Wi-Fi access point</a:t>
              </a:r>
            </a:p>
          </p:txBody>
        </p:sp>
      </p:grpSp>
      <p:pic>
        <p:nvPicPr>
          <p:cNvPr id="18" name="Picture 17" descr="Sep2016Tem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r="4286"/>
          <a:stretch/>
        </p:blipFill>
        <p:spPr>
          <a:xfrm>
            <a:off x="6433892" y="1264992"/>
            <a:ext cx="2633908" cy="2164008"/>
          </a:xfrm>
          <a:prstGeom prst="rect">
            <a:avLst/>
          </a:prstGeom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1524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Signal</a:t>
            </a:r>
            <a:endParaRPr lang="en-US" sz="2000" b="0" dirty="0">
              <a:solidFill>
                <a:schemeClr val="tx1"/>
              </a:solidFill>
              <a:latin typeface="Times New Roman" charset="0"/>
            </a:endParaRP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Carries information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Patterns of variations in physical quantity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Linear Systems &amp; Signals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Course Overview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1 Intro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1-</a:t>
            </a:r>
            <a:fld id="{CD7639E6-5476-AD46-86F7-0A7B525787AF}" type="slidenum">
              <a:rPr lang="en-US" sz="1400" b="0">
                <a:solidFill>
                  <a:schemeClr val="tx1"/>
                </a:solidFill>
              </a:rPr>
              <a:pPr/>
              <a:t>6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28956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Signal processing </a:t>
            </a:r>
            <a:r>
              <a:rPr lang="en-US" sz="2000" b="0" i="1" dirty="0" err="1">
                <a:solidFill>
                  <a:schemeClr val="tx1"/>
                </a:solidFill>
                <a:latin typeface="Times New Roman" charset="0"/>
              </a:rPr>
              <a:t>signalprocessingsociety.org</a:t>
            </a:r>
            <a:endParaRPr lang="en-US" sz="2000" b="0" i="1" dirty="0">
              <a:solidFill>
                <a:schemeClr val="tx1"/>
              </a:solidFill>
              <a:latin typeface="Times New Roman" charset="0"/>
            </a:endParaRP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Generation, transformation and extraction of information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Algorithms with associated architectures and implementations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Applications related to processing information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4724400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System</a:t>
            </a:r>
          </a:p>
          <a:p>
            <a:pPr marL="731520" lvl="1" indent="-274320">
              <a:buFontTx/>
              <a:buNone/>
            </a:pPr>
            <a:r>
              <a:rPr lang="en-US" dirty="0">
                <a:latin typeface="Times New Roman" charset="0"/>
              </a:rPr>
              <a:t>Manipulates, changes, records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or transmits signals</a:t>
            </a:r>
          </a:p>
          <a:p>
            <a:pPr marL="457200" lvl="1" indent="0">
              <a:buFontTx/>
              <a:buNone/>
            </a:pPr>
            <a:r>
              <a:rPr lang="en-US" dirty="0">
                <a:latin typeface="Times New Roman" charset="0"/>
              </a:rPr>
              <a:t>Converts a signal into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7E6B-D297-0540-9084-2DF77524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/>
          <a:lstStyle/>
          <a:p>
            <a:r>
              <a:rPr lang="en-US" dirty="0"/>
              <a:t>IEEE Signal Processing Society Videos</a:t>
            </a:r>
          </a:p>
        </p:txBody>
      </p:sp>
      <p:pic>
        <p:nvPicPr>
          <p:cNvPr id="10" name="Picture 9" descr="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AF6614A-54FE-3247-9DAD-54663FA2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6" y="1270000"/>
            <a:ext cx="2743200" cy="2723465"/>
          </a:xfrm>
          <a:prstGeom prst="rect">
            <a:avLst/>
          </a:prstGeom>
        </p:spPr>
      </p:pic>
      <p:pic>
        <p:nvPicPr>
          <p:cNvPr id="12" name="Picture 11" descr="Graphical user interface, websit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3351914-9918-B347-A978-599BAB238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6" y="1270000"/>
            <a:ext cx="2875064" cy="2824976"/>
          </a:xfrm>
          <a:prstGeom prst="rect">
            <a:avLst/>
          </a:prstGeom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903BD675-DB54-C943-A6B9-599E7C58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Course Overview</a:t>
            </a:r>
          </a:p>
        </p:txBody>
      </p:sp>
      <p:pic>
        <p:nvPicPr>
          <p:cNvPr id="15" name="Picture 14" descr="Graphical user interface, applicati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41D2CEF1-76AC-BB47-B7F5-0334E65CB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50" y="1222033"/>
            <a:ext cx="2867550" cy="2877828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EDD9E638-FDD3-C148-A922-433456DF29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2" y="3956824"/>
            <a:ext cx="2755100" cy="2824976"/>
          </a:xfrm>
          <a:prstGeom prst="rect">
            <a:avLst/>
          </a:prstGeom>
        </p:spPr>
      </p:pic>
      <p:pic>
        <p:nvPicPr>
          <p:cNvPr id="19" name="Picture 18" descr="Graphical user interface, websit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93AA7D10-16B0-4940-ADE3-1DB56895DB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40" y="3962400"/>
            <a:ext cx="2850651" cy="2880977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 with low confidence">
            <a:hlinkClick r:id="rId12"/>
            <a:extLst>
              <a:ext uri="{FF2B5EF4-FFF2-40B4-BE49-F238E27FC236}">
                <a16:creationId xmlns:a16="http://schemas.microsoft.com/office/drawing/2014/main" id="{C74C4B40-331D-C04F-843D-F81A01CA74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59" y="3929661"/>
            <a:ext cx="2907347" cy="29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Course Overview</a:t>
            </a:r>
          </a:p>
        </p:txBody>
      </p:sp>
      <p:sp>
        <p:nvSpPr>
          <p:cNvPr id="7171" name="Rectangle 103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3340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Objectives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Understand mathematical descriptions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of signal processing algorithms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Express those algorithms as software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implementations in MATLAB</a:t>
            </a: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Course Overview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86200" y="3944769"/>
            <a:ext cx="4953000" cy="2894060"/>
            <a:chOff x="3886200" y="3944769"/>
            <a:chExt cx="4953000" cy="2894060"/>
          </a:xfrm>
        </p:grpSpPr>
        <p:grpSp>
          <p:nvGrpSpPr>
            <p:cNvPr id="16" name="Group 15"/>
            <p:cNvGrpSpPr/>
            <p:nvPr/>
          </p:nvGrpSpPr>
          <p:grpSpPr>
            <a:xfrm>
              <a:off x="3886200" y="3944769"/>
              <a:ext cx="1664379" cy="2845961"/>
              <a:chOff x="3886200" y="3944769"/>
              <a:chExt cx="1664379" cy="2845961"/>
            </a:xfrm>
          </p:grpSpPr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3886200" y="5867400"/>
                <a:ext cx="166437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 b="1">
                    <a:solidFill>
                      <a:srgbClr val="CC00CC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 dirty="0">
                    <a:solidFill>
                      <a:schemeClr val="accent2"/>
                    </a:solidFill>
                  </a:rPr>
                  <a:t>James McClellan</a:t>
                </a:r>
                <a:br>
                  <a:rPr lang="en-US" sz="1800" i="1" dirty="0">
                    <a:solidFill>
                      <a:schemeClr val="accent2"/>
                    </a:solidFill>
                  </a:rPr>
                </a:br>
                <a:r>
                  <a:rPr lang="en-US" sz="1800" i="1" dirty="0">
                    <a:solidFill>
                      <a:srgbClr val="000000"/>
                    </a:solidFill>
                  </a:rPr>
                  <a:t>(Georgia Tech)</a:t>
                </a:r>
              </a:p>
            </p:txBody>
          </p:sp>
          <p:pic>
            <p:nvPicPr>
              <p:cNvPr id="3" name="Picture 2" descr="jim_mcclellan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61"/>
              <a:stretch/>
            </p:blipFill>
            <p:spPr>
              <a:xfrm>
                <a:off x="4114800" y="3944769"/>
                <a:ext cx="1343997" cy="1953111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5562599" y="3962400"/>
              <a:ext cx="1676401" cy="2848967"/>
              <a:chOff x="5562599" y="3962400"/>
              <a:chExt cx="1676401" cy="2848967"/>
            </a:xfrm>
          </p:grpSpPr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5562599" y="5888037"/>
                <a:ext cx="1676401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 b="1">
                    <a:solidFill>
                      <a:srgbClr val="CC00CC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 dirty="0">
                    <a:solidFill>
                      <a:schemeClr val="accent2"/>
                    </a:solidFill>
                  </a:rPr>
                  <a:t>Ronald</a:t>
                </a:r>
                <a:br>
                  <a:rPr lang="en-US" sz="1800" i="1" dirty="0">
                    <a:solidFill>
                      <a:schemeClr val="accent2"/>
                    </a:solidFill>
                  </a:rPr>
                </a:br>
                <a:r>
                  <a:rPr lang="en-US" sz="1800" i="1" dirty="0">
                    <a:solidFill>
                      <a:schemeClr val="accent2"/>
                    </a:solidFill>
                  </a:rPr>
                  <a:t>Schafer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(Georgia Tech)</a:t>
                </a:r>
              </a:p>
            </p:txBody>
          </p:sp>
          <p:pic>
            <p:nvPicPr>
              <p:cNvPr id="4" name="Picture 3" descr="ron_scafer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31" t="149" r="7208" b="1164"/>
              <a:stretch/>
            </p:blipFill>
            <p:spPr>
              <a:xfrm>
                <a:off x="5747253" y="3962400"/>
                <a:ext cx="1339347" cy="1938528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7239000" y="3962400"/>
              <a:ext cx="1600200" cy="2876429"/>
              <a:chOff x="7239000" y="3962400"/>
              <a:chExt cx="1600200" cy="2876429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7239000" y="5915499"/>
                <a:ext cx="16002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 b="1">
                    <a:solidFill>
                      <a:srgbClr val="CC00CC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 dirty="0">
                    <a:solidFill>
                      <a:schemeClr val="accent2"/>
                    </a:solidFill>
                  </a:rPr>
                  <a:t>Mark Yoder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(Rose-</a:t>
                </a:r>
                <a:r>
                  <a:rPr lang="en-US" sz="1800" i="1" dirty="0" err="1">
                    <a:solidFill>
                      <a:srgbClr val="000000"/>
                    </a:solidFill>
                  </a:rPr>
                  <a:t>Hulman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Inst. of Tech.</a:t>
                </a:r>
                <a:r>
                  <a:rPr lang="en-US" sz="1800" i="1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pic>
            <p:nvPicPr>
              <p:cNvPr id="5" name="Picture 4" descr="mark_yoder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57" t="8251" r="9937" b="2050"/>
              <a:stretch/>
            </p:blipFill>
            <p:spPr>
              <a:xfrm>
                <a:off x="7331723" y="3962400"/>
                <a:ext cx="1355077" cy="1944624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609600" y="4343400"/>
            <a:ext cx="2971800" cy="2442865"/>
            <a:chOff x="609600" y="4343400"/>
            <a:chExt cx="2971800" cy="2442865"/>
          </a:xfrm>
        </p:grpSpPr>
        <p:pic>
          <p:nvPicPr>
            <p:cNvPr id="9" name="Picture 8" descr="SignalProcessinFirstCover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9" r="7041"/>
            <a:stretch/>
          </p:blipFill>
          <p:spPr>
            <a:xfrm>
              <a:off x="1143000" y="4343400"/>
              <a:ext cx="2245095" cy="19983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0600" y="63246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dspfirst.gatech.edu</a:t>
              </a:r>
              <a:endParaRPr lang="en-US" dirty="0"/>
            </a:p>
          </p:txBody>
        </p:sp>
        <p:sp>
          <p:nvSpPr>
            <p:cNvPr id="11" name="Left Arrow 10">
              <a:hlinkClick r:id="rId6"/>
            </p:cNvPr>
            <p:cNvSpPr/>
            <p:nvPr/>
          </p:nvSpPr>
          <p:spPr bwMode="auto">
            <a:xfrm>
              <a:off x="609600" y="6477000"/>
              <a:ext cx="304800" cy="228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15000" y="1524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FF"/>
                </a:solidFill>
              </a:rPr>
              <a:t>) = </a:t>
            </a:r>
            <a:r>
              <a:rPr lang="en-US" sz="2000" dirty="0" err="1">
                <a:solidFill>
                  <a:srgbClr val="0000FF"/>
                </a:solidFill>
              </a:rPr>
              <a:t>cos</a:t>
            </a:r>
            <a:r>
              <a:rPr lang="en-US" sz="2000" dirty="0">
                <a:solidFill>
                  <a:srgbClr val="0000FF"/>
                </a:solidFill>
              </a:rPr>
              <a:t>(2 </a:t>
            </a:r>
            <a:r>
              <a:rPr lang="en-US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 (440 Hz) </a:t>
            </a:r>
            <a:r>
              <a:rPr lang="en-US" sz="2000" i="1" dirty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15000" y="1981200"/>
            <a:ext cx="3461998" cy="1676400"/>
            <a:chOff x="5715000" y="1981200"/>
            <a:chExt cx="3461998" cy="1676400"/>
          </a:xfrm>
        </p:grpSpPr>
        <p:sp>
          <p:nvSpPr>
            <p:cNvPr id="8" name="TextBox 7"/>
            <p:cNvSpPr txBox="1"/>
            <p:nvPr/>
          </p:nvSpPr>
          <p:spPr>
            <a:xfrm>
              <a:off x="7576798" y="1981200"/>
              <a:ext cx="1600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C00CC"/>
                  </a:solidFill>
                </a:rPr>
                <a:t>f0 = 440;</a:t>
              </a:r>
            </a:p>
            <a:p>
              <a:r>
                <a:rPr lang="en-US" sz="1400" dirty="0" err="1">
                  <a:solidFill>
                    <a:srgbClr val="CC00CC"/>
                  </a:solidFill>
                </a:rPr>
                <a:t>fs</a:t>
              </a:r>
              <a:r>
                <a:rPr lang="en-US" sz="1400" dirty="0">
                  <a:solidFill>
                    <a:srgbClr val="CC00CC"/>
                  </a:solidFill>
                </a:rPr>
                <a:t> = 24*f0;</a:t>
              </a:r>
            </a:p>
            <a:p>
              <a:r>
                <a:rPr lang="en-US" sz="1400" dirty="0" err="1">
                  <a:solidFill>
                    <a:srgbClr val="CC00CC"/>
                  </a:solidFill>
                </a:rPr>
                <a:t>Ts</a:t>
              </a:r>
              <a:r>
                <a:rPr lang="en-US" sz="1400" dirty="0">
                  <a:solidFill>
                    <a:srgbClr val="CC00CC"/>
                  </a:solidFill>
                </a:rPr>
                <a:t> = 1/</a:t>
              </a:r>
              <a:r>
                <a:rPr lang="en-US" sz="1400" dirty="0" err="1">
                  <a:solidFill>
                    <a:srgbClr val="CC00CC"/>
                  </a:solidFill>
                </a:rPr>
                <a:t>fs</a:t>
              </a:r>
              <a:r>
                <a:rPr lang="en-US" sz="1400" dirty="0">
                  <a:solidFill>
                    <a:srgbClr val="CC00CC"/>
                  </a:solidFill>
                </a:rPr>
                <a:t>;</a:t>
              </a:r>
            </a:p>
            <a:p>
              <a:r>
                <a:rPr lang="en-US" sz="1400" dirty="0">
                  <a:solidFill>
                    <a:srgbClr val="CC00CC"/>
                  </a:solidFill>
                </a:rPr>
                <a:t>t = 0 : </a:t>
              </a:r>
              <a:r>
                <a:rPr lang="en-US" sz="1400" dirty="0" err="1">
                  <a:solidFill>
                    <a:srgbClr val="CC00CC"/>
                  </a:solidFill>
                </a:rPr>
                <a:t>Ts</a:t>
              </a:r>
              <a:r>
                <a:rPr lang="en-US" sz="1400" dirty="0">
                  <a:solidFill>
                    <a:srgbClr val="CC00CC"/>
                  </a:solidFill>
                </a:rPr>
                <a:t> : 4/f0;</a:t>
              </a:r>
            </a:p>
            <a:p>
              <a:r>
                <a:rPr lang="it-IT" sz="1400" dirty="0">
                  <a:solidFill>
                    <a:srgbClr val="CC00CC"/>
                  </a:solidFill>
                </a:rPr>
                <a:t>x = cos(2*</a:t>
              </a:r>
              <a:r>
                <a:rPr lang="it-IT" sz="1400" dirty="0" err="1">
                  <a:solidFill>
                    <a:srgbClr val="CC00CC"/>
                  </a:solidFill>
                </a:rPr>
                <a:t>pi</a:t>
              </a:r>
              <a:r>
                <a:rPr lang="it-IT" sz="1400" dirty="0">
                  <a:solidFill>
                    <a:srgbClr val="CC00CC"/>
                  </a:solidFill>
                </a:rPr>
                <a:t>*f0*t);</a:t>
              </a:r>
              <a:br>
                <a:rPr lang="it-IT" sz="1400" dirty="0">
                  <a:solidFill>
                    <a:srgbClr val="CC00CC"/>
                  </a:solidFill>
                </a:rPr>
              </a:br>
              <a:r>
                <a:rPr lang="en-US" sz="1400" dirty="0">
                  <a:solidFill>
                    <a:srgbClr val="CC00CC"/>
                  </a:solidFill>
                </a:rPr>
                <a:t>plot(t, x);</a:t>
              </a:r>
            </a:p>
          </p:txBody>
        </p:sp>
        <p:pic>
          <p:nvPicPr>
            <p:cNvPr id="15" name="Picture 14" descr="cosineplot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5" r="7522"/>
            <a:stretch/>
          </p:blipFill>
          <p:spPr>
            <a:xfrm>
              <a:off x="5715000" y="1981200"/>
              <a:ext cx="1889230" cy="1676400"/>
            </a:xfrm>
            <a:prstGeom prst="rect">
              <a:avLst/>
            </a:prstGeom>
          </p:spPr>
        </p:pic>
      </p:grpSp>
      <p:sp>
        <p:nvSpPr>
          <p:cNvPr id="23" name="Rectangle 1034"/>
          <p:cNvSpPr txBox="1">
            <a:spLocks noChangeArrowheads="1"/>
          </p:cNvSpPr>
          <p:nvPr/>
        </p:nvSpPr>
        <p:spPr bwMode="auto">
          <a:xfrm>
            <a:off x="457200" y="3352800"/>
            <a:ext cx="533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>
                <a:latin typeface="Times New Roman" charset="0"/>
              </a:rPr>
              <a:t>Your</a:t>
            </a:r>
            <a:r>
              <a:rPr lang="en-US" dirty="0">
                <a:latin typeface="Times New Roman" charset="0"/>
              </a:rPr>
              <a:t> objectives?</a:t>
            </a:r>
          </a:p>
        </p:txBody>
      </p:sp>
      <p:sp>
        <p:nvSpPr>
          <p:cNvPr id="25" name="Rectangle 1034"/>
          <p:cNvSpPr txBox="1">
            <a:spLocks noChangeArrowheads="1"/>
          </p:cNvSpPr>
          <p:nvPr/>
        </p:nvSpPr>
        <p:spPr bwMode="auto">
          <a:xfrm>
            <a:off x="457200" y="3810000"/>
            <a:ext cx="533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Required textbook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Grading</a:t>
            </a:r>
          </a:p>
        </p:txBody>
      </p:sp>
      <p:sp>
        <p:nvSpPr>
          <p:cNvPr id="17412" name="Rectangle 103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3048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Calculation of numeric grades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17% midterm #1 exam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17% midterm #2 exam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26% final exam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20% homework (</a:t>
            </a:r>
            <a:r>
              <a:rPr lang="en-US" i="1" dirty="0"/>
              <a:t>drop lowest grade of 9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10% tune-up Tuesdays (</a:t>
            </a:r>
            <a:r>
              <a:rPr lang="en-US" i="1" dirty="0"/>
              <a:t>drop lowest grade of 9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10% mini-projects</a:t>
            </a:r>
          </a:p>
        </p:txBody>
      </p:sp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7239000" y="1295400"/>
            <a:ext cx="1600200" cy="341632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chemeClr val="tx1"/>
                </a:solidFill>
              </a:rPr>
              <a:t>Cutoffs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90.00  A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86.67  A-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83.34  B+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80.00  B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76.67  B-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73.34  C+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70.00  C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etc.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>
                <a:solidFill>
                  <a:schemeClr val="tx1"/>
                </a:solidFill>
              </a:rPr>
              <a:t>Course Overview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1-</a:t>
            </a:r>
            <a:fld id="{CD7639E6-5476-AD46-86F7-0A7B525787AF}" type="slidenum">
              <a:rPr lang="en-US" sz="1400" b="0">
                <a:solidFill>
                  <a:schemeClr val="tx1"/>
                </a:solidFill>
              </a:rPr>
              <a:pPr/>
              <a:t>9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Rectangle 1032"/>
          <p:cNvSpPr txBox="1">
            <a:spLocks noChangeArrowheads="1"/>
          </p:cNvSpPr>
          <p:nvPr/>
        </p:nvSpPr>
        <p:spPr bwMode="auto">
          <a:xfrm>
            <a:off x="457200" y="4419600"/>
            <a:ext cx="8458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Midterm and final exams (in person)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dirty="0"/>
              <a:t>Based on in-lecture discussions and assignments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dirty="0"/>
              <a:t>Open books, notes &amp; computer (but no networking or AI tools)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dirty="0"/>
              <a:t>Dozens of old exams on course si</a:t>
            </a:r>
            <a:r>
              <a:rPr lang="en-US" dirty="0">
                <a:latin typeface="Times New Roman" charset="0"/>
              </a:rPr>
              <a:t>te</a:t>
            </a:r>
            <a:r>
              <a:rPr lang="en-US" dirty="0"/>
              <a:t> (most with solutions)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dirty="0"/>
              <a:t>Dates are October 2, November 13, and December 12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2507</Words>
  <Application>Microsoft Macintosh PowerPoint</Application>
  <PresentationFormat>On-screen Show (4:3)</PresentationFormat>
  <Paragraphs>387</Paragraphs>
  <Slides>21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NewCenturySchlbk</vt:lpstr>
      <vt:lpstr>Symbol</vt:lpstr>
      <vt:lpstr>Times New Roman</vt:lpstr>
      <vt:lpstr>Verdana</vt:lpstr>
      <vt:lpstr>Wingdings</vt:lpstr>
      <vt:lpstr>Default Design</vt:lpstr>
      <vt:lpstr>Equation</vt:lpstr>
      <vt:lpstr>Introduction &amp; Sinusoids</vt:lpstr>
      <vt:lpstr>Instructional Staff</vt:lpstr>
      <vt:lpstr>Destress Course to Improve Learning</vt:lpstr>
      <vt:lpstr>Getting the Most Out of This Course</vt:lpstr>
      <vt:lpstr>Prof. Evans’ Research Projects</vt:lpstr>
      <vt:lpstr>Linear Systems &amp; Signals</vt:lpstr>
      <vt:lpstr>IEEE Signal Processing Society Videos</vt:lpstr>
      <vt:lpstr>Course Overview</vt:lpstr>
      <vt:lpstr>Grading</vt:lpstr>
      <vt:lpstr>Grading</vt:lpstr>
      <vt:lpstr>Pre-requisite for 15 ECE Courses</vt:lpstr>
      <vt:lpstr>Course Workloads</vt:lpstr>
      <vt:lpstr>Signals As Functions</vt:lpstr>
      <vt:lpstr>Signals As Functions</vt:lpstr>
      <vt:lpstr>Sinusoidal Signal</vt:lpstr>
      <vt:lpstr>Tuning Fork Example A-440 Hz</vt:lpstr>
      <vt:lpstr>MATLAB Interlude</vt:lpstr>
      <vt:lpstr>MATLAB Interlude</vt:lpstr>
      <vt:lpstr>Systems</vt:lpstr>
      <vt:lpstr>Squaring Block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766</cp:revision>
  <cp:lastPrinted>2018-06-18T23:23:34Z</cp:lastPrinted>
  <dcterms:created xsi:type="dcterms:W3CDTF">1999-08-31T01:42:33Z</dcterms:created>
  <dcterms:modified xsi:type="dcterms:W3CDTF">2025-08-26T17:40:42Z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