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0" r:id="rId3"/>
    <p:sldId id="373" r:id="rId4"/>
    <p:sldId id="377" r:id="rId5"/>
    <p:sldId id="375" r:id="rId6"/>
    <p:sldId id="378" r:id="rId7"/>
    <p:sldId id="372" r:id="rId8"/>
    <p:sldId id="379" r:id="rId9"/>
    <p:sldId id="380" r:id="rId10"/>
    <p:sldId id="381" r:id="rId11"/>
    <p:sldId id="382" r:id="rId12"/>
    <p:sldId id="383" r:id="rId13"/>
    <p:sldId id="384" r:id="rId1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107"/>
    <a:srgbClr val="EB070B"/>
    <a:srgbClr val="C32A10"/>
    <a:srgbClr val="008000"/>
    <a:srgbClr val="800040"/>
    <a:srgbClr val="FFCF8D"/>
    <a:srgbClr val="FFF50B"/>
    <a:srgbClr val="FF0101"/>
    <a:srgbClr val="9966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60"/>
  </p:normalViewPr>
  <p:slideViewPr>
    <p:cSldViewPr>
      <p:cViewPr varScale="1">
        <p:scale>
          <a:sx n="114" d="100"/>
          <a:sy n="114" d="100"/>
        </p:scale>
        <p:origin x="2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974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9C1538-8C06-C145-B348-B6B904A0B8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688975"/>
            <a:ext cx="4679950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427538"/>
            <a:ext cx="505618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808DF4-B55E-EC42-B023-904EB67A6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1-</a:t>
            </a:r>
            <a:fld id="{25E6C7D9-E153-A246-A118-12F94377C0D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5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F0256674-A60C-E94E-9F9F-1C820431A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5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881BF9C-558B-2145-8DFD-3FA67EFD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1-</a:t>
            </a:r>
            <a:fld id="{48456A70-0021-B84E-925B-88B7CCC4D2F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2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1-</a:t>
            </a:r>
            <a:fld id="{33EDC96D-55DE-CA44-A250-A00E3EA1FE2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6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1-</a:t>
            </a:r>
            <a:fld id="{95762E6C-DE49-564A-8C5A-CB9F777757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7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1-</a:t>
            </a:r>
            <a:fld id="{B41D315A-3C59-1141-9ADA-E7C044A046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3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1-</a:t>
            </a:r>
            <a:fld id="{A4D5F681-E361-EC4F-A31C-2C64434285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1-</a:t>
            </a:r>
            <a:fld id="{8B3C100E-1D49-9B4B-9283-CFA0E9FD430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8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98833C8E-FE58-5C4B-9D16-66EC237C2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1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7728885-51BE-1D4A-AD7E-30D0C367F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dirty="0"/>
              <a:t>1-</a:t>
            </a:r>
            <a:fld id="{B4EAA76D-941B-F24A-9A99-FA0C585D582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CC00CC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19.bin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7.wmf"/><Relationship Id="rId3" Type="http://schemas.openxmlformats.org/officeDocument/2006/relationships/image" Target="../media/image32.e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8.bin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5.wmf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15.wmf"/><Relationship Id="rId7" Type="http://schemas.openxmlformats.org/officeDocument/2006/relationships/image" Target="../media/image17.emf"/><Relationship Id="rId12" Type="http://schemas.openxmlformats.org/officeDocument/2006/relationships/image" Target="../media/image20.png"/><Relationship Id="rId2" Type="http://schemas.openxmlformats.org/officeDocument/2006/relationships/oleObject" Target="../embeddings/oleObject6.bin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9.emf"/><Relationship Id="rId5" Type="http://schemas.openxmlformats.org/officeDocument/2006/relationships/image" Target="../media/image16.wmf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emf"/><Relationship Id="rId1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Periodic Signals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895600"/>
            <a:ext cx="76962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charset="0"/>
              </a:rPr>
              <a:t>Prof. Brian L. Evans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Dept. of Electrical and Computer Engineering</a:t>
            </a:r>
          </a:p>
          <a:p>
            <a:r>
              <a:rPr lang="en-US" dirty="0">
                <a:latin typeface="Times New Roman" charset="0"/>
              </a:rPr>
              <a:t>The University of Texas at Austin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EE 313 Linear Systems and Signals                          </a:t>
            </a:r>
            <a:r>
              <a:rPr lang="en-US" sz="2400" b="0" i="1">
                <a:solidFill>
                  <a:schemeClr val="tx1"/>
                </a:solidFill>
              </a:rPr>
              <a:t>Fall 2025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0" y="5943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i="1" dirty="0"/>
              <a:t>Lecture 2                     http://</a:t>
            </a:r>
            <a:r>
              <a:rPr lang="en-US" sz="2000" b="0" i="1" dirty="0" err="1"/>
              <a:t>www.ece.utexas.edu</a:t>
            </a:r>
            <a:r>
              <a:rPr lang="en-US" sz="2000" b="0" i="1" dirty="0"/>
              <a:t>/~</a:t>
            </a:r>
            <a:r>
              <a:rPr lang="en-US" sz="2000" b="0" i="1" dirty="0" err="1"/>
              <a:t>bevans</a:t>
            </a:r>
            <a:r>
              <a:rPr lang="en-US" sz="2000" b="0" i="1" dirty="0"/>
              <a:t>/courses/signals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Textbook: McClellan, Schafer &amp; Yoder, </a:t>
            </a:r>
            <a:r>
              <a:rPr lang="en-US" sz="2000" i="1" dirty="0">
                <a:solidFill>
                  <a:srgbClr val="0000FF"/>
                </a:solidFill>
              </a:rPr>
              <a:t>Signal Processing First, </a:t>
            </a:r>
            <a:r>
              <a:rPr lang="en-US" sz="2000" dirty="0">
                <a:solidFill>
                  <a:srgbClr val="0000FF"/>
                </a:solidFill>
              </a:rPr>
              <a:t>2003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33400"/>
          </a:xfrm>
        </p:spPr>
        <p:txBody>
          <a:bodyPr/>
          <a:lstStyle/>
          <a:p>
            <a:r>
              <a:rPr lang="en-US" dirty="0"/>
              <a:t>Sinusoidal waveforms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Spectrum Representation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Ch. 3 Intro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291083"/>
              </p:ext>
            </p:extLst>
          </p:nvPr>
        </p:nvGraphicFramePr>
        <p:xfrm>
          <a:off x="990600" y="3440113"/>
          <a:ext cx="3452812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200" imgH="469900" progId="Equation.3">
                  <p:embed/>
                </p:oleObj>
              </mc:Choice>
              <mc:Fallback>
                <p:oleObj name="Equation" r:id="rId2" imgW="1981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3440113"/>
                        <a:ext cx="3452812" cy="81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607107"/>
              </p:ext>
            </p:extLst>
          </p:nvPr>
        </p:nvGraphicFramePr>
        <p:xfrm>
          <a:off x="4733495" y="4294084"/>
          <a:ext cx="2765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500" imgH="241300" progId="Equation.3">
                  <p:embed/>
                </p:oleObj>
              </mc:Choice>
              <mc:Fallback>
                <p:oleObj name="Equation" r:id="rId4" imgW="1460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33495" y="4294084"/>
                        <a:ext cx="276542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259453"/>
              </p:ext>
            </p:extLst>
          </p:nvPr>
        </p:nvGraphicFramePr>
        <p:xfrm>
          <a:off x="5181600" y="4953000"/>
          <a:ext cx="31242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  <a:r>
                        <a:rPr lang="en-US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f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440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f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880 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ymbol" charset="2"/>
                          <a:cs typeface="Symbol" charset="2"/>
                        </a:rPr>
                        <a:t>f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ymbol" charset="2"/>
                          <a:cs typeface="Symbol" charset="2"/>
                        </a:rPr>
                        <a:t>f</a:t>
                      </a:r>
                      <a:r>
                        <a:rPr lang="en-US" baseline="-25000" dirty="0">
                          <a:latin typeface="+mn-lt"/>
                          <a:cs typeface="+mn-cs"/>
                        </a:rPr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2-</a:t>
            </a:r>
            <a:fld id="{0A22943B-C896-CD43-8DB9-0307B7EB4DA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4800600"/>
            <a:ext cx="4724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472" indent="-347472"/>
            <a:r>
              <a:rPr lang="en-US" dirty="0"/>
              <a:t>Example (</a:t>
            </a:r>
            <a:r>
              <a:rPr lang="en-US" i="1" dirty="0"/>
              <a:t>slide 1-16</a:t>
            </a:r>
            <a:r>
              <a:rPr lang="en-US" dirty="0"/>
              <a:t>)</a:t>
            </a:r>
          </a:p>
          <a:p>
            <a:pPr marL="457200" lvl="1" indent="0">
              <a:buFontTx/>
              <a:buNone/>
            </a:pP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i="1" baseline="30000" dirty="0"/>
              <a:t>2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cos</a:t>
            </a:r>
            <a:r>
              <a:rPr lang="en-US" baseline="30000" dirty="0"/>
              <a:t>2</a:t>
            </a:r>
            <a:r>
              <a:rPr lang="en-US" dirty="0"/>
              <a:t>(2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 440 </a:t>
            </a:r>
            <a:r>
              <a:rPr lang="en-US" i="1" dirty="0"/>
              <a:t>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 = ½ (1 + </a:t>
            </a:r>
            <a:r>
              <a:rPr lang="en-US" dirty="0" err="1"/>
              <a:t>cos</a:t>
            </a:r>
            <a:r>
              <a:rPr lang="en-US" dirty="0"/>
              <a:t>(2 (2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 440 </a:t>
            </a:r>
            <a:r>
              <a:rPr lang="en-US" i="1" dirty="0"/>
              <a:t>t</a:t>
            </a:r>
            <a:r>
              <a:rPr lang="en-US" dirty="0"/>
              <a:t>)) )</a:t>
            </a:r>
            <a:br>
              <a:rPr lang="en-US" dirty="0"/>
            </a:br>
            <a:r>
              <a:rPr lang="en-US" dirty="0"/>
              <a:t>       = ½ + ½ </a:t>
            </a:r>
            <a:r>
              <a:rPr lang="en-US" dirty="0" err="1"/>
              <a:t>cos</a:t>
            </a:r>
            <a:r>
              <a:rPr lang="en-US" dirty="0"/>
              <a:t>(2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 880 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2465284"/>
            <a:ext cx="8305800" cy="96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i="1" dirty="0">
                <a:solidFill>
                  <a:srgbClr val="0000FF"/>
                </a:solidFill>
              </a:rPr>
              <a:t>Spectrum</a:t>
            </a:r>
            <a:r>
              <a:rPr lang="en-US" dirty="0"/>
              <a:t> is collection of amplitude, phase and frequency info to express more complicated signals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08740" y="4264974"/>
            <a:ext cx="43680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31520" lvl="1" indent="0">
              <a:buFontTx/>
              <a:buNone/>
            </a:pPr>
            <a:r>
              <a:rPr lang="en-US" dirty="0"/>
              <a:t>where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is real-valued and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253810"/>
              </p:ext>
            </p:extLst>
          </p:nvPr>
        </p:nvGraphicFramePr>
        <p:xfrm>
          <a:off x="990600" y="1954213"/>
          <a:ext cx="2662237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200" imgH="292100" progId="Equation.3">
                  <p:embed/>
                </p:oleObj>
              </mc:Choice>
              <mc:Fallback>
                <p:oleObj name="Equation" r:id="rId6" imgW="14732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0" y="1954213"/>
                        <a:ext cx="2662237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22813"/>
              </p:ext>
            </p:extLst>
          </p:nvPr>
        </p:nvGraphicFramePr>
        <p:xfrm>
          <a:off x="3676543" y="1902774"/>
          <a:ext cx="2293937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70000" imgH="330200" progId="Equation.3">
                  <p:embed/>
                </p:oleObj>
              </mc:Choice>
              <mc:Fallback>
                <p:oleObj name="Equation" r:id="rId8" imgW="12700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76543" y="1902774"/>
                        <a:ext cx="2293937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651676"/>
              </p:ext>
            </p:extLst>
          </p:nvPr>
        </p:nvGraphicFramePr>
        <p:xfrm>
          <a:off x="6034350" y="1905000"/>
          <a:ext cx="21558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93800" imgH="330200" progId="Equation.3">
                  <p:embed/>
                </p:oleObj>
              </mc:Choice>
              <mc:Fallback>
                <p:oleObj name="Equation" r:id="rId10" imgW="11938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34350" y="1905000"/>
                        <a:ext cx="215582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690872"/>
              </p:ext>
            </p:extLst>
          </p:nvPr>
        </p:nvGraphicFramePr>
        <p:xfrm>
          <a:off x="4461030" y="3414445"/>
          <a:ext cx="263207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11300" imgH="508000" progId="Equation.3">
                  <p:embed/>
                </p:oleObj>
              </mc:Choice>
              <mc:Fallback>
                <p:oleObj name="Equation" r:id="rId12" imgW="15113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61030" y="3414445"/>
                        <a:ext cx="2632075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3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Two-Sided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2133600"/>
          </a:xfrm>
        </p:spPr>
        <p:txBody>
          <a:bodyPr/>
          <a:lstStyle/>
          <a:p>
            <a:r>
              <a:rPr lang="en-US" dirty="0"/>
              <a:t>Expanding cosine terms with inverse Euler formula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Spectrum Representation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595258"/>
              </p:ext>
            </p:extLst>
          </p:nvPr>
        </p:nvGraphicFramePr>
        <p:xfrm>
          <a:off x="990600" y="2057400"/>
          <a:ext cx="345281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200" imgH="469900" progId="Equation.3">
                  <p:embed/>
                </p:oleObj>
              </mc:Choice>
              <mc:Fallback>
                <p:oleObj name="Equation" r:id="rId2" imgW="1981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2057400"/>
                        <a:ext cx="3452812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242197"/>
              </p:ext>
            </p:extLst>
          </p:nvPr>
        </p:nvGraphicFramePr>
        <p:xfrm>
          <a:off x="1835150" y="2997200"/>
          <a:ext cx="3270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7200" imgH="241300" progId="Equation.3">
                  <p:embed/>
                </p:oleObj>
              </mc:Choice>
              <mc:Fallback>
                <p:oleObj name="Equation" r:id="rId4" imgW="1727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5150" y="2997200"/>
                        <a:ext cx="32702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2-</a:t>
            </a:r>
            <a:fld id="{0A22943B-C896-CD43-8DB9-0307B7EB4DA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3581400"/>
            <a:ext cx="8458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Two-sided spectrum</a:t>
            </a:r>
          </a:p>
          <a:p>
            <a:pPr marL="457200" lvl="1" indent="0">
              <a:buFontTx/>
              <a:buNone/>
            </a:pPr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+1 frequencies and 2</a:t>
            </a:r>
            <a:r>
              <a:rPr lang="en-US" i="1" dirty="0"/>
              <a:t>N</a:t>
            </a:r>
            <a:r>
              <a:rPr lang="en-US" dirty="0"/>
              <a:t>+1 complex amplitudes </a:t>
            </a:r>
          </a:p>
          <a:p>
            <a:pPr marL="457200" lvl="1" indent="0">
              <a:buFontTx/>
              <a:buNone/>
            </a:pPr>
            <a:r>
              <a:rPr lang="en-US" dirty="0"/>
              <a:t>{ (0,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), (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, ½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), (-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, ½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baseline="30000" dirty="0"/>
              <a:t>*</a:t>
            </a:r>
            <a:r>
              <a:rPr lang="en-US" dirty="0"/>
              <a:t>), …, (</a:t>
            </a:r>
            <a:r>
              <a:rPr lang="en-US" i="1" dirty="0" err="1"/>
              <a:t>f</a:t>
            </a:r>
            <a:r>
              <a:rPr lang="en-US" baseline="-25000" dirty="0" err="1"/>
              <a:t>k</a:t>
            </a:r>
            <a:r>
              <a:rPr lang="en-US" dirty="0"/>
              <a:t>, ½ </a:t>
            </a:r>
            <a:r>
              <a:rPr lang="en-US" i="1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), (-</a:t>
            </a:r>
            <a:r>
              <a:rPr lang="en-US" i="1" dirty="0" err="1"/>
              <a:t>f</a:t>
            </a:r>
            <a:r>
              <a:rPr lang="en-US" baseline="-25000" dirty="0" err="1"/>
              <a:t>k</a:t>
            </a:r>
            <a:r>
              <a:rPr lang="en-US" dirty="0"/>
              <a:t>, ½ </a:t>
            </a:r>
            <a:r>
              <a:rPr lang="en-US" i="1" dirty="0" err="1"/>
              <a:t>X</a:t>
            </a:r>
            <a:r>
              <a:rPr lang="en-US" baseline="-25000" dirty="0" err="1"/>
              <a:t>k</a:t>
            </a:r>
            <a:r>
              <a:rPr lang="en-US" baseline="30000" dirty="0"/>
              <a:t>*</a:t>
            </a:r>
            <a:r>
              <a:rPr lang="en-US" dirty="0"/>
              <a:t>), … }</a:t>
            </a:r>
          </a:p>
          <a:p>
            <a:pPr marL="457200" lvl="1" indent="0">
              <a:buFontTx/>
              <a:buNone/>
            </a:pPr>
            <a:r>
              <a:rPr lang="en-US" dirty="0"/>
              <a:t>Frequency-domain representation of signal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781729"/>
              </p:ext>
            </p:extLst>
          </p:nvPr>
        </p:nvGraphicFramePr>
        <p:xfrm>
          <a:off x="4446480" y="2045071"/>
          <a:ext cx="371792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33600" imgH="508000" progId="Equation.3">
                  <p:embed/>
                </p:oleObj>
              </mc:Choice>
              <mc:Fallback>
                <p:oleObj name="Equation" r:id="rId6" imgW="21336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46480" y="2045071"/>
                        <a:ext cx="3717925" cy="884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2954676"/>
            <a:ext cx="1447800" cy="5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dirty="0"/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221320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Two-Sided Spectrum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33400"/>
          </a:xfrm>
        </p:spPr>
        <p:txBody>
          <a:bodyPr/>
          <a:lstStyle/>
          <a:p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10 + 14 </a:t>
            </a:r>
            <a:r>
              <a:rPr lang="en-US" dirty="0" err="1"/>
              <a:t>cos</a:t>
            </a:r>
            <a:r>
              <a:rPr lang="en-US" dirty="0"/>
              <a:t>(200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–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/3) + 8 </a:t>
            </a:r>
            <a:r>
              <a:rPr lang="en-US" dirty="0" err="1"/>
              <a:t>cos</a:t>
            </a:r>
            <a:r>
              <a:rPr lang="en-US" dirty="0"/>
              <a:t>(500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+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/2)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Spectrum Representation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3-1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53823"/>
              </p:ext>
            </p:extLst>
          </p:nvPr>
        </p:nvGraphicFramePr>
        <p:xfrm>
          <a:off x="990600" y="2514600"/>
          <a:ext cx="7556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33900" imgH="228600" progId="Equation.3">
                  <p:embed/>
                </p:oleObj>
              </mc:Choice>
              <mc:Fallback>
                <p:oleObj name="Equation" r:id="rId2" imgW="4533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2514600"/>
                        <a:ext cx="7556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304800" y="3886200"/>
            <a:ext cx="6216541" cy="2609910"/>
            <a:chOff x="304800" y="3886200"/>
            <a:chExt cx="6216541" cy="2609910"/>
          </a:xfrm>
        </p:grpSpPr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463071" y="5617369"/>
              <a:ext cx="4694279" cy="297656"/>
              <a:chOff x="288" y="3171"/>
              <a:chExt cx="4271" cy="250"/>
            </a:xfrm>
          </p:grpSpPr>
          <p:sp>
            <p:nvSpPr>
              <p:cNvPr id="8" name="Text Box 16"/>
              <p:cNvSpPr txBox="1">
                <a:spLocks noChangeArrowheads="1"/>
              </p:cNvSpPr>
              <p:nvPr/>
            </p:nvSpPr>
            <p:spPr bwMode="auto">
              <a:xfrm>
                <a:off x="2335" y="3171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0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9" name="Text Box 17"/>
              <p:cNvSpPr txBox="1">
                <a:spLocks noChangeArrowheads="1"/>
              </p:cNvSpPr>
              <p:nvPr/>
            </p:nvSpPr>
            <p:spPr bwMode="auto">
              <a:xfrm>
                <a:off x="3024" y="3171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100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4176" y="3171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250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1" name="Text Box 19"/>
              <p:cNvSpPr txBox="1">
                <a:spLocks noChangeArrowheads="1"/>
              </p:cNvSpPr>
              <p:nvPr/>
            </p:nvSpPr>
            <p:spPr bwMode="auto">
              <a:xfrm>
                <a:off x="1488" y="3171"/>
                <a:ext cx="4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–100</a:t>
                </a:r>
                <a:endParaRPr lang="en-US" b="1">
                  <a:latin typeface="Arial" charset="0"/>
                </a:endParaRPr>
              </a:p>
            </p:txBody>
          </p:sp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288" y="3171"/>
                <a:ext cx="4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–250</a:t>
                </a:r>
                <a:endParaRPr lang="en-US" b="1">
                  <a:latin typeface="Arial" charset="0"/>
                </a:endParaRPr>
              </a:p>
            </p:txBody>
          </p:sp>
        </p:grp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4953000" y="6096000"/>
              <a:ext cx="1143000" cy="40011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Arial" charset="0"/>
                </a:rPr>
                <a:t>f (in Hz)</a:t>
              </a:r>
              <a:endParaRPr lang="en-US" b="1" dirty="0">
                <a:latin typeface="Arial" charset="0"/>
              </a:endParaRPr>
            </a:p>
          </p:txBody>
        </p:sp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304800" y="4356497"/>
              <a:ext cx="5803276" cy="1257300"/>
              <a:chOff x="144" y="2016"/>
              <a:chExt cx="5280" cy="1056"/>
            </a:xfrm>
          </p:grpSpPr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 flipV="1">
                <a:off x="2448" y="2016"/>
                <a:ext cx="0" cy="1056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144" y="3072"/>
                <a:ext cx="5280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 flipV="1">
                <a:off x="3216" y="2352"/>
                <a:ext cx="0" cy="72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 flipV="1">
                <a:off x="1728" y="2352"/>
                <a:ext cx="0" cy="72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 flipV="1">
                <a:off x="4368" y="264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V="1">
                <a:off x="528" y="2640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37"/>
            <p:cNvGrpSpPr>
              <a:grpSpLocks/>
            </p:cNvGrpSpPr>
            <p:nvPr/>
          </p:nvGrpSpPr>
          <p:grpSpPr bwMode="auto">
            <a:xfrm>
              <a:off x="1655601" y="4299347"/>
              <a:ext cx="2764249" cy="514350"/>
              <a:chOff x="1373" y="2064"/>
              <a:chExt cx="2515" cy="432"/>
            </a:xfrm>
          </p:grpSpPr>
          <p:graphicFrame>
            <p:nvGraphicFramePr>
              <p:cNvPr id="22" name="Object 31"/>
              <p:cNvGraphicFramePr>
                <a:graphicFrameLocks noChangeAspect="1"/>
              </p:cNvGraphicFramePr>
              <p:nvPr/>
            </p:nvGraphicFramePr>
            <p:xfrm>
              <a:off x="1373" y="2067"/>
              <a:ext cx="835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444240" imgH="228600" progId="Equation.3">
                      <p:embed/>
                    </p:oleObj>
                  </mc:Choice>
                  <mc:Fallback>
                    <p:oleObj name="Equation" r:id="rId4" imgW="4442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73" y="2067"/>
                            <a:ext cx="835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32"/>
              <p:cNvGraphicFramePr>
                <a:graphicFrameLocks noChangeAspect="1"/>
              </p:cNvGraphicFramePr>
              <p:nvPr/>
            </p:nvGraphicFramePr>
            <p:xfrm>
              <a:off x="2910" y="2064"/>
              <a:ext cx="978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520560" imgH="228600" progId="Equation.3">
                      <p:embed/>
                    </p:oleObj>
                  </mc:Choice>
                  <mc:Fallback>
                    <p:oleObj name="Equation" r:id="rId6" imgW="520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0" y="2064"/>
                            <a:ext cx="978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4" name="Group 36"/>
            <p:cNvGrpSpPr>
              <a:grpSpLocks/>
            </p:cNvGrpSpPr>
            <p:nvPr/>
          </p:nvGrpSpPr>
          <p:grpSpPr bwMode="auto">
            <a:xfrm>
              <a:off x="357557" y="4642247"/>
              <a:ext cx="5164696" cy="510778"/>
              <a:chOff x="192" y="2352"/>
              <a:chExt cx="4699" cy="429"/>
            </a:xfrm>
          </p:grpSpPr>
          <p:graphicFrame>
            <p:nvGraphicFramePr>
              <p:cNvPr id="25" name="Object 33"/>
              <p:cNvGraphicFramePr>
                <a:graphicFrameLocks noChangeAspect="1"/>
              </p:cNvGraphicFramePr>
              <p:nvPr/>
            </p:nvGraphicFramePr>
            <p:xfrm>
              <a:off x="192" y="2352"/>
              <a:ext cx="978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520560" imgH="228600" progId="Equation.3">
                      <p:embed/>
                    </p:oleObj>
                  </mc:Choice>
                  <mc:Fallback>
                    <p:oleObj name="Equation" r:id="rId8" imgW="520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" y="2352"/>
                            <a:ext cx="978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34"/>
              <p:cNvGraphicFramePr>
                <a:graphicFrameLocks noChangeAspect="1"/>
              </p:cNvGraphicFramePr>
              <p:nvPr/>
            </p:nvGraphicFramePr>
            <p:xfrm>
              <a:off x="4032" y="2352"/>
              <a:ext cx="859" cy="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457200" imgH="228600" progId="Equation.3">
                      <p:embed/>
                    </p:oleObj>
                  </mc:Choice>
                  <mc:Fallback>
                    <p:oleObj name="Equation" r:id="rId10" imgW="4572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32" y="2352"/>
                            <a:ext cx="859" cy="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381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7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0060282"/>
                </p:ext>
              </p:extLst>
            </p:nvPr>
          </p:nvGraphicFramePr>
          <p:xfrm>
            <a:off x="2654687" y="4015979"/>
            <a:ext cx="393480" cy="397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90440" imgH="177480" progId="Equation.3">
                    <p:embed/>
                  </p:oleObj>
                </mc:Choice>
                <mc:Fallback>
                  <p:oleObj name="Equation" r:id="rId12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4687" y="4015979"/>
                          <a:ext cx="393480" cy="3976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30"/>
            <p:cNvGrpSpPr>
              <a:grpSpLocks/>
            </p:cNvGrpSpPr>
            <p:nvPr/>
          </p:nvGrpSpPr>
          <p:grpSpPr bwMode="auto">
            <a:xfrm>
              <a:off x="3206438" y="3886200"/>
              <a:ext cx="3314903" cy="914400"/>
              <a:chOff x="2784" y="1728"/>
              <a:chExt cx="3016" cy="768"/>
            </a:xfrm>
          </p:grpSpPr>
          <p:sp>
            <p:nvSpPr>
              <p:cNvPr id="29" name="Oval 25"/>
              <p:cNvSpPr>
                <a:spLocks noChangeArrowheads="1"/>
              </p:cNvSpPr>
              <p:nvPr/>
            </p:nvSpPr>
            <p:spPr bwMode="auto">
              <a:xfrm>
                <a:off x="2784" y="2064"/>
                <a:ext cx="1248" cy="43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Text Box 26"/>
              <p:cNvSpPr txBox="1">
                <a:spLocks noChangeArrowheads="1"/>
              </p:cNvSpPr>
              <p:nvPr/>
            </p:nvSpPr>
            <p:spPr bwMode="auto">
              <a:xfrm>
                <a:off x="3680" y="1728"/>
                <a:ext cx="2120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</a:rPr>
                  <a:t>Complex amplitude</a:t>
                </a:r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3360" y="1912"/>
                <a:ext cx="336" cy="152"/>
              </a:xfrm>
              <a:custGeom>
                <a:avLst/>
                <a:gdLst>
                  <a:gd name="T0" fmla="*/ 336 w 336"/>
                  <a:gd name="T1" fmla="*/ 8 h 152"/>
                  <a:gd name="T2" fmla="*/ 144 w 336"/>
                  <a:gd name="T3" fmla="*/ 8 h 152"/>
                  <a:gd name="T4" fmla="*/ 48 w 336"/>
                  <a:gd name="T5" fmla="*/ 56 h 152"/>
                  <a:gd name="T6" fmla="*/ 0 w 336"/>
                  <a:gd name="T7" fmla="*/ 152 h 1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152"/>
                  <a:gd name="T14" fmla="*/ 336 w 336"/>
                  <a:gd name="T15" fmla="*/ 152 h 1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152">
                    <a:moveTo>
                      <a:pt x="336" y="8"/>
                    </a:moveTo>
                    <a:cubicBezTo>
                      <a:pt x="264" y="4"/>
                      <a:pt x="192" y="0"/>
                      <a:pt x="144" y="8"/>
                    </a:cubicBezTo>
                    <a:cubicBezTo>
                      <a:pt x="96" y="16"/>
                      <a:pt x="72" y="32"/>
                      <a:pt x="48" y="56"/>
                    </a:cubicBezTo>
                    <a:cubicBezTo>
                      <a:pt x="24" y="80"/>
                      <a:pt x="12" y="116"/>
                      <a:pt x="0" y="152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929092" y="5029200"/>
              <a:ext cx="1602495" cy="1314450"/>
              <a:chOff x="672" y="2832"/>
              <a:chExt cx="1458" cy="1104"/>
            </a:xfrm>
          </p:grpSpPr>
          <p:sp>
            <p:nvSpPr>
              <p:cNvPr id="33" name="Text Box 28"/>
              <p:cNvSpPr txBox="1">
                <a:spLocks noChangeArrowheads="1"/>
              </p:cNvSpPr>
              <p:nvPr/>
            </p:nvSpPr>
            <p:spPr bwMode="auto">
              <a:xfrm>
                <a:off x="672" y="3600"/>
                <a:ext cx="145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>
                    <a:solidFill>
                      <a:srgbClr val="FF0000"/>
                    </a:solidFill>
                  </a:rPr>
                  <a:t>Spectral line</a:t>
                </a:r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1008" y="2832"/>
                <a:ext cx="675" cy="832"/>
              </a:xfrm>
              <a:custGeom>
                <a:avLst/>
                <a:gdLst>
                  <a:gd name="T0" fmla="*/ 195 w 675"/>
                  <a:gd name="T1" fmla="*/ 720 h 720"/>
                  <a:gd name="T2" fmla="*/ 3 w 675"/>
                  <a:gd name="T3" fmla="*/ 485 h 720"/>
                  <a:gd name="T4" fmla="*/ 179 w 675"/>
                  <a:gd name="T5" fmla="*/ 197 h 720"/>
                  <a:gd name="T6" fmla="*/ 419 w 675"/>
                  <a:gd name="T7" fmla="*/ 59 h 720"/>
                  <a:gd name="T8" fmla="*/ 675 w 675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5"/>
                  <a:gd name="T16" fmla="*/ 0 h 720"/>
                  <a:gd name="T17" fmla="*/ 675 w 675"/>
                  <a:gd name="T18" fmla="*/ 720 h 7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5" h="720">
                    <a:moveTo>
                      <a:pt x="195" y="720"/>
                    </a:moveTo>
                    <a:cubicBezTo>
                      <a:pt x="163" y="681"/>
                      <a:pt x="6" y="572"/>
                      <a:pt x="3" y="485"/>
                    </a:cubicBezTo>
                    <a:cubicBezTo>
                      <a:pt x="0" y="398"/>
                      <a:pt x="110" y="268"/>
                      <a:pt x="179" y="197"/>
                    </a:cubicBezTo>
                    <a:cubicBezTo>
                      <a:pt x="248" y="126"/>
                      <a:pt x="336" y="92"/>
                      <a:pt x="419" y="59"/>
                    </a:cubicBezTo>
                    <a:cubicBezTo>
                      <a:pt x="502" y="26"/>
                      <a:pt x="622" y="12"/>
                      <a:pt x="675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6" name="Footer Placeholder 4"/>
          <p:cNvSpPr txBox="1">
            <a:spLocks/>
          </p:cNvSpPr>
          <p:nvPr/>
        </p:nvSpPr>
        <p:spPr>
          <a:xfrm>
            <a:off x="0" y="6414328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6598920" y="3505200"/>
            <a:ext cx="2468880" cy="2228910"/>
            <a:chOff x="6553200" y="3638490"/>
            <a:chExt cx="2468880" cy="2228910"/>
          </a:xfrm>
        </p:grpSpPr>
        <p:pic>
          <p:nvPicPr>
            <p:cNvPr id="37" name="Picture 36" descr="plot200and500Hz.png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9" t="4592" r="6666" b="4297"/>
            <a:stretch/>
          </p:blipFill>
          <p:spPr>
            <a:xfrm>
              <a:off x="6553200" y="3992880"/>
              <a:ext cx="2286000" cy="187452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8793480" y="5440680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53200" y="3638490"/>
              <a:ext cx="2209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Two periods of </a:t>
              </a:r>
              <a:r>
                <a:rPr lang="en-US" sz="2000" i="1" dirty="0"/>
                <a:t>x</a:t>
              </a:r>
              <a:r>
                <a:rPr lang="en-US" sz="2000" dirty="0"/>
                <a:t>(</a:t>
              </a:r>
              <a:r>
                <a:rPr lang="en-US" sz="2000" i="1" dirty="0"/>
                <a:t>t</a:t>
              </a:r>
              <a:r>
                <a:rPr lang="en-US" sz="2000" dirty="0"/>
                <a:t>)</a:t>
              </a:r>
            </a:p>
          </p:txBody>
        </p:sp>
      </p:grpSp>
      <p:sp>
        <p:nvSpPr>
          <p:cNvPr id="4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2-</a:t>
            </a:r>
            <a:fld id="{0A22943B-C896-CD43-8DB9-0307B7EB4DA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457200" y="3429000"/>
            <a:ext cx="327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Spectrum plot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457200" y="2971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spcBef>
                <a:spcPts val="1776"/>
              </a:spcBef>
              <a:buFontTx/>
              <a:buNone/>
            </a:pPr>
            <a:r>
              <a:rPr lang="en-US" dirty="0"/>
              <a:t>Constant term has zero frequency:  10 e </a:t>
            </a:r>
            <a:r>
              <a:rPr lang="en-US" i="1" baseline="30000" dirty="0"/>
              <a:t>j</a:t>
            </a:r>
            <a:r>
              <a:rPr lang="en-US" baseline="30000" dirty="0"/>
              <a:t> 0 </a:t>
            </a:r>
            <a:r>
              <a:rPr lang="en-US" i="1" baseline="30000" dirty="0"/>
              <a:t>t</a:t>
            </a:r>
            <a:r>
              <a:rPr lang="en-US" dirty="0"/>
              <a:t> = 10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1981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dirty="0"/>
              <a:t>Expanding cosine terms using (inverse) Euler formula</a:t>
            </a:r>
          </a:p>
        </p:txBody>
      </p:sp>
    </p:spTree>
    <p:extLst>
      <p:ext uri="{BB962C8B-B14F-4D97-AF65-F5344CB8AC3E}">
        <p14:creationId xmlns:p14="http://schemas.microsoft.com/office/powerpoint/2010/main" val="68137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114800" y="6376998"/>
            <a:ext cx="1905000" cy="315074"/>
          </a:xfrm>
          <a:noFill/>
        </p:spPr>
        <p:txBody>
          <a:bodyPr/>
          <a:lstStyle/>
          <a:p>
            <a:pPr algn="ctr"/>
            <a:r>
              <a:rPr lang="en-US" dirty="0"/>
              <a:t>Aug. 2016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/>
              <a:t>License Info for SPFirst Slides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McClellan, Schafer &amp;Yoder have released their work under a </a:t>
            </a:r>
            <a:r>
              <a:rPr lang="en-US" sz="2400" dirty="0">
                <a:hlinkClick r:id="rId2"/>
              </a:rPr>
              <a:t>Creative Commons License</a:t>
            </a:r>
            <a:r>
              <a:rPr lang="en-US" sz="2400" dirty="0"/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must give the original authors credit.</a:t>
            </a:r>
            <a:r>
              <a:rPr lang="en-US" sz="1800" dirty="0">
                <a:latin typeface="Verdana" charset="0"/>
              </a:rPr>
              <a:t> 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dirty="0"/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Verdana" charset="0"/>
                <a:hlinkClick r:id="rId3"/>
              </a:rPr>
              <a:t>Full Text of the License</a:t>
            </a:r>
            <a:endParaRPr lang="en-US" sz="18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1800" i="1" dirty="0">
                <a:solidFill>
                  <a:schemeClr val="accent1"/>
                </a:solidFill>
                <a:latin typeface="Verdana" charset="0"/>
              </a:rPr>
              <a:t>This (hidden) page should be kept with the presentation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361587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2-</a:t>
            </a:r>
            <a:fld id="{0A22943B-C896-CD43-8DB9-0307B7EB4DA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048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signal has period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/>
              <a:t> if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 =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/>
              <a:t>for all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</a:p>
          <a:p>
            <a:pPr marL="457200" lvl="1" indent="0">
              <a:buNone/>
            </a:pPr>
            <a:r>
              <a:rPr lang="en-US" dirty="0"/>
              <a:t>Also periodic with periods 2</a:t>
            </a:r>
            <a:r>
              <a:rPr lang="en-US" i="1" dirty="0"/>
              <a:t>T</a:t>
            </a:r>
            <a:r>
              <a:rPr lang="en-US" dirty="0"/>
              <a:t>, 3</a:t>
            </a:r>
            <a:r>
              <a:rPr lang="en-US" i="1" dirty="0"/>
              <a:t>T</a:t>
            </a:r>
            <a:r>
              <a:rPr lang="en-US" dirty="0"/>
              <a:t>, etc., and –</a:t>
            </a:r>
            <a:r>
              <a:rPr lang="en-US" i="1" dirty="0"/>
              <a:t>T</a:t>
            </a:r>
            <a:r>
              <a:rPr lang="en-US" dirty="0"/>
              <a:t>, –2</a:t>
            </a:r>
            <a:r>
              <a:rPr lang="en-US" i="1" dirty="0"/>
              <a:t>T</a:t>
            </a:r>
            <a:r>
              <a:rPr lang="en-US" dirty="0"/>
              <a:t>, etc.</a:t>
            </a:r>
          </a:p>
          <a:p>
            <a:pPr marL="457200" lvl="1" indent="0">
              <a:buNone/>
            </a:pPr>
            <a:r>
              <a:rPr lang="en-US" dirty="0"/>
              <a:t>Smallest positive period is called the </a:t>
            </a:r>
            <a:r>
              <a:rPr lang="en-US" i="1" dirty="0"/>
              <a:t>fundamental period</a:t>
            </a:r>
          </a:p>
          <a:p>
            <a:r>
              <a:rPr lang="en-US" dirty="0"/>
              <a:t>Signal </a:t>
            </a:r>
            <a:r>
              <a:rPr lang="en-US" dirty="0" err="1">
                <a:solidFill>
                  <a:schemeClr val="tx1"/>
                </a:solidFill>
              </a:rPr>
              <a:t>cos</a:t>
            </a:r>
            <a:r>
              <a:rPr lang="en-US" dirty="0">
                <a:solidFill>
                  <a:schemeClr val="tx1"/>
                </a:solidFill>
              </a:rPr>
              <a:t>(2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i="1" baseline="-25000" dirty="0">
                <a:solidFill>
                  <a:srgbClr val="000000"/>
                </a:solidFill>
                <a:cs typeface="Symbol" charset="2"/>
              </a:rPr>
              <a:t>0</a:t>
            </a:r>
            <a:r>
              <a:rPr lang="en-US" i="1" dirty="0">
                <a:solidFill>
                  <a:schemeClr val="tx1"/>
                </a:solidFill>
              </a:rPr>
              <a:t> t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has period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latin typeface="Symbol" charset="2"/>
                <a:cs typeface="Symbol" charset="2"/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= 1 /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baseline="-25000" dirty="0">
                <a:solidFill>
                  <a:schemeClr val="tx1"/>
                </a:solidFill>
                <a:latin typeface="Symbol" charset="2"/>
                <a:cs typeface="Symbol" charset="2"/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cs typeface="Symbol" charset="2"/>
              </a:rPr>
              <a:t>Using cosine property </a:t>
            </a:r>
            <a:r>
              <a:rPr lang="en-US" dirty="0" err="1">
                <a:cs typeface="Symbol" charset="2"/>
              </a:rPr>
              <a:t>cos</a:t>
            </a:r>
            <a:r>
              <a:rPr lang="en-US" dirty="0">
                <a:cs typeface="Symbol" charset="2"/>
              </a:rPr>
              <a:t>(</a:t>
            </a:r>
            <a:r>
              <a:rPr lang="en-US" i="1" dirty="0">
                <a:cs typeface="Symbol" charset="2"/>
              </a:rPr>
              <a:t>x</a:t>
            </a:r>
            <a:r>
              <a:rPr lang="en-US" dirty="0">
                <a:cs typeface="Symbol" charset="2"/>
              </a:rPr>
              <a:t> + 2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>
                <a:cs typeface="Symbol" charset="2"/>
              </a:rPr>
              <a:t>) = </a:t>
            </a:r>
            <a:r>
              <a:rPr lang="en-US" dirty="0" err="1">
                <a:cs typeface="Symbol" charset="2"/>
              </a:rPr>
              <a:t>cos</a:t>
            </a:r>
            <a:r>
              <a:rPr lang="en-US" dirty="0">
                <a:cs typeface="Symbol" charset="2"/>
              </a:rPr>
              <a:t>(</a:t>
            </a:r>
            <a:r>
              <a:rPr lang="en-US" i="1" dirty="0">
                <a:cs typeface="Symbol" charset="2"/>
              </a:rPr>
              <a:t>x</a:t>
            </a:r>
            <a:r>
              <a:rPr lang="en-US" dirty="0">
                <a:cs typeface="Symbol" charset="2"/>
              </a:rPr>
              <a:t>),</a:t>
            </a:r>
          </a:p>
          <a:p>
            <a:pPr marL="1131570" lvl="2" indent="-274320">
              <a:buNone/>
            </a:pPr>
            <a:r>
              <a:rPr lang="en-US" sz="2000" dirty="0" err="1">
                <a:cs typeface="Symbol" charset="2"/>
              </a:rPr>
              <a:t>cos</a:t>
            </a:r>
            <a:r>
              <a:rPr lang="en-US" sz="2000" dirty="0">
                <a:cs typeface="Symbol" charset="2"/>
              </a:rPr>
              <a:t>(2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dirty="0">
                <a:cs typeface="Symbol" charset="2"/>
              </a:rPr>
              <a:t> (</a:t>
            </a:r>
            <a:r>
              <a:rPr lang="en-US" sz="2000" i="1" dirty="0">
                <a:cs typeface="Symbol" charset="2"/>
              </a:rPr>
              <a:t>t</a:t>
            </a:r>
            <a:r>
              <a:rPr lang="en-US" sz="2000" dirty="0">
                <a:cs typeface="Symbol" charset="2"/>
              </a:rPr>
              <a:t> + </a:t>
            </a:r>
            <a:r>
              <a:rPr lang="en-US" sz="2000" i="1" dirty="0">
                <a:cs typeface="Symbol" charset="2"/>
              </a:rPr>
              <a:t>T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dirty="0">
                <a:cs typeface="Symbol" charset="2"/>
              </a:rPr>
              <a:t>) + </a:t>
            </a:r>
            <a:r>
              <a:rPr lang="en-US" sz="2000" dirty="0">
                <a:latin typeface="Symbol" charset="2"/>
                <a:cs typeface="Symbol" charset="2"/>
              </a:rPr>
              <a:t>f</a:t>
            </a:r>
            <a:r>
              <a:rPr lang="en-US" sz="2000" dirty="0">
                <a:cs typeface="Symbol" charset="2"/>
              </a:rPr>
              <a:t>) = </a:t>
            </a:r>
            <a:r>
              <a:rPr lang="en-US" sz="2000" dirty="0" err="1">
                <a:cs typeface="Symbol" charset="2"/>
              </a:rPr>
              <a:t>cos</a:t>
            </a:r>
            <a:r>
              <a:rPr lang="en-US" sz="2000" dirty="0">
                <a:cs typeface="Symbol" charset="2"/>
              </a:rPr>
              <a:t>(2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t</a:t>
            </a:r>
            <a:r>
              <a:rPr lang="en-US" sz="2000" dirty="0">
                <a:cs typeface="Symbol" charset="2"/>
              </a:rPr>
              <a:t> + 2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T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i="1" dirty="0">
                <a:cs typeface="Symbol" charset="2"/>
              </a:rPr>
              <a:t> + </a:t>
            </a:r>
            <a:r>
              <a:rPr lang="en-US" sz="2000" dirty="0">
                <a:latin typeface="Symbol" charset="2"/>
                <a:cs typeface="Symbol" charset="2"/>
              </a:rPr>
              <a:t>f</a:t>
            </a:r>
            <a:r>
              <a:rPr lang="en-US" sz="2000" dirty="0">
                <a:cs typeface="Symbol" charset="2"/>
              </a:rPr>
              <a:t>) = </a:t>
            </a:r>
            <a:r>
              <a:rPr lang="en-US" sz="2000" dirty="0" err="1">
                <a:cs typeface="Symbol" charset="2"/>
              </a:rPr>
              <a:t>cos</a:t>
            </a:r>
            <a:r>
              <a:rPr lang="en-US" sz="2000" dirty="0">
                <a:cs typeface="Symbol" charset="2"/>
              </a:rPr>
              <a:t>(2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t + </a:t>
            </a:r>
            <a:r>
              <a:rPr lang="en-US" sz="2000" dirty="0">
                <a:latin typeface="Symbol" charset="2"/>
                <a:cs typeface="Symbol" charset="2"/>
              </a:rPr>
              <a:t>f</a:t>
            </a:r>
            <a:r>
              <a:rPr lang="en-US" sz="2000" dirty="0">
                <a:cs typeface="Symbol" charset="2"/>
              </a:rPr>
              <a:t>)</a:t>
            </a:r>
          </a:p>
          <a:p>
            <a:pPr marL="1131570" lvl="2" indent="-274320">
              <a:buNone/>
            </a:pPr>
            <a:r>
              <a:rPr lang="en-US" sz="2000" dirty="0">
                <a:cs typeface="Symbol" charset="2"/>
              </a:rPr>
              <a:t>when 2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T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i="1" dirty="0">
                <a:cs typeface="Symbol" charset="2"/>
              </a:rPr>
              <a:t> = </a:t>
            </a:r>
            <a:r>
              <a:rPr lang="en-US" sz="2000" dirty="0">
                <a:cs typeface="Symbol" charset="2"/>
              </a:rPr>
              <a:t>2</a:t>
            </a:r>
            <a:r>
              <a:rPr lang="en-US" sz="2000" dirty="0">
                <a:latin typeface="Symbol" charset="2"/>
                <a:cs typeface="Symbol" charset="2"/>
              </a:rPr>
              <a:t>p </a:t>
            </a:r>
            <a:r>
              <a:rPr lang="en-US" sz="2000" dirty="0">
                <a:cs typeface="Symbol" charset="2"/>
              </a:rPr>
              <a:t>or when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i="1" dirty="0">
                <a:cs typeface="Symbol" charset="2"/>
              </a:rPr>
              <a:t> T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dirty="0">
                <a:cs typeface="Symbol" charset="2"/>
              </a:rPr>
              <a:t> = 1 or when </a:t>
            </a:r>
            <a:r>
              <a:rPr lang="en-US" sz="2000" i="1" dirty="0">
                <a:cs typeface="Symbol" charset="2"/>
              </a:rPr>
              <a:t>T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dirty="0">
                <a:cs typeface="Symbol" charset="2"/>
              </a:rPr>
              <a:t> = 1 /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2-</a:t>
            </a:r>
            <a:fld id="{48456A70-0021-B84E-925B-88B7CCC4D2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Periodic Signals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2-3.1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4590" y="65502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f</a:t>
            </a:r>
            <a:r>
              <a:rPr lang="en-US" sz="1400" b="1" baseline="-25000" dirty="0"/>
              <a:t>0</a:t>
            </a:r>
            <a:r>
              <a:rPr lang="en-US" sz="1400" b="1" dirty="0"/>
              <a:t> = 100 Hz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76200" y="4522684"/>
            <a:ext cx="2910150" cy="2106716"/>
            <a:chOff x="228600" y="4572000"/>
            <a:chExt cx="2910150" cy="2106716"/>
          </a:xfrm>
        </p:grpSpPr>
        <p:pic>
          <p:nvPicPr>
            <p:cNvPr id="13" name="Picture 12" descr="cosine200Hz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5" t="4444" r="6667" b="8888"/>
            <a:stretch/>
          </p:blipFill>
          <p:spPr>
            <a:xfrm>
              <a:off x="304110" y="4572000"/>
              <a:ext cx="2377440" cy="17830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44360" y="6327833"/>
              <a:ext cx="3048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2920" y="6340162"/>
              <a:ext cx="3048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81550" y="6019800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ms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76400" y="6340162"/>
              <a:ext cx="45621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10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57400" y="6340162"/>
              <a:ext cx="43599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15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28290" y="6340162"/>
              <a:ext cx="4325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20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1140" y="6327833"/>
              <a:ext cx="3810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-5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600" y="6330059"/>
              <a:ext cx="49419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-10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863050" y="4522684"/>
            <a:ext cx="2910150" cy="2095606"/>
            <a:chOff x="3048000" y="4572000"/>
            <a:chExt cx="2910150" cy="2095606"/>
          </a:xfrm>
        </p:grpSpPr>
        <p:pic>
          <p:nvPicPr>
            <p:cNvPr id="14" name="Picture 13" descr="cosine100Hz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88" t="4564" r="6778" b="8768"/>
            <a:stretch/>
          </p:blipFill>
          <p:spPr>
            <a:xfrm>
              <a:off x="3214950" y="4572000"/>
              <a:ext cx="2286000" cy="17830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863760" y="6316723"/>
              <a:ext cx="3048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22320" y="6329052"/>
              <a:ext cx="3048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00950" y="6024252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ms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37230" y="6329052"/>
              <a:ext cx="4483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10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91350" y="6329052"/>
              <a:ext cx="45621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15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47690" y="6329052"/>
              <a:ext cx="4394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20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80540" y="6316723"/>
              <a:ext cx="3810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-5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48000" y="6318949"/>
              <a:ext cx="49419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-10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741880" y="4522684"/>
            <a:ext cx="2910150" cy="2091154"/>
            <a:chOff x="5939160" y="4572000"/>
            <a:chExt cx="2910150" cy="2091154"/>
          </a:xfrm>
        </p:grpSpPr>
        <p:pic>
          <p:nvPicPr>
            <p:cNvPr id="15" name="Picture 14" descr="cosine0Hz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1" t="4470" r="6704" b="8614"/>
            <a:stretch/>
          </p:blipFill>
          <p:spPr>
            <a:xfrm>
              <a:off x="6096000" y="4572000"/>
              <a:ext cx="2273670" cy="177134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754920" y="6312271"/>
              <a:ext cx="3048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13480" y="6324600"/>
              <a:ext cx="3048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92110" y="6019800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ms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87950" y="6324600"/>
              <a:ext cx="42933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10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41080" y="6324600"/>
              <a:ext cx="46509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15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122080" y="6324600"/>
              <a:ext cx="457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20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71700" y="6312271"/>
              <a:ext cx="3810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-5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39160" y="6314497"/>
              <a:ext cx="49419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-10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912180" y="65502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f</a:t>
            </a:r>
            <a:r>
              <a:rPr lang="en-US" sz="1400" b="1" baseline="-25000" dirty="0"/>
              <a:t>0</a:t>
            </a:r>
            <a:r>
              <a:rPr lang="en-US" sz="1400" b="1" dirty="0"/>
              <a:t> = 200 Hz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75640" y="654885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f</a:t>
            </a:r>
            <a:r>
              <a:rPr lang="en-US" sz="1400" b="1" baseline="-25000" dirty="0"/>
              <a:t>0</a:t>
            </a:r>
            <a:r>
              <a:rPr lang="en-US" sz="1400" b="1" dirty="0"/>
              <a:t> = 0 Hz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91400" y="4953000"/>
            <a:ext cx="1769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5 </a:t>
            </a:r>
            <a:r>
              <a:rPr lang="en-US" sz="2000" dirty="0" err="1">
                <a:solidFill>
                  <a:srgbClr val="0000FF"/>
                </a:solidFill>
              </a:rPr>
              <a:t>cos</a:t>
            </a:r>
            <a:r>
              <a:rPr lang="en-US" sz="2000" dirty="0">
                <a:solidFill>
                  <a:srgbClr val="0000FF"/>
                </a:solidFill>
              </a:rPr>
              <a:t>(2</a:t>
            </a:r>
            <a:r>
              <a:rPr lang="en-US" sz="2000" dirty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i="1" dirty="0">
                <a:solidFill>
                  <a:srgbClr val="0000FF"/>
                </a:solidFill>
              </a:rPr>
              <a:t>f</a:t>
            </a:r>
            <a:r>
              <a:rPr lang="en-US" sz="2000" baseline="-25000" dirty="0">
                <a:solidFill>
                  <a:srgbClr val="0000FF"/>
                </a:solidFill>
              </a:rPr>
              <a:t>0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i="1" dirty="0">
                <a:solidFill>
                  <a:srgbClr val="0000FF"/>
                </a:solidFill>
              </a:rPr>
              <a:t>t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330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1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2-</a:t>
            </a:r>
            <a:fld id="{ADBD18CD-9214-E143-AA6E-E603AB21DBB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Shift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Unit area rectangular pulse</a:t>
            </a:r>
          </a:p>
          <a:p>
            <a:pPr marL="457200" lvl="1" indent="0">
              <a:buNone/>
            </a:pPr>
            <a:r>
              <a:rPr lang="en-US" dirty="0"/>
              <a:t>Symmetric about origin</a:t>
            </a:r>
          </a:p>
          <a:p>
            <a:pPr marL="457200" lvl="1" indent="0">
              <a:buNone/>
            </a:pPr>
            <a:r>
              <a:rPr lang="en-US" dirty="0" err="1"/>
              <a:t>Matlab</a:t>
            </a:r>
            <a:r>
              <a:rPr lang="en-US" dirty="0"/>
              <a:t> command </a:t>
            </a:r>
            <a:r>
              <a:rPr lang="en-US" i="1" dirty="0" err="1"/>
              <a:t>rectpuls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410868"/>
              </p:ext>
            </p:extLst>
          </p:nvPr>
        </p:nvGraphicFramePr>
        <p:xfrm>
          <a:off x="6019801" y="1447800"/>
          <a:ext cx="1676400" cy="155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1143000" progId="Equation.3">
                  <p:embed/>
                </p:oleObj>
              </mc:Choice>
              <mc:Fallback>
                <p:oleObj name="Equation" r:id="rId2" imgW="12315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1" y="1447800"/>
                        <a:ext cx="1676400" cy="1554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Periodic Signals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2-3.2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9600" y="3009900"/>
            <a:ext cx="3581400" cy="1488877"/>
            <a:chOff x="609600" y="3009900"/>
            <a:chExt cx="3581400" cy="1488877"/>
          </a:xfrm>
        </p:grpSpPr>
        <p:sp>
          <p:nvSpPr>
            <p:cNvPr id="35846" name="Line 6"/>
            <p:cNvSpPr>
              <a:spLocks noChangeShapeType="1"/>
            </p:cNvSpPr>
            <p:nvPr/>
          </p:nvSpPr>
          <p:spPr bwMode="auto">
            <a:xfrm>
              <a:off x="761999" y="4191000"/>
              <a:ext cx="3072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 flipH="1" flipV="1">
              <a:off x="1979613" y="3427413"/>
              <a:ext cx="1587" cy="992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447800" y="3581400"/>
              <a:ext cx="1066800" cy="609600"/>
              <a:chOff x="1447800" y="3581400"/>
              <a:chExt cx="1066800" cy="609600"/>
            </a:xfrm>
          </p:grpSpPr>
          <p:sp>
            <p:nvSpPr>
              <p:cNvPr id="35848" name="Line 8"/>
              <p:cNvSpPr>
                <a:spLocks noChangeShapeType="1"/>
              </p:cNvSpPr>
              <p:nvPr/>
            </p:nvSpPr>
            <p:spPr bwMode="auto">
              <a:xfrm>
                <a:off x="1447800" y="3581400"/>
                <a:ext cx="1066800" cy="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9" name="Line 9"/>
              <p:cNvSpPr>
                <a:spLocks noChangeShapeType="1"/>
              </p:cNvSpPr>
              <p:nvPr/>
            </p:nvSpPr>
            <p:spPr bwMode="auto">
              <a:xfrm>
                <a:off x="2514600" y="3581400"/>
                <a:ext cx="0" cy="60960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0" name="Line 10"/>
              <p:cNvSpPr>
                <a:spLocks noChangeShapeType="1"/>
              </p:cNvSpPr>
              <p:nvPr/>
            </p:nvSpPr>
            <p:spPr bwMode="auto">
              <a:xfrm>
                <a:off x="1447800" y="3581400"/>
                <a:ext cx="0" cy="60960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>
              <a:off x="1981200" y="41910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0</a:t>
              </a:r>
              <a:endParaRPr lang="en-US"/>
            </a:p>
          </p:txBody>
        </p:sp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1981200" y="32766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</a:t>
              </a:r>
              <a:endParaRPr lang="en-US"/>
            </a:p>
          </p:txBody>
        </p:sp>
        <p:sp>
          <p:nvSpPr>
            <p:cNvPr id="35853" name="Text Box 13"/>
            <p:cNvSpPr txBox="1">
              <a:spLocks noChangeArrowheads="1"/>
            </p:cNvSpPr>
            <p:nvPr/>
          </p:nvSpPr>
          <p:spPr bwMode="auto">
            <a:xfrm>
              <a:off x="2286000" y="4191000"/>
              <a:ext cx="4572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1/2</a:t>
              </a:r>
              <a:endParaRPr lang="en-US" dirty="0"/>
            </a:p>
          </p:txBody>
        </p:sp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1143000" y="41910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-1/2</a:t>
              </a:r>
              <a:endParaRPr lang="en-US" dirty="0"/>
            </a:p>
          </p:txBody>
        </p:sp>
        <p:sp>
          <p:nvSpPr>
            <p:cNvPr id="35855" name="Text Box 15"/>
            <p:cNvSpPr txBox="1">
              <a:spLocks noChangeArrowheads="1"/>
            </p:cNvSpPr>
            <p:nvPr/>
          </p:nvSpPr>
          <p:spPr bwMode="auto">
            <a:xfrm>
              <a:off x="3886200" y="40386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 dirty="0"/>
                <a:t>t</a:t>
              </a:r>
              <a:endParaRPr lang="en-US" i="1" dirty="0"/>
            </a:p>
          </p:txBody>
        </p:sp>
        <p:sp>
          <p:nvSpPr>
            <p:cNvPr id="35856" name="Text Box 16"/>
            <p:cNvSpPr txBox="1">
              <a:spLocks noChangeArrowheads="1"/>
            </p:cNvSpPr>
            <p:nvPr/>
          </p:nvSpPr>
          <p:spPr bwMode="auto">
            <a:xfrm>
              <a:off x="1638300" y="3009900"/>
              <a:ext cx="838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err="1"/>
                <a:t>rect</a:t>
              </a:r>
              <a:r>
                <a:rPr lang="en-US" sz="1800" dirty="0"/>
                <a:t>(</a:t>
              </a:r>
              <a:r>
                <a:rPr lang="en-US" sz="1800" i="1" dirty="0"/>
                <a:t>t</a:t>
              </a:r>
              <a:r>
                <a:rPr lang="en-US" sz="1800" dirty="0"/>
                <a:t>)</a:t>
              </a: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2819400" y="4191000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1</a:t>
              </a:r>
              <a:endParaRPr lang="en-US" dirty="0"/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609600" y="41910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-1</a:t>
              </a:r>
              <a:endParaRPr lang="en-US" dirty="0"/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3352800" y="4191000"/>
              <a:ext cx="4572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3/2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24400" y="3006923"/>
            <a:ext cx="3581400" cy="1488877"/>
            <a:chOff x="4724400" y="3006923"/>
            <a:chExt cx="3581400" cy="1488877"/>
          </a:xfrm>
        </p:grpSpPr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4876799" y="4188023"/>
              <a:ext cx="3072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 flipH="1" flipV="1">
              <a:off x="6094413" y="3424436"/>
              <a:ext cx="1587" cy="992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629400" y="3578423"/>
              <a:ext cx="1066800" cy="609600"/>
              <a:chOff x="5562600" y="3578423"/>
              <a:chExt cx="1066800" cy="609600"/>
            </a:xfrm>
          </p:grpSpPr>
          <p:sp>
            <p:nvSpPr>
              <p:cNvPr id="42" name="Line 8"/>
              <p:cNvSpPr>
                <a:spLocks noChangeShapeType="1"/>
              </p:cNvSpPr>
              <p:nvPr/>
            </p:nvSpPr>
            <p:spPr bwMode="auto">
              <a:xfrm>
                <a:off x="5562600" y="3578423"/>
                <a:ext cx="1066800" cy="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9"/>
              <p:cNvSpPr>
                <a:spLocks noChangeShapeType="1"/>
              </p:cNvSpPr>
              <p:nvPr/>
            </p:nvSpPr>
            <p:spPr bwMode="auto">
              <a:xfrm>
                <a:off x="6629400" y="3578423"/>
                <a:ext cx="0" cy="60960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0"/>
              <p:cNvSpPr>
                <a:spLocks noChangeShapeType="1"/>
              </p:cNvSpPr>
              <p:nvPr/>
            </p:nvSpPr>
            <p:spPr bwMode="auto">
              <a:xfrm>
                <a:off x="5562600" y="3578423"/>
                <a:ext cx="0" cy="60960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6096000" y="4188023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0</a:t>
              </a:r>
              <a:endParaRPr lang="en-US"/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6096000" y="3273623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</a:t>
              </a:r>
              <a:endParaRPr lang="en-US"/>
            </a:p>
          </p:txBody>
        </p:sp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>
              <a:off x="6400800" y="4188023"/>
              <a:ext cx="4572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1/2</a:t>
              </a:r>
              <a:endParaRPr lang="en-US" dirty="0"/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5257800" y="4188023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-1/2</a:t>
              </a:r>
              <a:endParaRPr lang="en-US" dirty="0"/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8001000" y="4035623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 dirty="0"/>
                <a:t>t</a:t>
              </a:r>
              <a:endParaRPr lang="en-US" i="1" dirty="0"/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5753100" y="3006923"/>
              <a:ext cx="10287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err="1"/>
                <a:t>rect</a:t>
              </a:r>
              <a:r>
                <a:rPr lang="en-US" sz="1800" dirty="0"/>
                <a:t>(</a:t>
              </a:r>
              <a:r>
                <a:rPr lang="en-US" sz="1800" i="1" dirty="0"/>
                <a:t>t-1</a:t>
              </a:r>
              <a:r>
                <a:rPr lang="en-US" sz="1800" dirty="0"/>
                <a:t>)</a:t>
              </a: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6934200" y="4188023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1</a:t>
              </a:r>
              <a:endParaRPr lang="en-US" dirty="0"/>
            </a:p>
          </p:txBody>
        </p:sp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4724400" y="4188023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-1</a:t>
              </a:r>
              <a:endParaRPr lang="en-US" dirty="0"/>
            </a:p>
          </p:txBody>
        </p:sp>
        <p:sp>
          <p:nvSpPr>
            <p:cNvPr id="53" name="Text Box 13"/>
            <p:cNvSpPr txBox="1">
              <a:spLocks noChangeArrowheads="1"/>
            </p:cNvSpPr>
            <p:nvPr/>
          </p:nvSpPr>
          <p:spPr bwMode="auto">
            <a:xfrm>
              <a:off x="7467600" y="4188023"/>
              <a:ext cx="4572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3/2</a:t>
              </a:r>
              <a:endParaRPr lang="en-US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629400" y="46482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CC00CC"/>
                </a:solidFill>
              </a:rPr>
              <a:t>Ts</a:t>
            </a:r>
            <a:r>
              <a:rPr lang="en-US" sz="1800" dirty="0">
                <a:solidFill>
                  <a:srgbClr val="CC00CC"/>
                </a:solidFill>
              </a:rPr>
              <a:t> = 1/100;</a:t>
            </a:r>
          </a:p>
          <a:p>
            <a:r>
              <a:rPr lang="en-US" sz="1800" dirty="0">
                <a:solidFill>
                  <a:srgbClr val="CC00CC"/>
                </a:solidFill>
              </a:rPr>
              <a:t>t = -1.5 : </a:t>
            </a:r>
            <a:r>
              <a:rPr lang="en-US" sz="1800" dirty="0" err="1">
                <a:solidFill>
                  <a:srgbClr val="CC00CC"/>
                </a:solidFill>
              </a:rPr>
              <a:t>Ts</a:t>
            </a:r>
            <a:r>
              <a:rPr lang="en-US" sz="1800" dirty="0">
                <a:solidFill>
                  <a:srgbClr val="CC00CC"/>
                </a:solidFill>
              </a:rPr>
              <a:t> : 2.5;</a:t>
            </a:r>
          </a:p>
          <a:p>
            <a:r>
              <a:rPr lang="it-IT" sz="1800" dirty="0">
                <a:solidFill>
                  <a:srgbClr val="0000FF"/>
                </a:solidFill>
              </a:rPr>
              <a:t>x = </a:t>
            </a:r>
            <a:r>
              <a:rPr lang="it-IT" sz="1800" dirty="0" err="1">
                <a:solidFill>
                  <a:srgbClr val="0000FF"/>
                </a:solidFill>
              </a:rPr>
              <a:t>rectpuls</a:t>
            </a:r>
            <a:r>
              <a:rPr lang="it-IT" sz="1800" dirty="0">
                <a:solidFill>
                  <a:srgbClr val="0000FF"/>
                </a:solidFill>
              </a:rPr>
              <a:t>(t-1);</a:t>
            </a:r>
          </a:p>
          <a:p>
            <a:r>
              <a:rPr lang="it-IT" sz="1800" dirty="0">
                <a:solidFill>
                  <a:srgbClr val="CC00CC"/>
                </a:solidFill>
              </a:rPr>
              <a:t>plot(t, x);</a:t>
            </a:r>
          </a:p>
          <a:p>
            <a:r>
              <a:rPr lang="it-IT" sz="1800" dirty="0" err="1">
                <a:solidFill>
                  <a:srgbClr val="CC00CC"/>
                </a:solidFill>
              </a:rPr>
              <a:t>ylim</a:t>
            </a:r>
            <a:r>
              <a:rPr lang="it-IT" sz="1800" dirty="0">
                <a:solidFill>
                  <a:srgbClr val="CC00CC"/>
                </a:solidFill>
              </a:rPr>
              <a:t>( [-0.5 1.5] );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31242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/>
              <a:t>Shift to the right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09600" y="4800600"/>
            <a:ext cx="3581400" cy="1488877"/>
            <a:chOff x="609600" y="4800600"/>
            <a:chExt cx="3581400" cy="1488877"/>
          </a:xfrm>
        </p:grpSpPr>
        <p:sp>
          <p:nvSpPr>
            <p:cNvPr id="59" name="Line 6"/>
            <p:cNvSpPr>
              <a:spLocks noChangeShapeType="1"/>
            </p:cNvSpPr>
            <p:nvPr/>
          </p:nvSpPr>
          <p:spPr bwMode="auto">
            <a:xfrm>
              <a:off x="761999" y="5981700"/>
              <a:ext cx="3072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7"/>
            <p:cNvSpPr>
              <a:spLocks noChangeShapeType="1"/>
            </p:cNvSpPr>
            <p:nvPr/>
          </p:nvSpPr>
          <p:spPr bwMode="auto">
            <a:xfrm flipH="1" flipV="1">
              <a:off x="1979613" y="5218113"/>
              <a:ext cx="1587" cy="992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11"/>
            <p:cNvSpPr txBox="1">
              <a:spLocks noChangeArrowheads="1"/>
            </p:cNvSpPr>
            <p:nvPr/>
          </p:nvSpPr>
          <p:spPr bwMode="auto">
            <a:xfrm>
              <a:off x="1981200" y="59817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0</a:t>
              </a:r>
              <a:endParaRPr lang="en-US"/>
            </a:p>
          </p:txBody>
        </p:sp>
        <p:sp>
          <p:nvSpPr>
            <p:cNvPr id="63" name="Text Box 12"/>
            <p:cNvSpPr txBox="1">
              <a:spLocks noChangeArrowheads="1"/>
            </p:cNvSpPr>
            <p:nvPr/>
          </p:nvSpPr>
          <p:spPr bwMode="auto">
            <a:xfrm>
              <a:off x="1981200" y="50673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</a:t>
              </a:r>
              <a:endParaRPr lang="en-US"/>
            </a:p>
          </p:txBody>
        </p:sp>
        <p:sp>
          <p:nvSpPr>
            <p:cNvPr id="64" name="Text Box 13"/>
            <p:cNvSpPr txBox="1">
              <a:spLocks noChangeArrowheads="1"/>
            </p:cNvSpPr>
            <p:nvPr/>
          </p:nvSpPr>
          <p:spPr bwMode="auto">
            <a:xfrm>
              <a:off x="2286000" y="5981700"/>
              <a:ext cx="4572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1/2</a:t>
              </a:r>
              <a:endParaRPr lang="en-US" dirty="0"/>
            </a:p>
          </p:txBody>
        </p:sp>
        <p:sp>
          <p:nvSpPr>
            <p:cNvPr id="65" name="Text Box 14"/>
            <p:cNvSpPr txBox="1">
              <a:spLocks noChangeArrowheads="1"/>
            </p:cNvSpPr>
            <p:nvPr/>
          </p:nvSpPr>
          <p:spPr bwMode="auto">
            <a:xfrm>
              <a:off x="1143000" y="59817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-1/2</a:t>
              </a:r>
              <a:endParaRPr lang="en-US" dirty="0"/>
            </a:p>
          </p:txBody>
        </p:sp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3886200" y="58293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 dirty="0"/>
                <a:t>t</a:t>
              </a:r>
              <a:endParaRPr lang="en-US" i="1" dirty="0"/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>
              <a:off x="1638300" y="4800600"/>
              <a:ext cx="13335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err="1"/>
                <a:t>rect</a:t>
              </a:r>
              <a:r>
                <a:rPr lang="en-US" sz="1800" dirty="0"/>
                <a:t>(</a:t>
              </a:r>
              <a:r>
                <a:rPr lang="en-US" sz="1800" i="1" dirty="0"/>
                <a:t>t+1/2</a:t>
              </a:r>
              <a:r>
                <a:rPr lang="en-US" sz="1800" dirty="0"/>
                <a:t>)</a:t>
              </a:r>
            </a:p>
          </p:txBody>
        </p:sp>
        <p:sp>
          <p:nvSpPr>
            <p:cNvPr id="68" name="Text Box 13"/>
            <p:cNvSpPr txBox="1">
              <a:spLocks noChangeArrowheads="1"/>
            </p:cNvSpPr>
            <p:nvPr/>
          </p:nvSpPr>
          <p:spPr bwMode="auto">
            <a:xfrm>
              <a:off x="2819400" y="5981700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1</a:t>
              </a:r>
              <a:endParaRPr lang="en-US" dirty="0"/>
            </a:p>
          </p:txBody>
        </p:sp>
        <p:sp>
          <p:nvSpPr>
            <p:cNvPr id="69" name="Text Box 14"/>
            <p:cNvSpPr txBox="1">
              <a:spLocks noChangeArrowheads="1"/>
            </p:cNvSpPr>
            <p:nvPr/>
          </p:nvSpPr>
          <p:spPr bwMode="auto">
            <a:xfrm>
              <a:off x="609600" y="59817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-1</a:t>
              </a:r>
              <a:endParaRPr lang="en-US" dirty="0"/>
            </a:p>
          </p:txBody>
        </p:sp>
        <p:sp>
          <p:nvSpPr>
            <p:cNvPr id="70" name="Text Box 13"/>
            <p:cNvSpPr txBox="1">
              <a:spLocks noChangeArrowheads="1"/>
            </p:cNvSpPr>
            <p:nvPr/>
          </p:nvSpPr>
          <p:spPr bwMode="auto">
            <a:xfrm>
              <a:off x="3352800" y="5981700"/>
              <a:ext cx="4572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3/2</a:t>
              </a:r>
              <a:endParaRPr lang="en-US" dirty="0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914400" y="5370987"/>
              <a:ext cx="1066800" cy="609600"/>
              <a:chOff x="1447800" y="3581400"/>
              <a:chExt cx="1066800" cy="609600"/>
            </a:xfrm>
          </p:grpSpPr>
          <p:sp>
            <p:nvSpPr>
              <p:cNvPr id="80" name="Line 8"/>
              <p:cNvSpPr>
                <a:spLocks noChangeShapeType="1"/>
              </p:cNvSpPr>
              <p:nvPr/>
            </p:nvSpPr>
            <p:spPr bwMode="auto">
              <a:xfrm>
                <a:off x="1447800" y="3581400"/>
                <a:ext cx="1066800" cy="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9"/>
              <p:cNvSpPr>
                <a:spLocks noChangeShapeType="1"/>
              </p:cNvSpPr>
              <p:nvPr/>
            </p:nvSpPr>
            <p:spPr bwMode="auto">
              <a:xfrm>
                <a:off x="2514600" y="3581400"/>
                <a:ext cx="0" cy="60960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10"/>
              <p:cNvSpPr>
                <a:spLocks noChangeShapeType="1"/>
              </p:cNvSpPr>
              <p:nvPr/>
            </p:nvSpPr>
            <p:spPr bwMode="auto">
              <a:xfrm>
                <a:off x="1447800" y="3581400"/>
                <a:ext cx="0" cy="60960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3" name="TextBox 82"/>
          <p:cNvSpPr txBox="1"/>
          <p:nvPr/>
        </p:nvSpPr>
        <p:spPr>
          <a:xfrm>
            <a:off x="3200400" y="4800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Shift to the left</a:t>
            </a:r>
          </a:p>
        </p:txBody>
      </p:sp>
    </p:spTree>
    <p:extLst>
      <p:ext uri="{BB962C8B-B14F-4D97-AF65-F5344CB8AC3E}">
        <p14:creationId xmlns:p14="http://schemas.microsoft.com/office/powerpoint/2010/main" val="242676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2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sinusoidal signals, time shift causes phase shift</a:t>
            </a:r>
          </a:p>
          <a:p>
            <a:pPr marL="457200" lvl="1" indent="0">
              <a:buNone/>
            </a:pPr>
            <a:r>
              <a:rPr lang="en-US" sz="2000" i="1" dirty="0"/>
              <a:t>x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dirty="0"/>
              <a:t>) = </a:t>
            </a:r>
            <a:r>
              <a:rPr lang="en-US" sz="2000" i="1" dirty="0"/>
              <a:t>A</a:t>
            </a:r>
            <a:r>
              <a:rPr lang="en-US" sz="2000" dirty="0"/>
              <a:t> </a:t>
            </a:r>
            <a:r>
              <a:rPr lang="en-US" sz="2000" dirty="0" err="1">
                <a:cs typeface="Symbol" charset="2"/>
              </a:rPr>
              <a:t>cos</a:t>
            </a:r>
            <a:r>
              <a:rPr lang="en-US" sz="2000" dirty="0">
                <a:cs typeface="Symbol" charset="2"/>
              </a:rPr>
              <a:t>(2 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t</a:t>
            </a:r>
            <a:r>
              <a:rPr lang="en-US" sz="2000" dirty="0">
                <a:cs typeface="Symbol" charset="2"/>
              </a:rPr>
              <a:t>) </a:t>
            </a:r>
          </a:p>
          <a:p>
            <a:pPr marL="457200" lvl="1" indent="0">
              <a:buNone/>
            </a:pPr>
            <a:r>
              <a:rPr lang="en-US" sz="2000" i="1" dirty="0"/>
              <a:t>x</a:t>
            </a:r>
            <a:r>
              <a:rPr lang="en-US" sz="2000" i="1" baseline="-25000" dirty="0">
                <a:cs typeface="Symbol" charset="2"/>
              </a:rPr>
              <a:t>0</a:t>
            </a:r>
            <a:r>
              <a:rPr lang="en-US" sz="2000" dirty="0"/>
              <a:t>(</a:t>
            </a:r>
            <a:r>
              <a:rPr lang="en-US" sz="2000" i="1" dirty="0"/>
              <a:t>t - t</a:t>
            </a:r>
            <a:r>
              <a:rPr lang="en-US" sz="2000" i="1" baseline="-25000" dirty="0"/>
              <a:t>1</a:t>
            </a:r>
            <a:r>
              <a:rPr lang="en-US" sz="2000" dirty="0"/>
              <a:t>) = </a:t>
            </a:r>
            <a:r>
              <a:rPr lang="en-US" sz="2000" i="1" dirty="0"/>
              <a:t>A</a:t>
            </a:r>
            <a:r>
              <a:rPr lang="en-US" sz="2000" dirty="0"/>
              <a:t> </a:t>
            </a:r>
            <a:r>
              <a:rPr lang="en-US" sz="2000" dirty="0" err="1">
                <a:cs typeface="Symbol" charset="2"/>
              </a:rPr>
              <a:t>cos</a:t>
            </a:r>
            <a:r>
              <a:rPr lang="en-US" sz="2000" dirty="0">
                <a:cs typeface="Symbol" charset="2"/>
              </a:rPr>
              <a:t>(2 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 </a:t>
            </a:r>
            <a:r>
              <a:rPr lang="en-US" sz="2000" dirty="0">
                <a:cs typeface="Symbol" charset="2"/>
              </a:rPr>
              <a:t>(</a:t>
            </a:r>
            <a:r>
              <a:rPr lang="en-US" sz="2000" i="1" dirty="0">
                <a:cs typeface="Symbol" charset="2"/>
              </a:rPr>
              <a:t>t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/>
              <a:t>– t</a:t>
            </a:r>
            <a:r>
              <a:rPr lang="en-US" sz="2000" i="1" baseline="-25000" dirty="0"/>
              <a:t>1</a:t>
            </a:r>
            <a:r>
              <a:rPr lang="en-US" sz="2000" dirty="0">
                <a:cs typeface="Symbol" charset="2"/>
              </a:rPr>
              <a:t>)) = </a:t>
            </a:r>
            <a:r>
              <a:rPr lang="en-US" sz="2000" i="1" dirty="0"/>
              <a:t>A</a:t>
            </a:r>
            <a:r>
              <a:rPr lang="en-US" sz="2000" dirty="0"/>
              <a:t> </a:t>
            </a:r>
            <a:r>
              <a:rPr lang="en-US" sz="2000" dirty="0" err="1">
                <a:cs typeface="Symbol" charset="2"/>
              </a:rPr>
              <a:t>cos</a:t>
            </a:r>
            <a:r>
              <a:rPr lang="en-US" sz="2000" dirty="0">
                <a:cs typeface="Symbol" charset="2"/>
              </a:rPr>
              <a:t>(2 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 </a:t>
            </a:r>
            <a:r>
              <a:rPr lang="en-US" sz="2000" i="1" dirty="0">
                <a:cs typeface="Symbol" charset="2"/>
              </a:rPr>
              <a:t>t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/>
              <a:t>– </a:t>
            </a:r>
            <a:r>
              <a:rPr lang="en-US" sz="2000" dirty="0">
                <a:cs typeface="Symbol" charset="2"/>
              </a:rPr>
              <a:t>2 </a:t>
            </a:r>
            <a:r>
              <a:rPr lang="en-US" sz="2000" dirty="0">
                <a:latin typeface="Symbol" charset="2"/>
                <a:cs typeface="Symbol" charset="2"/>
              </a:rPr>
              <a:t>p</a:t>
            </a:r>
            <a:r>
              <a:rPr lang="en-US" sz="2000" dirty="0">
                <a:cs typeface="Symbol" charset="2"/>
              </a:rPr>
              <a:t> </a:t>
            </a:r>
            <a:r>
              <a:rPr lang="en-US" sz="2000" i="1" dirty="0">
                <a:cs typeface="Symbol" charset="2"/>
              </a:rPr>
              <a:t>f</a:t>
            </a:r>
            <a:r>
              <a:rPr lang="en-US" sz="2000" i="1" baseline="-25000" dirty="0">
                <a:cs typeface="Symbol" charset="2"/>
              </a:rPr>
              <a:t>0 </a:t>
            </a:r>
            <a:r>
              <a:rPr lang="en-US" sz="2000" i="1" dirty="0"/>
              <a:t>t</a:t>
            </a:r>
            <a:r>
              <a:rPr lang="en-US" sz="2000" i="1" baseline="-25000" dirty="0"/>
              <a:t>1</a:t>
            </a:r>
            <a:r>
              <a:rPr lang="en-US" sz="2000" dirty="0">
                <a:cs typeface="Symbol" charset="2"/>
              </a:rPr>
              <a:t>) </a:t>
            </a:r>
          </a:p>
          <a:p>
            <a:pPr marL="400050" lvl="1" indent="0">
              <a:buNone/>
            </a:pPr>
            <a:r>
              <a:rPr lang="en-US" dirty="0"/>
              <a:t>Time shift of </a:t>
            </a:r>
            <a:r>
              <a:rPr lang="en-US" i="1" dirty="0"/>
              <a:t>t</a:t>
            </a:r>
            <a:r>
              <a:rPr lang="en-US" i="1" baseline="-25000" dirty="0"/>
              <a:t>1 </a:t>
            </a:r>
            <a:r>
              <a:rPr lang="en-US" dirty="0"/>
              <a:t>causes phase shift of </a:t>
            </a:r>
            <a:r>
              <a:rPr lang="en-US" dirty="0">
                <a:latin typeface="Symbol" charset="2"/>
                <a:cs typeface="Symbol" charset="2"/>
              </a:rPr>
              <a:t>f</a:t>
            </a:r>
            <a:r>
              <a:rPr lang="en-US" dirty="0"/>
              <a:t> = </a:t>
            </a:r>
            <a:r>
              <a:rPr lang="en-US" i="1" dirty="0"/>
              <a:t>–</a:t>
            </a:r>
            <a:r>
              <a:rPr lang="en-US" dirty="0">
                <a:cs typeface="Symbol" charset="2"/>
              </a:rPr>
              <a:t>2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>
                <a:cs typeface="Symbol" charset="2"/>
              </a:rPr>
              <a:t> </a:t>
            </a:r>
            <a:r>
              <a:rPr lang="en-US" i="1" dirty="0">
                <a:cs typeface="Symbol" charset="2"/>
              </a:rPr>
              <a:t>f</a:t>
            </a:r>
            <a:r>
              <a:rPr lang="en-US" i="1" baseline="-25000" dirty="0">
                <a:cs typeface="Symbol" charset="2"/>
              </a:rPr>
              <a:t>0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endParaRPr lang="en-US" dirty="0"/>
          </a:p>
          <a:p>
            <a:r>
              <a:rPr lang="en-US" dirty="0"/>
              <a:t>Initial interpretation of this phase shift</a:t>
            </a:r>
          </a:p>
          <a:p>
            <a:pPr marL="457200" lvl="1" indent="0">
              <a:buNone/>
            </a:pPr>
            <a:r>
              <a:rPr lang="en-US" dirty="0"/>
              <a:t>Positive time shift causes negative phase shift</a:t>
            </a:r>
          </a:p>
          <a:p>
            <a:pPr marL="457200" lvl="1" indent="0">
              <a:buNone/>
            </a:pPr>
            <a:r>
              <a:rPr lang="en-US" dirty="0"/>
              <a:t>Negative time shift causes positive phase shift</a:t>
            </a:r>
          </a:p>
          <a:p>
            <a:r>
              <a:rPr lang="en-US" dirty="0"/>
              <a:t>Phase shift: ambiguity of multiples of 2</a:t>
            </a:r>
            <a:r>
              <a:rPr lang="en-US" dirty="0">
                <a:latin typeface="Symbol" charset="2"/>
                <a:cs typeface="Symbol" charset="2"/>
              </a:rPr>
              <a:t>p</a:t>
            </a:r>
          </a:p>
          <a:p>
            <a:pPr marL="457200" lvl="1" indent="0">
              <a:buNone/>
            </a:pPr>
            <a:r>
              <a:rPr lang="en-US" dirty="0"/>
              <a:t>Due to cosine property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 + 2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) =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pPr marL="731520" lvl="1" indent="-274320">
              <a:buNone/>
            </a:pPr>
            <a:r>
              <a:rPr lang="en-US" dirty="0"/>
              <a:t>Each multiple of 2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 corresponds to picking</a:t>
            </a:r>
            <a:br>
              <a:rPr lang="en-US" dirty="0"/>
            </a:br>
            <a:r>
              <a:rPr lang="en-US" dirty="0"/>
              <a:t>different peak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Periodic Signals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2-3.2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0" y="2529155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= </a:t>
            </a:r>
            <a:r>
              <a:rPr lang="en-US" sz="2000" dirty="0" err="1">
                <a:solidFill>
                  <a:srgbClr val="0000FF"/>
                </a:solidFill>
              </a:rPr>
              <a:t>cos</a:t>
            </a:r>
            <a:r>
              <a:rPr lang="en-US" sz="2000" dirty="0">
                <a:solidFill>
                  <a:srgbClr val="0000FF"/>
                </a:solidFill>
              </a:rPr>
              <a:t>(2</a:t>
            </a:r>
            <a:r>
              <a:rPr lang="en-US" sz="2000" dirty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US" sz="2000" dirty="0">
                <a:solidFill>
                  <a:srgbClr val="0000FF"/>
                </a:solidFill>
              </a:rPr>
              <a:t> 440 </a:t>
            </a:r>
            <a:r>
              <a:rPr lang="en-US" sz="2000" i="1" dirty="0">
                <a:solidFill>
                  <a:srgbClr val="0000FF"/>
                </a:solidFill>
              </a:rPr>
              <a:t>t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460254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00CC"/>
                </a:solidFill>
              </a:rPr>
              <a:t>f0 = 440;</a:t>
            </a:r>
          </a:p>
          <a:p>
            <a:r>
              <a:rPr lang="en-US" sz="1600" dirty="0" err="1">
                <a:solidFill>
                  <a:srgbClr val="CC00CC"/>
                </a:solidFill>
              </a:rPr>
              <a:t>fs</a:t>
            </a:r>
            <a:r>
              <a:rPr lang="en-US" sz="1600" dirty="0">
                <a:solidFill>
                  <a:srgbClr val="CC00CC"/>
                </a:solidFill>
              </a:rPr>
              <a:t> = 24*f0;</a:t>
            </a:r>
          </a:p>
          <a:p>
            <a:r>
              <a:rPr lang="en-US" sz="1600" dirty="0" err="1">
                <a:solidFill>
                  <a:srgbClr val="CC00CC"/>
                </a:solidFill>
              </a:rPr>
              <a:t>Ts</a:t>
            </a:r>
            <a:r>
              <a:rPr lang="en-US" sz="1600" dirty="0">
                <a:solidFill>
                  <a:srgbClr val="CC00CC"/>
                </a:solidFill>
              </a:rPr>
              <a:t> = 1/</a:t>
            </a:r>
            <a:r>
              <a:rPr lang="en-US" sz="1600" dirty="0" err="1">
                <a:solidFill>
                  <a:srgbClr val="CC00CC"/>
                </a:solidFill>
              </a:rPr>
              <a:t>fs</a:t>
            </a:r>
            <a:r>
              <a:rPr lang="en-US" sz="1600" dirty="0">
                <a:solidFill>
                  <a:srgbClr val="CC00CC"/>
                </a:solidFill>
              </a:rPr>
              <a:t>;</a:t>
            </a:r>
          </a:p>
          <a:p>
            <a:r>
              <a:rPr lang="en-US" sz="1600" dirty="0">
                <a:solidFill>
                  <a:srgbClr val="CC00CC"/>
                </a:solidFill>
              </a:rPr>
              <a:t>t = 0 : </a:t>
            </a:r>
            <a:r>
              <a:rPr lang="en-US" sz="1600" dirty="0" err="1">
                <a:solidFill>
                  <a:srgbClr val="CC00CC"/>
                </a:solidFill>
              </a:rPr>
              <a:t>Ts</a:t>
            </a:r>
            <a:r>
              <a:rPr lang="en-US" sz="1600" dirty="0">
                <a:solidFill>
                  <a:srgbClr val="CC00CC"/>
                </a:solidFill>
              </a:rPr>
              <a:t> : 4/f0;</a:t>
            </a:r>
          </a:p>
          <a:p>
            <a:r>
              <a:rPr lang="it-IT" sz="1600" dirty="0">
                <a:solidFill>
                  <a:srgbClr val="CC00CC"/>
                </a:solidFill>
              </a:rPr>
              <a:t>x = cos(2*</a:t>
            </a:r>
            <a:r>
              <a:rPr lang="it-IT" sz="1600" dirty="0" err="1">
                <a:solidFill>
                  <a:srgbClr val="CC00CC"/>
                </a:solidFill>
              </a:rPr>
              <a:t>pi</a:t>
            </a:r>
            <a:r>
              <a:rPr lang="it-IT" sz="1600" dirty="0">
                <a:solidFill>
                  <a:srgbClr val="CC00CC"/>
                </a:solidFill>
              </a:rPr>
              <a:t>*f0*t);</a:t>
            </a:r>
            <a:br>
              <a:rPr lang="it-IT" sz="1600" dirty="0">
                <a:solidFill>
                  <a:srgbClr val="CC00CC"/>
                </a:solidFill>
              </a:rPr>
            </a:br>
            <a:r>
              <a:rPr lang="en-US" sz="1600" dirty="0">
                <a:solidFill>
                  <a:srgbClr val="CC00CC"/>
                </a:solidFill>
              </a:rPr>
              <a:t>plot(t, x);</a:t>
            </a:r>
          </a:p>
        </p:txBody>
      </p:sp>
      <p:pic>
        <p:nvPicPr>
          <p:cNvPr id="9" name="Picture 8" descr="cosineplo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r="7522"/>
          <a:stretch/>
        </p:blipFill>
        <p:spPr>
          <a:xfrm>
            <a:off x="7162800" y="2990910"/>
            <a:ext cx="1889230" cy="167640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2-</a:t>
            </a:r>
            <a:fld id="{ADBD18CD-9214-E143-AA6E-E603AB21DBB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219747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FF"/>
                </a:solidFill>
              </a:rPr>
              <a:t>cos</a:t>
            </a:r>
            <a:r>
              <a:rPr lang="en-US" sz="2000" dirty="0">
                <a:solidFill>
                  <a:srgbClr val="0000FF"/>
                </a:solidFill>
              </a:rPr>
              <a:t>(2</a:t>
            </a:r>
            <a:r>
              <a:rPr lang="en-US" sz="2000" dirty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US" sz="2000" dirty="0">
                <a:solidFill>
                  <a:srgbClr val="0000FF"/>
                </a:solidFill>
              </a:rPr>
              <a:t> 440 </a:t>
            </a:r>
            <a:r>
              <a:rPr lang="en-US" sz="2000" i="1" dirty="0">
                <a:solidFill>
                  <a:srgbClr val="0000FF"/>
                </a:solidFill>
              </a:rPr>
              <a:t>t + </a:t>
            </a:r>
            <a:r>
              <a:rPr lang="en-US" sz="2000" dirty="0">
                <a:solidFill>
                  <a:srgbClr val="0000FF"/>
                </a:solidFill>
              </a:rPr>
              <a:t>2</a:t>
            </a:r>
            <a:r>
              <a:rPr lang="en-US" sz="2000" i="1" dirty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445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2-</a:t>
            </a:r>
            <a:fld id="{F9B39AD2-1955-8945-8D1E-3C5BDDB6CDD2}" type="slidenum">
              <a:rPr lang="en-US"/>
              <a:pPr/>
              <a:t>5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01000" cy="4495800"/>
          </a:xfrm>
        </p:spPr>
        <p:txBody>
          <a:bodyPr/>
          <a:lstStyle/>
          <a:p>
            <a:r>
              <a:rPr lang="en-US" dirty="0"/>
              <a:t>Many signals originate as continuous-time signals, e.g. voice or conventional music</a:t>
            </a:r>
          </a:p>
          <a:p>
            <a:r>
              <a:rPr lang="en-US" dirty="0"/>
              <a:t>Sample continuous-time signal at equally-spaced points in time to obtain discrete-time signal</a:t>
            </a:r>
          </a:p>
          <a:p>
            <a:pPr lvl="1">
              <a:buFontTx/>
              <a:buNone/>
            </a:pPr>
            <a:r>
              <a:rPr lang="en-US" i="1" dirty="0"/>
              <a:t>y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= </a:t>
            </a:r>
            <a:r>
              <a:rPr lang="en-US" i="1" dirty="0">
                <a:solidFill>
                  <a:srgbClr val="6600FF"/>
                </a:solidFill>
              </a:rPr>
              <a:t>y</a:t>
            </a:r>
            <a:r>
              <a:rPr lang="en-US" dirty="0">
                <a:solidFill>
                  <a:srgbClr val="6600FF"/>
                </a:solidFill>
              </a:rPr>
              <a:t>(</a:t>
            </a:r>
            <a:r>
              <a:rPr lang="en-US" i="1" dirty="0">
                <a:solidFill>
                  <a:srgbClr val="6600FF"/>
                </a:solidFill>
              </a:rPr>
              <a:t>n</a:t>
            </a:r>
            <a:r>
              <a:rPr lang="en-US" dirty="0">
                <a:solidFill>
                  <a:srgbClr val="6600FF"/>
                </a:solidFill>
              </a:rPr>
              <a:t> </a:t>
            </a:r>
            <a:r>
              <a:rPr lang="en-US" i="1" dirty="0" err="1">
                <a:solidFill>
                  <a:srgbClr val="6600FF"/>
                </a:solidFill>
              </a:rPr>
              <a:t>T</a:t>
            </a:r>
            <a:r>
              <a:rPr lang="en-US" i="1" baseline="-25000" dirty="0" err="1">
                <a:solidFill>
                  <a:srgbClr val="6600FF"/>
                </a:solidFill>
              </a:rPr>
              <a:t>s</a:t>
            </a:r>
            <a:r>
              <a:rPr lang="en-US" dirty="0">
                <a:solidFill>
                  <a:srgbClr val="6600FF"/>
                </a:solidFill>
              </a:rPr>
              <a:t>)</a:t>
            </a:r>
          </a:p>
          <a:p>
            <a:pPr lvl="1">
              <a:buFontTx/>
              <a:buNone/>
            </a:pP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 </a:t>
            </a:r>
            <a:r>
              <a:rPr lang="en-US" dirty="0"/>
              <a:t>{…, -2, -1, 0, 1, 2,…}</a:t>
            </a:r>
          </a:p>
          <a:p>
            <a:pPr lvl="1">
              <a:buFontTx/>
              <a:buNone/>
            </a:pPr>
            <a:r>
              <a:rPr lang="en-US" i="1" dirty="0" err="1">
                <a:solidFill>
                  <a:srgbClr val="6600FF"/>
                </a:solidFill>
              </a:rPr>
              <a:t>T</a:t>
            </a:r>
            <a:r>
              <a:rPr lang="en-US" i="1" baseline="-25000" dirty="0" err="1">
                <a:solidFill>
                  <a:srgbClr val="6600FF"/>
                </a:solidFill>
              </a:rPr>
              <a:t>s</a:t>
            </a:r>
            <a:r>
              <a:rPr lang="en-US" dirty="0"/>
              <a:t> is sampling period</a:t>
            </a:r>
          </a:p>
          <a:p>
            <a:r>
              <a:rPr lang="en-US" dirty="0"/>
              <a:t>Sinusoidal signal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7924800" y="4662488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838700" y="4360863"/>
            <a:ext cx="76200" cy="485775"/>
            <a:chOff x="4838700" y="4360863"/>
            <a:chExt cx="76200" cy="485775"/>
          </a:xfrm>
        </p:grpSpPr>
        <p:sp>
          <p:nvSpPr>
            <p:cNvPr id="33801" name="Line 9"/>
            <p:cNvSpPr>
              <a:spLocks noChangeShapeType="1"/>
            </p:cNvSpPr>
            <p:nvPr/>
          </p:nvSpPr>
          <p:spPr bwMode="auto">
            <a:xfrm flipV="1">
              <a:off x="4878388" y="4389438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Oval 28"/>
            <p:cNvSpPr>
              <a:spLocks noChangeArrowheads="1"/>
            </p:cNvSpPr>
            <p:nvPr/>
          </p:nvSpPr>
          <p:spPr bwMode="auto">
            <a:xfrm>
              <a:off x="4838700" y="4360863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05400" y="4427538"/>
            <a:ext cx="304800" cy="755650"/>
            <a:chOff x="5105400" y="4427538"/>
            <a:chExt cx="304800" cy="755650"/>
          </a:xfrm>
        </p:grpSpPr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 flipV="1">
              <a:off x="5259388" y="4465638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Text Box 20"/>
            <p:cNvSpPr txBox="1">
              <a:spLocks noChangeArrowheads="1"/>
            </p:cNvSpPr>
            <p:nvPr/>
          </p:nvSpPr>
          <p:spPr bwMode="auto">
            <a:xfrm>
              <a:off x="5105400" y="4846638"/>
              <a:ext cx="304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33821" name="Oval 29"/>
            <p:cNvSpPr>
              <a:spLocks noChangeArrowheads="1"/>
            </p:cNvSpPr>
            <p:nvPr/>
          </p:nvSpPr>
          <p:spPr bwMode="auto">
            <a:xfrm>
              <a:off x="5219700" y="442753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86400" y="4608513"/>
            <a:ext cx="304800" cy="574675"/>
            <a:chOff x="5486400" y="4608513"/>
            <a:chExt cx="304800" cy="574675"/>
          </a:xfrm>
        </p:grpSpPr>
        <p:sp>
          <p:nvSpPr>
            <p:cNvPr id="33803" name="Line 11"/>
            <p:cNvSpPr>
              <a:spLocks noChangeShapeType="1"/>
            </p:cNvSpPr>
            <p:nvPr/>
          </p:nvSpPr>
          <p:spPr bwMode="auto">
            <a:xfrm flipV="1">
              <a:off x="5640388" y="461803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Text Box 21"/>
            <p:cNvSpPr txBox="1">
              <a:spLocks noChangeArrowheads="1"/>
            </p:cNvSpPr>
            <p:nvPr/>
          </p:nvSpPr>
          <p:spPr bwMode="auto">
            <a:xfrm>
              <a:off x="5486400" y="4846638"/>
              <a:ext cx="304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2</a:t>
              </a:r>
            </a:p>
          </p:txBody>
        </p:sp>
        <p:sp>
          <p:nvSpPr>
            <p:cNvPr id="33822" name="Oval 30"/>
            <p:cNvSpPr>
              <a:spLocks noChangeArrowheads="1"/>
            </p:cNvSpPr>
            <p:nvPr/>
          </p:nvSpPr>
          <p:spPr bwMode="auto">
            <a:xfrm>
              <a:off x="5600700" y="4608513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67400" y="4465638"/>
            <a:ext cx="1828800" cy="866775"/>
            <a:chOff x="5867400" y="4465638"/>
            <a:chExt cx="1828800" cy="866775"/>
          </a:xfrm>
        </p:grpSpPr>
        <p:sp>
          <p:nvSpPr>
            <p:cNvPr id="33805" name="Line 13"/>
            <p:cNvSpPr>
              <a:spLocks noChangeShapeType="1"/>
            </p:cNvSpPr>
            <p:nvPr/>
          </p:nvSpPr>
          <p:spPr bwMode="auto">
            <a:xfrm flipV="1">
              <a:off x="6400800" y="4846638"/>
              <a:ext cx="1588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14"/>
            <p:cNvSpPr>
              <a:spLocks noChangeShapeType="1"/>
            </p:cNvSpPr>
            <p:nvPr/>
          </p:nvSpPr>
          <p:spPr bwMode="auto">
            <a:xfrm flipV="1">
              <a:off x="6783388" y="4846638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15"/>
            <p:cNvSpPr>
              <a:spLocks noChangeShapeType="1"/>
            </p:cNvSpPr>
            <p:nvPr/>
          </p:nvSpPr>
          <p:spPr bwMode="auto">
            <a:xfrm flipV="1">
              <a:off x="7164388" y="4846638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 flipV="1">
              <a:off x="7545388" y="4846638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Text Box 23"/>
            <p:cNvSpPr txBox="1">
              <a:spLocks noChangeArrowheads="1"/>
            </p:cNvSpPr>
            <p:nvPr/>
          </p:nvSpPr>
          <p:spPr bwMode="auto">
            <a:xfrm>
              <a:off x="6248400" y="4465638"/>
              <a:ext cx="304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4</a:t>
              </a:r>
            </a:p>
          </p:txBody>
        </p:sp>
        <p:sp>
          <p:nvSpPr>
            <p:cNvPr id="33816" name="Text Box 24"/>
            <p:cNvSpPr txBox="1">
              <a:spLocks noChangeArrowheads="1"/>
            </p:cNvSpPr>
            <p:nvPr/>
          </p:nvSpPr>
          <p:spPr bwMode="auto">
            <a:xfrm>
              <a:off x="6629400" y="4465638"/>
              <a:ext cx="304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5</a:t>
              </a:r>
            </a:p>
          </p:txBody>
        </p:sp>
        <p:sp>
          <p:nvSpPr>
            <p:cNvPr id="33817" name="Text Box 25"/>
            <p:cNvSpPr txBox="1">
              <a:spLocks noChangeArrowheads="1"/>
            </p:cNvSpPr>
            <p:nvPr/>
          </p:nvSpPr>
          <p:spPr bwMode="auto">
            <a:xfrm>
              <a:off x="7010400" y="4465638"/>
              <a:ext cx="304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6</a:t>
              </a:r>
            </a:p>
          </p:txBody>
        </p:sp>
        <p:sp>
          <p:nvSpPr>
            <p:cNvPr id="33818" name="Text Box 26"/>
            <p:cNvSpPr txBox="1">
              <a:spLocks noChangeArrowheads="1"/>
            </p:cNvSpPr>
            <p:nvPr/>
          </p:nvSpPr>
          <p:spPr bwMode="auto">
            <a:xfrm>
              <a:off x="7391400" y="4465638"/>
              <a:ext cx="304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867400" y="4465638"/>
              <a:ext cx="304800" cy="609600"/>
              <a:chOff x="5867400" y="4465638"/>
              <a:chExt cx="304800" cy="609600"/>
            </a:xfrm>
          </p:grpSpPr>
          <p:sp>
            <p:nvSpPr>
              <p:cNvPr id="33804" name="Line 12"/>
              <p:cNvSpPr>
                <a:spLocks noChangeShapeType="1"/>
              </p:cNvSpPr>
              <p:nvPr/>
            </p:nvSpPr>
            <p:spPr bwMode="auto">
              <a:xfrm flipV="1">
                <a:off x="6021388" y="4846638"/>
                <a:ext cx="0" cy="228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4" name="Text Box 22"/>
              <p:cNvSpPr txBox="1">
                <a:spLocks noChangeArrowheads="1"/>
              </p:cNvSpPr>
              <p:nvPr/>
            </p:nvSpPr>
            <p:spPr bwMode="auto">
              <a:xfrm>
                <a:off x="5867400" y="4465638"/>
                <a:ext cx="304800" cy="33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/>
                  <a:t>3</a:t>
                </a:r>
              </a:p>
            </p:txBody>
          </p:sp>
          <p:sp>
            <p:nvSpPr>
              <p:cNvPr id="33823" name="Oval 31"/>
              <p:cNvSpPr>
                <a:spLocks noChangeArrowheads="1"/>
              </p:cNvSpPr>
              <p:nvPr/>
            </p:nvSpPr>
            <p:spPr bwMode="auto">
              <a:xfrm>
                <a:off x="5981700" y="4999038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24" name="Oval 32"/>
            <p:cNvSpPr>
              <a:spLocks noChangeArrowheads="1"/>
            </p:cNvSpPr>
            <p:nvPr/>
          </p:nvSpPr>
          <p:spPr bwMode="auto">
            <a:xfrm>
              <a:off x="6362700" y="520858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5" name="Oval 33"/>
            <p:cNvSpPr>
              <a:spLocks noChangeArrowheads="1"/>
            </p:cNvSpPr>
            <p:nvPr/>
          </p:nvSpPr>
          <p:spPr bwMode="auto">
            <a:xfrm>
              <a:off x="6743700" y="5256213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Oval 34"/>
            <p:cNvSpPr>
              <a:spLocks noChangeArrowheads="1"/>
            </p:cNvSpPr>
            <p:nvPr/>
          </p:nvSpPr>
          <p:spPr bwMode="auto">
            <a:xfrm>
              <a:off x="7124700" y="520858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7" name="Oval 35"/>
            <p:cNvSpPr>
              <a:spLocks noChangeArrowheads="1"/>
            </p:cNvSpPr>
            <p:nvPr/>
          </p:nvSpPr>
          <p:spPr bwMode="auto">
            <a:xfrm>
              <a:off x="7505700" y="501808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382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65306"/>
              </p:ext>
            </p:extLst>
          </p:nvPr>
        </p:nvGraphicFramePr>
        <p:xfrm>
          <a:off x="4724400" y="3657600"/>
          <a:ext cx="457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560" imgH="203040" progId="Equation.3">
                  <p:embed/>
                </p:oleObj>
              </mc:Choice>
              <mc:Fallback>
                <p:oleObj name="Equation" r:id="rId2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57600"/>
                        <a:ext cx="457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876800" y="4087916"/>
            <a:ext cx="3049588" cy="1585912"/>
            <a:chOff x="4876800" y="4084638"/>
            <a:chExt cx="3049588" cy="1585912"/>
          </a:xfrm>
        </p:grpSpPr>
        <p:sp>
          <p:nvSpPr>
            <p:cNvPr id="33799" name="Line 7"/>
            <p:cNvSpPr>
              <a:spLocks noChangeShapeType="1"/>
            </p:cNvSpPr>
            <p:nvPr/>
          </p:nvSpPr>
          <p:spPr bwMode="auto">
            <a:xfrm>
              <a:off x="4878388" y="4084638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>
              <a:off x="4878388" y="4846638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auto">
            <a:xfrm>
              <a:off x="4876800" y="4381500"/>
              <a:ext cx="968375" cy="471488"/>
            </a:xfrm>
            <a:custGeom>
              <a:avLst/>
              <a:gdLst>
                <a:gd name="T0" fmla="*/ 0 w 610"/>
                <a:gd name="T1" fmla="*/ 0 h 297"/>
                <a:gd name="T2" fmla="*/ 142 w 610"/>
                <a:gd name="T3" fmla="*/ 17 h 297"/>
                <a:gd name="T4" fmla="*/ 256 w 610"/>
                <a:gd name="T5" fmla="*/ 52 h 297"/>
                <a:gd name="T6" fmla="*/ 308 w 610"/>
                <a:gd name="T7" fmla="*/ 69 h 297"/>
                <a:gd name="T8" fmla="*/ 393 w 610"/>
                <a:gd name="T9" fmla="*/ 114 h 297"/>
                <a:gd name="T10" fmla="*/ 456 w 610"/>
                <a:gd name="T11" fmla="*/ 154 h 297"/>
                <a:gd name="T12" fmla="*/ 501 w 610"/>
                <a:gd name="T13" fmla="*/ 188 h 297"/>
                <a:gd name="T14" fmla="*/ 501 w 610"/>
                <a:gd name="T15" fmla="*/ 188 h 297"/>
                <a:gd name="T16" fmla="*/ 524 w 610"/>
                <a:gd name="T17" fmla="*/ 217 h 297"/>
                <a:gd name="T18" fmla="*/ 570 w 610"/>
                <a:gd name="T19" fmla="*/ 251 h 297"/>
                <a:gd name="T20" fmla="*/ 610 w 610"/>
                <a:gd name="T21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0" h="297">
                  <a:moveTo>
                    <a:pt x="0" y="0"/>
                  </a:moveTo>
                  <a:cubicBezTo>
                    <a:pt x="44" y="16"/>
                    <a:pt x="95" y="12"/>
                    <a:pt x="142" y="17"/>
                  </a:cubicBezTo>
                  <a:cubicBezTo>
                    <a:pt x="179" y="30"/>
                    <a:pt x="218" y="39"/>
                    <a:pt x="256" y="52"/>
                  </a:cubicBezTo>
                  <a:cubicBezTo>
                    <a:pt x="270" y="57"/>
                    <a:pt x="297" y="62"/>
                    <a:pt x="308" y="69"/>
                  </a:cubicBezTo>
                  <a:cubicBezTo>
                    <a:pt x="340" y="90"/>
                    <a:pt x="356" y="106"/>
                    <a:pt x="393" y="114"/>
                  </a:cubicBezTo>
                  <a:cubicBezTo>
                    <a:pt x="412" y="127"/>
                    <a:pt x="434" y="148"/>
                    <a:pt x="456" y="154"/>
                  </a:cubicBezTo>
                  <a:lnTo>
                    <a:pt x="501" y="188"/>
                  </a:lnTo>
                  <a:cubicBezTo>
                    <a:pt x="501" y="188"/>
                    <a:pt x="501" y="188"/>
                    <a:pt x="501" y="188"/>
                  </a:cubicBezTo>
                  <a:cubicBezTo>
                    <a:pt x="510" y="197"/>
                    <a:pt x="515" y="208"/>
                    <a:pt x="524" y="217"/>
                  </a:cubicBezTo>
                  <a:cubicBezTo>
                    <a:pt x="537" y="230"/>
                    <a:pt x="556" y="239"/>
                    <a:pt x="570" y="251"/>
                  </a:cubicBezTo>
                  <a:cubicBezTo>
                    <a:pt x="586" y="264"/>
                    <a:pt x="596" y="283"/>
                    <a:pt x="610" y="297"/>
                  </a:cubicBezTo>
                </a:path>
              </a:pathLst>
            </a:custGeom>
            <a:noFill/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Freeform 17"/>
            <p:cNvSpPr>
              <a:spLocks/>
            </p:cNvSpPr>
            <p:nvPr/>
          </p:nvSpPr>
          <p:spPr bwMode="auto">
            <a:xfrm rot="10800000">
              <a:off x="5815013" y="4832350"/>
              <a:ext cx="968375" cy="471488"/>
            </a:xfrm>
            <a:custGeom>
              <a:avLst/>
              <a:gdLst>
                <a:gd name="T0" fmla="*/ 0 w 610"/>
                <a:gd name="T1" fmla="*/ 0 h 297"/>
                <a:gd name="T2" fmla="*/ 142 w 610"/>
                <a:gd name="T3" fmla="*/ 17 h 297"/>
                <a:gd name="T4" fmla="*/ 256 w 610"/>
                <a:gd name="T5" fmla="*/ 52 h 297"/>
                <a:gd name="T6" fmla="*/ 308 w 610"/>
                <a:gd name="T7" fmla="*/ 69 h 297"/>
                <a:gd name="T8" fmla="*/ 393 w 610"/>
                <a:gd name="T9" fmla="*/ 114 h 297"/>
                <a:gd name="T10" fmla="*/ 456 w 610"/>
                <a:gd name="T11" fmla="*/ 154 h 297"/>
                <a:gd name="T12" fmla="*/ 501 w 610"/>
                <a:gd name="T13" fmla="*/ 188 h 297"/>
                <a:gd name="T14" fmla="*/ 501 w 610"/>
                <a:gd name="T15" fmla="*/ 188 h 297"/>
                <a:gd name="T16" fmla="*/ 524 w 610"/>
                <a:gd name="T17" fmla="*/ 217 h 297"/>
                <a:gd name="T18" fmla="*/ 570 w 610"/>
                <a:gd name="T19" fmla="*/ 251 h 297"/>
                <a:gd name="T20" fmla="*/ 610 w 610"/>
                <a:gd name="T21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0" h="297">
                  <a:moveTo>
                    <a:pt x="0" y="0"/>
                  </a:moveTo>
                  <a:cubicBezTo>
                    <a:pt x="44" y="16"/>
                    <a:pt x="95" y="12"/>
                    <a:pt x="142" y="17"/>
                  </a:cubicBezTo>
                  <a:cubicBezTo>
                    <a:pt x="179" y="30"/>
                    <a:pt x="218" y="39"/>
                    <a:pt x="256" y="52"/>
                  </a:cubicBezTo>
                  <a:cubicBezTo>
                    <a:pt x="270" y="57"/>
                    <a:pt x="297" y="62"/>
                    <a:pt x="308" y="69"/>
                  </a:cubicBezTo>
                  <a:cubicBezTo>
                    <a:pt x="340" y="90"/>
                    <a:pt x="356" y="106"/>
                    <a:pt x="393" y="114"/>
                  </a:cubicBezTo>
                  <a:cubicBezTo>
                    <a:pt x="412" y="127"/>
                    <a:pt x="434" y="148"/>
                    <a:pt x="456" y="154"/>
                  </a:cubicBezTo>
                  <a:lnTo>
                    <a:pt x="501" y="188"/>
                  </a:lnTo>
                  <a:cubicBezTo>
                    <a:pt x="501" y="188"/>
                    <a:pt x="501" y="188"/>
                    <a:pt x="501" y="188"/>
                  </a:cubicBezTo>
                  <a:cubicBezTo>
                    <a:pt x="510" y="197"/>
                    <a:pt x="515" y="208"/>
                    <a:pt x="524" y="217"/>
                  </a:cubicBezTo>
                  <a:cubicBezTo>
                    <a:pt x="537" y="230"/>
                    <a:pt x="556" y="239"/>
                    <a:pt x="570" y="251"/>
                  </a:cubicBezTo>
                  <a:cubicBezTo>
                    <a:pt x="586" y="264"/>
                    <a:pt x="596" y="283"/>
                    <a:pt x="610" y="297"/>
                  </a:cubicBezTo>
                </a:path>
              </a:pathLst>
            </a:custGeom>
            <a:noFill/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Freeform 18"/>
            <p:cNvSpPr>
              <a:spLocks/>
            </p:cNvSpPr>
            <p:nvPr/>
          </p:nvSpPr>
          <p:spPr bwMode="auto">
            <a:xfrm rot="10800000" flipH="1">
              <a:off x="6805613" y="4832350"/>
              <a:ext cx="968375" cy="471488"/>
            </a:xfrm>
            <a:custGeom>
              <a:avLst/>
              <a:gdLst>
                <a:gd name="T0" fmla="*/ 0 w 610"/>
                <a:gd name="T1" fmla="*/ 0 h 297"/>
                <a:gd name="T2" fmla="*/ 142 w 610"/>
                <a:gd name="T3" fmla="*/ 17 h 297"/>
                <a:gd name="T4" fmla="*/ 256 w 610"/>
                <a:gd name="T5" fmla="*/ 52 h 297"/>
                <a:gd name="T6" fmla="*/ 308 w 610"/>
                <a:gd name="T7" fmla="*/ 69 h 297"/>
                <a:gd name="T8" fmla="*/ 393 w 610"/>
                <a:gd name="T9" fmla="*/ 114 h 297"/>
                <a:gd name="T10" fmla="*/ 456 w 610"/>
                <a:gd name="T11" fmla="*/ 154 h 297"/>
                <a:gd name="T12" fmla="*/ 501 w 610"/>
                <a:gd name="T13" fmla="*/ 188 h 297"/>
                <a:gd name="T14" fmla="*/ 501 w 610"/>
                <a:gd name="T15" fmla="*/ 188 h 297"/>
                <a:gd name="T16" fmla="*/ 524 w 610"/>
                <a:gd name="T17" fmla="*/ 217 h 297"/>
                <a:gd name="T18" fmla="*/ 570 w 610"/>
                <a:gd name="T19" fmla="*/ 251 h 297"/>
                <a:gd name="T20" fmla="*/ 610 w 610"/>
                <a:gd name="T21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0" h="297">
                  <a:moveTo>
                    <a:pt x="0" y="0"/>
                  </a:moveTo>
                  <a:cubicBezTo>
                    <a:pt x="44" y="16"/>
                    <a:pt x="95" y="12"/>
                    <a:pt x="142" y="17"/>
                  </a:cubicBezTo>
                  <a:cubicBezTo>
                    <a:pt x="179" y="30"/>
                    <a:pt x="218" y="39"/>
                    <a:pt x="256" y="52"/>
                  </a:cubicBezTo>
                  <a:cubicBezTo>
                    <a:pt x="270" y="57"/>
                    <a:pt x="297" y="62"/>
                    <a:pt x="308" y="69"/>
                  </a:cubicBezTo>
                  <a:cubicBezTo>
                    <a:pt x="340" y="90"/>
                    <a:pt x="356" y="106"/>
                    <a:pt x="393" y="114"/>
                  </a:cubicBezTo>
                  <a:cubicBezTo>
                    <a:pt x="412" y="127"/>
                    <a:pt x="434" y="148"/>
                    <a:pt x="456" y="154"/>
                  </a:cubicBezTo>
                  <a:lnTo>
                    <a:pt x="501" y="188"/>
                  </a:lnTo>
                  <a:cubicBezTo>
                    <a:pt x="501" y="188"/>
                    <a:pt x="501" y="188"/>
                    <a:pt x="501" y="188"/>
                  </a:cubicBezTo>
                  <a:cubicBezTo>
                    <a:pt x="510" y="197"/>
                    <a:pt x="515" y="208"/>
                    <a:pt x="524" y="217"/>
                  </a:cubicBezTo>
                  <a:cubicBezTo>
                    <a:pt x="537" y="230"/>
                    <a:pt x="556" y="239"/>
                    <a:pt x="570" y="251"/>
                  </a:cubicBezTo>
                  <a:cubicBezTo>
                    <a:pt x="586" y="264"/>
                    <a:pt x="596" y="283"/>
                    <a:pt x="610" y="297"/>
                  </a:cubicBezTo>
                </a:path>
              </a:pathLst>
            </a:custGeom>
            <a:noFill/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Text Box 38"/>
            <p:cNvSpPr txBox="1">
              <a:spLocks noChangeArrowheads="1"/>
            </p:cNvSpPr>
            <p:nvPr/>
          </p:nvSpPr>
          <p:spPr bwMode="auto">
            <a:xfrm>
              <a:off x="7315200" y="5273675"/>
              <a:ext cx="6096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6600FF"/>
                  </a:solidFill>
                </a:rPr>
                <a:t>y</a:t>
              </a:r>
              <a:r>
                <a:rPr lang="en-US" sz="2000">
                  <a:solidFill>
                    <a:srgbClr val="6600FF"/>
                  </a:solidFill>
                </a:rPr>
                <a:t>(</a:t>
              </a:r>
              <a:r>
                <a:rPr lang="en-US" sz="2000" i="1">
                  <a:solidFill>
                    <a:srgbClr val="6600FF"/>
                  </a:solidFill>
                </a:rPr>
                <a:t>t</a:t>
              </a:r>
              <a:r>
                <a:rPr lang="en-US" sz="2000">
                  <a:solidFill>
                    <a:srgbClr val="6600FF"/>
                  </a:solidFill>
                </a:rPr>
                <a:t>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72200" y="3886200"/>
            <a:ext cx="838200" cy="396875"/>
            <a:chOff x="6172200" y="3886200"/>
            <a:chExt cx="838200" cy="396875"/>
          </a:xfrm>
        </p:grpSpPr>
        <p:sp>
          <p:nvSpPr>
            <p:cNvPr id="33831" name="Line 39"/>
            <p:cNvSpPr>
              <a:spLocks noChangeShapeType="1"/>
            </p:cNvSpPr>
            <p:nvPr/>
          </p:nvSpPr>
          <p:spPr bwMode="auto">
            <a:xfrm>
              <a:off x="6400800" y="3987800"/>
              <a:ext cx="0" cy="244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3" name="Line 41"/>
            <p:cNvSpPr>
              <a:spLocks noChangeShapeType="1"/>
            </p:cNvSpPr>
            <p:nvPr/>
          </p:nvSpPr>
          <p:spPr bwMode="auto">
            <a:xfrm>
              <a:off x="6172200" y="41148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4" name="Line 42"/>
            <p:cNvSpPr>
              <a:spLocks noChangeShapeType="1"/>
            </p:cNvSpPr>
            <p:nvPr/>
          </p:nvSpPr>
          <p:spPr bwMode="auto">
            <a:xfrm flipH="1">
              <a:off x="6781800" y="41148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5" name="Text Box 43"/>
            <p:cNvSpPr txBox="1">
              <a:spLocks noChangeArrowheads="1"/>
            </p:cNvSpPr>
            <p:nvPr/>
          </p:nvSpPr>
          <p:spPr bwMode="auto">
            <a:xfrm>
              <a:off x="6400800" y="3886200"/>
              <a:ext cx="4572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err="1">
                  <a:solidFill>
                    <a:srgbClr val="6600FF"/>
                  </a:solidFill>
                </a:rPr>
                <a:t>T</a:t>
              </a:r>
              <a:r>
                <a:rPr lang="en-US" sz="2000" i="1" baseline="-25000" dirty="0" err="1">
                  <a:solidFill>
                    <a:srgbClr val="6600FF"/>
                  </a:solidFill>
                </a:rPr>
                <a:t>s</a:t>
              </a:r>
              <a:endParaRPr lang="en-US" sz="2000" dirty="0">
                <a:solidFill>
                  <a:srgbClr val="6600FF"/>
                </a:solidFill>
              </a:endParaRPr>
            </a:p>
          </p:txBody>
        </p:sp>
        <p:sp>
          <p:nvSpPr>
            <p:cNvPr id="33836" name="Line 44"/>
            <p:cNvSpPr>
              <a:spLocks noChangeShapeType="1"/>
            </p:cNvSpPr>
            <p:nvPr/>
          </p:nvSpPr>
          <p:spPr bwMode="auto">
            <a:xfrm>
              <a:off x="6781800" y="3978275"/>
              <a:ext cx="0" cy="244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3837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847664"/>
              </p:ext>
            </p:extLst>
          </p:nvPr>
        </p:nvGraphicFramePr>
        <p:xfrm>
          <a:off x="990600" y="5638800"/>
          <a:ext cx="4191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61960" imgH="228600" progId="Equation.3">
                  <p:embed/>
                </p:oleObj>
              </mc:Choice>
              <mc:Fallback>
                <p:oleObj name="Equation" r:id="rId4" imgW="236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638800"/>
                        <a:ext cx="41910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8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257556"/>
              </p:ext>
            </p:extLst>
          </p:nvPr>
        </p:nvGraphicFramePr>
        <p:xfrm>
          <a:off x="1000125" y="5181600"/>
          <a:ext cx="28098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74640" imgH="228600" progId="Equation.3">
                  <p:embed/>
                </p:oleObj>
              </mc:Choice>
              <mc:Fallback>
                <p:oleObj name="Equation" r:id="rId6" imgW="1574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5181600"/>
                        <a:ext cx="280987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Sampling Sinusoids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2-4</a:t>
            </a:r>
          </a:p>
        </p:txBody>
      </p:sp>
    </p:spTree>
    <p:extLst>
      <p:ext uri="{BB962C8B-B14F-4D97-AF65-F5344CB8AC3E}">
        <p14:creationId xmlns:p14="http://schemas.microsoft.com/office/powerpoint/2010/main" val="357782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Plotting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572000" cy="4800600"/>
          </a:xfrm>
        </p:spPr>
        <p:txBody>
          <a:bodyPr/>
          <a:lstStyle/>
          <a:p>
            <a:r>
              <a:rPr lang="en-US" dirty="0"/>
              <a:t>Sample signals before plotting them in </a:t>
            </a:r>
            <a:r>
              <a:rPr lang="en-US" dirty="0" err="1"/>
              <a:t>Matlab</a:t>
            </a:r>
            <a:endParaRPr lang="en-US" dirty="0"/>
          </a:p>
          <a:p>
            <a:pPr marL="400050" lvl="1" indent="0" algn="ctr">
              <a:buNone/>
            </a:pP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 = 20 </a:t>
            </a:r>
            <a:r>
              <a:rPr lang="en-US" dirty="0" err="1">
                <a:solidFill>
                  <a:srgbClr val="000000"/>
                </a:solidFill>
              </a:rPr>
              <a:t>cos</a:t>
            </a:r>
            <a:r>
              <a:rPr lang="en-US" dirty="0">
                <a:solidFill>
                  <a:srgbClr val="000000"/>
                </a:solidFill>
              </a:rPr>
              <a:t>(2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40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 – 0.4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marL="731520" lvl="1" indent="-274320">
              <a:buNone/>
            </a:pPr>
            <a:r>
              <a:rPr lang="en-US" dirty="0">
                <a:solidFill>
                  <a:srgbClr val="000000"/>
                </a:solidFill>
              </a:rPr>
              <a:t>Uniformly sample at points in continuous time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T</a:t>
            </a:r>
            <a:r>
              <a:rPr lang="en-US" i="1" baseline="-25000" dirty="0" err="1">
                <a:solidFill>
                  <a:srgbClr val="000000"/>
                </a:solidFill>
              </a:rPr>
              <a:t>s</a:t>
            </a:r>
            <a:r>
              <a:rPr lang="en-US" i="1" baseline="-25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0000"/>
                </a:solidFill>
              </a:rPr>
              <a:t>x(</a:t>
            </a:r>
            <a:r>
              <a:rPr lang="en-US" i="1" dirty="0" err="1">
                <a:solidFill>
                  <a:srgbClr val="000000"/>
                </a:solidFill>
              </a:rPr>
              <a:t>nT</a:t>
            </a:r>
            <a:r>
              <a:rPr lang="en-US" i="1" baseline="-25000" dirty="0" err="1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) = 20 </a:t>
            </a:r>
            <a:r>
              <a:rPr lang="en-US" dirty="0" err="1">
                <a:solidFill>
                  <a:srgbClr val="000000"/>
                </a:solidFill>
              </a:rPr>
              <a:t>cos</a:t>
            </a:r>
            <a:r>
              <a:rPr lang="en-US" dirty="0">
                <a:solidFill>
                  <a:srgbClr val="000000"/>
                </a:solidFill>
              </a:rPr>
              <a:t>(80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nT</a:t>
            </a:r>
            <a:r>
              <a:rPr lang="en-US" i="1" baseline="-25000" dirty="0" err="1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– 0.4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marL="347472" indent="-347472"/>
            <a:r>
              <a:rPr lang="en-US" dirty="0"/>
              <a:t>How small does 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dirty="0"/>
              <a:t> have to be to produce an accurate plot?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2-</a:t>
            </a:r>
            <a:fld id="{48456A70-0021-B84E-925B-88B7CCC4D2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Sampling Sinusoids 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2-4</a:t>
            </a:r>
          </a:p>
        </p:txBody>
      </p:sp>
      <p:pic>
        <p:nvPicPr>
          <p:cNvPr id="10" name="Picture 9" descr="sampledcosine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5" t="4045" r="5611" b="7738"/>
          <a:stretch/>
        </p:blipFill>
        <p:spPr>
          <a:xfrm>
            <a:off x="5050536" y="475488"/>
            <a:ext cx="2697480" cy="2084832"/>
          </a:xfrm>
          <a:prstGeom prst="rect">
            <a:avLst/>
          </a:prstGeom>
        </p:spPr>
      </p:pic>
      <p:pic>
        <p:nvPicPr>
          <p:cNvPr id="11" name="Picture 10" descr="sampledcosine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5" t="3936" r="5620" b="7302"/>
          <a:stretch/>
        </p:blipFill>
        <p:spPr>
          <a:xfrm>
            <a:off x="5029200" y="2517648"/>
            <a:ext cx="2743200" cy="2130552"/>
          </a:xfrm>
          <a:prstGeom prst="rect">
            <a:avLst/>
          </a:prstGeom>
        </p:spPr>
      </p:pic>
      <p:pic>
        <p:nvPicPr>
          <p:cNvPr id="12" name="Picture 11" descr="sampledcosine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" t="4001" r="5824" b="7680"/>
          <a:stretch/>
        </p:blipFill>
        <p:spPr>
          <a:xfrm>
            <a:off x="5029200" y="4678680"/>
            <a:ext cx="2715768" cy="21031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9000" y="571952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>
                <a:solidFill>
                  <a:srgbClr val="000000"/>
                </a:solidFill>
              </a:rPr>
              <a:t>T</a:t>
            </a:r>
            <a:r>
              <a:rPr lang="en-US" sz="1800" i="1" baseline="-25000" dirty="0" err="1">
                <a:solidFill>
                  <a:srgbClr val="000000"/>
                </a:solidFill>
              </a:rPr>
              <a:t>s</a:t>
            </a:r>
            <a:r>
              <a:rPr lang="en-US" sz="1800" dirty="0"/>
              <a:t> = 0.0050s</a:t>
            </a:r>
            <a:br>
              <a:rPr lang="en-US" sz="1800" dirty="0"/>
            </a:br>
            <a:r>
              <a:rPr lang="en-US" sz="1800" i="1" dirty="0" err="1"/>
              <a:t>f</a:t>
            </a:r>
            <a:r>
              <a:rPr lang="en-US" sz="1800" i="1" baseline="-25000" dirty="0" err="1"/>
              <a:t>s</a:t>
            </a:r>
            <a:r>
              <a:rPr lang="en-US" sz="1800" dirty="0"/>
              <a:t> = 200Hz = 5</a:t>
            </a:r>
            <a:r>
              <a:rPr lang="en-US" sz="1800" i="1" dirty="0"/>
              <a:t>f</a:t>
            </a:r>
            <a:r>
              <a:rPr lang="en-US" sz="1800" i="1" baseline="-25000" dirty="0"/>
              <a:t>0</a:t>
            </a:r>
            <a:endParaRPr lang="en-US" sz="1800" dirty="0"/>
          </a:p>
          <a:p>
            <a:r>
              <a:rPr lang="en-US" sz="1800" dirty="0"/>
              <a:t>5 samples/cycle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9000" y="2590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>
                <a:solidFill>
                  <a:srgbClr val="000000"/>
                </a:solidFill>
              </a:rPr>
              <a:t>T</a:t>
            </a:r>
            <a:r>
              <a:rPr lang="en-US" sz="1800" i="1" baseline="-25000" dirty="0" err="1">
                <a:solidFill>
                  <a:srgbClr val="000000"/>
                </a:solidFill>
              </a:rPr>
              <a:t>s</a:t>
            </a:r>
            <a:r>
              <a:rPr lang="en-US" sz="1800" dirty="0"/>
              <a:t> = 0.0025s</a:t>
            </a:r>
          </a:p>
          <a:p>
            <a:r>
              <a:rPr lang="en-US" sz="1800" i="1" dirty="0" err="1"/>
              <a:t>f</a:t>
            </a:r>
            <a:r>
              <a:rPr lang="en-US" sz="1800" i="1" baseline="-25000" dirty="0" err="1"/>
              <a:t>s</a:t>
            </a:r>
            <a:r>
              <a:rPr lang="en-US" sz="1800" dirty="0"/>
              <a:t> = 400Hz = 10</a:t>
            </a:r>
            <a:r>
              <a:rPr lang="en-US" sz="1800" i="1" dirty="0"/>
              <a:t>f</a:t>
            </a:r>
            <a:r>
              <a:rPr lang="en-US" sz="1800" i="1" baseline="-25000" dirty="0"/>
              <a:t>0</a:t>
            </a:r>
          </a:p>
          <a:p>
            <a:r>
              <a:rPr lang="en-US" sz="1800" dirty="0"/>
              <a:t>10 samples/cycle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9000" y="4775942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>
                <a:solidFill>
                  <a:srgbClr val="000000"/>
                </a:solidFill>
              </a:rPr>
              <a:t>T</a:t>
            </a:r>
            <a:r>
              <a:rPr lang="en-US" sz="1800" i="1" baseline="-25000" dirty="0" err="1">
                <a:solidFill>
                  <a:srgbClr val="000000"/>
                </a:solidFill>
              </a:rPr>
              <a:t>s</a:t>
            </a:r>
            <a:r>
              <a:rPr lang="en-US" sz="1800" dirty="0"/>
              <a:t> = 0.0001s</a:t>
            </a:r>
          </a:p>
          <a:p>
            <a:r>
              <a:rPr lang="en-US" sz="1800" i="1" dirty="0" err="1"/>
              <a:t>f</a:t>
            </a:r>
            <a:r>
              <a:rPr lang="en-US" sz="1800" i="1" baseline="-25000" dirty="0" err="1"/>
              <a:t>s</a:t>
            </a:r>
            <a:r>
              <a:rPr lang="en-US" sz="1800" dirty="0"/>
              <a:t> = 10kHz = 250</a:t>
            </a:r>
            <a:r>
              <a:rPr lang="en-US" sz="1800" i="1" dirty="0"/>
              <a:t>f</a:t>
            </a:r>
            <a:r>
              <a:rPr lang="en-US" sz="1800" i="1" baseline="-25000" dirty="0"/>
              <a:t>0</a:t>
            </a:r>
            <a:br>
              <a:rPr lang="en-US" sz="1800" dirty="0"/>
            </a:br>
            <a:r>
              <a:rPr lang="en-US" sz="1800" dirty="0"/>
              <a:t>250 samples/cycle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400" y="54102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00CC"/>
                </a:solidFill>
              </a:rPr>
              <a:t>f0 = 40; </a:t>
            </a:r>
            <a:r>
              <a:rPr lang="en-US" sz="1600" dirty="0" err="1">
                <a:solidFill>
                  <a:srgbClr val="CC00CC"/>
                </a:solidFill>
              </a:rPr>
              <a:t>Ts</a:t>
            </a:r>
            <a:r>
              <a:rPr lang="en-US" sz="1600" dirty="0">
                <a:solidFill>
                  <a:srgbClr val="CC00CC"/>
                </a:solidFill>
              </a:rPr>
              <a:t> = 0.0001;</a:t>
            </a:r>
          </a:p>
          <a:p>
            <a:r>
              <a:rPr lang="en-US" sz="1600" dirty="0">
                <a:solidFill>
                  <a:srgbClr val="CC00CC"/>
                </a:solidFill>
              </a:rPr>
              <a:t>t = -0.03 : </a:t>
            </a:r>
            <a:r>
              <a:rPr lang="en-US" sz="1600" dirty="0" err="1">
                <a:solidFill>
                  <a:srgbClr val="CC00CC"/>
                </a:solidFill>
              </a:rPr>
              <a:t>Ts</a:t>
            </a:r>
            <a:r>
              <a:rPr lang="en-US" sz="1600" dirty="0">
                <a:solidFill>
                  <a:srgbClr val="CC00CC"/>
                </a:solidFill>
              </a:rPr>
              <a:t> : 0.045;</a:t>
            </a:r>
          </a:p>
          <a:p>
            <a:r>
              <a:rPr lang="fr-FR" sz="1600" dirty="0">
                <a:solidFill>
                  <a:srgbClr val="CC00CC"/>
                </a:solidFill>
              </a:rPr>
              <a:t>x = 20*cos(2*pi*f0*</a:t>
            </a:r>
            <a:r>
              <a:rPr lang="fr-FR" sz="1600" dirty="0" err="1">
                <a:solidFill>
                  <a:srgbClr val="CC00CC"/>
                </a:solidFill>
              </a:rPr>
              <a:t>t</a:t>
            </a:r>
            <a:r>
              <a:rPr lang="fr-FR" sz="1600" dirty="0">
                <a:solidFill>
                  <a:srgbClr val="CC00CC"/>
                </a:solidFill>
              </a:rPr>
              <a:t> - 0.4*pi);</a:t>
            </a:r>
          </a:p>
          <a:p>
            <a:r>
              <a:rPr lang="fr-FR" sz="1600" dirty="0">
                <a:solidFill>
                  <a:srgbClr val="CC00CC"/>
                </a:solidFill>
              </a:rPr>
              <a:t>figure; plot(</a:t>
            </a:r>
            <a:r>
              <a:rPr lang="fr-FR" sz="1600" dirty="0" err="1">
                <a:solidFill>
                  <a:srgbClr val="CC00CC"/>
                </a:solidFill>
              </a:rPr>
              <a:t>t</a:t>
            </a:r>
            <a:r>
              <a:rPr lang="fr-FR" sz="1600" dirty="0">
                <a:solidFill>
                  <a:srgbClr val="CC00CC"/>
                </a:solidFill>
              </a:rPr>
              <a:t>, x);</a:t>
            </a:r>
          </a:p>
          <a:p>
            <a:r>
              <a:rPr lang="fr-FR" sz="1600" dirty="0" err="1">
                <a:solidFill>
                  <a:srgbClr val="CC00CC"/>
                </a:solidFill>
              </a:rPr>
              <a:t>hold</a:t>
            </a:r>
            <a:r>
              <a:rPr lang="fr-FR" sz="1600" dirty="0">
                <a:solidFill>
                  <a:srgbClr val="CC00CC"/>
                </a:solidFill>
              </a:rPr>
              <a:t>; stem(</a:t>
            </a:r>
            <a:r>
              <a:rPr lang="fr-FR" sz="1600" dirty="0" err="1">
                <a:solidFill>
                  <a:srgbClr val="CC00CC"/>
                </a:solidFill>
              </a:rPr>
              <a:t>t</a:t>
            </a:r>
            <a:r>
              <a:rPr lang="fr-FR" sz="1600" dirty="0">
                <a:solidFill>
                  <a:srgbClr val="CC00CC"/>
                </a:solidFill>
              </a:rPr>
              <a:t>, x);</a:t>
            </a:r>
          </a:p>
        </p:txBody>
      </p:sp>
    </p:spTree>
    <p:extLst>
      <p:ext uri="{BB962C8B-B14F-4D97-AF65-F5344CB8AC3E}">
        <p14:creationId xmlns:p14="http://schemas.microsoft.com/office/powerpoint/2010/main" val="289095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2-</a:t>
            </a:r>
            <a:fld id="{0A22943B-C896-CD43-8DB9-0307B7EB4DA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Signals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1524000"/>
          </a:xfrm>
        </p:spPr>
        <p:txBody>
          <a:bodyPr/>
          <a:lstStyle/>
          <a:p>
            <a:r>
              <a:rPr lang="en-US" dirty="0"/>
              <a:t>Real-valued exponential signals</a:t>
            </a:r>
          </a:p>
          <a:p>
            <a:pPr lvl="1">
              <a:buFontTx/>
              <a:buNone/>
            </a:pPr>
            <a:r>
              <a:rPr lang="en-US" dirty="0"/>
              <a:t>Amplitude values are always non-negative</a:t>
            </a:r>
          </a:p>
          <a:p>
            <a:pPr lvl="1">
              <a:buFontTx/>
              <a:buNone/>
            </a:pPr>
            <a:r>
              <a:rPr lang="en-US" dirty="0"/>
              <a:t>Might decay or not as </a:t>
            </a:r>
            <a:r>
              <a:rPr lang="en-US" i="1" dirty="0"/>
              <a:t>t</a:t>
            </a:r>
            <a:r>
              <a:rPr lang="en-US" dirty="0"/>
              <a:t> goes to infinity</a:t>
            </a:r>
          </a:p>
        </p:txBody>
      </p:sp>
      <p:graphicFrame>
        <p:nvGraphicFramePr>
          <p:cNvPr id="4608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52298132"/>
              </p:ext>
            </p:extLst>
          </p:nvPr>
        </p:nvGraphicFramePr>
        <p:xfrm>
          <a:off x="6477000" y="1676400"/>
          <a:ext cx="22098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711000" progId="Equation.3">
                  <p:embed/>
                </p:oleObj>
              </mc:Choice>
              <mc:Fallback>
                <p:oleObj name="Equation" r:id="rId2" imgW="13716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76400"/>
                        <a:ext cx="220980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Complex Exponentials–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2-5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2819400"/>
            <a:ext cx="4191000" cy="3886200"/>
            <a:chOff x="457200" y="2819400"/>
            <a:chExt cx="4191000" cy="3886200"/>
          </a:xfrm>
        </p:grpSpPr>
        <p:sp>
          <p:nvSpPr>
            <p:cNvPr id="21" name="Text Box 1028"/>
            <p:cNvSpPr txBox="1">
              <a:spLocks noChangeArrowheads="1"/>
            </p:cNvSpPr>
            <p:nvPr/>
          </p:nvSpPr>
          <p:spPr bwMode="auto">
            <a:xfrm>
              <a:off x="914400" y="5782270"/>
              <a:ext cx="18288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rgbClr val="CC00CC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b="0" dirty="0"/>
                <a:t>t = -1 : 0.01 : 1;</a:t>
              </a:r>
            </a:p>
            <a:p>
              <a:r>
                <a:rPr lang="en-US" sz="1800" b="0" dirty="0"/>
                <a:t>e1 = </a:t>
              </a:r>
              <a:r>
                <a:rPr lang="en-US" sz="1800" b="0" dirty="0" err="1"/>
                <a:t>exp</a:t>
              </a:r>
              <a:r>
                <a:rPr lang="en-US" sz="1800" b="0" dirty="0"/>
                <a:t>(t);</a:t>
              </a:r>
            </a:p>
            <a:p>
              <a:r>
                <a:rPr lang="en-US" sz="1800" b="0" dirty="0"/>
                <a:t>plot(t, e1)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57200" y="2819400"/>
              <a:ext cx="4191000" cy="3086100"/>
              <a:chOff x="457200" y="2819400"/>
              <a:chExt cx="4191000" cy="3086100"/>
            </a:xfrm>
          </p:grpSpPr>
          <p:pic>
            <p:nvPicPr>
              <p:cNvPr id="14" name="Picture 4" descr="Exponential of 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2819400"/>
                <a:ext cx="4114800" cy="3086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1524000" y="3695700"/>
                <a:ext cx="376238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e</a:t>
                </a:r>
                <a:r>
                  <a:rPr lang="en-US" i="1" baseline="30000"/>
                  <a:t>t</a:t>
                </a:r>
              </a:p>
            </p:txBody>
          </p:sp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4267200" y="5372100"/>
                <a:ext cx="381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/>
                  <a:t>t</a:t>
                </a:r>
              </a:p>
            </p:txBody>
          </p:sp>
          <p:cxnSp>
            <p:nvCxnSpPr>
              <p:cNvPr id="3" name="Straight Connector 2"/>
              <p:cNvCxnSpPr/>
              <p:nvPr/>
            </p:nvCxnSpPr>
            <p:spPr bwMode="auto">
              <a:xfrm>
                <a:off x="990600" y="4724400"/>
                <a:ext cx="16002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flipV="1">
                <a:off x="2590800" y="4724400"/>
                <a:ext cx="0" cy="83820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/>
              </a:ln>
              <a:effectLst/>
            </p:spPr>
          </p:cxnSp>
        </p:grpSp>
      </p:grpSp>
      <p:grpSp>
        <p:nvGrpSpPr>
          <p:cNvPr id="8" name="Group 7"/>
          <p:cNvGrpSpPr/>
          <p:nvPr/>
        </p:nvGrpSpPr>
        <p:grpSpPr>
          <a:xfrm>
            <a:off x="4648200" y="2876550"/>
            <a:ext cx="4114800" cy="3829050"/>
            <a:chOff x="4648200" y="2876550"/>
            <a:chExt cx="4114800" cy="3829050"/>
          </a:xfrm>
        </p:grpSpPr>
        <p:sp>
          <p:nvSpPr>
            <p:cNvPr id="22" name="Text Box 1028"/>
            <p:cNvSpPr txBox="1">
              <a:spLocks noChangeArrowheads="1"/>
            </p:cNvSpPr>
            <p:nvPr/>
          </p:nvSpPr>
          <p:spPr bwMode="auto">
            <a:xfrm>
              <a:off x="5105400" y="5782270"/>
              <a:ext cx="18288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rgbClr val="CC00CC"/>
                  </a:solidFill>
                  <a:latin typeface="Times New Roman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b="0" dirty="0"/>
                <a:t>t = -1 : 0.01 : 1;</a:t>
              </a:r>
            </a:p>
            <a:p>
              <a:r>
                <a:rPr lang="en-US" sz="1800" b="0" dirty="0"/>
                <a:t>e2 = </a:t>
              </a:r>
              <a:r>
                <a:rPr lang="en-US" sz="1800" b="0" dirty="0" err="1"/>
                <a:t>exp</a:t>
              </a:r>
              <a:r>
                <a:rPr lang="en-US" sz="1800" b="0" dirty="0"/>
                <a:t>(-t);</a:t>
              </a:r>
            </a:p>
            <a:p>
              <a:r>
                <a:rPr lang="en-US" sz="1800" b="0" dirty="0"/>
                <a:t>plot(t, e2)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648200" y="2876550"/>
              <a:ext cx="4114800" cy="3028950"/>
              <a:chOff x="4648200" y="2876550"/>
              <a:chExt cx="4114800" cy="3028950"/>
            </a:xfrm>
          </p:grpSpPr>
          <p:pic>
            <p:nvPicPr>
              <p:cNvPr id="18" name="Picture 5" descr="Exponential of -t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200" y="2876550"/>
                <a:ext cx="4038600" cy="3028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6858000" y="3390900"/>
                <a:ext cx="4445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e</a:t>
                </a:r>
                <a:r>
                  <a:rPr lang="en-US" baseline="30000"/>
                  <a:t>-</a:t>
                </a:r>
                <a:r>
                  <a:rPr lang="en-US" i="1" baseline="30000"/>
                  <a:t>t</a:t>
                </a:r>
              </a:p>
            </p:txBody>
          </p:sp>
          <p:sp>
            <p:nvSpPr>
              <p:cNvPr id="20" name="Text Box 10"/>
              <p:cNvSpPr txBox="1">
                <a:spLocks noChangeArrowheads="1"/>
              </p:cNvSpPr>
              <p:nvPr/>
            </p:nvSpPr>
            <p:spPr bwMode="auto">
              <a:xfrm>
                <a:off x="8382000" y="5372100"/>
                <a:ext cx="381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/>
                  <a:t>t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 bwMode="auto">
              <a:xfrm>
                <a:off x="5181600" y="4749058"/>
                <a:ext cx="1600200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flipV="1">
                <a:off x="6744810" y="4751284"/>
                <a:ext cx="0" cy="83820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bg1">
                    <a:lumMod val="65000"/>
                  </a:schemeClr>
                </a:solidFill>
                <a:prstDash val="dash"/>
                <a:round/>
                <a:headEnd type="none" w="med" len="med"/>
                <a:tailEnd type="non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6076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  <a:p>
            <a:pPr marL="457200" lvl="1" indent="0">
              <a:buNone/>
            </a:pPr>
            <a:r>
              <a:rPr lang="en-US" dirty="0"/>
              <a:t>Cartesian form 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/>
              <a:t>j</a:t>
            </a:r>
            <a:r>
              <a:rPr lang="en-US" dirty="0"/>
              <a:t> </a:t>
            </a:r>
            <a:r>
              <a:rPr lang="en-US" i="1" dirty="0"/>
              <a:t>y </a:t>
            </a:r>
            <a:r>
              <a:rPr lang="en-US" dirty="0"/>
              <a:t>for real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</a:p>
          <a:p>
            <a:pPr marL="457200" lvl="1" indent="0">
              <a:buNone/>
            </a:pPr>
            <a:r>
              <a:rPr lang="en-US" dirty="0"/>
              <a:t>Polar form </a:t>
            </a:r>
            <a:r>
              <a:rPr lang="en-US" i="1" dirty="0"/>
              <a:t>r</a:t>
            </a:r>
            <a:r>
              <a:rPr lang="en-US" dirty="0"/>
              <a:t> e </a:t>
            </a:r>
            <a:r>
              <a:rPr lang="en-US" i="1" baseline="30000" dirty="0" err="1"/>
              <a:t>j</a:t>
            </a:r>
            <a:r>
              <a:rPr lang="en-US" i="1" baseline="30000" dirty="0" err="1">
                <a:latin typeface="Symbol" charset="2"/>
                <a:cs typeface="Symbol" charset="2"/>
              </a:rPr>
              <a:t>q</a:t>
            </a:r>
            <a:r>
              <a:rPr lang="en-US" dirty="0"/>
              <a:t> =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i="1" dirty="0">
                <a:latin typeface="Symbol" charset="2"/>
                <a:cs typeface="Symbol" charset="2"/>
              </a:rPr>
              <a:t>q</a:t>
            </a:r>
            <a:r>
              <a:rPr lang="en-US" dirty="0"/>
              <a:t>) + </a:t>
            </a:r>
            <a:r>
              <a:rPr lang="en-US" i="1" dirty="0"/>
              <a:t>j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 sin(</a:t>
            </a:r>
            <a:r>
              <a:rPr lang="en-US" i="1" dirty="0">
                <a:latin typeface="Symbol" charset="2"/>
                <a:cs typeface="Symbol" charset="2"/>
              </a:rPr>
              <a:t>q</a:t>
            </a:r>
            <a:r>
              <a:rPr lang="en-US" dirty="0"/>
              <a:t>) </a:t>
            </a:r>
          </a:p>
          <a:p>
            <a:pPr marL="457200" lvl="1" indent="0">
              <a:buNone/>
            </a:pPr>
            <a:r>
              <a:rPr lang="en-US" i="1" dirty="0"/>
              <a:t>Polar-to-Cartesian:  x = r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i="1" dirty="0">
                <a:latin typeface="Symbol" charset="2"/>
                <a:cs typeface="Symbol" charset="2"/>
              </a:rPr>
              <a:t>q</a:t>
            </a:r>
            <a:r>
              <a:rPr lang="en-US" dirty="0"/>
              <a:t>) and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r</a:t>
            </a:r>
            <a:r>
              <a:rPr lang="en-US" dirty="0"/>
              <a:t> sin(</a:t>
            </a:r>
            <a:r>
              <a:rPr lang="en-US" i="1" dirty="0">
                <a:latin typeface="Symbol" charset="2"/>
                <a:cs typeface="Symbol" charset="2"/>
              </a:rPr>
              <a:t>q</a:t>
            </a:r>
            <a:r>
              <a:rPr lang="en-US" dirty="0"/>
              <a:t>)</a:t>
            </a:r>
            <a:endParaRPr lang="en-US" i="1" dirty="0"/>
          </a:p>
          <a:p>
            <a:pPr marL="457200" lvl="1" indent="0">
              <a:buNone/>
            </a:pPr>
            <a:r>
              <a:rPr lang="en-US" i="1" dirty="0"/>
              <a:t>Cartesian-to-Polar:                        </a:t>
            </a:r>
            <a:r>
              <a:rPr lang="en-US" dirty="0"/>
              <a:t>and 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Complex Exponentials–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2-5.1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581400" y="4424155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4191000" y="4155217"/>
            <a:ext cx="2290763" cy="851551"/>
            <a:chOff x="4191000" y="4253849"/>
            <a:chExt cx="2290763" cy="851551"/>
          </a:xfrm>
        </p:grpSpPr>
        <p:graphicFrame>
          <p:nvGraphicFramePr>
            <p:cNvPr id="9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0154213"/>
                </p:ext>
              </p:extLst>
            </p:nvPr>
          </p:nvGraphicFramePr>
          <p:xfrm>
            <a:off x="4191001" y="4253849"/>
            <a:ext cx="2209800" cy="400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57120" imgH="228600" progId="Equation.3">
                    <p:embed/>
                  </p:oleObj>
                </mc:Choice>
                <mc:Fallback>
                  <p:oleObj name="Equation" r:id="rId2" imgW="12571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1" y="4253849"/>
                          <a:ext cx="2209800" cy="4008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1279494"/>
                </p:ext>
              </p:extLst>
            </p:nvPr>
          </p:nvGraphicFramePr>
          <p:xfrm>
            <a:off x="4191000" y="4705350"/>
            <a:ext cx="229076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07880" imgH="228600" progId="Equation.3">
                    <p:embed/>
                  </p:oleObj>
                </mc:Choice>
                <mc:Fallback>
                  <p:oleObj name="Equation" r:id="rId4" imgW="1307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705350"/>
                          <a:ext cx="2290763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41277"/>
              </p:ext>
            </p:extLst>
          </p:nvPr>
        </p:nvGraphicFramePr>
        <p:xfrm>
          <a:off x="1066799" y="5638800"/>
          <a:ext cx="382819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19300" imgH="241300" progId="Equation.3">
                  <p:embed/>
                </p:oleObj>
              </mc:Choice>
              <mc:Fallback>
                <p:oleObj name="Equation" r:id="rId6" imgW="201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799" y="5638800"/>
                        <a:ext cx="382819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381879"/>
              </p:ext>
            </p:extLst>
          </p:nvPr>
        </p:nvGraphicFramePr>
        <p:xfrm>
          <a:off x="3544411" y="3200400"/>
          <a:ext cx="1616886" cy="584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700" imgH="279400" progId="Equation.3">
                  <p:embed/>
                </p:oleObj>
              </mc:Choice>
              <mc:Fallback>
                <p:oleObj name="Equation" r:id="rId8" imgW="774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44411" y="3200400"/>
                        <a:ext cx="1616886" cy="584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930272"/>
              </p:ext>
            </p:extLst>
          </p:nvPr>
        </p:nvGraphicFramePr>
        <p:xfrm>
          <a:off x="5767618" y="3136529"/>
          <a:ext cx="163471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9000" imgH="431800" progId="Equation.3">
                  <p:embed/>
                </p:oleObj>
              </mc:Choice>
              <mc:Fallback>
                <p:oleObj name="Equation" r:id="rId10" imgW="889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67618" y="3136529"/>
                        <a:ext cx="1634718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7010400" y="1200090"/>
            <a:ext cx="1905000" cy="1924110"/>
            <a:chOff x="7010400" y="1200090"/>
            <a:chExt cx="1905000" cy="1924110"/>
          </a:xfrm>
        </p:grpSpPr>
        <p:grpSp>
          <p:nvGrpSpPr>
            <p:cNvPr id="37" name="Group 36"/>
            <p:cNvGrpSpPr/>
            <p:nvPr/>
          </p:nvGrpSpPr>
          <p:grpSpPr>
            <a:xfrm>
              <a:off x="7162800" y="1626423"/>
              <a:ext cx="1678620" cy="1497777"/>
              <a:chOff x="7162800" y="1626423"/>
              <a:chExt cx="1678620" cy="1497777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>
                <a:off x="7469820" y="1688068"/>
                <a:ext cx="0" cy="12954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7241220" y="2754868"/>
                <a:ext cx="16002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8612820" y="1840468"/>
                <a:ext cx="0" cy="914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H="1">
                <a:off x="7469820" y="1840468"/>
                <a:ext cx="1140521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26" name="TextBox 25"/>
              <p:cNvSpPr txBox="1"/>
              <p:nvPr/>
            </p:nvSpPr>
            <p:spPr>
              <a:xfrm>
                <a:off x="8460420" y="27548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i="1" dirty="0"/>
                  <a:t>x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162800" y="1626423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i="1" dirty="0"/>
                  <a:t>y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 bwMode="auto">
              <a:xfrm flipV="1">
                <a:off x="7469820" y="1840468"/>
                <a:ext cx="1143000" cy="9144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30" name="TextBox 29"/>
              <p:cNvSpPr txBox="1"/>
              <p:nvPr/>
            </p:nvSpPr>
            <p:spPr>
              <a:xfrm>
                <a:off x="7675980" y="241242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i="1" dirty="0">
                    <a:latin typeface="Symbol" charset="2"/>
                    <a:cs typeface="Symbol" charset="2"/>
                  </a:rPr>
                  <a:t>q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079420" y="1775936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i="1" dirty="0"/>
                  <a:t>r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010400" y="1200090"/>
              <a:ext cx="190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err="1"/>
                <a:t>SPFirst</a:t>
              </a:r>
              <a:r>
                <a:rPr lang="en-US" sz="2000" dirty="0"/>
                <a:t> Fig. 2.4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257799" y="5105400"/>
            <a:ext cx="2438401" cy="1664732"/>
            <a:chOff x="5257799" y="5105400"/>
            <a:chExt cx="2438401" cy="1664732"/>
          </a:xfrm>
        </p:grpSpPr>
        <p:pic>
          <p:nvPicPr>
            <p:cNvPr id="40" name="Picture 39" descr="compexpplot.png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0" t="6857" r="5028" b="6745"/>
            <a:stretch/>
          </p:blipFill>
          <p:spPr>
            <a:xfrm>
              <a:off x="5257799" y="5105400"/>
              <a:ext cx="2208395" cy="164163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467600" y="64008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t</a:t>
              </a:r>
            </a:p>
          </p:txBody>
        </p:sp>
      </p:grp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3667703"/>
            <a:ext cx="8305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Complex sinusoid: Euler’s formula</a:t>
            </a:r>
          </a:p>
          <a:p>
            <a:pPr marL="457200" lvl="1" indent="0">
              <a:buFontTx/>
              <a:buNone/>
            </a:pPr>
            <a:endParaRPr lang="en-US" dirty="0"/>
          </a:p>
          <a:p>
            <a:pPr marL="457200" lvl="1" indent="0">
              <a:buFontTx/>
              <a:buNone/>
            </a:pPr>
            <a:endParaRPr lang="en-US" dirty="0"/>
          </a:p>
          <a:p>
            <a:pPr>
              <a:spcBef>
                <a:spcPts val="672"/>
              </a:spcBef>
            </a:pPr>
            <a:r>
              <a:rPr lang="en-US" dirty="0"/>
              <a:t>Complex sinusoidal signal</a:t>
            </a:r>
          </a:p>
        </p:txBody>
      </p:sp>
      <p:sp>
        <p:nvSpPr>
          <p:cNvPr id="4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2-</a:t>
            </a:r>
            <a:fld id="{0A22943B-C896-CD43-8DB9-0307B7EB4DA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391400" y="51054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00CC"/>
                </a:solidFill>
              </a:rPr>
              <a:t>t = 0 : 1/100 : 1;</a:t>
            </a:r>
          </a:p>
          <a:p>
            <a:r>
              <a:rPr lang="it-IT" sz="1600" dirty="0">
                <a:solidFill>
                  <a:srgbClr val="CC00CC"/>
                </a:solidFill>
              </a:rPr>
              <a:t>plot(t, cos(2*</a:t>
            </a:r>
            <a:r>
              <a:rPr lang="it-IT" sz="1600" dirty="0" err="1">
                <a:solidFill>
                  <a:srgbClr val="CC00CC"/>
                </a:solidFill>
              </a:rPr>
              <a:t>pi</a:t>
            </a:r>
            <a:r>
              <a:rPr lang="it-IT" sz="1600" dirty="0">
                <a:solidFill>
                  <a:srgbClr val="CC00CC"/>
                </a:solidFill>
              </a:rPr>
              <a:t>*t));</a:t>
            </a:r>
          </a:p>
          <a:p>
            <a:r>
              <a:rPr lang="it-IT" sz="1600" dirty="0" err="1">
                <a:solidFill>
                  <a:srgbClr val="CC00CC"/>
                </a:solidFill>
              </a:rPr>
              <a:t>hold</a:t>
            </a:r>
            <a:r>
              <a:rPr lang="it-IT" sz="1600" dirty="0">
                <a:solidFill>
                  <a:srgbClr val="CC00CC"/>
                </a:solidFill>
              </a:rPr>
              <a:t>;</a:t>
            </a:r>
          </a:p>
          <a:p>
            <a:r>
              <a:rPr lang="it-IT" sz="1600" dirty="0">
                <a:solidFill>
                  <a:srgbClr val="CC00CC"/>
                </a:solidFill>
              </a:rPr>
              <a:t>plot(t, sin(2*</a:t>
            </a:r>
            <a:r>
              <a:rPr lang="it-IT" sz="1600" dirty="0" err="1">
                <a:solidFill>
                  <a:srgbClr val="CC00CC"/>
                </a:solidFill>
              </a:rPr>
              <a:t>pi</a:t>
            </a:r>
            <a:r>
              <a:rPr lang="it-IT" sz="1600" dirty="0">
                <a:solidFill>
                  <a:srgbClr val="CC00CC"/>
                </a:solidFill>
              </a:rPr>
              <a:t>*t));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7162800" y="4245114"/>
            <a:ext cx="1676400" cy="707886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 dirty="0"/>
              <a:t>“inverse” Euler formula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2037" y="4193679"/>
            <a:ext cx="2366963" cy="835521"/>
            <a:chOff x="1062037" y="4193679"/>
            <a:chExt cx="2366963" cy="835521"/>
          </a:xfrm>
        </p:grpSpPr>
        <p:graphicFrame>
          <p:nvGraphicFramePr>
            <p:cNvPr id="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7517896"/>
                </p:ext>
              </p:extLst>
            </p:nvPr>
          </p:nvGraphicFramePr>
          <p:xfrm>
            <a:off x="1062037" y="4193679"/>
            <a:ext cx="2290763" cy="377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384200" imgH="228600" progId="Equation.3">
                    <p:embed/>
                  </p:oleObj>
                </mc:Choice>
                <mc:Fallback>
                  <p:oleObj name="Equation" r:id="rId13" imgW="1384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2037" y="4193679"/>
                          <a:ext cx="2290763" cy="377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4910453"/>
                </p:ext>
              </p:extLst>
            </p:nvPr>
          </p:nvGraphicFramePr>
          <p:xfrm>
            <a:off x="1071562" y="4636843"/>
            <a:ext cx="2357438" cy="392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371600" imgH="228600" progId="Equation.3">
                    <p:embed/>
                  </p:oleObj>
                </mc:Choice>
                <mc:Fallback>
                  <p:oleObj name="Equation" r:id="rId15" imgW="1371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1562" y="4636843"/>
                          <a:ext cx="2357438" cy="392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50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5" grpId="0"/>
      <p:bldP spid="48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Many Faces of Signals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9906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Function, e.g.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</a:rPr>
              <a:t>cos</a:t>
            </a:r>
            <a:r>
              <a:rPr lang="en-US" dirty="0">
                <a:solidFill>
                  <a:schemeClr val="tx1"/>
                </a:solidFill>
                <a:latin typeface="Times New Roman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charset="0"/>
              </a:rPr>
              <a:t>t</a:t>
            </a:r>
            <a:r>
              <a:rPr lang="en-US" dirty="0">
                <a:solidFill>
                  <a:schemeClr val="tx1"/>
                </a:solidFill>
                <a:latin typeface="Times New Roman" charset="0"/>
              </a:rPr>
              <a:t>)</a:t>
            </a:r>
            <a:r>
              <a:rPr lang="en-US" dirty="0">
                <a:latin typeface="Times New Roman" charset="0"/>
              </a:rPr>
              <a:t> in continuous time or</a:t>
            </a:r>
            <a:br>
              <a:rPr lang="en-US" dirty="0">
                <a:latin typeface="Times New Roman" charset="0"/>
              </a:rPr>
            </a:br>
            <a:r>
              <a:rPr lang="en-US" dirty="0" err="1">
                <a:solidFill>
                  <a:schemeClr val="tx1"/>
                </a:solidFill>
                <a:latin typeface="Times New Roman" charset="0"/>
              </a:rPr>
              <a:t>cos</a:t>
            </a:r>
            <a:r>
              <a:rPr lang="en-US" dirty="0">
                <a:solidFill>
                  <a:schemeClr val="tx1"/>
                </a:solidFill>
                <a:latin typeface="Times New Roman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Symbol" charset="0"/>
              </a:rPr>
              <a:t>p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 charset="0"/>
              </a:rPr>
              <a:t>) </a:t>
            </a:r>
            <a:r>
              <a:rPr lang="en-US" dirty="0">
                <a:latin typeface="Times New Roman" charset="0"/>
              </a:rPr>
              <a:t>in discrete time, </a:t>
            </a:r>
            <a:r>
              <a:rPr lang="en-US" dirty="0">
                <a:solidFill>
                  <a:srgbClr val="FF0101"/>
                </a:solidFill>
                <a:latin typeface="Times New Roman" charset="0"/>
              </a:rPr>
              <a:t>useful in analysis</a:t>
            </a:r>
            <a:endParaRPr lang="en-US" dirty="0">
              <a:latin typeface="Times New Roman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Complex Exponentials–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2-8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546097"/>
              </p:ext>
            </p:extLst>
          </p:nvPr>
        </p:nvGraphicFramePr>
        <p:xfrm>
          <a:off x="4419600" y="4876800"/>
          <a:ext cx="1676400" cy="155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1143000" progId="Equation.3">
                  <p:embed/>
                </p:oleObj>
              </mc:Choice>
              <mc:Fallback>
                <p:oleObj name="Equation" r:id="rId2" imgW="12315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876800"/>
                        <a:ext cx="1676400" cy="1554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6248400" y="4953000"/>
            <a:ext cx="2233766" cy="1488877"/>
            <a:chOff x="3786034" y="4953000"/>
            <a:chExt cx="2233766" cy="1488877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3786034" y="6134100"/>
              <a:ext cx="20813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 flipV="1">
              <a:off x="4799013" y="5370513"/>
              <a:ext cx="1587" cy="992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267200" y="5524500"/>
              <a:ext cx="1066800" cy="609600"/>
              <a:chOff x="1447800" y="3581400"/>
              <a:chExt cx="1066800" cy="609600"/>
            </a:xfrm>
          </p:grpSpPr>
          <p:sp>
            <p:nvSpPr>
              <p:cNvPr id="24" name="Line 8"/>
              <p:cNvSpPr>
                <a:spLocks noChangeShapeType="1"/>
              </p:cNvSpPr>
              <p:nvPr/>
            </p:nvSpPr>
            <p:spPr bwMode="auto">
              <a:xfrm>
                <a:off x="1447800" y="3581400"/>
                <a:ext cx="1066800" cy="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9"/>
              <p:cNvSpPr>
                <a:spLocks noChangeShapeType="1"/>
              </p:cNvSpPr>
              <p:nvPr/>
            </p:nvSpPr>
            <p:spPr bwMode="auto">
              <a:xfrm>
                <a:off x="2514600" y="3581400"/>
                <a:ext cx="0" cy="60960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10"/>
              <p:cNvSpPr>
                <a:spLocks noChangeShapeType="1"/>
              </p:cNvSpPr>
              <p:nvPr/>
            </p:nvSpPr>
            <p:spPr bwMode="auto">
              <a:xfrm>
                <a:off x="1447800" y="3581400"/>
                <a:ext cx="0" cy="60960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4800600" y="61341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0</a:t>
              </a:r>
              <a:endParaRPr lang="en-US"/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4800600" y="52197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</a:t>
              </a:r>
              <a:endParaRPr lang="en-US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5105400" y="6134100"/>
              <a:ext cx="4572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1/2</a:t>
              </a:r>
              <a:endParaRPr lang="en-US" dirty="0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962400" y="61341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-1/2</a:t>
              </a:r>
              <a:endParaRPr lang="en-US" dirty="0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5715000" y="57912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 dirty="0"/>
                <a:t>t</a:t>
              </a:r>
              <a:endParaRPr lang="en-US" i="1" dirty="0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457700" y="4953000"/>
              <a:ext cx="838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err="1"/>
                <a:t>rect</a:t>
              </a:r>
              <a:r>
                <a:rPr lang="en-US" sz="1800" dirty="0"/>
                <a:t>(</a:t>
              </a:r>
              <a:r>
                <a:rPr lang="en-US" sz="1800" i="1" dirty="0"/>
                <a:t>t</a:t>
              </a:r>
              <a:r>
                <a:rPr lang="en-US" sz="1800" dirty="0"/>
                <a:t>)</a:t>
              </a:r>
            </a:p>
          </p:txBody>
        </p:sp>
      </p:grp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2-</a:t>
            </a:r>
            <a:fld id="{0A22943B-C896-CD43-8DB9-0307B7EB4DA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9" name="Picture 28" descr="cosineplo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r="7522"/>
          <a:stretch/>
        </p:blipFill>
        <p:spPr>
          <a:xfrm>
            <a:off x="7413841" y="1077338"/>
            <a:ext cx="1575540" cy="1398048"/>
          </a:xfrm>
          <a:prstGeom prst="rect">
            <a:avLst/>
          </a:prstGeom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52400" y="5505272"/>
            <a:ext cx="3962400" cy="120032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/>
              <a:t>Above mathematical models can be used to approximate measured/observed signals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910234" y="3234410"/>
            <a:ext cx="2233766" cy="1222177"/>
            <a:chOff x="6910234" y="3162300"/>
            <a:chExt cx="2233766" cy="1222177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6910234" y="4076700"/>
              <a:ext cx="20813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H="1" flipV="1">
              <a:off x="7923213" y="3313113"/>
              <a:ext cx="1587" cy="992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1400" y="3467100"/>
              <a:ext cx="1066800" cy="609600"/>
              <a:chOff x="1447800" y="3581400"/>
              <a:chExt cx="1066800" cy="609600"/>
            </a:xfrm>
          </p:grpSpPr>
          <p:sp>
            <p:nvSpPr>
              <p:cNvPr id="38" name="Line 8"/>
              <p:cNvSpPr>
                <a:spLocks noChangeShapeType="1"/>
              </p:cNvSpPr>
              <p:nvPr/>
            </p:nvSpPr>
            <p:spPr bwMode="auto">
              <a:xfrm>
                <a:off x="1447800" y="3581400"/>
                <a:ext cx="1066800" cy="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9"/>
              <p:cNvSpPr>
                <a:spLocks noChangeShapeType="1"/>
              </p:cNvSpPr>
              <p:nvPr/>
            </p:nvSpPr>
            <p:spPr bwMode="auto">
              <a:xfrm>
                <a:off x="2514600" y="3581400"/>
                <a:ext cx="0" cy="60960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0"/>
              <p:cNvSpPr>
                <a:spLocks noChangeShapeType="1"/>
              </p:cNvSpPr>
              <p:nvPr/>
            </p:nvSpPr>
            <p:spPr bwMode="auto">
              <a:xfrm>
                <a:off x="1447800" y="3581400"/>
                <a:ext cx="0" cy="60960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7924800" y="40767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0</a:t>
              </a:r>
              <a:endParaRPr lang="en-US"/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7924800" y="31623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</a:t>
              </a:r>
              <a:endParaRPr lang="en-US"/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8229600" y="4076700"/>
              <a:ext cx="4572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1/2</a:t>
              </a:r>
              <a:endParaRPr lang="en-US" dirty="0"/>
            </a:p>
          </p:txBody>
        </p: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7086600" y="40767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-1/2</a:t>
              </a:r>
              <a:endParaRPr lang="en-US" dirty="0"/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8839200" y="3733800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 dirty="0"/>
                <a:t>t</a:t>
              </a:r>
              <a:endParaRPr lang="en-US" i="1" dirty="0"/>
            </a:p>
          </p:txBody>
        </p:sp>
      </p:grp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457200" y="2438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Sequence of numbers, e.g. </a:t>
            </a:r>
            <a:r>
              <a:rPr lang="en-US" dirty="0">
                <a:solidFill>
                  <a:schemeClr val="tx1"/>
                </a:solidFill>
                <a:latin typeface="Times New Roman" charset="0"/>
              </a:rPr>
              <a:t>{1,2,3,2,1}</a:t>
            </a:r>
            <a:r>
              <a:rPr lang="en-US" dirty="0">
                <a:latin typeface="Times New Roman" charset="0"/>
              </a:rPr>
              <a:t> or a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sampled triangle function, </a:t>
            </a:r>
            <a:r>
              <a:rPr lang="en-US" dirty="0">
                <a:solidFill>
                  <a:srgbClr val="FF0101"/>
                </a:solidFill>
                <a:latin typeface="Times New Roman" charset="0"/>
              </a:rPr>
              <a:t>useful in simulation</a:t>
            </a:r>
            <a:endParaRPr lang="en-US" dirty="0">
              <a:latin typeface="Times New Roman" charset="0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457200" y="3429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Set of properties, e.g. even symmetric,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solidFill>
                  <a:srgbClr val="FF0101"/>
                </a:solidFill>
                <a:latin typeface="Times New Roman" charset="0"/>
              </a:rPr>
              <a:t>useful in reasoning about behavior</a:t>
            </a: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457200" y="4343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A piecewise representation, e.g. </a:t>
            </a:r>
            <a:r>
              <a:rPr lang="en-US" dirty="0" err="1">
                <a:latin typeface="Times New Roman" charset="0"/>
              </a:rPr>
              <a:t>rect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below,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 </a:t>
            </a:r>
            <a:r>
              <a:rPr lang="en-US" dirty="0">
                <a:solidFill>
                  <a:srgbClr val="FF0101"/>
                </a:solidFill>
                <a:latin typeface="Times New Roman" charset="0"/>
              </a:rPr>
              <a:t>useful in analysis</a:t>
            </a:r>
          </a:p>
        </p:txBody>
      </p:sp>
    </p:spTree>
    <p:extLst>
      <p:ext uri="{BB962C8B-B14F-4D97-AF65-F5344CB8AC3E}">
        <p14:creationId xmlns:p14="http://schemas.microsoft.com/office/powerpoint/2010/main" val="382374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9672</TotalTime>
  <Words>1501</Words>
  <Application>Microsoft Macintosh PowerPoint</Application>
  <PresentationFormat>On-screen Show (4:3)</PresentationFormat>
  <Paragraphs>259</Paragraphs>
  <Slides>13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Symbol</vt:lpstr>
      <vt:lpstr>Times New Roman</vt:lpstr>
      <vt:lpstr>Verdana</vt:lpstr>
      <vt:lpstr>Default Design</vt:lpstr>
      <vt:lpstr>Equation</vt:lpstr>
      <vt:lpstr>Periodic Signals</vt:lpstr>
      <vt:lpstr>Periodic Signals</vt:lpstr>
      <vt:lpstr>Time Shift</vt:lpstr>
      <vt:lpstr>Phase Shift</vt:lpstr>
      <vt:lpstr>Sampling</vt:lpstr>
      <vt:lpstr>Plotting Signals</vt:lpstr>
      <vt:lpstr>Exponential Signals</vt:lpstr>
      <vt:lpstr>Exponential Signals</vt:lpstr>
      <vt:lpstr>Many Faces of Signals</vt:lpstr>
      <vt:lpstr>Spectrum Representation</vt:lpstr>
      <vt:lpstr>Two-Sided Spectrum</vt:lpstr>
      <vt:lpstr>Two-Sided Spectrum Example</vt:lpstr>
      <vt:lpstr>License Info for SPFirst Slides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subject>EE 345S Lecture 0</dc:subject>
  <dc:creator>Brian L. Evans</dc:creator>
  <cp:lastModifiedBy>Brian Evans</cp:lastModifiedBy>
  <cp:revision>765</cp:revision>
  <cp:lastPrinted>2016-05-26T02:20:27Z</cp:lastPrinted>
  <dcterms:created xsi:type="dcterms:W3CDTF">1999-08-31T01:42:33Z</dcterms:created>
  <dcterms:modified xsi:type="dcterms:W3CDTF">2025-09-02T15:35:15Z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bevans@ece.utexas.edu</vt:lpwstr>
  </property>
  <property fmtid="{D5CDD505-2E9C-101B-9397-08002B2CF9AE}" pid="8" name="HomePage">
    <vt:lpwstr>http://www.ece.utexas.ed/~bevans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L:\bevans\ee313s01\01_Introduction</vt:lpwstr>
  </property>
</Properties>
</file>