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4" r:id="rId3"/>
    <p:sldId id="385" r:id="rId4"/>
    <p:sldId id="370" r:id="rId5"/>
    <p:sldId id="386" r:id="rId6"/>
    <p:sldId id="387" r:id="rId7"/>
    <p:sldId id="388" r:id="rId8"/>
    <p:sldId id="389" r:id="rId9"/>
    <p:sldId id="390" r:id="rId10"/>
    <p:sldId id="391" r:id="rId11"/>
    <p:sldId id="393" r:id="rId12"/>
    <p:sldId id="392" r:id="rId13"/>
    <p:sldId id="394" r:id="rId14"/>
    <p:sldId id="395" r:id="rId15"/>
    <p:sldId id="396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107"/>
    <a:srgbClr val="EB070B"/>
    <a:srgbClr val="C32A10"/>
    <a:srgbClr val="008000"/>
    <a:srgbClr val="800040"/>
    <a:srgbClr val="FFCF8D"/>
    <a:srgbClr val="FFF50B"/>
    <a:srgbClr val="FF0101"/>
    <a:srgbClr val="99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13" d="100"/>
          <a:sy n="113" d="100"/>
        </p:scale>
        <p:origin x="16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74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</a:t>
            </a:r>
            <a:fld id="{25E6C7D9-E153-A246-A118-12F94377C0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</a:t>
            </a:r>
            <a:fld id="{48456A70-0021-B84E-925B-88B7CCC4D2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</a:t>
            </a:r>
            <a:fld id="{33EDC96D-55DE-CA44-A250-A00E3EA1FE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3-</a:t>
            </a:r>
            <a:fld id="{B4EAA76D-941B-F24A-9A99-FA0C585D582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hyperlink" Target="http://dspfirst.gatech.edu/matlab/#fseriesdemo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first.gatech.edu/matlab/%23fseriesdemo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hyperlink" Target="http://dspfirst.gatech.edu/chapters/03spect/demos/vowel/index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../media/media2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image" Target="../media/image25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Fourier Series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3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Analysis of a Square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2590800"/>
          </a:xfrm>
        </p:spPr>
        <p:txBody>
          <a:bodyPr/>
          <a:lstStyle/>
          <a:p>
            <a:r>
              <a:rPr lang="en-US" dirty="0"/>
              <a:t>Periodic square wave with 50% duty cycle</a:t>
            </a:r>
          </a:p>
          <a:p>
            <a:pPr marL="457200" lvl="1" indent="0">
              <a:buNone/>
            </a:pPr>
            <a:r>
              <a:rPr lang="en-US" dirty="0"/>
              <a:t>Defined for one period as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spcBef>
                <a:spcPts val="1224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3-6.1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572000" y="1995755"/>
            <a:ext cx="4343400" cy="2010300"/>
            <a:chOff x="4572000" y="1995755"/>
            <a:chExt cx="4343400" cy="2010300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6172200" y="240665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4572000" y="3397250"/>
              <a:ext cx="4114800" cy="31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6553200" y="271145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5791200" y="2514600"/>
              <a:ext cx="304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cs typeface="+mn-cs"/>
                </a:rPr>
                <a:t>1</a:t>
              </a:r>
              <a:endParaRPr lang="en-US">
                <a:cs typeface="+mn-cs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943600" y="1995755"/>
              <a:ext cx="609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i="1" dirty="0"/>
                <a:t>x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5257800" y="3321050"/>
              <a:ext cx="1588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7086600" y="33210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8001000" y="33210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4572000" y="2711450"/>
              <a:ext cx="4114800" cy="685800"/>
              <a:chOff x="3024" y="2448"/>
              <a:chExt cx="2592" cy="432"/>
            </a:xfrm>
          </p:grpSpPr>
          <p:sp>
            <p:nvSpPr>
              <p:cNvPr id="19" name="Line 30"/>
              <p:cNvSpPr>
                <a:spLocks noChangeShapeType="1"/>
              </p:cNvSpPr>
              <p:nvPr/>
            </p:nvSpPr>
            <p:spPr bwMode="auto">
              <a:xfrm flipV="1">
                <a:off x="4032" y="244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4032" y="244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 flipV="1">
                <a:off x="4608" y="244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Line 34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Line 35"/>
              <p:cNvSpPr>
                <a:spLocks noChangeShapeType="1"/>
              </p:cNvSpPr>
              <p:nvPr/>
            </p:nvSpPr>
            <p:spPr bwMode="auto">
              <a:xfrm flipV="1">
                <a:off x="3456" y="244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 flipV="1">
                <a:off x="5184" y="2448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Line 37"/>
              <p:cNvSpPr>
                <a:spLocks noChangeShapeType="1"/>
              </p:cNvSpPr>
              <p:nvPr/>
            </p:nvSpPr>
            <p:spPr bwMode="auto">
              <a:xfrm>
                <a:off x="5184" y="2448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6511568"/>
                </p:ext>
              </p:extLst>
            </p:nvPr>
          </p:nvGraphicFramePr>
          <p:xfrm>
            <a:off x="6894990" y="3443555"/>
            <a:ext cx="399604" cy="56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79400" imgH="393700" progId="Equation.3">
                    <p:embed/>
                  </p:oleObj>
                </mc:Choice>
                <mc:Fallback>
                  <p:oleObj name="Equation" r:id="rId2" imgW="2794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894990" y="3443555"/>
                          <a:ext cx="399604" cy="562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392162"/>
                </p:ext>
              </p:extLst>
            </p:nvPr>
          </p:nvGraphicFramePr>
          <p:xfrm>
            <a:off x="4955220" y="3416671"/>
            <a:ext cx="545955" cy="56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81000" imgH="393700" progId="Equation.3">
                    <p:embed/>
                  </p:oleObj>
                </mc:Choice>
                <mc:Fallback>
                  <p:oleObj name="Equation" r:id="rId4" imgW="3810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55220" y="3416671"/>
                          <a:ext cx="545955" cy="562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2985026"/>
                </p:ext>
              </p:extLst>
            </p:nvPr>
          </p:nvGraphicFramePr>
          <p:xfrm>
            <a:off x="7873260" y="3505200"/>
            <a:ext cx="236708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5100" imgH="215900" progId="Equation.3">
                    <p:embed/>
                  </p:oleObj>
                </mc:Choice>
                <mc:Fallback>
                  <p:oleObj name="Equation" r:id="rId6" imgW="1651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873260" y="3505200"/>
                          <a:ext cx="236708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8686800" y="3048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</a:p>
          </p:txBody>
        </p:sp>
      </p:grp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330886"/>
              </p:ext>
            </p:extLst>
          </p:nvPr>
        </p:nvGraphicFramePr>
        <p:xfrm>
          <a:off x="1402887" y="2438400"/>
          <a:ext cx="2407113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400" imgH="812800" progId="Equation.3">
                  <p:embed/>
                </p:oleObj>
              </mc:Choice>
              <mc:Fallback>
                <p:oleObj name="Equation" r:id="rId8" imgW="15494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2887" y="2438400"/>
                        <a:ext cx="2407113" cy="126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535668"/>
              </p:ext>
            </p:extLst>
          </p:nvPr>
        </p:nvGraphicFramePr>
        <p:xfrm>
          <a:off x="2274888" y="4670425"/>
          <a:ext cx="66579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22700" imgH="558800" progId="Equation.3">
                  <p:embed/>
                </p:oleObj>
              </mc:Choice>
              <mc:Fallback>
                <p:oleObj name="Equation" r:id="rId10" imgW="38227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74888" y="4670425"/>
                        <a:ext cx="6657975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28330"/>
              </p:ext>
            </p:extLst>
          </p:nvPr>
        </p:nvGraphicFramePr>
        <p:xfrm>
          <a:off x="2362200" y="5638800"/>
          <a:ext cx="58388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52800" imgH="482600" progId="Equation.3">
                  <p:embed/>
                </p:oleObj>
              </mc:Choice>
              <mc:Fallback>
                <p:oleObj name="Equation" r:id="rId12" imgW="3352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62200" y="5638800"/>
                        <a:ext cx="583882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762000" y="5848290"/>
            <a:ext cx="1219200" cy="40011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i="1" dirty="0">
                <a:cs typeface="+mn-cs"/>
              </a:rPr>
              <a:t>For k</a:t>
            </a:r>
            <a:r>
              <a:rPr lang="en-US" sz="2000" dirty="0">
                <a:cs typeface="+mn-cs"/>
              </a:rPr>
              <a:t> ≠ 0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57200" y="3783116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>
              <a:spcBef>
                <a:spcPts val="1224"/>
              </a:spcBef>
            </a:pPr>
            <a:r>
              <a:rPr lang="en-US" dirty="0"/>
              <a:t>Fourier coefficients</a:t>
            </a:r>
          </a:p>
          <a:p>
            <a:pPr marL="914400" lvl="1" indent="-457200">
              <a:spcBef>
                <a:spcPts val="1224"/>
              </a:spcBef>
              <a:buFontTx/>
              <a:buAutoNum type="arabicPeriod"/>
            </a:pPr>
            <a:r>
              <a:rPr lang="en-US" dirty="0"/>
              <a:t>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/>
              <a:t> = ½ because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1 half the time and 0 half the time </a:t>
            </a:r>
          </a:p>
          <a:p>
            <a:pPr marL="914400" lvl="1" indent="-457200">
              <a:spcBef>
                <a:spcPts val="1824"/>
              </a:spcBef>
              <a:buFontTx/>
              <a:buAutoNum type="arabicPeriod"/>
            </a:pPr>
            <a:r>
              <a:rPr lang="en-US" dirty="0"/>
              <a:t>Then,  </a:t>
            </a:r>
          </a:p>
          <a:p>
            <a:pPr marL="0" indent="0">
              <a:spcBef>
                <a:spcPts val="1224"/>
              </a:spcBef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for a Square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3-6.2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96311"/>
              </p:ext>
            </p:extLst>
          </p:nvPr>
        </p:nvGraphicFramePr>
        <p:xfrm>
          <a:off x="5181600" y="1524000"/>
          <a:ext cx="3330575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6300" imgH="1054100" progId="Equation.3">
                  <p:embed/>
                </p:oleObj>
              </mc:Choice>
              <mc:Fallback>
                <p:oleObj name="Equation" r:id="rId2" imgW="21463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1600" y="1524000"/>
                        <a:ext cx="3330575" cy="163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2362200"/>
            <a:ext cx="426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US" b="0" i="1" dirty="0">
                <a:solidFill>
                  <a:srgbClr val="000000"/>
                </a:solidFill>
              </a:rPr>
              <a:t>T</a:t>
            </a:r>
            <a:r>
              <a:rPr lang="en-US" b="0" baseline="-25000" dirty="0">
                <a:solidFill>
                  <a:srgbClr val="000000"/>
                </a:solidFill>
              </a:rPr>
              <a:t>0</a:t>
            </a:r>
            <a:r>
              <a:rPr lang="en-US" b="0" dirty="0">
                <a:solidFill>
                  <a:srgbClr val="000000"/>
                </a:solidFill>
              </a:rPr>
              <a:t> = 0.04 s </a:t>
            </a:r>
            <a:r>
              <a:rPr lang="en-US" b="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  <a:sym typeface="Wingdings"/>
              </a:rPr>
              <a:t>= 25 Hz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 txBox="1">
            <a:spLocks/>
          </p:cNvSpPr>
          <p:nvPr/>
        </p:nvSpPr>
        <p:spPr>
          <a:xfrm>
            <a:off x="0" y="6414328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57200" y="1447800"/>
            <a:ext cx="426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Fourier coefficients</a:t>
            </a:r>
          </a:p>
          <a:p>
            <a:pPr marL="457200" lvl="1" indent="0">
              <a:buNone/>
            </a:pPr>
            <a:r>
              <a:rPr lang="en-US" dirty="0"/>
              <a:t>Independent of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52400" y="3475037"/>
            <a:ext cx="8839200" cy="2892425"/>
            <a:chOff x="152400" y="3475037"/>
            <a:chExt cx="8839200" cy="2892425"/>
          </a:xfrm>
        </p:grpSpPr>
        <p:pic>
          <p:nvPicPr>
            <p:cNvPr id="8" name="Picture 7" descr="spectrumSqWave"/>
            <p:cNvPicPr>
              <a:picLocks noChangeAspect="1" noChangeArrowheads="1"/>
            </p:cNvPicPr>
            <p:nvPr/>
          </p:nvPicPr>
          <p:blipFill>
            <a:blip r:embed="rId4" cstate="print"/>
            <a:srcRect l="14203" r="18063"/>
            <a:stretch>
              <a:fillRect/>
            </a:stretch>
          </p:blipFill>
          <p:spPr bwMode="auto">
            <a:xfrm>
              <a:off x="152400" y="3657600"/>
              <a:ext cx="8839200" cy="270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2406938"/>
                </p:ext>
              </p:extLst>
            </p:nvPr>
          </p:nvGraphicFramePr>
          <p:xfrm>
            <a:off x="4191000" y="3475037"/>
            <a:ext cx="255588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5100" imgH="215900" progId="Equation.3">
                    <p:embed/>
                  </p:oleObj>
                </mc:Choice>
                <mc:Fallback>
                  <p:oleObj name="Equation" r:id="rId5" imgW="1651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91000" y="3475037"/>
                          <a:ext cx="255588" cy="334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13823" y="3298825"/>
            <a:ext cx="2897187" cy="1730375"/>
            <a:chOff x="3810" y="2838"/>
            <a:chExt cx="1825" cy="1090"/>
          </a:xfrm>
        </p:grpSpPr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3810" y="2838"/>
              <a:ext cx="1825" cy="10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3896" y="2860"/>
              <a:ext cx="1527" cy="1053"/>
              <a:chOff x="3889" y="2729"/>
              <a:chExt cx="1527" cy="1053"/>
            </a:xfrm>
          </p:grpSpPr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4010" y="2729"/>
                <a:ext cx="1406" cy="1053"/>
                <a:chOff x="3984" y="2016"/>
                <a:chExt cx="1406" cy="1053"/>
              </a:xfrm>
            </p:grpSpPr>
            <p:sp>
              <p:nvSpPr>
                <p:cNvPr id="14" name="Rectangle 14" descr="Dark downward diagonal"/>
                <p:cNvSpPr>
                  <a:spLocks noChangeArrowheads="1"/>
                </p:cNvSpPr>
                <p:nvPr/>
              </p:nvSpPr>
              <p:spPr bwMode="auto">
                <a:xfrm>
                  <a:off x="4073" y="2365"/>
                  <a:ext cx="528" cy="432"/>
                </a:xfrm>
                <a:prstGeom prst="rect">
                  <a:avLst/>
                </a:prstGeom>
                <a:pattFill prst="dkDnDiag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86" y="2836"/>
                  <a:ext cx="144" cy="23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>
                      <a:latin typeface="Times" pitchFamily="18" charset="0"/>
                    </a:rPr>
                    <a:t>0</a:t>
                  </a:r>
                </a:p>
              </p:txBody>
            </p:sp>
            <p:sp>
              <p:nvSpPr>
                <p:cNvPr id="16" name="Line 16"/>
                <p:cNvSpPr>
                  <a:spLocks noChangeShapeType="1"/>
                </p:cNvSpPr>
                <p:nvPr/>
              </p:nvSpPr>
              <p:spPr bwMode="auto">
                <a:xfrm>
                  <a:off x="3984" y="2796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080" y="2016"/>
                  <a:ext cx="0" cy="83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/>
                </p:cNvSpPr>
                <p:nvPr/>
              </p:nvSpPr>
              <p:spPr bwMode="auto">
                <a:xfrm>
                  <a:off x="4088" y="2372"/>
                  <a:ext cx="985" cy="424"/>
                </a:xfrm>
                <a:custGeom>
                  <a:avLst/>
                  <a:gdLst>
                    <a:gd name="T0" fmla="*/ 0 w 1824"/>
                    <a:gd name="T1" fmla="*/ 141 h 528"/>
                    <a:gd name="T2" fmla="*/ 0 w 1824"/>
                    <a:gd name="T3" fmla="*/ 0 h 528"/>
                    <a:gd name="T4" fmla="*/ 23 w 1824"/>
                    <a:gd name="T5" fmla="*/ 0 h 528"/>
                    <a:gd name="T6" fmla="*/ 23 w 1824"/>
                    <a:gd name="T7" fmla="*/ 141 h 528"/>
                    <a:gd name="T8" fmla="*/ 45 w 1824"/>
                    <a:gd name="T9" fmla="*/ 141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528"/>
                    <a:gd name="T17" fmla="*/ 1824 w 1824"/>
                    <a:gd name="T18" fmla="*/ 528 h 5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528">
                      <a:moveTo>
                        <a:pt x="0" y="528"/>
                      </a:moveTo>
                      <a:lnTo>
                        <a:pt x="0" y="0"/>
                      </a:lnTo>
                      <a:lnTo>
                        <a:pt x="912" y="0"/>
                      </a:lnTo>
                      <a:lnTo>
                        <a:pt x="912" y="528"/>
                      </a:lnTo>
                      <a:lnTo>
                        <a:pt x="1824" y="528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464" y="2832"/>
                  <a:ext cx="2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latin typeface="Times" pitchFamily="18" charset="0"/>
                    </a:rPr>
                    <a:t>.02</a:t>
                  </a:r>
                </a:p>
              </p:txBody>
            </p:sp>
            <p:sp>
              <p:nvSpPr>
                <p:cNvPr id="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6" y="2832"/>
                  <a:ext cx="36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Times" pitchFamily="18" charset="0"/>
                    </a:rPr>
                    <a:t>0.04</a:t>
                  </a:r>
                </a:p>
              </p:txBody>
            </p:sp>
            <p:sp>
              <p:nvSpPr>
                <p:cNvPr id="2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84" y="2249"/>
                  <a:ext cx="2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" pitchFamily="18" charset="0"/>
                    </a:rPr>
                    <a:t>1</a:t>
                  </a:r>
                </a:p>
              </p:txBody>
            </p:sp>
            <p:sp>
              <p:nvSpPr>
                <p:cNvPr id="22" name="Line 22"/>
                <p:cNvSpPr>
                  <a:spLocks noChangeShapeType="1"/>
                </p:cNvSpPr>
                <p:nvPr/>
              </p:nvSpPr>
              <p:spPr bwMode="auto">
                <a:xfrm>
                  <a:off x="4581" y="2758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23"/>
                <p:cNvSpPr>
                  <a:spLocks noChangeShapeType="1"/>
                </p:cNvSpPr>
                <p:nvPr/>
              </p:nvSpPr>
              <p:spPr bwMode="auto">
                <a:xfrm>
                  <a:off x="5073" y="2758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125" y="2641"/>
                  <a:ext cx="26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Times" pitchFamily="18" charset="0"/>
                    </a:rPr>
                    <a:t>  t</a:t>
                  </a:r>
                  <a:endParaRPr lang="en-US">
                    <a:latin typeface="Times" pitchFamily="18" charset="0"/>
                  </a:endParaRPr>
                </a:p>
              </p:txBody>
            </p:sp>
            <p:sp>
              <p:nvSpPr>
                <p:cNvPr id="2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128" y="2064"/>
                  <a:ext cx="39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latin typeface="Times" pitchFamily="18" charset="0"/>
                    </a:rPr>
                    <a:t>x(t)</a:t>
                  </a:r>
                  <a:endParaRPr lang="en-US" dirty="0">
                    <a:latin typeface="Times" pitchFamily="18" charset="0"/>
                  </a:endParaRPr>
                </a:p>
              </p:txBody>
            </p:sp>
            <p:sp>
              <p:nvSpPr>
                <p:cNvPr id="2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176" y="2832"/>
                  <a:ext cx="2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latin typeface="Times" pitchFamily="18" charset="0"/>
                    </a:rPr>
                    <a:t>.01</a:t>
                  </a: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>
                  <a:off x="4321" y="2758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3889" y="2900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6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Synthesis of a Square Wave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1" y="1447800"/>
            <a:ext cx="2819400" cy="1371600"/>
          </a:xfrm>
        </p:spPr>
        <p:txBody>
          <a:bodyPr/>
          <a:lstStyle/>
          <a:p>
            <a:r>
              <a:rPr lang="en-US" dirty="0"/>
              <a:t>Synthesis using up to</a:t>
            </a:r>
            <a:br>
              <a:rPr lang="en-US" dirty="0"/>
            </a:b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harmonic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3-6.3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14328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6555" y="4217988"/>
            <a:ext cx="6890045" cy="2106612"/>
            <a:chOff x="196555" y="4217988"/>
            <a:chExt cx="6890045" cy="2106612"/>
          </a:xfrm>
        </p:grpSpPr>
        <p:pic>
          <p:nvPicPr>
            <p:cNvPr id="11" name="Picture 9" descr="spectrumSqWave"/>
            <p:cNvPicPr>
              <a:picLocks noChangeAspect="1" noChangeArrowheads="1"/>
            </p:cNvPicPr>
            <p:nvPr/>
          </p:nvPicPr>
          <p:blipFill>
            <a:blip r:embed="rId2" cstate="print"/>
            <a:srcRect l="14238" r="17725"/>
            <a:stretch>
              <a:fillRect/>
            </a:stretch>
          </p:blipFill>
          <p:spPr bwMode="auto">
            <a:xfrm>
              <a:off x="196555" y="4217988"/>
              <a:ext cx="6890045" cy="210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762000" y="4377765"/>
              <a:ext cx="5715000" cy="1696011"/>
            </a:xfrm>
            <a:custGeom>
              <a:avLst/>
              <a:gdLst>
                <a:gd name="T0" fmla="*/ 0 w 2544"/>
                <a:gd name="T1" fmla="*/ 2147483647 h 1248"/>
                <a:gd name="T2" fmla="*/ 0 w 2544"/>
                <a:gd name="T3" fmla="*/ 0 h 1248"/>
                <a:gd name="T4" fmla="*/ 2147483647 w 2544"/>
                <a:gd name="T5" fmla="*/ 0 h 1248"/>
                <a:gd name="T6" fmla="*/ 2147483647 w 2544"/>
                <a:gd name="T7" fmla="*/ 2147483647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4"/>
                <a:gd name="T13" fmla="*/ 0 h 1248"/>
                <a:gd name="T14" fmla="*/ 2544 w 254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4" h="1248">
                  <a:moveTo>
                    <a:pt x="0" y="1248"/>
                  </a:moveTo>
                  <a:lnTo>
                    <a:pt x="0" y="0"/>
                  </a:lnTo>
                  <a:lnTo>
                    <a:pt x="2544" y="0"/>
                  </a:lnTo>
                  <a:lnTo>
                    <a:pt x="2544" y="1248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867653"/>
              </p:ext>
            </p:extLst>
          </p:nvPr>
        </p:nvGraphicFramePr>
        <p:xfrm>
          <a:off x="152400" y="3505200"/>
          <a:ext cx="73120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30700" imgH="393700" progId="Equation.3">
                  <p:embed/>
                </p:oleObj>
              </mc:Choice>
              <mc:Fallback>
                <p:oleObj name="Equation" r:id="rId3" imgW="4330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05200"/>
                        <a:ext cx="7312025" cy="663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0914" y="1222027"/>
            <a:ext cx="58630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60FA748-AB1E-E94F-A207-34364934EFBC}"/>
              </a:ext>
            </a:extLst>
          </p:cNvPr>
          <p:cNvGrpSpPr/>
          <p:nvPr/>
        </p:nvGrpSpPr>
        <p:grpSpPr>
          <a:xfrm>
            <a:off x="7886313" y="5105400"/>
            <a:ext cx="800487" cy="533400"/>
            <a:chOff x="7886313" y="5105400"/>
            <a:chExt cx="800487" cy="533400"/>
          </a:xfrm>
        </p:grpSpPr>
        <p:sp>
          <p:nvSpPr>
            <p:cNvPr id="17" name="Right Arrow 16">
              <a:hlinkClick r:id="rId6"/>
            </p:cNvPr>
            <p:cNvSpPr/>
            <p:nvPr/>
          </p:nvSpPr>
          <p:spPr bwMode="auto">
            <a:xfrm>
              <a:off x="7924800" y="5105400"/>
              <a:ext cx="762000" cy="5334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>
              <a:hlinkClick r:id="rId7"/>
            </p:cNvPr>
            <p:cNvSpPr txBox="1"/>
            <p:nvPr/>
          </p:nvSpPr>
          <p:spPr>
            <a:xfrm>
              <a:off x="7886313" y="51624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demo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59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&amp; Fourier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48456A70-0021-B84E-925B-88B7CCC4D2F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5" descr="FSeries_block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09688"/>
            <a:ext cx="84582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0" y="6414328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3-6</a:t>
            </a:r>
          </a:p>
        </p:txBody>
      </p:sp>
    </p:spTree>
    <p:extLst>
      <p:ext uri="{BB962C8B-B14F-4D97-AF65-F5344CB8AC3E}">
        <p14:creationId xmlns:p14="http://schemas.microsoft.com/office/powerpoint/2010/main" val="377543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Synthesis vs.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Fourier Synthesis</a:t>
            </a:r>
          </a:p>
          <a:p>
            <a:pPr marL="457200" lvl="1" indent="0">
              <a:buNone/>
            </a:pPr>
            <a:r>
              <a:rPr lang="en-US" dirty="0"/>
              <a:t>Given (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dirty="0" err="1">
                <a:latin typeface="Symbol" pitchFamily="18" charset="2"/>
              </a:rPr>
              <a:t>f</a:t>
            </a:r>
            <a:r>
              <a:rPr lang="en-US" i="1" baseline="-25000" dirty="0" err="1"/>
              <a:t>k</a:t>
            </a:r>
            <a:r>
              <a:rPr lang="en-US" dirty="0"/>
              <a:t>) values, create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marL="457200" lvl="1" indent="0">
              <a:spcBef>
                <a:spcPts val="1776"/>
              </a:spcBef>
              <a:buNone/>
            </a:pPr>
            <a:r>
              <a:rPr lang="en-US" dirty="0"/>
              <a:t>Implementing synthesis formula is somewhat </a:t>
            </a:r>
            <a:r>
              <a:rPr lang="en-US" i="1" dirty="0"/>
              <a:t>straightforward</a:t>
            </a:r>
          </a:p>
          <a:p>
            <a:pPr marL="731520" lvl="1" indent="-274320">
              <a:spcBef>
                <a:spcPts val="1176"/>
              </a:spcBef>
              <a:buNone/>
            </a:pPr>
            <a:r>
              <a:rPr lang="en-US" dirty="0"/>
              <a:t>Achieving high perceptual quality in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</a:t>
            </a:r>
            <a:r>
              <a:rPr lang="en-US" i="1" dirty="0"/>
              <a:t>difficult</a:t>
            </a:r>
            <a:r>
              <a:rPr lang="en-US" dirty="0"/>
              <a:t>, e.g. synthesized speech or music</a:t>
            </a:r>
          </a:p>
          <a:p>
            <a:pPr>
              <a:spcBef>
                <a:spcPts val="1272"/>
              </a:spcBef>
            </a:pPr>
            <a:r>
              <a:rPr lang="en-US" dirty="0"/>
              <a:t>Fourier Analysis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Very </a:t>
            </a:r>
            <a:r>
              <a:rPr lang="en-US" i="1" dirty="0"/>
              <a:t>difficult</a:t>
            </a:r>
            <a:r>
              <a:rPr lang="en-US" dirty="0"/>
              <a:t> task, esp. for physical signals</a:t>
            </a:r>
          </a:p>
          <a:p>
            <a:pPr marL="457200" lvl="1" indent="0">
              <a:buNone/>
            </a:pPr>
            <a:r>
              <a:rPr lang="en-US" dirty="0"/>
              <a:t>Given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extract (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dirty="0" err="1">
                <a:latin typeface="Symbol" pitchFamily="18" charset="2"/>
              </a:rPr>
              <a:t>f</a:t>
            </a:r>
            <a:r>
              <a:rPr lang="en-US" i="1" baseline="-25000" dirty="0" err="1"/>
              <a:t>k</a:t>
            </a:r>
            <a:r>
              <a:rPr lang="en-US" dirty="0"/>
              <a:t>) values. How many?</a:t>
            </a:r>
          </a:p>
          <a:p>
            <a:pPr marL="457200" lvl="1" indent="0">
              <a:buNone/>
            </a:pPr>
            <a:r>
              <a:rPr lang="en-US" dirty="0"/>
              <a:t>Using (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dirty="0"/>
              <a:t>, </a:t>
            </a:r>
            <a:r>
              <a:rPr lang="en-US" dirty="0" err="1">
                <a:latin typeface="Symbol" pitchFamily="18" charset="2"/>
              </a:rPr>
              <a:t>f</a:t>
            </a:r>
            <a:r>
              <a:rPr lang="en-US" i="1" baseline="-25000" dirty="0" err="1"/>
              <a:t>k</a:t>
            </a:r>
            <a:r>
              <a:rPr lang="en-US" dirty="0"/>
              <a:t>), how close is model to signal?</a:t>
            </a:r>
          </a:p>
          <a:p>
            <a:pPr marL="457200" lvl="1" indent="0">
              <a:buNone/>
            </a:pPr>
            <a:r>
              <a:rPr lang="en-US" dirty="0"/>
              <a:t>Need mathematical algorithms for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3-</a:t>
            </a:r>
            <a:fld id="{48456A70-0021-B84E-925B-88B7CCC4D2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62600" y="1600200"/>
            <a:ext cx="3352800" cy="762000"/>
            <a:chOff x="5562600" y="1600200"/>
            <a:chExt cx="3352800" cy="7620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609621"/>
                </p:ext>
              </p:extLst>
            </p:nvPr>
          </p:nvGraphicFramePr>
          <p:xfrm>
            <a:off x="5715000" y="1600200"/>
            <a:ext cx="3100473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68500" imgH="457200" progId="Equation.3">
                    <p:embed/>
                  </p:oleObj>
                </mc:Choice>
                <mc:Fallback>
                  <p:oleObj name="Equation" r:id="rId2" imgW="19685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715000" y="1600200"/>
                          <a:ext cx="3100473" cy="719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 bwMode="auto">
            <a:xfrm>
              <a:off x="5562600" y="1600200"/>
              <a:ext cx="3352800" cy="762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5787" t="-1" r="19293" b="22646"/>
          <a:stretch/>
        </p:blipFill>
        <p:spPr bwMode="auto">
          <a:xfrm>
            <a:off x="7162800" y="3788611"/>
            <a:ext cx="1752600" cy="24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05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/>
              <a:t>License Info for SPFirst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3-</a:t>
            </a:r>
            <a:fld id="{48456A70-0021-B84E-925B-88B7CCC4D2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910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447800"/>
          </a:xfrm>
        </p:spPr>
        <p:txBody>
          <a:bodyPr/>
          <a:lstStyle/>
          <a:p>
            <a:r>
              <a:rPr lang="en-US" dirty="0"/>
              <a:t>Occurs when multiplying two sinusoidal signals</a:t>
            </a:r>
          </a:p>
          <a:p>
            <a:pPr marL="457200" lvl="1" indent="0">
              <a:buNone/>
            </a:pPr>
            <a:r>
              <a:rPr lang="en-US" i="1" dirty="0"/>
              <a:t>Audio</a:t>
            </a:r>
            <a:r>
              <a:rPr lang="en-US" dirty="0"/>
              <a:t>: singing when holding a note, some musical instruments</a:t>
            </a:r>
          </a:p>
          <a:p>
            <a:pPr marL="457200" lvl="1" indent="0">
              <a:buNone/>
            </a:pPr>
            <a:r>
              <a:rPr lang="en-US" i="1" dirty="0"/>
              <a:t>Communications</a:t>
            </a:r>
            <a:r>
              <a:rPr lang="en-US" dirty="0"/>
              <a:t>: amplitude modulation (AM radio, Wi-Fi)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3-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23752"/>
              </p:ext>
            </p:extLst>
          </p:nvPr>
        </p:nvGraphicFramePr>
        <p:xfrm>
          <a:off x="2514600" y="2909196"/>
          <a:ext cx="4210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203200" progId="Equation.3">
                  <p:embed/>
                </p:oleObj>
              </mc:Choice>
              <mc:Fallback>
                <p:oleObj name="Equation" r:id="rId2" imgW="198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4600" y="2909196"/>
                        <a:ext cx="42100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48182"/>
              </p:ext>
            </p:extLst>
          </p:nvPr>
        </p:nvGraphicFramePr>
        <p:xfrm>
          <a:off x="990600" y="5835650"/>
          <a:ext cx="7466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29200" imgH="431800" progId="Equation.3">
                  <p:embed/>
                </p:oleObj>
              </mc:Choice>
              <mc:Fallback>
                <p:oleObj name="Equation" r:id="rId4" imgW="5029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835650"/>
                        <a:ext cx="7466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02395"/>
              </p:ext>
            </p:extLst>
          </p:nvPr>
        </p:nvGraphicFramePr>
        <p:xfrm>
          <a:off x="990600" y="3810000"/>
          <a:ext cx="44497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97200" imgH="469900" progId="Equation.3">
                  <p:embed/>
                </p:oleObj>
              </mc:Choice>
              <mc:Fallback>
                <p:oleObj name="Equation" r:id="rId6" imgW="2997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3810000"/>
                        <a:ext cx="4449763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841220"/>
              </p:ext>
            </p:extLst>
          </p:nvPr>
        </p:nvGraphicFramePr>
        <p:xfrm>
          <a:off x="990600" y="4495800"/>
          <a:ext cx="54864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95700" imgH="431800" progId="Equation.3">
                  <p:embed/>
                </p:oleObj>
              </mc:Choice>
              <mc:Fallback>
                <p:oleObj name="Equation" r:id="rId8" imgW="369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4495800"/>
                        <a:ext cx="54864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63631"/>
              </p:ext>
            </p:extLst>
          </p:nvPr>
        </p:nvGraphicFramePr>
        <p:xfrm>
          <a:off x="990600" y="5105400"/>
          <a:ext cx="62023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78300" imgH="457200" progId="Equation.3">
                  <p:embed/>
                </p:oleObj>
              </mc:Choice>
              <mc:Fallback>
                <p:oleObj name="Equation" r:id="rId10" imgW="4178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0600" y="5105400"/>
                        <a:ext cx="6202363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629400" y="2971800"/>
            <a:ext cx="2438400" cy="1740932"/>
            <a:chOff x="6553200" y="3048000"/>
            <a:chExt cx="2438400" cy="1740932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6553200" y="4343400"/>
              <a:ext cx="2362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7696200" y="34290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8610600" y="4419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f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8305800" y="3733800"/>
              <a:ext cx="0" cy="609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8458200" y="3733800"/>
              <a:ext cx="0" cy="609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934200" y="3733800"/>
              <a:ext cx="0" cy="609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7086600" y="3733800"/>
              <a:ext cx="0" cy="609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7086600" y="3048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0000FF"/>
                  </a:solidFill>
                </a:rPr>
                <a:t>Spectrum</a:t>
              </a:r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280734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Example: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33400" y="3276600"/>
            <a:ext cx="586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Rewrite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as sum of complex sinusoids</a:t>
            </a:r>
          </a:p>
        </p:txBody>
      </p:sp>
    </p:spTree>
    <p:extLst>
      <p:ext uri="{BB962C8B-B14F-4D97-AF65-F5344CB8AC3E}">
        <p14:creationId xmlns:p14="http://schemas.microsoft.com/office/powerpoint/2010/main" val="39641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2057400" cy="609600"/>
          </a:xfrm>
        </p:spPr>
        <p:txBody>
          <a:bodyPr/>
          <a:lstStyle/>
          <a:p>
            <a:r>
              <a:rPr lang="en-US" dirty="0"/>
              <a:t>Example: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3-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35918"/>
              </p:ext>
            </p:extLst>
          </p:nvPr>
        </p:nvGraphicFramePr>
        <p:xfrm>
          <a:off x="2514600" y="1524000"/>
          <a:ext cx="4210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203200" progId="Equation.3">
                  <p:embed/>
                </p:oleObj>
              </mc:Choice>
              <mc:Fallback>
                <p:oleObj name="Equation" r:id="rId2" imgW="198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4600" y="1524000"/>
                        <a:ext cx="42100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00861"/>
              </p:ext>
            </p:extLst>
          </p:nvPr>
        </p:nvGraphicFramePr>
        <p:xfrm>
          <a:off x="2500263" y="1959605"/>
          <a:ext cx="5957937" cy="86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9100" imgH="431800" progId="Equation.3">
                  <p:embed/>
                </p:oleObj>
              </mc:Choice>
              <mc:Fallback>
                <p:oleObj name="Equation" r:id="rId4" imgW="295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0263" y="1959605"/>
                        <a:ext cx="5957937" cy="869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3060192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C00CC"/>
                </a:solidFill>
              </a:rPr>
              <a:t>f0 = 10; f1 = 1000;</a:t>
            </a:r>
          </a:p>
          <a:p>
            <a:r>
              <a:rPr lang="en-US" sz="1800" dirty="0" err="1">
                <a:solidFill>
                  <a:srgbClr val="CC00CC"/>
                </a:solidFill>
              </a:rPr>
              <a:t>fs</a:t>
            </a:r>
            <a:r>
              <a:rPr lang="en-US" sz="1800" dirty="0">
                <a:solidFill>
                  <a:srgbClr val="CC00CC"/>
                </a:solidFill>
              </a:rPr>
              <a:t> = 8000; </a:t>
            </a:r>
            <a:r>
              <a:rPr lang="en-US" sz="1800" dirty="0" err="1">
                <a:solidFill>
                  <a:srgbClr val="CC00CC"/>
                </a:solidFill>
              </a:rPr>
              <a:t>Ts</a:t>
            </a:r>
            <a:r>
              <a:rPr lang="en-US" sz="1800" dirty="0">
                <a:solidFill>
                  <a:srgbClr val="CC00CC"/>
                </a:solidFill>
              </a:rPr>
              <a:t> = 1/</a:t>
            </a:r>
            <a:r>
              <a:rPr lang="en-US" sz="1800" dirty="0" err="1">
                <a:solidFill>
                  <a:srgbClr val="CC00CC"/>
                </a:solidFill>
              </a:rPr>
              <a:t>fs</a:t>
            </a:r>
            <a:r>
              <a:rPr lang="en-US" sz="1800" dirty="0">
                <a:solidFill>
                  <a:srgbClr val="CC00CC"/>
                </a:solidFill>
              </a:rPr>
              <a:t>;</a:t>
            </a:r>
          </a:p>
          <a:p>
            <a:r>
              <a:rPr lang="en-US" sz="1800" dirty="0">
                <a:solidFill>
                  <a:srgbClr val="CC00CC"/>
                </a:solidFill>
              </a:rPr>
              <a:t>t = 0 : </a:t>
            </a:r>
            <a:r>
              <a:rPr lang="en-US" sz="1800" dirty="0" err="1">
                <a:solidFill>
                  <a:srgbClr val="CC00CC"/>
                </a:solidFill>
              </a:rPr>
              <a:t>Ts</a:t>
            </a:r>
            <a:r>
              <a:rPr lang="en-US" sz="1800" dirty="0">
                <a:solidFill>
                  <a:srgbClr val="CC00CC"/>
                </a:solidFill>
              </a:rPr>
              <a:t> : 3;</a:t>
            </a:r>
          </a:p>
          <a:p>
            <a:r>
              <a:rPr lang="it-IT" sz="1800" dirty="0">
                <a:solidFill>
                  <a:srgbClr val="CC00CC"/>
                </a:solidFill>
              </a:rPr>
              <a:t>x0 = cos(2*</a:t>
            </a:r>
            <a:r>
              <a:rPr lang="it-IT" sz="1800" dirty="0" err="1">
                <a:solidFill>
                  <a:srgbClr val="CC00CC"/>
                </a:solidFill>
              </a:rPr>
              <a:t>pi</a:t>
            </a:r>
            <a:r>
              <a:rPr lang="it-IT" sz="1800" dirty="0">
                <a:solidFill>
                  <a:srgbClr val="CC00CC"/>
                </a:solidFill>
              </a:rPr>
              <a:t>*f0*t);</a:t>
            </a:r>
          </a:p>
          <a:p>
            <a:r>
              <a:rPr lang="it-IT" sz="1800" dirty="0">
                <a:solidFill>
                  <a:srgbClr val="CC00CC"/>
                </a:solidFill>
              </a:rPr>
              <a:t>x1 = sin(2*</a:t>
            </a:r>
            <a:r>
              <a:rPr lang="it-IT" sz="1800" dirty="0" err="1">
                <a:solidFill>
                  <a:srgbClr val="CC00CC"/>
                </a:solidFill>
              </a:rPr>
              <a:t>pi</a:t>
            </a:r>
            <a:r>
              <a:rPr lang="it-IT" sz="1800" dirty="0">
                <a:solidFill>
                  <a:srgbClr val="CC00CC"/>
                </a:solidFill>
              </a:rPr>
              <a:t>*f1*t);</a:t>
            </a:r>
          </a:p>
          <a:p>
            <a:r>
              <a:rPr lang="it-IT" sz="1800" dirty="0">
                <a:solidFill>
                  <a:srgbClr val="CC00CC"/>
                </a:solidFill>
              </a:rPr>
              <a:t>x = x0 .* x1;</a:t>
            </a:r>
            <a:br>
              <a:rPr lang="it-IT" sz="1800" dirty="0">
                <a:solidFill>
                  <a:srgbClr val="CC00CC"/>
                </a:solidFill>
              </a:rPr>
            </a:br>
            <a:r>
              <a:rPr lang="en-US" sz="1800" dirty="0">
                <a:solidFill>
                  <a:srgbClr val="CC00CC"/>
                </a:solidFill>
              </a:rPr>
              <a:t>sound(x, </a:t>
            </a:r>
            <a:r>
              <a:rPr lang="en-US" sz="1800" dirty="0" err="1">
                <a:solidFill>
                  <a:srgbClr val="CC00CC"/>
                </a:solidFill>
              </a:rPr>
              <a:t>fs</a:t>
            </a:r>
            <a:r>
              <a:rPr lang="en-US" sz="1800" dirty="0">
                <a:solidFill>
                  <a:srgbClr val="CC00CC"/>
                </a:solidFill>
              </a:rPr>
              <a:t>);</a:t>
            </a:r>
          </a:p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% plot one period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T0 = 1/f0;</a:t>
            </a:r>
          </a:p>
          <a:p>
            <a:r>
              <a:rPr lang="en-US" sz="1800" dirty="0">
                <a:solidFill>
                  <a:srgbClr val="FF0000"/>
                </a:solidFill>
              </a:rPr>
              <a:t>n = T0 / </a:t>
            </a:r>
            <a:r>
              <a:rPr lang="en-US" sz="1800" dirty="0" err="1">
                <a:solidFill>
                  <a:srgbClr val="FF0000"/>
                </a:solidFill>
              </a:rPr>
              <a:t>Ts</a:t>
            </a:r>
            <a:r>
              <a:rPr lang="en-US" sz="1800" dirty="0">
                <a:solidFill>
                  <a:srgbClr val="FF0000"/>
                </a:solidFill>
              </a:rPr>
              <a:t>;</a:t>
            </a:r>
          </a:p>
          <a:p>
            <a:r>
              <a:rPr lang="en-US" sz="1800" dirty="0">
                <a:solidFill>
                  <a:srgbClr val="CC00CC"/>
                </a:solidFill>
              </a:rPr>
              <a:t>plot( t(1:n), x(1:n) 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060192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C00CC"/>
                </a:solidFill>
              </a:rPr>
              <a:t>f2 = 1010; f3 = 990;</a:t>
            </a:r>
          </a:p>
          <a:p>
            <a:r>
              <a:rPr lang="en-US" sz="1800" dirty="0" err="1">
                <a:solidFill>
                  <a:srgbClr val="CC00CC"/>
                </a:solidFill>
              </a:rPr>
              <a:t>fs</a:t>
            </a:r>
            <a:r>
              <a:rPr lang="en-US" sz="1800" dirty="0">
                <a:solidFill>
                  <a:srgbClr val="CC00CC"/>
                </a:solidFill>
              </a:rPr>
              <a:t> = 8000; </a:t>
            </a:r>
            <a:r>
              <a:rPr lang="en-US" sz="1800" dirty="0" err="1">
                <a:solidFill>
                  <a:srgbClr val="CC00CC"/>
                </a:solidFill>
              </a:rPr>
              <a:t>Ts</a:t>
            </a:r>
            <a:r>
              <a:rPr lang="en-US" sz="1800" dirty="0">
                <a:solidFill>
                  <a:srgbClr val="CC00CC"/>
                </a:solidFill>
              </a:rPr>
              <a:t> = 1/</a:t>
            </a:r>
            <a:r>
              <a:rPr lang="en-US" sz="1800" dirty="0" err="1">
                <a:solidFill>
                  <a:srgbClr val="CC00CC"/>
                </a:solidFill>
              </a:rPr>
              <a:t>fs</a:t>
            </a:r>
            <a:r>
              <a:rPr lang="en-US" sz="1800" dirty="0">
                <a:solidFill>
                  <a:srgbClr val="CC00CC"/>
                </a:solidFill>
              </a:rPr>
              <a:t>;</a:t>
            </a:r>
          </a:p>
          <a:p>
            <a:r>
              <a:rPr lang="en-US" sz="1800" dirty="0">
                <a:solidFill>
                  <a:srgbClr val="CC00CC"/>
                </a:solidFill>
              </a:rPr>
              <a:t>t = 0 : </a:t>
            </a:r>
            <a:r>
              <a:rPr lang="en-US" sz="1800" dirty="0" err="1">
                <a:solidFill>
                  <a:srgbClr val="CC00CC"/>
                </a:solidFill>
              </a:rPr>
              <a:t>Ts</a:t>
            </a:r>
            <a:r>
              <a:rPr lang="en-US" sz="1800" dirty="0">
                <a:solidFill>
                  <a:srgbClr val="CC00CC"/>
                </a:solidFill>
              </a:rPr>
              <a:t> : 3;</a:t>
            </a:r>
          </a:p>
          <a:p>
            <a:r>
              <a:rPr lang="it-IT" sz="1800" dirty="0">
                <a:solidFill>
                  <a:srgbClr val="CC00CC"/>
                </a:solidFill>
              </a:rPr>
              <a:t>x2 = cos(2*</a:t>
            </a:r>
            <a:r>
              <a:rPr lang="it-IT" sz="1800" dirty="0" err="1">
                <a:solidFill>
                  <a:srgbClr val="CC00CC"/>
                </a:solidFill>
              </a:rPr>
              <a:t>pi</a:t>
            </a:r>
            <a:r>
              <a:rPr lang="it-IT" sz="1800" dirty="0">
                <a:solidFill>
                  <a:srgbClr val="CC00CC"/>
                </a:solidFill>
              </a:rPr>
              <a:t>*f2*t - </a:t>
            </a:r>
            <a:r>
              <a:rPr lang="it-IT" sz="1800" dirty="0" err="1">
                <a:solidFill>
                  <a:srgbClr val="CC00CC"/>
                </a:solidFill>
              </a:rPr>
              <a:t>pi</a:t>
            </a:r>
            <a:r>
              <a:rPr lang="it-IT" sz="1800" dirty="0">
                <a:solidFill>
                  <a:srgbClr val="CC00CC"/>
                </a:solidFill>
              </a:rPr>
              <a:t>/2);</a:t>
            </a:r>
          </a:p>
          <a:p>
            <a:r>
              <a:rPr lang="it-IT" sz="1800" dirty="0">
                <a:solidFill>
                  <a:srgbClr val="CC00CC"/>
                </a:solidFill>
              </a:rPr>
              <a:t>x3 = cos(2*</a:t>
            </a:r>
            <a:r>
              <a:rPr lang="it-IT" sz="1800" dirty="0" err="1">
                <a:solidFill>
                  <a:srgbClr val="CC00CC"/>
                </a:solidFill>
              </a:rPr>
              <a:t>pi</a:t>
            </a:r>
            <a:r>
              <a:rPr lang="it-IT" sz="1800" dirty="0">
                <a:solidFill>
                  <a:srgbClr val="CC00CC"/>
                </a:solidFill>
              </a:rPr>
              <a:t>*f3*t - </a:t>
            </a:r>
            <a:r>
              <a:rPr lang="it-IT" sz="1800" dirty="0" err="1">
                <a:solidFill>
                  <a:srgbClr val="CC00CC"/>
                </a:solidFill>
              </a:rPr>
              <a:t>pi</a:t>
            </a:r>
            <a:r>
              <a:rPr lang="it-IT" sz="1800" dirty="0">
                <a:solidFill>
                  <a:srgbClr val="CC00CC"/>
                </a:solidFill>
              </a:rPr>
              <a:t>/2);</a:t>
            </a:r>
          </a:p>
          <a:p>
            <a:r>
              <a:rPr lang="it-IT" sz="1800" dirty="0">
                <a:solidFill>
                  <a:srgbClr val="FF0000"/>
                </a:solidFill>
              </a:rPr>
              <a:t>x = 0.5*x2 + 0.5*x3;</a:t>
            </a:r>
          </a:p>
          <a:p>
            <a:r>
              <a:rPr lang="en-US" sz="1800" dirty="0">
                <a:solidFill>
                  <a:srgbClr val="CC00CC"/>
                </a:solidFill>
              </a:rPr>
              <a:t>sound(x, </a:t>
            </a:r>
            <a:r>
              <a:rPr lang="en-US" sz="1800" dirty="0" err="1">
                <a:solidFill>
                  <a:srgbClr val="CC00CC"/>
                </a:solidFill>
              </a:rPr>
              <a:t>fs</a:t>
            </a:r>
            <a:r>
              <a:rPr lang="en-US" sz="1800" dirty="0">
                <a:solidFill>
                  <a:srgbClr val="CC00CC"/>
                </a:solidFill>
              </a:rPr>
              <a:t>);</a:t>
            </a:r>
          </a:p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% plot one period</a:t>
            </a:r>
          </a:p>
          <a:p>
            <a:r>
              <a:rPr lang="en-US" sz="1800" dirty="0">
                <a:solidFill>
                  <a:srgbClr val="CC00CC"/>
                </a:solidFill>
              </a:rPr>
              <a:t>f0 = </a:t>
            </a:r>
            <a:r>
              <a:rPr lang="en-US" sz="1800" dirty="0" err="1">
                <a:solidFill>
                  <a:srgbClr val="CC00CC"/>
                </a:solidFill>
              </a:rPr>
              <a:t>gcd</a:t>
            </a:r>
            <a:r>
              <a:rPr lang="en-US" sz="1800" dirty="0">
                <a:solidFill>
                  <a:srgbClr val="CC00CC"/>
                </a:solidFill>
              </a:rPr>
              <a:t>(f2, f3); T0 = 1/f0;</a:t>
            </a:r>
          </a:p>
          <a:p>
            <a:r>
              <a:rPr lang="en-US" sz="1800" dirty="0">
                <a:solidFill>
                  <a:srgbClr val="CC00CC"/>
                </a:solidFill>
              </a:rPr>
              <a:t>n = T0 / </a:t>
            </a:r>
            <a:r>
              <a:rPr lang="en-US" sz="1800" dirty="0" err="1">
                <a:solidFill>
                  <a:srgbClr val="CC00CC"/>
                </a:solidFill>
              </a:rPr>
              <a:t>Ts</a:t>
            </a:r>
            <a:r>
              <a:rPr lang="en-US" sz="1800" dirty="0">
                <a:solidFill>
                  <a:srgbClr val="CC00CC"/>
                </a:solidFill>
              </a:rPr>
              <a:t>;</a:t>
            </a:r>
          </a:p>
          <a:p>
            <a:r>
              <a:rPr lang="en-US" sz="1800" dirty="0">
                <a:solidFill>
                  <a:srgbClr val="CC00CC"/>
                </a:solidFill>
              </a:rPr>
              <a:t>plot( t(1:n), x(1:n) );</a:t>
            </a:r>
          </a:p>
        </p:txBody>
      </p:sp>
      <p:sp>
        <p:nvSpPr>
          <p:cNvPr id="19" name="Curved Left Arrow 18"/>
          <p:cNvSpPr/>
          <p:nvPr/>
        </p:nvSpPr>
        <p:spPr bwMode="auto">
          <a:xfrm>
            <a:off x="8559060" y="2376755"/>
            <a:ext cx="381000" cy="9144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200000">
            <a:off x="2195363" y="1929874"/>
            <a:ext cx="151124" cy="10626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Curved Up Arrow 20"/>
          <p:cNvSpPr/>
          <p:nvPr/>
        </p:nvSpPr>
        <p:spPr bwMode="auto">
          <a:xfrm>
            <a:off x="1981200" y="6248400"/>
            <a:ext cx="1447800" cy="45720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Curved Up Arrow 21"/>
          <p:cNvSpPr/>
          <p:nvPr/>
        </p:nvSpPr>
        <p:spPr bwMode="auto">
          <a:xfrm flipH="1">
            <a:off x="4953000" y="6248400"/>
            <a:ext cx="1447800" cy="45720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 descr="beatnotesfig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6803" r="7697" b="6972"/>
          <a:stretch/>
        </p:blipFill>
        <p:spPr>
          <a:xfrm>
            <a:off x="2286000" y="3048000"/>
            <a:ext cx="3962400" cy="3075752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69255" y="2107944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1776"/>
              </a:spcBef>
              <a:buFontTx/>
              <a:buNone/>
            </a:pPr>
            <a:r>
              <a:rPr lang="en-US" dirty="0"/>
              <a:t>Equal to:  </a:t>
            </a:r>
          </a:p>
        </p:txBody>
      </p:sp>
    </p:spTree>
    <p:extLst>
      <p:ext uri="{BB962C8B-B14F-4D97-AF65-F5344CB8AC3E}">
        <p14:creationId xmlns:p14="http://schemas.microsoft.com/office/powerpoint/2010/main" val="33712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9" grpId="0" animBg="1"/>
      <p:bldP spid="20" grpId="0" animBg="1"/>
      <p:bldP spid="21" grpId="0" animBg="1"/>
      <p:bldP spid="2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Waveforms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905000"/>
          </a:xfrm>
        </p:spPr>
        <p:txBody>
          <a:bodyPr/>
          <a:lstStyle/>
          <a:p>
            <a:r>
              <a:rPr lang="en-US" dirty="0"/>
              <a:t>A signal has period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/>
              <a:t> if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 =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/>
              <a:t>for all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</a:p>
          <a:p>
            <a:pPr marL="457200" lvl="1" indent="0">
              <a:buNone/>
            </a:pPr>
            <a:r>
              <a:rPr lang="en-US" dirty="0"/>
              <a:t>Also periodic with periods 2</a:t>
            </a:r>
            <a:r>
              <a:rPr lang="en-US" i="1" dirty="0"/>
              <a:t>T</a:t>
            </a:r>
            <a:r>
              <a:rPr lang="en-US" dirty="0"/>
              <a:t>, 3</a:t>
            </a:r>
            <a:r>
              <a:rPr lang="en-US" i="1" dirty="0"/>
              <a:t>T</a:t>
            </a:r>
            <a:r>
              <a:rPr lang="en-US" dirty="0"/>
              <a:t>, etc., and –</a:t>
            </a:r>
            <a:r>
              <a:rPr lang="en-US" i="1" dirty="0"/>
              <a:t>T</a:t>
            </a:r>
            <a:r>
              <a:rPr lang="en-US" dirty="0"/>
              <a:t>, –2</a:t>
            </a:r>
            <a:r>
              <a:rPr lang="en-US" i="1" dirty="0"/>
              <a:t>T</a:t>
            </a:r>
            <a:r>
              <a:rPr lang="en-US" dirty="0"/>
              <a:t> ...</a:t>
            </a:r>
          </a:p>
          <a:p>
            <a:pPr marL="457200" lvl="1" indent="0">
              <a:buNone/>
            </a:pPr>
            <a:r>
              <a:rPr lang="en-US" dirty="0"/>
              <a:t>Smallest positive period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 is called the </a:t>
            </a:r>
            <a:r>
              <a:rPr lang="en-US" i="1" dirty="0"/>
              <a:t>fundamental period</a:t>
            </a:r>
          </a:p>
          <a:p>
            <a:pPr marL="457200" lvl="1" indent="0">
              <a:buNone/>
            </a:pPr>
            <a:r>
              <a:rPr lang="en-US" i="1" dirty="0"/>
              <a:t>Fundamental frequency f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dirty="0"/>
              <a:t>is computed as 1 /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3-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3-3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368195"/>
              </p:ext>
            </p:extLst>
          </p:nvPr>
        </p:nvGraphicFramePr>
        <p:xfrm>
          <a:off x="976312" y="4233863"/>
          <a:ext cx="71008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76700" imgH="457200" progId="Equation.3">
                  <p:embed/>
                </p:oleObj>
              </mc:Choice>
              <mc:Fallback>
                <p:oleObj name="Equation" r:id="rId2" imgW="4076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6312" y="4233863"/>
                        <a:ext cx="7100888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315084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Synthesize periodic signals</a:t>
            </a:r>
          </a:p>
          <a:p>
            <a:pPr marL="457200" lvl="1" indent="0">
              <a:buFontTx/>
              <a:buNone/>
            </a:pPr>
            <a:r>
              <a:rPr lang="en-US" dirty="0"/>
              <a:t>Add two or more cosine waves with harmonic frequencies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004312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Finding fundamental frequency</a:t>
            </a:r>
          </a:p>
          <a:p>
            <a:pPr marL="400050" lvl="1" indent="0">
              <a:buFontTx/>
              <a:buNone/>
            </a:pPr>
            <a:r>
              <a:rPr lang="en-US" dirty="0"/>
              <a:t>Largest </a:t>
            </a:r>
            <a:r>
              <a:rPr lang="en-US" i="1" dirty="0"/>
              <a:t>f</a:t>
            </a:r>
            <a:r>
              <a:rPr lang="en-US" i="1" baseline="-25000" dirty="0"/>
              <a:t>0</a:t>
            </a:r>
            <a:r>
              <a:rPr lang="en-US" dirty="0"/>
              <a:t> such that 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  =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i="1" baseline="-25000" dirty="0"/>
              <a:t>0</a:t>
            </a:r>
            <a:r>
              <a:rPr lang="en-US" dirty="0"/>
              <a:t> , i.e. </a:t>
            </a:r>
            <a:r>
              <a:rPr lang="en-US" i="1" dirty="0"/>
              <a:t>f</a:t>
            </a:r>
            <a:r>
              <a:rPr lang="en-US" i="1" baseline="-25000" dirty="0"/>
              <a:t>0</a:t>
            </a:r>
            <a:r>
              <a:rPr lang="en-US" dirty="0"/>
              <a:t> = </a:t>
            </a:r>
            <a:r>
              <a:rPr lang="en-US" dirty="0" err="1"/>
              <a:t>gcd</a:t>
            </a:r>
            <a:r>
              <a:rPr lang="en-US" dirty="0"/>
              <a:t>{ 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 }</a:t>
            </a:r>
          </a:p>
          <a:p>
            <a:pPr marL="400050" lvl="1" indent="0">
              <a:buFontTx/>
              <a:buNone/>
            </a:pPr>
            <a:r>
              <a:rPr lang="en-US" dirty="0"/>
              <a:t>Consider notes A 440 Hz, E 660 Hz and F♯ 740 Hz.  </a:t>
            </a:r>
            <a:r>
              <a:rPr lang="en-US" i="1" dirty="0"/>
              <a:t>f</a:t>
            </a:r>
            <a:r>
              <a:rPr lang="en-US" i="1" baseline="-25000" dirty="0"/>
              <a:t>0 </a:t>
            </a:r>
            <a:r>
              <a:rPr lang="en-US" dirty="0"/>
              <a:t>= __</a:t>
            </a:r>
          </a:p>
        </p:txBody>
      </p:sp>
    </p:spTree>
    <p:extLst>
      <p:ext uri="{BB962C8B-B14F-4D97-AF65-F5344CB8AC3E}">
        <p14:creationId xmlns:p14="http://schemas.microsoft.com/office/powerpoint/2010/main" val="33833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and Speech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1447800"/>
          </a:xfrm>
        </p:spPr>
        <p:txBody>
          <a:bodyPr/>
          <a:lstStyle/>
          <a:p>
            <a:r>
              <a:rPr lang="en-US" dirty="0"/>
              <a:t>Alternate periodic signal synthesis formula</a:t>
            </a:r>
          </a:p>
          <a:p>
            <a:pPr marL="457200" lvl="1" indent="0">
              <a:buNone/>
            </a:pPr>
            <a:r>
              <a:rPr lang="en-US" dirty="0"/>
              <a:t>Expand cosines into sum of two exponentials (Euler’s formula)</a:t>
            </a:r>
          </a:p>
          <a:p>
            <a:pPr marL="457200" lvl="1" indent="0">
              <a:buNone/>
            </a:pPr>
            <a:r>
              <a:rPr lang="en-US" dirty="0"/>
              <a:t>Explicitly represents positive and negative frequencies: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3-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3-3.1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550228"/>
              </p:ext>
            </p:extLst>
          </p:nvPr>
        </p:nvGraphicFramePr>
        <p:xfrm>
          <a:off x="1009650" y="2797175"/>
          <a:ext cx="76771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06900" imgH="482600" progId="Equation.3">
                  <p:embed/>
                </p:oleObj>
              </mc:Choice>
              <mc:Fallback>
                <p:oleObj name="Equation" r:id="rId2" imgW="4406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9650" y="2797175"/>
                        <a:ext cx="7677150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>
            <a:hlinkClick r:id="rId4"/>
          </p:cNvPr>
          <p:cNvSpPr/>
          <p:nvPr/>
        </p:nvSpPr>
        <p:spPr bwMode="auto">
          <a:xfrm>
            <a:off x="8458200" y="4862245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829185"/>
              </p:ext>
            </p:extLst>
          </p:nvPr>
        </p:nvGraphicFramePr>
        <p:xfrm>
          <a:off x="2133600" y="3542187"/>
          <a:ext cx="41925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82800" imgH="393700" progId="Equation.3">
                  <p:embed/>
                </p:oleObj>
              </mc:Choice>
              <mc:Fallback>
                <p:oleObj name="Equation" r:id="rId5" imgW="2082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3542187"/>
                        <a:ext cx="4192588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215888"/>
            <a:ext cx="8001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>
              <a:spcBef>
                <a:spcPts val="1272"/>
              </a:spcBef>
            </a:pPr>
            <a:r>
              <a:rPr lang="en-US" dirty="0"/>
              <a:t>Synthesis of “ah” vowel from </a:t>
            </a:r>
            <a:r>
              <a:rPr lang="en-US" i="1" dirty="0" err="1"/>
              <a:t>SPFirst</a:t>
            </a:r>
            <a:r>
              <a:rPr lang="en-US" i="1" dirty="0"/>
              <a:t> </a:t>
            </a:r>
            <a:r>
              <a:rPr lang="en-US" dirty="0"/>
              <a:t>(page 45)</a:t>
            </a:r>
          </a:p>
          <a:p>
            <a:pPr marL="461772" lvl="1" indent="0">
              <a:buFontTx/>
              <a:buNone/>
            </a:pPr>
            <a:r>
              <a:rPr lang="en-US" dirty="0"/>
              <a:t>http://</a:t>
            </a:r>
            <a:r>
              <a:rPr lang="en-US" dirty="0" err="1"/>
              <a:t>dspfirst.gatech.edu</a:t>
            </a:r>
            <a:r>
              <a:rPr lang="en-US" dirty="0"/>
              <a:t>/chapters/03spect/demos/vowel</a:t>
            </a:r>
          </a:p>
          <a:p>
            <a:pPr marL="861822" lvl="2" indent="0">
              <a:buFontTx/>
              <a:buNone/>
            </a:pPr>
            <a:r>
              <a:rPr lang="en-US" i="1" dirty="0" err="1"/>
              <a:t>Matlab</a:t>
            </a:r>
            <a:r>
              <a:rPr lang="en-US" i="1" dirty="0"/>
              <a:t> command</a:t>
            </a:r>
            <a:r>
              <a:rPr lang="en-US" dirty="0"/>
              <a:t>: vowel</a:t>
            </a:r>
          </a:p>
          <a:p>
            <a:pPr marL="861822" lvl="2" indent="0">
              <a:buFontTx/>
              <a:buNone/>
            </a:pPr>
            <a:r>
              <a:rPr lang="en-US" dirty="0"/>
              <a:t>Comment out lines that start with </a:t>
            </a:r>
            <a:r>
              <a:rPr lang="en-US" i="1" dirty="0"/>
              <a:t>capture</a:t>
            </a:r>
            <a:r>
              <a:rPr lang="en-US" dirty="0"/>
              <a:t> and </a:t>
            </a:r>
            <a:r>
              <a:rPr lang="en-US" i="1" dirty="0" err="1"/>
              <a:t>imwrite</a:t>
            </a:r>
            <a:endParaRPr lang="en-US" dirty="0"/>
          </a:p>
          <a:p>
            <a:pPr marL="461772" lvl="1" indent="0">
              <a:buFontTx/>
              <a:buNone/>
            </a:pPr>
            <a:r>
              <a:rPr lang="en-US" dirty="0"/>
              <a:t>Combines components at 200, 400, 500, 1600 and 1700 Hz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5180" y="3683256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31520" lvl="1" indent="0">
              <a:buFontTx/>
              <a:buNone/>
            </a:pPr>
            <a:r>
              <a:rPr lang="en-US" dirty="0"/>
              <a:t>where </a:t>
            </a:r>
          </a:p>
        </p:txBody>
      </p:sp>
    </p:spTree>
    <p:extLst>
      <p:ext uri="{BB962C8B-B14F-4D97-AF65-F5344CB8AC3E}">
        <p14:creationId xmlns:p14="http://schemas.microsoft.com/office/powerpoint/2010/main" val="4830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Example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/>
          <a:lstStyle/>
          <a:p>
            <a:r>
              <a:rPr lang="en-US" dirty="0"/>
              <a:t>A recording of the “ah” vowel being spoken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close did synthesized vowel sound like “ah”?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3-3.1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200" y="1993392"/>
            <a:ext cx="3352801" cy="2064318"/>
            <a:chOff x="838200" y="1993392"/>
            <a:chExt cx="3352801" cy="2064318"/>
          </a:xfrm>
        </p:grpSpPr>
        <p:pic>
          <p:nvPicPr>
            <p:cNvPr id="6" name="Picture 5" descr="ahTime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" t="3965" r="6051" b="4136"/>
            <a:stretch/>
          </p:blipFill>
          <p:spPr>
            <a:xfrm>
              <a:off x="1371601" y="1993392"/>
              <a:ext cx="2606040" cy="204825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86201" y="36576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54633" y="2740967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Time domain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6200" y="1993392"/>
            <a:ext cx="3726598" cy="2103120"/>
            <a:chOff x="4426802" y="1993392"/>
            <a:chExt cx="3726598" cy="2103120"/>
          </a:xfrm>
        </p:grpSpPr>
        <p:pic>
          <p:nvPicPr>
            <p:cNvPr id="7" name="Picture 6" descr="ahFreq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9" t="3868" r="6000" b="4133"/>
            <a:stretch/>
          </p:blipFill>
          <p:spPr>
            <a:xfrm>
              <a:off x="5215128" y="1993392"/>
              <a:ext cx="2679192" cy="21031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848600" y="36576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f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927901" y="2556302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Magnitude of Spectrum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0" y="2064603"/>
            <a:ext cx="1447800" cy="1592997"/>
            <a:chOff x="7620000" y="2064603"/>
            <a:chExt cx="1447800" cy="1592997"/>
          </a:xfrm>
        </p:grpSpPr>
        <p:pic>
          <p:nvPicPr>
            <p:cNvPr id="14" name="ahSound.wav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7924800" y="2064603"/>
              <a:ext cx="812800" cy="812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20000" y="2826603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“ah” recording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" y="4495800"/>
            <a:ext cx="3352800" cy="2057400"/>
            <a:chOff x="457200" y="4495800"/>
            <a:chExt cx="3352800" cy="2057400"/>
          </a:xfrm>
        </p:grpSpPr>
        <p:sp>
          <p:nvSpPr>
            <p:cNvPr id="17" name="TextBox 16"/>
            <p:cNvSpPr txBox="1"/>
            <p:nvPr/>
          </p:nvSpPr>
          <p:spPr>
            <a:xfrm rot="16200000">
              <a:off x="-226367" y="5179367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Time domain</a:t>
              </a:r>
            </a:p>
          </p:txBody>
        </p:sp>
        <p:pic>
          <p:nvPicPr>
            <p:cNvPr id="19" name="Picture 18" descr="ahSynthTime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8" t="4001" r="6159" b="4137"/>
            <a:stretch/>
          </p:blipFill>
          <p:spPr>
            <a:xfrm>
              <a:off x="1078992" y="4507992"/>
              <a:ext cx="2487168" cy="20299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505200" y="615309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86200" y="4489704"/>
            <a:ext cx="3733800" cy="2139696"/>
            <a:chOff x="3886200" y="4489704"/>
            <a:chExt cx="3733800" cy="2139696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3387299" y="4994701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Magnitude of Spectrum</a:t>
              </a:r>
            </a:p>
          </p:txBody>
        </p:sp>
        <p:pic>
          <p:nvPicPr>
            <p:cNvPr id="20" name="Picture 19" descr="ahSynthFreq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4064" r="5789" b="3871"/>
            <a:stretch/>
          </p:blipFill>
          <p:spPr>
            <a:xfrm>
              <a:off x="4648200" y="4489704"/>
              <a:ext cx="2734056" cy="213969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15200" y="615309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f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67600" y="4572000"/>
            <a:ext cx="1600200" cy="1600200"/>
            <a:chOff x="7467600" y="4572000"/>
            <a:chExt cx="1600200" cy="1600200"/>
          </a:xfrm>
        </p:grpSpPr>
        <p:pic>
          <p:nvPicPr>
            <p:cNvPr id="23" name="ahSynth.wav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7848600" y="4572000"/>
              <a:ext cx="812800" cy="8128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467600" y="5341203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synthesized sound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7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990600"/>
          </a:xfrm>
        </p:spPr>
        <p:txBody>
          <a:bodyPr/>
          <a:lstStyle/>
          <a:p>
            <a:r>
              <a:rPr lang="en-US" dirty="0"/>
              <a:t>Any </a:t>
            </a:r>
            <a:r>
              <a:rPr lang="en-US" i="1" dirty="0"/>
              <a:t>periodic</a:t>
            </a:r>
            <a:r>
              <a:rPr lang="en-US" dirty="0"/>
              <a:t> signal can be synthesized</a:t>
            </a:r>
          </a:p>
          <a:p>
            <a:pPr marL="457200" lvl="1" indent="0">
              <a:buNone/>
            </a:pPr>
            <a:r>
              <a:rPr lang="en-US" dirty="0"/>
              <a:t>With a sum of harmonically related sinusoids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89622"/>
              </p:ext>
            </p:extLst>
          </p:nvPr>
        </p:nvGraphicFramePr>
        <p:xfrm>
          <a:off x="6391275" y="2971800"/>
          <a:ext cx="19907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57200" progId="Equation.3">
                  <p:embed/>
                </p:oleObj>
              </mc:Choice>
              <mc:Fallback>
                <p:oleObj name="Equation" r:id="rId2" imgW="1143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91275" y="2971800"/>
                        <a:ext cx="1990725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3-4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98949"/>
              </p:ext>
            </p:extLst>
          </p:nvPr>
        </p:nvGraphicFramePr>
        <p:xfrm>
          <a:off x="4787900" y="5338378"/>
          <a:ext cx="35179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300" imgH="457200" progId="Equation.3">
                  <p:embed/>
                </p:oleObj>
              </mc:Choice>
              <mc:Fallback>
                <p:oleObj name="Equation" r:id="rId4" imgW="2019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7900" y="5338378"/>
                        <a:ext cx="3517900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029619"/>
              </p:ext>
            </p:extLst>
          </p:nvPr>
        </p:nvGraphicFramePr>
        <p:xfrm>
          <a:off x="5334000" y="4737458"/>
          <a:ext cx="2964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800" imgH="393700" progId="Equation.3">
                  <p:embed/>
                </p:oleObj>
              </mc:Choice>
              <mc:Fallback>
                <p:oleObj name="Equation" r:id="rId6" imgW="1701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0" y="4737458"/>
                        <a:ext cx="29644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24384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Mathematical theory realized by Fourier series</a:t>
            </a:r>
          </a:p>
          <a:p>
            <a:pPr marL="457200" lvl="1" indent="0">
              <a:buFontTx/>
              <a:buNone/>
            </a:pP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 fundamental period</a:t>
            </a:r>
          </a:p>
          <a:p>
            <a:pPr marL="457200" lvl="1" indent="0">
              <a:buFontTx/>
              <a:buNone/>
            </a:pP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fundamental frequency (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= 1 /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 marL="457200" lvl="1" indent="0">
              <a:buFontTx/>
              <a:buNone/>
            </a:pPr>
            <a:r>
              <a:rPr lang="en-US" i="1" dirty="0" err="1"/>
              <a:t>k</a:t>
            </a:r>
            <a:r>
              <a:rPr lang="en-US" dirty="0" err="1"/>
              <a:t>th</a:t>
            </a:r>
            <a:r>
              <a:rPr lang="en-US" dirty="0"/>
              <a:t> complex exponential in summation has frequency 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343400"/>
            <a:ext cx="4800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Special case</a:t>
            </a:r>
          </a:p>
          <a:p>
            <a:pPr marL="457200" lvl="1" indent="0">
              <a:buFontTx/>
              <a:buNone/>
            </a:pPr>
            <a:r>
              <a:rPr lang="en-US" dirty="0"/>
              <a:t>Conjugate symmetric amplitudes:</a:t>
            </a:r>
          </a:p>
          <a:p>
            <a:pPr marL="457200" lvl="1" indent="0"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lang="en-US" dirty="0"/>
              <a:t>Leads to real-valued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8434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685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800" b="1" i="1" dirty="0">
                <a:solidFill>
                  <a:srgbClr val="CC00CC"/>
                </a:solidFill>
                <a:cs typeface="+mn-cs"/>
              </a:rPr>
              <a:t>Analysis:</a:t>
            </a:r>
            <a:r>
              <a:rPr lang="en-US" sz="2800" b="1" dirty="0">
                <a:solidFill>
                  <a:srgbClr val="CC00CC"/>
                </a:solidFill>
                <a:cs typeface="+mn-cs"/>
              </a:rPr>
              <a:t> start with </a:t>
            </a:r>
            <a:r>
              <a:rPr lang="en-US" sz="2800" b="1" i="1" dirty="0">
                <a:cs typeface="+mn-cs"/>
              </a:rPr>
              <a:t>x</a:t>
            </a:r>
            <a:r>
              <a:rPr lang="en-US" sz="2800" b="1" dirty="0">
                <a:cs typeface="+mn-cs"/>
              </a:rPr>
              <a:t>(</a:t>
            </a:r>
            <a:r>
              <a:rPr lang="en-US" sz="2800" b="1" i="1" dirty="0">
                <a:cs typeface="+mn-cs"/>
              </a:rPr>
              <a:t>t</a:t>
            </a:r>
            <a:r>
              <a:rPr lang="en-US" sz="2800" b="1" dirty="0">
                <a:cs typeface="+mn-cs"/>
              </a:rPr>
              <a:t>)</a:t>
            </a:r>
            <a:r>
              <a:rPr lang="en-US" sz="2800" b="1" dirty="0">
                <a:solidFill>
                  <a:srgbClr val="CC00CC"/>
                </a:solidFill>
                <a:cs typeface="+mn-cs"/>
              </a:rPr>
              <a:t> and compute </a:t>
            </a:r>
            <a:r>
              <a:rPr lang="en-US" sz="2800" b="1" dirty="0">
                <a:solidFill>
                  <a:srgbClr val="000000"/>
                </a:solidFill>
                <a:cs typeface="+mn-cs"/>
              </a:rPr>
              <a:t>{ </a:t>
            </a:r>
            <a:r>
              <a:rPr lang="en-US" sz="2800" b="1" i="1" dirty="0" err="1">
                <a:solidFill>
                  <a:srgbClr val="000000"/>
                </a:solidFill>
                <a:cs typeface="+mn-cs"/>
              </a:rPr>
              <a:t>a</a:t>
            </a:r>
            <a:r>
              <a:rPr lang="en-US" sz="2800" b="1" i="1" baseline="-25000" dirty="0" err="1">
                <a:solidFill>
                  <a:srgbClr val="000000"/>
                </a:solidFill>
                <a:cs typeface="+mn-cs"/>
              </a:rPr>
              <a:t>k</a:t>
            </a:r>
            <a:r>
              <a:rPr lang="en-US" sz="28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b="1" dirty="0">
                <a:solidFill>
                  <a:srgbClr val="000000"/>
                </a:solidFill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3-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530725"/>
              </p:ext>
            </p:extLst>
          </p:nvPr>
        </p:nvGraphicFramePr>
        <p:xfrm>
          <a:off x="1733550" y="2322686"/>
          <a:ext cx="2533650" cy="72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431800" progId="Equation.3">
                  <p:embed/>
                </p:oleObj>
              </mc:Choice>
              <mc:Fallback>
                <p:oleObj name="Equation" r:id="rId2" imgW="1498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3550" y="2322686"/>
                        <a:ext cx="2533650" cy="728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363520"/>
              </p:ext>
            </p:extLst>
          </p:nvPr>
        </p:nvGraphicFramePr>
        <p:xfrm>
          <a:off x="2895600" y="5681662"/>
          <a:ext cx="19907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57200" progId="Equation.3">
                  <p:embed/>
                </p:oleObj>
              </mc:Choice>
              <mc:Fallback>
                <p:oleObj name="Equation" r:id="rId4" imgW="1143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5681662"/>
                        <a:ext cx="1990725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3-4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71405"/>
              </p:ext>
            </p:extLst>
          </p:nvPr>
        </p:nvGraphicFramePr>
        <p:xfrm>
          <a:off x="1777260" y="3245057"/>
          <a:ext cx="18907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600" imgH="431800" progId="Equation.3">
                  <p:embed/>
                </p:oleObj>
              </mc:Choice>
              <mc:Fallback>
                <p:oleObj name="Equation" r:id="rId6" imgW="1117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7260" y="3245057"/>
                        <a:ext cx="1890713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307116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lvl="2" indent="-347472"/>
            <a:r>
              <a:rPr lang="en-US" sz="2800" b="1" i="1" dirty="0">
                <a:solidFill>
                  <a:srgbClr val="CC00CC"/>
                </a:solidFill>
              </a:rPr>
              <a:t>Sy</a:t>
            </a:r>
            <a:r>
              <a:rPr lang="en-US" sz="2800" b="1" i="1" dirty="0">
                <a:solidFill>
                  <a:srgbClr val="CC00CC"/>
                </a:solidFill>
                <a:cs typeface="+mn-cs"/>
              </a:rPr>
              <a:t>nthe</a:t>
            </a:r>
            <a:r>
              <a:rPr lang="en-US" sz="2800" b="1" i="1" dirty="0">
                <a:solidFill>
                  <a:srgbClr val="CC00CC"/>
                </a:solidFill>
              </a:rPr>
              <a:t>sis</a:t>
            </a:r>
            <a:r>
              <a:rPr lang="en-US" sz="2800" b="1" dirty="0">
                <a:solidFill>
                  <a:srgbClr val="CC00CC"/>
                </a:solidFill>
              </a:rPr>
              <a:t>: start with </a:t>
            </a:r>
            <a:r>
              <a:rPr lang="en-US" sz="2800" b="1" dirty="0">
                <a:solidFill>
                  <a:srgbClr val="000000"/>
                </a:solidFill>
              </a:rPr>
              <a:t>{ </a:t>
            </a:r>
            <a:r>
              <a:rPr lang="en-US" sz="2800" b="1" i="1" dirty="0" err="1">
                <a:solidFill>
                  <a:srgbClr val="000000"/>
                </a:solidFill>
              </a:rPr>
              <a:t>a</a:t>
            </a:r>
            <a:r>
              <a:rPr lang="en-US" sz="2800" b="1" i="1" baseline="-25000" dirty="0" err="1">
                <a:solidFill>
                  <a:srgbClr val="000000"/>
                </a:solidFill>
              </a:rPr>
              <a:t>k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} </a:t>
            </a:r>
            <a:r>
              <a:rPr lang="en-US" sz="2800" b="1" dirty="0">
                <a:solidFill>
                  <a:srgbClr val="CC00CC"/>
                </a:solidFill>
              </a:rPr>
              <a:t>and compute </a:t>
            </a:r>
            <a:r>
              <a:rPr lang="en-US" sz="2800" b="1" i="1" dirty="0"/>
              <a:t>x</a:t>
            </a:r>
            <a:r>
              <a:rPr lang="en-US" sz="2800" b="1" dirty="0"/>
              <a:t>(</a:t>
            </a:r>
            <a:r>
              <a:rPr lang="en-US" sz="2800" b="1" i="1" dirty="0"/>
              <a:t>t</a:t>
            </a:r>
            <a:r>
              <a:rPr lang="en-US" sz="2800" b="1" dirty="0"/>
              <a:t>)</a:t>
            </a:r>
          </a:p>
          <a:p>
            <a:pPr marL="457200" lvl="3" indent="0">
              <a:spcAft>
                <a:spcPts val="200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General case: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9050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2" indent="0">
              <a:buFontTx/>
              <a:buNone/>
            </a:pPr>
            <a:r>
              <a:rPr lang="en-US" dirty="0">
                <a:solidFill>
                  <a:srgbClr val="000000"/>
                </a:solidFill>
                <a:cs typeface="+mn-cs"/>
              </a:rPr>
              <a:t>Integrate 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x</a:t>
            </a:r>
            <a:r>
              <a:rPr lang="en-US" dirty="0">
                <a:solidFill>
                  <a:srgbClr val="000000"/>
                </a:solidFill>
                <a:cs typeface="+mn-cs"/>
              </a:rPr>
              <a:t>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t</a:t>
            </a:r>
            <a:r>
              <a:rPr lang="en-US" dirty="0">
                <a:solidFill>
                  <a:srgbClr val="000000"/>
                </a:solidFill>
                <a:cs typeface="+mn-cs"/>
              </a:rPr>
              <a:t>) over fundamental period 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T</a:t>
            </a:r>
            <a:r>
              <a:rPr lang="en-US" baseline="-25000" dirty="0">
                <a:solidFill>
                  <a:srgbClr val="000000"/>
                </a:solidFill>
                <a:cs typeface="+mn-cs"/>
              </a:rPr>
              <a:t>0</a:t>
            </a: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70029" y="28956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2" indent="0">
              <a:spcBef>
                <a:spcPts val="1176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cs typeface="+mn-cs"/>
              </a:rPr>
              <a:t>Calculation of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  <a:cs typeface="+mn-cs"/>
              </a:rPr>
              <a:t> simplifies to average value of 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x</a:t>
            </a:r>
            <a:r>
              <a:rPr lang="en-US" dirty="0">
                <a:solidFill>
                  <a:srgbClr val="000000"/>
                </a:solidFill>
                <a:cs typeface="+mn-cs"/>
              </a:rPr>
              <a:t>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t</a:t>
            </a:r>
            <a:r>
              <a:rPr lang="en-US" dirty="0">
                <a:solidFill>
                  <a:srgbClr val="000000"/>
                </a:solidFill>
                <a:cs typeface="+mn-cs"/>
              </a:rPr>
              <a:t>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3886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2" indent="0">
              <a:spcBef>
                <a:spcPts val="1176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cs typeface="+mn-cs"/>
              </a:rPr>
              <a:t>Can often “eyeball”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  <a:cs typeface="+mn-cs"/>
              </a:rPr>
              <a:t> without performing integration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3400" y="4343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2" indent="0">
              <a:buFontTx/>
              <a:buNone/>
            </a:pPr>
            <a:r>
              <a:rPr lang="en-US" i="1" dirty="0">
                <a:solidFill>
                  <a:srgbClr val="000000"/>
                </a:solidFill>
                <a:cs typeface="+mn-cs"/>
              </a:rPr>
              <a:t>Example #1:</a:t>
            </a:r>
            <a:r>
              <a:rPr lang="en-US" dirty="0">
                <a:solidFill>
                  <a:srgbClr val="000000"/>
                </a:solidFill>
                <a:cs typeface="+mn-cs"/>
              </a:rPr>
              <a:t> With 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x</a:t>
            </a:r>
            <a:r>
              <a:rPr lang="en-US" dirty="0">
                <a:solidFill>
                  <a:srgbClr val="000000"/>
                </a:solidFill>
                <a:cs typeface="+mn-cs"/>
              </a:rPr>
              <a:t>(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t</a:t>
            </a:r>
            <a:r>
              <a:rPr lang="en-US" dirty="0">
                <a:solidFill>
                  <a:srgbClr val="000000"/>
                </a:solidFill>
                <a:cs typeface="+mn-cs"/>
              </a:rPr>
              <a:t>) =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cos</a:t>
            </a:r>
            <a:r>
              <a:rPr lang="en-US" dirty="0">
                <a:solidFill>
                  <a:srgbClr val="000000"/>
                </a:solidFill>
                <a:cs typeface="+mn-cs"/>
              </a:rPr>
              <a:t>(2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cs typeface="+mn-cs"/>
              </a:rPr>
              <a:t>t</a:t>
            </a:r>
            <a:r>
              <a:rPr lang="en-US" dirty="0">
                <a:solidFill>
                  <a:srgbClr val="000000"/>
                </a:solidFill>
                <a:cs typeface="+mn-cs"/>
              </a:rPr>
              <a:t>), what is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33400" y="4849916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2" indent="0">
              <a:buFontTx/>
              <a:buNone/>
            </a:pPr>
            <a:r>
              <a:rPr lang="en-US" i="1" dirty="0">
                <a:solidFill>
                  <a:srgbClr val="000000"/>
                </a:solidFill>
              </a:rPr>
              <a:t>Example #2:</a:t>
            </a:r>
            <a:r>
              <a:rPr lang="en-US" dirty="0">
                <a:solidFill>
                  <a:srgbClr val="000000"/>
                </a:solidFill>
              </a:rPr>
              <a:t> With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= cos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(2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), what is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?</a:t>
            </a: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the 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3657600"/>
          </a:xfrm>
        </p:spPr>
        <p:txBody>
          <a:bodyPr/>
          <a:lstStyle/>
          <a:p>
            <a:r>
              <a:rPr lang="en-US" dirty="0"/>
              <a:t>Find Fourier series coefficients for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= cos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(3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3-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3-5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11782"/>
              </p:ext>
            </p:extLst>
          </p:nvPr>
        </p:nvGraphicFramePr>
        <p:xfrm>
          <a:off x="1447800" y="4124325"/>
          <a:ext cx="60245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508000" progId="Equation.3">
                  <p:embed/>
                </p:oleObj>
              </mc:Choice>
              <mc:Fallback>
                <p:oleObj name="Equation" r:id="rId2" imgW="337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4124325"/>
                        <a:ext cx="6024563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724400" y="4989987"/>
            <a:ext cx="3276600" cy="1791813"/>
            <a:chOff x="4724400" y="4648200"/>
            <a:chExt cx="3276600" cy="1791813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800600" y="5943600"/>
              <a:ext cx="274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6172200" y="50292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620000" y="5715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f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5029200" y="5715000"/>
              <a:ext cx="0" cy="228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5791200" y="5257800"/>
              <a:ext cx="0" cy="685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562600" y="4648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rgbClr val="0000FF"/>
                  </a:solidFill>
                </a:rPr>
                <a:t>Spectrum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V="1">
              <a:off x="7315200" y="5715000"/>
              <a:ext cx="0" cy="228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6553200" y="5257800"/>
              <a:ext cx="0" cy="685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6324600" y="60960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f</a:t>
              </a:r>
              <a:r>
                <a:rPr lang="en-US" sz="1600" baseline="-25000" dirty="0"/>
                <a:t>0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6600" y="6101459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3 f</a:t>
              </a:r>
              <a:r>
                <a:rPr lang="en-US" sz="1600" baseline="-25000" dirty="0"/>
                <a:t>0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4400" y="60960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-3 f</a:t>
              </a:r>
              <a:r>
                <a:rPr lang="en-US" sz="1600" baseline="-25000" dirty="0"/>
                <a:t>0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62600" y="60960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-f</a:t>
              </a:r>
              <a:r>
                <a:rPr lang="en-US" sz="1600" baseline="-25000" dirty="0"/>
                <a:t>0</a:t>
              </a:r>
              <a:endParaRPr lang="en-US" sz="1600" dirty="0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561974"/>
                </p:ext>
              </p:extLst>
            </p:nvPr>
          </p:nvGraphicFramePr>
          <p:xfrm>
            <a:off x="6705599" y="5105400"/>
            <a:ext cx="189271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700" imgH="393700" progId="Equation.3">
                    <p:embed/>
                  </p:oleObj>
                </mc:Choice>
                <mc:Fallback>
                  <p:oleObj name="Equation" r:id="rId4" imgW="1397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705599" y="5105400"/>
                          <a:ext cx="189271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3377881"/>
                </p:ext>
              </p:extLst>
            </p:nvPr>
          </p:nvGraphicFramePr>
          <p:xfrm>
            <a:off x="7391400" y="5105400"/>
            <a:ext cx="189271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700" imgH="393700" progId="Equation.3">
                    <p:embed/>
                  </p:oleObj>
                </mc:Choice>
                <mc:Fallback>
                  <p:oleObj name="Equation" r:id="rId6" imgW="1397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391400" y="5105400"/>
                          <a:ext cx="189271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6524398"/>
                </p:ext>
              </p:extLst>
            </p:nvPr>
          </p:nvGraphicFramePr>
          <p:xfrm>
            <a:off x="5449529" y="5107626"/>
            <a:ext cx="189271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9700" imgH="393700" progId="Equation.3">
                    <p:embed/>
                  </p:oleObj>
                </mc:Choice>
                <mc:Fallback>
                  <p:oleObj name="Equation" r:id="rId8" imgW="1397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449529" y="5107626"/>
                          <a:ext cx="189271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087997"/>
                </p:ext>
              </p:extLst>
            </p:nvPr>
          </p:nvGraphicFramePr>
          <p:xfrm>
            <a:off x="4800600" y="5105400"/>
            <a:ext cx="189271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700" imgH="393700" progId="Equation.3">
                    <p:embed/>
                  </p:oleObj>
                </mc:Choice>
                <mc:Fallback>
                  <p:oleObj name="Equation" r:id="rId9" imgW="1397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00600" y="5105400"/>
                          <a:ext cx="189271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205137"/>
              </p:ext>
            </p:extLst>
          </p:nvPr>
        </p:nvGraphicFramePr>
        <p:xfrm>
          <a:off x="1443038" y="3118325"/>
          <a:ext cx="32734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600" imgH="431800" progId="Equation.3">
                  <p:embed/>
                </p:oleObj>
              </mc:Choice>
              <mc:Fallback>
                <p:oleObj name="Equation" r:id="rId10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43038" y="3118325"/>
                        <a:ext cx="327342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243345" y="1981200"/>
            <a:ext cx="2672055" cy="1893332"/>
            <a:chOff x="6243345" y="1981200"/>
            <a:chExt cx="2672055" cy="1893332"/>
          </a:xfrm>
        </p:grpSpPr>
        <p:pic>
          <p:nvPicPr>
            <p:cNvPr id="35" name="Picture 34" descr="cosCubedInTime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9" t="4035" r="6018" b="4000"/>
            <a:stretch/>
          </p:blipFill>
          <p:spPr>
            <a:xfrm>
              <a:off x="6243345" y="1981200"/>
              <a:ext cx="2388590" cy="187147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534400" y="3505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t</a:t>
              </a: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457200" y="50292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Resulting spectrum</a:t>
            </a:r>
          </a:p>
          <a:p>
            <a:pPr marL="457200" lvl="1" indent="0">
              <a:buFontTx/>
              <a:buNone/>
            </a:pPr>
            <a:r>
              <a:rPr lang="en-US" i="1" dirty="0">
                <a:latin typeface="Symbol" charset="2"/>
                <a:cs typeface="Symbol" charset="2"/>
              </a:rPr>
              <a:t>w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 err="1"/>
              <a:t>gcd</a:t>
            </a:r>
            <a:r>
              <a:rPr lang="en-US" dirty="0"/>
              <a:t>(3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, 9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) = 3</a:t>
            </a:r>
            <a:r>
              <a:rPr lang="en-US" dirty="0">
                <a:latin typeface="Symbol" charset="2"/>
                <a:cs typeface="Symbol" charset="2"/>
              </a:rPr>
              <a:t>p</a:t>
            </a:r>
          </a:p>
          <a:p>
            <a:pPr marL="457200" lvl="1" indent="0">
              <a:buFontTx/>
              <a:buNone/>
            </a:pP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= 1.5 Hz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374586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1176"/>
              </a:spcBef>
              <a:buFontTx/>
              <a:buNone/>
            </a:pPr>
            <a:r>
              <a:rPr lang="en-US" i="1" dirty="0"/>
              <a:t>Approach #2: </a:t>
            </a:r>
            <a:r>
              <a:rPr lang="en-US" dirty="0"/>
              <a:t>Expand into complex exponentials</a:t>
            </a:r>
          </a:p>
          <a:p>
            <a:pPr marL="457200" lvl="1" indent="0">
              <a:buFontTx/>
              <a:buNone/>
            </a:pPr>
            <a:endParaRPr lang="en-US" dirty="0"/>
          </a:p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57200" y="19050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i="1" dirty="0"/>
              <a:t>Approach #1:</a:t>
            </a:r>
            <a:r>
              <a:rPr lang="en-US" dirty="0"/>
              <a:t> Fourier analysis formulas</a:t>
            </a:r>
          </a:p>
          <a:p>
            <a:pPr marL="731520" lvl="1" indent="0">
              <a:buFontTx/>
              <a:buNone/>
            </a:pPr>
            <a:r>
              <a:rPr lang="en-US" dirty="0"/>
              <a:t>Plot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to find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/>
              <a:t> = 3 s / 4.5 = 2/3 s</a:t>
            </a:r>
            <a:br>
              <a:rPr lang="en-US" dirty="0"/>
            </a:br>
            <a:r>
              <a:rPr lang="en-US" dirty="0"/>
              <a:t>and “eyeball”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/>
              <a:t> = 0 and then</a:t>
            </a:r>
          </a:p>
          <a:p>
            <a:pPr marL="457200" lvl="1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10631</TotalTime>
  <Words>1263</Words>
  <Application>Microsoft Macintosh PowerPoint</Application>
  <PresentationFormat>On-screen Show (4:3)</PresentationFormat>
  <Paragraphs>191</Paragraphs>
  <Slides>15</Slides>
  <Notes>0</Notes>
  <HiddenSlides>1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Symbol</vt:lpstr>
      <vt:lpstr>Times</vt:lpstr>
      <vt:lpstr>Times New Roman</vt:lpstr>
      <vt:lpstr>Verdana</vt:lpstr>
      <vt:lpstr>Wingdings</vt:lpstr>
      <vt:lpstr>Default Design</vt:lpstr>
      <vt:lpstr>Equation</vt:lpstr>
      <vt:lpstr>Fourier Series</vt:lpstr>
      <vt:lpstr>Beat Notes</vt:lpstr>
      <vt:lpstr>Beat Notes</vt:lpstr>
      <vt:lpstr>Periodic Waveforms</vt:lpstr>
      <vt:lpstr>Notation and Speech Example</vt:lpstr>
      <vt:lpstr>Speech Example Revisited</vt:lpstr>
      <vt:lpstr>Fourier Series</vt:lpstr>
      <vt:lpstr>Fourier Series</vt:lpstr>
      <vt:lpstr>Spectrum of the Fourier Series</vt:lpstr>
      <vt:lpstr>Fourier Analysis of a Square Wave</vt:lpstr>
      <vt:lpstr>Spectrum for a Square Wave</vt:lpstr>
      <vt:lpstr>Fourier Synthesis of a Square Wave</vt:lpstr>
      <vt:lpstr>Spectrum &amp; Fourier Series</vt:lpstr>
      <vt:lpstr>Fourier Synthesis vs. Analysis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810</cp:revision>
  <cp:lastPrinted>2017-08-13T15:38:53Z</cp:lastPrinted>
  <dcterms:created xsi:type="dcterms:W3CDTF">1999-08-31T01:42:33Z</dcterms:created>
  <dcterms:modified xsi:type="dcterms:W3CDTF">2024-08-19T05:24:11Z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