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4" r:id="rId3"/>
    <p:sldId id="397" r:id="rId4"/>
    <p:sldId id="395" r:id="rId5"/>
    <p:sldId id="398" r:id="rId6"/>
    <p:sldId id="396" r:id="rId7"/>
    <p:sldId id="400" r:id="rId8"/>
    <p:sldId id="407" r:id="rId9"/>
    <p:sldId id="401" r:id="rId10"/>
    <p:sldId id="402" r:id="rId11"/>
    <p:sldId id="403" r:id="rId12"/>
    <p:sldId id="404" r:id="rId13"/>
    <p:sldId id="405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91" autoAdjust="0"/>
    <p:restoredTop sz="94660"/>
  </p:normalViewPr>
  <p:slideViewPr>
    <p:cSldViewPr>
      <p:cViewPr varScale="1">
        <p:scale>
          <a:sx n="114" d="100"/>
          <a:sy n="114" d="100"/>
        </p:scale>
        <p:origin x="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7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</a:t>
            </a:r>
            <a:fld id="{25E6C7D9-E153-A246-A118-12F94377C0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</a:t>
            </a:r>
            <a:fld id="{48456A70-0021-B84E-925B-88B7CCC4D2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4-</a:t>
            </a:r>
            <a:fld id="{B4EAA76D-941B-F24A-9A99-FA0C585D582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vecteezy.com/free-vector/music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Time-Frequency Spectrum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4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Chirp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Sinusoid with rising or falling frequency vs. time</a:t>
            </a:r>
          </a:p>
          <a:p>
            <a:pPr marL="457200" lvl="1" indent="0">
              <a:buNone/>
            </a:pPr>
            <a:r>
              <a:rPr lang="en-US" dirty="0"/>
              <a:t>Change in frequency occurs continuously</a:t>
            </a:r>
          </a:p>
          <a:p>
            <a:pPr marL="457200" lvl="1" indent="0">
              <a:buNone/>
            </a:pPr>
            <a:r>
              <a:rPr lang="en-US" dirty="0"/>
              <a:t>Linear sweep over range of frequencies (e.g. audio test signal)</a:t>
            </a:r>
          </a:p>
          <a:p>
            <a:r>
              <a:rPr lang="en-US" dirty="0"/>
              <a:t>Revisit sinusoidal signal model</a:t>
            </a:r>
          </a:p>
          <a:p>
            <a:pPr marL="457200" lvl="1" indent="0">
              <a:buNone/>
            </a:pPr>
            <a:r>
              <a:rPr lang="en-US" dirty="0"/>
              <a:t>Assumes constant amplitude, frequency and phase over time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Angle in right term </a:t>
            </a:r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2 </a:t>
            </a:r>
            <a:r>
              <a:rPr lang="en-US" dirty="0">
                <a:latin typeface="Symbol" charset="2"/>
                <a:cs typeface="Symbol" charset="2"/>
              </a:rPr>
              <a:t>p </a:t>
            </a:r>
            <a:r>
              <a:rPr lang="en-US" i="1" dirty="0"/>
              <a:t>f</a:t>
            </a:r>
            <a:r>
              <a:rPr lang="en-US" baseline="-25000" dirty="0"/>
              <a:t>0 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 varies linearly with time</a:t>
            </a:r>
          </a:p>
          <a:p>
            <a:pPr marL="457200" lvl="1" indent="0">
              <a:buNone/>
            </a:pPr>
            <a:r>
              <a:rPr lang="en-US" dirty="0"/>
              <a:t>Derivative of </a:t>
            </a:r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w/r to </a:t>
            </a:r>
            <a:r>
              <a:rPr lang="en-US" i="1" dirty="0"/>
              <a:t>t</a:t>
            </a:r>
            <a:r>
              <a:rPr lang="en-US" dirty="0"/>
              <a:t> is constant frequency 2 </a:t>
            </a:r>
            <a:r>
              <a:rPr lang="en-US" dirty="0">
                <a:latin typeface="Symbol" charset="2"/>
                <a:cs typeface="Symbol" charset="2"/>
              </a:rPr>
              <a:t>p </a:t>
            </a:r>
            <a:r>
              <a:rPr lang="en-US" i="1" dirty="0"/>
              <a:t>f</a:t>
            </a:r>
            <a:r>
              <a:rPr lang="en-US" baseline="-25000" dirty="0"/>
              <a:t>0 </a:t>
            </a:r>
            <a:r>
              <a:rPr lang="en-US" dirty="0"/>
              <a:t>in rad/s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3-8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879716"/>
              </p:ext>
            </p:extLst>
          </p:nvPr>
        </p:nvGraphicFramePr>
        <p:xfrm>
          <a:off x="1335088" y="3810000"/>
          <a:ext cx="57959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400" imgH="254000" progId="Equation.3">
                  <p:embed/>
                </p:oleObj>
              </mc:Choice>
              <mc:Fallback>
                <p:oleObj name="Equation" r:id="rId2" imgW="3327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5088" y="3810000"/>
                        <a:ext cx="5795962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42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Chirp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1066800"/>
          </a:xfrm>
        </p:spPr>
        <p:txBody>
          <a:bodyPr/>
          <a:lstStyle/>
          <a:p>
            <a:r>
              <a:rPr lang="en-US" dirty="0"/>
              <a:t>Chirp </a:t>
            </a:r>
            <a:r>
              <a:rPr lang="en-US" b="0" i="1" dirty="0">
                <a:solidFill>
                  <a:srgbClr val="000000"/>
                </a:solidFill>
              </a:rPr>
              <a:t>x</a:t>
            </a:r>
            <a:r>
              <a:rPr lang="en-US" b="0" dirty="0">
                <a:solidFill>
                  <a:srgbClr val="000000"/>
                </a:solidFill>
              </a:rPr>
              <a:t>(</a:t>
            </a:r>
            <a:r>
              <a:rPr lang="en-US" b="0" i="1" dirty="0">
                <a:solidFill>
                  <a:srgbClr val="000000"/>
                </a:solidFill>
              </a:rPr>
              <a:t>t</a:t>
            </a:r>
            <a:r>
              <a:rPr lang="en-US" b="0" dirty="0">
                <a:solidFill>
                  <a:srgbClr val="000000"/>
                </a:solidFill>
              </a:rPr>
              <a:t>) = </a:t>
            </a:r>
            <a:r>
              <a:rPr lang="en-US" b="0" dirty="0">
                <a:solidFill>
                  <a:schemeClr val="tx1"/>
                </a:solidFill>
              </a:rPr>
              <a:t>A </a:t>
            </a:r>
            <a:r>
              <a:rPr lang="en-US" b="0" dirty="0" err="1">
                <a:solidFill>
                  <a:schemeClr val="tx1"/>
                </a:solidFill>
              </a:rPr>
              <a:t>cos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  <a:latin typeface="Symbol" charset="2"/>
                <a:cs typeface="Symbol" charset="2"/>
              </a:rPr>
              <a:t>y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i="1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))</a:t>
            </a:r>
          </a:p>
          <a:p>
            <a:pPr marL="400050" lvl="1" indent="0">
              <a:buNone/>
            </a:pPr>
            <a:r>
              <a:rPr lang="en-US" dirty="0"/>
              <a:t>where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3-8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4649"/>
              </p:ext>
            </p:extLst>
          </p:nvPr>
        </p:nvGraphicFramePr>
        <p:xfrm>
          <a:off x="1817687" y="1993900"/>
          <a:ext cx="2754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700" imgH="241300" progId="Equation.3">
                  <p:embed/>
                </p:oleObj>
              </mc:Choice>
              <mc:Fallback>
                <p:oleObj name="Equation" r:id="rId4" imgW="1663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7687" y="1993900"/>
                        <a:ext cx="2754313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255580" y="1535668"/>
            <a:ext cx="3736020" cy="2452051"/>
            <a:chOff x="5407980" y="1422481"/>
            <a:chExt cx="3736020" cy="2452051"/>
          </a:xfrm>
        </p:grpSpPr>
        <p:pic>
          <p:nvPicPr>
            <p:cNvPr id="11" name="Picture 10" descr="chirpTimePlot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" t="3429" r="7713" b="6744"/>
            <a:stretch/>
          </p:blipFill>
          <p:spPr>
            <a:xfrm>
              <a:off x="5800344" y="1463040"/>
              <a:ext cx="3008376" cy="23957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07980" y="142248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63000" y="3505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  <a:endParaRPr lang="en-US" sz="1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2600" y="3980140"/>
            <a:ext cx="3364992" cy="2801660"/>
            <a:chOff x="5715000" y="3980140"/>
            <a:chExt cx="3364992" cy="2801660"/>
          </a:xfrm>
        </p:grpSpPr>
        <p:pic>
          <p:nvPicPr>
            <p:cNvPr id="12" name="Picture 11" descr="chirpSpectrogra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" t="6395" r="4978" b="3484"/>
            <a:stretch/>
          </p:blipFill>
          <p:spPr>
            <a:xfrm>
              <a:off x="5715000" y="3980140"/>
              <a:ext cx="3364992" cy="252374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00800" y="638169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0000FF"/>
                  </a:solidFill>
                </a:rPr>
                <a:t>Spectrogram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1780" y="1219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Linear sweep 261-3951 Hz</a:t>
            </a:r>
          </a:p>
        </p:txBody>
      </p:sp>
      <p:pic>
        <p:nvPicPr>
          <p:cNvPr id="20" name="chirpsign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3018" y="3494756"/>
            <a:ext cx="812800" cy="812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EF7CC-B528-F24F-B3D0-7FAA68A30EA8}"/>
              </a:ext>
            </a:extLst>
          </p:cNvPr>
          <p:cNvGrpSpPr/>
          <p:nvPr/>
        </p:nvGrpSpPr>
        <p:grpSpPr>
          <a:xfrm>
            <a:off x="487680" y="2429100"/>
            <a:ext cx="4389120" cy="2858613"/>
            <a:chOff x="487680" y="2514600"/>
            <a:chExt cx="4389120" cy="285861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003688"/>
                </p:ext>
              </p:extLst>
            </p:nvPr>
          </p:nvGraphicFramePr>
          <p:xfrm>
            <a:off x="1273843" y="3405379"/>
            <a:ext cx="3279775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81200" imgH="393700" progId="Equation.3">
                    <p:embed/>
                  </p:oleObj>
                </mc:Choice>
                <mc:Fallback>
                  <p:oleObj name="Equation" r:id="rId9" imgW="19812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73843" y="3405379"/>
                          <a:ext cx="3279775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CD7ACE9E-B566-0745-BB04-D19BDDC328E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7680" y="2514600"/>
              <a:ext cx="4389120" cy="285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CC00CC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Instantaneous freq. (Hz)</a:t>
              </a:r>
            </a:p>
            <a:p>
              <a:pPr marL="457200" lvl="1" indent="0">
                <a:buFontTx/>
                <a:buNone/>
              </a:pPr>
              <a:r>
                <a:rPr lang="en-US" kern="0" dirty="0"/>
                <a:t>Scaled slope of angle </a:t>
              </a:r>
              <a:r>
                <a:rPr lang="en-US" i="1" kern="0" dirty="0">
                  <a:latin typeface="Symbol" charset="2"/>
                  <a:cs typeface="Symbol" charset="2"/>
                </a:rPr>
                <a:t>y</a:t>
              </a:r>
              <a:r>
                <a:rPr lang="en-US" kern="0" dirty="0"/>
                <a:t>(</a:t>
              </a:r>
              <a:r>
                <a:rPr lang="en-US" i="1" kern="0" dirty="0"/>
                <a:t>t</a:t>
              </a:r>
              <a:r>
                <a:rPr lang="en-US" kern="0" dirty="0"/>
                <a:t>)</a:t>
              </a:r>
            </a:p>
            <a:p>
              <a:pPr marL="457200" lvl="1" indent="0">
                <a:buFontTx/>
                <a:buNone/>
              </a:pPr>
              <a:endParaRPr lang="en-US" kern="0" dirty="0"/>
            </a:p>
            <a:p>
              <a:pPr marL="731520" lvl="1" indent="-274320">
                <a:spcBef>
                  <a:spcPts val="1776"/>
                </a:spcBef>
                <a:buFontTx/>
                <a:buNone/>
              </a:pPr>
              <a:r>
                <a:rPr lang="en-US" kern="0" dirty="0"/>
                <a:t>For </a:t>
              </a:r>
              <a:r>
                <a:rPr lang="en-US" i="1" kern="0" dirty="0"/>
                <a:t>x</a:t>
              </a:r>
              <a:r>
                <a:rPr lang="en-US" kern="0" dirty="0"/>
                <a:t>(</a:t>
              </a:r>
              <a:r>
                <a:rPr lang="en-US" i="1" kern="0" dirty="0"/>
                <a:t>t</a:t>
              </a:r>
              <a:r>
                <a:rPr lang="en-US" kern="0" dirty="0"/>
                <a:t>) over 0 ≤ </a:t>
              </a:r>
              <a:r>
                <a:rPr lang="en-US" i="1" kern="0" dirty="0"/>
                <a:t>t</a:t>
              </a:r>
              <a:r>
                <a:rPr lang="en-US" kern="0" dirty="0"/>
                <a:t> ≤ </a:t>
              </a:r>
              <a:r>
                <a:rPr lang="en-US" i="1" kern="0" dirty="0" err="1"/>
                <a:t>t</a:t>
              </a:r>
              <a:r>
                <a:rPr lang="en-US" kern="0" baseline="-25000" dirty="0" err="1"/>
                <a:t>max</a:t>
              </a:r>
              <a:r>
                <a:rPr lang="en-US" kern="0" dirty="0"/>
                <a:t>, </a:t>
              </a:r>
              <a:br>
                <a:rPr lang="en-US" kern="0" dirty="0"/>
              </a:br>
              <a:r>
                <a:rPr lang="en-US" kern="0" dirty="0"/>
                <a:t>instantaneous frequency</a:t>
              </a:r>
              <a:br>
                <a:rPr lang="en-US" kern="0" dirty="0"/>
              </a:br>
              <a:r>
                <a:rPr lang="en-US" kern="0" dirty="0"/>
                <a:t>from </a:t>
              </a:r>
              <a:r>
                <a:rPr lang="en-US" i="1" kern="0" dirty="0"/>
                <a:t>f</a:t>
              </a:r>
              <a:r>
                <a:rPr lang="en-US" kern="0" baseline="-25000" dirty="0"/>
                <a:t>0</a:t>
              </a:r>
              <a:r>
                <a:rPr lang="en-US" kern="0" dirty="0"/>
                <a:t> to </a:t>
              </a:r>
              <a:r>
                <a:rPr lang="en-US" i="1" kern="0" dirty="0"/>
                <a:t>f</a:t>
              </a:r>
              <a:r>
                <a:rPr lang="en-US" kern="0" baseline="-25000" dirty="0"/>
                <a:t>0 </a:t>
              </a:r>
              <a:r>
                <a:rPr lang="en-US" kern="0" dirty="0"/>
                <a:t>+ 2 </a:t>
              </a:r>
              <a:r>
                <a:rPr lang="en-US" i="1" kern="0" dirty="0">
                  <a:latin typeface="Symbol" charset="2"/>
                  <a:cs typeface="Symbol" charset="2"/>
                </a:rPr>
                <a:t>m</a:t>
              </a:r>
              <a:r>
                <a:rPr lang="en-US" kern="0" dirty="0"/>
                <a:t> </a:t>
              </a:r>
              <a:r>
                <a:rPr lang="en-US" i="1" kern="0" dirty="0" err="1"/>
                <a:t>t</a:t>
              </a:r>
              <a:r>
                <a:rPr lang="en-US" kern="0" baseline="-25000" dirty="0" err="1"/>
                <a:t>max</a:t>
              </a:r>
              <a:endParaRPr lang="en-US" kern="0" baseline="-2500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C2169C6-33CD-664D-8AFF-833DDD104D9B}"/>
              </a:ext>
            </a:extLst>
          </p:cNvPr>
          <p:cNvSpPr txBox="1">
            <a:spLocks/>
          </p:cNvSpPr>
          <p:nvPr/>
        </p:nvSpPr>
        <p:spPr bwMode="auto">
          <a:xfrm>
            <a:off x="518160" y="5137366"/>
            <a:ext cx="4724400" cy="14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76"/>
              </a:spcBef>
            </a:pPr>
            <a:r>
              <a:rPr lang="en-US" kern="0" dirty="0"/>
              <a:t>Linear frequency sweep</a:t>
            </a:r>
          </a:p>
          <a:p>
            <a:pPr marL="400050" lvl="1" indent="0">
              <a:spcBef>
                <a:spcPts val="576"/>
              </a:spcBef>
              <a:buFontTx/>
              <a:buNone/>
            </a:pPr>
            <a:r>
              <a:rPr lang="en-US" kern="0" dirty="0"/>
              <a:t>For 0 ≤ </a:t>
            </a:r>
            <a:r>
              <a:rPr lang="en-US" i="1" kern="0" dirty="0"/>
              <a:t>t</a:t>
            </a:r>
            <a:r>
              <a:rPr lang="en-US" kern="0" dirty="0"/>
              <a:t> ≤ </a:t>
            </a:r>
            <a:r>
              <a:rPr lang="en-US" i="1" kern="0" dirty="0" err="1"/>
              <a:t>t</a:t>
            </a:r>
            <a:r>
              <a:rPr lang="en-US" kern="0" baseline="-25000" dirty="0" err="1"/>
              <a:t>max</a:t>
            </a:r>
            <a:r>
              <a:rPr lang="en-US" kern="0" dirty="0"/>
              <a:t>, sweep </a:t>
            </a:r>
            <a:r>
              <a:rPr lang="en-US" i="1" kern="0" dirty="0"/>
              <a:t>f</a:t>
            </a:r>
            <a:r>
              <a:rPr lang="en-US" kern="0" baseline="-25000" dirty="0"/>
              <a:t>1 </a:t>
            </a:r>
            <a:r>
              <a:rPr lang="en-US" kern="0" dirty="0"/>
              <a:t>to </a:t>
            </a:r>
            <a:r>
              <a:rPr lang="en-US" i="1" kern="0" dirty="0"/>
              <a:t>f</a:t>
            </a:r>
            <a:r>
              <a:rPr lang="en-US" kern="0" baseline="-25000" dirty="0"/>
              <a:t>2</a:t>
            </a:r>
            <a:endParaRPr lang="en-US" kern="0" dirty="0"/>
          </a:p>
          <a:p>
            <a:pPr marL="457200" lvl="1" indent="0">
              <a:spcBef>
                <a:spcPts val="576"/>
              </a:spcBef>
              <a:buFontTx/>
              <a:buNone/>
            </a:pPr>
            <a:r>
              <a:rPr lang="en-US" i="1" kern="0" dirty="0"/>
              <a:t>f</a:t>
            </a:r>
            <a:r>
              <a:rPr lang="en-US" kern="0" baseline="-25000" dirty="0"/>
              <a:t>0  </a:t>
            </a:r>
            <a:r>
              <a:rPr lang="en-US" kern="0" dirty="0"/>
              <a:t>= </a:t>
            </a:r>
            <a:r>
              <a:rPr lang="en-US" i="1" kern="0" dirty="0"/>
              <a:t>f</a:t>
            </a:r>
            <a:r>
              <a:rPr lang="en-US" kern="0" baseline="-25000" dirty="0"/>
              <a:t>1 </a:t>
            </a:r>
            <a:r>
              <a:rPr lang="en-US" kern="0" dirty="0"/>
              <a:t>and </a:t>
            </a:r>
            <a:r>
              <a:rPr lang="en-US" i="1" kern="0" dirty="0">
                <a:latin typeface="Symbol" charset="2"/>
                <a:cs typeface="Symbol" charset="2"/>
              </a:rPr>
              <a:t>m</a:t>
            </a:r>
            <a:r>
              <a:rPr lang="en-US" kern="0" dirty="0"/>
              <a:t> = (</a:t>
            </a:r>
            <a:r>
              <a:rPr lang="en-US" i="1" kern="0" dirty="0"/>
              <a:t>f</a:t>
            </a:r>
            <a:r>
              <a:rPr lang="en-US" kern="0" baseline="-25000" dirty="0"/>
              <a:t>2 </a:t>
            </a:r>
            <a:r>
              <a:rPr lang="en-US" kern="0" dirty="0"/>
              <a:t>– </a:t>
            </a:r>
            <a:r>
              <a:rPr lang="en-US" i="1" kern="0" dirty="0"/>
              <a:t>f</a:t>
            </a:r>
            <a:r>
              <a:rPr lang="en-US" kern="0" baseline="-25000" dirty="0"/>
              <a:t>1</a:t>
            </a:r>
            <a:r>
              <a:rPr lang="en-US" kern="0" dirty="0"/>
              <a:t>) / (2 </a:t>
            </a:r>
            <a:r>
              <a:rPr lang="en-US" i="1" kern="0" dirty="0" err="1"/>
              <a:t>t</a:t>
            </a:r>
            <a:r>
              <a:rPr lang="en-US" kern="0" baseline="-25000" dirty="0" err="1"/>
              <a:t>max</a:t>
            </a:r>
            <a:r>
              <a:rPr lang="en-US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42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Chirp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MATLAB code for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4-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90558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F35E3"/>
                </a:solidFill>
              </a:rPr>
              <a:t>fs</a:t>
            </a:r>
            <a:r>
              <a:rPr lang="en-US" sz="2000" dirty="0">
                <a:solidFill>
                  <a:srgbClr val="CF35E3"/>
                </a:solidFill>
              </a:rPr>
              <a:t> = 8000;</a:t>
            </a:r>
          </a:p>
          <a:p>
            <a:r>
              <a:rPr lang="en-US" sz="2000" dirty="0" err="1">
                <a:solidFill>
                  <a:srgbClr val="CF35E3"/>
                </a:solidFill>
              </a:rPr>
              <a:t>Ts</a:t>
            </a:r>
            <a:r>
              <a:rPr lang="en-US" sz="2000" dirty="0">
                <a:solidFill>
                  <a:srgbClr val="CF35E3"/>
                </a:solidFill>
              </a:rPr>
              <a:t> = 1 / </a:t>
            </a:r>
            <a:r>
              <a:rPr lang="en-US" sz="2000" dirty="0" err="1">
                <a:solidFill>
                  <a:srgbClr val="CF35E3"/>
                </a:solidFill>
              </a:rPr>
              <a:t>fs</a:t>
            </a:r>
            <a:r>
              <a:rPr lang="en-US" sz="2000" dirty="0">
                <a:solidFill>
                  <a:srgbClr val="CF35E3"/>
                </a:solidFill>
              </a:rPr>
              <a:t>;</a:t>
            </a:r>
          </a:p>
          <a:p>
            <a:r>
              <a:rPr lang="fr-FR" sz="2000" dirty="0" err="1">
                <a:solidFill>
                  <a:srgbClr val="CF35E3"/>
                </a:solidFill>
              </a:rPr>
              <a:t>tmax</a:t>
            </a:r>
            <a:r>
              <a:rPr lang="fr-FR" sz="2000" dirty="0">
                <a:solidFill>
                  <a:srgbClr val="CF35E3"/>
                </a:solidFill>
              </a:rPr>
              <a:t> =  5;</a:t>
            </a:r>
          </a:p>
          <a:p>
            <a:r>
              <a:rPr lang="fr-FR" sz="2000" dirty="0" err="1">
                <a:solidFill>
                  <a:srgbClr val="CF35E3"/>
                </a:solidFill>
              </a:rPr>
              <a:t>t</a:t>
            </a:r>
            <a:r>
              <a:rPr lang="fr-FR" sz="2000" dirty="0">
                <a:solidFill>
                  <a:srgbClr val="CF35E3"/>
                </a:solidFill>
              </a:rPr>
              <a:t> = 0 : </a:t>
            </a:r>
            <a:r>
              <a:rPr lang="fr-FR" sz="2000" dirty="0" err="1">
                <a:solidFill>
                  <a:srgbClr val="CF35E3"/>
                </a:solidFill>
              </a:rPr>
              <a:t>Ts</a:t>
            </a:r>
            <a:r>
              <a:rPr lang="fr-FR" sz="2000" dirty="0">
                <a:solidFill>
                  <a:srgbClr val="CF35E3"/>
                </a:solidFill>
              </a:rPr>
              <a:t> : </a:t>
            </a:r>
            <a:r>
              <a:rPr lang="fr-FR" sz="2000" dirty="0" err="1">
                <a:solidFill>
                  <a:srgbClr val="CF35E3"/>
                </a:solidFill>
              </a:rPr>
              <a:t>tmax</a:t>
            </a:r>
            <a:r>
              <a:rPr lang="fr-FR" sz="2000" dirty="0">
                <a:solidFill>
                  <a:srgbClr val="CF35E3"/>
                </a:solidFill>
              </a:rPr>
              <a:t>;</a:t>
            </a:r>
          </a:p>
          <a:p>
            <a:r>
              <a:rPr lang="fr-FR" sz="2000" dirty="0">
                <a:solidFill>
                  <a:srgbClr val="CF35E3"/>
                </a:solidFill>
              </a:rPr>
              <a:t>f1 =  261;    </a:t>
            </a:r>
            <a:r>
              <a:rPr lang="fr-FR" sz="2000" dirty="0">
                <a:solidFill>
                  <a:srgbClr val="008000"/>
                </a:solidFill>
              </a:rPr>
              <a:t>% note C4</a:t>
            </a:r>
          </a:p>
          <a:p>
            <a:r>
              <a:rPr lang="fr-FR" sz="2000" dirty="0">
                <a:solidFill>
                  <a:srgbClr val="CF35E3"/>
                </a:solidFill>
              </a:rPr>
              <a:t>f2 = 3951;   </a:t>
            </a:r>
            <a:r>
              <a:rPr lang="fr-FR" sz="2000" dirty="0">
                <a:solidFill>
                  <a:srgbClr val="008000"/>
                </a:solidFill>
              </a:rPr>
              <a:t>% note B7</a:t>
            </a:r>
          </a:p>
          <a:p>
            <a:r>
              <a:rPr lang="fr-FR" sz="2000" dirty="0">
                <a:solidFill>
                  <a:srgbClr val="CF35E3"/>
                </a:solidFill>
              </a:rPr>
              <a:t>f0 =     f1;</a:t>
            </a:r>
          </a:p>
          <a:p>
            <a:r>
              <a:rPr lang="fr-FR" sz="2000" dirty="0">
                <a:solidFill>
                  <a:srgbClr val="CF35E3"/>
                </a:solidFill>
              </a:rPr>
              <a:t>mu = (f2 - f1) / (2*</a:t>
            </a:r>
            <a:r>
              <a:rPr lang="fr-FR" sz="2000" dirty="0" err="1">
                <a:solidFill>
                  <a:srgbClr val="CF35E3"/>
                </a:solidFill>
              </a:rPr>
              <a:t>tmax</a:t>
            </a:r>
            <a:r>
              <a:rPr lang="fr-FR" sz="2000" dirty="0">
                <a:solidFill>
                  <a:srgbClr val="CF35E3"/>
                </a:solidFill>
              </a:rPr>
              <a:t>);</a:t>
            </a:r>
          </a:p>
          <a:p>
            <a:r>
              <a:rPr lang="fr-FR" sz="2000" dirty="0">
                <a:solidFill>
                  <a:srgbClr val="CF35E3"/>
                </a:solidFill>
              </a:rPr>
              <a:t>phi = 0;</a:t>
            </a:r>
          </a:p>
          <a:p>
            <a:r>
              <a:rPr lang="en-US" sz="2000" dirty="0">
                <a:solidFill>
                  <a:srgbClr val="CF35E3"/>
                </a:solidFill>
              </a:rPr>
              <a:t>angle = 2*pi*mu*t.^2 + 2*pi*f0*t + phi;</a:t>
            </a:r>
          </a:p>
          <a:p>
            <a:r>
              <a:rPr lang="en-US" sz="2000" dirty="0">
                <a:solidFill>
                  <a:srgbClr val="CF35E3"/>
                </a:solidFill>
              </a:rPr>
              <a:t>x = </a:t>
            </a:r>
            <a:r>
              <a:rPr lang="en-US" sz="2000" dirty="0" err="1">
                <a:solidFill>
                  <a:srgbClr val="CF35E3"/>
                </a:solidFill>
              </a:rPr>
              <a:t>cos</a:t>
            </a:r>
            <a:r>
              <a:rPr lang="en-US" sz="2000" dirty="0">
                <a:solidFill>
                  <a:srgbClr val="CF35E3"/>
                </a:solidFill>
              </a:rPr>
              <a:t>(angle);</a:t>
            </a:r>
          </a:p>
          <a:p>
            <a:r>
              <a:rPr lang="en-US" sz="2000" dirty="0">
                <a:solidFill>
                  <a:srgbClr val="CF35E3"/>
                </a:solidFill>
              </a:rPr>
              <a:t>sound(x, </a:t>
            </a:r>
            <a:r>
              <a:rPr lang="en-US" sz="2000" dirty="0" err="1">
                <a:solidFill>
                  <a:srgbClr val="CF35E3"/>
                </a:solidFill>
              </a:rPr>
              <a:t>fs</a:t>
            </a:r>
            <a:r>
              <a:rPr lang="en-US" sz="2000" dirty="0">
                <a:solidFill>
                  <a:srgbClr val="CF35E3"/>
                </a:solidFill>
              </a:rPr>
              <a:t>);</a:t>
            </a:r>
          </a:p>
          <a:p>
            <a:r>
              <a:rPr lang="en-US" sz="2000" dirty="0">
                <a:solidFill>
                  <a:srgbClr val="CF35E3"/>
                </a:solidFill>
              </a:rPr>
              <a:t>figure;</a:t>
            </a:r>
          </a:p>
          <a:p>
            <a:r>
              <a:rPr lang="en-US" sz="2000" dirty="0">
                <a:solidFill>
                  <a:srgbClr val="CF35E3"/>
                </a:solidFill>
              </a:rPr>
              <a:t>plot(t(1:800), x(1:800));</a:t>
            </a:r>
          </a:p>
          <a:p>
            <a:r>
              <a:rPr lang="en-US" sz="2000" dirty="0">
                <a:solidFill>
                  <a:srgbClr val="CF35E3"/>
                </a:solidFill>
              </a:rPr>
              <a:t>figure;</a:t>
            </a:r>
          </a:p>
          <a:p>
            <a:r>
              <a:rPr lang="tr-TR" sz="2000" dirty="0" err="1">
                <a:solidFill>
                  <a:srgbClr val="CF35E3"/>
                </a:solidFill>
              </a:rPr>
              <a:t>spectrogram</a:t>
            </a:r>
            <a:r>
              <a:rPr lang="tr-TR" sz="2000" dirty="0">
                <a:solidFill>
                  <a:srgbClr val="CF35E3"/>
                </a:solidFill>
              </a:rPr>
              <a:t>(x, 1024, 512, 1024, </a:t>
            </a:r>
            <a:r>
              <a:rPr lang="tr-TR" sz="2000" dirty="0" err="1">
                <a:solidFill>
                  <a:srgbClr val="CF35E3"/>
                </a:solidFill>
              </a:rPr>
              <a:t>fs</a:t>
            </a:r>
            <a:r>
              <a:rPr lang="tr-TR" sz="2000" dirty="0">
                <a:solidFill>
                  <a:srgbClr val="CF35E3"/>
                </a:solidFill>
              </a:rPr>
              <a:t>, '</a:t>
            </a:r>
            <a:r>
              <a:rPr lang="tr-TR" sz="2000" dirty="0" err="1">
                <a:solidFill>
                  <a:srgbClr val="CF35E3"/>
                </a:solidFill>
              </a:rPr>
              <a:t>yaxis</a:t>
            </a:r>
            <a:r>
              <a:rPr lang="tr-TR" sz="2000" dirty="0">
                <a:solidFill>
                  <a:srgbClr val="CF35E3"/>
                </a:solidFill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281808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066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4-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30054"/>
              </p:ext>
            </p:extLst>
          </p:nvPr>
        </p:nvGraphicFramePr>
        <p:xfrm>
          <a:off x="3054350" y="1981200"/>
          <a:ext cx="3429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457200" progId="Equation.3">
                  <p:embed/>
                </p:oleObj>
              </mc:Choice>
              <mc:Fallback>
                <p:oleObj name="Equation" r:id="rId2" imgW="1968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4350" y="1981200"/>
                        <a:ext cx="3429000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43940"/>
              </p:ext>
            </p:extLst>
          </p:nvPr>
        </p:nvGraphicFramePr>
        <p:xfrm>
          <a:off x="898525" y="3124200"/>
          <a:ext cx="6351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4900" imgH="393700" progId="Equation.3">
                  <p:embed/>
                </p:oleObj>
              </mc:Choice>
              <mc:Fallback>
                <p:oleObj name="Equation" r:id="rId4" imgW="3644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525" y="3124200"/>
                        <a:ext cx="63515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834401"/>
              </p:ext>
            </p:extLst>
          </p:nvPr>
        </p:nvGraphicFramePr>
        <p:xfrm>
          <a:off x="893762" y="4225925"/>
          <a:ext cx="67262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0" imgH="393700" progId="Equation.3">
                  <p:embed/>
                </p:oleObj>
              </mc:Choice>
              <mc:Fallback>
                <p:oleObj name="Equation" r:id="rId6" imgW="406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762" y="4225925"/>
                        <a:ext cx="6726238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524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Synthesize many kinds of waveforms using</a:t>
            </a:r>
          </a:p>
          <a:p>
            <a:pPr marL="0" indent="0">
              <a:spcAft>
                <a:spcPts val="2400"/>
              </a:spcAft>
              <a:buFontTx/>
              <a:buNone/>
            </a:pPr>
            <a:endParaRPr lang="en-US" dirty="0"/>
          </a:p>
          <a:p>
            <a:pPr marL="457200" lvl="1" indent="0">
              <a:spcBef>
                <a:spcPts val="1776"/>
              </a:spcBef>
              <a:buFontTx/>
              <a:buNone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0210" y="2770084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Constant, cosine and general periodic signals when 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  =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i="1" baseline="-25000" dirty="0"/>
              <a:t>0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20210" y="38100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Non-periodic signals, e.g.</a:t>
            </a:r>
            <a:endParaRPr lang="en-US" i="1" baseline="-25000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21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4-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5" descr="HarmonicW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9" y="1562755"/>
            <a:ext cx="4214811" cy="20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79" descr="irratFreqsWf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240" y="1524000"/>
            <a:ext cx="429796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3581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Figure 3-10: Sum of three cosine waves of harmonic frequencies.  Fundamental frequency of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h</a:t>
            </a:r>
            <a:r>
              <a:rPr lang="en-US" sz="2000" i="1" dirty="0"/>
              <a:t>(t) is 10 Hz.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581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Figure 3-11: Sum of three cosine waves with </a:t>
            </a:r>
            <a:r>
              <a:rPr lang="en-US" sz="2000" i="1" dirty="0" err="1"/>
              <a:t>nonharmonic</a:t>
            </a:r>
            <a:r>
              <a:rPr lang="en-US" sz="2000" i="1" dirty="0"/>
              <a:t> frequencies, x</a:t>
            </a:r>
            <a:r>
              <a:rPr lang="en-US" sz="2000" i="1" baseline="-25000" dirty="0"/>
              <a:t>2</a:t>
            </a:r>
            <a:r>
              <a:rPr lang="en-US" sz="2000" i="1" dirty="0"/>
              <a:t>(t).  No exact repetition appears in this signal.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48006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776"/>
              </a:spcBef>
            </a:pPr>
            <a:r>
              <a:rPr lang="en-US" dirty="0"/>
              <a:t>We’ve been assuming spectrum (set of amplitudes, frequencies, and phases) does not change with time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</p:spTree>
    <p:extLst>
      <p:ext uri="{BB962C8B-B14F-4D97-AF65-F5344CB8AC3E}">
        <p14:creationId xmlns:p14="http://schemas.microsoft.com/office/powerpoint/2010/main" val="30531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8E92FDB-88D6-7940-9159-29A55782006E}"/>
              </a:ext>
            </a:extLst>
          </p:cNvPr>
          <p:cNvGrpSpPr/>
          <p:nvPr/>
        </p:nvGrpSpPr>
        <p:grpSpPr>
          <a:xfrm>
            <a:off x="5249053" y="4709923"/>
            <a:ext cx="2552075" cy="952924"/>
            <a:chOff x="5249053" y="4709923"/>
            <a:chExt cx="2552075" cy="952924"/>
          </a:xfrm>
        </p:grpSpPr>
        <p:pic>
          <p:nvPicPr>
            <p:cNvPr id="117" name="Picture 1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4E1AE7B-9378-5445-98FB-CBCE961F3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226" y="4797045"/>
              <a:ext cx="241538" cy="554439"/>
            </a:xfrm>
            <a:prstGeom prst="rect">
              <a:avLst/>
            </a:prstGeom>
          </p:spPr>
        </p:pic>
        <p:pic>
          <p:nvPicPr>
            <p:cNvPr id="118" name="Picture 1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5A05546-80CF-F942-92C2-B0C19147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590" y="4884911"/>
              <a:ext cx="241538" cy="554439"/>
            </a:xfrm>
            <a:prstGeom prst="rect">
              <a:avLst/>
            </a:prstGeom>
          </p:spPr>
        </p:pic>
        <p:pic>
          <p:nvPicPr>
            <p:cNvPr id="119" name="Picture 1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F21540F-2D7D-5045-B0E9-255210E7E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848" y="4709923"/>
              <a:ext cx="241538" cy="554439"/>
            </a:xfrm>
            <a:prstGeom prst="rect">
              <a:avLst/>
            </a:prstGeom>
          </p:spPr>
        </p:pic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CC24927-67B0-1443-AD7B-3D825D5CC5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84625" y="4727893"/>
              <a:ext cx="659522" cy="20288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C839F1C-5BA7-D44D-B730-86418758E7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84625" y="4807300"/>
              <a:ext cx="337587" cy="10223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124" name="Picture 123" descr="Icon&#10;&#10;Description automatically generated">
              <a:extLst>
                <a:ext uri="{FF2B5EF4-FFF2-40B4-BE49-F238E27FC236}">
                  <a16:creationId xmlns:a16="http://schemas.microsoft.com/office/drawing/2014/main" id="{76DBA783-AE85-2E43-95D5-85E982500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503" y="5081840"/>
              <a:ext cx="288223" cy="555858"/>
            </a:xfrm>
            <a:prstGeom prst="rect">
              <a:avLst/>
            </a:prstGeom>
          </p:spPr>
        </p:pic>
        <p:pic>
          <p:nvPicPr>
            <p:cNvPr id="96" name="Picture 95" descr="Shape, icon&#10;&#10;Description automatically generated with medium confidence">
              <a:extLst>
                <a:ext uri="{FF2B5EF4-FFF2-40B4-BE49-F238E27FC236}">
                  <a16:creationId xmlns:a16="http://schemas.microsoft.com/office/drawing/2014/main" id="{FB376013-619D-B64A-B409-2FFE3CAF7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897" y="5030574"/>
              <a:ext cx="236903" cy="302052"/>
            </a:xfrm>
            <a:prstGeom prst="rect">
              <a:avLst/>
            </a:prstGeom>
          </p:spPr>
        </p:pic>
        <p:pic>
          <p:nvPicPr>
            <p:cNvPr id="94" name="Picture 93" descr="Shape&#10;&#10;Description automatically generated">
              <a:extLst>
                <a:ext uri="{FF2B5EF4-FFF2-40B4-BE49-F238E27FC236}">
                  <a16:creationId xmlns:a16="http://schemas.microsoft.com/office/drawing/2014/main" id="{76B1ADA3-FEF7-CA40-BB26-7ECCFBBED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655" y="4878389"/>
              <a:ext cx="265614" cy="574595"/>
            </a:xfrm>
            <a:prstGeom prst="rect">
              <a:avLst/>
            </a:prstGeom>
          </p:spPr>
        </p:pic>
        <p:pic>
          <p:nvPicPr>
            <p:cNvPr id="95" name="Picture 94" descr="Icon&#10;&#10;Description automatically generated">
              <a:extLst>
                <a:ext uri="{FF2B5EF4-FFF2-40B4-BE49-F238E27FC236}">
                  <a16:creationId xmlns:a16="http://schemas.microsoft.com/office/drawing/2014/main" id="{316D318B-0B2A-A54F-877C-DF81A1F9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53" y="5031911"/>
              <a:ext cx="481896" cy="630936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AFE8427-B18A-924D-982F-D4296F97F3CF}"/>
              </a:ext>
            </a:extLst>
          </p:cNvPr>
          <p:cNvGrpSpPr/>
          <p:nvPr/>
        </p:nvGrpSpPr>
        <p:grpSpPr>
          <a:xfrm>
            <a:off x="2304979" y="4713478"/>
            <a:ext cx="2533123" cy="927775"/>
            <a:chOff x="2304979" y="4713478"/>
            <a:chExt cx="2533123" cy="927775"/>
          </a:xfrm>
        </p:grpSpPr>
        <p:pic>
          <p:nvPicPr>
            <p:cNvPr id="100" name="Picture 9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5FBB069-94DB-B344-96EA-D5FE7810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800600"/>
              <a:ext cx="241538" cy="554439"/>
            </a:xfrm>
            <a:prstGeom prst="rect">
              <a:avLst/>
            </a:prstGeom>
          </p:spPr>
        </p:pic>
        <p:pic>
          <p:nvPicPr>
            <p:cNvPr id="101" name="Picture 10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1DC5A11-E318-B04A-9344-DA8092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564" y="4888466"/>
              <a:ext cx="241538" cy="554439"/>
            </a:xfrm>
            <a:prstGeom prst="rect">
              <a:avLst/>
            </a:prstGeom>
          </p:spPr>
        </p:pic>
        <p:pic>
          <p:nvPicPr>
            <p:cNvPr id="30" name="Picture 2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66D77E8-D847-B547-B0D6-889BE239A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822" y="4713478"/>
              <a:ext cx="241538" cy="554439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7214FA-E721-994F-B068-D07875C285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1599" y="4731448"/>
              <a:ext cx="659522" cy="20288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F0784F2-CB78-2C43-8E8D-7E1A6999A2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1599" y="4810855"/>
              <a:ext cx="337587" cy="10223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66" name="Picture 65" descr="Shape, circle&#10;&#10;Description automatically generated">
              <a:extLst>
                <a:ext uri="{FF2B5EF4-FFF2-40B4-BE49-F238E27FC236}">
                  <a16:creationId xmlns:a16="http://schemas.microsoft.com/office/drawing/2014/main" id="{7248373C-6577-4344-B7D7-44614CF52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226" y="4899228"/>
              <a:ext cx="469896" cy="200489"/>
            </a:xfrm>
            <a:prstGeom prst="rect">
              <a:avLst/>
            </a:prstGeom>
          </p:spPr>
        </p:pic>
        <p:pic>
          <p:nvPicPr>
            <p:cNvPr id="97" name="Picture 96" descr="Icon&#10;&#10;Description automatically generated">
              <a:extLst>
                <a:ext uri="{FF2B5EF4-FFF2-40B4-BE49-F238E27FC236}">
                  <a16:creationId xmlns:a16="http://schemas.microsoft.com/office/drawing/2014/main" id="{B4A0C5FB-F9D5-2A42-8D2E-1798081C4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477" y="5085395"/>
              <a:ext cx="288223" cy="555858"/>
            </a:xfrm>
            <a:prstGeom prst="rect">
              <a:avLst/>
            </a:prstGeom>
          </p:spPr>
        </p:pic>
        <p:pic>
          <p:nvPicPr>
            <p:cNvPr id="19" name="Picture 18" descr="Shape, icon&#10;&#10;Description automatically generated with medium confidence">
              <a:extLst>
                <a:ext uri="{FF2B5EF4-FFF2-40B4-BE49-F238E27FC236}">
                  <a16:creationId xmlns:a16="http://schemas.microsoft.com/office/drawing/2014/main" id="{F561E0E4-631D-364A-B7B2-BC03FC73B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297" y="5034660"/>
              <a:ext cx="236903" cy="302052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">
              <a:extLst>
                <a:ext uri="{FF2B5EF4-FFF2-40B4-BE49-F238E27FC236}">
                  <a16:creationId xmlns:a16="http://schemas.microsoft.com/office/drawing/2014/main" id="{5264AC32-DD45-3A43-B3F1-D5693ADD2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581" y="4854342"/>
              <a:ext cx="265614" cy="574595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444860E8-0BE2-3840-9589-5B9E19FC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79" y="5007864"/>
              <a:ext cx="481896" cy="630936"/>
            </a:xfrm>
            <a:prstGeom prst="rect">
              <a:avLst/>
            </a:prstGeom>
          </p:spPr>
        </p:pic>
      </p:grpSp>
      <p:pic>
        <p:nvPicPr>
          <p:cNvPr id="12" name="Picture 11" descr="G clef clipart-library-dot-co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03" y="4760172"/>
            <a:ext cx="334515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2819400"/>
          </a:xfrm>
        </p:spPr>
        <p:txBody>
          <a:bodyPr/>
          <a:lstStyle/>
          <a:p>
            <a:r>
              <a:rPr lang="en-US" dirty="0"/>
              <a:t>Piano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88 keys</a:t>
            </a:r>
          </a:p>
          <a:p>
            <a:pPr marL="400050" lvl="1" indent="0">
              <a:buNone/>
            </a:pPr>
            <a:r>
              <a:rPr lang="en-US" dirty="0"/>
              <a:t>Key frequencies increase from left to right (27.5 to 4186 Hz)</a:t>
            </a:r>
          </a:p>
          <a:p>
            <a:pPr marL="400050" lvl="1" indent="0">
              <a:buNone/>
            </a:pPr>
            <a:r>
              <a:rPr lang="en-US" dirty="0"/>
              <a:t>Middle C at 262 Hz (C4) in cyan &amp; A at 440 Hz (A4) in yellow</a:t>
            </a:r>
          </a:p>
          <a:p>
            <a:pPr marL="400050" lvl="1" indent="0">
              <a:buNone/>
            </a:pPr>
            <a:r>
              <a:rPr lang="en-US" dirty="0"/>
              <a:t>Octave has 12 keys and doubles frequencies of previous octave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47722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508539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0742" y="46818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ＭＳ ゴシック"/>
                <a:ea typeface="ＭＳ ゴシック"/>
                <a:cs typeface="ＭＳ ゴシック"/>
              </a:rPr>
              <a:t>♯</a:t>
            </a:r>
            <a:endParaRPr lang="en-US" sz="18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269137" y="4874088"/>
            <a:ext cx="7493863" cy="609600"/>
            <a:chOff x="1269137" y="4874088"/>
            <a:chExt cx="7493863" cy="6096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279247" y="4874088"/>
              <a:ext cx="748375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70740" y="5026488"/>
              <a:ext cx="749226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81467" y="5331288"/>
              <a:ext cx="748153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81467" y="5483688"/>
              <a:ext cx="748153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269137" y="5178888"/>
              <a:ext cx="749386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35" name="Group 134"/>
          <p:cNvGrpSpPr/>
          <p:nvPr/>
        </p:nvGrpSpPr>
        <p:grpSpPr>
          <a:xfrm>
            <a:off x="762000" y="4668163"/>
            <a:ext cx="510842" cy="953613"/>
            <a:chOff x="762000" y="4668163"/>
            <a:chExt cx="510842" cy="953613"/>
          </a:xfrm>
        </p:grpSpPr>
        <p:sp>
          <p:nvSpPr>
            <p:cNvPr id="33" name="TextBox 32"/>
            <p:cNvSpPr txBox="1"/>
            <p:nvPr/>
          </p:nvSpPr>
          <p:spPr>
            <a:xfrm flipH="1">
              <a:off x="762000" y="4972963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B</a:t>
              </a: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1272842" y="4874088"/>
              <a:ext cx="0" cy="609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flipH="1">
              <a:off x="762000" y="4668163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F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flipH="1">
              <a:off x="762000" y="528322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E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 flipH="1">
              <a:off x="914400" y="483289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D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 flipH="1">
              <a:off x="914400" y="5150021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A5A5E9"/>
                  </a:solidFill>
                </a:rPr>
                <a:t>G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6200" y="4419601"/>
            <a:ext cx="533400" cy="1600200"/>
            <a:chOff x="76200" y="4419601"/>
            <a:chExt cx="533400" cy="1600200"/>
          </a:xfrm>
        </p:grpSpPr>
        <p:sp>
          <p:nvSpPr>
            <p:cNvPr id="123" name="TextBox 122"/>
            <p:cNvSpPr txBox="1"/>
            <p:nvPr/>
          </p:nvSpPr>
          <p:spPr>
            <a:xfrm rot="16200000">
              <a:off x="-493067" y="4988868"/>
              <a:ext cx="1600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A6A6A6"/>
                  </a:solidFill>
                </a:rPr>
                <a:t>Frequency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 flipV="1">
              <a:off x="609600" y="4648200"/>
              <a:ext cx="0" cy="1295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133600" y="6096000"/>
            <a:ext cx="2438400" cy="537865"/>
            <a:chOff x="2133600" y="6096000"/>
            <a:chExt cx="2438400" cy="537865"/>
          </a:xfrm>
        </p:grpSpPr>
        <p:sp>
          <p:nvSpPr>
            <p:cNvPr id="126" name="TextBox 125"/>
            <p:cNvSpPr txBox="1"/>
            <p:nvPr/>
          </p:nvSpPr>
          <p:spPr>
            <a:xfrm>
              <a:off x="2133600" y="6172200"/>
              <a:ext cx="1143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>
                      <a:lumMod val="65000"/>
                    </a:schemeClr>
                  </a:solidFill>
                </a:rPr>
                <a:t>Time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>
              <a:off x="2438400" y="6096000"/>
              <a:ext cx="2133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5" name="Content Placeholder 2"/>
          <p:cNvSpPr txBox="1">
            <a:spLocks/>
          </p:cNvSpPr>
          <p:nvPr/>
        </p:nvSpPr>
        <p:spPr bwMode="auto">
          <a:xfrm>
            <a:off x="457200" y="4114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Sheet music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0" y="302373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35200" y="1283071"/>
            <a:ext cx="6604000" cy="1593997"/>
            <a:chOff x="2235200" y="1283071"/>
            <a:chExt cx="6604000" cy="1593997"/>
          </a:xfrm>
        </p:grpSpPr>
        <p:sp>
          <p:nvSpPr>
            <p:cNvPr id="112" name="TextBox 111"/>
            <p:cNvSpPr txBox="1"/>
            <p:nvPr/>
          </p:nvSpPr>
          <p:spPr>
            <a:xfrm>
              <a:off x="5257800" y="1283071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0000FF"/>
                  </a:solidFill>
                </a:rPr>
                <a:t>https://</a:t>
              </a:r>
              <a:r>
                <a:rPr lang="en-US" sz="1200" dirty="0" err="1">
                  <a:solidFill>
                    <a:srgbClr val="0000FF"/>
                  </a:solidFill>
                </a:rPr>
                <a:t>en.wikipedia.org</a:t>
              </a:r>
              <a:r>
                <a:rPr lang="en-US" sz="1200" dirty="0">
                  <a:solidFill>
                    <a:srgbClr val="0000FF"/>
                  </a:solidFill>
                </a:rPr>
                <a:t>/wiki/</a:t>
              </a:r>
              <a:r>
                <a:rPr lang="en-US" sz="1100" dirty="0" err="1">
                  <a:solidFill>
                    <a:srgbClr val="0000FF"/>
                  </a:solidFill>
                </a:rPr>
                <a:t>File:Piano_Frequencies.svg</a:t>
              </a:r>
              <a:endParaRPr lang="en-US" sz="1100" dirty="0">
                <a:solidFill>
                  <a:srgbClr val="0000FF"/>
                </a:solidFill>
              </a:endParaRPr>
            </a:p>
          </p:txBody>
        </p:sp>
        <p:pic>
          <p:nvPicPr>
            <p:cNvPr id="113" name="Picture 112" descr="520px-Piano_Frequencies.sv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1524000"/>
              <a:ext cx="6604000" cy="1270000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066190" y="2557790"/>
              <a:ext cx="1106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/>
                <a:t>C D E F G A B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52800" y="1320058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/>
                <a:t>Octave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475390" y="2615458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/>
                <a:t>Octave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96565" y="6172200"/>
            <a:ext cx="454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How fast notes are played depends on time signature and beats per minute (</a:t>
            </a:r>
            <a:r>
              <a:rPr lang="en-US" sz="2000" i="1" dirty="0" err="1">
                <a:solidFill>
                  <a:srgbClr val="0000FF"/>
                </a:solidFill>
              </a:rPr>
              <a:t>bpm</a:t>
            </a:r>
            <a:r>
              <a:rPr lang="en-US" sz="2000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9A90-2C7C-CE4C-981A-21C1B4907E4B}"/>
              </a:ext>
            </a:extLst>
          </p:cNvPr>
          <p:cNvSpPr txBox="1"/>
          <p:nvPr/>
        </p:nvSpPr>
        <p:spPr>
          <a:xfrm>
            <a:off x="5486400" y="423086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hlinkClick r:id="rId10"/>
              </a:rPr>
              <a:t>Music Note Graphics by Vecteezy</a:t>
            </a:r>
            <a:endParaRPr lang="en-US" sz="1800" i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1C4C84C-FEDB-FA45-AF75-9ABB689D0516}"/>
              </a:ext>
            </a:extLst>
          </p:cNvPr>
          <p:cNvGrpSpPr/>
          <p:nvPr/>
        </p:nvGrpSpPr>
        <p:grpSpPr>
          <a:xfrm>
            <a:off x="5045149" y="4870533"/>
            <a:ext cx="2963026" cy="613155"/>
            <a:chOff x="5045149" y="4870533"/>
            <a:chExt cx="2963026" cy="61315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963588E-F9B8-3840-BB1F-967CA902BEE3}"/>
                </a:ext>
              </a:extLst>
            </p:cNvPr>
            <p:cNvCxnSpPr/>
            <p:nvPr/>
          </p:nvCxnSpPr>
          <p:spPr bwMode="auto">
            <a:xfrm>
              <a:off x="8008175" y="4870533"/>
              <a:ext cx="0" cy="609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9CC8772-74BC-2446-90EF-98C4B560742D}"/>
                </a:ext>
              </a:extLst>
            </p:cNvPr>
            <p:cNvCxnSpPr/>
            <p:nvPr/>
          </p:nvCxnSpPr>
          <p:spPr bwMode="auto">
            <a:xfrm>
              <a:off x="5045149" y="4874088"/>
              <a:ext cx="0" cy="609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022275B-29F4-274A-9C79-EB8AA23D5A55}"/>
              </a:ext>
            </a:extLst>
          </p:cNvPr>
          <p:cNvSpPr txBox="1"/>
          <p:nvPr/>
        </p:nvSpPr>
        <p:spPr>
          <a:xfrm>
            <a:off x="1371601" y="565046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Lyrics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1F1D3C5-A1F3-7C48-A222-78A797EF7CE4}"/>
              </a:ext>
            </a:extLst>
          </p:cNvPr>
          <p:cNvSpPr txBox="1"/>
          <p:nvPr/>
        </p:nvSpPr>
        <p:spPr>
          <a:xfrm>
            <a:off x="2206553" y="5650468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8C547E2-3091-ED4B-AD4C-EA9000D8630B}"/>
              </a:ext>
            </a:extLst>
          </p:cNvPr>
          <p:cNvSpPr txBox="1"/>
          <p:nvPr/>
        </p:nvSpPr>
        <p:spPr>
          <a:xfrm>
            <a:off x="2496714" y="5650468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B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BFF1DA3-D933-9347-87C6-4066EF64EBFE}"/>
              </a:ext>
            </a:extLst>
          </p:cNvPr>
          <p:cNvSpPr txBox="1"/>
          <p:nvPr/>
        </p:nvSpPr>
        <p:spPr>
          <a:xfrm>
            <a:off x="2767923" y="5650468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3B00E62-82E4-3B49-8EA6-FA7BDC0A7184}"/>
              </a:ext>
            </a:extLst>
          </p:cNvPr>
          <p:cNvSpPr txBox="1"/>
          <p:nvPr/>
        </p:nvSpPr>
        <p:spPr>
          <a:xfrm>
            <a:off x="3414971" y="5612338"/>
            <a:ext cx="11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eas</a:t>
            </a:r>
            <a:r>
              <a:rPr lang="en-US" sz="1800" i="1" dirty="0"/>
              <a:t>   -    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06A8459-EB03-0F4B-A680-74502C57FCDE}"/>
              </a:ext>
            </a:extLst>
          </p:cNvPr>
          <p:cNvSpPr txBox="1"/>
          <p:nvPr/>
        </p:nvSpPr>
        <p:spPr>
          <a:xfrm>
            <a:off x="4541965" y="5602506"/>
            <a:ext cx="4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7327AE8-C9F5-7247-B950-95E29F7F7C0B}"/>
              </a:ext>
            </a:extLst>
          </p:cNvPr>
          <p:cNvSpPr txBox="1"/>
          <p:nvPr/>
        </p:nvSpPr>
        <p:spPr>
          <a:xfrm>
            <a:off x="5179050" y="5637191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1F4E001-C7EA-3A4D-A73E-F4FF599890AC}"/>
              </a:ext>
            </a:extLst>
          </p:cNvPr>
          <p:cNvSpPr txBox="1"/>
          <p:nvPr/>
        </p:nvSpPr>
        <p:spPr>
          <a:xfrm>
            <a:off x="5461105" y="5629243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BE7AD89-557F-334E-A9CE-773191C34C47}"/>
              </a:ext>
            </a:extLst>
          </p:cNvPr>
          <p:cNvSpPr txBox="1"/>
          <p:nvPr/>
        </p:nvSpPr>
        <p:spPr>
          <a:xfrm>
            <a:off x="5747940" y="5628760"/>
            <a:ext cx="37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5E06793-29DE-EB44-B2A8-FA814ADEDAA0}"/>
              </a:ext>
            </a:extLst>
          </p:cNvPr>
          <p:cNvSpPr txBox="1"/>
          <p:nvPr/>
        </p:nvSpPr>
        <p:spPr>
          <a:xfrm>
            <a:off x="6400800" y="5623067"/>
            <a:ext cx="46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ah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E791F44-5322-C244-ADAD-78CF638476E7}"/>
              </a:ext>
            </a:extLst>
          </p:cNvPr>
          <p:cNvSpPr txBox="1"/>
          <p:nvPr/>
        </p:nvSpPr>
        <p:spPr>
          <a:xfrm>
            <a:off x="6781800" y="562876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sim-</a:t>
            </a:r>
            <a:r>
              <a:rPr lang="en-US" sz="1800" i="1" dirty="0" err="1"/>
              <a:t>ple</a:t>
            </a:r>
            <a:endParaRPr lang="en-US" sz="1800" i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74EC95A-E2F0-8049-A200-6FC1FEBBDA57}"/>
              </a:ext>
            </a:extLst>
          </p:cNvPr>
          <p:cNvSpPr txBox="1"/>
          <p:nvPr/>
        </p:nvSpPr>
        <p:spPr>
          <a:xfrm>
            <a:off x="7525936" y="5629174"/>
            <a:ext cx="46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34294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6" grpId="0"/>
      <p:bldP spid="115" grpId="0"/>
      <p:bldP spid="16" grpId="0"/>
      <p:bldP spid="4" grpId="0"/>
      <p:bldP spid="72" grpId="0"/>
      <p:bldP spid="138" grpId="0"/>
      <p:bldP spid="139" grpId="0"/>
      <p:bldP spid="141" grpId="0"/>
      <p:bldP spid="142" grpId="0"/>
      <p:bldP spid="143" grpId="0"/>
      <p:bldP spid="144" grpId="0"/>
      <p:bldP spid="145" grpId="0"/>
      <p:bldP spid="147" grpId="0"/>
      <p:bldP spid="148" grpId="0"/>
      <p:bldP spid="149" grpId="0"/>
      <p:bldP spid="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major scale</a:t>
            </a:r>
          </a:p>
          <a:p>
            <a:pPr marL="400050" lvl="1" indent="0">
              <a:buNone/>
            </a:pPr>
            <a:r>
              <a:rPr lang="en-US" dirty="0"/>
              <a:t>Stepped frequencies</a:t>
            </a:r>
          </a:p>
          <a:p>
            <a:pPr marL="400050" lvl="1" indent="0">
              <a:buNone/>
            </a:pPr>
            <a:r>
              <a:rPr lang="en-US" dirty="0"/>
              <a:t>Constant frequency for each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862262"/>
            <a:ext cx="6274157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70219"/>
            <a:ext cx="1828800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 dirty="0">
                <a:cs typeface="+mn-cs"/>
              </a:rPr>
              <a:t>Ideal Analysis</a:t>
            </a:r>
            <a:endParaRPr lang="en-US" sz="2000" dirty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518820"/>
            <a:ext cx="2971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F35E3"/>
                </a:solidFill>
              </a:rPr>
              <a:t>C4 = 261.626;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D4 = 293.665;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E4 = 329.628;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F4 = 349.228;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G4 = 391.995;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A4 = 440.000;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B4 = 493.883;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C5 = 523.251;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bpm</a:t>
            </a:r>
            <a:r>
              <a:rPr lang="en-US" sz="1600" dirty="0">
                <a:solidFill>
                  <a:srgbClr val="CF35E3"/>
                </a:solidFill>
              </a:rPr>
              <a:t> = 60;              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% 300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beattime</a:t>
            </a:r>
            <a:r>
              <a:rPr lang="en-US" sz="1600" dirty="0">
                <a:solidFill>
                  <a:srgbClr val="CF35E3"/>
                </a:solidFill>
              </a:rPr>
              <a:t> = 60/</a:t>
            </a:r>
            <a:r>
              <a:rPr lang="en-US" sz="1600" dirty="0" err="1">
                <a:solidFill>
                  <a:srgbClr val="CF35E3"/>
                </a:solidFill>
              </a:rPr>
              <a:t>bpm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fs</a:t>
            </a:r>
            <a:r>
              <a:rPr lang="en-US" sz="1600" dirty="0">
                <a:solidFill>
                  <a:srgbClr val="CF35E3"/>
                </a:solidFill>
              </a:rPr>
              <a:t> = 8000; 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 = 1/</a:t>
            </a:r>
            <a:r>
              <a:rPr lang="en-US" sz="1600" dirty="0" err="1">
                <a:solidFill>
                  <a:srgbClr val="CF35E3"/>
                </a:solidFill>
              </a:rPr>
              <a:t>fs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N = </a:t>
            </a:r>
            <a:r>
              <a:rPr lang="en-US" sz="1600" dirty="0" err="1">
                <a:solidFill>
                  <a:srgbClr val="CF35E3"/>
                </a:solidFill>
              </a:rPr>
              <a:t>beattime</a:t>
            </a:r>
            <a:r>
              <a:rPr lang="en-US" sz="1600" dirty="0">
                <a:solidFill>
                  <a:srgbClr val="CF35E3"/>
                </a:solidFill>
              </a:rPr>
              <a:t>/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t = 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 : 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 : N*</a:t>
            </a:r>
            <a:r>
              <a:rPr lang="en-US" sz="1600" dirty="0" err="1">
                <a:solidFill>
                  <a:srgbClr val="CF35E3"/>
                </a:solidFill>
              </a:rPr>
              <a:t>Ts</a:t>
            </a:r>
            <a:r>
              <a:rPr lang="en-US" sz="1600" dirty="0">
                <a:solidFill>
                  <a:srgbClr val="CF35E3"/>
                </a:solidFill>
              </a:rPr>
              <a:t>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f = [C4,D4,E4,F4,G4,A4,B4,C5];</a:t>
            </a:r>
          </a:p>
          <a:p>
            <a:r>
              <a:rPr lang="en-US" sz="1600" dirty="0" err="1">
                <a:solidFill>
                  <a:srgbClr val="CF35E3"/>
                </a:solidFill>
              </a:rPr>
              <a:t>vec</a:t>
            </a:r>
            <a:r>
              <a:rPr lang="en-US" sz="1600" dirty="0">
                <a:solidFill>
                  <a:srgbClr val="CF35E3"/>
                </a:solidFill>
              </a:rPr>
              <a:t> = zeros(1, length(f)*N);</a:t>
            </a:r>
          </a:p>
          <a:p>
            <a:r>
              <a:rPr lang="en-US" sz="1600" dirty="0">
                <a:solidFill>
                  <a:srgbClr val="CF35E3"/>
                </a:solidFill>
              </a:rPr>
              <a:t>for </a:t>
            </a:r>
            <a:r>
              <a:rPr lang="en-US" sz="1600" dirty="0" err="1">
                <a:solidFill>
                  <a:srgbClr val="CF35E3"/>
                </a:solidFill>
              </a:rPr>
              <a:t>i</a:t>
            </a:r>
            <a:r>
              <a:rPr lang="en-US" sz="1600" dirty="0">
                <a:solidFill>
                  <a:srgbClr val="CF35E3"/>
                </a:solidFill>
              </a:rPr>
              <a:t> = 1:length(f)</a:t>
            </a:r>
          </a:p>
          <a:p>
            <a:r>
              <a:rPr lang="it-IT" sz="1600" dirty="0">
                <a:solidFill>
                  <a:srgbClr val="CF35E3"/>
                </a:solidFill>
              </a:rPr>
              <a:t>    note = cos(2*</a:t>
            </a:r>
            <a:r>
              <a:rPr lang="it-IT" sz="1600" dirty="0" err="1">
                <a:solidFill>
                  <a:srgbClr val="CF35E3"/>
                </a:solidFill>
              </a:rPr>
              <a:t>pi</a:t>
            </a:r>
            <a:r>
              <a:rPr lang="it-IT" sz="1600" dirty="0">
                <a:solidFill>
                  <a:srgbClr val="CF35E3"/>
                </a:solidFill>
              </a:rPr>
              <a:t>*</a:t>
            </a:r>
            <a:r>
              <a:rPr lang="it-IT" sz="1600" dirty="0" err="1">
                <a:solidFill>
                  <a:srgbClr val="CF35E3"/>
                </a:solidFill>
              </a:rPr>
              <a:t>f</a:t>
            </a:r>
            <a:r>
              <a:rPr lang="it-IT" sz="1600" dirty="0">
                <a:solidFill>
                  <a:srgbClr val="CF35E3"/>
                </a:solidFill>
              </a:rPr>
              <a:t>(i)*t);</a:t>
            </a:r>
          </a:p>
          <a:p>
            <a:r>
              <a:rPr lang="fr-FR" sz="1600" dirty="0">
                <a:solidFill>
                  <a:srgbClr val="CF35E3"/>
                </a:solidFill>
              </a:rPr>
              <a:t>    </a:t>
            </a:r>
            <a:r>
              <a:rPr lang="fr-FR" sz="1600" dirty="0" err="1">
                <a:solidFill>
                  <a:srgbClr val="CF35E3"/>
                </a:solidFill>
              </a:rPr>
              <a:t>vec</a:t>
            </a:r>
            <a:r>
              <a:rPr lang="fr-FR" sz="1600" dirty="0">
                <a:solidFill>
                  <a:srgbClr val="CF35E3"/>
                </a:solidFill>
              </a:rPr>
              <a:t>((i-1)*N+1 : i*N) = note;</a:t>
            </a:r>
          </a:p>
          <a:p>
            <a:r>
              <a:rPr lang="fr-FR" sz="1600" dirty="0">
                <a:solidFill>
                  <a:srgbClr val="CF35E3"/>
                </a:solidFill>
              </a:rPr>
              <a:t>end</a:t>
            </a:r>
          </a:p>
          <a:p>
            <a:r>
              <a:rPr lang="fr-FR" sz="1600" dirty="0" err="1">
                <a:solidFill>
                  <a:srgbClr val="CF35E3"/>
                </a:solidFill>
              </a:rPr>
              <a:t>sound</a:t>
            </a:r>
            <a:r>
              <a:rPr lang="fr-FR" sz="1600" dirty="0">
                <a:solidFill>
                  <a:srgbClr val="CF35E3"/>
                </a:solidFill>
              </a:rPr>
              <a:t>(</a:t>
            </a:r>
            <a:r>
              <a:rPr lang="fr-FR" sz="1600" dirty="0" err="1">
                <a:solidFill>
                  <a:srgbClr val="CF35E3"/>
                </a:solidFill>
              </a:rPr>
              <a:t>vec</a:t>
            </a:r>
            <a:r>
              <a:rPr lang="fr-FR" sz="1600" dirty="0">
                <a:solidFill>
                  <a:srgbClr val="CF35E3"/>
                </a:solidFill>
              </a:rPr>
              <a:t>, </a:t>
            </a:r>
            <a:r>
              <a:rPr lang="fr-FR" sz="1600" dirty="0" err="1">
                <a:solidFill>
                  <a:srgbClr val="CF35E3"/>
                </a:solidFill>
              </a:rPr>
              <a:t>fs</a:t>
            </a:r>
            <a:r>
              <a:rPr lang="fr-FR" sz="1600" dirty="0">
                <a:solidFill>
                  <a:srgbClr val="CF35E3"/>
                </a:solidFill>
              </a:rPr>
              <a:t>);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08FA62-385E-A84F-8C60-6E6F18259919}"/>
              </a:ext>
            </a:extLst>
          </p:cNvPr>
          <p:cNvGrpSpPr/>
          <p:nvPr/>
        </p:nvGrpSpPr>
        <p:grpSpPr>
          <a:xfrm>
            <a:off x="5347677" y="1489208"/>
            <a:ext cx="812800" cy="1402666"/>
            <a:chOff x="4597400" y="1549400"/>
            <a:chExt cx="812800" cy="1402666"/>
          </a:xfrm>
        </p:grpSpPr>
        <p:sp>
          <p:nvSpPr>
            <p:cNvPr id="12" name="TextBox 11"/>
            <p:cNvSpPr txBox="1"/>
            <p:nvPr/>
          </p:nvSpPr>
          <p:spPr>
            <a:xfrm>
              <a:off x="4660900" y="2305735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  <p:pic>
          <p:nvPicPr>
            <p:cNvPr id="6" name="CmajorScale60bpm.wav" descr="CmajorScale60bpm.wav">
              <a:hlinkClick r:id="" action="ppaction://media"/>
              <a:extLst>
                <a:ext uri="{FF2B5EF4-FFF2-40B4-BE49-F238E27FC236}">
                  <a16:creationId xmlns:a16="http://schemas.microsoft.com/office/drawing/2014/main" id="{D507589B-6851-DB4E-B955-4498D2B80BBF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4597400" y="1549400"/>
              <a:ext cx="812800" cy="8128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71867-75BC-5D4D-80B0-C9509CCA4665}"/>
              </a:ext>
            </a:extLst>
          </p:cNvPr>
          <p:cNvGrpSpPr/>
          <p:nvPr/>
        </p:nvGrpSpPr>
        <p:grpSpPr>
          <a:xfrm>
            <a:off x="7924800" y="1506741"/>
            <a:ext cx="812800" cy="1392444"/>
            <a:chOff x="2348571" y="3175000"/>
            <a:chExt cx="812800" cy="1392444"/>
          </a:xfrm>
        </p:grpSpPr>
        <p:sp>
          <p:nvSpPr>
            <p:cNvPr id="14" name="TextBox 13"/>
            <p:cNvSpPr txBox="1"/>
            <p:nvPr/>
          </p:nvSpPr>
          <p:spPr>
            <a:xfrm>
              <a:off x="2348571" y="3921113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300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  <p:pic>
          <p:nvPicPr>
            <p:cNvPr id="16" name="CmajorScale300bpm.wav" descr="CmajorScale300bpm.wav">
              <a:hlinkClick r:id="" action="ppaction://media"/>
              <a:extLst>
                <a:ext uri="{FF2B5EF4-FFF2-40B4-BE49-F238E27FC236}">
                  <a16:creationId xmlns:a16="http://schemas.microsoft.com/office/drawing/2014/main" id="{DF0683E0-2435-EE40-8849-C18231B82DEF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348571" y="3175000"/>
              <a:ext cx="812800" cy="8128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9D8462-5852-9946-BF64-10DC39B57366}"/>
              </a:ext>
            </a:extLst>
          </p:cNvPr>
          <p:cNvSpPr txBox="1"/>
          <p:nvPr/>
        </p:nvSpPr>
        <p:spPr>
          <a:xfrm>
            <a:off x="4800600" y="632847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300 bpm</a:t>
            </a:r>
          </a:p>
        </p:txBody>
      </p:sp>
    </p:spTree>
    <p:extLst>
      <p:ext uri="{BB962C8B-B14F-4D97-AF65-F5344CB8AC3E}">
        <p14:creationId xmlns:p14="http://schemas.microsoft.com/office/powerpoint/2010/main" val="24871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audio clip for C major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776645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CF35E3"/>
                </a:solidFill>
              </a:rPr>
              <a:t>N = </a:t>
            </a:r>
            <a:r>
              <a:rPr lang="fi-FI" sz="1600" dirty="0" err="1">
                <a:solidFill>
                  <a:srgbClr val="CF35E3"/>
                </a:solidFill>
              </a:rPr>
              <a:t>beattime</a:t>
            </a:r>
            <a:r>
              <a:rPr lang="fi-FI" sz="1600" dirty="0">
                <a:solidFill>
                  <a:srgbClr val="CF35E3"/>
                </a:solidFill>
              </a:rPr>
              <a:t> *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;    % </a:t>
            </a:r>
            <a:r>
              <a:rPr lang="fi-FI" sz="1600" dirty="0" err="1">
                <a:solidFill>
                  <a:srgbClr val="CF35E3"/>
                </a:solidFill>
              </a:rPr>
              <a:t>number</a:t>
            </a:r>
            <a:r>
              <a:rPr lang="fi-FI" sz="1600" dirty="0">
                <a:solidFill>
                  <a:srgbClr val="CF35E3"/>
                </a:solidFill>
              </a:rPr>
              <a:t> of </a:t>
            </a:r>
            <a:r>
              <a:rPr lang="fi-FI" sz="1600" dirty="0" err="1">
                <a:solidFill>
                  <a:srgbClr val="CF35E3"/>
                </a:solidFill>
              </a:rPr>
              <a:t>samples</a:t>
            </a:r>
            <a:r>
              <a:rPr lang="fi-FI" sz="1600" dirty="0">
                <a:solidFill>
                  <a:srgbClr val="CF35E3"/>
                </a:solidFill>
              </a:rPr>
              <a:t> in </a:t>
            </a:r>
            <a:r>
              <a:rPr lang="fi-FI" sz="1600" dirty="0" err="1">
                <a:solidFill>
                  <a:srgbClr val="CF35E3"/>
                </a:solidFill>
              </a:rPr>
              <a:t>one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note</a:t>
            </a:r>
            <a:endParaRPr lang="fi-FI" sz="1600" dirty="0">
              <a:solidFill>
                <a:srgbClr val="CF35E3"/>
              </a:solidFill>
            </a:endParaRPr>
          </a:p>
          <a:p>
            <a:r>
              <a:rPr lang="fi-FI" sz="1600" dirty="0" err="1">
                <a:solidFill>
                  <a:srgbClr val="CF35E3"/>
                </a:solidFill>
              </a:rPr>
              <a:t>spectrogram(vec</a:t>
            </a:r>
            <a:r>
              <a:rPr lang="fi-FI" sz="1600" dirty="0">
                <a:solidFill>
                  <a:srgbClr val="CF35E3"/>
                </a:solidFill>
              </a:rPr>
              <a:t>, N, 100, N,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, '</a:t>
            </a:r>
            <a:r>
              <a:rPr lang="fi-FI" sz="1600" dirty="0" err="1">
                <a:solidFill>
                  <a:srgbClr val="CF35E3"/>
                </a:solidFill>
              </a:rPr>
              <a:t>yaxis</a:t>
            </a:r>
            <a:r>
              <a:rPr lang="fi-FI" sz="1600" dirty="0">
                <a:solidFill>
                  <a:srgbClr val="CF35E3"/>
                </a:solidFill>
              </a:rPr>
              <a:t>');</a:t>
            </a:r>
          </a:p>
          <a:p>
            <a:r>
              <a:rPr lang="fi-FI" sz="1600" dirty="0" err="1">
                <a:solidFill>
                  <a:srgbClr val="CF35E3"/>
                </a:solidFill>
              </a:rPr>
              <a:t>ylim</a:t>
            </a:r>
            <a:r>
              <a:rPr lang="fi-FI" sz="1600" dirty="0">
                <a:solidFill>
                  <a:srgbClr val="CF35E3"/>
                </a:solidFill>
              </a:rPr>
              <a:t>( [0 0.7] );          % </a:t>
            </a:r>
            <a:r>
              <a:rPr lang="fi-FI" sz="1600" dirty="0" err="1">
                <a:solidFill>
                  <a:srgbClr val="CF35E3"/>
                </a:solidFill>
              </a:rPr>
              <a:t>focus</a:t>
            </a:r>
            <a:r>
              <a:rPr lang="fi-FI" sz="1600" dirty="0">
                <a:solidFill>
                  <a:srgbClr val="CF35E3"/>
                </a:solidFill>
              </a:rPr>
              <a:t> on 0 to 700 Hz</a:t>
            </a:r>
          </a:p>
          <a:p>
            <a:r>
              <a:rPr lang="fi-FI" sz="1600" dirty="0" err="1">
                <a:solidFill>
                  <a:srgbClr val="CF35E3"/>
                </a:solidFill>
              </a:rPr>
              <a:t>colormap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bone</a:t>
            </a:r>
            <a:r>
              <a:rPr lang="fi-FI" sz="1600" dirty="0">
                <a:solidFill>
                  <a:srgbClr val="CF35E3"/>
                </a:solidFill>
              </a:rPr>
              <a:t>          % </a:t>
            </a:r>
            <a:r>
              <a:rPr lang="fi-FI" sz="1600" dirty="0" err="1">
                <a:solidFill>
                  <a:srgbClr val="CF35E3"/>
                </a:solidFill>
              </a:rPr>
              <a:t>grayscale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mapping</a:t>
            </a:r>
            <a:endParaRPr lang="en-US" sz="1600" dirty="0">
              <a:solidFill>
                <a:srgbClr val="CF35E3"/>
              </a:solidFill>
            </a:endParaRPr>
          </a:p>
        </p:txBody>
      </p:sp>
      <p:pic>
        <p:nvPicPr>
          <p:cNvPr id="7" name="Picture 6" descr="spectrogramScal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4516" r="5019" b="4370"/>
          <a:stretch/>
        </p:blipFill>
        <p:spPr>
          <a:xfrm>
            <a:off x="853440" y="1941987"/>
            <a:ext cx="5166360" cy="3922776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470219"/>
            <a:ext cx="1828800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cs typeface="+mn-cs"/>
              </a:rPr>
              <a:t>Grayscal</a:t>
            </a:r>
            <a:r>
              <a:rPr lang="en-US" sz="2000" dirty="0" err="1"/>
              <a:t>e</a:t>
            </a:r>
            <a:r>
              <a:rPr lang="en-US" sz="2000" dirty="0"/>
              <a:t> map</a:t>
            </a:r>
            <a:endParaRPr lang="en-US" sz="2000" dirty="0"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EF6DC-6D36-EB48-B311-D7D8EA2FD744}"/>
              </a:ext>
            </a:extLst>
          </p:cNvPr>
          <p:cNvGrpSpPr/>
          <p:nvPr/>
        </p:nvGrpSpPr>
        <p:grpSpPr>
          <a:xfrm>
            <a:off x="6705600" y="2387600"/>
            <a:ext cx="1636441" cy="812800"/>
            <a:chOff x="2348571" y="3175000"/>
            <a:chExt cx="1636441" cy="812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84DAAA-6E9C-984A-A918-F873B75AED65}"/>
                </a:ext>
              </a:extLst>
            </p:cNvPr>
            <p:cNvSpPr txBox="1"/>
            <p:nvPr/>
          </p:nvSpPr>
          <p:spPr>
            <a:xfrm>
              <a:off x="3299212" y="3258234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300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  <p:pic>
          <p:nvPicPr>
            <p:cNvPr id="18" name="CmajorScale300bpm.wav" descr="CmajorScale300bpm.wav">
              <a:hlinkClick r:id="" action="ppaction://media"/>
              <a:extLst>
                <a:ext uri="{FF2B5EF4-FFF2-40B4-BE49-F238E27FC236}">
                  <a16:creationId xmlns:a16="http://schemas.microsoft.com/office/drawing/2014/main" id="{20609159-5587-F245-B1A7-0ED411F3DC1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2348571" y="3175000"/>
              <a:ext cx="812800" cy="812800"/>
            </a:xfrm>
            <a:prstGeom prst="rect">
              <a:avLst/>
            </a:prstGeom>
          </p:spPr>
        </p:pic>
      </p:grpSp>
      <p:sp>
        <p:nvSpPr>
          <p:cNvPr id="19" name="Text Box 4">
            <a:extLst>
              <a:ext uri="{FF2B5EF4-FFF2-40B4-BE49-F238E27FC236}">
                <a16:creationId xmlns:a16="http://schemas.microsoft.com/office/drawing/2014/main" id="{F51226E0-337B-BD4C-8545-3C2F8CDD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810000"/>
            <a:ext cx="2209800" cy="10156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 dirty="0"/>
              <a:t>Artifacts at transitions in notes (more on slide 4-9)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– Western Scale –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/>
          <a:lstStyle/>
          <a:p>
            <a:r>
              <a:rPr lang="en-US" dirty="0"/>
              <a:t>Analysis of audio clip for C major scale (repeated)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02400" y="2209800"/>
            <a:ext cx="1651000" cy="874931"/>
            <a:chOff x="2159000" y="3352800"/>
            <a:chExt cx="1651000" cy="874931"/>
          </a:xfrm>
        </p:grpSpPr>
        <p:pic>
          <p:nvPicPr>
            <p:cNvPr id="7" name="CmajorScale.wav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2159000" y="3352800"/>
              <a:ext cx="812800" cy="812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24200" y="3581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300 </a:t>
              </a:r>
              <a:r>
                <a:rPr lang="en-US" sz="1800" dirty="0" err="1"/>
                <a:t>bpm</a:t>
              </a:r>
              <a:endParaRPr lang="en-US" sz="1800" dirty="0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53200" y="3810000"/>
            <a:ext cx="2209800" cy="10156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 dirty="0"/>
              <a:t>Artifacts at transitions in notes (more on slide 4-9)</a:t>
            </a:r>
            <a:endParaRPr lang="en-US" sz="2000" dirty="0"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77664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CF35E3"/>
                </a:solidFill>
              </a:rPr>
              <a:t>N = </a:t>
            </a:r>
            <a:r>
              <a:rPr lang="fi-FI" sz="1600" dirty="0" err="1">
                <a:solidFill>
                  <a:srgbClr val="CF35E3"/>
                </a:solidFill>
              </a:rPr>
              <a:t>beattime</a:t>
            </a:r>
            <a:r>
              <a:rPr lang="fi-FI" sz="1600" dirty="0">
                <a:solidFill>
                  <a:srgbClr val="CF35E3"/>
                </a:solidFill>
              </a:rPr>
              <a:t> *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;    % </a:t>
            </a:r>
            <a:r>
              <a:rPr lang="fi-FI" sz="1600" dirty="0" err="1">
                <a:solidFill>
                  <a:srgbClr val="CF35E3"/>
                </a:solidFill>
              </a:rPr>
              <a:t>number</a:t>
            </a:r>
            <a:r>
              <a:rPr lang="fi-FI" sz="1600" dirty="0">
                <a:solidFill>
                  <a:srgbClr val="CF35E3"/>
                </a:solidFill>
              </a:rPr>
              <a:t> of </a:t>
            </a:r>
            <a:r>
              <a:rPr lang="fi-FI" sz="1600" dirty="0" err="1">
                <a:solidFill>
                  <a:srgbClr val="CF35E3"/>
                </a:solidFill>
              </a:rPr>
              <a:t>samples</a:t>
            </a:r>
            <a:r>
              <a:rPr lang="fi-FI" sz="1600" dirty="0">
                <a:solidFill>
                  <a:srgbClr val="CF35E3"/>
                </a:solidFill>
              </a:rPr>
              <a:t> in </a:t>
            </a:r>
            <a:r>
              <a:rPr lang="fi-FI" sz="1600" dirty="0" err="1">
                <a:solidFill>
                  <a:srgbClr val="CF35E3"/>
                </a:solidFill>
              </a:rPr>
              <a:t>one</a:t>
            </a:r>
            <a:r>
              <a:rPr lang="fi-FI" sz="1600" dirty="0">
                <a:solidFill>
                  <a:srgbClr val="CF35E3"/>
                </a:solidFill>
              </a:rPr>
              <a:t> </a:t>
            </a:r>
            <a:r>
              <a:rPr lang="fi-FI" sz="1600" dirty="0" err="1">
                <a:solidFill>
                  <a:srgbClr val="CF35E3"/>
                </a:solidFill>
              </a:rPr>
              <a:t>note</a:t>
            </a:r>
            <a:endParaRPr lang="fi-FI" sz="1600" dirty="0">
              <a:solidFill>
                <a:srgbClr val="CF35E3"/>
              </a:solidFill>
            </a:endParaRPr>
          </a:p>
          <a:p>
            <a:r>
              <a:rPr lang="fi-FI" sz="1600" dirty="0" err="1">
                <a:solidFill>
                  <a:srgbClr val="CF35E3"/>
                </a:solidFill>
              </a:rPr>
              <a:t>spectrogram(vec</a:t>
            </a:r>
            <a:r>
              <a:rPr lang="fi-FI" sz="1600" dirty="0">
                <a:solidFill>
                  <a:srgbClr val="CF35E3"/>
                </a:solidFill>
              </a:rPr>
              <a:t>, N, 100, N, </a:t>
            </a:r>
            <a:r>
              <a:rPr lang="fi-FI" sz="1600" dirty="0" err="1">
                <a:solidFill>
                  <a:srgbClr val="CF35E3"/>
                </a:solidFill>
              </a:rPr>
              <a:t>fs</a:t>
            </a:r>
            <a:r>
              <a:rPr lang="fi-FI" sz="1600" dirty="0">
                <a:solidFill>
                  <a:srgbClr val="CF35E3"/>
                </a:solidFill>
              </a:rPr>
              <a:t>, '</a:t>
            </a:r>
            <a:r>
              <a:rPr lang="fi-FI" sz="1600" dirty="0" err="1">
                <a:solidFill>
                  <a:srgbClr val="CF35E3"/>
                </a:solidFill>
              </a:rPr>
              <a:t>yaxis</a:t>
            </a:r>
            <a:r>
              <a:rPr lang="fi-FI" sz="1600" dirty="0">
                <a:solidFill>
                  <a:srgbClr val="CF35E3"/>
                </a:solidFill>
              </a:rPr>
              <a:t>');</a:t>
            </a:r>
          </a:p>
          <a:p>
            <a:r>
              <a:rPr lang="fi-FI" sz="1600" dirty="0" err="1">
                <a:solidFill>
                  <a:srgbClr val="CF35E3"/>
                </a:solidFill>
              </a:rPr>
              <a:t>ylim</a:t>
            </a:r>
            <a:r>
              <a:rPr lang="fi-FI" sz="1600" dirty="0">
                <a:solidFill>
                  <a:srgbClr val="CF35E3"/>
                </a:solidFill>
              </a:rPr>
              <a:t>( [0 0.7] );          % </a:t>
            </a:r>
            <a:r>
              <a:rPr lang="fi-FI" sz="1600" dirty="0" err="1">
                <a:solidFill>
                  <a:srgbClr val="CF35E3"/>
                </a:solidFill>
              </a:rPr>
              <a:t>focus</a:t>
            </a:r>
            <a:r>
              <a:rPr lang="fi-FI" sz="1600" dirty="0">
                <a:solidFill>
                  <a:srgbClr val="CF35E3"/>
                </a:solidFill>
              </a:rPr>
              <a:t> on 0 to 700 Hz</a:t>
            </a:r>
          </a:p>
        </p:txBody>
      </p:sp>
      <p:pic>
        <p:nvPicPr>
          <p:cNvPr id="12" name="Picture 11" descr="spectrogramScaleColo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4516" r="5017" b="4260"/>
          <a:stretch/>
        </p:blipFill>
        <p:spPr>
          <a:xfrm>
            <a:off x="859536" y="1950719"/>
            <a:ext cx="5160264" cy="3922776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470219"/>
            <a:ext cx="1828800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Default </a:t>
            </a:r>
            <a:r>
              <a:rPr lang="en-US" sz="2000" dirty="0"/>
              <a:t>map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Spectrogram: Time-Frequency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50605"/>
          </a:xfrm>
        </p:spPr>
        <p:txBody>
          <a:bodyPr/>
          <a:lstStyle/>
          <a:p>
            <a:r>
              <a:rPr lang="en-US" dirty="0"/>
              <a:t>Breaks signal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into segments of </a:t>
            </a:r>
            <a:r>
              <a:rPr lang="en-US" i="1" dirty="0"/>
              <a:t>N</a:t>
            </a:r>
            <a:r>
              <a:rPr lang="en-US" dirty="0"/>
              <a:t> samples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4302276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2922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42922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Segment 3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671066" y="3654862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FFT Segment 1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6052066" y="36548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FFT Segment 2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6432404" y="3654863"/>
            <a:ext cx="1676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FFT Segment 3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620000" y="3670995"/>
            <a:ext cx="533400" cy="76200"/>
            <a:chOff x="7620000" y="4114800"/>
            <a:chExt cx="533400" cy="76200"/>
          </a:xfrm>
        </p:grpSpPr>
        <p:sp>
          <p:nvSpPr>
            <p:cNvPr id="54" name="Oval 53"/>
            <p:cNvSpPr/>
            <p:nvPr/>
          </p:nvSpPr>
          <p:spPr bwMode="auto">
            <a:xfrm>
              <a:off x="76200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8486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80772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98880" y="4432995"/>
            <a:ext cx="533400" cy="76200"/>
            <a:chOff x="7620000" y="4114800"/>
            <a:chExt cx="533400" cy="76200"/>
          </a:xfrm>
        </p:grpSpPr>
        <p:sp>
          <p:nvSpPr>
            <p:cNvPr id="60" name="Oval 59"/>
            <p:cNvSpPr/>
            <p:nvPr/>
          </p:nvSpPr>
          <p:spPr bwMode="auto">
            <a:xfrm>
              <a:off x="76200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8486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8077200" y="4114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76400" y="3137595"/>
            <a:ext cx="1295400" cy="990600"/>
            <a:chOff x="1676400" y="3581400"/>
            <a:chExt cx="1295400" cy="990600"/>
          </a:xfrm>
        </p:grpSpPr>
        <p:sp>
          <p:nvSpPr>
            <p:cNvPr id="64" name="Curved Down Arrow 63"/>
            <p:cNvSpPr/>
            <p:nvPr/>
          </p:nvSpPr>
          <p:spPr bwMode="auto">
            <a:xfrm>
              <a:off x="1828800" y="4267200"/>
              <a:ext cx="914400" cy="304800"/>
            </a:xfrm>
            <a:prstGeom prst="curved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76400" y="3581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0000FF"/>
                  </a:solidFill>
                </a:rPr>
                <a:t>Shift start of segment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590800" y="3137595"/>
            <a:ext cx="1295400" cy="990600"/>
            <a:chOff x="1676400" y="3581400"/>
            <a:chExt cx="1295400" cy="990600"/>
          </a:xfrm>
        </p:grpSpPr>
        <p:sp>
          <p:nvSpPr>
            <p:cNvPr id="68" name="Curved Down Arrow 67"/>
            <p:cNvSpPr/>
            <p:nvPr/>
          </p:nvSpPr>
          <p:spPr bwMode="auto">
            <a:xfrm>
              <a:off x="1828800" y="4267200"/>
              <a:ext cx="914400" cy="304800"/>
            </a:xfrm>
            <a:prstGeom prst="curved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76400" y="3581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0000FF"/>
                  </a:solidFill>
                </a:rPr>
                <a:t>Shift start of segment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19800" y="2438400"/>
            <a:ext cx="2743200" cy="2371130"/>
            <a:chOff x="5638800" y="4105870"/>
            <a:chExt cx="2743200" cy="237113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5943600" y="4668798"/>
              <a:ext cx="0" cy="16764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943600" y="6329065"/>
              <a:ext cx="1981200" cy="161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8001000" y="610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466879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f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67400" y="410587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Spectrogram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33400" y="2442865"/>
            <a:ext cx="5181600" cy="2371130"/>
            <a:chOff x="152400" y="4110335"/>
            <a:chExt cx="5181600" cy="237113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85800" y="4652665"/>
              <a:ext cx="0" cy="16903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85800" y="6329065"/>
              <a:ext cx="4114800" cy="161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953000" y="611213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2400" y="466433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95400" y="411033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Time-Domain Plot</a:t>
              </a:r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76200" y="6247328"/>
            <a:ext cx="8305800" cy="6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MATLAB:  </a:t>
            </a:r>
            <a:r>
              <a:rPr lang="en-US" i="1" dirty="0"/>
              <a:t>spectrogram(x, N, overlap, N, fs, ‘</a:t>
            </a:r>
            <a:r>
              <a:rPr lang="en-US" i="1" dirty="0" err="1"/>
              <a:t>yaxis</a:t>
            </a:r>
            <a:r>
              <a:rPr lang="en-US" i="1" dirty="0"/>
              <a:t>’)</a:t>
            </a: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4-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8023B52E-6332-AA43-AFC2-1B360667C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44681D-3FD6-6714-773D-9B78644E5FFF}"/>
              </a:ext>
            </a:extLst>
          </p:cNvPr>
          <p:cNvSpPr txBox="1">
            <a:spLocks/>
          </p:cNvSpPr>
          <p:nvPr/>
        </p:nvSpPr>
        <p:spPr bwMode="auto">
          <a:xfrm>
            <a:off x="457199" y="1943427"/>
            <a:ext cx="8686797" cy="55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Computes Fourier series for each segment using FFT</a:t>
            </a:r>
          </a:p>
          <a:p>
            <a:pPr marL="457200" lvl="1" indent="0">
              <a:buNone/>
            </a:pPr>
            <a:endParaRPr lang="en-US" kern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BEA3F7-280F-01EA-B7F6-A7FB636340FD}"/>
              </a:ext>
            </a:extLst>
          </p:cNvPr>
          <p:cNvSpPr txBox="1">
            <a:spLocks/>
          </p:cNvSpPr>
          <p:nvPr/>
        </p:nvSpPr>
        <p:spPr bwMode="auto">
          <a:xfrm>
            <a:off x="76201" y="4879538"/>
            <a:ext cx="8839198" cy="4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/>
              <a:t>Fourier series f</a:t>
            </a:r>
            <a:r>
              <a:rPr lang="en-US" sz="2000" dirty="0"/>
              <a:t>undamental period </a:t>
            </a:r>
            <a:r>
              <a:rPr lang="en-US" sz="2000" i="1" dirty="0"/>
              <a:t>T</a:t>
            </a:r>
            <a:r>
              <a:rPr lang="en-US" sz="2000" baseline="-25000" dirty="0"/>
              <a:t>0</a:t>
            </a:r>
            <a:r>
              <a:rPr lang="en-US" sz="2000" i="1" baseline="-25000" dirty="0"/>
              <a:t> </a:t>
            </a:r>
            <a:r>
              <a:rPr lang="en-US" sz="2000" i="1" dirty="0"/>
              <a:t>= N T</a:t>
            </a:r>
            <a:r>
              <a:rPr lang="en-US" sz="2000" i="1" baseline="-25000" dirty="0"/>
              <a:t>s</a:t>
            </a:r>
            <a:r>
              <a:rPr lang="en-US" sz="2000" dirty="0"/>
              <a:t> is </a:t>
            </a:r>
            <a:r>
              <a:rPr lang="en-US" sz="2000" i="1" dirty="0"/>
              <a:t>time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6048BDE-7B16-5900-2FA7-35F5C1B09C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" y="5715000"/>
                <a:ext cx="8839198" cy="550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000" i="1" dirty="0"/>
                  <a:t>N</a:t>
                </a:r>
                <a:r>
                  <a:rPr lang="en-US" sz="2000" dirty="0"/>
                  <a:t> Fourier series frequencies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due to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&gt;2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6048BDE-7B16-5900-2FA7-35F5C1B09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5715000"/>
                <a:ext cx="8839198" cy="550605"/>
              </a:xfrm>
              <a:prstGeom prst="rect">
                <a:avLst/>
              </a:prstGeom>
              <a:blipFill>
                <a:blip r:embed="rId2"/>
                <a:stretch>
                  <a:fillRect b="-227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5B90283-2CEF-6905-DE5C-042BA0781CD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" y="5265075"/>
                <a:ext cx="8839198" cy="665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CC00CC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000" dirty="0"/>
                  <a:t>Fourier series fundamental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 is </a:t>
                </a:r>
                <a:r>
                  <a:rPr lang="en-US" sz="2000" i="1" dirty="0"/>
                  <a:t>frequency resolution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5B90283-2CEF-6905-DE5C-042BA0781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5265075"/>
                <a:ext cx="8839198" cy="665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6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35" grpId="0" animBg="1"/>
      <p:bldP spid="36" grpId="0" animBg="1"/>
      <p:bldP spid="37" grpId="0" animBg="1"/>
      <p:bldP spid="39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066800"/>
          </a:xfrm>
        </p:spPr>
        <p:txBody>
          <a:bodyPr/>
          <a:lstStyle/>
          <a:p>
            <a:r>
              <a:rPr lang="en-US" dirty="0"/>
              <a:t>50% overlap between adjacent segments common</a:t>
            </a:r>
          </a:p>
          <a:p>
            <a:r>
              <a:rPr lang="en-US" dirty="0"/>
              <a:t>Consider “edge” effects in analyzing short sinusoid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66800" y="2514600"/>
            <a:ext cx="6934200" cy="3235325"/>
            <a:chOff x="685800" y="2590800"/>
            <a:chExt cx="7924800" cy="4149615"/>
          </a:xfrm>
        </p:grpSpPr>
        <p:pic>
          <p:nvPicPr>
            <p:cNvPr id="6" name="Picture 4" descr="C:\Users\asdf\Documents\Ddrive\VMwareShare\2026-s13\Lectures\Lect09\edgeSpectrogram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2590800"/>
              <a:ext cx="7924800" cy="4149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3200400" y="3733770"/>
              <a:ext cx="0" cy="228593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12"/>
            <p:cNvCxnSpPr>
              <a:cxnSpLocks noChangeShapeType="1"/>
            </p:cNvCxnSpPr>
            <p:nvPr/>
          </p:nvCxnSpPr>
          <p:spPr bwMode="auto">
            <a:xfrm>
              <a:off x="7315200" y="3124200"/>
              <a:ext cx="0" cy="2971800"/>
            </a:xfrm>
            <a:prstGeom prst="straightConnector1">
              <a:avLst/>
            </a:prstGeom>
            <a:noFill/>
            <a:ln w="25400" algn="ctr">
              <a:solidFill>
                <a:srgbClr val="D281F7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9" name="TextBox 8"/>
            <p:cNvSpPr txBox="1"/>
            <p:nvPr/>
          </p:nvSpPr>
          <p:spPr>
            <a:xfrm>
              <a:off x="1152525" y="3455965"/>
              <a:ext cx="1038225" cy="4302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+mn-lt"/>
                </a:rPr>
                <a:t>SECTION</a:t>
              </a:r>
            </a:p>
            <a:p>
              <a:pPr>
                <a:defRPr/>
              </a:pPr>
              <a:r>
                <a:rPr lang="en-US" sz="1100" dirty="0">
                  <a:latin typeface="+mn-lt"/>
                </a:rPr>
                <a:t>LOCATIONS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5486323"/>
              <a:ext cx="1695450" cy="4619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MIDDLE of SECTION</a:t>
              </a:r>
            </a:p>
            <a:p>
              <a:pPr>
                <a:defRPr/>
              </a:pPr>
              <a:r>
                <a:rPr lang="en-US" sz="1200" dirty="0">
                  <a:latin typeface="+mn-lt"/>
                </a:rPr>
                <a:t>is REFERENCE TIME</a:t>
              </a:r>
            </a:p>
          </p:txBody>
        </p:sp>
        <p:cxnSp>
          <p:nvCxnSpPr>
            <p:cNvPr id="11" name="Straight Arrow Connector 16"/>
            <p:cNvCxnSpPr>
              <a:cxnSpLocks noChangeShapeType="1"/>
            </p:cNvCxnSpPr>
            <p:nvPr/>
          </p:nvCxnSpPr>
          <p:spPr bwMode="auto">
            <a:xfrm>
              <a:off x="6309360" y="3276600"/>
              <a:ext cx="0" cy="281940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</p:spPr>
        </p:cxnSp>
      </p:grpSp>
      <p:sp>
        <p:nvSpPr>
          <p:cNvPr id="12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Time-Frequency Spectrum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3-7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5660" y="57150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i="1" dirty="0" err="1"/>
              <a:t>SPFirst</a:t>
            </a:r>
            <a:r>
              <a:rPr lang="en-US" dirty="0"/>
              <a:t> adds </a:t>
            </a:r>
            <a:r>
              <a:rPr lang="en-US" i="1" dirty="0" err="1"/>
              <a:t>plotspec</a:t>
            </a:r>
            <a:r>
              <a:rPr lang="en-US" i="1" dirty="0"/>
              <a:t> </a:t>
            </a:r>
            <a:r>
              <a:rPr lang="en-US" dirty="0"/>
              <a:t>(above) and</a:t>
            </a:r>
            <a:r>
              <a:rPr lang="en-US" i="1" dirty="0"/>
              <a:t> </a:t>
            </a:r>
            <a:r>
              <a:rPr lang="en-US" i="1" dirty="0" err="1"/>
              <a:t>spectgr</a:t>
            </a:r>
            <a:r>
              <a:rPr lang="en-US" i="1" dirty="0"/>
              <a:t> </a:t>
            </a:r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8173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12058</TotalTime>
  <Words>1305</Words>
  <Application>Microsoft Macintosh PowerPoint</Application>
  <PresentationFormat>On-screen Show (4:3)</PresentationFormat>
  <Paragraphs>201</Paragraphs>
  <Slides>13</Slides>
  <Notes>0</Notes>
  <HiddenSlides>1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ゴシック</vt:lpstr>
      <vt:lpstr>Cambria Math</vt:lpstr>
      <vt:lpstr>Symbol</vt:lpstr>
      <vt:lpstr>Times New Roman</vt:lpstr>
      <vt:lpstr>Verdana</vt:lpstr>
      <vt:lpstr>Default Design</vt:lpstr>
      <vt:lpstr>Equation</vt:lpstr>
      <vt:lpstr>Time-Frequency Spectrum</vt:lpstr>
      <vt:lpstr>Waveform Synthesis</vt:lpstr>
      <vt:lpstr>Waveform Synthesis</vt:lpstr>
      <vt:lpstr>Music – Western Scale – Intro</vt:lpstr>
      <vt:lpstr>Music – Western Scale – Intro</vt:lpstr>
      <vt:lpstr>Music – Western Scale – Intro</vt:lpstr>
      <vt:lpstr>Music – Western Scale – Intro</vt:lpstr>
      <vt:lpstr>Spectrogram: Time-Frequency Plot</vt:lpstr>
      <vt:lpstr>Spectrogram</vt:lpstr>
      <vt:lpstr>Chirp Signals</vt:lpstr>
      <vt:lpstr>Chirp Signals</vt:lpstr>
      <vt:lpstr>Chirp Signals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865</cp:revision>
  <cp:lastPrinted>2016-05-26T02:20:27Z</cp:lastPrinted>
  <dcterms:created xsi:type="dcterms:W3CDTF">1999-08-31T01:42:33Z</dcterms:created>
  <dcterms:modified xsi:type="dcterms:W3CDTF">2024-09-18T18:11:05Z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