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07" r:id="rId3"/>
    <p:sldId id="405" r:id="rId4"/>
    <p:sldId id="408" r:id="rId5"/>
    <p:sldId id="406" r:id="rId6"/>
    <p:sldId id="409" r:id="rId7"/>
    <p:sldId id="410" r:id="rId8"/>
    <p:sldId id="412" r:id="rId9"/>
    <p:sldId id="411" r:id="rId10"/>
    <p:sldId id="413" r:id="rId11"/>
    <p:sldId id="414" r:id="rId12"/>
    <p:sldId id="415" r:id="rId13"/>
    <p:sldId id="417" r:id="rId14"/>
    <p:sldId id="418" r:id="rId15"/>
    <p:sldId id="420" r:id="rId16"/>
    <p:sldId id="265" r:id="rId17"/>
    <p:sldId id="283" r:id="rId18"/>
    <p:sldId id="421" r:id="rId1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E9"/>
    <a:srgbClr val="CF35E3"/>
    <a:srgbClr val="DA00FF"/>
    <a:srgbClr val="1FE0E0"/>
    <a:srgbClr val="FC1107"/>
    <a:srgbClr val="EB070B"/>
    <a:srgbClr val="C32A10"/>
    <a:srgbClr val="008000"/>
    <a:srgbClr val="800040"/>
    <a:srgbClr val="FF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60"/>
  </p:normalViewPr>
  <p:slideViewPr>
    <p:cSldViewPr>
      <p:cViewPr varScale="1">
        <p:scale>
          <a:sx n="113" d="100"/>
          <a:sy n="113" d="100"/>
        </p:scale>
        <p:origin x="16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480" y="-11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9C1538-8C06-C145-B348-B6B904A0B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688975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427538"/>
            <a:ext cx="505618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808DF4-B55E-EC42-B023-904EB67A6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8DF4-B55E-EC42-B023-904EB67A61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xmin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= 0;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xmax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= 3;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xoffset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= 0.1;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yoffset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= 0.3;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%%% Samples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xsamples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xmin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xmax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ysamples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xsamples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.^ 2;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figure;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hold on;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stem(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xsamples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ysamples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'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LineWidth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', 2);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xlim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( [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xmin-xoffset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xmax+xoffset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] );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ymax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= max(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ysamples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ylim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( [-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yoffset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ymax+yoffset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] 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pause;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%%% Interpolation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 = 1000;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xstep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= 1/N;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x = [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xmin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xstep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xmax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];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yzoh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= floor(x) .^ 2;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plot(x,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yzoh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'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LineWidth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', 2);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pause;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y1 = x;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y2 = 3*x - 2;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y3 = 5*x - 6;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ylinear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= [ y1(1:N) y2(N+1:2*N) y3(2*N+1:3*N+1) ];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plot(x,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ylinear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'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LineWidth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', 2);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pause;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yspline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= x .^ 2;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plot(x,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yspline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'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LineWidth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', 2);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hold off;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E4AC4-69F3-4123-AD52-AAAE25040E9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E1537-1DDC-0A44-A179-EFCA9630B0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5 Interpolation &amp; Pulse Shaping</a:t>
            </a:r>
          </a:p>
        </p:txBody>
      </p:sp>
    </p:spTree>
    <p:extLst>
      <p:ext uri="{BB962C8B-B14F-4D97-AF65-F5344CB8AC3E}">
        <p14:creationId xmlns:p14="http://schemas.microsoft.com/office/powerpoint/2010/main" val="30156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E4AC4-69F3-4123-AD52-AAAE25040E9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D85B6-96F2-AF4D-B622-0E9E156292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5 Interpolation &amp; Pulse Shaping</a:t>
            </a:r>
          </a:p>
        </p:txBody>
      </p:sp>
    </p:spTree>
    <p:extLst>
      <p:ext uri="{BB962C8B-B14F-4D97-AF65-F5344CB8AC3E}">
        <p14:creationId xmlns:p14="http://schemas.microsoft.com/office/powerpoint/2010/main" val="83614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5-</a:t>
            </a:r>
            <a:fld id="{25E6C7D9-E153-A246-A118-12F94377C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5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F0256674-A60C-E94E-9F9F-1C820431A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5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881BF9C-558B-2145-8DFD-3FA67EFD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5-</a:t>
            </a:r>
            <a:fld id="{48456A70-0021-B84E-925B-88B7CCC4D2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2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5-</a:t>
            </a:r>
            <a:fld id="{33EDC96D-55DE-CA44-A250-A00E3EA1FE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6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5-</a:t>
            </a:r>
            <a:fld id="{95762E6C-DE49-564A-8C5A-CB9F777757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7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5-</a:t>
            </a:r>
            <a:fld id="{B41D315A-3C59-1141-9ADA-E7C044A04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3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5-</a:t>
            </a:r>
            <a:fld id="{A4D5F681-E361-EC4F-A31C-2C6443428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5-</a:t>
            </a:r>
            <a:fld id="{8B3C100E-1D49-9B4B-9283-CFA0E9FD43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8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98833C8E-FE58-5C4B-9D16-66EC237C2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1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7728885-51BE-1D4A-AD7E-30D0C367F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dirty="0"/>
              <a:t>5-</a:t>
            </a:r>
            <a:fld id="{B4EAA76D-941B-F24A-9A99-FA0C585D58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CC00C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12.bin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7.emf"/><Relationship Id="rId10" Type="http://schemas.openxmlformats.org/officeDocument/2006/relationships/image" Target="../media/image19.e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5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en.wikipedia.org/wiki/Gaussian_elimin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emf"/><Relationship Id="rId4" Type="http://schemas.openxmlformats.org/officeDocument/2006/relationships/audio" Target="../media/media2.wav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Sampling and Aliasing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895600"/>
            <a:ext cx="76962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charset="0"/>
              </a:rPr>
              <a:t>Prof. Brian L. Evans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Dept. of Electrical and Computer Engineering</a:t>
            </a:r>
          </a:p>
          <a:p>
            <a:r>
              <a:rPr lang="en-US" dirty="0">
                <a:latin typeface="Times New Roman" charset="0"/>
              </a:rPr>
              <a:t>The University of Texas at Austin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EE 313 Linear Systems and Signals                          Fall 2024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0" y="5943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i="1" dirty="0"/>
              <a:t>Lecture 5                     http://</a:t>
            </a:r>
            <a:r>
              <a:rPr lang="en-US" sz="2000" b="0" i="1" dirty="0" err="1"/>
              <a:t>www.ece.utexas.edu</a:t>
            </a:r>
            <a:r>
              <a:rPr lang="en-US" sz="2000" b="0" i="1" dirty="0"/>
              <a:t>/~</a:t>
            </a:r>
            <a:r>
              <a:rPr lang="en-US" sz="2000" b="0" i="1" dirty="0" err="1"/>
              <a:t>bevans</a:t>
            </a:r>
            <a:r>
              <a:rPr lang="en-US" sz="2000" b="0" i="1" dirty="0"/>
              <a:t>/courses/signals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Textbook: McClellan, Schafer &amp; Yoder, </a:t>
            </a:r>
            <a:r>
              <a:rPr lang="en-US" sz="2000" i="1" dirty="0">
                <a:solidFill>
                  <a:srgbClr val="0000FF"/>
                </a:solidFill>
              </a:rPr>
              <a:t>Signal Processing First, </a:t>
            </a:r>
            <a:r>
              <a:rPr lang="en-US" sz="2000" dirty="0">
                <a:solidFill>
                  <a:srgbClr val="0000FF"/>
                </a:solidFill>
              </a:rPr>
              <a:t>2003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33400"/>
          </a:xfrm>
        </p:spPr>
        <p:txBody>
          <a:bodyPr/>
          <a:lstStyle/>
          <a:p>
            <a:r>
              <a:rPr lang="en-US" dirty="0"/>
              <a:t>MATLAB code from previous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5-</a:t>
            </a:r>
            <a:fld id="{48456A70-0021-B84E-925B-88B7CCC4D2F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4-1.2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043890"/>
            <a:ext cx="2895600" cy="4524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%% Part 1: </a:t>
            </a:r>
            <a:r>
              <a:rPr lang="pl-PL" sz="1600" dirty="0" err="1">
                <a:solidFill>
                  <a:schemeClr val="accent1">
                    <a:lumMod val="75000"/>
                  </a:schemeClr>
                </a:solidFill>
              </a:rPr>
              <a:t>Define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accent1">
                    <a:lumMod val="75000"/>
                  </a:schemeClr>
                </a:solidFill>
              </a:rPr>
              <a:t>Signals</a:t>
            </a:r>
            <a:endParaRPr lang="pl-PL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1600" dirty="0" err="1">
                <a:solidFill>
                  <a:srgbClr val="DA00FF"/>
                </a:solidFill>
              </a:rPr>
              <a:t>wHat</a:t>
            </a:r>
            <a:r>
              <a:rPr lang="pl-PL" sz="1600" dirty="0">
                <a:solidFill>
                  <a:srgbClr val="DA00FF"/>
                </a:solidFill>
              </a:rPr>
              <a:t> = 0.4*pi;</a:t>
            </a:r>
          </a:p>
          <a:p>
            <a:r>
              <a:rPr lang="da-DK" sz="1600" dirty="0" err="1">
                <a:solidFill>
                  <a:srgbClr val="DA00FF"/>
                </a:solidFill>
              </a:rPr>
              <a:t>nmax</a:t>
            </a:r>
            <a:r>
              <a:rPr lang="da-DK" sz="1600" dirty="0">
                <a:solidFill>
                  <a:srgbClr val="DA00FF"/>
                </a:solidFill>
              </a:rPr>
              <a:t> = 12;</a:t>
            </a:r>
          </a:p>
          <a:p>
            <a:r>
              <a:rPr lang="tr-TR" sz="1600" dirty="0">
                <a:solidFill>
                  <a:srgbClr val="DA00FF"/>
                </a:solidFill>
              </a:rPr>
              <a:t>n = 0:nmax;</a:t>
            </a:r>
          </a:p>
          <a:p>
            <a:r>
              <a:rPr lang="it-IT" sz="1600" dirty="0">
                <a:solidFill>
                  <a:srgbClr val="DA00FF"/>
                </a:solidFill>
              </a:rPr>
              <a:t>x1 = cos(</a:t>
            </a:r>
            <a:r>
              <a:rPr lang="it-IT" sz="1600" dirty="0" err="1">
                <a:solidFill>
                  <a:srgbClr val="DA00FF"/>
                </a:solidFill>
              </a:rPr>
              <a:t>wHat</a:t>
            </a:r>
            <a:r>
              <a:rPr lang="it-IT" sz="1600" dirty="0">
                <a:solidFill>
                  <a:srgbClr val="DA00FF"/>
                </a:solidFill>
              </a:rPr>
              <a:t>*</a:t>
            </a:r>
            <a:r>
              <a:rPr lang="it-IT" sz="1600" dirty="0" err="1">
                <a:solidFill>
                  <a:srgbClr val="DA00FF"/>
                </a:solidFill>
              </a:rPr>
              <a:t>n</a:t>
            </a:r>
            <a:r>
              <a:rPr lang="it-IT" sz="1600" dirty="0">
                <a:solidFill>
                  <a:srgbClr val="DA00FF"/>
                </a:solidFill>
              </a:rPr>
              <a:t>);</a:t>
            </a:r>
          </a:p>
          <a:p>
            <a:r>
              <a:rPr lang="it-IT" sz="1600" dirty="0">
                <a:solidFill>
                  <a:srgbClr val="DA00FF"/>
                </a:solidFill>
              </a:rPr>
              <a:t>x2 = cos(2.4*</a:t>
            </a:r>
            <a:r>
              <a:rPr lang="it-IT" sz="1600" dirty="0" err="1">
                <a:solidFill>
                  <a:srgbClr val="DA00FF"/>
                </a:solidFill>
              </a:rPr>
              <a:t>pi</a:t>
            </a:r>
            <a:r>
              <a:rPr lang="it-IT" sz="1600" dirty="0">
                <a:solidFill>
                  <a:srgbClr val="DA00FF"/>
                </a:solidFill>
              </a:rPr>
              <a:t>*</a:t>
            </a:r>
            <a:r>
              <a:rPr lang="it-IT" sz="1600" dirty="0" err="1">
                <a:solidFill>
                  <a:srgbClr val="DA00FF"/>
                </a:solidFill>
              </a:rPr>
              <a:t>n</a:t>
            </a:r>
            <a:r>
              <a:rPr lang="it-IT" sz="1600" dirty="0">
                <a:solidFill>
                  <a:srgbClr val="DA00FF"/>
                </a:solidFill>
              </a:rPr>
              <a:t>);</a:t>
            </a:r>
          </a:p>
          <a:p>
            <a:r>
              <a:rPr lang="it-IT" sz="1600" dirty="0">
                <a:solidFill>
                  <a:srgbClr val="DA00FF"/>
                </a:solidFill>
              </a:rPr>
              <a:t> </a:t>
            </a:r>
          </a:p>
          <a:p>
            <a:r>
              <a:rPr lang="it-IT" sz="1600" dirty="0" err="1">
                <a:solidFill>
                  <a:srgbClr val="DA00FF"/>
                </a:solidFill>
              </a:rPr>
              <a:t>fs</a:t>
            </a:r>
            <a:r>
              <a:rPr lang="it-IT" sz="1600" dirty="0">
                <a:solidFill>
                  <a:srgbClr val="DA00FF"/>
                </a:solidFill>
              </a:rPr>
              <a:t> = 1;</a:t>
            </a:r>
          </a:p>
          <a:p>
            <a:r>
              <a:rPr lang="it-IT" sz="1600" dirty="0">
                <a:solidFill>
                  <a:srgbClr val="DA00FF"/>
                </a:solidFill>
              </a:rPr>
              <a:t>f1 = 0.2;</a:t>
            </a:r>
          </a:p>
          <a:p>
            <a:r>
              <a:rPr lang="pl-PL" sz="1600" dirty="0">
                <a:solidFill>
                  <a:srgbClr val="DA00FF"/>
                </a:solidFill>
              </a:rPr>
              <a:t>w1Hat = 2*pi*f1/</a:t>
            </a:r>
            <a:r>
              <a:rPr lang="pl-PL" sz="1600" dirty="0" err="1">
                <a:solidFill>
                  <a:srgbClr val="DA00FF"/>
                </a:solidFill>
              </a:rPr>
              <a:t>fs</a:t>
            </a:r>
            <a:r>
              <a:rPr lang="pl-PL" sz="1600" dirty="0">
                <a:solidFill>
                  <a:srgbClr val="DA00FF"/>
                </a:solidFill>
              </a:rPr>
              <a:t>;</a:t>
            </a:r>
          </a:p>
          <a:p>
            <a:r>
              <a:rPr lang="pl-PL" sz="1600" dirty="0">
                <a:solidFill>
                  <a:srgbClr val="DA00FF"/>
                </a:solidFill>
              </a:rPr>
              <a:t>period = </a:t>
            </a:r>
            <a:r>
              <a:rPr lang="pl-PL" sz="1600" dirty="0" err="1">
                <a:solidFill>
                  <a:srgbClr val="DA00FF"/>
                </a:solidFill>
              </a:rPr>
              <a:t>round</a:t>
            </a:r>
            <a:r>
              <a:rPr lang="pl-PL" sz="1600" dirty="0">
                <a:solidFill>
                  <a:srgbClr val="DA00FF"/>
                </a:solidFill>
              </a:rPr>
              <a:t>(</a:t>
            </a:r>
            <a:r>
              <a:rPr lang="pl-PL" sz="1600" dirty="0" err="1">
                <a:solidFill>
                  <a:srgbClr val="DA00FF"/>
                </a:solidFill>
              </a:rPr>
              <a:t>fs</a:t>
            </a:r>
            <a:r>
              <a:rPr lang="pl-PL" sz="1600" dirty="0">
                <a:solidFill>
                  <a:srgbClr val="DA00FF"/>
                </a:solidFill>
              </a:rPr>
              <a:t>/f1);</a:t>
            </a:r>
          </a:p>
          <a:p>
            <a:r>
              <a:rPr lang="pl-PL" sz="1600" dirty="0">
                <a:solidFill>
                  <a:srgbClr val="DA00FF"/>
                </a:solidFill>
              </a:rPr>
              <a:t>f2 = 1.2;</a:t>
            </a:r>
          </a:p>
          <a:p>
            <a:r>
              <a:rPr lang="pl-PL" sz="1600" dirty="0">
                <a:solidFill>
                  <a:srgbClr val="DA00FF"/>
                </a:solidFill>
              </a:rPr>
              <a:t>w2Hat = 2*pi*f2/</a:t>
            </a:r>
            <a:r>
              <a:rPr lang="pl-PL" sz="1600" dirty="0" err="1">
                <a:solidFill>
                  <a:srgbClr val="DA00FF"/>
                </a:solidFill>
              </a:rPr>
              <a:t>fs</a:t>
            </a:r>
            <a:r>
              <a:rPr lang="pl-PL" sz="1600" dirty="0">
                <a:solidFill>
                  <a:srgbClr val="DA00FF"/>
                </a:solidFill>
              </a:rPr>
              <a:t>;</a:t>
            </a:r>
          </a:p>
          <a:p>
            <a:r>
              <a:rPr lang="pl-PL" sz="1600" dirty="0" err="1">
                <a:solidFill>
                  <a:srgbClr val="DA00FF"/>
                </a:solidFill>
              </a:rPr>
              <a:t>Ts</a:t>
            </a:r>
            <a:r>
              <a:rPr lang="pl-PL" sz="1600" dirty="0">
                <a:solidFill>
                  <a:srgbClr val="DA00FF"/>
                </a:solidFill>
              </a:rPr>
              <a:t> = 1/</a:t>
            </a:r>
            <a:r>
              <a:rPr lang="pl-PL" sz="1600" dirty="0" err="1">
                <a:solidFill>
                  <a:srgbClr val="DA00FF"/>
                </a:solidFill>
              </a:rPr>
              <a:t>fs</a:t>
            </a:r>
            <a:r>
              <a:rPr lang="pl-PL" sz="1600" dirty="0">
                <a:solidFill>
                  <a:srgbClr val="DA00FF"/>
                </a:solidFill>
              </a:rPr>
              <a:t>;</a:t>
            </a:r>
          </a:p>
          <a:p>
            <a:r>
              <a:rPr lang="pl-PL" sz="1600" dirty="0" err="1">
                <a:solidFill>
                  <a:srgbClr val="DA00FF"/>
                </a:solidFill>
              </a:rPr>
              <a:t>tmax</a:t>
            </a:r>
            <a:r>
              <a:rPr lang="pl-PL" sz="1600" dirty="0">
                <a:solidFill>
                  <a:srgbClr val="DA00FF"/>
                </a:solidFill>
              </a:rPr>
              <a:t> = (</a:t>
            </a:r>
            <a:r>
              <a:rPr lang="pl-PL" sz="1600" dirty="0" err="1">
                <a:solidFill>
                  <a:srgbClr val="DA00FF"/>
                </a:solidFill>
              </a:rPr>
              <a:t>nmax</a:t>
            </a:r>
            <a:r>
              <a:rPr lang="pl-PL" sz="1600" dirty="0">
                <a:solidFill>
                  <a:srgbClr val="DA00FF"/>
                </a:solidFill>
              </a:rPr>
              <a:t>/period)*(1/f1);</a:t>
            </a:r>
          </a:p>
          <a:p>
            <a:r>
              <a:rPr lang="pl-PL" sz="1600" dirty="0">
                <a:solidFill>
                  <a:srgbClr val="DA00FF"/>
                </a:solidFill>
              </a:rPr>
              <a:t>t = 0 : (</a:t>
            </a:r>
            <a:r>
              <a:rPr lang="pl-PL" sz="1600" dirty="0" err="1">
                <a:solidFill>
                  <a:srgbClr val="DA00FF"/>
                </a:solidFill>
              </a:rPr>
              <a:t>Ts</a:t>
            </a:r>
            <a:r>
              <a:rPr lang="pl-PL" sz="1600" dirty="0">
                <a:solidFill>
                  <a:srgbClr val="DA00FF"/>
                </a:solidFill>
              </a:rPr>
              <a:t>/100) : </a:t>
            </a:r>
            <a:r>
              <a:rPr lang="pl-PL" sz="1600" dirty="0" err="1">
                <a:solidFill>
                  <a:srgbClr val="DA00FF"/>
                </a:solidFill>
              </a:rPr>
              <a:t>tmax</a:t>
            </a:r>
            <a:r>
              <a:rPr lang="pl-PL" sz="1600" dirty="0">
                <a:solidFill>
                  <a:srgbClr val="DA00FF"/>
                </a:solidFill>
              </a:rPr>
              <a:t>;</a:t>
            </a:r>
          </a:p>
          <a:p>
            <a:r>
              <a:rPr lang="fr-FR" sz="1600" dirty="0">
                <a:solidFill>
                  <a:srgbClr val="DA00FF"/>
                </a:solidFill>
              </a:rPr>
              <a:t>x1cont = cos(2*pi*f1*</a:t>
            </a:r>
            <a:r>
              <a:rPr lang="fr-FR" sz="1600" dirty="0" err="1">
                <a:solidFill>
                  <a:srgbClr val="DA00FF"/>
                </a:solidFill>
              </a:rPr>
              <a:t>t</a:t>
            </a:r>
            <a:r>
              <a:rPr lang="fr-FR" sz="1600" dirty="0">
                <a:solidFill>
                  <a:srgbClr val="DA00FF"/>
                </a:solidFill>
              </a:rPr>
              <a:t>);</a:t>
            </a:r>
          </a:p>
          <a:p>
            <a:r>
              <a:rPr lang="fr-FR" sz="1600" dirty="0">
                <a:solidFill>
                  <a:srgbClr val="DA00FF"/>
                </a:solidFill>
              </a:rPr>
              <a:t>x2cont = cos(2*pi*f2*</a:t>
            </a:r>
            <a:r>
              <a:rPr lang="fr-FR" sz="1600" dirty="0" err="1">
                <a:solidFill>
                  <a:srgbClr val="DA00FF"/>
                </a:solidFill>
              </a:rPr>
              <a:t>t</a:t>
            </a:r>
            <a:r>
              <a:rPr lang="fr-FR" sz="1600" dirty="0">
                <a:solidFill>
                  <a:srgbClr val="DA00FF"/>
                </a:solidFill>
              </a:rPr>
              <a:t>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2043890"/>
            <a:ext cx="4876800" cy="4154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9973"/>
                </a:solidFill>
              </a:rPr>
              <a:t>%% Part 2: </a:t>
            </a:r>
            <a:r>
              <a:rPr lang="fr-FR" sz="1600" dirty="0" err="1">
                <a:solidFill>
                  <a:srgbClr val="009973"/>
                </a:solidFill>
              </a:rPr>
              <a:t>Generate</a:t>
            </a:r>
            <a:r>
              <a:rPr lang="fr-FR" sz="1600" dirty="0">
                <a:solidFill>
                  <a:srgbClr val="009973"/>
                </a:solidFill>
              </a:rPr>
              <a:t> Plots</a:t>
            </a:r>
          </a:p>
          <a:p>
            <a:r>
              <a:rPr lang="fr-FR" sz="1600" dirty="0">
                <a:solidFill>
                  <a:srgbClr val="DA00FF"/>
                </a:solidFill>
              </a:rPr>
              <a:t>figure;</a:t>
            </a:r>
          </a:p>
          <a:p>
            <a:r>
              <a:rPr lang="fr-FR" sz="1600" dirty="0">
                <a:solidFill>
                  <a:srgbClr val="DA00FF"/>
                </a:solidFill>
              </a:rPr>
              <a:t>plot(</a:t>
            </a:r>
            <a:r>
              <a:rPr lang="fr-FR" sz="1600" dirty="0" err="1">
                <a:solidFill>
                  <a:srgbClr val="DA00FF"/>
                </a:solidFill>
              </a:rPr>
              <a:t>t</a:t>
            </a:r>
            <a:r>
              <a:rPr lang="fr-FR" sz="1600" dirty="0">
                <a:solidFill>
                  <a:srgbClr val="DA00FF"/>
                </a:solidFill>
              </a:rPr>
              <a:t>, x2cont, 'm-', '</a:t>
            </a:r>
            <a:r>
              <a:rPr lang="fr-FR" sz="1600" dirty="0" err="1">
                <a:solidFill>
                  <a:srgbClr val="DA00FF"/>
                </a:solidFill>
              </a:rPr>
              <a:t>LineWidth</a:t>
            </a:r>
            <a:r>
              <a:rPr lang="fr-FR" sz="1600" dirty="0">
                <a:solidFill>
                  <a:srgbClr val="DA00FF"/>
                </a:solidFill>
              </a:rPr>
              <a:t>', 1);</a:t>
            </a:r>
          </a:p>
          <a:p>
            <a:r>
              <a:rPr lang="fr-FR" sz="1600" dirty="0">
                <a:solidFill>
                  <a:srgbClr val="DA00FF"/>
                </a:solidFill>
              </a:rPr>
              <a:t> </a:t>
            </a:r>
          </a:p>
          <a:p>
            <a:r>
              <a:rPr lang="fr-FR" sz="1600" dirty="0">
                <a:solidFill>
                  <a:srgbClr val="DA00FF"/>
                </a:solidFill>
              </a:rPr>
              <a:t>figure;</a:t>
            </a:r>
          </a:p>
          <a:p>
            <a:r>
              <a:rPr lang="fr-FR" sz="1600" dirty="0">
                <a:solidFill>
                  <a:srgbClr val="DA00FF"/>
                </a:solidFill>
              </a:rPr>
              <a:t>plot(</a:t>
            </a:r>
            <a:r>
              <a:rPr lang="fr-FR" sz="1600" dirty="0" err="1">
                <a:solidFill>
                  <a:srgbClr val="DA00FF"/>
                </a:solidFill>
              </a:rPr>
              <a:t>t</a:t>
            </a:r>
            <a:r>
              <a:rPr lang="fr-FR" sz="1600" dirty="0">
                <a:solidFill>
                  <a:srgbClr val="DA00FF"/>
                </a:solidFill>
              </a:rPr>
              <a:t>, x2cont, 'm-', '</a:t>
            </a:r>
            <a:r>
              <a:rPr lang="fr-FR" sz="1600" dirty="0" err="1">
                <a:solidFill>
                  <a:srgbClr val="DA00FF"/>
                </a:solidFill>
              </a:rPr>
              <a:t>LineWidth</a:t>
            </a:r>
            <a:r>
              <a:rPr lang="fr-FR" sz="1600" dirty="0">
                <a:solidFill>
                  <a:srgbClr val="DA00FF"/>
                </a:solidFill>
              </a:rPr>
              <a:t>', 1);</a:t>
            </a:r>
          </a:p>
          <a:p>
            <a:r>
              <a:rPr lang="fr-FR" sz="1600" dirty="0" err="1">
                <a:solidFill>
                  <a:srgbClr val="DA00FF"/>
                </a:solidFill>
              </a:rPr>
              <a:t>hold</a:t>
            </a:r>
            <a:r>
              <a:rPr lang="fr-FR" sz="1600" dirty="0">
                <a:solidFill>
                  <a:srgbClr val="DA00FF"/>
                </a:solidFill>
              </a:rPr>
              <a:t>;</a:t>
            </a:r>
          </a:p>
          <a:p>
            <a:r>
              <a:rPr lang="fr-FR" sz="1600" dirty="0">
                <a:solidFill>
                  <a:srgbClr val="DA00FF"/>
                </a:solidFill>
              </a:rPr>
              <a:t>stem(n, x1, '</a:t>
            </a:r>
            <a:r>
              <a:rPr lang="fr-FR" sz="1600" dirty="0" err="1">
                <a:solidFill>
                  <a:srgbClr val="DA00FF"/>
                </a:solidFill>
              </a:rPr>
              <a:t>Linewidth</a:t>
            </a:r>
            <a:r>
              <a:rPr lang="fr-FR" sz="1600" dirty="0">
                <a:solidFill>
                  <a:srgbClr val="DA00FF"/>
                </a:solidFill>
              </a:rPr>
              <a:t>', 2, '</a:t>
            </a:r>
            <a:r>
              <a:rPr lang="fr-FR" sz="1600" dirty="0" err="1">
                <a:solidFill>
                  <a:srgbClr val="DA00FF"/>
                </a:solidFill>
              </a:rPr>
              <a:t>MarkerEdgeColor</a:t>
            </a:r>
            <a:r>
              <a:rPr lang="fr-FR" sz="1600" dirty="0">
                <a:solidFill>
                  <a:srgbClr val="DA00FF"/>
                </a:solidFill>
              </a:rPr>
              <a:t>', 'black');</a:t>
            </a:r>
          </a:p>
          <a:p>
            <a:r>
              <a:rPr lang="fr-FR" sz="1600" dirty="0">
                <a:solidFill>
                  <a:srgbClr val="DA00FF"/>
                </a:solidFill>
              </a:rPr>
              <a:t>stem(n, x2, '</a:t>
            </a:r>
            <a:r>
              <a:rPr lang="fr-FR" sz="1600" dirty="0" err="1">
                <a:solidFill>
                  <a:srgbClr val="DA00FF"/>
                </a:solidFill>
              </a:rPr>
              <a:t>Linewidth</a:t>
            </a:r>
            <a:r>
              <a:rPr lang="fr-FR" sz="1600" dirty="0">
                <a:solidFill>
                  <a:srgbClr val="DA00FF"/>
                </a:solidFill>
              </a:rPr>
              <a:t>', 2, '</a:t>
            </a:r>
            <a:r>
              <a:rPr lang="fr-FR" sz="1600" dirty="0" err="1">
                <a:solidFill>
                  <a:srgbClr val="DA00FF"/>
                </a:solidFill>
              </a:rPr>
              <a:t>MarkerEdgeColor</a:t>
            </a:r>
            <a:r>
              <a:rPr lang="fr-FR" sz="1600" dirty="0">
                <a:solidFill>
                  <a:srgbClr val="DA00FF"/>
                </a:solidFill>
              </a:rPr>
              <a:t>', 'black');</a:t>
            </a:r>
          </a:p>
          <a:p>
            <a:r>
              <a:rPr lang="fr-FR" sz="1600" dirty="0">
                <a:solidFill>
                  <a:srgbClr val="DA00FF"/>
                </a:solidFill>
              </a:rPr>
              <a:t> </a:t>
            </a:r>
          </a:p>
          <a:p>
            <a:r>
              <a:rPr lang="fr-FR" sz="1600" dirty="0">
                <a:solidFill>
                  <a:srgbClr val="DA00FF"/>
                </a:solidFill>
              </a:rPr>
              <a:t>figure;</a:t>
            </a:r>
          </a:p>
          <a:p>
            <a:r>
              <a:rPr lang="fr-FR" sz="1600" dirty="0">
                <a:solidFill>
                  <a:srgbClr val="DA00FF"/>
                </a:solidFill>
              </a:rPr>
              <a:t>plot(</a:t>
            </a:r>
            <a:r>
              <a:rPr lang="fr-FR" sz="1600" dirty="0" err="1">
                <a:solidFill>
                  <a:srgbClr val="DA00FF"/>
                </a:solidFill>
              </a:rPr>
              <a:t>t</a:t>
            </a:r>
            <a:r>
              <a:rPr lang="fr-FR" sz="1600" dirty="0">
                <a:solidFill>
                  <a:srgbClr val="DA00FF"/>
                </a:solidFill>
              </a:rPr>
              <a:t>, x2cont, 'm-', '</a:t>
            </a:r>
            <a:r>
              <a:rPr lang="fr-FR" sz="1600" dirty="0" err="1">
                <a:solidFill>
                  <a:srgbClr val="DA00FF"/>
                </a:solidFill>
              </a:rPr>
              <a:t>LineWidth</a:t>
            </a:r>
            <a:r>
              <a:rPr lang="fr-FR" sz="1600" dirty="0">
                <a:solidFill>
                  <a:srgbClr val="DA00FF"/>
                </a:solidFill>
              </a:rPr>
              <a:t>', 1);</a:t>
            </a:r>
          </a:p>
          <a:p>
            <a:r>
              <a:rPr lang="fr-FR" sz="1600" dirty="0" err="1">
                <a:solidFill>
                  <a:srgbClr val="DA00FF"/>
                </a:solidFill>
              </a:rPr>
              <a:t>hold</a:t>
            </a:r>
            <a:r>
              <a:rPr lang="fr-FR" sz="1600" dirty="0">
                <a:solidFill>
                  <a:srgbClr val="DA00FF"/>
                </a:solidFill>
              </a:rPr>
              <a:t>;</a:t>
            </a:r>
          </a:p>
          <a:p>
            <a:r>
              <a:rPr lang="fr-FR" sz="1600" dirty="0">
                <a:solidFill>
                  <a:srgbClr val="DA00FF"/>
                </a:solidFill>
              </a:rPr>
              <a:t>stem(n, x1, '</a:t>
            </a:r>
            <a:r>
              <a:rPr lang="fr-FR" sz="1600" dirty="0" err="1">
                <a:solidFill>
                  <a:srgbClr val="DA00FF"/>
                </a:solidFill>
              </a:rPr>
              <a:t>Linewidth</a:t>
            </a:r>
            <a:r>
              <a:rPr lang="fr-FR" sz="1600" dirty="0">
                <a:solidFill>
                  <a:srgbClr val="DA00FF"/>
                </a:solidFill>
              </a:rPr>
              <a:t>', 2, '</a:t>
            </a:r>
            <a:r>
              <a:rPr lang="fr-FR" sz="1600" dirty="0" err="1">
                <a:solidFill>
                  <a:srgbClr val="DA00FF"/>
                </a:solidFill>
              </a:rPr>
              <a:t>MarkerEdgeColor</a:t>
            </a:r>
            <a:r>
              <a:rPr lang="fr-FR" sz="1600" dirty="0">
                <a:solidFill>
                  <a:srgbClr val="DA00FF"/>
                </a:solidFill>
              </a:rPr>
              <a:t>', 'black');</a:t>
            </a:r>
          </a:p>
          <a:p>
            <a:r>
              <a:rPr lang="fr-FR" sz="1600" dirty="0">
                <a:solidFill>
                  <a:srgbClr val="DA00FF"/>
                </a:solidFill>
              </a:rPr>
              <a:t>stem(n, x2, '</a:t>
            </a:r>
            <a:r>
              <a:rPr lang="fr-FR" sz="1600" dirty="0" err="1">
                <a:solidFill>
                  <a:srgbClr val="DA00FF"/>
                </a:solidFill>
              </a:rPr>
              <a:t>Linewidth</a:t>
            </a:r>
            <a:r>
              <a:rPr lang="fr-FR" sz="1600" dirty="0">
                <a:solidFill>
                  <a:srgbClr val="DA00FF"/>
                </a:solidFill>
              </a:rPr>
              <a:t>', 2, '</a:t>
            </a:r>
            <a:r>
              <a:rPr lang="fr-FR" sz="1600" dirty="0" err="1">
                <a:solidFill>
                  <a:srgbClr val="DA00FF"/>
                </a:solidFill>
              </a:rPr>
              <a:t>MarkerEdgeColor</a:t>
            </a:r>
            <a:r>
              <a:rPr lang="fr-FR" sz="1600" dirty="0">
                <a:solidFill>
                  <a:srgbClr val="DA00FF"/>
                </a:solidFill>
              </a:rPr>
              <a:t>', 'black');</a:t>
            </a:r>
          </a:p>
          <a:p>
            <a:r>
              <a:rPr lang="fr-FR" sz="1600" dirty="0">
                <a:solidFill>
                  <a:srgbClr val="DA00FF"/>
                </a:solidFill>
              </a:rPr>
              <a:t>plot(</a:t>
            </a:r>
            <a:r>
              <a:rPr lang="fr-FR" sz="1600" dirty="0" err="1">
                <a:solidFill>
                  <a:srgbClr val="DA00FF"/>
                </a:solidFill>
              </a:rPr>
              <a:t>t</a:t>
            </a:r>
            <a:r>
              <a:rPr lang="fr-FR" sz="1600" dirty="0">
                <a:solidFill>
                  <a:srgbClr val="DA00FF"/>
                </a:solidFill>
              </a:rPr>
              <a:t>, x1cont, 'b-', '</a:t>
            </a:r>
            <a:r>
              <a:rPr lang="fr-FR" sz="1600" dirty="0" err="1">
                <a:solidFill>
                  <a:srgbClr val="DA00FF"/>
                </a:solidFill>
              </a:rPr>
              <a:t>LineWidth</a:t>
            </a:r>
            <a:r>
              <a:rPr lang="fr-FR" sz="1600" dirty="0">
                <a:solidFill>
                  <a:srgbClr val="DA00FF"/>
                </a:solidFill>
              </a:rPr>
              <a:t>', 2)</a:t>
            </a:r>
            <a:r>
              <a:rPr lang="fr-FR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3803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Aliasing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96980"/>
            <a:ext cx="3962400" cy="44958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74775" algn="l"/>
              </a:tabLst>
            </a:pPr>
            <a:r>
              <a:rPr lang="en-US" dirty="0">
                <a:latin typeface="Times New Roman" charset="0"/>
              </a:rPr>
              <a:t>Continuous-time sinusoid</a:t>
            </a:r>
            <a:endParaRPr lang="en-US" sz="2400" dirty="0">
              <a:latin typeface="Times New Roman" charset="0"/>
            </a:endParaRPr>
          </a:p>
          <a:p>
            <a:pPr lvl="1">
              <a:lnSpc>
                <a:spcPct val="90000"/>
              </a:lnSpc>
              <a:buFontTx/>
              <a:buNone/>
              <a:tabLst>
                <a:tab pos="1374775" algn="l"/>
              </a:tabLst>
            </a:pP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=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cos</a:t>
            </a:r>
            <a:r>
              <a:rPr lang="en-US" dirty="0">
                <a:latin typeface="Times New Roman" charset="0"/>
              </a:rPr>
              <a:t>(2</a:t>
            </a:r>
            <a:r>
              <a:rPr lang="en-US" dirty="0">
                <a:latin typeface="Symbol" charset="0"/>
              </a:rPr>
              <a:t>p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baseline="-25000" dirty="0">
                <a:latin typeface="Times New Roman" charset="0"/>
              </a:rPr>
              <a:t>0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-25000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+ </a:t>
            </a:r>
            <a:r>
              <a:rPr lang="en-US" sz="2000" dirty="0">
                <a:latin typeface="Symbol" charset="0"/>
              </a:rPr>
              <a:t>f</a:t>
            </a:r>
            <a:r>
              <a:rPr lang="en-US" dirty="0">
                <a:latin typeface="Times New Roman" charset="0"/>
              </a:rPr>
              <a:t>)</a:t>
            </a:r>
          </a:p>
          <a:p>
            <a:pPr>
              <a:lnSpc>
                <a:spcPct val="90000"/>
              </a:lnSpc>
              <a:tabLst>
                <a:tab pos="1374775" algn="l"/>
              </a:tabLst>
            </a:pPr>
            <a:r>
              <a:rPr lang="en-US" dirty="0">
                <a:latin typeface="Times New Roman" charset="0"/>
              </a:rPr>
              <a:t>Sample at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T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s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 = 1/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s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Tx/>
              <a:buNone/>
              <a:tabLst>
                <a:tab pos="1374775" algn="l"/>
              </a:tabLst>
            </a:pP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] =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i="1" baseline="-25000" dirty="0" err="1">
                <a:latin typeface="Times New Roman" charset="0"/>
              </a:rPr>
              <a:t>s</a:t>
            </a:r>
            <a:r>
              <a:rPr lang="en-US" i="1" dirty="0" err="1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) =</a:t>
            </a:r>
            <a:br>
              <a:rPr lang="en-US" dirty="0">
                <a:latin typeface="Times New Roman" charset="0"/>
              </a:rPr>
            </a:b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cos</a:t>
            </a:r>
            <a:r>
              <a:rPr lang="en-US" dirty="0">
                <a:latin typeface="Times New Roman" charset="0"/>
              </a:rPr>
              <a:t>(2</a:t>
            </a:r>
            <a:r>
              <a:rPr lang="en-US" dirty="0">
                <a:latin typeface="Symbol" charset="0"/>
              </a:rPr>
              <a:t>p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baseline="-25000" dirty="0">
                <a:latin typeface="Times New Roman" charset="0"/>
              </a:rPr>
              <a:t>0 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i="1" baseline="-25000" dirty="0" err="1">
                <a:latin typeface="Times New Roman" charset="0"/>
              </a:rPr>
              <a:t>s</a:t>
            </a:r>
            <a:r>
              <a:rPr lang="en-US" i="1" baseline="-25000" dirty="0"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n </a:t>
            </a:r>
            <a:r>
              <a:rPr lang="en-US" dirty="0">
                <a:latin typeface="Times New Roman" charset="0"/>
              </a:rPr>
              <a:t>+ </a:t>
            </a:r>
            <a:r>
              <a:rPr lang="en-US" sz="2000" dirty="0">
                <a:latin typeface="Symbol" charset="0"/>
              </a:rPr>
              <a:t>f</a:t>
            </a:r>
            <a:r>
              <a:rPr lang="en-US" dirty="0">
                <a:latin typeface="Times New Roman" charset="0"/>
              </a:rPr>
              <a:t>)</a:t>
            </a:r>
            <a:endParaRPr lang="en-US" sz="2000" dirty="0">
              <a:latin typeface="Times New Roman" charset="0"/>
            </a:endParaRPr>
          </a:p>
          <a:p>
            <a:pPr>
              <a:lnSpc>
                <a:spcPct val="90000"/>
              </a:lnSpc>
              <a:tabLst>
                <a:tab pos="1374775" algn="l"/>
              </a:tabLst>
            </a:pPr>
            <a:r>
              <a:rPr lang="en-US" dirty="0">
                <a:latin typeface="Times New Roman" charset="0"/>
              </a:rPr>
              <a:t>Keeping the sampling period same, sample</a:t>
            </a:r>
            <a:endParaRPr lang="en-US" sz="2400" dirty="0">
              <a:latin typeface="Times New Roman" charset="0"/>
            </a:endParaRPr>
          </a:p>
          <a:p>
            <a:pPr lvl="1">
              <a:lnSpc>
                <a:spcPct val="90000"/>
              </a:lnSpc>
              <a:buFontTx/>
              <a:buNone/>
              <a:tabLst>
                <a:tab pos="1374775" algn="l"/>
              </a:tabLst>
            </a:pPr>
            <a:r>
              <a:rPr lang="en-US" sz="2000" i="1" dirty="0">
                <a:latin typeface="Times New Roman" charset="0"/>
              </a:rPr>
              <a:t>y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i="1" dirty="0">
                <a:latin typeface="Times New Roman" charset="0"/>
              </a:rPr>
              <a:t>t</a:t>
            </a:r>
            <a:r>
              <a:rPr lang="en-US" sz="2000" dirty="0">
                <a:latin typeface="Times New Roman" charset="0"/>
              </a:rPr>
              <a:t>) = </a:t>
            </a:r>
            <a:r>
              <a:rPr lang="en-US" sz="2000" i="1" dirty="0">
                <a:latin typeface="Times New Roman" charset="0"/>
              </a:rPr>
              <a:t>A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cos</a:t>
            </a:r>
            <a:r>
              <a:rPr lang="en-US" sz="2000" dirty="0">
                <a:latin typeface="Times New Roman" charset="0"/>
              </a:rPr>
              <a:t>(2</a:t>
            </a:r>
            <a:r>
              <a:rPr lang="en-US" sz="2000" dirty="0">
                <a:latin typeface="Symbol" charset="0"/>
              </a:rPr>
              <a:t>p 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i="1" dirty="0">
                <a:latin typeface="Times New Roman" charset="0"/>
              </a:rPr>
              <a:t>f</a:t>
            </a:r>
            <a:r>
              <a:rPr lang="en-US" sz="2000" baseline="-25000" dirty="0">
                <a:latin typeface="Times New Roman" charset="0"/>
              </a:rPr>
              <a:t>0</a:t>
            </a:r>
            <a:r>
              <a:rPr lang="en-US" sz="2000" dirty="0">
                <a:latin typeface="Times New Roman" charset="0"/>
              </a:rPr>
              <a:t> + </a:t>
            </a:r>
            <a:r>
              <a:rPr lang="en-US" sz="2000" i="1" dirty="0">
                <a:latin typeface="Times New Roman" charset="0"/>
              </a:rPr>
              <a:t>l </a:t>
            </a:r>
            <a:r>
              <a:rPr lang="en-US" sz="2000" i="1" dirty="0" err="1">
                <a:latin typeface="Times New Roman" charset="0"/>
              </a:rPr>
              <a:t>f</a:t>
            </a:r>
            <a:r>
              <a:rPr lang="en-US" sz="2000" i="1" baseline="-25000" dirty="0" err="1">
                <a:latin typeface="Times New Roman" charset="0"/>
              </a:rPr>
              <a:t>s</a:t>
            </a:r>
            <a:r>
              <a:rPr lang="en-US" sz="2000" dirty="0">
                <a:latin typeface="Times New Roman" charset="0"/>
              </a:rPr>
              <a:t>) </a:t>
            </a:r>
            <a:r>
              <a:rPr lang="en-US" sz="2000" i="1" dirty="0">
                <a:latin typeface="Times New Roman" charset="0"/>
              </a:rPr>
              <a:t>t </a:t>
            </a:r>
            <a:r>
              <a:rPr lang="en-US" sz="2000" dirty="0">
                <a:latin typeface="Times New Roman" charset="0"/>
              </a:rPr>
              <a:t> + </a:t>
            </a:r>
            <a:r>
              <a:rPr lang="en-US" sz="2000" dirty="0">
                <a:latin typeface="Symbol" charset="0"/>
              </a:rPr>
              <a:t>f</a:t>
            </a:r>
            <a:r>
              <a:rPr lang="en-US" sz="2000" dirty="0">
                <a:latin typeface="Times New Roman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  <a:tabLst>
                <a:tab pos="1374775" algn="l"/>
              </a:tabLst>
            </a:pPr>
            <a:r>
              <a:rPr lang="en-US" dirty="0">
                <a:latin typeface="Times New Roman" charset="0"/>
              </a:rPr>
              <a:t>    where 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dirty="0">
                <a:latin typeface="Times New Roman" charset="0"/>
              </a:rPr>
              <a:t> is an integer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96980"/>
            <a:ext cx="4343400" cy="45720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sz="2000" i="1">
                <a:latin typeface="Times New Roman" charset="0"/>
              </a:rPr>
              <a:t>y</a:t>
            </a:r>
            <a:r>
              <a:rPr lang="en-US" sz="2000">
                <a:latin typeface="Times New Roman" charset="0"/>
              </a:rPr>
              <a:t>[</a:t>
            </a:r>
            <a:r>
              <a:rPr lang="en-US" sz="2000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]	= </a:t>
            </a:r>
            <a:r>
              <a:rPr lang="en-US" sz="2000" i="1">
                <a:latin typeface="Times New Roman" charset="0"/>
              </a:rPr>
              <a:t>y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T</a:t>
            </a:r>
            <a:r>
              <a:rPr lang="en-US" sz="2000" i="1" baseline="-25000">
                <a:latin typeface="Times New Roman" charset="0"/>
              </a:rPr>
              <a:t>s</a:t>
            </a:r>
            <a:r>
              <a:rPr lang="en-US" sz="2000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</a:t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	= </a:t>
            </a:r>
            <a:r>
              <a:rPr lang="en-US" sz="2000" i="1">
                <a:latin typeface="Times New Roman" charset="0"/>
              </a:rPr>
              <a:t>A</a:t>
            </a:r>
            <a:r>
              <a:rPr lang="en-US" sz="2000">
                <a:latin typeface="Times New Roman" charset="0"/>
              </a:rPr>
              <a:t> cos(2</a:t>
            </a:r>
            <a:r>
              <a:rPr lang="en-US" sz="2000">
                <a:latin typeface="Symbol" charset="0"/>
              </a:rPr>
              <a:t>p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i="1">
                <a:latin typeface="Times New Roman" charset="0"/>
              </a:rPr>
              <a:t>f</a:t>
            </a:r>
            <a:r>
              <a:rPr lang="en-US" sz="2000" baseline="-25000">
                <a:latin typeface="Times New Roman" charset="0"/>
              </a:rPr>
              <a:t>0</a:t>
            </a:r>
            <a:r>
              <a:rPr lang="en-US" sz="2000">
                <a:latin typeface="Times New Roman" charset="0"/>
              </a:rPr>
              <a:t> + </a:t>
            </a:r>
            <a:r>
              <a:rPr lang="en-US" sz="2000" i="1">
                <a:latin typeface="Times New Roman" charset="0"/>
              </a:rPr>
              <a:t>lf</a:t>
            </a:r>
            <a:r>
              <a:rPr lang="en-US" sz="2000" i="1" baseline="-25000">
                <a:latin typeface="Times New Roman" charset="0"/>
              </a:rPr>
              <a:t>s</a:t>
            </a:r>
            <a:r>
              <a:rPr lang="en-US" sz="2000">
                <a:latin typeface="Times New Roman" charset="0"/>
              </a:rPr>
              <a:t>)</a:t>
            </a:r>
            <a:r>
              <a:rPr lang="en-US" sz="2000" i="1">
                <a:latin typeface="Times New Roman" charset="0"/>
              </a:rPr>
              <a:t>T</a:t>
            </a:r>
            <a:r>
              <a:rPr lang="en-US" sz="2000" i="1" baseline="-25000">
                <a:latin typeface="Times New Roman" charset="0"/>
              </a:rPr>
              <a:t>s</a:t>
            </a:r>
            <a:r>
              <a:rPr lang="en-US" sz="2000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 + </a:t>
            </a:r>
            <a:r>
              <a:rPr lang="en-US" sz="2000">
                <a:latin typeface="Symbol" charset="0"/>
              </a:rPr>
              <a:t>f</a:t>
            </a:r>
            <a:r>
              <a:rPr lang="en-US" sz="2000">
                <a:latin typeface="Times New Roman" charset="0"/>
              </a:rPr>
              <a:t>)</a:t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	= </a:t>
            </a:r>
            <a:r>
              <a:rPr lang="en-US" sz="2000" i="1">
                <a:latin typeface="Times New Roman" charset="0"/>
              </a:rPr>
              <a:t>A</a:t>
            </a:r>
            <a:r>
              <a:rPr lang="en-US" sz="2000">
                <a:latin typeface="Times New Roman" charset="0"/>
              </a:rPr>
              <a:t> cos(2</a:t>
            </a:r>
            <a:r>
              <a:rPr lang="en-US" sz="2000">
                <a:latin typeface="Symbol" charset="0"/>
              </a:rPr>
              <a:t>p</a:t>
            </a:r>
            <a:r>
              <a:rPr lang="en-US" sz="2000" i="1">
                <a:latin typeface="Times New Roman" charset="0"/>
              </a:rPr>
              <a:t>f</a:t>
            </a:r>
            <a:r>
              <a:rPr lang="en-US" sz="2000" baseline="-25000">
                <a:latin typeface="Times New Roman" charset="0"/>
              </a:rPr>
              <a:t>0</a:t>
            </a:r>
            <a:r>
              <a:rPr lang="en-US" sz="2000" i="1">
                <a:latin typeface="Times New Roman" charset="0"/>
              </a:rPr>
              <a:t>T</a:t>
            </a:r>
            <a:r>
              <a:rPr lang="en-US" sz="2000" i="1" baseline="-25000">
                <a:latin typeface="Times New Roman" charset="0"/>
              </a:rPr>
              <a:t>s</a:t>
            </a:r>
            <a:r>
              <a:rPr lang="en-US" sz="2000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 + 2</a:t>
            </a:r>
            <a:r>
              <a:rPr lang="en-US" sz="2000">
                <a:latin typeface="Symbol" charset="0"/>
              </a:rPr>
              <a:t>p</a:t>
            </a:r>
            <a:r>
              <a:rPr lang="en-US" sz="2000" i="1">
                <a:latin typeface="Times New Roman" charset="0"/>
              </a:rPr>
              <a:t>lf</a:t>
            </a:r>
            <a:r>
              <a:rPr lang="en-US" sz="2000" i="1" baseline="-25000">
                <a:latin typeface="Times New Roman" charset="0"/>
              </a:rPr>
              <a:t>s</a:t>
            </a:r>
            <a:r>
              <a:rPr lang="en-US" sz="2000" i="1">
                <a:latin typeface="Times New Roman" charset="0"/>
              </a:rPr>
              <a:t>T</a:t>
            </a:r>
            <a:r>
              <a:rPr lang="en-US" sz="2000" i="1" baseline="-25000">
                <a:latin typeface="Times New Roman" charset="0"/>
              </a:rPr>
              <a:t>s</a:t>
            </a:r>
            <a:r>
              <a:rPr lang="en-US" sz="2000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 + </a:t>
            </a:r>
            <a:r>
              <a:rPr lang="en-US" sz="2000">
                <a:latin typeface="Symbol" charset="0"/>
              </a:rPr>
              <a:t>f</a:t>
            </a:r>
            <a:r>
              <a:rPr lang="en-US" sz="2000">
                <a:latin typeface="Times New Roman" charset="0"/>
              </a:rPr>
              <a:t>)</a:t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	= </a:t>
            </a:r>
            <a:r>
              <a:rPr lang="en-US" sz="2000" i="1">
                <a:latin typeface="Times New Roman" charset="0"/>
              </a:rPr>
              <a:t>A</a:t>
            </a:r>
            <a:r>
              <a:rPr lang="en-US" sz="2000">
                <a:latin typeface="Times New Roman" charset="0"/>
              </a:rPr>
              <a:t> cos(2</a:t>
            </a:r>
            <a:r>
              <a:rPr lang="en-US" sz="2000">
                <a:latin typeface="Symbol" charset="0"/>
              </a:rPr>
              <a:t>p</a:t>
            </a:r>
            <a:r>
              <a:rPr lang="en-US" sz="2000" i="1">
                <a:latin typeface="Times New Roman" charset="0"/>
              </a:rPr>
              <a:t>f</a:t>
            </a:r>
            <a:r>
              <a:rPr lang="en-US" sz="2000" baseline="-25000">
                <a:latin typeface="Times New Roman" charset="0"/>
              </a:rPr>
              <a:t>0</a:t>
            </a:r>
            <a:r>
              <a:rPr lang="en-US" sz="2000" i="1">
                <a:latin typeface="Times New Roman" charset="0"/>
              </a:rPr>
              <a:t>T</a:t>
            </a:r>
            <a:r>
              <a:rPr lang="en-US" sz="2000" i="1" baseline="-25000">
                <a:latin typeface="Times New Roman" charset="0"/>
              </a:rPr>
              <a:t>s</a:t>
            </a:r>
            <a:r>
              <a:rPr lang="en-US" sz="2000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 + 2</a:t>
            </a:r>
            <a:r>
              <a:rPr lang="en-US" sz="2000">
                <a:latin typeface="Symbol" charset="0"/>
              </a:rPr>
              <a:t>p</a:t>
            </a:r>
            <a:r>
              <a:rPr lang="en-US" sz="2000" i="1">
                <a:latin typeface="Times New Roman" charset="0"/>
              </a:rPr>
              <a:t>ln</a:t>
            </a:r>
            <a:r>
              <a:rPr lang="en-US" sz="2000">
                <a:latin typeface="Times New Roman" charset="0"/>
              </a:rPr>
              <a:t> + </a:t>
            </a:r>
            <a:r>
              <a:rPr lang="en-US" sz="2000">
                <a:latin typeface="Symbol" charset="0"/>
              </a:rPr>
              <a:t>f</a:t>
            </a:r>
            <a:r>
              <a:rPr lang="en-US" sz="2000">
                <a:latin typeface="Times New Roman" charset="0"/>
              </a:rPr>
              <a:t>)</a:t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	= </a:t>
            </a:r>
            <a:r>
              <a:rPr lang="en-US" sz="2000" i="1">
                <a:latin typeface="Times New Roman" charset="0"/>
              </a:rPr>
              <a:t>A</a:t>
            </a:r>
            <a:r>
              <a:rPr lang="en-US" sz="2000">
                <a:latin typeface="Times New Roman" charset="0"/>
              </a:rPr>
              <a:t> cos(2</a:t>
            </a:r>
            <a:r>
              <a:rPr lang="en-US" sz="2000">
                <a:latin typeface="Symbol" charset="0"/>
              </a:rPr>
              <a:t>p</a:t>
            </a:r>
            <a:r>
              <a:rPr lang="en-US" sz="2000" i="1">
                <a:latin typeface="Times New Roman" charset="0"/>
              </a:rPr>
              <a:t>f</a:t>
            </a:r>
            <a:r>
              <a:rPr lang="en-US" sz="2000" baseline="-25000">
                <a:latin typeface="Times New Roman" charset="0"/>
              </a:rPr>
              <a:t>0</a:t>
            </a:r>
            <a:r>
              <a:rPr lang="en-US" sz="2000" i="1">
                <a:latin typeface="Times New Roman" charset="0"/>
              </a:rPr>
              <a:t>T</a:t>
            </a:r>
            <a:r>
              <a:rPr lang="en-US" sz="2000" i="1" baseline="-25000">
                <a:latin typeface="Times New Roman" charset="0"/>
              </a:rPr>
              <a:t>s</a:t>
            </a:r>
            <a:r>
              <a:rPr lang="en-US" sz="2000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 + </a:t>
            </a:r>
            <a:r>
              <a:rPr lang="en-US" sz="2000">
                <a:latin typeface="Symbol" charset="0"/>
              </a:rPr>
              <a:t>f</a:t>
            </a:r>
            <a:r>
              <a:rPr lang="en-US" sz="2000">
                <a:latin typeface="Times New Roman" charset="0"/>
              </a:rPr>
              <a:t>)</a:t>
            </a:r>
            <a:br>
              <a:rPr lang="en-US" sz="2000">
                <a:latin typeface="Times New Roman" charset="0"/>
              </a:rPr>
            </a:br>
            <a:r>
              <a:rPr lang="en-US" sz="2000">
                <a:latin typeface="Times New Roman" charset="0"/>
              </a:rPr>
              <a:t>	= </a:t>
            </a:r>
            <a:r>
              <a:rPr lang="en-US" sz="2000" i="1">
                <a:latin typeface="Times New Roman" charset="0"/>
              </a:rPr>
              <a:t>x</a:t>
            </a:r>
            <a:r>
              <a:rPr lang="en-US" sz="2000">
                <a:latin typeface="Times New Roman" charset="0"/>
              </a:rPr>
              <a:t>[</a:t>
            </a:r>
            <a:r>
              <a:rPr lang="en-US" sz="2000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]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>
                <a:latin typeface="Times New Roman" charset="0"/>
              </a:rPr>
              <a:t>Here, </a:t>
            </a:r>
            <a:r>
              <a:rPr lang="en-US" i="1">
                <a:latin typeface="Times New Roman" charset="0"/>
              </a:rPr>
              <a:t>f</a:t>
            </a:r>
            <a:r>
              <a:rPr lang="en-US" i="1" baseline="-25000">
                <a:latin typeface="Times New Roman" charset="0"/>
              </a:rPr>
              <a:t>s</a:t>
            </a:r>
            <a:r>
              <a:rPr lang="en-US" i="1">
                <a:latin typeface="Times New Roman" charset="0"/>
              </a:rPr>
              <a:t>T</a:t>
            </a:r>
            <a:r>
              <a:rPr lang="en-US" i="1" baseline="-25000">
                <a:latin typeface="Times New Roman" charset="0"/>
              </a:rPr>
              <a:t>s</a:t>
            </a:r>
            <a:r>
              <a:rPr lang="en-US">
                <a:latin typeface="Times New Roman" charset="0"/>
              </a:rPr>
              <a:t> = 1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>
                <a:latin typeface="Times New Roman" charset="0"/>
              </a:rPr>
              <a:t>Since </a:t>
            </a:r>
            <a:r>
              <a:rPr lang="en-US" i="1">
                <a:latin typeface="Times New Roman" charset="0"/>
              </a:rPr>
              <a:t>l</a:t>
            </a:r>
            <a:r>
              <a:rPr lang="en-US">
                <a:latin typeface="Times New Roman" charset="0"/>
              </a:rPr>
              <a:t> is an integer,</a:t>
            </a:r>
            <a:br>
              <a:rPr lang="en-US">
                <a:latin typeface="Times New Roman" charset="0"/>
              </a:rPr>
            </a:br>
            <a:r>
              <a:rPr lang="en-US">
                <a:latin typeface="Times New Roman" charset="0"/>
              </a:rPr>
              <a:t>cos(</a:t>
            </a:r>
            <a:r>
              <a:rPr lang="en-US" i="1">
                <a:latin typeface="Times New Roman" charset="0"/>
              </a:rPr>
              <a:t>x</a:t>
            </a:r>
            <a:r>
              <a:rPr lang="en-US">
                <a:latin typeface="Times New Roman" charset="0"/>
              </a:rPr>
              <a:t> + 2 </a:t>
            </a:r>
            <a:r>
              <a:rPr lang="en-US">
                <a:latin typeface="Symbol" charset="0"/>
              </a:rPr>
              <a:t>p </a:t>
            </a:r>
            <a:r>
              <a:rPr lang="en-US" i="1">
                <a:latin typeface="Times New Roman" charset="0"/>
              </a:rPr>
              <a:t>l</a:t>
            </a:r>
            <a:r>
              <a:rPr lang="en-US">
                <a:latin typeface="Times New Roman" charset="0"/>
              </a:rPr>
              <a:t>) = cos(</a:t>
            </a:r>
            <a:r>
              <a:rPr lang="en-US" i="1">
                <a:latin typeface="Times New Roman" charset="0"/>
              </a:rPr>
              <a:t>x</a:t>
            </a:r>
            <a:r>
              <a:rPr lang="en-US">
                <a:latin typeface="Times New Roman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>
                <a:latin typeface="Times New Roman" charset="0"/>
              </a:rPr>
              <a:t> </a:t>
            </a:r>
            <a:r>
              <a:rPr lang="en-US" b="0" i="1">
                <a:solidFill>
                  <a:schemeClr val="tx1"/>
                </a:solidFill>
                <a:latin typeface="Times New Roman" charset="0"/>
              </a:rPr>
              <a:t>y</a:t>
            </a:r>
            <a:r>
              <a:rPr lang="en-US" b="0">
                <a:solidFill>
                  <a:schemeClr val="tx1"/>
                </a:solidFill>
                <a:latin typeface="Times New Roman" charset="0"/>
              </a:rPr>
              <a:t>[</a:t>
            </a:r>
            <a:r>
              <a:rPr lang="en-US" b="0" i="1">
                <a:solidFill>
                  <a:schemeClr val="tx1"/>
                </a:solidFill>
                <a:latin typeface="Times New Roman" charset="0"/>
              </a:rPr>
              <a:t>n</a:t>
            </a:r>
            <a:r>
              <a:rPr lang="en-US" b="0">
                <a:solidFill>
                  <a:schemeClr val="tx1"/>
                </a:solidFill>
                <a:latin typeface="Times New Roman" charset="0"/>
              </a:rPr>
              <a:t>]</a:t>
            </a:r>
            <a:r>
              <a:rPr lang="en-US">
                <a:latin typeface="Times New Roman" charset="0"/>
              </a:rPr>
              <a:t> indistinguishable from </a:t>
            </a:r>
            <a:r>
              <a:rPr lang="en-US" b="0" i="1">
                <a:solidFill>
                  <a:schemeClr val="tx1"/>
                </a:solidFill>
                <a:latin typeface="Times New Roman" charset="0"/>
              </a:rPr>
              <a:t>x</a:t>
            </a:r>
            <a:r>
              <a:rPr lang="en-US" b="0">
                <a:solidFill>
                  <a:schemeClr val="tx1"/>
                </a:solidFill>
                <a:latin typeface="Times New Roman" charset="0"/>
              </a:rPr>
              <a:t>[</a:t>
            </a:r>
            <a:r>
              <a:rPr lang="en-US" b="0" i="1">
                <a:solidFill>
                  <a:schemeClr val="tx1"/>
                </a:solidFill>
                <a:latin typeface="Times New Roman" charset="0"/>
              </a:rPr>
              <a:t>n</a:t>
            </a:r>
            <a:r>
              <a:rPr lang="en-US" b="0">
                <a:solidFill>
                  <a:schemeClr val="tx1"/>
                </a:solidFill>
                <a:latin typeface="Times New Roman" charset="0"/>
              </a:rPr>
              <a:t>]</a:t>
            </a:r>
            <a:endParaRPr lang="en-US" sz="24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4-1.2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5-</a:t>
            </a:r>
            <a:fld id="{48456A70-0021-B84E-925B-88B7CCC4D2F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85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Another Kind of Aliasing (Folding)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96980"/>
            <a:ext cx="3962400" cy="44958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74775" algn="l"/>
              </a:tabLst>
            </a:pPr>
            <a:r>
              <a:rPr lang="en-US" dirty="0">
                <a:latin typeface="Times New Roman" charset="0"/>
              </a:rPr>
              <a:t>Continuous-time sinusoid</a:t>
            </a:r>
            <a:endParaRPr lang="en-US" sz="2400" dirty="0">
              <a:latin typeface="Times New Roman" charset="0"/>
            </a:endParaRPr>
          </a:p>
          <a:p>
            <a:pPr lvl="1">
              <a:lnSpc>
                <a:spcPct val="90000"/>
              </a:lnSpc>
              <a:buFontTx/>
              <a:buNone/>
              <a:tabLst>
                <a:tab pos="1374775" algn="l"/>
              </a:tabLst>
            </a:pP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=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cos</a:t>
            </a:r>
            <a:r>
              <a:rPr lang="en-US" dirty="0">
                <a:latin typeface="Times New Roman" charset="0"/>
              </a:rPr>
              <a:t>(-2</a:t>
            </a:r>
            <a:r>
              <a:rPr lang="en-US" dirty="0">
                <a:latin typeface="Symbol" charset="0"/>
              </a:rPr>
              <a:t>p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baseline="-25000" dirty="0">
                <a:latin typeface="Times New Roman" charset="0"/>
              </a:rPr>
              <a:t>0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-25000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+ </a:t>
            </a:r>
            <a:r>
              <a:rPr lang="en-US" sz="2000" dirty="0">
                <a:latin typeface="Symbol" charset="0"/>
              </a:rPr>
              <a:t>f</a:t>
            </a:r>
            <a:r>
              <a:rPr lang="en-US" dirty="0">
                <a:latin typeface="Times New Roman" charset="0"/>
              </a:rPr>
              <a:t>)</a:t>
            </a:r>
          </a:p>
          <a:p>
            <a:pPr>
              <a:lnSpc>
                <a:spcPct val="90000"/>
              </a:lnSpc>
              <a:tabLst>
                <a:tab pos="1374775" algn="l"/>
              </a:tabLst>
            </a:pPr>
            <a:r>
              <a:rPr lang="en-US" dirty="0">
                <a:latin typeface="Times New Roman" charset="0"/>
              </a:rPr>
              <a:t>Sample at 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T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s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 = 1/</a:t>
            </a:r>
            <a:r>
              <a:rPr lang="en-US" b="0" i="1" dirty="0" err="1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b="0" i="1" baseline="-25000" dirty="0" err="1">
                <a:solidFill>
                  <a:schemeClr val="tx1"/>
                </a:solidFill>
                <a:latin typeface="Times New Roman" charset="0"/>
              </a:rPr>
              <a:t>s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Tx/>
              <a:buNone/>
              <a:tabLst>
                <a:tab pos="1374775" algn="l"/>
              </a:tabLst>
            </a:pP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] =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i="1" baseline="-25000" dirty="0" err="1">
                <a:latin typeface="Times New Roman" charset="0"/>
              </a:rPr>
              <a:t>s</a:t>
            </a:r>
            <a:r>
              <a:rPr lang="en-US" i="1" dirty="0" err="1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) =</a:t>
            </a:r>
            <a:br>
              <a:rPr lang="en-US" dirty="0">
                <a:latin typeface="Times New Roman" charset="0"/>
              </a:rPr>
            </a:b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cos</a:t>
            </a:r>
            <a:r>
              <a:rPr lang="en-US" dirty="0">
                <a:latin typeface="Times New Roman" charset="0"/>
              </a:rPr>
              <a:t>(-2</a:t>
            </a:r>
            <a:r>
              <a:rPr lang="en-US" dirty="0">
                <a:latin typeface="Symbol" charset="0"/>
              </a:rPr>
              <a:t>p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baseline="-25000" dirty="0">
                <a:latin typeface="Times New Roman" charset="0"/>
              </a:rPr>
              <a:t>0 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i="1" baseline="-25000" dirty="0" err="1">
                <a:latin typeface="Times New Roman" charset="0"/>
              </a:rPr>
              <a:t>s</a:t>
            </a:r>
            <a:r>
              <a:rPr lang="en-US" i="1" baseline="-25000" dirty="0"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n </a:t>
            </a:r>
            <a:r>
              <a:rPr lang="en-US" dirty="0">
                <a:latin typeface="Times New Roman" charset="0"/>
              </a:rPr>
              <a:t>+ </a:t>
            </a:r>
            <a:r>
              <a:rPr lang="en-US" sz="2000" dirty="0">
                <a:latin typeface="Symbol" charset="0"/>
              </a:rPr>
              <a:t>f</a:t>
            </a:r>
            <a:r>
              <a:rPr lang="en-US" dirty="0">
                <a:latin typeface="Times New Roman" charset="0"/>
              </a:rPr>
              <a:t>)</a:t>
            </a:r>
            <a:endParaRPr lang="en-US" sz="2000" dirty="0">
              <a:latin typeface="Times New Roman" charset="0"/>
            </a:endParaRPr>
          </a:p>
          <a:p>
            <a:pPr>
              <a:lnSpc>
                <a:spcPct val="90000"/>
              </a:lnSpc>
              <a:tabLst>
                <a:tab pos="1374775" algn="l"/>
              </a:tabLst>
            </a:pPr>
            <a:r>
              <a:rPr lang="en-US" dirty="0">
                <a:latin typeface="Times New Roman" charset="0"/>
              </a:rPr>
              <a:t>Keeping the sampling period same, sample</a:t>
            </a:r>
            <a:endParaRPr lang="en-US" sz="2400" dirty="0">
              <a:latin typeface="Times New Roman" charset="0"/>
            </a:endParaRPr>
          </a:p>
          <a:p>
            <a:pPr lvl="1">
              <a:lnSpc>
                <a:spcPct val="90000"/>
              </a:lnSpc>
              <a:buFontTx/>
              <a:buNone/>
              <a:tabLst>
                <a:tab pos="1374775" algn="l"/>
              </a:tabLst>
            </a:pPr>
            <a:r>
              <a:rPr lang="en-US" sz="2000" i="1" dirty="0">
                <a:latin typeface="Times New Roman" charset="0"/>
              </a:rPr>
              <a:t>y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i="1" dirty="0">
                <a:latin typeface="Times New Roman" charset="0"/>
              </a:rPr>
              <a:t>t</a:t>
            </a:r>
            <a:r>
              <a:rPr lang="en-US" sz="2000" dirty="0">
                <a:latin typeface="Times New Roman" charset="0"/>
              </a:rPr>
              <a:t>) = </a:t>
            </a:r>
            <a:r>
              <a:rPr lang="en-US" sz="2000" i="1" dirty="0">
                <a:latin typeface="Times New Roman" charset="0"/>
              </a:rPr>
              <a:t>A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cos</a:t>
            </a:r>
            <a:r>
              <a:rPr lang="en-US" sz="2000" dirty="0">
                <a:latin typeface="Times New Roman" charset="0"/>
              </a:rPr>
              <a:t>(2</a:t>
            </a:r>
            <a:r>
              <a:rPr lang="en-US" sz="2000" dirty="0">
                <a:latin typeface="Symbol" charset="0"/>
              </a:rPr>
              <a:t>p </a:t>
            </a:r>
            <a:r>
              <a:rPr lang="en-US" sz="2000" dirty="0">
                <a:latin typeface="Times New Roman" charset="0"/>
              </a:rPr>
              <a:t>(-</a:t>
            </a:r>
            <a:r>
              <a:rPr lang="en-US" sz="2000" i="1" dirty="0">
                <a:latin typeface="Times New Roman" charset="0"/>
              </a:rPr>
              <a:t>f</a:t>
            </a:r>
            <a:r>
              <a:rPr lang="en-US" sz="2000" baseline="-25000" dirty="0">
                <a:latin typeface="Times New Roman" charset="0"/>
              </a:rPr>
              <a:t>0</a:t>
            </a:r>
            <a:r>
              <a:rPr lang="en-US" sz="2000" dirty="0">
                <a:latin typeface="Times New Roman" charset="0"/>
              </a:rPr>
              <a:t> + </a:t>
            </a:r>
            <a:r>
              <a:rPr lang="en-US" sz="2000" i="1" dirty="0">
                <a:latin typeface="Times New Roman" charset="0"/>
              </a:rPr>
              <a:t>l </a:t>
            </a:r>
            <a:r>
              <a:rPr lang="en-US" sz="2000" i="1" dirty="0" err="1">
                <a:latin typeface="Times New Roman" charset="0"/>
              </a:rPr>
              <a:t>f</a:t>
            </a:r>
            <a:r>
              <a:rPr lang="en-US" sz="2000" i="1" baseline="-25000" dirty="0" err="1">
                <a:latin typeface="Times New Roman" charset="0"/>
              </a:rPr>
              <a:t>s</a:t>
            </a:r>
            <a:r>
              <a:rPr lang="en-US" sz="2000" dirty="0">
                <a:latin typeface="Times New Roman" charset="0"/>
              </a:rPr>
              <a:t>) </a:t>
            </a:r>
            <a:r>
              <a:rPr lang="en-US" sz="2000" i="1" dirty="0">
                <a:latin typeface="Times New Roman" charset="0"/>
              </a:rPr>
              <a:t>t </a:t>
            </a:r>
            <a:r>
              <a:rPr lang="en-US" sz="2000" dirty="0">
                <a:latin typeface="Times New Roman" charset="0"/>
              </a:rPr>
              <a:t> + </a:t>
            </a:r>
            <a:r>
              <a:rPr lang="en-US" sz="2000" dirty="0">
                <a:latin typeface="Symbol" charset="0"/>
              </a:rPr>
              <a:t>f</a:t>
            </a:r>
            <a:r>
              <a:rPr lang="en-US" sz="2000" dirty="0">
                <a:latin typeface="Times New Roman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  <a:tabLst>
                <a:tab pos="1374775" algn="l"/>
              </a:tabLst>
            </a:pPr>
            <a:r>
              <a:rPr lang="en-US" dirty="0">
                <a:latin typeface="Times New Roman" charset="0"/>
              </a:rPr>
              <a:t>    where 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dirty="0">
                <a:latin typeface="Times New Roman" charset="0"/>
              </a:rPr>
              <a:t> is an integer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496980"/>
            <a:ext cx="4495800" cy="45720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sz="2000" i="1" dirty="0">
                <a:latin typeface="Times New Roman" charset="0"/>
              </a:rPr>
              <a:t>y</a:t>
            </a:r>
            <a:r>
              <a:rPr lang="en-US" sz="2000" dirty="0">
                <a:latin typeface="Times New Roman" charset="0"/>
              </a:rPr>
              <a:t>[</a:t>
            </a:r>
            <a:r>
              <a:rPr lang="en-US" sz="2000" i="1" dirty="0">
                <a:latin typeface="Times New Roman" charset="0"/>
              </a:rPr>
              <a:t>n</a:t>
            </a:r>
            <a:r>
              <a:rPr lang="en-US" sz="2000" dirty="0">
                <a:latin typeface="Times New Roman" charset="0"/>
              </a:rPr>
              <a:t>]	= </a:t>
            </a:r>
            <a:r>
              <a:rPr lang="en-US" sz="2000" i="1" dirty="0">
                <a:latin typeface="Times New Roman" charset="0"/>
              </a:rPr>
              <a:t>y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i="1" dirty="0" err="1">
                <a:latin typeface="Times New Roman" charset="0"/>
              </a:rPr>
              <a:t>T</a:t>
            </a:r>
            <a:r>
              <a:rPr lang="en-US" sz="2000" i="1" baseline="-25000" dirty="0" err="1">
                <a:latin typeface="Times New Roman" charset="0"/>
              </a:rPr>
              <a:t>s</a:t>
            </a:r>
            <a:r>
              <a:rPr lang="en-US" sz="2000" i="1" dirty="0" err="1">
                <a:latin typeface="Times New Roman" charset="0"/>
              </a:rPr>
              <a:t>n</a:t>
            </a:r>
            <a:r>
              <a:rPr lang="en-US" sz="2000" dirty="0">
                <a:latin typeface="Times New Roman" charset="0"/>
              </a:rPr>
              <a:t>)</a:t>
            </a:r>
            <a:br>
              <a:rPr lang="en-US" sz="2000" dirty="0">
                <a:latin typeface="Times New Roman" charset="0"/>
              </a:rPr>
            </a:br>
            <a:r>
              <a:rPr lang="en-US" sz="2000" dirty="0">
                <a:latin typeface="Times New Roman" charset="0"/>
              </a:rPr>
              <a:t>	= </a:t>
            </a:r>
            <a:r>
              <a:rPr lang="en-US" sz="2000" i="1" dirty="0">
                <a:latin typeface="Times New Roman" charset="0"/>
              </a:rPr>
              <a:t>A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cos</a:t>
            </a:r>
            <a:r>
              <a:rPr lang="en-US" sz="2000" dirty="0">
                <a:latin typeface="Times New Roman" charset="0"/>
              </a:rPr>
              <a:t>(2</a:t>
            </a:r>
            <a:r>
              <a:rPr lang="en-US" sz="2000" dirty="0">
                <a:latin typeface="Symbol" charset="0"/>
              </a:rPr>
              <a:t>p</a:t>
            </a:r>
            <a:r>
              <a:rPr lang="en-US" sz="2000" dirty="0">
                <a:latin typeface="Times New Roman" charset="0"/>
              </a:rPr>
              <a:t>(-</a:t>
            </a:r>
            <a:r>
              <a:rPr lang="en-US" sz="2000" i="1" dirty="0">
                <a:latin typeface="Times New Roman" charset="0"/>
              </a:rPr>
              <a:t>f</a:t>
            </a:r>
            <a:r>
              <a:rPr lang="en-US" sz="2000" baseline="-25000" dirty="0">
                <a:latin typeface="Times New Roman" charset="0"/>
              </a:rPr>
              <a:t>0</a:t>
            </a:r>
            <a:r>
              <a:rPr lang="en-US" sz="2000" dirty="0">
                <a:latin typeface="Times New Roman" charset="0"/>
              </a:rPr>
              <a:t> + </a:t>
            </a:r>
            <a:r>
              <a:rPr lang="en-US" sz="2000" i="1" dirty="0" err="1">
                <a:latin typeface="Times New Roman" charset="0"/>
              </a:rPr>
              <a:t>lf</a:t>
            </a:r>
            <a:r>
              <a:rPr lang="en-US" sz="2000" i="1" baseline="-25000" dirty="0" err="1">
                <a:latin typeface="Times New Roman" charset="0"/>
              </a:rPr>
              <a:t>s</a:t>
            </a:r>
            <a:r>
              <a:rPr lang="en-US" sz="2000" dirty="0">
                <a:latin typeface="Times New Roman" charset="0"/>
              </a:rPr>
              <a:t>)</a:t>
            </a:r>
            <a:r>
              <a:rPr lang="en-US" sz="2000" i="1" dirty="0" err="1">
                <a:latin typeface="Times New Roman" charset="0"/>
              </a:rPr>
              <a:t>T</a:t>
            </a:r>
            <a:r>
              <a:rPr lang="en-US" sz="2000" i="1" baseline="-25000" dirty="0" err="1">
                <a:latin typeface="Times New Roman" charset="0"/>
              </a:rPr>
              <a:t>s</a:t>
            </a:r>
            <a:r>
              <a:rPr lang="en-US" sz="2000" i="1" dirty="0" err="1">
                <a:latin typeface="Times New Roman" charset="0"/>
              </a:rPr>
              <a:t>n</a:t>
            </a:r>
            <a:r>
              <a:rPr lang="en-US" sz="2000" dirty="0">
                <a:latin typeface="Times New Roman" charset="0"/>
              </a:rPr>
              <a:t> + </a:t>
            </a:r>
            <a:r>
              <a:rPr lang="en-US" sz="2000" dirty="0">
                <a:latin typeface="Symbol" charset="0"/>
              </a:rPr>
              <a:t>f</a:t>
            </a:r>
            <a:r>
              <a:rPr lang="en-US" sz="2000" dirty="0">
                <a:latin typeface="Times New Roman" charset="0"/>
              </a:rPr>
              <a:t>)</a:t>
            </a:r>
            <a:br>
              <a:rPr lang="en-US" sz="2000" dirty="0">
                <a:latin typeface="Times New Roman" charset="0"/>
              </a:rPr>
            </a:br>
            <a:r>
              <a:rPr lang="en-US" sz="2000" dirty="0">
                <a:latin typeface="Times New Roman" charset="0"/>
              </a:rPr>
              <a:t>	= </a:t>
            </a:r>
            <a:r>
              <a:rPr lang="en-US" sz="2000" i="1" dirty="0">
                <a:latin typeface="Times New Roman" charset="0"/>
              </a:rPr>
              <a:t>A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cos</a:t>
            </a:r>
            <a:r>
              <a:rPr lang="en-US" sz="2000" dirty="0">
                <a:latin typeface="Times New Roman" charset="0"/>
              </a:rPr>
              <a:t>(-2</a:t>
            </a:r>
            <a:r>
              <a:rPr lang="en-US" sz="2000" dirty="0">
                <a:latin typeface="Symbol" charset="0"/>
              </a:rPr>
              <a:t>p</a:t>
            </a:r>
            <a:r>
              <a:rPr lang="en-US" sz="2000" i="1" dirty="0">
                <a:latin typeface="Times New Roman" charset="0"/>
              </a:rPr>
              <a:t>f</a:t>
            </a:r>
            <a:r>
              <a:rPr lang="en-US" sz="2000" baseline="-25000" dirty="0">
                <a:latin typeface="Times New Roman" charset="0"/>
              </a:rPr>
              <a:t>0</a:t>
            </a:r>
            <a:r>
              <a:rPr lang="en-US" sz="2000" i="1" dirty="0">
                <a:latin typeface="Times New Roman" charset="0"/>
              </a:rPr>
              <a:t>T</a:t>
            </a:r>
            <a:r>
              <a:rPr lang="en-US" sz="2000" i="1" baseline="-25000" dirty="0">
                <a:latin typeface="Times New Roman" charset="0"/>
              </a:rPr>
              <a:t>s</a:t>
            </a:r>
            <a:r>
              <a:rPr lang="en-US" sz="2000" i="1" dirty="0">
                <a:latin typeface="Times New Roman" charset="0"/>
              </a:rPr>
              <a:t>n</a:t>
            </a:r>
            <a:r>
              <a:rPr lang="en-US" sz="2000" dirty="0">
                <a:latin typeface="Times New Roman" charset="0"/>
              </a:rPr>
              <a:t> + 2</a:t>
            </a:r>
            <a:r>
              <a:rPr lang="en-US" sz="2000" dirty="0">
                <a:latin typeface="Symbol" charset="0"/>
              </a:rPr>
              <a:t>p</a:t>
            </a:r>
            <a:r>
              <a:rPr lang="en-US" sz="2000" i="1" dirty="0">
                <a:latin typeface="Times New Roman" charset="0"/>
              </a:rPr>
              <a:t>lf</a:t>
            </a:r>
            <a:r>
              <a:rPr lang="en-US" sz="2000" i="1" baseline="-25000" dirty="0">
                <a:latin typeface="Times New Roman" charset="0"/>
              </a:rPr>
              <a:t>s</a:t>
            </a:r>
            <a:r>
              <a:rPr lang="en-US" sz="2000" i="1" dirty="0">
                <a:latin typeface="Times New Roman" charset="0"/>
              </a:rPr>
              <a:t>T</a:t>
            </a:r>
            <a:r>
              <a:rPr lang="en-US" sz="2000" i="1" baseline="-25000" dirty="0">
                <a:latin typeface="Times New Roman" charset="0"/>
              </a:rPr>
              <a:t>s</a:t>
            </a:r>
            <a:r>
              <a:rPr lang="en-US" sz="2000" i="1" dirty="0">
                <a:latin typeface="Times New Roman" charset="0"/>
              </a:rPr>
              <a:t>n</a:t>
            </a:r>
            <a:r>
              <a:rPr lang="en-US" sz="2000" dirty="0">
                <a:latin typeface="Times New Roman" charset="0"/>
              </a:rPr>
              <a:t> + </a:t>
            </a:r>
            <a:r>
              <a:rPr lang="en-US" sz="2000" dirty="0">
                <a:latin typeface="Symbol" charset="0"/>
              </a:rPr>
              <a:t>f</a:t>
            </a:r>
            <a:r>
              <a:rPr lang="en-US" sz="2000" dirty="0">
                <a:latin typeface="Times New Roman" charset="0"/>
              </a:rPr>
              <a:t>)</a:t>
            </a:r>
            <a:br>
              <a:rPr lang="en-US" sz="2000" dirty="0">
                <a:latin typeface="Times New Roman" charset="0"/>
              </a:rPr>
            </a:br>
            <a:r>
              <a:rPr lang="en-US" sz="2000" dirty="0">
                <a:latin typeface="Times New Roman" charset="0"/>
              </a:rPr>
              <a:t>	= </a:t>
            </a:r>
            <a:r>
              <a:rPr lang="en-US" sz="2000" i="1" dirty="0">
                <a:latin typeface="Times New Roman" charset="0"/>
              </a:rPr>
              <a:t>A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cos</a:t>
            </a:r>
            <a:r>
              <a:rPr lang="en-US" sz="2000" dirty="0">
                <a:latin typeface="Times New Roman" charset="0"/>
              </a:rPr>
              <a:t>(-2</a:t>
            </a:r>
            <a:r>
              <a:rPr lang="en-US" sz="2000" dirty="0">
                <a:latin typeface="Symbol" charset="0"/>
              </a:rPr>
              <a:t>p</a:t>
            </a:r>
            <a:r>
              <a:rPr lang="en-US" sz="2000" i="1" dirty="0">
                <a:latin typeface="Times New Roman" charset="0"/>
              </a:rPr>
              <a:t>f</a:t>
            </a:r>
            <a:r>
              <a:rPr lang="en-US" sz="2000" baseline="-25000" dirty="0">
                <a:latin typeface="Times New Roman" charset="0"/>
              </a:rPr>
              <a:t>0</a:t>
            </a:r>
            <a:r>
              <a:rPr lang="en-US" sz="2000" i="1" dirty="0">
                <a:latin typeface="Times New Roman" charset="0"/>
              </a:rPr>
              <a:t>T</a:t>
            </a:r>
            <a:r>
              <a:rPr lang="en-US" sz="2000" i="1" baseline="-25000" dirty="0">
                <a:latin typeface="Times New Roman" charset="0"/>
              </a:rPr>
              <a:t>s</a:t>
            </a:r>
            <a:r>
              <a:rPr lang="en-US" sz="2000" i="1" dirty="0">
                <a:latin typeface="Times New Roman" charset="0"/>
              </a:rPr>
              <a:t>n</a:t>
            </a:r>
            <a:r>
              <a:rPr lang="en-US" sz="2000" dirty="0">
                <a:latin typeface="Times New Roman" charset="0"/>
              </a:rPr>
              <a:t> + 2</a:t>
            </a:r>
            <a:r>
              <a:rPr lang="en-US" sz="2000" dirty="0">
                <a:latin typeface="Symbol" charset="0"/>
              </a:rPr>
              <a:t>p</a:t>
            </a:r>
            <a:r>
              <a:rPr lang="en-US" sz="2000" i="1" dirty="0">
                <a:latin typeface="Times New Roman" charset="0"/>
              </a:rPr>
              <a:t>ln</a:t>
            </a:r>
            <a:r>
              <a:rPr lang="en-US" sz="2000" dirty="0">
                <a:latin typeface="Times New Roman" charset="0"/>
              </a:rPr>
              <a:t> + </a:t>
            </a:r>
            <a:r>
              <a:rPr lang="en-US" sz="2000" dirty="0">
                <a:latin typeface="Symbol" charset="0"/>
              </a:rPr>
              <a:t>f</a:t>
            </a:r>
            <a:r>
              <a:rPr lang="en-US" sz="2000" dirty="0">
                <a:latin typeface="Times New Roman" charset="0"/>
              </a:rPr>
              <a:t>)</a:t>
            </a:r>
            <a:br>
              <a:rPr lang="en-US" sz="2000" dirty="0">
                <a:latin typeface="Times New Roman" charset="0"/>
              </a:rPr>
            </a:br>
            <a:r>
              <a:rPr lang="en-US" sz="2000" dirty="0">
                <a:latin typeface="Times New Roman" charset="0"/>
              </a:rPr>
              <a:t>	= </a:t>
            </a:r>
            <a:r>
              <a:rPr lang="en-US" sz="2000" i="1" dirty="0">
                <a:latin typeface="Times New Roman" charset="0"/>
              </a:rPr>
              <a:t>A</a:t>
            </a:r>
            <a:r>
              <a:rPr lang="en-US" sz="2000" dirty="0">
                <a:latin typeface="Times New Roman" charset="0"/>
              </a:rPr>
              <a:t> </a:t>
            </a:r>
            <a:r>
              <a:rPr lang="en-US" sz="2000" dirty="0" err="1">
                <a:latin typeface="Times New Roman" charset="0"/>
              </a:rPr>
              <a:t>cos</a:t>
            </a:r>
            <a:r>
              <a:rPr lang="en-US" sz="2000" dirty="0">
                <a:latin typeface="Times New Roman" charset="0"/>
              </a:rPr>
              <a:t>(-2</a:t>
            </a:r>
            <a:r>
              <a:rPr lang="en-US" sz="2000" dirty="0">
                <a:latin typeface="Symbol" charset="0"/>
              </a:rPr>
              <a:t>p</a:t>
            </a:r>
            <a:r>
              <a:rPr lang="en-US" sz="2000" i="1" dirty="0">
                <a:latin typeface="Times New Roman" charset="0"/>
              </a:rPr>
              <a:t>f</a:t>
            </a:r>
            <a:r>
              <a:rPr lang="en-US" sz="2000" baseline="-25000" dirty="0">
                <a:latin typeface="Times New Roman" charset="0"/>
              </a:rPr>
              <a:t>0</a:t>
            </a:r>
            <a:r>
              <a:rPr lang="en-US" sz="2000" i="1" dirty="0">
                <a:latin typeface="Times New Roman" charset="0"/>
              </a:rPr>
              <a:t>T</a:t>
            </a:r>
            <a:r>
              <a:rPr lang="en-US" sz="2000" i="1" baseline="-25000" dirty="0">
                <a:latin typeface="Times New Roman" charset="0"/>
              </a:rPr>
              <a:t>s</a:t>
            </a:r>
            <a:r>
              <a:rPr lang="en-US" sz="2000" i="1" dirty="0">
                <a:latin typeface="Times New Roman" charset="0"/>
              </a:rPr>
              <a:t>n</a:t>
            </a:r>
            <a:r>
              <a:rPr lang="en-US" sz="2000" dirty="0">
                <a:latin typeface="Times New Roman" charset="0"/>
              </a:rPr>
              <a:t> + </a:t>
            </a:r>
            <a:r>
              <a:rPr lang="en-US" sz="2000" dirty="0">
                <a:latin typeface="Symbol" charset="0"/>
              </a:rPr>
              <a:t>f</a:t>
            </a:r>
            <a:r>
              <a:rPr lang="en-US" sz="2000" dirty="0">
                <a:latin typeface="Times New Roman" charset="0"/>
              </a:rPr>
              <a:t>)</a:t>
            </a:r>
            <a:br>
              <a:rPr lang="en-US" sz="2000" dirty="0">
                <a:latin typeface="Times New Roman" charset="0"/>
              </a:rPr>
            </a:br>
            <a:r>
              <a:rPr lang="en-US" sz="2000" dirty="0">
                <a:latin typeface="Times New Roman" charset="0"/>
              </a:rPr>
              <a:t>	= </a:t>
            </a:r>
            <a:r>
              <a:rPr lang="en-US" sz="2000" i="1" dirty="0">
                <a:latin typeface="Times New Roman" charset="0"/>
              </a:rPr>
              <a:t>x</a:t>
            </a:r>
            <a:r>
              <a:rPr lang="en-US" sz="2000" dirty="0">
                <a:latin typeface="Times New Roman" charset="0"/>
              </a:rPr>
              <a:t>[</a:t>
            </a:r>
            <a:r>
              <a:rPr lang="en-US" sz="2000" i="1" dirty="0">
                <a:latin typeface="Times New Roman" charset="0"/>
              </a:rPr>
              <a:t>n</a:t>
            </a:r>
            <a:r>
              <a:rPr lang="en-US" sz="2000" dirty="0">
                <a:latin typeface="Times New Roman" charset="0"/>
              </a:rPr>
              <a:t>]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dirty="0">
                <a:latin typeface="Times New Roman" charset="0"/>
              </a:rPr>
              <a:t>Here, </a:t>
            </a:r>
            <a:r>
              <a:rPr lang="en-US" i="1" dirty="0" err="1">
                <a:latin typeface="Times New Roman" charset="0"/>
              </a:rPr>
              <a:t>f</a:t>
            </a:r>
            <a:r>
              <a:rPr lang="en-US" i="1" baseline="-25000" dirty="0" err="1">
                <a:latin typeface="Times New Roman" charset="0"/>
              </a:rPr>
              <a:t>s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i="1" baseline="-25000" dirty="0" err="1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 = 1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dirty="0">
                <a:latin typeface="Times New Roman" charset="0"/>
              </a:rPr>
              <a:t>Since </a:t>
            </a:r>
            <a:r>
              <a:rPr lang="en-US" i="1" dirty="0">
                <a:latin typeface="Times New Roman" charset="0"/>
              </a:rPr>
              <a:t>l</a:t>
            </a:r>
            <a:r>
              <a:rPr lang="en-US" dirty="0">
                <a:latin typeface="Times New Roman" charset="0"/>
              </a:rPr>
              <a:t> is an integer,</a:t>
            </a:r>
            <a:br>
              <a:rPr lang="en-US" dirty="0">
                <a:latin typeface="Times New Roman" charset="0"/>
              </a:rPr>
            </a:br>
            <a:r>
              <a:rPr lang="en-US" dirty="0" err="1">
                <a:latin typeface="Times New Roman" charset="0"/>
              </a:rPr>
              <a:t>cos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+ 2 </a:t>
            </a:r>
            <a:r>
              <a:rPr lang="en-US" dirty="0">
                <a:latin typeface="Symbol" charset="0"/>
              </a:rPr>
              <a:t>p </a:t>
            </a:r>
            <a:r>
              <a:rPr lang="en-US" i="1" dirty="0">
                <a:latin typeface="Times New Roman" charset="0"/>
              </a:rPr>
              <a:t>l</a:t>
            </a:r>
            <a:r>
              <a:rPr lang="en-US" dirty="0">
                <a:latin typeface="Times New Roman" charset="0"/>
              </a:rPr>
              <a:t>) = </a:t>
            </a:r>
            <a:r>
              <a:rPr lang="en-US" dirty="0" err="1">
                <a:latin typeface="Times New Roman" charset="0"/>
              </a:rPr>
              <a:t>cos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latin typeface="Times New Roman" charset="0"/>
              </a:rPr>
              <a:t> 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y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[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n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]</a:t>
            </a:r>
            <a:r>
              <a:rPr lang="en-US" dirty="0">
                <a:latin typeface="Times New Roman" charset="0"/>
              </a:rPr>
              <a:t> indistinguishable from 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x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[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n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]</a:t>
            </a:r>
            <a:endParaRPr lang="en-US" sz="2400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4-1.2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5-</a:t>
            </a:r>
            <a:fld id="{48456A70-0021-B84E-925B-88B7CCC4D2F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99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of a Discrete-Time Signal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5562600" cy="533400"/>
          </a:xfrm>
        </p:spPr>
        <p:txBody>
          <a:bodyPr/>
          <a:lstStyle/>
          <a:p>
            <a:r>
              <a:rPr lang="en-US" dirty="0"/>
              <a:t>Spectrum of a sinusoidal signal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5-</a:t>
            </a:r>
            <a:fld id="{95762E6C-DE49-564A-8C5A-CB9F7777570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4-1.3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479056"/>
              </p:ext>
            </p:extLst>
          </p:nvPr>
        </p:nvGraphicFramePr>
        <p:xfrm>
          <a:off x="979488" y="1930400"/>
          <a:ext cx="35004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5300" imgH="330200" progId="Equation.3">
                  <p:embed/>
                </p:oleObj>
              </mc:Choice>
              <mc:Fallback>
                <p:oleObj name="Equation" r:id="rId2" imgW="17653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9488" y="1930400"/>
                        <a:ext cx="3500437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04800" y="4875353"/>
            <a:ext cx="8001000" cy="992047"/>
            <a:chOff x="304800" y="4799153"/>
            <a:chExt cx="8001000" cy="992047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304800" y="5791200"/>
              <a:ext cx="8001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4263432" y="4866308"/>
              <a:ext cx="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4276944" y="4799153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½</a:t>
              </a: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187232" y="5018708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3352800" y="5094908"/>
            <a:ext cx="1793136" cy="1136192"/>
            <a:chOff x="3352800" y="5018708"/>
            <a:chExt cx="1793136" cy="1136192"/>
          </a:xfrm>
        </p:grpSpPr>
        <p:sp>
          <p:nvSpPr>
            <p:cNvPr id="35" name="TextBox 34"/>
            <p:cNvSpPr txBox="1"/>
            <p:nvPr/>
          </p:nvSpPr>
          <p:spPr>
            <a:xfrm>
              <a:off x="4460136" y="57855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Symbol" charset="2"/>
                  <a:cs typeface="Symbol" charset="2"/>
                </a:rPr>
                <a:t>0.4p</a:t>
              </a:r>
              <a:endParaRPr lang="en-US" sz="1800" dirty="0"/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flipV="1">
              <a:off x="4800600" y="5018708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V="1">
              <a:off x="3733800" y="5018708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3352800" y="578070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Symbol" charset="2"/>
                  <a:cs typeface="Symbol" charset="2"/>
                </a:rPr>
                <a:t>-0.4p</a:t>
              </a:r>
              <a:endParaRPr lang="en-US" sz="1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60336" y="5094908"/>
            <a:ext cx="1761240" cy="1153492"/>
            <a:chOff x="6060336" y="5018708"/>
            <a:chExt cx="1761240" cy="1153492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 flipV="1">
              <a:off x="6400800" y="5018708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7467600" y="5018708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6060336" y="5802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Symbol" charset="2"/>
                  <a:cs typeface="Symbol" charset="2"/>
                </a:rPr>
                <a:t>1.6p</a:t>
              </a:r>
              <a:endParaRPr lang="en-US" sz="18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35776" y="578070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Symbol" charset="2"/>
                  <a:cs typeface="Symbol" charset="2"/>
                </a:rPr>
                <a:t>2.4p</a:t>
              </a:r>
              <a:endParaRPr lang="en-US" sz="1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5800" y="5094908"/>
            <a:ext cx="1927152" cy="1136192"/>
            <a:chOff x="685800" y="5018708"/>
            <a:chExt cx="1927152" cy="1136192"/>
          </a:xfrm>
        </p:grpSpPr>
        <p:cxnSp>
          <p:nvCxnSpPr>
            <p:cNvPr id="53" name="Straight Arrow Connector 52"/>
            <p:cNvCxnSpPr/>
            <p:nvPr/>
          </p:nvCxnSpPr>
          <p:spPr bwMode="auto">
            <a:xfrm flipV="1">
              <a:off x="2133600" y="5018708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1698552" y="57855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Symbol" charset="2"/>
                  <a:cs typeface="Symbol" charset="2"/>
                </a:rPr>
                <a:t>-1.6p</a:t>
              </a:r>
              <a:endParaRPr lang="en-US" sz="1800" dirty="0"/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 flipV="1">
              <a:off x="1066800" y="5018708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685800" y="578070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Symbol" charset="2"/>
                  <a:cs typeface="Symbol" charset="2"/>
                </a:rPr>
                <a:t>-2.4p</a:t>
              </a:r>
              <a:endParaRPr lang="en-US" sz="18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924800" y="5410200"/>
            <a:ext cx="381000" cy="76200"/>
            <a:chOff x="7924800" y="5334000"/>
            <a:chExt cx="381000" cy="76200"/>
          </a:xfrm>
        </p:grpSpPr>
        <p:sp>
          <p:nvSpPr>
            <p:cNvPr id="58" name="Oval 57"/>
            <p:cNvSpPr/>
            <p:nvPr/>
          </p:nvSpPr>
          <p:spPr bwMode="auto">
            <a:xfrm>
              <a:off x="7924800" y="5334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8077200" y="5334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8229600" y="5334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800" y="5410200"/>
            <a:ext cx="381000" cy="76200"/>
            <a:chOff x="304800" y="5334000"/>
            <a:chExt cx="381000" cy="76200"/>
          </a:xfrm>
        </p:grpSpPr>
        <p:sp>
          <p:nvSpPr>
            <p:cNvPr id="62" name="Oval 61"/>
            <p:cNvSpPr/>
            <p:nvPr/>
          </p:nvSpPr>
          <p:spPr bwMode="auto">
            <a:xfrm>
              <a:off x="304800" y="5334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457200" y="5334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09600" y="5334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0" name="Content Placeholder 6"/>
          <p:cNvSpPr txBox="1">
            <a:spLocks/>
          </p:cNvSpPr>
          <p:nvPr/>
        </p:nvSpPr>
        <p:spPr bwMode="auto">
          <a:xfrm>
            <a:off x="457200" y="2971800"/>
            <a:ext cx="8458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Example: Two of the aliases for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1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] = </a:t>
            </a:r>
            <a:r>
              <a:rPr lang="en-US" dirty="0" err="1">
                <a:solidFill>
                  <a:srgbClr val="000000"/>
                </a:solidFill>
              </a:rPr>
              <a:t>cos</a:t>
            </a:r>
            <a:r>
              <a:rPr lang="en-US" dirty="0">
                <a:solidFill>
                  <a:srgbClr val="000000"/>
                </a:solidFill>
              </a:rPr>
              <a:t>(0.4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)</a:t>
            </a:r>
            <a:endParaRPr lang="en-US" dirty="0"/>
          </a:p>
          <a:p>
            <a:pPr marL="457200" lvl="1" indent="0">
              <a:buFontTx/>
              <a:buNone/>
            </a:pP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= </a:t>
            </a:r>
            <a:r>
              <a:rPr lang="en-US" dirty="0" err="1"/>
              <a:t>cos</a:t>
            </a:r>
            <a:r>
              <a:rPr lang="en-US" dirty="0"/>
              <a:t>(2.4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dirty="0" err="1"/>
              <a:t>cos</a:t>
            </a:r>
            <a:r>
              <a:rPr lang="en-US" dirty="0"/>
              <a:t>(0.4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i="1" dirty="0"/>
              <a:t>n</a:t>
            </a:r>
            <a:r>
              <a:rPr lang="en-US" dirty="0"/>
              <a:t> + 2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dirty="0" err="1"/>
              <a:t>cos</a:t>
            </a:r>
            <a:r>
              <a:rPr lang="en-US" dirty="0"/>
              <a:t>(0.4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</a:t>
            </a:r>
          </a:p>
          <a:p>
            <a:pPr marL="457200" lvl="1" indent="0">
              <a:buFontTx/>
              <a:buNone/>
            </a:pPr>
            <a:r>
              <a:rPr lang="en-US" i="1" dirty="0"/>
              <a:t>x</a:t>
            </a:r>
            <a:r>
              <a:rPr lang="en-US" i="1" baseline="-25000" dirty="0"/>
              <a:t>3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= </a:t>
            </a:r>
            <a:r>
              <a:rPr lang="en-US" dirty="0" err="1"/>
              <a:t>cos</a:t>
            </a:r>
            <a:r>
              <a:rPr lang="en-US" dirty="0"/>
              <a:t>(-1.6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dirty="0" err="1"/>
              <a:t>cos</a:t>
            </a:r>
            <a:r>
              <a:rPr lang="en-US" dirty="0"/>
              <a:t>(0.4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i="1" dirty="0"/>
              <a:t>n</a:t>
            </a:r>
            <a:r>
              <a:rPr lang="en-US" dirty="0"/>
              <a:t> − 2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dirty="0" err="1"/>
              <a:t>cos</a:t>
            </a:r>
            <a:r>
              <a:rPr lang="en-US" dirty="0"/>
              <a:t>(0.4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</a:t>
            </a:r>
          </a:p>
          <a:p>
            <a:pPr marL="457200" lvl="1" indent="0">
              <a:buFontTx/>
              <a:buNone/>
            </a:pPr>
            <a:r>
              <a:rPr lang="en-US" dirty="0"/>
              <a:t>Only need to add principal frequency components for synthesis</a:t>
            </a:r>
            <a:endParaRPr lang="en-US" dirty="0">
              <a:latin typeface="Symbol" charset="2"/>
              <a:cs typeface="Symbol" charset="2"/>
            </a:endParaRP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6324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Principal Components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400800" y="6324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Aliases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66800" y="6319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Aliases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484385"/>
              </p:ext>
            </p:extLst>
          </p:nvPr>
        </p:nvGraphicFramePr>
        <p:xfrm>
          <a:off x="8458200" y="5638800"/>
          <a:ext cx="3016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400" imgH="190500" progId="Equation.3">
                  <p:embed/>
                </p:oleObj>
              </mc:Choice>
              <mc:Fallback>
                <p:oleObj name="Equation" r:id="rId4" imgW="1524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58200" y="5638800"/>
                        <a:ext cx="301625" cy="37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248400" y="1533045"/>
            <a:ext cx="2511425" cy="1445882"/>
            <a:chOff x="6248400" y="1533045"/>
            <a:chExt cx="2511425" cy="1445882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6248400" y="2514600"/>
              <a:ext cx="2133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7924800" y="17526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6858000" y="17526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7391400" y="1600200"/>
              <a:ext cx="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7404912" y="1533045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½</a:t>
              </a: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7315200" y="175260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6276175"/>
                </p:ext>
              </p:extLst>
            </p:nvPr>
          </p:nvGraphicFramePr>
          <p:xfrm>
            <a:off x="7772400" y="2501090"/>
            <a:ext cx="377825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90500" imgH="241300" progId="Equation.3">
                    <p:embed/>
                  </p:oleObj>
                </mc:Choice>
                <mc:Fallback>
                  <p:oleObj name="Equation" r:id="rId6" imgW="1905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772400" y="2501090"/>
                          <a:ext cx="377825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8422116"/>
                </p:ext>
              </p:extLst>
            </p:nvPr>
          </p:nvGraphicFramePr>
          <p:xfrm>
            <a:off x="8458200" y="2286000"/>
            <a:ext cx="30162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2400" imgH="190500" progId="Equation.3">
                    <p:embed/>
                  </p:oleObj>
                </mc:Choice>
                <mc:Fallback>
                  <p:oleObj name="Equation" r:id="rId8" imgW="1524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458200" y="2286000"/>
                          <a:ext cx="301625" cy="3762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2286568"/>
                </p:ext>
              </p:extLst>
            </p:nvPr>
          </p:nvGraphicFramePr>
          <p:xfrm>
            <a:off x="6539688" y="2487580"/>
            <a:ext cx="554037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79400" imgH="241300" progId="Equation.3">
                    <p:embed/>
                  </p:oleObj>
                </mc:Choice>
                <mc:Fallback>
                  <p:oleObj name="Equation" r:id="rId9" imgW="2794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539688" y="2487580"/>
                          <a:ext cx="554037" cy="477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457200" y="2514600"/>
            <a:ext cx="5334000" cy="533400"/>
            <a:chOff x="457200" y="2514600"/>
            <a:chExt cx="5334000" cy="533400"/>
          </a:xfrm>
        </p:grpSpPr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4658405"/>
                </p:ext>
              </p:extLst>
            </p:nvPr>
          </p:nvGraphicFramePr>
          <p:xfrm>
            <a:off x="4163794" y="2548002"/>
            <a:ext cx="554037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79400" imgH="241300" progId="Equation.3">
                    <p:embed/>
                  </p:oleObj>
                </mc:Choice>
                <mc:Fallback>
                  <p:oleObj name="Equation" r:id="rId11" imgW="2794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63794" y="2548002"/>
                          <a:ext cx="554037" cy="477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8003342"/>
                </p:ext>
              </p:extLst>
            </p:nvPr>
          </p:nvGraphicFramePr>
          <p:xfrm>
            <a:off x="5220439" y="2534492"/>
            <a:ext cx="377825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90500" imgH="241300" progId="Equation.3">
                    <p:embed/>
                  </p:oleObj>
                </mc:Choice>
                <mc:Fallback>
                  <p:oleObj name="Equation" r:id="rId12" imgW="1905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220439" y="2534492"/>
                          <a:ext cx="377825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" name="Content Placeholder 6"/>
            <p:cNvSpPr txBox="1">
              <a:spLocks/>
            </p:cNvSpPr>
            <p:nvPr/>
          </p:nvSpPr>
          <p:spPr bwMode="auto">
            <a:xfrm>
              <a:off x="457200" y="2514600"/>
              <a:ext cx="53340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CC00CC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457200" lvl="1" indent="0">
                <a:buFontTx/>
                <a:buNone/>
              </a:pPr>
              <a:r>
                <a:rPr lang="en-US" dirty="0"/>
                <a:t>Frequency components at        and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815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0" grpId="0"/>
      <p:bldP spid="3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1524000"/>
          </a:xfrm>
        </p:spPr>
        <p:txBody>
          <a:bodyPr/>
          <a:lstStyle/>
          <a:p>
            <a:r>
              <a:rPr lang="en-US" dirty="0"/>
              <a:t>Sampling theorem</a:t>
            </a:r>
          </a:p>
          <a:p>
            <a:pPr marL="457200" lvl="1" indent="0">
              <a:buNone/>
            </a:pPr>
            <a:r>
              <a:rPr lang="en-US" dirty="0"/>
              <a:t>Possible to reconstruct continuous-time signal from samples</a:t>
            </a:r>
          </a:p>
          <a:p>
            <a:pPr marL="457200" lvl="1" indent="0">
              <a:buNone/>
            </a:pPr>
            <a:r>
              <a:rPr lang="en-US" dirty="0"/>
              <a:t>Does not say </a:t>
            </a:r>
            <a:r>
              <a:rPr lang="en-US" i="1" dirty="0"/>
              <a:t>how</a:t>
            </a:r>
            <a:r>
              <a:rPr lang="en-US" dirty="0"/>
              <a:t> to do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5-</a:t>
            </a:r>
            <a:fld id="{48456A70-0021-B84E-925B-88B7CCC4D2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4-1.5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921509"/>
              </p:ext>
            </p:extLst>
          </p:nvPr>
        </p:nvGraphicFramePr>
        <p:xfrm>
          <a:off x="1371600" y="3810000"/>
          <a:ext cx="3695700" cy="51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0" imgH="266700" progId="Equation.3">
                  <p:embed/>
                </p:oleObj>
              </mc:Choice>
              <mc:Fallback>
                <p:oleObj name="Equation" r:id="rId2" imgW="1905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1600" y="3810000"/>
                        <a:ext cx="3695700" cy="517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67600" y="3805535"/>
            <a:ext cx="1524000" cy="461665"/>
          </a:xfrm>
          <a:prstGeom prst="rect">
            <a:avLst/>
          </a:prstGeom>
          <a:solidFill>
            <a:srgbClr val="FFCF8D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Practical?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843773"/>
              </p:ext>
            </p:extLst>
          </p:nvPr>
        </p:nvGraphicFramePr>
        <p:xfrm>
          <a:off x="1371600" y="4742770"/>
          <a:ext cx="59626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73400" imgH="279400" progId="Equation.3">
                  <p:embed/>
                </p:oleObj>
              </mc:Choice>
              <mc:Fallback>
                <p:oleObj name="Equation" r:id="rId4" imgW="3073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1600" y="4742770"/>
                        <a:ext cx="59626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2819400"/>
            <a:ext cx="8305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Reconstruction: Ideal case</a:t>
            </a:r>
          </a:p>
          <a:p>
            <a:pPr marL="457200" lvl="1" indent="0">
              <a:buFontTx/>
              <a:buNone/>
            </a:pPr>
            <a:r>
              <a:rPr lang="en-US" dirty="0"/>
              <a:t>Need a formula for signal of one or more sinusoids</a:t>
            </a:r>
          </a:p>
          <a:p>
            <a:pPr marL="457200" lvl="1" indent="0">
              <a:buFontTx/>
              <a:buNone/>
            </a:pPr>
            <a:endParaRPr lang="en-US" dirty="0"/>
          </a:p>
          <a:p>
            <a:pPr marL="457200" lvl="1" indent="0">
              <a:spcBef>
                <a:spcPts val="1176"/>
              </a:spcBef>
              <a:buFontTx/>
              <a:buNone/>
            </a:pPr>
            <a:r>
              <a:rPr lang="en-US" dirty="0"/>
              <a:t>Consider </a:t>
            </a:r>
            <a:r>
              <a:rPr lang="en-US" i="1" dirty="0"/>
              <a:t>y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=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dirty="0"/>
              <a:t>(2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i="1" baseline="-25000" dirty="0"/>
              <a:t>0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dirty="0"/>
              <a:t> + </a:t>
            </a:r>
            <a:r>
              <a:rPr lang="en-US" i="1" dirty="0">
                <a:latin typeface="Symbol" charset="0"/>
              </a:rPr>
              <a:t>f</a:t>
            </a:r>
            <a:r>
              <a:rPr lang="en-US" dirty="0"/>
              <a:t>) where </a:t>
            </a:r>
            <a:r>
              <a:rPr lang="en-US" i="1" dirty="0" err="1"/>
              <a:t>f</a:t>
            </a:r>
            <a:r>
              <a:rPr lang="en-US" i="1" baseline="-25000" dirty="0" err="1"/>
              <a:t>s</a:t>
            </a:r>
            <a:r>
              <a:rPr lang="en-US" dirty="0"/>
              <a:t> &gt; 2 </a:t>
            </a:r>
            <a:r>
              <a:rPr lang="en-US" i="1" dirty="0"/>
              <a:t>f</a:t>
            </a:r>
            <a:r>
              <a:rPr lang="en-US" i="1" baseline="-25000" dirty="0"/>
              <a:t>0</a:t>
            </a:r>
          </a:p>
          <a:p>
            <a:pPr marL="457200" lvl="1" indent="0">
              <a:buFontTx/>
              <a:buNone/>
            </a:pP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5181600"/>
            <a:ext cx="830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472" indent="-347472"/>
            <a:r>
              <a:rPr lang="en-US" dirty="0"/>
              <a:t>Reconstruction: Practical case</a:t>
            </a:r>
          </a:p>
          <a:p>
            <a:pPr marL="457200" lvl="1" indent="0">
              <a:buFontTx/>
              <a:buNone/>
            </a:pPr>
            <a:r>
              <a:rPr lang="en-US" dirty="0"/>
              <a:t>Interpolation fills in values between samples</a:t>
            </a:r>
          </a:p>
          <a:p>
            <a:pPr marL="457200" lvl="1" indent="0">
              <a:buFontTx/>
              <a:buNone/>
            </a:pPr>
            <a:r>
              <a:rPr lang="en-US" dirty="0"/>
              <a:t>There are other approaches to “undo” sampling process</a:t>
            </a:r>
          </a:p>
          <a:p>
            <a:pPr marL="457200" lvl="1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5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Discrete-to-Continuous Conversion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64770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/>
              <a:t>Input</a:t>
            </a:r>
            <a:r>
              <a:rPr lang="en-US" dirty="0"/>
              <a:t>: sequence of samples </a:t>
            </a:r>
            <a:r>
              <a:rPr lang="en-US" i="1" dirty="0"/>
              <a:t>y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</a:t>
            </a:r>
          </a:p>
          <a:p>
            <a:pPr>
              <a:lnSpc>
                <a:spcPct val="90000"/>
              </a:lnSpc>
            </a:pPr>
            <a:r>
              <a:rPr lang="en-US" i="1" dirty="0"/>
              <a:t>Output</a:t>
            </a:r>
            <a:r>
              <a:rPr lang="en-US" dirty="0"/>
              <a:t>: continuous-time signal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via interpolation (“connecting the dots”)</a:t>
            </a:r>
          </a:p>
          <a:p>
            <a:pPr>
              <a:lnSpc>
                <a:spcPct val="90000"/>
              </a:lnSpc>
            </a:pPr>
            <a:r>
              <a:rPr lang="en-US" i="1" dirty="0"/>
              <a:t>Example</a:t>
            </a:r>
            <a:r>
              <a:rPr lang="en-US" dirty="0"/>
              <a:t>: Cosine of frequency </a:t>
            </a:r>
            <a:r>
              <a:rPr lang="en-US" i="1" dirty="0"/>
              <a:t>f</a:t>
            </a:r>
            <a:r>
              <a:rPr lang="en-US" i="1" baseline="-25000" dirty="0"/>
              <a:t>0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From sampling theorem, </a:t>
            </a:r>
            <a:r>
              <a:rPr lang="en-US" i="1" dirty="0" err="1"/>
              <a:t>f</a:t>
            </a:r>
            <a:r>
              <a:rPr lang="en-US" i="1" baseline="-25000" dirty="0" err="1"/>
              <a:t>s</a:t>
            </a:r>
            <a:r>
              <a:rPr lang="en-US" dirty="0"/>
              <a:t> &gt; 2 </a:t>
            </a: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dirty="0"/>
              <a:t> or </a:t>
            </a: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dirty="0"/>
              <a:t> &lt; ½ </a:t>
            </a:r>
            <a:r>
              <a:rPr lang="en-US" i="1" dirty="0" err="1"/>
              <a:t>f</a:t>
            </a:r>
            <a:r>
              <a:rPr lang="en-US" i="1" baseline="-25000" dirty="0" err="1"/>
              <a:t>s</a:t>
            </a:r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978860"/>
              </p:ext>
            </p:extLst>
          </p:nvPr>
        </p:nvGraphicFramePr>
        <p:xfrm>
          <a:off x="259080" y="3787775"/>
          <a:ext cx="31242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7680" imgH="228600" progId="Equation.3">
                  <p:embed/>
                </p:oleObj>
              </mc:Choice>
              <mc:Fallback>
                <p:oleObj name="Equation" r:id="rId2" imgW="1777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" y="3787775"/>
                        <a:ext cx="31242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183958"/>
              </p:ext>
            </p:extLst>
          </p:nvPr>
        </p:nvGraphicFramePr>
        <p:xfrm>
          <a:off x="3858768" y="3810000"/>
          <a:ext cx="28956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228600" progId="Equation.3">
                  <p:embed/>
                </p:oleObj>
              </mc:Choice>
              <mc:Fallback>
                <p:oleObj name="Equation" r:id="rId4" imgW="1587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8768" y="3810000"/>
                        <a:ext cx="2895600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4-1.5</a:t>
            </a:r>
          </a:p>
        </p:txBody>
      </p:sp>
      <p:sp>
        <p:nvSpPr>
          <p:cNvPr id="4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5-</a:t>
            </a:r>
            <a:fld id="{95762E6C-DE49-564A-8C5A-CB9F7777570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 descr="ysampled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t="6099" r="6851" b="6001"/>
          <a:stretch/>
        </p:blipFill>
        <p:spPr>
          <a:xfrm>
            <a:off x="0" y="4178808"/>
            <a:ext cx="3511296" cy="2679192"/>
          </a:xfrm>
          <a:prstGeom prst="rect">
            <a:avLst/>
          </a:prstGeom>
        </p:spPr>
      </p:pic>
      <p:pic>
        <p:nvPicPr>
          <p:cNvPr id="3" name="Picture 2" descr="yreconstructed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" t="6100" r="6927" b="6000"/>
          <a:stretch/>
        </p:blipFill>
        <p:spPr>
          <a:xfrm>
            <a:off x="3535680" y="4178808"/>
            <a:ext cx="3419856" cy="2679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1477863"/>
            <a:ext cx="2209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A00FF"/>
                </a:solidFill>
              </a:rPr>
              <a:t>%% y[n] is sinusoid w/</a:t>
            </a:r>
          </a:p>
          <a:p>
            <a:r>
              <a:rPr lang="en-US" sz="1600" dirty="0">
                <a:solidFill>
                  <a:srgbClr val="DA00FF"/>
                </a:solidFill>
              </a:rPr>
              <a:t>%% period of 8 samples</a:t>
            </a:r>
          </a:p>
          <a:p>
            <a:r>
              <a:rPr lang="en-US" sz="1600" dirty="0">
                <a:solidFill>
                  <a:srgbClr val="DA00FF"/>
                </a:solidFill>
              </a:rPr>
              <a:t>f0 = 0.125;</a:t>
            </a:r>
          </a:p>
          <a:p>
            <a:r>
              <a:rPr lang="en-US" sz="1600" dirty="0" err="1">
                <a:solidFill>
                  <a:srgbClr val="DA00FF"/>
                </a:solidFill>
              </a:rPr>
              <a:t>fs</a:t>
            </a:r>
            <a:r>
              <a:rPr lang="en-US" sz="1600" dirty="0">
                <a:solidFill>
                  <a:srgbClr val="DA00FF"/>
                </a:solidFill>
              </a:rPr>
              <a:t> = 1;</a:t>
            </a:r>
          </a:p>
          <a:p>
            <a:r>
              <a:rPr lang="pl-PL" sz="1600" dirty="0" err="1">
                <a:solidFill>
                  <a:srgbClr val="DA00FF"/>
                </a:solidFill>
              </a:rPr>
              <a:t>wHat</a:t>
            </a:r>
            <a:r>
              <a:rPr lang="pl-PL" sz="1600" dirty="0">
                <a:solidFill>
                  <a:srgbClr val="DA00FF"/>
                </a:solidFill>
              </a:rPr>
              <a:t> = 2*pi*f0/</a:t>
            </a:r>
            <a:r>
              <a:rPr lang="pl-PL" sz="1600" dirty="0" err="1">
                <a:solidFill>
                  <a:srgbClr val="DA00FF"/>
                </a:solidFill>
              </a:rPr>
              <a:t>fs</a:t>
            </a:r>
            <a:r>
              <a:rPr lang="pl-PL" sz="1600" dirty="0">
                <a:solidFill>
                  <a:srgbClr val="DA00FF"/>
                </a:solidFill>
              </a:rPr>
              <a:t>;</a:t>
            </a:r>
          </a:p>
          <a:p>
            <a:r>
              <a:rPr lang="pl-PL" sz="1600" dirty="0">
                <a:solidFill>
                  <a:srgbClr val="DA00FF"/>
                </a:solidFill>
              </a:rPr>
              <a:t>n = 0 : 8;</a:t>
            </a:r>
          </a:p>
          <a:p>
            <a:r>
              <a:rPr lang="pl-PL" sz="1600" dirty="0" err="1">
                <a:solidFill>
                  <a:srgbClr val="DA00FF"/>
                </a:solidFill>
              </a:rPr>
              <a:t>yofn</a:t>
            </a:r>
            <a:r>
              <a:rPr lang="pl-PL" sz="1600" dirty="0">
                <a:solidFill>
                  <a:srgbClr val="DA00FF"/>
                </a:solidFill>
              </a:rPr>
              <a:t> = cos(</a:t>
            </a:r>
            <a:r>
              <a:rPr lang="pl-PL" sz="1600" dirty="0" err="1">
                <a:solidFill>
                  <a:srgbClr val="DA00FF"/>
                </a:solidFill>
              </a:rPr>
              <a:t>wHat</a:t>
            </a:r>
            <a:r>
              <a:rPr lang="pl-PL" sz="1600" dirty="0">
                <a:solidFill>
                  <a:srgbClr val="DA00FF"/>
                </a:solidFill>
              </a:rPr>
              <a:t>*n);</a:t>
            </a:r>
          </a:p>
          <a:p>
            <a:r>
              <a:rPr lang="pl-PL" sz="1600" dirty="0">
                <a:solidFill>
                  <a:srgbClr val="DA00FF"/>
                </a:solidFill>
              </a:rPr>
              <a:t> </a:t>
            </a:r>
          </a:p>
          <a:p>
            <a:r>
              <a:rPr lang="pl-PL" sz="1600" dirty="0" err="1">
                <a:solidFill>
                  <a:srgbClr val="DA00FF"/>
                </a:solidFill>
              </a:rPr>
              <a:t>fs</a:t>
            </a:r>
            <a:r>
              <a:rPr lang="pl-PL" sz="1600" dirty="0">
                <a:solidFill>
                  <a:srgbClr val="DA00FF"/>
                </a:solidFill>
              </a:rPr>
              <a:t> = 20*f0;</a:t>
            </a:r>
          </a:p>
          <a:p>
            <a:r>
              <a:rPr lang="pl-PL" sz="1600" dirty="0" err="1">
                <a:solidFill>
                  <a:srgbClr val="DA00FF"/>
                </a:solidFill>
              </a:rPr>
              <a:t>Ts</a:t>
            </a:r>
            <a:r>
              <a:rPr lang="pl-PL" sz="1600" dirty="0">
                <a:solidFill>
                  <a:srgbClr val="DA00FF"/>
                </a:solidFill>
              </a:rPr>
              <a:t> = 1/</a:t>
            </a:r>
            <a:r>
              <a:rPr lang="pl-PL" sz="1600" dirty="0" err="1">
                <a:solidFill>
                  <a:srgbClr val="DA00FF"/>
                </a:solidFill>
              </a:rPr>
              <a:t>fs</a:t>
            </a:r>
            <a:r>
              <a:rPr lang="pl-PL" sz="1600" dirty="0">
                <a:solidFill>
                  <a:srgbClr val="DA00FF"/>
                </a:solidFill>
              </a:rPr>
              <a:t>;</a:t>
            </a:r>
          </a:p>
          <a:p>
            <a:r>
              <a:rPr lang="pl-PL" sz="1600" dirty="0">
                <a:solidFill>
                  <a:srgbClr val="DA00FF"/>
                </a:solidFill>
              </a:rPr>
              <a:t>t = 0 : </a:t>
            </a:r>
            <a:r>
              <a:rPr lang="pl-PL" sz="1600" dirty="0" err="1">
                <a:solidFill>
                  <a:srgbClr val="DA00FF"/>
                </a:solidFill>
              </a:rPr>
              <a:t>Ts</a:t>
            </a:r>
            <a:r>
              <a:rPr lang="pl-PL" sz="1600" dirty="0">
                <a:solidFill>
                  <a:srgbClr val="DA00FF"/>
                </a:solidFill>
              </a:rPr>
              <a:t> : (1/f0);</a:t>
            </a:r>
          </a:p>
          <a:p>
            <a:r>
              <a:rPr lang="es-ES_tradnl" sz="1600" dirty="0" err="1">
                <a:solidFill>
                  <a:srgbClr val="DA00FF"/>
                </a:solidFill>
              </a:rPr>
              <a:t>yoft</a:t>
            </a:r>
            <a:r>
              <a:rPr lang="es-ES_tradnl" sz="1600" dirty="0">
                <a:solidFill>
                  <a:srgbClr val="DA00FF"/>
                </a:solidFill>
              </a:rPr>
              <a:t> = </a:t>
            </a:r>
            <a:r>
              <a:rPr lang="es-ES_tradnl" sz="1600" dirty="0" err="1">
                <a:solidFill>
                  <a:srgbClr val="DA00FF"/>
                </a:solidFill>
              </a:rPr>
              <a:t>cos</a:t>
            </a:r>
            <a:r>
              <a:rPr lang="es-ES_tradnl" sz="1600" dirty="0">
                <a:solidFill>
                  <a:srgbClr val="DA00FF"/>
                </a:solidFill>
              </a:rPr>
              <a:t>(2*pi*f0*t);</a:t>
            </a:r>
          </a:p>
          <a:p>
            <a:r>
              <a:rPr lang="es-ES_tradnl" sz="1600" dirty="0">
                <a:solidFill>
                  <a:srgbClr val="DA00FF"/>
                </a:solidFill>
              </a:rPr>
              <a:t> </a:t>
            </a:r>
          </a:p>
          <a:p>
            <a:r>
              <a:rPr lang="es-ES_tradnl" sz="1600" dirty="0">
                <a:solidFill>
                  <a:srgbClr val="DA00FF"/>
                </a:solidFill>
              </a:rPr>
              <a:t>figure;</a:t>
            </a:r>
          </a:p>
          <a:p>
            <a:r>
              <a:rPr lang="es-ES_tradnl" sz="1600" dirty="0" err="1">
                <a:solidFill>
                  <a:srgbClr val="DA00FF"/>
                </a:solidFill>
              </a:rPr>
              <a:t>stem</a:t>
            </a:r>
            <a:r>
              <a:rPr lang="es-ES_tradnl" sz="1600" dirty="0">
                <a:solidFill>
                  <a:srgbClr val="DA00FF"/>
                </a:solidFill>
              </a:rPr>
              <a:t>(n, </a:t>
            </a:r>
            <a:r>
              <a:rPr lang="es-ES_tradnl" sz="1600" dirty="0" err="1">
                <a:solidFill>
                  <a:srgbClr val="DA00FF"/>
                </a:solidFill>
              </a:rPr>
              <a:t>yofn</a:t>
            </a:r>
            <a:r>
              <a:rPr lang="es-ES_tradnl" sz="1600" dirty="0">
                <a:solidFill>
                  <a:srgbClr val="DA00FF"/>
                </a:solidFill>
              </a:rPr>
              <a:t>);</a:t>
            </a:r>
          </a:p>
          <a:p>
            <a:endParaRPr lang="es-ES_tradnl" sz="1600" dirty="0">
              <a:solidFill>
                <a:srgbClr val="DA00FF"/>
              </a:solidFill>
            </a:endParaRPr>
          </a:p>
          <a:p>
            <a:r>
              <a:rPr lang="es-ES_tradnl" sz="1600" dirty="0">
                <a:solidFill>
                  <a:srgbClr val="DA00FF"/>
                </a:solidFill>
              </a:rPr>
              <a:t>figure;</a:t>
            </a:r>
          </a:p>
          <a:p>
            <a:r>
              <a:rPr lang="es-ES_tradnl" sz="1600" dirty="0" err="1">
                <a:solidFill>
                  <a:srgbClr val="DA00FF"/>
                </a:solidFill>
              </a:rPr>
              <a:t>stem</a:t>
            </a:r>
            <a:r>
              <a:rPr lang="es-ES_tradnl" sz="1600" dirty="0">
                <a:solidFill>
                  <a:srgbClr val="DA00FF"/>
                </a:solidFill>
              </a:rPr>
              <a:t>(n, </a:t>
            </a:r>
            <a:r>
              <a:rPr lang="es-ES_tradnl" sz="1600" dirty="0" err="1">
                <a:solidFill>
                  <a:srgbClr val="DA00FF"/>
                </a:solidFill>
              </a:rPr>
              <a:t>yofn</a:t>
            </a:r>
            <a:r>
              <a:rPr lang="es-ES_tradnl" sz="1600" dirty="0">
                <a:solidFill>
                  <a:srgbClr val="DA00FF"/>
                </a:solidFill>
              </a:rPr>
              <a:t>);</a:t>
            </a:r>
          </a:p>
          <a:p>
            <a:r>
              <a:rPr lang="es-ES_tradnl" sz="1600" dirty="0" err="1">
                <a:solidFill>
                  <a:srgbClr val="DA00FF"/>
                </a:solidFill>
              </a:rPr>
              <a:t>hold</a:t>
            </a:r>
            <a:endParaRPr lang="es-ES_tradnl" sz="1600" dirty="0">
              <a:solidFill>
                <a:srgbClr val="DA00FF"/>
              </a:solidFill>
            </a:endParaRPr>
          </a:p>
          <a:p>
            <a:r>
              <a:rPr lang="es-ES_tradnl" sz="1600" dirty="0" err="1">
                <a:solidFill>
                  <a:srgbClr val="DA00FF"/>
                </a:solidFill>
              </a:rPr>
              <a:t>plot</a:t>
            </a:r>
            <a:r>
              <a:rPr lang="es-ES_tradnl" sz="1600" dirty="0">
                <a:solidFill>
                  <a:srgbClr val="DA00FF"/>
                </a:solidFill>
              </a:rPr>
              <a:t>(t, </a:t>
            </a:r>
            <a:r>
              <a:rPr lang="es-ES_tradnl" sz="1600" dirty="0" err="1">
                <a:solidFill>
                  <a:srgbClr val="DA00FF"/>
                </a:solidFill>
              </a:rPr>
              <a:t>yoft</a:t>
            </a:r>
            <a:r>
              <a:rPr lang="es-ES_tradnl" sz="1600" dirty="0">
                <a:solidFill>
                  <a:srgbClr val="DA00FF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5079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Interpolation From Tables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638800" cy="990600"/>
          </a:xfrm>
        </p:spPr>
        <p:txBody>
          <a:bodyPr/>
          <a:lstStyle/>
          <a:p>
            <a:r>
              <a:rPr lang="en-US" dirty="0"/>
              <a:t>Using mathematical tables to</a:t>
            </a:r>
            <a:br>
              <a:rPr lang="en-US" dirty="0"/>
            </a:br>
            <a:r>
              <a:rPr lang="en-US" dirty="0"/>
              <a:t>estimate a function value</a:t>
            </a:r>
          </a:p>
        </p:txBody>
      </p:sp>
      <p:graphicFrame>
        <p:nvGraphicFramePr>
          <p:cNvPr id="117820" name="Group 60"/>
          <p:cNvGraphicFramePr>
            <a:graphicFrameLocks noGrp="1"/>
          </p:cNvGraphicFramePr>
          <p:nvPr/>
        </p:nvGraphicFramePr>
        <p:xfrm>
          <a:off x="6629400" y="1600200"/>
          <a:ext cx="1828800" cy="22860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57200" y="2438400"/>
            <a:ext cx="594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6600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Estimate </a:t>
            </a:r>
            <a:r>
              <a:rPr lang="en-US" b="0" i="1" dirty="0">
                <a:solidFill>
                  <a:schemeClr val="tx1"/>
                </a:solidFill>
              </a:rPr>
              <a:t>f</a:t>
            </a:r>
            <a:r>
              <a:rPr lang="en-US" b="0" dirty="0">
                <a:solidFill>
                  <a:schemeClr val="tx1"/>
                </a:solidFill>
              </a:rPr>
              <a:t>(1.5) </a:t>
            </a:r>
            <a:r>
              <a:rPr lang="en-US" dirty="0"/>
              <a:t>from table</a:t>
            </a: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419847" y="2927353"/>
            <a:ext cx="594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6600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b="1" i="1" dirty="0">
                <a:solidFill>
                  <a:srgbClr val="FF0101"/>
                </a:solidFill>
              </a:rPr>
              <a:t>Zero-order hold</a:t>
            </a:r>
            <a:r>
              <a:rPr lang="en-US" dirty="0"/>
              <a:t>: take value to be </a:t>
            </a:r>
            <a:r>
              <a:rPr lang="en-US" i="1" dirty="0"/>
              <a:t>f</a:t>
            </a:r>
            <a:r>
              <a:rPr lang="en-US" dirty="0"/>
              <a:t>(1)</a:t>
            </a:r>
            <a:br>
              <a:rPr lang="en-US" dirty="0"/>
            </a:br>
            <a:r>
              <a:rPr lang="en-US" dirty="0"/>
              <a:t>to make </a:t>
            </a:r>
            <a:r>
              <a:rPr lang="en-US" i="1" dirty="0"/>
              <a:t>f</a:t>
            </a:r>
            <a:r>
              <a:rPr lang="en-US" dirty="0"/>
              <a:t>(1.5) = 1.0 </a:t>
            </a:r>
            <a:r>
              <a:rPr lang="en-US" dirty="0">
                <a:solidFill>
                  <a:schemeClr val="accent2"/>
                </a:solidFill>
              </a:rPr>
              <a:t>(“stairsteps”)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2000" i="1" dirty="0">
                <a:solidFill>
                  <a:srgbClr val="FF0101"/>
                </a:solidFill>
              </a:rPr>
              <a:t>No multiplications or additions</a:t>
            </a: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407396" y="3994156"/>
            <a:ext cx="5943600" cy="121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6600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b="1" i="1" dirty="0">
                <a:solidFill>
                  <a:srgbClr val="FFC000"/>
                </a:solidFill>
              </a:rPr>
              <a:t>Linear interpolation</a:t>
            </a:r>
            <a:r>
              <a:rPr lang="en-US" dirty="0"/>
              <a:t>: average values of</a:t>
            </a:r>
            <a:br>
              <a:rPr lang="en-US" dirty="0"/>
            </a:br>
            <a:r>
              <a:rPr lang="en-US" dirty="0"/>
              <a:t>nearest two neighbors: </a:t>
            </a:r>
            <a:r>
              <a:rPr lang="en-US" i="1" dirty="0"/>
              <a:t>f</a:t>
            </a:r>
            <a:r>
              <a:rPr lang="en-US" dirty="0"/>
              <a:t>(1.5) = 2.5</a:t>
            </a:r>
            <a:br>
              <a:rPr lang="en-US" dirty="0"/>
            </a:br>
            <a:r>
              <a:rPr lang="en-US" sz="2000" i="1" dirty="0">
                <a:solidFill>
                  <a:srgbClr val="FFC000"/>
                </a:solidFill>
              </a:rPr>
              <a:t>2 multiplications and 3 additions per value 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381000" y="5060953"/>
            <a:ext cx="5953872" cy="141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6600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b="1" i="1" dirty="0"/>
              <a:t>Curve fitting</a:t>
            </a:r>
            <a:r>
              <a:rPr lang="en-US" dirty="0"/>
              <a:t>: fit four points to cubic polynomial: </a:t>
            </a:r>
            <a:r>
              <a:rPr lang="en-US" i="1" dirty="0"/>
              <a:t>f</a:t>
            </a:r>
            <a:r>
              <a:rPr lang="en-US" dirty="0"/>
              <a:t>(1.5) = </a:t>
            </a:r>
            <a:r>
              <a:rPr lang="en-US" i="1" dirty="0"/>
              <a:t>x</a:t>
            </a:r>
            <a:r>
              <a:rPr lang="en-US" i="1" baseline="30000" dirty="0"/>
              <a:t>2</a:t>
            </a:r>
            <a:r>
              <a:rPr lang="en-US" dirty="0"/>
              <a:t> = 2.25</a:t>
            </a:r>
            <a:br>
              <a:rPr lang="en-US" dirty="0"/>
            </a:br>
            <a:r>
              <a:rPr lang="en-US" sz="2000" i="1" dirty="0"/>
              <a:t>43 multiplications to find polynomial</a:t>
            </a:r>
            <a:br>
              <a:rPr lang="en-US" sz="2000" i="1" dirty="0"/>
            </a:br>
            <a:r>
              <a:rPr lang="en-US" sz="2000" i="1" dirty="0"/>
              <a:t>coefficients + 1 multiplication per value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54250E5-19A9-D241-B3D3-1AF3DF7F19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"/>
          <a:stretch/>
        </p:blipFill>
        <p:spPr>
          <a:xfrm>
            <a:off x="5840229" y="4264726"/>
            <a:ext cx="3303771" cy="2593274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95E57383-9988-B041-ADCD-24940CB15E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"/>
          <a:stretch/>
        </p:blipFill>
        <p:spPr>
          <a:xfrm>
            <a:off x="5840229" y="4264726"/>
            <a:ext cx="3303771" cy="2593274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E08D98E1-329F-E74C-9DCA-3775B44F47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"/>
          <a:stretch/>
        </p:blipFill>
        <p:spPr>
          <a:xfrm>
            <a:off x="5840229" y="4264726"/>
            <a:ext cx="3303771" cy="2593274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63422F12-E370-7948-A8B1-E333DDF935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"/>
          <a:stretch/>
        </p:blipFill>
        <p:spPr>
          <a:xfrm>
            <a:off x="5840228" y="4264726"/>
            <a:ext cx="3303771" cy="2593274"/>
          </a:xfrm>
          <a:prstGeom prst="rect">
            <a:avLst/>
          </a:prstGeom>
        </p:spPr>
      </p:pic>
      <p:sp>
        <p:nvSpPr>
          <p:cNvPr id="3116" name="Text Box 65"/>
          <p:cNvSpPr txBox="1">
            <a:spLocks noChangeArrowheads="1"/>
          </p:cNvSpPr>
          <p:nvPr/>
        </p:nvSpPr>
        <p:spPr bwMode="auto">
          <a:xfrm>
            <a:off x="8763000" y="633809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/>
              <a:t>x</a:t>
            </a:r>
          </a:p>
        </p:txBody>
      </p:sp>
      <p:sp>
        <p:nvSpPr>
          <p:cNvPr id="55" name="Text Box 65">
            <a:extLst>
              <a:ext uri="{FF2B5EF4-FFF2-40B4-BE49-F238E27FC236}">
                <a16:creationId xmlns:a16="http://schemas.microsoft.com/office/drawing/2014/main" id="{B441233C-B3D8-D244-9987-76DA42549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214" y="4030663"/>
            <a:ext cx="77002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/>
              <a:t>f</a:t>
            </a:r>
            <a:r>
              <a:rPr lang="en-US" sz="1800" dirty="0"/>
              <a:t>(</a:t>
            </a:r>
            <a:r>
              <a:rPr lang="en-US" sz="1800" i="1" dirty="0"/>
              <a:t>x</a:t>
            </a:r>
            <a:r>
              <a:rPr lang="en-US" sz="1800" dirty="0"/>
              <a:t>)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72FC8D3D-1421-1C4F-98DC-3CC20DB71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4-1.5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47" grpId="0"/>
      <p:bldP spid="48" grpId="0"/>
      <p:bldP spid="3116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6E96-46E1-4B49-BFAF-C4ABC16C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Curve 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344FD-FF6A-964C-AC0B-0FA77A96D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2819400"/>
          </a:xfrm>
        </p:spPr>
        <p:txBody>
          <a:bodyPr/>
          <a:lstStyle/>
          <a:p>
            <a:r>
              <a:rPr lang="en-US" dirty="0"/>
              <a:t>Interpolate over 1 </a:t>
            </a:r>
            <a:r>
              <a:rPr lang="en-US" u="sng" dirty="0"/>
              <a:t>&lt;</a:t>
            </a:r>
            <a:r>
              <a:rPr lang="en-US" dirty="0"/>
              <a:t> x </a:t>
            </a:r>
            <a:r>
              <a:rPr lang="en-US" u="sng" dirty="0"/>
              <a:t>&lt;</a:t>
            </a:r>
            <a:r>
              <a:rPr lang="en-US" dirty="0"/>
              <a:t> 2 using cubic polynomial</a:t>
            </a:r>
          </a:p>
          <a:p>
            <a:pPr marL="457200" lvl="1" indent="0">
              <a:buNone/>
            </a:pP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     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30000" dirty="0"/>
              <a:t>3</a:t>
            </a:r>
          </a:p>
          <a:p>
            <a:pPr marL="457200" lvl="1" indent="0">
              <a:buNone/>
            </a:pPr>
            <a:r>
              <a:rPr lang="en-US" i="1" dirty="0">
                <a:sym typeface="Wingdings" pitchFamily="2" charset="2"/>
              </a:rPr>
              <a:t>f</a:t>
            </a:r>
            <a:r>
              <a:rPr lang="en-US" dirty="0">
                <a:sym typeface="Wingdings" pitchFamily="2" charset="2"/>
              </a:rPr>
              <a:t>(0) = 0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</a:p>
          <a:p>
            <a:pPr marL="457200" lvl="1" indent="0">
              <a:buNone/>
            </a:pPr>
            <a:r>
              <a:rPr lang="en-US" i="1" dirty="0"/>
              <a:t>f</a:t>
            </a:r>
            <a:r>
              <a:rPr lang="en-US" dirty="0"/>
              <a:t>(1) = 1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</a:p>
          <a:p>
            <a:pPr marL="457200" lvl="1" indent="0">
              <a:buNone/>
            </a:pPr>
            <a:r>
              <a:rPr lang="en-US" i="1" dirty="0"/>
              <a:t>f</a:t>
            </a:r>
            <a:r>
              <a:rPr lang="en-US" dirty="0"/>
              <a:t>(2) = 4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+ 2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+ 4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+ 8 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</a:p>
          <a:p>
            <a:pPr marL="457200" lvl="1" indent="0">
              <a:buNone/>
            </a:pPr>
            <a:r>
              <a:rPr lang="en-US" i="1" dirty="0"/>
              <a:t>f</a:t>
            </a:r>
            <a:r>
              <a:rPr lang="en-US" dirty="0"/>
              <a:t>(3) = 9 =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+ 3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+ 9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+ 27 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endParaRPr lang="en-US" dirty="0"/>
          </a:p>
        </p:txBody>
      </p:sp>
      <p:pic>
        <p:nvPicPr>
          <p:cNvPr id="7" name="Picture 6" descr="A picture containing object, clock, people, hanging&#10;&#10;Description automatically generated">
            <a:extLst>
              <a:ext uri="{FF2B5EF4-FFF2-40B4-BE49-F238E27FC236}">
                <a16:creationId xmlns:a16="http://schemas.microsoft.com/office/drawing/2014/main" id="{CDE6A7F0-D302-7F4C-837B-0256571F8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28" y="2591322"/>
            <a:ext cx="3340100" cy="1346200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72F32A85-60C8-D245-83A5-AA6551D81A13}"/>
              </a:ext>
            </a:extLst>
          </p:cNvPr>
          <p:cNvSpPr/>
          <p:nvPr/>
        </p:nvSpPr>
        <p:spPr bwMode="auto">
          <a:xfrm rot="-5400000">
            <a:off x="6379614" y="3159936"/>
            <a:ext cx="197427" cy="17526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CA7D23-4352-7147-B321-1DE13A781A1E}"/>
              </a:ext>
            </a:extLst>
          </p:cNvPr>
          <p:cNvSpPr txBox="1"/>
          <p:nvPr/>
        </p:nvSpPr>
        <p:spPr>
          <a:xfrm>
            <a:off x="6094853" y="4114157"/>
            <a:ext cx="76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4A06E347-1822-B14B-9C1A-B4B7989C2CC6}"/>
              </a:ext>
            </a:extLst>
          </p:cNvPr>
          <p:cNvSpPr/>
          <p:nvPr/>
        </p:nvSpPr>
        <p:spPr bwMode="auto">
          <a:xfrm rot="-5400000">
            <a:off x="7622316" y="3796751"/>
            <a:ext cx="152400" cy="49282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05460849-4AC4-C34E-A996-8AC27FDA0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16" y="4168597"/>
            <a:ext cx="381000" cy="41910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F75768F6-DE14-A647-BA41-2AA331980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9" y="4082831"/>
            <a:ext cx="457200" cy="520700"/>
          </a:xfrm>
          <a:prstGeom prst="rect">
            <a:avLst/>
          </a:prstGeom>
        </p:spPr>
      </p:pic>
      <p:sp>
        <p:nvSpPr>
          <p:cNvPr id="15" name="Left Brace 14">
            <a:extLst>
              <a:ext uri="{FF2B5EF4-FFF2-40B4-BE49-F238E27FC236}">
                <a16:creationId xmlns:a16="http://schemas.microsoft.com/office/drawing/2014/main" id="{8ACED7AA-D2DC-6247-8A39-501A7F92895D}"/>
              </a:ext>
            </a:extLst>
          </p:cNvPr>
          <p:cNvSpPr/>
          <p:nvPr/>
        </p:nvSpPr>
        <p:spPr bwMode="auto">
          <a:xfrm rot="-5400000">
            <a:off x="8439241" y="3791060"/>
            <a:ext cx="152400" cy="49282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64670F-7D9C-8944-8312-900674117C53}"/>
              </a:ext>
            </a:extLst>
          </p:cNvPr>
          <p:cNvGrpSpPr/>
          <p:nvPr/>
        </p:nvGrpSpPr>
        <p:grpSpPr>
          <a:xfrm>
            <a:off x="457200" y="4191000"/>
            <a:ext cx="4648200" cy="635000"/>
            <a:chOff x="457200" y="4191000"/>
            <a:chExt cx="4648200" cy="635000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AA5C3778-90DA-3C45-929E-A5718F11BB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4191000"/>
              <a:ext cx="4648200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CC00C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b="1">
                  <a:solidFill>
                    <a:srgbClr val="6600FF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kern="0" dirty="0" err="1"/>
                <a:t>Matlab</a:t>
              </a:r>
              <a:r>
                <a:rPr lang="en-US" kern="0" dirty="0"/>
                <a:t> code to solve for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89E2662-52A3-0542-A702-6172E4692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617" y="4267200"/>
              <a:ext cx="382316" cy="430106"/>
            </a:xfrm>
            <a:prstGeom prst="rect">
              <a:avLst/>
            </a:prstGeom>
          </p:spPr>
        </p:pic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25902F5-AC10-B849-A377-C68AA2870955}"/>
              </a:ext>
            </a:extLst>
          </p:cNvPr>
          <p:cNvSpPr txBox="1">
            <a:spLocks/>
          </p:cNvSpPr>
          <p:nvPr/>
        </p:nvSpPr>
        <p:spPr bwMode="auto">
          <a:xfrm>
            <a:off x="485403" y="4724400"/>
            <a:ext cx="385799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6600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A = [ 1  0  0  0;</a:t>
            </a:r>
            <a:b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1  1  1  1;</a:t>
            </a:r>
            <a:b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1  2  4  8;</a:t>
            </a:r>
            <a:b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1  3  9 27 ];</a:t>
            </a:r>
            <a:b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b = [ 0; 1; 4; 9 ];</a:t>
            </a:r>
            <a:b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a = A \ b;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4B503-96F2-9647-A1D7-A763E16C5B01}"/>
              </a:ext>
            </a:extLst>
          </p:cNvPr>
          <p:cNvSpPr txBox="1"/>
          <p:nvPr/>
        </p:nvSpPr>
        <p:spPr>
          <a:xfrm>
            <a:off x="4004296" y="6172200"/>
            <a:ext cx="4987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kern="0" dirty="0"/>
              <a:t>a</a:t>
            </a:r>
            <a:r>
              <a:rPr lang="en-US" sz="2200" kern="0" baseline="-25000" dirty="0"/>
              <a:t>2</a:t>
            </a:r>
            <a:r>
              <a:rPr lang="en-US" sz="2200" kern="0" dirty="0"/>
              <a:t> = 1 and </a:t>
            </a:r>
            <a:r>
              <a:rPr lang="en-US" sz="2200" i="1" kern="0" dirty="0"/>
              <a:t>a</a:t>
            </a:r>
            <a:r>
              <a:rPr lang="en-US" sz="2200" kern="0" baseline="-25000" dirty="0"/>
              <a:t>0 </a:t>
            </a:r>
            <a:r>
              <a:rPr lang="en-US" sz="2200" kern="0" dirty="0"/>
              <a:t>= </a:t>
            </a:r>
            <a:r>
              <a:rPr lang="en-US" sz="2200" i="1" kern="0" dirty="0"/>
              <a:t>a</a:t>
            </a:r>
            <a:r>
              <a:rPr lang="en-US" sz="2200" kern="0" baseline="-25000" dirty="0"/>
              <a:t>1</a:t>
            </a:r>
            <a:r>
              <a:rPr lang="en-US" sz="2200" kern="0" dirty="0"/>
              <a:t> = </a:t>
            </a:r>
            <a:r>
              <a:rPr lang="en-US" sz="2200" i="1" kern="0" dirty="0"/>
              <a:t>a</a:t>
            </a:r>
            <a:r>
              <a:rPr lang="en-US" sz="2200" kern="0" baseline="-25000" dirty="0"/>
              <a:t>3 </a:t>
            </a:r>
            <a:r>
              <a:rPr lang="en-US" sz="2200" kern="0" dirty="0"/>
              <a:t>= 0 to give </a:t>
            </a: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x</a:t>
            </a:r>
            <a:r>
              <a:rPr lang="en-US" sz="2200" dirty="0"/>
              <a:t>) = </a:t>
            </a:r>
            <a:r>
              <a:rPr lang="en-US" sz="2200" i="1" dirty="0"/>
              <a:t>x</a:t>
            </a:r>
            <a:r>
              <a:rPr lang="en-US" sz="2200" baseline="30000" dirty="0"/>
              <a:t>2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B72796-95DD-4944-9CA6-AE383671F37C}"/>
              </a:ext>
            </a:extLst>
          </p:cNvPr>
          <p:cNvSpPr txBox="1"/>
          <p:nvPr/>
        </p:nvSpPr>
        <p:spPr>
          <a:xfrm>
            <a:off x="5373428" y="4575822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/>
              <a:t>(2/3)n</a:t>
            </a:r>
            <a:r>
              <a:rPr lang="en-US" baseline="30000" dirty="0"/>
              <a:t>3</a:t>
            </a:r>
            <a:r>
              <a:rPr lang="en-US" dirty="0"/>
              <a:t> operations to solve system of </a:t>
            </a:r>
            <a:r>
              <a:rPr lang="en-US" i="1" dirty="0"/>
              <a:t>n</a:t>
            </a:r>
            <a:r>
              <a:rPr lang="en-US" dirty="0"/>
              <a:t> equations</a:t>
            </a:r>
          </a:p>
        </p:txBody>
      </p:sp>
      <p:sp>
        <p:nvSpPr>
          <p:cNvPr id="22" name="AutoShape 5">
            <a:hlinkClick r:id="rId7"/>
            <a:extLst>
              <a:ext uri="{FF2B5EF4-FFF2-40B4-BE49-F238E27FC236}">
                <a16:creationId xmlns:a16="http://schemas.microsoft.com/office/drawing/2014/main" id="{5F4E572E-FD80-4B47-BAFF-478F52B83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2309" y="5033637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D7076944-72A0-C346-99B1-0E9A44128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4-1.5</a:t>
            </a:r>
          </a:p>
        </p:txBody>
      </p:sp>
    </p:spTree>
    <p:extLst>
      <p:ext uri="{BB962C8B-B14F-4D97-AF65-F5344CB8AC3E}">
        <p14:creationId xmlns:p14="http://schemas.microsoft.com/office/powerpoint/2010/main" val="341557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5" grpId="0" animBg="1"/>
      <p:bldP spid="25" grpId="0"/>
      <p:bldP spid="6" grpId="0"/>
      <p:bldP spid="11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114800" y="6376998"/>
            <a:ext cx="1905000" cy="315074"/>
          </a:xfrm>
          <a:noFill/>
        </p:spPr>
        <p:txBody>
          <a:bodyPr/>
          <a:lstStyle/>
          <a:p>
            <a:pPr algn="ctr"/>
            <a:r>
              <a:rPr lang="en-US" dirty="0"/>
              <a:t>Aug. 2016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/>
              <a:t>License Info for SPFirst Slides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McClellan, Schafer &amp;Yoder have released their work under a </a:t>
            </a:r>
            <a:r>
              <a:rPr lang="en-US" sz="2400" dirty="0">
                <a:hlinkClick r:id="rId2"/>
              </a:rPr>
              <a:t>Creative Commons License</a:t>
            </a:r>
            <a:r>
              <a:rPr lang="en-US" sz="2400" dirty="0"/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must give the original authors credit.</a:t>
            </a:r>
            <a:r>
              <a:rPr lang="en-US" sz="1800" dirty="0">
                <a:latin typeface="Verdana" charset="0"/>
              </a:rPr>
              <a:t> 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dirty="0"/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Verdana" charset="0"/>
                <a:hlinkClick r:id="rId3"/>
              </a:rPr>
              <a:t>Full Text of the License</a:t>
            </a:r>
            <a:endParaRPr lang="en-US" sz="18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1800" i="1" dirty="0">
                <a:solidFill>
                  <a:schemeClr val="accent1"/>
                </a:solidFill>
                <a:latin typeface="Verdana" charset="0"/>
              </a:rPr>
              <a:t>This (hidden) page should be kept with the presentation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361587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5-</a:t>
            </a:r>
            <a:fld id="{95762E6C-DE49-564A-8C5A-CB9F7777570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810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Introduction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50292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Conversion of signals</a:t>
            </a:r>
          </a:p>
          <a:p>
            <a:pPr marL="457200" lvl="1" indent="0">
              <a:buNone/>
            </a:pPr>
            <a:r>
              <a:rPr lang="en-US" i="1" dirty="0">
                <a:latin typeface="Times New Roman" charset="0"/>
              </a:rPr>
              <a:t>Sampling:</a:t>
            </a:r>
            <a:r>
              <a:rPr lang="en-US" dirty="0">
                <a:latin typeface="Times New Roman" charset="0"/>
              </a:rPr>
              <a:t> Continuous-Time to Discrete-Time</a:t>
            </a:r>
          </a:p>
          <a:p>
            <a:pPr marL="457200" lvl="1" indent="0">
              <a:buNone/>
            </a:pPr>
            <a:r>
              <a:rPr lang="en-US" i="1" dirty="0">
                <a:latin typeface="Times New Roman" charset="0"/>
              </a:rPr>
              <a:t>Reconstruction: </a:t>
            </a:r>
            <a:r>
              <a:rPr lang="en-US" dirty="0">
                <a:latin typeface="Times New Roman" charset="0"/>
              </a:rPr>
              <a:t>Discrete-Time to Continuous-Time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 and Reconstruction–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Ch. 4 Intro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3800" y="3109645"/>
            <a:ext cx="16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C00CC"/>
                </a:solidFill>
              </a:rPr>
              <a:t>f0 = 440; </a:t>
            </a:r>
          </a:p>
          <a:p>
            <a:r>
              <a:rPr lang="en-US" sz="1400" dirty="0" err="1">
                <a:solidFill>
                  <a:srgbClr val="CC00CC"/>
                </a:solidFill>
              </a:rPr>
              <a:t>fs</a:t>
            </a:r>
            <a:r>
              <a:rPr lang="en-US" sz="1400" dirty="0">
                <a:solidFill>
                  <a:srgbClr val="CC00CC"/>
                </a:solidFill>
              </a:rPr>
              <a:t> = 24*f0; </a:t>
            </a:r>
          </a:p>
          <a:p>
            <a:r>
              <a:rPr lang="en-US" sz="1400" dirty="0" err="1">
                <a:solidFill>
                  <a:srgbClr val="CC00CC"/>
                </a:solidFill>
              </a:rPr>
              <a:t>Ts</a:t>
            </a:r>
            <a:r>
              <a:rPr lang="en-US" sz="1400" dirty="0">
                <a:solidFill>
                  <a:srgbClr val="CC00CC"/>
                </a:solidFill>
              </a:rPr>
              <a:t> = 1/</a:t>
            </a:r>
            <a:r>
              <a:rPr lang="en-US" sz="1400" dirty="0" err="1">
                <a:solidFill>
                  <a:srgbClr val="CC00CC"/>
                </a:solidFill>
              </a:rPr>
              <a:t>fs</a:t>
            </a:r>
            <a:r>
              <a:rPr lang="en-US" sz="1400" dirty="0">
                <a:solidFill>
                  <a:srgbClr val="CC00CC"/>
                </a:solidFill>
              </a:rPr>
              <a:t>;</a:t>
            </a:r>
          </a:p>
          <a:p>
            <a:r>
              <a:rPr lang="en-US" sz="1400" dirty="0" err="1">
                <a:solidFill>
                  <a:srgbClr val="CC00CC"/>
                </a:solidFill>
              </a:rPr>
              <a:t>tmax</a:t>
            </a:r>
            <a:r>
              <a:rPr lang="en-US" sz="1400" dirty="0">
                <a:solidFill>
                  <a:srgbClr val="CC00CC"/>
                </a:solidFill>
              </a:rPr>
              <a:t> = 1/f0;</a:t>
            </a:r>
          </a:p>
          <a:p>
            <a:r>
              <a:rPr lang="en-US" sz="1400" dirty="0">
                <a:solidFill>
                  <a:srgbClr val="CC00CC"/>
                </a:solidFill>
              </a:rPr>
              <a:t>t = 0 : </a:t>
            </a:r>
            <a:r>
              <a:rPr lang="en-US" sz="1400" dirty="0" err="1">
                <a:solidFill>
                  <a:srgbClr val="CC00CC"/>
                </a:solidFill>
              </a:rPr>
              <a:t>Ts</a:t>
            </a:r>
            <a:r>
              <a:rPr lang="en-US" sz="1400" dirty="0">
                <a:solidFill>
                  <a:srgbClr val="CC00CC"/>
                </a:solidFill>
              </a:rPr>
              <a:t> : </a:t>
            </a:r>
            <a:r>
              <a:rPr lang="en-US" sz="1400" dirty="0" err="1">
                <a:solidFill>
                  <a:srgbClr val="CC00CC"/>
                </a:solidFill>
              </a:rPr>
              <a:t>tmax</a:t>
            </a:r>
            <a:r>
              <a:rPr lang="en-US" sz="1400" dirty="0">
                <a:solidFill>
                  <a:srgbClr val="CC00CC"/>
                </a:solidFill>
              </a:rPr>
              <a:t>; </a:t>
            </a:r>
          </a:p>
          <a:p>
            <a:r>
              <a:rPr lang="it-IT" sz="1400" dirty="0">
                <a:solidFill>
                  <a:srgbClr val="CC00CC"/>
                </a:solidFill>
              </a:rPr>
              <a:t>x = cos(2*</a:t>
            </a:r>
            <a:r>
              <a:rPr lang="it-IT" sz="1400" dirty="0" err="1">
                <a:solidFill>
                  <a:srgbClr val="CC00CC"/>
                </a:solidFill>
              </a:rPr>
              <a:t>pi</a:t>
            </a:r>
            <a:r>
              <a:rPr lang="it-IT" sz="1400" dirty="0">
                <a:solidFill>
                  <a:srgbClr val="CC00CC"/>
                </a:solidFill>
              </a:rPr>
              <a:t>*f0*t);</a:t>
            </a:r>
          </a:p>
          <a:p>
            <a:r>
              <a:rPr lang="it-IT" sz="1400" dirty="0">
                <a:solidFill>
                  <a:srgbClr val="CC00CC"/>
                </a:solidFill>
              </a:rPr>
              <a:t>plot(t, x);</a:t>
            </a:r>
          </a:p>
          <a:p>
            <a:r>
              <a:rPr lang="it-IT" sz="1400" dirty="0">
                <a:solidFill>
                  <a:srgbClr val="CC00CC"/>
                </a:solidFill>
              </a:rPr>
              <a:t>figure;</a:t>
            </a:r>
          </a:p>
          <a:p>
            <a:r>
              <a:rPr lang="it-IT" sz="1400" dirty="0" err="1">
                <a:solidFill>
                  <a:srgbClr val="CC00CC"/>
                </a:solidFill>
              </a:rPr>
              <a:t>stem</a:t>
            </a:r>
            <a:r>
              <a:rPr lang="it-IT" sz="1400" dirty="0">
                <a:solidFill>
                  <a:srgbClr val="CC00CC"/>
                </a:solidFill>
              </a:rPr>
              <a:t>(t, x);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5-</a:t>
            </a:r>
            <a:fld id="{48456A70-0021-B84E-925B-88B7CCC4D2F0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200" y="3048000"/>
            <a:ext cx="3276600" cy="2990910"/>
            <a:chOff x="609600" y="3048000"/>
            <a:chExt cx="3276600" cy="2990910"/>
          </a:xfrm>
        </p:grpSpPr>
        <p:pic>
          <p:nvPicPr>
            <p:cNvPr id="4" name="Picture 3" descr="fig440HzCont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" t="3222" r="7582" b="6777"/>
            <a:stretch/>
          </p:blipFill>
          <p:spPr>
            <a:xfrm>
              <a:off x="609600" y="3048000"/>
              <a:ext cx="2974622" cy="2362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95400" y="5638800"/>
              <a:ext cx="236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/>
                <a:t>cosine at 440 Hz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81400" y="5181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/>
                <a:t>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14800" y="3050226"/>
            <a:ext cx="3510754" cy="3299032"/>
            <a:chOff x="4114800" y="3050226"/>
            <a:chExt cx="3510754" cy="3299032"/>
          </a:xfrm>
        </p:grpSpPr>
        <p:pic>
          <p:nvPicPr>
            <p:cNvPr id="5" name="Picture 4" descr="fig440HzDisc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0" t="3429" r="5030" b="6744"/>
            <a:stretch/>
          </p:blipFill>
          <p:spPr>
            <a:xfrm>
              <a:off x="4572000" y="3050226"/>
              <a:ext cx="3053554" cy="235997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114800" y="5641372"/>
              <a:ext cx="3505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/>
                <a:t>sampling rate: 10560 Hz</a:t>
              </a:r>
              <a:br>
                <a:rPr lang="en-US" sz="2000" dirty="0"/>
              </a:br>
              <a:r>
                <a:rPr lang="en-US" sz="2000" dirty="0"/>
                <a:t>sampling period:     94.7 </a:t>
              </a:r>
              <a:r>
                <a:rPr lang="en-US" sz="2000" dirty="0" err="1">
                  <a:latin typeface="Symbol" charset="2"/>
                  <a:cs typeface="Symbol" charset="2"/>
                </a:rPr>
                <a:t>m</a:t>
              </a:r>
              <a:r>
                <a:rPr lang="en-US" sz="2000" dirty="0" err="1"/>
                <a:t>s</a:t>
              </a:r>
              <a:endParaRPr lang="en-US" sz="2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00400" y="3200400"/>
            <a:ext cx="1143000" cy="781110"/>
            <a:chOff x="3352800" y="3200400"/>
            <a:chExt cx="1143000" cy="781110"/>
          </a:xfrm>
        </p:grpSpPr>
        <p:sp>
          <p:nvSpPr>
            <p:cNvPr id="6" name="Curved Down Arrow 5"/>
            <p:cNvSpPr/>
            <p:nvPr/>
          </p:nvSpPr>
          <p:spPr bwMode="auto">
            <a:xfrm>
              <a:off x="3429000" y="3200400"/>
              <a:ext cx="914400" cy="381000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3581400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sampling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71800" y="4400490"/>
            <a:ext cx="1828800" cy="857310"/>
            <a:chOff x="3124200" y="4400490"/>
            <a:chExt cx="1828800" cy="857310"/>
          </a:xfrm>
        </p:grpSpPr>
        <p:sp>
          <p:nvSpPr>
            <p:cNvPr id="15" name="Curved Down Arrow 14"/>
            <p:cNvSpPr/>
            <p:nvPr/>
          </p:nvSpPr>
          <p:spPr bwMode="auto">
            <a:xfrm flipH="1" flipV="1">
              <a:off x="3429000" y="4876800"/>
              <a:ext cx="990600" cy="381000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24200" y="440049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reconstruction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035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and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054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Sampling Theorem</a:t>
            </a:r>
          </a:p>
          <a:p>
            <a:pPr marL="457200" lvl="1" indent="0">
              <a:buNone/>
            </a:pPr>
            <a:r>
              <a:rPr lang="en-US" dirty="0">
                <a:latin typeface="Times New Roman" charset="0"/>
              </a:rPr>
              <a:t>Continuous-time signal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latin typeface="Times New Roman" charset="0"/>
              </a:rPr>
              <a:t>) with frequencies no higher than </a:t>
            </a:r>
            <a:r>
              <a:rPr lang="en-US" i="1" dirty="0" err="1">
                <a:latin typeface="Times New Roman" charset="0"/>
              </a:rPr>
              <a:t>f</a:t>
            </a:r>
            <a:r>
              <a:rPr lang="en-US" i="1" baseline="-25000" dirty="0" err="1">
                <a:latin typeface="Times New Roman" charset="0"/>
              </a:rPr>
              <a:t>max</a:t>
            </a:r>
            <a:r>
              <a:rPr lang="en-US" dirty="0">
                <a:latin typeface="Times New Roman" charset="0"/>
              </a:rPr>
              <a:t> can be reconstructed </a:t>
            </a:r>
            <a:r>
              <a:rPr lang="en-US" i="1" dirty="0">
                <a:latin typeface="Times New Roman" charset="0"/>
              </a:rPr>
              <a:t>exactly</a:t>
            </a:r>
            <a:r>
              <a:rPr lang="en-US" dirty="0">
                <a:latin typeface="Times New Roman" charset="0"/>
              </a:rPr>
              <a:t> from its samples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n 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i="1" baseline="-25000" dirty="0" err="1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) if samples taken at sampling rate of </a:t>
            </a:r>
            <a:r>
              <a:rPr lang="en-US" i="1" dirty="0" err="1">
                <a:latin typeface="Times New Roman" charset="0"/>
              </a:rPr>
              <a:t>f</a:t>
            </a:r>
            <a:r>
              <a:rPr lang="en-US" i="1" baseline="-25000" dirty="0" err="1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 &gt; 2 </a:t>
            </a:r>
            <a:r>
              <a:rPr lang="en-US" i="1" dirty="0" err="1">
                <a:latin typeface="Times New Roman" charset="0"/>
              </a:rPr>
              <a:t>f</a:t>
            </a:r>
            <a:r>
              <a:rPr lang="en-US" i="1" baseline="-25000" dirty="0" err="1">
                <a:latin typeface="Times New Roman" charset="0"/>
              </a:rPr>
              <a:t>max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Sampling audio CD signals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Normal human hearing is from about 20 Hz to 20 kHz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Filter analog continuous-time signal to pass frequencies up to 20 kHz and reject frequencies above 22 kHz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Sample filtered signal at sampling rate of 44100 Hz</a:t>
            </a:r>
          </a:p>
          <a:p>
            <a:r>
              <a:rPr lang="en-US" dirty="0">
                <a:latin typeface="Times New Roman" charset="0"/>
              </a:rPr>
              <a:t>Reconstruction fills in missing values between sampling times (e.g. interpolation)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5-</a:t>
            </a:r>
            <a:fld id="{48456A70-0021-B84E-925B-88B7CCC4D2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 and Reconstruction–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Ch. 4 Intro and Sec. 4-1.4</a:t>
            </a:r>
          </a:p>
        </p:txBody>
      </p:sp>
    </p:spTree>
    <p:extLst>
      <p:ext uri="{BB962C8B-B14F-4D97-AF65-F5344CB8AC3E}">
        <p14:creationId xmlns:p14="http://schemas.microsoft.com/office/powerpoint/2010/main" val="24431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Discrete-Time Signals</a:t>
            </a:r>
          </a:p>
        </p:txBody>
      </p:sp>
      <p:sp>
        <p:nvSpPr>
          <p:cNvPr id="29699" name="Rectangle 3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Many signals originate in continuous time</a:t>
            </a:r>
          </a:p>
          <a:p>
            <a:pPr marL="457200" lvl="1" indent="0">
              <a:buFontTx/>
              <a:buNone/>
            </a:pPr>
            <a:r>
              <a:rPr lang="en-US" i="1" dirty="0">
                <a:latin typeface="Times New Roman" charset="0"/>
              </a:rPr>
              <a:t>Example</a:t>
            </a:r>
            <a:r>
              <a:rPr lang="en-US" dirty="0">
                <a:latin typeface="Times New Roman" charset="0"/>
              </a:rPr>
              <a:t>: Talking on smart phone or playing live music</a:t>
            </a:r>
          </a:p>
          <a:p>
            <a:r>
              <a:rPr lang="en-US" dirty="0">
                <a:latin typeface="Times New Roman" charset="0"/>
              </a:rPr>
              <a:t>Sample continuous-time signal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at equally-spaced points in time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to obtain a sequence of numbers</a:t>
            </a:r>
          </a:p>
          <a:p>
            <a:pPr marL="457200" lvl="1" indent="0">
              <a:buFontTx/>
              <a:buNone/>
            </a:pPr>
            <a:r>
              <a:rPr lang="en-US" i="1" dirty="0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]</a:t>
            </a:r>
            <a:r>
              <a:rPr lang="en-US" i="1" dirty="0">
                <a:latin typeface="Times New Roman" charset="0"/>
              </a:rPr>
              <a:t> = s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n 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i="1" baseline="-25000" dirty="0" err="1">
                <a:latin typeface="Times New Roman" charset="0"/>
              </a:rPr>
              <a:t>s</a:t>
            </a:r>
            <a:r>
              <a:rPr lang="en-US" dirty="0">
                <a:latin typeface="Times New Roman" charset="0"/>
              </a:rPr>
              <a:t>)  for 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  <a:sym typeface="Symbol" charset="0"/>
              </a:rPr>
              <a:t> </a:t>
            </a:r>
            <a:r>
              <a:rPr lang="en-US" dirty="0">
                <a:latin typeface="Times New Roman" charset="0"/>
              </a:rPr>
              <a:t>{…, -1, 0, 1, …}</a:t>
            </a:r>
          </a:p>
          <a:p>
            <a:pPr marL="457200" lvl="1" indent="0">
              <a:buFontTx/>
              <a:buNone/>
            </a:pPr>
            <a:r>
              <a:rPr lang="en-US" dirty="0">
                <a:latin typeface="Times New Roman" charset="0"/>
              </a:rPr>
              <a:t>How to choose sampling period 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i="1" baseline="-25000" dirty="0" err="1">
                <a:latin typeface="Times New Roman" charset="0"/>
              </a:rPr>
              <a:t>s</a:t>
            </a:r>
            <a:r>
              <a:rPr lang="en-US" i="1" baseline="-25000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19800" y="2578100"/>
            <a:ext cx="3048000" cy="1841500"/>
            <a:chOff x="6019800" y="2438400"/>
            <a:chExt cx="3048000" cy="1841500"/>
          </a:xfrm>
        </p:grpSpPr>
        <p:sp>
          <p:nvSpPr>
            <p:cNvPr id="29726" name="Text Box 42"/>
            <p:cNvSpPr txBox="1">
              <a:spLocks noChangeArrowheads="1"/>
            </p:cNvSpPr>
            <p:nvPr/>
          </p:nvSpPr>
          <p:spPr bwMode="auto">
            <a:xfrm>
              <a:off x="6019800" y="2438400"/>
              <a:ext cx="3048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i="1" dirty="0">
                  <a:solidFill>
                    <a:srgbClr val="0000FF"/>
                  </a:solidFill>
                </a:rPr>
                <a:t>Sampled analog waveform</a:t>
              </a:r>
            </a:p>
          </p:txBody>
        </p:sp>
        <p:sp>
          <p:nvSpPr>
            <p:cNvPr id="29727" name="Line 44"/>
            <p:cNvSpPr>
              <a:spLocks noChangeShapeType="1"/>
            </p:cNvSpPr>
            <p:nvPr/>
          </p:nvSpPr>
          <p:spPr bwMode="auto">
            <a:xfrm>
              <a:off x="6934200" y="2971800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Line 45"/>
            <p:cNvSpPr>
              <a:spLocks noChangeShapeType="1"/>
            </p:cNvSpPr>
            <p:nvPr/>
          </p:nvSpPr>
          <p:spPr bwMode="auto">
            <a:xfrm>
              <a:off x="6096000" y="3733800"/>
              <a:ext cx="2743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Freeform 46"/>
            <p:cNvSpPr>
              <a:spLocks/>
            </p:cNvSpPr>
            <p:nvPr/>
          </p:nvSpPr>
          <p:spPr bwMode="auto">
            <a:xfrm>
              <a:off x="6248400" y="3098800"/>
              <a:ext cx="2590800" cy="1181100"/>
            </a:xfrm>
            <a:custGeom>
              <a:avLst/>
              <a:gdLst>
                <a:gd name="T0" fmla="*/ 0 w 1632"/>
                <a:gd name="T1" fmla="*/ 256 h 744"/>
                <a:gd name="T2" fmla="*/ 576 w 1632"/>
                <a:gd name="T3" fmla="*/ 64 h 744"/>
                <a:gd name="T4" fmla="*/ 1296 w 1632"/>
                <a:gd name="T5" fmla="*/ 640 h 744"/>
                <a:gd name="T6" fmla="*/ 1632 w 1632"/>
                <a:gd name="T7" fmla="*/ 688 h 7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2"/>
                <a:gd name="T13" fmla="*/ 0 h 744"/>
                <a:gd name="T14" fmla="*/ 1632 w 1632"/>
                <a:gd name="T15" fmla="*/ 744 h 7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2" h="744">
                  <a:moveTo>
                    <a:pt x="0" y="256"/>
                  </a:moveTo>
                  <a:cubicBezTo>
                    <a:pt x="180" y="128"/>
                    <a:pt x="360" y="0"/>
                    <a:pt x="576" y="64"/>
                  </a:cubicBezTo>
                  <a:cubicBezTo>
                    <a:pt x="792" y="128"/>
                    <a:pt x="1120" y="536"/>
                    <a:pt x="1296" y="640"/>
                  </a:cubicBezTo>
                  <a:cubicBezTo>
                    <a:pt x="1472" y="744"/>
                    <a:pt x="1552" y="716"/>
                    <a:pt x="1632" y="6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Line 61"/>
            <p:cNvSpPr>
              <a:spLocks noChangeShapeType="1"/>
            </p:cNvSpPr>
            <p:nvPr/>
          </p:nvSpPr>
          <p:spPr bwMode="auto">
            <a:xfrm flipV="1">
              <a:off x="6324600" y="3657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Text Box 62"/>
            <p:cNvSpPr txBox="1">
              <a:spLocks noChangeArrowheads="1"/>
            </p:cNvSpPr>
            <p:nvPr/>
          </p:nvSpPr>
          <p:spPr bwMode="auto">
            <a:xfrm>
              <a:off x="6934200" y="2743200"/>
              <a:ext cx="457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i="1"/>
                <a:t>s</a:t>
              </a:r>
              <a:r>
                <a:rPr lang="en-US" sz="1600"/>
                <a:t>(</a:t>
              </a:r>
              <a:r>
                <a:rPr lang="en-US" sz="1600" i="1"/>
                <a:t>t</a:t>
              </a:r>
              <a:r>
                <a:rPr lang="en-US" sz="1600"/>
                <a:t>)</a:t>
              </a:r>
              <a:endParaRPr lang="en-US"/>
            </a:p>
          </p:txBody>
        </p:sp>
        <p:sp>
          <p:nvSpPr>
            <p:cNvPr id="29732" name="Text Box 63"/>
            <p:cNvSpPr txBox="1">
              <a:spLocks noChangeArrowheads="1"/>
            </p:cNvSpPr>
            <p:nvPr/>
          </p:nvSpPr>
          <p:spPr bwMode="auto">
            <a:xfrm>
              <a:off x="8763000" y="3429000"/>
              <a:ext cx="228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i="1"/>
                <a:t>t</a:t>
              </a:r>
              <a:endParaRPr lang="en-US"/>
            </a:p>
          </p:txBody>
        </p:sp>
        <p:sp>
          <p:nvSpPr>
            <p:cNvPr id="29733" name="Line 64"/>
            <p:cNvSpPr>
              <a:spLocks noChangeShapeType="1"/>
            </p:cNvSpPr>
            <p:nvPr/>
          </p:nvSpPr>
          <p:spPr bwMode="auto">
            <a:xfrm>
              <a:off x="8001000" y="3276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Line 65"/>
            <p:cNvSpPr>
              <a:spLocks noChangeShapeType="1"/>
            </p:cNvSpPr>
            <p:nvPr/>
          </p:nvSpPr>
          <p:spPr bwMode="auto">
            <a:xfrm>
              <a:off x="8153400" y="3276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Line 66"/>
            <p:cNvSpPr>
              <a:spLocks noChangeShapeType="1"/>
            </p:cNvSpPr>
            <p:nvPr/>
          </p:nvSpPr>
          <p:spPr bwMode="auto">
            <a:xfrm>
              <a:off x="7772400" y="33528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Line 67"/>
            <p:cNvSpPr>
              <a:spLocks noChangeShapeType="1"/>
            </p:cNvSpPr>
            <p:nvPr/>
          </p:nvSpPr>
          <p:spPr bwMode="auto">
            <a:xfrm flipH="1">
              <a:off x="8153400" y="33528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Text Box 68"/>
            <p:cNvSpPr txBox="1">
              <a:spLocks noChangeArrowheads="1"/>
            </p:cNvSpPr>
            <p:nvPr/>
          </p:nvSpPr>
          <p:spPr bwMode="auto">
            <a:xfrm>
              <a:off x="7924800" y="2971800"/>
              <a:ext cx="381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i="1"/>
                <a:t>T</a:t>
              </a:r>
              <a:r>
                <a:rPr lang="en-US" sz="1600" i="1" baseline="-25000"/>
                <a:t>s</a:t>
              </a:r>
              <a:endParaRPr lang="en-US"/>
            </a:p>
          </p:txBody>
        </p:sp>
        <p:sp>
          <p:nvSpPr>
            <p:cNvPr id="29738" name="Text Box 69"/>
            <p:cNvSpPr txBox="1">
              <a:spLocks noChangeArrowheads="1"/>
            </p:cNvSpPr>
            <p:nvPr/>
          </p:nvSpPr>
          <p:spPr bwMode="auto">
            <a:xfrm>
              <a:off x="6934200" y="3749675"/>
              <a:ext cx="381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i="1"/>
                <a:t>T</a:t>
              </a:r>
              <a:r>
                <a:rPr lang="en-US" sz="1600" i="1" baseline="-25000"/>
                <a:t>s</a:t>
              </a:r>
              <a:endParaRPr lang="en-US"/>
            </a:p>
          </p:txBody>
        </p:sp>
        <p:sp>
          <p:nvSpPr>
            <p:cNvPr id="29739" name="Line 70"/>
            <p:cNvSpPr>
              <a:spLocks noChangeShapeType="1"/>
            </p:cNvSpPr>
            <p:nvPr/>
          </p:nvSpPr>
          <p:spPr bwMode="auto">
            <a:xfrm flipV="1">
              <a:off x="6477000" y="3657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Line 71"/>
            <p:cNvSpPr>
              <a:spLocks noChangeShapeType="1"/>
            </p:cNvSpPr>
            <p:nvPr/>
          </p:nvSpPr>
          <p:spPr bwMode="auto">
            <a:xfrm flipV="1">
              <a:off x="6629400" y="3657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Line 72"/>
            <p:cNvSpPr>
              <a:spLocks noChangeShapeType="1"/>
            </p:cNvSpPr>
            <p:nvPr/>
          </p:nvSpPr>
          <p:spPr bwMode="auto">
            <a:xfrm flipV="1">
              <a:off x="6781800" y="3657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Line 73"/>
            <p:cNvSpPr>
              <a:spLocks noChangeShapeType="1"/>
            </p:cNvSpPr>
            <p:nvPr/>
          </p:nvSpPr>
          <p:spPr bwMode="auto">
            <a:xfrm flipV="1">
              <a:off x="7086600" y="3657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Line 74"/>
            <p:cNvSpPr>
              <a:spLocks noChangeShapeType="1"/>
            </p:cNvSpPr>
            <p:nvPr/>
          </p:nvSpPr>
          <p:spPr bwMode="auto">
            <a:xfrm flipV="1">
              <a:off x="7239000" y="3657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4" name="Line 75"/>
            <p:cNvSpPr>
              <a:spLocks noChangeShapeType="1"/>
            </p:cNvSpPr>
            <p:nvPr/>
          </p:nvSpPr>
          <p:spPr bwMode="auto">
            <a:xfrm flipV="1">
              <a:off x="7391400" y="3657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5" name="Line 76"/>
            <p:cNvSpPr>
              <a:spLocks noChangeShapeType="1"/>
            </p:cNvSpPr>
            <p:nvPr/>
          </p:nvSpPr>
          <p:spPr bwMode="auto">
            <a:xfrm flipV="1">
              <a:off x="7543800" y="3657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6" name="Line 77"/>
            <p:cNvSpPr>
              <a:spLocks noChangeShapeType="1"/>
            </p:cNvSpPr>
            <p:nvPr/>
          </p:nvSpPr>
          <p:spPr bwMode="auto">
            <a:xfrm flipV="1">
              <a:off x="7696200" y="3657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7" name="Line 78"/>
            <p:cNvSpPr>
              <a:spLocks noChangeShapeType="1"/>
            </p:cNvSpPr>
            <p:nvPr/>
          </p:nvSpPr>
          <p:spPr bwMode="auto">
            <a:xfrm flipV="1">
              <a:off x="7848600" y="3657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8" name="Line 80"/>
            <p:cNvSpPr>
              <a:spLocks noChangeShapeType="1"/>
            </p:cNvSpPr>
            <p:nvPr/>
          </p:nvSpPr>
          <p:spPr bwMode="auto">
            <a:xfrm flipV="1">
              <a:off x="8153400" y="3657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9" name="Line 81"/>
            <p:cNvSpPr>
              <a:spLocks noChangeShapeType="1"/>
            </p:cNvSpPr>
            <p:nvPr/>
          </p:nvSpPr>
          <p:spPr bwMode="auto">
            <a:xfrm flipV="1">
              <a:off x="8305800" y="3657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0" name="Line 82"/>
            <p:cNvSpPr>
              <a:spLocks noChangeShapeType="1"/>
            </p:cNvSpPr>
            <p:nvPr/>
          </p:nvSpPr>
          <p:spPr bwMode="auto">
            <a:xfrm flipV="1">
              <a:off x="8458200" y="3657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1" name="Line 83"/>
            <p:cNvSpPr>
              <a:spLocks noChangeShapeType="1"/>
            </p:cNvSpPr>
            <p:nvPr/>
          </p:nvSpPr>
          <p:spPr bwMode="auto">
            <a:xfrm flipV="1">
              <a:off x="8610600" y="3657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2" name="Oval 84"/>
            <p:cNvSpPr>
              <a:spLocks noChangeArrowheads="1"/>
            </p:cNvSpPr>
            <p:nvPr/>
          </p:nvSpPr>
          <p:spPr bwMode="auto">
            <a:xfrm>
              <a:off x="6286500" y="340995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3" name="Oval 85"/>
            <p:cNvSpPr>
              <a:spLocks noChangeArrowheads="1"/>
            </p:cNvSpPr>
            <p:nvPr/>
          </p:nvSpPr>
          <p:spPr bwMode="auto">
            <a:xfrm>
              <a:off x="6438900" y="33147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4" name="Line 86"/>
            <p:cNvSpPr>
              <a:spLocks noChangeShapeType="1"/>
            </p:cNvSpPr>
            <p:nvPr/>
          </p:nvSpPr>
          <p:spPr bwMode="auto">
            <a:xfrm flipV="1">
              <a:off x="8001000" y="3657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5" name="Oval 87"/>
            <p:cNvSpPr>
              <a:spLocks noChangeArrowheads="1"/>
            </p:cNvSpPr>
            <p:nvPr/>
          </p:nvSpPr>
          <p:spPr bwMode="auto">
            <a:xfrm>
              <a:off x="6591300" y="3228975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6" name="Oval 88"/>
            <p:cNvSpPr>
              <a:spLocks noChangeArrowheads="1"/>
            </p:cNvSpPr>
            <p:nvPr/>
          </p:nvSpPr>
          <p:spPr bwMode="auto">
            <a:xfrm>
              <a:off x="6743700" y="3171825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7" name="Oval 89"/>
            <p:cNvSpPr>
              <a:spLocks noChangeArrowheads="1"/>
            </p:cNvSpPr>
            <p:nvPr/>
          </p:nvSpPr>
          <p:spPr bwMode="auto">
            <a:xfrm>
              <a:off x="6896100" y="3152775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8" name="Oval 90"/>
            <p:cNvSpPr>
              <a:spLocks noChangeArrowheads="1"/>
            </p:cNvSpPr>
            <p:nvPr/>
          </p:nvSpPr>
          <p:spPr bwMode="auto">
            <a:xfrm>
              <a:off x="7048500" y="3152775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9" name="Oval 91"/>
            <p:cNvSpPr>
              <a:spLocks noChangeArrowheads="1"/>
            </p:cNvSpPr>
            <p:nvPr/>
          </p:nvSpPr>
          <p:spPr bwMode="auto">
            <a:xfrm>
              <a:off x="7200900" y="32004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0" name="Oval 92"/>
            <p:cNvSpPr>
              <a:spLocks noChangeArrowheads="1"/>
            </p:cNvSpPr>
            <p:nvPr/>
          </p:nvSpPr>
          <p:spPr bwMode="auto">
            <a:xfrm>
              <a:off x="7353300" y="3286125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1" name="Oval 93"/>
            <p:cNvSpPr>
              <a:spLocks noChangeArrowheads="1"/>
            </p:cNvSpPr>
            <p:nvPr/>
          </p:nvSpPr>
          <p:spPr bwMode="auto">
            <a:xfrm>
              <a:off x="7505700" y="340995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2" name="Oval 94"/>
            <p:cNvSpPr>
              <a:spLocks noChangeArrowheads="1"/>
            </p:cNvSpPr>
            <p:nvPr/>
          </p:nvSpPr>
          <p:spPr bwMode="auto">
            <a:xfrm>
              <a:off x="7658100" y="3533775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3" name="Oval 95"/>
            <p:cNvSpPr>
              <a:spLocks noChangeArrowheads="1"/>
            </p:cNvSpPr>
            <p:nvPr/>
          </p:nvSpPr>
          <p:spPr bwMode="auto">
            <a:xfrm>
              <a:off x="7810500" y="367665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4" name="Oval 96"/>
            <p:cNvSpPr>
              <a:spLocks noChangeArrowheads="1"/>
            </p:cNvSpPr>
            <p:nvPr/>
          </p:nvSpPr>
          <p:spPr bwMode="auto">
            <a:xfrm>
              <a:off x="7962900" y="382905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5" name="Oval 97"/>
            <p:cNvSpPr>
              <a:spLocks noChangeArrowheads="1"/>
            </p:cNvSpPr>
            <p:nvPr/>
          </p:nvSpPr>
          <p:spPr bwMode="auto">
            <a:xfrm>
              <a:off x="8115300" y="39624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6" name="Oval 98"/>
            <p:cNvSpPr>
              <a:spLocks noChangeArrowheads="1"/>
            </p:cNvSpPr>
            <p:nvPr/>
          </p:nvSpPr>
          <p:spPr bwMode="auto">
            <a:xfrm>
              <a:off x="8267700" y="4067175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7" name="Oval 99"/>
            <p:cNvSpPr>
              <a:spLocks noChangeArrowheads="1"/>
            </p:cNvSpPr>
            <p:nvPr/>
          </p:nvSpPr>
          <p:spPr bwMode="auto">
            <a:xfrm>
              <a:off x="8420100" y="41529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8" name="Oval 100"/>
            <p:cNvSpPr>
              <a:spLocks noChangeArrowheads="1"/>
            </p:cNvSpPr>
            <p:nvPr/>
          </p:nvSpPr>
          <p:spPr bwMode="auto">
            <a:xfrm>
              <a:off x="8572500" y="4191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419600" y="6119336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C00CC"/>
                </a:solidFill>
              </a:rPr>
              <a:t>n = 0 : 7;</a:t>
            </a:r>
          </a:p>
          <a:p>
            <a:r>
              <a:rPr lang="fr-FR" sz="1400" dirty="0">
                <a:solidFill>
                  <a:srgbClr val="CC00CC"/>
                </a:solidFill>
              </a:rPr>
              <a:t>x = n.^2 - 5*n + 3;</a:t>
            </a:r>
          </a:p>
          <a:p>
            <a:r>
              <a:rPr lang="fr-FR" sz="1400" dirty="0">
                <a:solidFill>
                  <a:srgbClr val="CC00CC"/>
                </a:solidFill>
              </a:rPr>
              <a:t>s</a:t>
            </a:r>
            <a:r>
              <a:rPr lang="it-IT" sz="1400" dirty="0" err="1">
                <a:solidFill>
                  <a:srgbClr val="CC00CC"/>
                </a:solidFill>
              </a:rPr>
              <a:t>tem</a:t>
            </a:r>
            <a:r>
              <a:rPr lang="it-IT" sz="1400" dirty="0">
                <a:solidFill>
                  <a:srgbClr val="CC00CC"/>
                </a:solidFill>
              </a:rPr>
              <a:t>(</a:t>
            </a:r>
            <a:r>
              <a:rPr lang="it-IT" sz="1400" dirty="0" err="1">
                <a:solidFill>
                  <a:srgbClr val="CC00CC"/>
                </a:solidFill>
              </a:rPr>
              <a:t>n</a:t>
            </a:r>
            <a:r>
              <a:rPr lang="it-IT" sz="1400" dirty="0">
                <a:solidFill>
                  <a:srgbClr val="CC00CC"/>
                </a:solidFill>
              </a:rPr>
              <a:t>, x);</a:t>
            </a:r>
          </a:p>
        </p:txBody>
      </p:sp>
      <p:sp>
        <p:nvSpPr>
          <p:cNvPr id="10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5-</a:t>
            </a:r>
            <a:fld id="{48456A70-0021-B84E-925B-88B7CCC4D2F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99048" y="4693920"/>
            <a:ext cx="2892552" cy="2011680"/>
            <a:chOff x="6099048" y="4693920"/>
            <a:chExt cx="2892552" cy="2011680"/>
          </a:xfrm>
        </p:grpSpPr>
        <p:pic>
          <p:nvPicPr>
            <p:cNvPr id="3" name="Picture 2" descr="figGenDTSI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9" t="3868" r="6201" b="8133"/>
            <a:stretch/>
          </p:blipFill>
          <p:spPr>
            <a:xfrm>
              <a:off x="6099048" y="4693920"/>
              <a:ext cx="2587752" cy="2011680"/>
            </a:xfrm>
            <a:prstGeom prst="rect">
              <a:avLst/>
            </a:prstGeom>
          </p:spPr>
        </p:pic>
        <p:sp>
          <p:nvSpPr>
            <p:cNvPr id="82" name="Text Box 21"/>
            <p:cNvSpPr txBox="1">
              <a:spLocks noChangeArrowheads="1"/>
            </p:cNvSpPr>
            <p:nvPr/>
          </p:nvSpPr>
          <p:spPr bwMode="auto">
            <a:xfrm>
              <a:off x="6172200" y="4812268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 dirty="0"/>
                <a:t>x</a:t>
              </a:r>
              <a:r>
                <a:rPr lang="en-US" sz="1800" dirty="0"/>
                <a:t>[</a:t>
              </a:r>
              <a:r>
                <a:rPr lang="en-US" sz="1800" i="1" dirty="0"/>
                <a:t>n</a:t>
              </a:r>
              <a:r>
                <a:rPr lang="en-US" sz="1800" dirty="0"/>
                <a:t>]</a:t>
              </a:r>
            </a:p>
          </p:txBody>
        </p:sp>
        <p:sp>
          <p:nvSpPr>
            <p:cNvPr id="110" name="Text Box 21"/>
            <p:cNvSpPr txBox="1">
              <a:spLocks noChangeArrowheads="1"/>
            </p:cNvSpPr>
            <p:nvPr/>
          </p:nvSpPr>
          <p:spPr bwMode="auto">
            <a:xfrm>
              <a:off x="8610600" y="6260068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i="1" dirty="0"/>
                <a:t>n</a:t>
              </a:r>
              <a:endParaRPr lang="en-US" sz="1800" dirty="0"/>
            </a:p>
          </p:txBody>
        </p:sp>
      </p:grpSp>
      <p:sp>
        <p:nvSpPr>
          <p:cNvPr id="111" name="Rectangle 31"/>
          <p:cNvSpPr txBox="1">
            <a:spLocks noChangeArrowheads="1"/>
          </p:cNvSpPr>
          <p:nvPr/>
        </p:nvSpPr>
        <p:spPr bwMode="auto">
          <a:xfrm>
            <a:off x="457200" y="4648200"/>
            <a:ext cx="830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Using a formula</a:t>
            </a:r>
          </a:p>
          <a:p>
            <a:pPr marL="457200" lvl="1" indent="0">
              <a:buFontTx/>
              <a:buNone/>
            </a:pP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] =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 – 5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 + 3</a:t>
            </a:r>
          </a:p>
          <a:p>
            <a:pPr marL="457200" lvl="1" indent="0">
              <a:buFontTx/>
              <a:buNone/>
            </a:pPr>
            <a:r>
              <a:rPr lang="en-US" dirty="0">
                <a:latin typeface="Times New Roman" charset="0"/>
              </a:rPr>
              <a:t>How does it look in continuous time?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622138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See also </a:t>
            </a:r>
            <a:r>
              <a:rPr lang="en-US" sz="1800" i="1" dirty="0" err="1"/>
              <a:t>SPFirst</a:t>
            </a:r>
            <a:r>
              <a:rPr lang="en-US" sz="1800" i="1" dirty="0"/>
              <a:t> Fig. 4-2</a:t>
            </a:r>
          </a:p>
        </p:txBody>
      </p:sp>
    </p:spTree>
    <p:extLst>
      <p:ext uri="{BB962C8B-B14F-4D97-AF65-F5344CB8AC3E}">
        <p14:creationId xmlns:p14="http://schemas.microsoft.com/office/powerpoint/2010/main" val="221685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1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Sinusoidal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1447800"/>
          </a:xfrm>
        </p:spPr>
        <p:txBody>
          <a:bodyPr/>
          <a:lstStyle/>
          <a:p>
            <a:r>
              <a:rPr lang="en-US" dirty="0"/>
              <a:t>Analog continuous-time signals</a:t>
            </a:r>
          </a:p>
          <a:p>
            <a:pPr marL="457200" lvl="1" indent="0">
              <a:buNone/>
            </a:pPr>
            <a:r>
              <a:rPr lang="en-US" dirty="0"/>
              <a:t>Sinusoids model physical quantities such as musical tones</a:t>
            </a:r>
          </a:p>
          <a:p>
            <a:pPr marL="457200" lvl="1" indent="0">
              <a:buNone/>
            </a:pPr>
            <a:r>
              <a:rPr lang="en-US" dirty="0"/>
              <a:t>Sums of sinusoids can represent general continuous-time signals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5-</a:t>
            </a:r>
            <a:fld id="{48456A70-0021-B84E-925B-88B7CCC4D2F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4-1.1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692549"/>
              </p:ext>
            </p:extLst>
          </p:nvPr>
        </p:nvGraphicFramePr>
        <p:xfrm>
          <a:off x="1581150" y="3516280"/>
          <a:ext cx="54213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11500" imgH="241300" progId="Equation.3">
                  <p:embed/>
                </p:oleObj>
              </mc:Choice>
              <mc:Fallback>
                <p:oleObj name="Equation" r:id="rId2" imgW="3111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1150" y="3516280"/>
                        <a:ext cx="5421313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949651"/>
              </p:ext>
            </p:extLst>
          </p:nvPr>
        </p:nvGraphicFramePr>
        <p:xfrm>
          <a:off x="1676400" y="4343400"/>
          <a:ext cx="234473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200" imgH="431800" progId="Equation.3">
                  <p:embed/>
                </p:oleObj>
              </mc:Choice>
              <mc:Fallback>
                <p:oleObj name="Equation" r:id="rId4" imgW="1346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4343400"/>
                        <a:ext cx="2344737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699621"/>
              </p:ext>
            </p:extLst>
          </p:nvPr>
        </p:nvGraphicFramePr>
        <p:xfrm>
          <a:off x="3962400" y="5477750"/>
          <a:ext cx="328246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400" imgH="190500" progId="Equation.3">
                  <p:embed/>
                </p:oleObj>
              </mc:Choice>
              <mc:Fallback>
                <p:oleObj name="Equation" r:id="rId6" imgW="1524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2400" y="5477750"/>
                        <a:ext cx="328246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28956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Sampling sinusoidal signal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A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i="1" dirty="0">
                <a:latin typeface="Symbol" charset="2"/>
                <a:cs typeface="Symbol" charset="2"/>
              </a:rPr>
              <a:t>w</a:t>
            </a:r>
            <a:r>
              <a:rPr lang="en-US" dirty="0"/>
              <a:t> t + </a:t>
            </a:r>
            <a:r>
              <a:rPr lang="en-US" i="1" dirty="0">
                <a:latin typeface="Symbol" charset="2"/>
                <a:cs typeface="Symbol" charset="2"/>
              </a:rPr>
              <a:t>f</a:t>
            </a:r>
            <a:r>
              <a:rPr lang="en-US" dirty="0"/>
              <a:t>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39624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dirty="0"/>
              <a:t>where the normalized radian frequency is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5029200"/>
            <a:ext cx="853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spcBef>
                <a:spcPts val="2376"/>
              </a:spcBef>
              <a:buFontTx/>
              <a:buNone/>
            </a:pPr>
            <a:r>
              <a:rPr lang="en-US" dirty="0"/>
              <a:t>Discrete time </a:t>
            </a:r>
            <a:r>
              <a:rPr lang="en-US" i="1" dirty="0"/>
              <a:t>n</a:t>
            </a:r>
            <a:r>
              <a:rPr lang="en-US" dirty="0"/>
              <a:t> abstracts away continuous time information</a:t>
            </a:r>
          </a:p>
          <a:p>
            <a:pPr marL="731520" lvl="1" indent="-274320">
              <a:spcBef>
                <a:spcPts val="576"/>
              </a:spcBef>
              <a:buFontTx/>
              <a:buNone/>
            </a:pPr>
            <a:r>
              <a:rPr lang="en-US" dirty="0"/>
              <a:t>Discrete-time frequency     abstracts away continuous-time frequency information</a:t>
            </a:r>
          </a:p>
        </p:txBody>
      </p:sp>
    </p:spTree>
    <p:extLst>
      <p:ext uri="{BB962C8B-B14F-4D97-AF65-F5344CB8AC3E}">
        <p14:creationId xmlns:p14="http://schemas.microsoft.com/office/powerpoint/2010/main" val="867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Discrete-Time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9906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5-</a:t>
            </a:r>
            <a:fld id="{48456A70-0021-B84E-925B-88B7CCC4D2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4-1.1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937856"/>
              </p:ext>
            </p:extLst>
          </p:nvPr>
        </p:nvGraphicFramePr>
        <p:xfrm>
          <a:off x="914400" y="2057400"/>
          <a:ext cx="6629400" cy="1752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Sampling</a:t>
                      </a:r>
                      <a:r>
                        <a:rPr lang="en-US" baseline="0" dirty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Continuous-Time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Discrete-Time</a:t>
                      </a:r>
                      <a:r>
                        <a:rPr lang="en-US" baseline="0" dirty="0"/>
                        <a:t> Frequency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8000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220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 </a:t>
                      </a:r>
                      <a:r>
                        <a:rPr lang="en-US" dirty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dirty="0"/>
                        <a:t> 11/</a:t>
                      </a:r>
                      <a:r>
                        <a:rPr lang="en-US" baseline="0" dirty="0"/>
                        <a:t>400 = 0.1728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44100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441</a:t>
                      </a:r>
                      <a:r>
                        <a:rPr lang="en-US" baseline="0" dirty="0"/>
                        <a:t> 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 </a:t>
                      </a:r>
                      <a:r>
                        <a:rPr lang="en-US" dirty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dirty="0"/>
                        <a:t> 1</a:t>
                      </a:r>
                      <a:r>
                        <a:rPr lang="en-US" baseline="0" dirty="0"/>
                        <a:t>/100 = 0.0628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48000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1320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 </a:t>
                      </a:r>
                      <a:r>
                        <a:rPr lang="en-US" dirty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dirty="0"/>
                        <a:t> 11/</a:t>
                      </a:r>
                      <a:r>
                        <a:rPr lang="en-US" baseline="0" dirty="0"/>
                        <a:t>400 = 0.1728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39000" y="42672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00CC"/>
                </a:solidFill>
              </a:rPr>
              <a:t>n = 1 : 48000;</a:t>
            </a:r>
          </a:p>
          <a:p>
            <a:r>
              <a:rPr lang="pl-PL" sz="1600" dirty="0" err="1">
                <a:solidFill>
                  <a:srgbClr val="CC00CC"/>
                </a:solidFill>
              </a:rPr>
              <a:t>wHat</a:t>
            </a:r>
            <a:r>
              <a:rPr lang="pl-PL" sz="1600" dirty="0">
                <a:solidFill>
                  <a:srgbClr val="CC00CC"/>
                </a:solidFill>
              </a:rPr>
              <a:t> = 0.1728;</a:t>
            </a:r>
          </a:p>
          <a:p>
            <a:r>
              <a:rPr lang="pl-PL" sz="1600" dirty="0">
                <a:solidFill>
                  <a:srgbClr val="CC00CC"/>
                </a:solidFill>
              </a:rPr>
              <a:t>x = cos(</a:t>
            </a:r>
            <a:r>
              <a:rPr lang="pl-PL" sz="1600" dirty="0" err="1">
                <a:solidFill>
                  <a:srgbClr val="CC00CC"/>
                </a:solidFill>
              </a:rPr>
              <a:t>wHat</a:t>
            </a:r>
            <a:r>
              <a:rPr lang="pl-PL" sz="1600" dirty="0">
                <a:solidFill>
                  <a:srgbClr val="CC00CC"/>
                </a:solidFill>
              </a:rPr>
              <a:t>*n);</a:t>
            </a:r>
          </a:p>
          <a:p>
            <a:r>
              <a:rPr lang="en-US" sz="1600" dirty="0">
                <a:solidFill>
                  <a:srgbClr val="CC00CC"/>
                </a:solidFill>
              </a:rPr>
              <a:t>sound(x, 8000);</a:t>
            </a:r>
          </a:p>
          <a:p>
            <a:r>
              <a:rPr lang="en-US" sz="1600" dirty="0">
                <a:solidFill>
                  <a:srgbClr val="CC00CC"/>
                </a:solidFill>
              </a:rPr>
              <a:t>pause(3);</a:t>
            </a:r>
          </a:p>
          <a:p>
            <a:r>
              <a:rPr lang="en-US" sz="1600" dirty="0">
                <a:solidFill>
                  <a:srgbClr val="CC00CC"/>
                </a:solidFill>
              </a:rPr>
              <a:t>sound(x, 48000);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191207"/>
              </p:ext>
            </p:extLst>
          </p:nvPr>
        </p:nvGraphicFramePr>
        <p:xfrm>
          <a:off x="7696200" y="2057400"/>
          <a:ext cx="110648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5000" imgH="431800" progId="Equation.3">
                  <p:embed/>
                </p:oleObj>
              </mc:Choice>
              <mc:Fallback>
                <p:oleObj name="Equation" r:id="rId6" imgW="635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96200" y="2057400"/>
                        <a:ext cx="110648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example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73400" y="5791200"/>
            <a:ext cx="812800" cy="812800"/>
          </a:xfrm>
          <a:prstGeom prst="rect">
            <a:avLst/>
          </a:prstGeom>
        </p:spPr>
      </p:pic>
      <p:pic>
        <p:nvPicPr>
          <p:cNvPr id="12" name="example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48200" y="5791200"/>
            <a:ext cx="812800" cy="812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7200" y="3962400"/>
            <a:ext cx="8305800" cy="1905000"/>
            <a:chOff x="457200" y="3962400"/>
            <a:chExt cx="8305800" cy="190500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457200" y="3962400"/>
              <a:ext cx="83058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CC00CC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dirty="0"/>
                <a:t>Comparing first and third rows</a:t>
              </a:r>
            </a:p>
            <a:p>
              <a:pPr marL="457200" lvl="1" indent="0">
                <a:buFontTx/>
                <a:buNone/>
              </a:pPr>
              <a:r>
                <a:rPr lang="en-US" dirty="0"/>
                <a:t>Same     gives same discrete-time signal </a:t>
              </a:r>
              <a:r>
                <a:rPr lang="en-US" i="1" dirty="0"/>
                <a:t>x</a:t>
              </a:r>
              <a:r>
                <a:rPr lang="en-US" dirty="0"/>
                <a:t>[</a:t>
              </a:r>
              <a:r>
                <a:rPr lang="en-US" i="1" dirty="0"/>
                <a:t>n</a:t>
              </a:r>
              <a:r>
                <a:rPr lang="en-US" dirty="0"/>
                <a:t>]</a:t>
              </a:r>
            </a:p>
            <a:p>
              <a:pPr marL="731520" lvl="1" indent="-274320">
                <a:buFontTx/>
                <a:buNone/>
              </a:pPr>
              <a:r>
                <a:rPr lang="en-US" dirty="0"/>
                <a:t>Different tone when </a:t>
              </a:r>
              <a:r>
                <a:rPr lang="en-US" i="1" dirty="0"/>
                <a:t>x</a:t>
              </a:r>
              <a:r>
                <a:rPr lang="en-US" dirty="0"/>
                <a:t>[</a:t>
              </a:r>
              <a:r>
                <a:rPr lang="en-US" i="1" dirty="0"/>
                <a:t>n</a:t>
              </a:r>
              <a:r>
                <a:rPr lang="en-US" dirty="0"/>
                <a:t>] is played at</a:t>
              </a:r>
              <a:br>
                <a:rPr lang="en-US" dirty="0"/>
              </a:br>
              <a:r>
                <a:rPr lang="en-US" dirty="0"/>
                <a:t>sampling rate 8000 Hz vs. 48000 Hz</a:t>
              </a: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2110501"/>
                </p:ext>
              </p:extLst>
            </p:nvPr>
          </p:nvGraphicFramePr>
          <p:xfrm>
            <a:off x="1752600" y="4535013"/>
            <a:ext cx="265112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52400" imgH="190500" progId="Equation.3">
                    <p:embed/>
                  </p:oleObj>
                </mc:Choice>
                <mc:Fallback>
                  <p:oleObj name="Equation" r:id="rId9" imgW="1524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752600" y="4535013"/>
                          <a:ext cx="265112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2634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Pick a Sampling 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572000" cy="26670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800" b="1" dirty="0">
                <a:solidFill>
                  <a:srgbClr val="CC00CC"/>
                </a:solidFill>
                <a:cs typeface="+mn-cs"/>
              </a:rPr>
              <a:t>Sampling theorem</a:t>
            </a:r>
          </a:p>
          <a:p>
            <a:pPr marL="457200" lvl="2" indent="0">
              <a:buNone/>
            </a:pPr>
            <a:r>
              <a:rPr lang="en-US" dirty="0"/>
              <a:t>Sampling rate </a:t>
            </a:r>
            <a:r>
              <a:rPr lang="en-US" i="1" dirty="0" err="1"/>
              <a:t>f</a:t>
            </a:r>
            <a:r>
              <a:rPr lang="en-US" i="1" baseline="-25000" dirty="0" err="1"/>
              <a:t>s</a:t>
            </a:r>
            <a:r>
              <a:rPr lang="en-US" dirty="0"/>
              <a:t> &gt; 2 </a:t>
            </a:r>
            <a:r>
              <a:rPr lang="en-US" i="1" dirty="0" err="1"/>
              <a:t>f</a:t>
            </a:r>
            <a:r>
              <a:rPr lang="en-US" baseline="-25000" dirty="0" err="1"/>
              <a:t>max</a:t>
            </a:r>
            <a:endParaRPr lang="en-US" baseline="-25000" dirty="0"/>
          </a:p>
          <a:p>
            <a:pPr marL="731520" lvl="1" indent="-274320">
              <a:buNone/>
            </a:pPr>
            <a:r>
              <a:rPr lang="en-US" dirty="0"/>
              <a:t>Larger </a:t>
            </a:r>
            <a:r>
              <a:rPr lang="en-US" i="1" dirty="0" err="1"/>
              <a:t>f</a:t>
            </a:r>
            <a:r>
              <a:rPr lang="en-US" i="1" baseline="-25000" dirty="0" err="1"/>
              <a:t>s</a:t>
            </a:r>
            <a:r>
              <a:rPr lang="en-US" i="1" baseline="-25000" dirty="0"/>
              <a:t> </a:t>
            </a:r>
            <a:r>
              <a:rPr lang="en-US" dirty="0"/>
              <a:t>tracks waveform</a:t>
            </a:r>
            <a:br>
              <a:rPr lang="en-US" dirty="0"/>
            </a:br>
            <a:r>
              <a:rPr lang="en-US" dirty="0"/>
              <a:t>shape better in time</a:t>
            </a:r>
          </a:p>
          <a:p>
            <a:pPr marL="731520" lvl="1" indent="-274320">
              <a:buNone/>
            </a:pPr>
            <a:r>
              <a:rPr lang="en-US" i="1" dirty="0" err="1"/>
              <a:t>f</a:t>
            </a:r>
            <a:r>
              <a:rPr lang="en-US" i="1" baseline="-25000" dirty="0" err="1"/>
              <a:t>s</a:t>
            </a:r>
            <a:r>
              <a:rPr lang="en-US" dirty="0"/>
              <a:t> = 5 </a:t>
            </a:r>
            <a:r>
              <a:rPr lang="en-US" i="1" dirty="0" err="1"/>
              <a:t>f</a:t>
            </a:r>
            <a:r>
              <a:rPr lang="en-US" baseline="-25000" dirty="0" err="1"/>
              <a:t>max</a:t>
            </a:r>
            <a:r>
              <a:rPr lang="en-US" dirty="0"/>
              <a:t> = 2.5 (2 </a:t>
            </a:r>
            <a:r>
              <a:rPr lang="en-US" i="1" dirty="0" err="1"/>
              <a:t>f</a:t>
            </a:r>
            <a:r>
              <a:rPr lang="en-US" baseline="-25000" dirty="0" err="1"/>
              <a:t>max</a:t>
            </a:r>
            <a:r>
              <a:rPr lang="en-US" dirty="0"/>
              <a:t>) is</a:t>
            </a:r>
            <a:br>
              <a:rPr lang="en-US" dirty="0"/>
            </a:br>
            <a:r>
              <a:rPr lang="en-US" dirty="0"/>
              <a:t>2.5 times oversampling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5-</a:t>
            </a:r>
            <a:fld id="{48456A70-0021-B84E-925B-88B7CCC4D2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4-1.1</a:t>
            </a:r>
          </a:p>
        </p:txBody>
      </p:sp>
      <p:pic>
        <p:nvPicPr>
          <p:cNvPr id="6" name="Picture 5" descr="fig100Hz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 t="6469" r="7142" b="3328"/>
          <a:stretch/>
        </p:blipFill>
        <p:spPr>
          <a:xfrm>
            <a:off x="4589736" y="4136028"/>
            <a:ext cx="3236976" cy="2560320"/>
          </a:xfrm>
          <a:prstGeom prst="rect">
            <a:avLst/>
          </a:prstGeom>
        </p:spPr>
      </p:pic>
      <p:pic>
        <p:nvPicPr>
          <p:cNvPr id="7" name="Picture 6" descr="fig100HzSampled500Hz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2993" r="6890" b="3175"/>
          <a:stretch/>
        </p:blipFill>
        <p:spPr>
          <a:xfrm>
            <a:off x="4590288" y="1438764"/>
            <a:ext cx="3276599" cy="2676036"/>
          </a:xfrm>
          <a:prstGeom prst="rect">
            <a:avLst/>
          </a:prstGeom>
        </p:spPr>
      </p:pic>
      <p:pic>
        <p:nvPicPr>
          <p:cNvPr id="8" name="Picture 7" descr="fig100HzSampled2000Hz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3335" r="7388" b="3242"/>
          <a:stretch/>
        </p:blipFill>
        <p:spPr>
          <a:xfrm>
            <a:off x="1371600" y="4059799"/>
            <a:ext cx="3209544" cy="263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72400" y="4849498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Used 10x oversampling to generate continuous-time plot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157331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/>
              <a:t>f</a:t>
            </a:r>
            <a:r>
              <a:rPr lang="en-US" sz="1800" i="1" baseline="-25000" dirty="0" err="1"/>
              <a:t>s</a:t>
            </a:r>
            <a:r>
              <a:rPr lang="en-US" sz="1800" dirty="0"/>
              <a:t> =500 Hz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734" y="4188774"/>
            <a:ext cx="146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/>
              <a:t>f</a:t>
            </a:r>
            <a:r>
              <a:rPr lang="en-US" sz="1800" i="1" baseline="-25000" dirty="0" err="1"/>
              <a:t>s</a:t>
            </a:r>
            <a:r>
              <a:rPr lang="en-US" sz="1800" dirty="0"/>
              <a:t> =2000 Hz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0" y="416411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Cosine at </a:t>
            </a:r>
            <a:br>
              <a:rPr lang="en-US" sz="1800" i="1" dirty="0"/>
            </a:br>
            <a:r>
              <a:rPr lang="en-US" sz="1800" i="1" dirty="0"/>
              <a:t>f</a:t>
            </a:r>
            <a:r>
              <a:rPr lang="en-US" sz="1800" i="1" baseline="-25000" dirty="0"/>
              <a:t>0</a:t>
            </a:r>
            <a:r>
              <a:rPr lang="en-US" sz="1800" dirty="0"/>
              <a:t> =100 Hz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0" y="2057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2.5x oversampling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5734" y="4648200"/>
            <a:ext cx="146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10x oversampling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9436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See also </a:t>
            </a:r>
            <a:r>
              <a:rPr lang="en-US" sz="1800" i="1" dirty="0" err="1"/>
              <a:t>SPFirst</a:t>
            </a:r>
            <a:r>
              <a:rPr lang="en-US" sz="1800" i="1" dirty="0"/>
              <a:t> Fig. 4-3</a:t>
            </a:r>
          </a:p>
        </p:txBody>
      </p:sp>
    </p:spTree>
    <p:extLst>
      <p:ext uri="{BB962C8B-B14F-4D97-AF65-F5344CB8AC3E}">
        <p14:creationId xmlns:p14="http://schemas.microsoft.com/office/powerpoint/2010/main" val="13389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Pick a Sampling 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572000" cy="26670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800" b="1" dirty="0">
                <a:solidFill>
                  <a:srgbClr val="CC00CC"/>
                </a:solidFill>
                <a:cs typeface="+mn-cs"/>
              </a:rPr>
              <a:t>MATLAB code</a:t>
            </a:r>
          </a:p>
          <a:p>
            <a:pPr marL="457200" lvl="2" indent="0">
              <a:buNone/>
            </a:pPr>
            <a:r>
              <a:rPr lang="en-US" dirty="0"/>
              <a:t>For previous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5-</a:t>
            </a:r>
            <a:fld id="{48456A70-0021-B84E-925B-88B7CCC4D2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4-1.1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1295400"/>
            <a:ext cx="411480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00CC"/>
                </a:solidFill>
              </a:rPr>
              <a:t>f0 = 100;</a:t>
            </a:r>
          </a:p>
          <a:p>
            <a:r>
              <a:rPr lang="fi-FI" sz="1600" dirty="0" err="1">
                <a:solidFill>
                  <a:srgbClr val="CC00CC"/>
                </a:solidFill>
              </a:rPr>
              <a:t>tmin</a:t>
            </a:r>
            <a:r>
              <a:rPr lang="fi-FI" sz="1600" dirty="0">
                <a:solidFill>
                  <a:srgbClr val="CC00CC"/>
                </a:solidFill>
              </a:rPr>
              <a:t> = -0.01;      </a:t>
            </a:r>
            <a:r>
              <a:rPr lang="fr-FR" sz="1600" dirty="0" err="1">
                <a:solidFill>
                  <a:srgbClr val="CC00CC"/>
                </a:solidFill>
              </a:rPr>
              <a:t>tmax</a:t>
            </a:r>
            <a:r>
              <a:rPr lang="fr-FR" sz="1600" dirty="0">
                <a:solidFill>
                  <a:srgbClr val="CC00CC"/>
                </a:solidFill>
              </a:rPr>
              <a:t> =  0.02;</a:t>
            </a:r>
          </a:p>
          <a:p>
            <a:r>
              <a:rPr lang="fr-FR" sz="1600" dirty="0" err="1">
                <a:solidFill>
                  <a:srgbClr val="CC00CC"/>
                </a:solidFill>
              </a:rPr>
              <a:t>fs</a:t>
            </a:r>
            <a:r>
              <a:rPr lang="fr-FR" sz="1600" dirty="0">
                <a:solidFill>
                  <a:srgbClr val="CC00CC"/>
                </a:solidFill>
              </a:rPr>
              <a:t> = 5*f0;           </a:t>
            </a:r>
            <a:r>
              <a:rPr lang="pl-PL" sz="1600" dirty="0" err="1">
                <a:solidFill>
                  <a:srgbClr val="CC00CC"/>
                </a:solidFill>
              </a:rPr>
              <a:t>Ts</a:t>
            </a:r>
            <a:r>
              <a:rPr lang="pl-PL" sz="1600" dirty="0">
                <a:solidFill>
                  <a:srgbClr val="CC00CC"/>
                </a:solidFill>
              </a:rPr>
              <a:t> = 1/</a:t>
            </a:r>
            <a:r>
              <a:rPr lang="pl-PL" sz="1600" dirty="0" err="1">
                <a:solidFill>
                  <a:srgbClr val="CC00CC"/>
                </a:solidFill>
              </a:rPr>
              <a:t>fs</a:t>
            </a:r>
            <a:r>
              <a:rPr lang="pl-PL" sz="1600" dirty="0">
                <a:solidFill>
                  <a:srgbClr val="CC00CC"/>
                </a:solidFill>
              </a:rPr>
              <a:t>;</a:t>
            </a:r>
            <a:endParaRPr lang="fr-FR" sz="1600" dirty="0">
              <a:solidFill>
                <a:srgbClr val="CC00CC"/>
              </a:solidFill>
            </a:endParaRPr>
          </a:p>
          <a:p>
            <a:r>
              <a:rPr lang="pl-PL" sz="1600" dirty="0" err="1">
                <a:solidFill>
                  <a:srgbClr val="CC00CC"/>
                </a:solidFill>
              </a:rPr>
              <a:t>wHat</a:t>
            </a:r>
            <a:r>
              <a:rPr lang="pl-PL" sz="1600" dirty="0">
                <a:solidFill>
                  <a:srgbClr val="CC00CC"/>
                </a:solidFill>
              </a:rPr>
              <a:t> = 2*pi*f0/</a:t>
            </a:r>
            <a:r>
              <a:rPr lang="pl-PL" sz="1600" dirty="0" err="1">
                <a:solidFill>
                  <a:srgbClr val="CC00CC"/>
                </a:solidFill>
              </a:rPr>
              <a:t>fs</a:t>
            </a:r>
            <a:r>
              <a:rPr lang="pl-PL" sz="1600" dirty="0">
                <a:solidFill>
                  <a:srgbClr val="CC00CC"/>
                </a:solidFill>
              </a:rPr>
              <a:t>;</a:t>
            </a:r>
          </a:p>
          <a:p>
            <a:r>
              <a:rPr lang="pl-PL" sz="1600" dirty="0" err="1">
                <a:solidFill>
                  <a:srgbClr val="CC00CC"/>
                </a:solidFill>
              </a:rPr>
              <a:t>nmin</a:t>
            </a:r>
            <a:r>
              <a:rPr lang="pl-PL" sz="1600" dirty="0">
                <a:solidFill>
                  <a:srgbClr val="CC00CC"/>
                </a:solidFill>
              </a:rPr>
              <a:t> = </a:t>
            </a:r>
            <a:r>
              <a:rPr lang="pl-PL" sz="1600" dirty="0" err="1">
                <a:solidFill>
                  <a:srgbClr val="CC00CC"/>
                </a:solidFill>
              </a:rPr>
              <a:t>round</a:t>
            </a:r>
            <a:r>
              <a:rPr lang="pl-PL" sz="1600" dirty="0">
                <a:solidFill>
                  <a:srgbClr val="CC00CC"/>
                </a:solidFill>
              </a:rPr>
              <a:t>(</a:t>
            </a:r>
            <a:r>
              <a:rPr lang="pl-PL" sz="1600" dirty="0" err="1">
                <a:solidFill>
                  <a:srgbClr val="CC00CC"/>
                </a:solidFill>
              </a:rPr>
              <a:t>tmin</a:t>
            </a:r>
            <a:r>
              <a:rPr lang="pl-PL" sz="1600" dirty="0">
                <a:solidFill>
                  <a:srgbClr val="CC00CC"/>
                </a:solidFill>
              </a:rPr>
              <a:t> / </a:t>
            </a:r>
            <a:r>
              <a:rPr lang="pl-PL" sz="1600" dirty="0" err="1">
                <a:solidFill>
                  <a:srgbClr val="CC00CC"/>
                </a:solidFill>
              </a:rPr>
              <a:t>Ts</a:t>
            </a:r>
            <a:r>
              <a:rPr lang="pl-PL" sz="1600" dirty="0">
                <a:solidFill>
                  <a:srgbClr val="CC00CC"/>
                </a:solidFill>
              </a:rPr>
              <a:t>);</a:t>
            </a:r>
          </a:p>
          <a:p>
            <a:r>
              <a:rPr lang="pl-PL" sz="1600" dirty="0" err="1">
                <a:solidFill>
                  <a:srgbClr val="CC00CC"/>
                </a:solidFill>
              </a:rPr>
              <a:t>nmax</a:t>
            </a:r>
            <a:r>
              <a:rPr lang="pl-PL" sz="1600" dirty="0">
                <a:solidFill>
                  <a:srgbClr val="CC00CC"/>
                </a:solidFill>
              </a:rPr>
              <a:t> = </a:t>
            </a:r>
            <a:r>
              <a:rPr lang="pl-PL" sz="1600" dirty="0" err="1">
                <a:solidFill>
                  <a:srgbClr val="CC00CC"/>
                </a:solidFill>
              </a:rPr>
              <a:t>round</a:t>
            </a:r>
            <a:r>
              <a:rPr lang="pl-PL" sz="1600" dirty="0">
                <a:solidFill>
                  <a:srgbClr val="CC00CC"/>
                </a:solidFill>
              </a:rPr>
              <a:t>(</a:t>
            </a:r>
            <a:r>
              <a:rPr lang="pl-PL" sz="1600" dirty="0" err="1">
                <a:solidFill>
                  <a:srgbClr val="CC00CC"/>
                </a:solidFill>
              </a:rPr>
              <a:t>tmax</a:t>
            </a:r>
            <a:r>
              <a:rPr lang="pl-PL" sz="1600" dirty="0">
                <a:solidFill>
                  <a:srgbClr val="CC00CC"/>
                </a:solidFill>
              </a:rPr>
              <a:t> / </a:t>
            </a:r>
            <a:r>
              <a:rPr lang="pl-PL" sz="1600" dirty="0" err="1">
                <a:solidFill>
                  <a:srgbClr val="CC00CC"/>
                </a:solidFill>
              </a:rPr>
              <a:t>Ts</a:t>
            </a:r>
            <a:r>
              <a:rPr lang="pl-PL" sz="1600" dirty="0">
                <a:solidFill>
                  <a:srgbClr val="CC00CC"/>
                </a:solidFill>
              </a:rPr>
              <a:t>);</a:t>
            </a:r>
          </a:p>
          <a:p>
            <a:r>
              <a:rPr lang="pl-PL" sz="1600" dirty="0">
                <a:solidFill>
                  <a:srgbClr val="CC00CC"/>
                </a:solidFill>
              </a:rPr>
              <a:t>n = </a:t>
            </a:r>
            <a:r>
              <a:rPr lang="pl-PL" sz="1600" dirty="0" err="1">
                <a:solidFill>
                  <a:srgbClr val="CC00CC"/>
                </a:solidFill>
              </a:rPr>
              <a:t>nmin</a:t>
            </a:r>
            <a:r>
              <a:rPr lang="pl-PL" sz="1600" dirty="0">
                <a:solidFill>
                  <a:srgbClr val="CC00CC"/>
                </a:solidFill>
              </a:rPr>
              <a:t> : </a:t>
            </a:r>
            <a:r>
              <a:rPr lang="pl-PL" sz="1600" dirty="0" err="1">
                <a:solidFill>
                  <a:srgbClr val="CC00CC"/>
                </a:solidFill>
              </a:rPr>
              <a:t>nmax</a:t>
            </a:r>
            <a:r>
              <a:rPr lang="pl-PL" sz="1600" dirty="0">
                <a:solidFill>
                  <a:srgbClr val="CC00CC"/>
                </a:solidFill>
              </a:rPr>
              <a:t>;</a:t>
            </a:r>
          </a:p>
          <a:p>
            <a:r>
              <a:rPr lang="it-IT" sz="1600" dirty="0">
                <a:solidFill>
                  <a:srgbClr val="CC00CC"/>
                </a:solidFill>
              </a:rPr>
              <a:t>x2 = cos(</a:t>
            </a:r>
            <a:r>
              <a:rPr lang="it-IT" sz="1600" dirty="0" err="1">
                <a:solidFill>
                  <a:srgbClr val="CC00CC"/>
                </a:solidFill>
              </a:rPr>
              <a:t>wHat</a:t>
            </a:r>
            <a:r>
              <a:rPr lang="it-IT" sz="1600" dirty="0">
                <a:solidFill>
                  <a:srgbClr val="CC00CC"/>
                </a:solidFill>
              </a:rPr>
              <a:t>*</a:t>
            </a:r>
            <a:r>
              <a:rPr lang="it-IT" sz="1600" dirty="0" err="1">
                <a:solidFill>
                  <a:srgbClr val="CC00CC"/>
                </a:solidFill>
              </a:rPr>
              <a:t>n</a:t>
            </a:r>
            <a:r>
              <a:rPr lang="it-IT" sz="1600" dirty="0">
                <a:solidFill>
                  <a:srgbClr val="CC00CC"/>
                </a:solidFill>
              </a:rPr>
              <a:t>);</a:t>
            </a:r>
          </a:p>
          <a:p>
            <a:r>
              <a:rPr lang="it-IT" sz="1600" dirty="0">
                <a:solidFill>
                  <a:srgbClr val="CC00CC"/>
                </a:solidFill>
              </a:rPr>
              <a:t>figure;  </a:t>
            </a:r>
            <a:r>
              <a:rPr lang="it-IT" sz="1600" dirty="0" err="1">
                <a:solidFill>
                  <a:srgbClr val="CC00CC"/>
                </a:solidFill>
              </a:rPr>
              <a:t>stem</a:t>
            </a:r>
            <a:r>
              <a:rPr lang="it-IT" sz="1600" dirty="0">
                <a:solidFill>
                  <a:srgbClr val="CC00CC"/>
                </a:solidFill>
              </a:rPr>
              <a:t>(</a:t>
            </a:r>
            <a:r>
              <a:rPr lang="it-IT" sz="1600" dirty="0" err="1">
                <a:solidFill>
                  <a:srgbClr val="CC00CC"/>
                </a:solidFill>
              </a:rPr>
              <a:t>n</a:t>
            </a:r>
            <a:r>
              <a:rPr lang="it-IT" sz="1600" dirty="0">
                <a:solidFill>
                  <a:srgbClr val="CC00CC"/>
                </a:solidFill>
              </a:rPr>
              <a:t>, x2);</a:t>
            </a:r>
          </a:p>
          <a:p>
            <a:r>
              <a:rPr lang="it-IT" sz="1600" dirty="0" err="1">
                <a:solidFill>
                  <a:srgbClr val="CC00CC"/>
                </a:solidFill>
              </a:rPr>
              <a:t>xlabel</a:t>
            </a:r>
            <a:r>
              <a:rPr lang="it-IT" sz="1600" dirty="0">
                <a:solidFill>
                  <a:srgbClr val="CC00CC"/>
                </a:solidFill>
              </a:rPr>
              <a:t>('Sample Index n');</a:t>
            </a:r>
          </a:p>
          <a:p>
            <a:r>
              <a:rPr lang="it-IT" sz="1600" dirty="0" err="1">
                <a:solidFill>
                  <a:srgbClr val="CC00CC"/>
                </a:solidFill>
              </a:rPr>
              <a:t>title</a:t>
            </a:r>
            <a:r>
              <a:rPr lang="it-IT" sz="1600" dirty="0">
                <a:solidFill>
                  <a:srgbClr val="CC00CC"/>
                </a:solidFill>
              </a:rPr>
              <a:t>('100-Hz </a:t>
            </a:r>
            <a:r>
              <a:rPr lang="it-IT" sz="1600" dirty="0" err="1">
                <a:solidFill>
                  <a:srgbClr val="CC00CC"/>
                </a:solidFill>
              </a:rPr>
              <a:t>Sinusoid</a:t>
            </a:r>
            <a:r>
              <a:rPr lang="it-IT" sz="1600" dirty="0">
                <a:solidFill>
                  <a:srgbClr val="CC00CC"/>
                </a:solidFill>
              </a:rPr>
              <a:t> </a:t>
            </a:r>
            <a:r>
              <a:rPr lang="it-IT" sz="1600" dirty="0" err="1">
                <a:solidFill>
                  <a:srgbClr val="CC00CC"/>
                </a:solidFill>
              </a:rPr>
              <a:t>Sampled</a:t>
            </a:r>
            <a:r>
              <a:rPr lang="it-IT" sz="1600" dirty="0">
                <a:solidFill>
                  <a:srgbClr val="CC00CC"/>
                </a:solidFill>
              </a:rPr>
              <a:t> </a:t>
            </a:r>
            <a:r>
              <a:rPr lang="it-IT" sz="1600" dirty="0" err="1">
                <a:solidFill>
                  <a:srgbClr val="CC00CC"/>
                </a:solidFill>
              </a:rPr>
              <a:t>at</a:t>
            </a:r>
            <a:r>
              <a:rPr lang="it-IT" sz="1600" dirty="0">
                <a:solidFill>
                  <a:srgbClr val="CC00CC"/>
                </a:solidFill>
              </a:rPr>
              <a:t> 500 Hz');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334" y="3855654"/>
            <a:ext cx="388620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00CC"/>
                </a:solidFill>
              </a:rPr>
              <a:t>f0 = 100;</a:t>
            </a:r>
          </a:p>
          <a:p>
            <a:r>
              <a:rPr lang="fi-FI" sz="1600" dirty="0" err="1">
                <a:solidFill>
                  <a:srgbClr val="CC00CC"/>
                </a:solidFill>
              </a:rPr>
              <a:t>tmin</a:t>
            </a:r>
            <a:r>
              <a:rPr lang="fi-FI" sz="1600" dirty="0">
                <a:solidFill>
                  <a:srgbClr val="CC00CC"/>
                </a:solidFill>
              </a:rPr>
              <a:t> = -0.01;      </a:t>
            </a:r>
            <a:r>
              <a:rPr lang="fr-FR" sz="1600" dirty="0" err="1">
                <a:solidFill>
                  <a:srgbClr val="CC00CC"/>
                </a:solidFill>
              </a:rPr>
              <a:t>tmax</a:t>
            </a:r>
            <a:r>
              <a:rPr lang="fr-FR" sz="1600" dirty="0">
                <a:solidFill>
                  <a:srgbClr val="CC00CC"/>
                </a:solidFill>
              </a:rPr>
              <a:t> =  0.02;</a:t>
            </a:r>
          </a:p>
          <a:p>
            <a:r>
              <a:rPr lang="fr-FR" sz="1600" dirty="0" err="1">
                <a:solidFill>
                  <a:srgbClr val="DA00FF"/>
                </a:solidFill>
              </a:rPr>
              <a:t>fs</a:t>
            </a:r>
            <a:r>
              <a:rPr lang="fr-FR" sz="1600" dirty="0">
                <a:solidFill>
                  <a:srgbClr val="DA00FF"/>
                </a:solidFill>
              </a:rPr>
              <a:t> = 20*f0;         </a:t>
            </a:r>
            <a:r>
              <a:rPr lang="pl-PL" sz="1600" dirty="0" err="1">
                <a:solidFill>
                  <a:srgbClr val="CC00CC"/>
                </a:solidFill>
              </a:rPr>
              <a:t>Ts</a:t>
            </a:r>
            <a:r>
              <a:rPr lang="pl-PL" sz="1600" dirty="0">
                <a:solidFill>
                  <a:srgbClr val="CC00CC"/>
                </a:solidFill>
              </a:rPr>
              <a:t> = 1/</a:t>
            </a:r>
            <a:r>
              <a:rPr lang="pl-PL" sz="1600" dirty="0" err="1">
                <a:solidFill>
                  <a:srgbClr val="CC00CC"/>
                </a:solidFill>
              </a:rPr>
              <a:t>fs</a:t>
            </a:r>
            <a:r>
              <a:rPr lang="pl-PL" sz="1600" dirty="0">
                <a:solidFill>
                  <a:srgbClr val="CC00CC"/>
                </a:solidFill>
              </a:rPr>
              <a:t>;</a:t>
            </a:r>
            <a:endParaRPr lang="fr-FR" sz="1600" dirty="0">
              <a:solidFill>
                <a:srgbClr val="CC00CC"/>
              </a:solidFill>
            </a:endParaRPr>
          </a:p>
          <a:p>
            <a:r>
              <a:rPr lang="pl-PL" sz="1600" dirty="0" err="1">
                <a:solidFill>
                  <a:srgbClr val="CC00CC"/>
                </a:solidFill>
              </a:rPr>
              <a:t>wHat</a:t>
            </a:r>
            <a:r>
              <a:rPr lang="pl-PL" sz="1600" dirty="0">
                <a:solidFill>
                  <a:srgbClr val="CC00CC"/>
                </a:solidFill>
              </a:rPr>
              <a:t> = 2*pi*f0/</a:t>
            </a:r>
            <a:r>
              <a:rPr lang="pl-PL" sz="1600" dirty="0" err="1">
                <a:solidFill>
                  <a:srgbClr val="CC00CC"/>
                </a:solidFill>
              </a:rPr>
              <a:t>fs</a:t>
            </a:r>
            <a:r>
              <a:rPr lang="pl-PL" sz="1600" dirty="0">
                <a:solidFill>
                  <a:srgbClr val="CC00CC"/>
                </a:solidFill>
              </a:rPr>
              <a:t>;</a:t>
            </a:r>
          </a:p>
          <a:p>
            <a:r>
              <a:rPr lang="pl-PL" sz="1600" dirty="0" err="1">
                <a:solidFill>
                  <a:srgbClr val="CC00CC"/>
                </a:solidFill>
              </a:rPr>
              <a:t>nmin</a:t>
            </a:r>
            <a:r>
              <a:rPr lang="pl-PL" sz="1600" dirty="0">
                <a:solidFill>
                  <a:srgbClr val="CC00CC"/>
                </a:solidFill>
              </a:rPr>
              <a:t> = </a:t>
            </a:r>
            <a:r>
              <a:rPr lang="pl-PL" sz="1600" dirty="0" err="1">
                <a:solidFill>
                  <a:srgbClr val="CC00CC"/>
                </a:solidFill>
              </a:rPr>
              <a:t>round</a:t>
            </a:r>
            <a:r>
              <a:rPr lang="pl-PL" sz="1600" dirty="0">
                <a:solidFill>
                  <a:srgbClr val="CC00CC"/>
                </a:solidFill>
              </a:rPr>
              <a:t>(</a:t>
            </a:r>
            <a:r>
              <a:rPr lang="pl-PL" sz="1600" dirty="0" err="1">
                <a:solidFill>
                  <a:srgbClr val="CC00CC"/>
                </a:solidFill>
              </a:rPr>
              <a:t>tmin</a:t>
            </a:r>
            <a:r>
              <a:rPr lang="pl-PL" sz="1600" dirty="0">
                <a:solidFill>
                  <a:srgbClr val="CC00CC"/>
                </a:solidFill>
              </a:rPr>
              <a:t> / </a:t>
            </a:r>
            <a:r>
              <a:rPr lang="pl-PL" sz="1600" dirty="0" err="1">
                <a:solidFill>
                  <a:srgbClr val="CC00CC"/>
                </a:solidFill>
              </a:rPr>
              <a:t>Ts</a:t>
            </a:r>
            <a:r>
              <a:rPr lang="pl-PL" sz="1600" dirty="0">
                <a:solidFill>
                  <a:srgbClr val="CC00CC"/>
                </a:solidFill>
              </a:rPr>
              <a:t>);</a:t>
            </a:r>
          </a:p>
          <a:p>
            <a:r>
              <a:rPr lang="pl-PL" sz="1600" dirty="0" err="1">
                <a:solidFill>
                  <a:srgbClr val="CC00CC"/>
                </a:solidFill>
              </a:rPr>
              <a:t>nmax</a:t>
            </a:r>
            <a:r>
              <a:rPr lang="pl-PL" sz="1600" dirty="0">
                <a:solidFill>
                  <a:srgbClr val="CC00CC"/>
                </a:solidFill>
              </a:rPr>
              <a:t> = </a:t>
            </a:r>
            <a:r>
              <a:rPr lang="pl-PL" sz="1600" dirty="0" err="1">
                <a:solidFill>
                  <a:srgbClr val="CC00CC"/>
                </a:solidFill>
              </a:rPr>
              <a:t>round</a:t>
            </a:r>
            <a:r>
              <a:rPr lang="pl-PL" sz="1600" dirty="0">
                <a:solidFill>
                  <a:srgbClr val="CC00CC"/>
                </a:solidFill>
              </a:rPr>
              <a:t>(</a:t>
            </a:r>
            <a:r>
              <a:rPr lang="pl-PL" sz="1600" dirty="0" err="1">
                <a:solidFill>
                  <a:srgbClr val="CC00CC"/>
                </a:solidFill>
              </a:rPr>
              <a:t>tmax</a:t>
            </a:r>
            <a:r>
              <a:rPr lang="pl-PL" sz="1600" dirty="0">
                <a:solidFill>
                  <a:srgbClr val="CC00CC"/>
                </a:solidFill>
              </a:rPr>
              <a:t> / </a:t>
            </a:r>
            <a:r>
              <a:rPr lang="pl-PL" sz="1600" dirty="0" err="1">
                <a:solidFill>
                  <a:srgbClr val="CC00CC"/>
                </a:solidFill>
              </a:rPr>
              <a:t>Ts</a:t>
            </a:r>
            <a:r>
              <a:rPr lang="pl-PL" sz="1600" dirty="0">
                <a:solidFill>
                  <a:srgbClr val="CC00CC"/>
                </a:solidFill>
              </a:rPr>
              <a:t>);</a:t>
            </a:r>
          </a:p>
          <a:p>
            <a:r>
              <a:rPr lang="pl-PL" sz="1600" dirty="0">
                <a:solidFill>
                  <a:srgbClr val="CC00CC"/>
                </a:solidFill>
              </a:rPr>
              <a:t>n = </a:t>
            </a:r>
            <a:r>
              <a:rPr lang="pl-PL" sz="1600" dirty="0" err="1">
                <a:solidFill>
                  <a:srgbClr val="CC00CC"/>
                </a:solidFill>
              </a:rPr>
              <a:t>nmin</a:t>
            </a:r>
            <a:r>
              <a:rPr lang="pl-PL" sz="1600" dirty="0">
                <a:solidFill>
                  <a:srgbClr val="CC00CC"/>
                </a:solidFill>
              </a:rPr>
              <a:t> : </a:t>
            </a:r>
            <a:r>
              <a:rPr lang="pl-PL" sz="1600" dirty="0" err="1">
                <a:solidFill>
                  <a:srgbClr val="CC00CC"/>
                </a:solidFill>
              </a:rPr>
              <a:t>nmax</a:t>
            </a:r>
            <a:r>
              <a:rPr lang="pl-PL" sz="1600" dirty="0">
                <a:solidFill>
                  <a:srgbClr val="CC00CC"/>
                </a:solidFill>
              </a:rPr>
              <a:t>;</a:t>
            </a:r>
          </a:p>
          <a:p>
            <a:r>
              <a:rPr lang="it-IT" sz="1600" dirty="0">
                <a:solidFill>
                  <a:srgbClr val="CC00CC"/>
                </a:solidFill>
              </a:rPr>
              <a:t>x1 = cos(</a:t>
            </a:r>
            <a:r>
              <a:rPr lang="it-IT" sz="1600" dirty="0" err="1">
                <a:solidFill>
                  <a:srgbClr val="CC00CC"/>
                </a:solidFill>
              </a:rPr>
              <a:t>wHat</a:t>
            </a:r>
            <a:r>
              <a:rPr lang="it-IT" sz="1600" dirty="0">
                <a:solidFill>
                  <a:srgbClr val="CC00CC"/>
                </a:solidFill>
              </a:rPr>
              <a:t>*</a:t>
            </a:r>
            <a:r>
              <a:rPr lang="it-IT" sz="1600" dirty="0" err="1">
                <a:solidFill>
                  <a:srgbClr val="CC00CC"/>
                </a:solidFill>
              </a:rPr>
              <a:t>n</a:t>
            </a:r>
            <a:r>
              <a:rPr lang="it-IT" sz="1600" dirty="0">
                <a:solidFill>
                  <a:srgbClr val="CC00CC"/>
                </a:solidFill>
              </a:rPr>
              <a:t>);</a:t>
            </a:r>
          </a:p>
          <a:p>
            <a:r>
              <a:rPr lang="it-IT" sz="1600" dirty="0">
                <a:solidFill>
                  <a:srgbClr val="CC00CC"/>
                </a:solidFill>
              </a:rPr>
              <a:t>figure;   </a:t>
            </a:r>
            <a:r>
              <a:rPr lang="it-IT" sz="1600" dirty="0" err="1">
                <a:solidFill>
                  <a:srgbClr val="CC00CC"/>
                </a:solidFill>
              </a:rPr>
              <a:t>stem</a:t>
            </a:r>
            <a:r>
              <a:rPr lang="it-IT" sz="1600" dirty="0">
                <a:solidFill>
                  <a:srgbClr val="CC00CC"/>
                </a:solidFill>
              </a:rPr>
              <a:t>(</a:t>
            </a:r>
            <a:r>
              <a:rPr lang="it-IT" sz="1600" dirty="0" err="1">
                <a:solidFill>
                  <a:srgbClr val="CC00CC"/>
                </a:solidFill>
              </a:rPr>
              <a:t>n</a:t>
            </a:r>
            <a:r>
              <a:rPr lang="it-IT" sz="1600" dirty="0">
                <a:solidFill>
                  <a:srgbClr val="CC00CC"/>
                </a:solidFill>
              </a:rPr>
              <a:t>, x1);</a:t>
            </a:r>
          </a:p>
          <a:p>
            <a:r>
              <a:rPr lang="it-IT" sz="1600" dirty="0" err="1">
                <a:solidFill>
                  <a:srgbClr val="CC00CC"/>
                </a:solidFill>
              </a:rPr>
              <a:t>xlabel</a:t>
            </a:r>
            <a:r>
              <a:rPr lang="it-IT" sz="1600" dirty="0">
                <a:solidFill>
                  <a:srgbClr val="CC00CC"/>
                </a:solidFill>
              </a:rPr>
              <a:t>('Sample Index n');</a:t>
            </a:r>
          </a:p>
          <a:p>
            <a:r>
              <a:rPr lang="it-IT" sz="1600" dirty="0" err="1">
                <a:solidFill>
                  <a:srgbClr val="CC00CC"/>
                </a:solidFill>
              </a:rPr>
              <a:t>title</a:t>
            </a:r>
            <a:r>
              <a:rPr lang="it-IT" sz="1600" dirty="0">
                <a:solidFill>
                  <a:srgbClr val="CC00CC"/>
                </a:solidFill>
              </a:rPr>
              <a:t>('100-Hz </a:t>
            </a:r>
            <a:r>
              <a:rPr lang="it-IT" sz="1600" dirty="0" err="1">
                <a:solidFill>
                  <a:srgbClr val="CC00CC"/>
                </a:solidFill>
              </a:rPr>
              <a:t>Sinusoid</a:t>
            </a:r>
            <a:r>
              <a:rPr lang="it-IT" sz="1600" dirty="0">
                <a:solidFill>
                  <a:srgbClr val="CC00CC"/>
                </a:solidFill>
              </a:rPr>
              <a:t> </a:t>
            </a:r>
            <a:r>
              <a:rPr lang="it-IT" sz="1600" dirty="0" err="1">
                <a:solidFill>
                  <a:srgbClr val="CC00CC"/>
                </a:solidFill>
              </a:rPr>
              <a:t>Sampled</a:t>
            </a:r>
            <a:r>
              <a:rPr lang="it-IT" sz="1600" dirty="0">
                <a:solidFill>
                  <a:srgbClr val="CC00CC"/>
                </a:solidFill>
              </a:rPr>
              <a:t> </a:t>
            </a:r>
            <a:r>
              <a:rPr lang="it-IT" sz="1600" dirty="0" err="1">
                <a:solidFill>
                  <a:srgbClr val="CC00CC"/>
                </a:solidFill>
              </a:rPr>
              <a:t>at</a:t>
            </a:r>
            <a:r>
              <a:rPr lang="it-IT" sz="1600" dirty="0">
                <a:solidFill>
                  <a:srgbClr val="CC00CC"/>
                </a:solidFill>
              </a:rPr>
              <a:t> 2000 Hz');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4321076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C00CC"/>
                </a:solidFill>
              </a:rPr>
              <a:t>f0 = 100;</a:t>
            </a:r>
          </a:p>
          <a:p>
            <a:r>
              <a:rPr lang="fi-FI" sz="1600" dirty="0" err="1">
                <a:solidFill>
                  <a:srgbClr val="CC00CC"/>
                </a:solidFill>
              </a:rPr>
              <a:t>tmin</a:t>
            </a:r>
            <a:r>
              <a:rPr lang="fi-FI" sz="1600" dirty="0">
                <a:solidFill>
                  <a:srgbClr val="CC00CC"/>
                </a:solidFill>
              </a:rPr>
              <a:t> = -0.01;    </a:t>
            </a:r>
            <a:r>
              <a:rPr lang="fr-FR" sz="1600" dirty="0" err="1">
                <a:solidFill>
                  <a:srgbClr val="CC00CC"/>
                </a:solidFill>
              </a:rPr>
              <a:t>tmax</a:t>
            </a:r>
            <a:r>
              <a:rPr lang="fr-FR" sz="1600" dirty="0">
                <a:solidFill>
                  <a:srgbClr val="CC00CC"/>
                </a:solidFill>
              </a:rPr>
              <a:t> =  0.02;</a:t>
            </a:r>
          </a:p>
          <a:p>
            <a:r>
              <a:rPr lang="fr-FR" sz="1600" dirty="0" err="1">
                <a:solidFill>
                  <a:srgbClr val="DA00FF"/>
                </a:solidFill>
              </a:rPr>
              <a:t>fs</a:t>
            </a:r>
            <a:r>
              <a:rPr lang="fr-FR" sz="1600" dirty="0">
                <a:solidFill>
                  <a:srgbClr val="DA00FF"/>
                </a:solidFill>
              </a:rPr>
              <a:t> = 20*f0;       </a:t>
            </a:r>
            <a:r>
              <a:rPr lang="fr-FR" sz="1600" dirty="0" err="1">
                <a:solidFill>
                  <a:srgbClr val="CC00CC"/>
                </a:solidFill>
              </a:rPr>
              <a:t>Ts</a:t>
            </a:r>
            <a:r>
              <a:rPr lang="fr-FR" sz="1600" dirty="0">
                <a:solidFill>
                  <a:srgbClr val="CC00CC"/>
                </a:solidFill>
              </a:rPr>
              <a:t> = 1/</a:t>
            </a:r>
            <a:r>
              <a:rPr lang="fr-FR" sz="1600" dirty="0" err="1">
                <a:solidFill>
                  <a:srgbClr val="CC00CC"/>
                </a:solidFill>
              </a:rPr>
              <a:t>fs</a:t>
            </a:r>
            <a:r>
              <a:rPr lang="fr-FR" sz="1600" dirty="0">
                <a:solidFill>
                  <a:srgbClr val="CC00CC"/>
                </a:solidFill>
              </a:rPr>
              <a:t>;</a:t>
            </a:r>
          </a:p>
          <a:p>
            <a:r>
              <a:rPr lang="fi-FI" sz="1600" dirty="0">
                <a:solidFill>
                  <a:srgbClr val="CC00CC"/>
                </a:solidFill>
              </a:rPr>
              <a:t>t = </a:t>
            </a:r>
            <a:r>
              <a:rPr lang="fi-FI" sz="1600" dirty="0" err="1">
                <a:solidFill>
                  <a:srgbClr val="CC00CC"/>
                </a:solidFill>
              </a:rPr>
              <a:t>tmin</a:t>
            </a:r>
            <a:r>
              <a:rPr lang="fi-FI" sz="1600" dirty="0">
                <a:solidFill>
                  <a:srgbClr val="CC00CC"/>
                </a:solidFill>
              </a:rPr>
              <a:t> : </a:t>
            </a:r>
            <a:r>
              <a:rPr lang="fi-FI" sz="1600" dirty="0" err="1">
                <a:solidFill>
                  <a:srgbClr val="CC00CC"/>
                </a:solidFill>
              </a:rPr>
              <a:t>Ts</a:t>
            </a:r>
            <a:r>
              <a:rPr lang="fi-FI" sz="1600" dirty="0">
                <a:solidFill>
                  <a:srgbClr val="CC00CC"/>
                </a:solidFill>
              </a:rPr>
              <a:t> : </a:t>
            </a:r>
            <a:r>
              <a:rPr lang="fi-FI" sz="1600" dirty="0" err="1">
                <a:solidFill>
                  <a:srgbClr val="CC00CC"/>
                </a:solidFill>
              </a:rPr>
              <a:t>tmax</a:t>
            </a:r>
            <a:r>
              <a:rPr lang="fi-FI" sz="1600" dirty="0">
                <a:solidFill>
                  <a:srgbClr val="CC00CC"/>
                </a:solidFill>
              </a:rPr>
              <a:t>;</a:t>
            </a:r>
          </a:p>
          <a:p>
            <a:r>
              <a:rPr lang="it-IT" sz="1600" dirty="0">
                <a:solidFill>
                  <a:srgbClr val="CC00CC"/>
                </a:solidFill>
              </a:rPr>
              <a:t>x = cos(2*</a:t>
            </a:r>
            <a:r>
              <a:rPr lang="it-IT" sz="1600" dirty="0" err="1">
                <a:solidFill>
                  <a:srgbClr val="CC00CC"/>
                </a:solidFill>
              </a:rPr>
              <a:t>pi</a:t>
            </a:r>
            <a:r>
              <a:rPr lang="it-IT" sz="1600" dirty="0">
                <a:solidFill>
                  <a:srgbClr val="CC00CC"/>
                </a:solidFill>
              </a:rPr>
              <a:t>*f0*t);</a:t>
            </a:r>
          </a:p>
          <a:p>
            <a:r>
              <a:rPr lang="it-IT" sz="1600" dirty="0">
                <a:solidFill>
                  <a:srgbClr val="CC00CC"/>
                </a:solidFill>
              </a:rPr>
              <a:t>figure;</a:t>
            </a:r>
          </a:p>
          <a:p>
            <a:r>
              <a:rPr lang="it-IT" sz="1600" dirty="0">
                <a:solidFill>
                  <a:srgbClr val="CC00CC"/>
                </a:solidFill>
              </a:rPr>
              <a:t>plot(t, x);</a:t>
            </a:r>
          </a:p>
          <a:p>
            <a:r>
              <a:rPr lang="it-IT" sz="1600" dirty="0" err="1">
                <a:solidFill>
                  <a:srgbClr val="CC00CC"/>
                </a:solidFill>
              </a:rPr>
              <a:t>xlabel</a:t>
            </a:r>
            <a:r>
              <a:rPr lang="it-IT" sz="1600" dirty="0">
                <a:solidFill>
                  <a:srgbClr val="CC00CC"/>
                </a:solidFill>
              </a:rPr>
              <a:t>('Time (</a:t>
            </a:r>
            <a:r>
              <a:rPr lang="it-IT" sz="1600" dirty="0" err="1">
                <a:solidFill>
                  <a:srgbClr val="CC00CC"/>
                </a:solidFill>
              </a:rPr>
              <a:t>s</a:t>
            </a:r>
            <a:r>
              <a:rPr lang="it-IT" sz="1600" dirty="0">
                <a:solidFill>
                  <a:srgbClr val="CC00CC"/>
                </a:solidFill>
              </a:rPr>
              <a:t>)');</a:t>
            </a:r>
          </a:p>
          <a:p>
            <a:r>
              <a:rPr lang="it-IT" sz="1600" dirty="0" err="1">
                <a:solidFill>
                  <a:srgbClr val="CC00CC"/>
                </a:solidFill>
              </a:rPr>
              <a:t>title</a:t>
            </a:r>
            <a:r>
              <a:rPr lang="it-IT" sz="1600" dirty="0">
                <a:solidFill>
                  <a:srgbClr val="CC00CC"/>
                </a:solidFill>
              </a:rPr>
              <a:t>('</a:t>
            </a:r>
            <a:r>
              <a:rPr lang="it-IT" sz="1600" dirty="0" err="1">
                <a:solidFill>
                  <a:srgbClr val="CC00CC"/>
                </a:solidFill>
              </a:rPr>
              <a:t>Continuous</a:t>
            </a:r>
            <a:r>
              <a:rPr lang="it-IT" sz="1600" dirty="0">
                <a:solidFill>
                  <a:srgbClr val="CC00CC"/>
                </a:solidFill>
              </a:rPr>
              <a:t>-Time </a:t>
            </a:r>
            <a:r>
              <a:rPr lang="it-IT" sz="1600" dirty="0" err="1">
                <a:solidFill>
                  <a:srgbClr val="CC00CC"/>
                </a:solidFill>
              </a:rPr>
              <a:t>Sinusoid</a:t>
            </a:r>
            <a:r>
              <a:rPr lang="it-IT" sz="1600" dirty="0">
                <a:solidFill>
                  <a:srgbClr val="CC00CC"/>
                </a:solidFill>
              </a:rPr>
              <a:t> </a:t>
            </a:r>
            <a:r>
              <a:rPr lang="it-IT" sz="1600" dirty="0" err="1">
                <a:solidFill>
                  <a:srgbClr val="CC00CC"/>
                </a:solidFill>
              </a:rPr>
              <a:t>at</a:t>
            </a:r>
            <a:r>
              <a:rPr lang="it-IT" sz="1600" dirty="0">
                <a:solidFill>
                  <a:srgbClr val="CC00CC"/>
                </a:solidFill>
              </a:rPr>
              <a:t> 100 Hz');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72400" y="4849498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Used 10x oversampling to generate continuous-time plot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72400" y="416411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Cosine at </a:t>
            </a:r>
            <a:br>
              <a:rPr lang="en-US" sz="1800" i="1" dirty="0"/>
            </a:br>
            <a:r>
              <a:rPr lang="en-US" sz="1800" i="1" dirty="0"/>
              <a:t>f</a:t>
            </a:r>
            <a:r>
              <a:rPr lang="en-US" sz="1800" i="1" baseline="-25000" dirty="0"/>
              <a:t>0</a:t>
            </a:r>
            <a:r>
              <a:rPr lang="en-US" sz="1800" dirty="0"/>
              <a:t> =100 Hz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72400" y="157331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/>
              <a:t>f</a:t>
            </a:r>
            <a:r>
              <a:rPr lang="en-US" sz="1800" i="1" baseline="-25000" dirty="0" err="1"/>
              <a:t>s</a:t>
            </a:r>
            <a:r>
              <a:rPr lang="en-US" sz="1800" dirty="0"/>
              <a:t> =500 Hz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72400" y="2057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2.5x oversampling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4800" y="2694020"/>
            <a:ext cx="146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/>
              <a:t>f</a:t>
            </a:r>
            <a:r>
              <a:rPr lang="en-US" sz="1800" i="1" baseline="-25000" dirty="0" err="1"/>
              <a:t>s</a:t>
            </a:r>
            <a:r>
              <a:rPr lang="en-US" sz="1800" dirty="0"/>
              <a:t> =2000 Hz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3153446"/>
            <a:ext cx="146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10x oversampling</a:t>
            </a:r>
          </a:p>
        </p:txBody>
      </p:sp>
    </p:spTree>
    <p:extLst>
      <p:ext uri="{BB962C8B-B14F-4D97-AF65-F5344CB8AC3E}">
        <p14:creationId xmlns:p14="http://schemas.microsoft.com/office/powerpoint/2010/main" val="423182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16" grpId="0"/>
      <p:bldP spid="26" grpId="0"/>
      <p:bldP spid="27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c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254" y="3448050"/>
            <a:ext cx="4546600" cy="3409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37293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</a:t>
            </a:r>
            <a:r>
              <a:rPr lang="en-US" i="1" baseline="-25000" dirty="0"/>
              <a:t>2</a:t>
            </a:r>
            <a:r>
              <a:rPr lang="en-US" dirty="0"/>
              <a:t> = 1.2 Hz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800600"/>
          </a:xfrm>
        </p:spPr>
        <p:txBody>
          <a:bodyPr/>
          <a:lstStyle/>
          <a:p>
            <a:r>
              <a:rPr lang="en-US" dirty="0"/>
              <a:t>Definition for “alias” </a:t>
            </a:r>
            <a:r>
              <a:rPr lang="en-US" sz="2000" b="0" dirty="0">
                <a:solidFill>
                  <a:schemeClr val="tx1"/>
                </a:solidFill>
              </a:rPr>
              <a:t>[</a:t>
            </a:r>
            <a:r>
              <a:rPr lang="en-US" sz="2000" b="0" dirty="0" err="1">
                <a:solidFill>
                  <a:schemeClr val="tx1"/>
                </a:solidFill>
              </a:rPr>
              <a:t>dictionary.com</a:t>
            </a:r>
            <a:r>
              <a:rPr lang="en-US" sz="2000" b="0" dirty="0">
                <a:solidFill>
                  <a:schemeClr val="tx1"/>
                </a:solidFill>
              </a:rPr>
              <a:t>]</a:t>
            </a:r>
          </a:p>
          <a:p>
            <a:pPr marL="457200" lvl="1" indent="0">
              <a:buNone/>
            </a:pPr>
            <a:r>
              <a:rPr lang="en-US" dirty="0"/>
              <a:t>“a false name used to conceal one's identity; an assumed name”</a:t>
            </a:r>
          </a:p>
          <a:p>
            <a:pPr marL="347472" indent="-347472"/>
            <a:r>
              <a:rPr lang="en-US" dirty="0"/>
              <a:t>Is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1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]=</a:t>
            </a:r>
            <a:r>
              <a:rPr lang="en-US" dirty="0" err="1">
                <a:solidFill>
                  <a:srgbClr val="000000"/>
                </a:solidFill>
              </a:rPr>
              <a:t>cos</a:t>
            </a:r>
            <a:r>
              <a:rPr lang="en-US" dirty="0">
                <a:solidFill>
                  <a:srgbClr val="000000"/>
                </a:solidFill>
              </a:rPr>
              <a:t>(2.4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/>
              <a:t>an alias for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1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]=</a:t>
            </a:r>
            <a:r>
              <a:rPr lang="en-US" dirty="0" err="1">
                <a:solidFill>
                  <a:srgbClr val="000000"/>
                </a:solidFill>
              </a:rPr>
              <a:t>cos</a:t>
            </a:r>
            <a:r>
              <a:rPr lang="en-US" dirty="0">
                <a:solidFill>
                  <a:srgbClr val="000000"/>
                </a:solidFill>
              </a:rPr>
              <a:t>(0.4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/>
              <a:t>?</a:t>
            </a:r>
          </a:p>
          <a:p>
            <a:pPr marL="400050" lvl="1" indent="0">
              <a:buNone/>
            </a:pPr>
            <a:r>
              <a:rPr lang="en-US" i="1" dirty="0"/>
              <a:t>x</a:t>
            </a:r>
            <a:r>
              <a:rPr lang="en-US" i="1" baseline="-25000" dirty="0"/>
              <a:t>2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= </a:t>
            </a:r>
            <a:r>
              <a:rPr lang="en-US" dirty="0" err="1"/>
              <a:t>cos</a:t>
            </a:r>
            <a:r>
              <a:rPr lang="en-US" dirty="0"/>
              <a:t>(2.4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dirty="0" err="1"/>
              <a:t>cos</a:t>
            </a:r>
            <a:r>
              <a:rPr lang="en-US" dirty="0"/>
              <a:t>(0.4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i="1" dirty="0"/>
              <a:t>n</a:t>
            </a:r>
            <a:r>
              <a:rPr lang="en-US" dirty="0"/>
              <a:t> + 2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dirty="0" err="1"/>
              <a:t>cos</a:t>
            </a:r>
            <a:r>
              <a:rPr lang="en-US" dirty="0"/>
              <a:t>(0.4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5-</a:t>
            </a:r>
            <a:fld id="{48456A70-0021-B84E-925B-88B7CCC4D2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Sampling–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4-1.2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43434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Sample at</a:t>
            </a:r>
            <a:br>
              <a:rPr lang="en-US" i="1" dirty="0"/>
            </a:br>
            <a:r>
              <a:rPr lang="en-US" i="1" dirty="0" err="1"/>
              <a:t>f</a:t>
            </a:r>
            <a:r>
              <a:rPr lang="en-US" i="1" baseline="-25000" dirty="0" err="1"/>
              <a:t>s</a:t>
            </a:r>
            <a:r>
              <a:rPr lang="en-US" dirty="0"/>
              <a:t> = 1 Hz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5334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dirty="0"/>
              <a:t> = 0.2 Hz</a:t>
            </a:r>
          </a:p>
        </p:txBody>
      </p:sp>
      <p:pic>
        <p:nvPicPr>
          <p:cNvPr id="7" name="Picture 6" descr="figcossa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42" y="3447370"/>
            <a:ext cx="4572000" cy="3429000"/>
          </a:xfrm>
          <a:prstGeom prst="rect">
            <a:avLst/>
          </a:prstGeom>
        </p:spPr>
      </p:pic>
      <p:pic>
        <p:nvPicPr>
          <p:cNvPr id="8" name="Picture 7" descr="figalias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42" y="3450426"/>
            <a:ext cx="4579458" cy="34345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622138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See also </a:t>
            </a:r>
            <a:r>
              <a:rPr lang="en-US" sz="1800" i="1" dirty="0" err="1"/>
              <a:t>SPFirst</a:t>
            </a:r>
            <a:r>
              <a:rPr lang="en-US" sz="1800" i="1" dirty="0"/>
              <a:t> Fig. 4-4</a:t>
            </a:r>
          </a:p>
        </p:txBody>
      </p:sp>
    </p:spTree>
    <p:extLst>
      <p:ext uri="{BB962C8B-B14F-4D97-AF65-F5344CB8AC3E}">
        <p14:creationId xmlns:p14="http://schemas.microsoft.com/office/powerpoint/2010/main" val="337589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12765</TotalTime>
  <Words>2704</Words>
  <Application>Microsoft Macintosh PowerPoint</Application>
  <PresentationFormat>On-screen Show (4:3)</PresentationFormat>
  <Paragraphs>377</Paragraphs>
  <Slides>18</Slides>
  <Notes>3</Notes>
  <HiddenSlides>1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Courier New</vt:lpstr>
      <vt:lpstr>Symbol</vt:lpstr>
      <vt:lpstr>Times New Roman</vt:lpstr>
      <vt:lpstr>Verdana</vt:lpstr>
      <vt:lpstr>Wingdings</vt:lpstr>
      <vt:lpstr>Default Design</vt:lpstr>
      <vt:lpstr>Equation</vt:lpstr>
      <vt:lpstr>Sampling and Aliasing</vt:lpstr>
      <vt:lpstr>Introduction</vt:lpstr>
      <vt:lpstr>Sampling and Reconstruction</vt:lpstr>
      <vt:lpstr>Discrete-Time Signals</vt:lpstr>
      <vt:lpstr>Sampling Sinusoidal Signals</vt:lpstr>
      <vt:lpstr>Discrete-Time Frequency</vt:lpstr>
      <vt:lpstr>How to Pick a Sampling Rate?</vt:lpstr>
      <vt:lpstr>How to Pick a Sampling Rate?</vt:lpstr>
      <vt:lpstr>Aliasing</vt:lpstr>
      <vt:lpstr>Aliasing</vt:lpstr>
      <vt:lpstr>Aliasing</vt:lpstr>
      <vt:lpstr>Another Kind of Aliasing (Folding)</vt:lpstr>
      <vt:lpstr>Spectrum of a Discrete-Time Signal</vt:lpstr>
      <vt:lpstr>Ideal Reconstruction</vt:lpstr>
      <vt:lpstr>Discrete-to-Continuous Conversion</vt:lpstr>
      <vt:lpstr>Interpolation From Tables</vt:lpstr>
      <vt:lpstr>Curve Fitting</vt:lpstr>
      <vt:lpstr>License Info for SPFirst Slides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subject>EE 345S Lecture 0</dc:subject>
  <dc:creator>Brian L. Evans</dc:creator>
  <cp:lastModifiedBy>Brian Evans</cp:lastModifiedBy>
  <cp:revision>917</cp:revision>
  <cp:lastPrinted>2016-05-26T02:20:27Z</cp:lastPrinted>
  <dcterms:created xsi:type="dcterms:W3CDTF">1999-08-31T01:42:33Z</dcterms:created>
  <dcterms:modified xsi:type="dcterms:W3CDTF">2024-08-19T05:25:29Z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bevans@ece.utexas.edu</vt:lpwstr>
  </property>
  <property fmtid="{D5CDD505-2E9C-101B-9397-08002B2CF9AE}" pid="8" name="HomePage">
    <vt:lpwstr>http://www.ece.utexas.ed/~bevans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L:\bevans\ee313s01\01_Introduction</vt:lpwstr>
  </property>
</Properties>
</file>