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39" r:id="rId3"/>
    <p:sldId id="423" r:id="rId4"/>
    <p:sldId id="424" r:id="rId5"/>
    <p:sldId id="425" r:id="rId6"/>
    <p:sldId id="426" r:id="rId7"/>
    <p:sldId id="427" r:id="rId8"/>
    <p:sldId id="422" r:id="rId9"/>
    <p:sldId id="440" r:id="rId10"/>
    <p:sldId id="421" r:id="rId11"/>
    <p:sldId id="434" r:id="rId12"/>
    <p:sldId id="437" r:id="rId13"/>
    <p:sldId id="429" r:id="rId14"/>
    <p:sldId id="431" r:id="rId15"/>
    <p:sldId id="432" r:id="rId16"/>
    <p:sldId id="433" r:id="rId17"/>
    <p:sldId id="438" r:id="rId18"/>
    <p:sldId id="436" r:id="rId1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E9"/>
    <a:srgbClr val="CF35E3"/>
    <a:srgbClr val="DA00FF"/>
    <a:srgbClr val="1FE0E0"/>
    <a:srgbClr val="FC1107"/>
    <a:srgbClr val="EB070B"/>
    <a:srgbClr val="C32A10"/>
    <a:srgbClr val="008000"/>
    <a:srgbClr val="800040"/>
    <a:srgbClr val="FF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6" autoAdjust="0"/>
    <p:restoredTop sz="94660"/>
  </p:normalViewPr>
  <p:slideViewPr>
    <p:cSldViewPr>
      <p:cViewPr varScale="1">
        <p:scale>
          <a:sx n="109" d="100"/>
          <a:sy n="109" d="100"/>
        </p:scale>
        <p:origin x="192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520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9C1538-8C06-C145-B348-B6B904A0B8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688975"/>
            <a:ext cx="4679950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427538"/>
            <a:ext cx="505618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808DF4-B55E-EC42-B023-904EB67A6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8DF4-B55E-EC42-B023-904EB67A618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0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6-</a:t>
            </a:r>
            <a:fld id="{25E6C7D9-E153-A246-A118-12F94377C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5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F0256674-A60C-E94E-9F9F-1C820431A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5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881BF9C-558B-2145-8DFD-3FA67EFD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6-</a:t>
            </a:r>
            <a:fld id="{48456A70-0021-B84E-925B-88B7CCC4D2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2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6-</a:t>
            </a:r>
            <a:fld id="{33EDC96D-55DE-CA44-A250-A00E3EA1FE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6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6-</a:t>
            </a:r>
            <a:fld id="{95762E6C-DE49-564A-8C5A-CB9F777757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7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6-</a:t>
            </a:r>
            <a:fld id="{B41D315A-3C59-1141-9ADA-E7C044A04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3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6-</a:t>
            </a:r>
            <a:fld id="{A4D5F681-E361-EC4F-A31C-2C6443428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6-</a:t>
            </a:r>
            <a:fld id="{8B3C100E-1D49-9B4B-9283-CFA0E9FD43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8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98833C8E-FE58-5C4B-9D16-66EC237C2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1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7728885-51BE-1D4A-AD7E-30D0C367F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dirty="0"/>
              <a:t>6-</a:t>
            </a:r>
            <a:fld id="{B4EAA76D-941B-F24A-9A99-FA0C585D58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CC00CC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spfirst.gatech.edu/chapters/04samplin/demos/aliasing/index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spfirst.gatech.edu/chapters/04samplin/demos/strobe/index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31.emf"/><Relationship Id="rId2" Type="http://schemas.openxmlformats.org/officeDocument/2006/relationships/hyperlink" Target="http://dspfirst.gatech.edu/chapters/04samplin/demos/recon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36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spfirst.gatech.edu/chapters/04samplin/demos/recon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1.emf"/><Relationship Id="rId3" Type="http://schemas.openxmlformats.org/officeDocument/2006/relationships/image" Target="../media/image7.e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8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0.wmf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1.bin"/><Relationship Id="rId3" Type="http://schemas.openxmlformats.org/officeDocument/2006/relationships/image" Target="../media/image13.e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20.bin"/><Relationship Id="rId2" Type="http://schemas.openxmlformats.org/officeDocument/2006/relationships/oleObject" Target="../embeddings/oleObject14.bin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8.emf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11.emf"/><Relationship Id="rId3" Type="http://schemas.openxmlformats.org/officeDocument/2006/relationships/image" Target="../media/image15.e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29.bin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8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9.wmf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Sampling Theorem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895600"/>
            <a:ext cx="76962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charset="0"/>
              </a:rPr>
              <a:t>Prof. Brian L. Evans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Dept. of Electrical and Computer Engineering</a:t>
            </a:r>
          </a:p>
          <a:p>
            <a:r>
              <a:rPr lang="en-US" dirty="0">
                <a:latin typeface="Times New Roman" charset="0"/>
              </a:rPr>
              <a:t>The University of Texas at Austin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EE 313 Linear Systems and Signals                          Fall 2024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0" y="5943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i="1" dirty="0"/>
              <a:t>Lecture 6                     http://</a:t>
            </a:r>
            <a:r>
              <a:rPr lang="en-US" sz="2000" b="0" i="1" dirty="0" err="1"/>
              <a:t>www.ece.utexas.edu</a:t>
            </a:r>
            <a:r>
              <a:rPr lang="en-US" sz="2000" b="0" i="1" dirty="0"/>
              <a:t>/~</a:t>
            </a:r>
            <a:r>
              <a:rPr lang="en-US" sz="2000" b="0" i="1" dirty="0" err="1"/>
              <a:t>bevans</a:t>
            </a:r>
            <a:r>
              <a:rPr lang="en-US" sz="2000" b="0" i="1" dirty="0"/>
              <a:t>/courses/signals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Textbook: McClellan, Schafer &amp; Yoder, </a:t>
            </a:r>
            <a:r>
              <a:rPr lang="en-US" sz="2000" i="1" dirty="0">
                <a:solidFill>
                  <a:srgbClr val="0000FF"/>
                </a:solidFill>
              </a:rPr>
              <a:t>Signal Processing First, </a:t>
            </a:r>
            <a:r>
              <a:rPr lang="en-US" sz="2000" dirty="0">
                <a:solidFill>
                  <a:srgbClr val="0000FF"/>
                </a:solidFill>
              </a:rPr>
              <a:t>2003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&amp; Folding Demonstrations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0386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Case #1 Oversampling</a:t>
            </a:r>
          </a:p>
          <a:p>
            <a:pPr marL="400050" lvl="2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Third demo: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i="1" baseline="-25000" dirty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600 Hz and </a:t>
            </a:r>
            <a:r>
              <a:rPr lang="en-US" i="1" dirty="0" err="1">
                <a:latin typeface="Times New Roman" charset="0"/>
              </a:rPr>
              <a:t>f</a:t>
            </a:r>
            <a:r>
              <a:rPr lang="en-US" i="1" baseline="-25000" dirty="0" err="1">
                <a:latin typeface="Times New Roman" charset="0"/>
              </a:rPr>
              <a:t>s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= 2000 Hz</a:t>
            </a:r>
            <a:endParaRPr lang="en-US" b="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r>
              <a:rPr lang="en-US" dirty="0"/>
              <a:t>Case #2 Aliasing</a:t>
            </a:r>
          </a:p>
          <a:p>
            <a:pPr marL="400050" lvl="1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000000"/>
                </a:solidFill>
              </a:rPr>
              <a:t>First demo: 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>
                <a:solidFill>
                  <a:schemeClr val="tx1"/>
                </a:solidFill>
                <a:latin typeface="Times New Roman" charset="0"/>
              </a:rPr>
              <a:t>0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= 600 Hz and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s</a:t>
            </a:r>
            <a:r>
              <a:rPr lang="en-US" dirty="0"/>
              <a:t> </a:t>
            </a:r>
            <a:r>
              <a:rPr lang="en-US" b="0" dirty="0">
                <a:solidFill>
                  <a:srgbClr val="000000"/>
                </a:solidFill>
              </a:rPr>
              <a:t>= </a:t>
            </a:r>
            <a:r>
              <a:rPr lang="en-US" dirty="0">
                <a:solidFill>
                  <a:srgbClr val="000000"/>
                </a:solidFill>
              </a:rPr>
              <a:t>500</a:t>
            </a:r>
            <a:r>
              <a:rPr lang="en-US" b="0" dirty="0">
                <a:solidFill>
                  <a:srgbClr val="000000"/>
                </a:solidFill>
              </a:rPr>
              <a:t> Hz</a:t>
            </a:r>
          </a:p>
          <a:p>
            <a:pPr>
              <a:spcAft>
                <a:spcPts val="0"/>
              </a:spcAft>
            </a:pPr>
            <a:r>
              <a:rPr lang="en-US" dirty="0"/>
              <a:t>Case #3 Folding</a:t>
            </a:r>
            <a:endParaRPr lang="en-US" b="0" dirty="0">
              <a:solidFill>
                <a:srgbClr val="000000"/>
              </a:solidFill>
            </a:endParaRPr>
          </a:p>
          <a:p>
            <a:pPr marL="400050" lvl="2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Second demo: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i="1" baseline="-25000" dirty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600 Hz and </a:t>
            </a:r>
            <a:r>
              <a:rPr lang="en-US" i="1" dirty="0" err="1">
                <a:latin typeface="Times New Roman" charset="0"/>
              </a:rPr>
              <a:t>f</a:t>
            </a:r>
            <a:r>
              <a:rPr lang="en-US" i="1" baseline="-25000" dirty="0" err="1">
                <a:latin typeface="Times New Roman" charset="0"/>
              </a:rPr>
              <a:t>s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= 750 Hz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Reconstructed signal</a:t>
            </a:r>
          </a:p>
          <a:p>
            <a:pPr marL="400050" lvl="1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Has frequencies between –½ </a:t>
            </a:r>
            <a:r>
              <a:rPr lang="en-US" i="1" dirty="0" err="1">
                <a:latin typeface="Times New Roman" charset="0"/>
              </a:rPr>
              <a:t>f</a:t>
            </a:r>
            <a:r>
              <a:rPr lang="en-US" i="1" baseline="-25000" dirty="0" err="1">
                <a:latin typeface="Times New Roman" charset="0"/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and ½ </a:t>
            </a:r>
            <a:r>
              <a:rPr lang="en-US" i="1" dirty="0" err="1">
                <a:latin typeface="Times New Roman" charset="0"/>
              </a:rPr>
              <a:t>f</a:t>
            </a:r>
            <a:r>
              <a:rPr lang="en-US" i="1" baseline="-25000" dirty="0" err="1">
                <a:latin typeface="Times New Roman" charset="0"/>
              </a:rPr>
              <a:t>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6-</a:t>
            </a:r>
            <a:fld id="{48456A70-0021-B84E-925B-88B7CCC4D2F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Sampling Theorem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4-2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579464" y="1907332"/>
            <a:ext cx="68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i="1" dirty="0">
                <a:solidFill>
                  <a:srgbClr val="0000FF"/>
                </a:solidFill>
              </a:rPr>
              <a:t>link</a:t>
            </a:r>
          </a:p>
        </p:txBody>
      </p:sp>
      <p:sp>
        <p:nvSpPr>
          <p:cNvPr id="7" name="AutoShape 7">
            <a:hlinkClick r:id="rId2"/>
          </p:cNvPr>
          <p:cNvSpPr>
            <a:spLocks noChangeArrowheads="1"/>
          </p:cNvSpPr>
          <p:nvPr/>
        </p:nvSpPr>
        <p:spPr bwMode="auto">
          <a:xfrm>
            <a:off x="7772400" y="1676400"/>
            <a:ext cx="381000" cy="268288"/>
          </a:xfrm>
          <a:prstGeom prst="rightArrow">
            <a:avLst>
              <a:gd name="adj1" fmla="val 50000"/>
              <a:gd name="adj2" fmla="val 351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5817513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>
                <a:solidFill>
                  <a:srgbClr val="0000FF"/>
                </a:solidFill>
              </a:rPr>
              <a:t>http://</a:t>
            </a:r>
            <a:r>
              <a:rPr lang="en-US" sz="2200" dirty="0" err="1">
                <a:solidFill>
                  <a:srgbClr val="0000FF"/>
                </a:solidFill>
              </a:rPr>
              <a:t>dspfirst.gatech.edu</a:t>
            </a:r>
            <a:r>
              <a:rPr lang="en-US" sz="2200" dirty="0">
                <a:solidFill>
                  <a:srgbClr val="0000FF"/>
                </a:solidFill>
              </a:rPr>
              <a:t>/chapters/04samplin/demos/aliasing/</a:t>
            </a:r>
            <a:r>
              <a:rPr lang="en-US" sz="2200" dirty="0" err="1">
                <a:solidFill>
                  <a:srgbClr val="0000FF"/>
                </a:solidFill>
              </a:rPr>
              <a:t>index.html</a:t>
            </a:r>
            <a:endParaRPr lang="en-US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6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Strobe Demonstrations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6-</a:t>
            </a:r>
            <a:fld id="{48456A70-0021-B84E-925B-88B7CCC4D2F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Strobe Demonstrations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4-3</a:t>
            </a:r>
          </a:p>
        </p:txBody>
      </p:sp>
      <p:pic>
        <p:nvPicPr>
          <p:cNvPr id="10" name="Picture 5" descr="Synth-strobes.gif                                              0000869AJKL-2                          B0CAADC9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09700"/>
            <a:ext cx="6223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8001000" y="1754932"/>
            <a:ext cx="68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i="1" dirty="0">
                <a:solidFill>
                  <a:srgbClr val="0000FF"/>
                </a:solidFill>
              </a:rPr>
              <a:t>link</a:t>
            </a:r>
          </a:p>
        </p:txBody>
      </p:sp>
      <p:sp>
        <p:nvSpPr>
          <p:cNvPr id="12" name="AutoShape 7">
            <a:hlinkClick r:id="rId3"/>
          </p:cNvPr>
          <p:cNvSpPr>
            <a:spLocks noChangeArrowheads="1"/>
          </p:cNvSpPr>
          <p:nvPr/>
        </p:nvSpPr>
        <p:spPr bwMode="auto">
          <a:xfrm>
            <a:off x="8193936" y="1524000"/>
            <a:ext cx="381000" cy="268288"/>
          </a:xfrm>
          <a:prstGeom prst="rightArrow">
            <a:avLst>
              <a:gd name="adj1" fmla="val 50000"/>
              <a:gd name="adj2" fmla="val 351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0" y="6414328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7382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Discrete-to-Continuous Conversion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1066800"/>
          </a:xfrm>
        </p:spPr>
        <p:txBody>
          <a:bodyPr/>
          <a:lstStyle/>
          <a:p>
            <a:r>
              <a:rPr lang="en-US" dirty="0"/>
              <a:t>General form of interpolation is sum of weighted pulses </a:t>
            </a:r>
          </a:p>
        </p:txBody>
      </p:sp>
      <p:graphicFrame>
        <p:nvGraphicFramePr>
          <p:cNvPr id="205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992102"/>
              </p:ext>
            </p:extLst>
          </p:nvPr>
        </p:nvGraphicFramePr>
        <p:xfrm>
          <a:off x="3505200" y="1981200"/>
          <a:ext cx="304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431640" progId="Equation.3">
                  <p:embed/>
                </p:oleObj>
              </mc:Choice>
              <mc:Fallback>
                <p:oleObj name="Equation" r:id="rId2" imgW="1574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81200"/>
                        <a:ext cx="3048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Sampling &amp; Reconstruction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4-4.1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000884"/>
            <a:ext cx="8305800" cy="57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72"/>
              </a:spcBef>
            </a:pPr>
            <a:r>
              <a:rPr lang="en-US" dirty="0"/>
              <a:t>Pulse function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28956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i="1" dirty="0"/>
              <a:t>Input:</a:t>
            </a:r>
            <a:r>
              <a:rPr lang="en-US" dirty="0"/>
              <a:t> discrete-time sequence</a:t>
            </a:r>
            <a:r>
              <a:rPr lang="en-US" i="1" dirty="0"/>
              <a:t> y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4534284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dirty="0"/>
              <a:t>Unit amplitude and/or unit area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5016372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dirty="0"/>
              <a:t>Rectangular, triangular, </a:t>
            </a:r>
            <a:r>
              <a:rPr lang="en-US" dirty="0" err="1"/>
              <a:t>sinc</a:t>
            </a:r>
            <a:r>
              <a:rPr lang="en-US" dirty="0"/>
              <a:t>, truncated </a:t>
            </a:r>
            <a:r>
              <a:rPr lang="en-US" dirty="0" err="1"/>
              <a:t>sinc</a:t>
            </a:r>
            <a:r>
              <a:rPr lang="en-US" dirty="0"/>
              <a:t>, etc.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57200" y="5499228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dirty="0"/>
              <a:t>Overlaps in time with other pulses when duration &gt; 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dirty="0"/>
              <a:t>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06658" y="3377688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i="1" dirty="0"/>
              <a:t>Output:</a:t>
            </a:r>
            <a:r>
              <a:rPr lang="en-US" dirty="0"/>
              <a:t> continuous-time signal that is an approximation of </a:t>
            </a: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6-</a:t>
            </a:r>
            <a:fld id="{48456A70-0021-B84E-925B-88B7CCC4D2F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0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Zero-Order Hold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Rectangular pulse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Easy to implement in hardware or software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In time, no overlap between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and adjacent pulses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t - 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dirty="0"/>
              <a:t>) and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t + 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dirty="0"/>
              <a:t>)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305300" cy="4800600"/>
          </a:xfrm>
        </p:spPr>
        <p:txBody>
          <a:bodyPr/>
          <a:lstStyle/>
          <a:p>
            <a:r>
              <a:rPr lang="en-US" dirty="0"/>
              <a:t>Plot of pulse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6-</a:t>
            </a:r>
            <a:fld id="{48456A70-0021-B84E-925B-88B7CCC4D2F0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09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559995"/>
              </p:ext>
            </p:extLst>
          </p:nvPr>
        </p:nvGraphicFramePr>
        <p:xfrm>
          <a:off x="471488" y="1889125"/>
          <a:ext cx="42386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698500" progId="Equation.3">
                  <p:embed/>
                </p:oleObj>
              </mc:Choice>
              <mc:Fallback>
                <p:oleObj name="Equation" r:id="rId2" imgW="26162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1889125"/>
                        <a:ext cx="4238625" cy="1133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D-to-C Conversion–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4-4.2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495800" y="4719540"/>
            <a:ext cx="4648200" cy="53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Symmetry about origin?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76801" y="1981200"/>
            <a:ext cx="3962399" cy="2971800"/>
            <a:chOff x="4876801" y="1981200"/>
            <a:chExt cx="3962399" cy="2971800"/>
          </a:xfrm>
        </p:grpSpPr>
        <p:graphicFrame>
          <p:nvGraphicFramePr>
            <p:cNvPr id="2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9948661"/>
                </p:ext>
              </p:extLst>
            </p:nvPr>
          </p:nvGraphicFramePr>
          <p:xfrm>
            <a:off x="8513762" y="4214812"/>
            <a:ext cx="325438" cy="738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90500" imgH="431800" progId="Equation.3">
                    <p:embed/>
                  </p:oleObj>
                </mc:Choice>
                <mc:Fallback>
                  <p:oleObj name="Equation" r:id="rId4" imgW="1905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13762" y="4214812"/>
                          <a:ext cx="325438" cy="738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" name="Picture 2" descr="rectpulseplot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6" t="5019" r="5805" b="5106"/>
            <a:stretch/>
          </p:blipFill>
          <p:spPr>
            <a:xfrm>
              <a:off x="4876801" y="1981200"/>
              <a:ext cx="3700463" cy="28194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7239000" y="2196174"/>
            <a:ext cx="16764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DA00FF"/>
                </a:solidFill>
              </a:rPr>
              <a:t>Ts</a:t>
            </a:r>
            <a:r>
              <a:rPr lang="en-US" sz="1600" dirty="0">
                <a:solidFill>
                  <a:srgbClr val="DA00FF"/>
                </a:solidFill>
              </a:rPr>
              <a:t> = 1;</a:t>
            </a:r>
          </a:p>
          <a:p>
            <a:r>
              <a:rPr lang="en-US" sz="1600" dirty="0">
                <a:solidFill>
                  <a:srgbClr val="DA00FF"/>
                </a:solidFill>
              </a:rPr>
              <a:t>t = -5 : 0.01 : 5;</a:t>
            </a:r>
          </a:p>
          <a:p>
            <a:r>
              <a:rPr lang="en-US" sz="1600" dirty="0">
                <a:solidFill>
                  <a:srgbClr val="DA00FF"/>
                </a:solidFill>
              </a:rPr>
              <a:t>p = </a:t>
            </a:r>
            <a:r>
              <a:rPr lang="en-US" sz="1600" dirty="0" err="1">
                <a:solidFill>
                  <a:srgbClr val="DA00FF"/>
                </a:solidFill>
              </a:rPr>
              <a:t>rectpuls</a:t>
            </a:r>
            <a:r>
              <a:rPr lang="en-US" sz="1600" dirty="0">
                <a:solidFill>
                  <a:srgbClr val="DA00FF"/>
                </a:solidFill>
              </a:rPr>
              <a:t>(t/</a:t>
            </a:r>
            <a:r>
              <a:rPr lang="en-US" sz="1600" dirty="0" err="1">
                <a:solidFill>
                  <a:srgbClr val="DA00FF"/>
                </a:solidFill>
              </a:rPr>
              <a:t>Ts</a:t>
            </a:r>
            <a:r>
              <a:rPr lang="en-US" sz="1600" dirty="0">
                <a:solidFill>
                  <a:srgbClr val="DA00FF"/>
                </a:solidFill>
              </a:rPr>
              <a:t>);</a:t>
            </a:r>
          </a:p>
          <a:p>
            <a:r>
              <a:rPr lang="en-US" sz="1600" dirty="0">
                <a:solidFill>
                  <a:srgbClr val="DA00FF"/>
                </a:solidFill>
              </a:rPr>
              <a:t>plot(t, p)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6607248" y="200822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495800" y="5132120"/>
            <a:ext cx="4648200" cy="5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Value of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0</a:t>
            </a:r>
            <a:r>
              <a:rPr lang="en-US" dirty="0"/>
              <a:t>)?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495800" y="5575810"/>
            <a:ext cx="4648200" cy="67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Value of </a:t>
            </a:r>
            <a:r>
              <a:rPr lang="en-US" i="1" dirty="0"/>
              <a:t>p</a:t>
            </a:r>
            <a:r>
              <a:rPr lang="en-US" dirty="0"/>
              <a:t>(-0.5*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dirty="0"/>
              <a:t>)?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4495800" y="6019800"/>
            <a:ext cx="464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Value of </a:t>
            </a:r>
            <a:r>
              <a:rPr lang="en-US" i="1" dirty="0"/>
              <a:t>p</a:t>
            </a:r>
            <a:r>
              <a:rPr lang="en-US" dirty="0"/>
              <a:t>(0.5*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dirty="0"/>
              <a:t>)?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6773160" y="201687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7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 animBg="1"/>
      <p:bldP spid="5" grpId="0" animBg="1"/>
      <p:bldP spid="5" grpId="1" animBg="1"/>
      <p:bldP spid="29" grpId="0" animBg="1"/>
      <p:bldP spid="29" grpId="1" animBg="1"/>
      <p:bldP spid="30" grpId="0"/>
      <p:bldP spid="31" grpId="0"/>
      <p:bldP spid="32" grpId="0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Interpolation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Triangular pulse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Easy to implement in hardware or software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Zero-order hold even easier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Overlap between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and its adjacent pulses</a:t>
            </a:r>
            <a:br>
              <a:rPr lang="en-US" dirty="0"/>
            </a:b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t - 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dirty="0"/>
              <a:t>) and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t + 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dirty="0"/>
              <a:t>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No overlap with others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76700" cy="4800600"/>
          </a:xfrm>
        </p:spPr>
        <p:txBody>
          <a:bodyPr/>
          <a:lstStyle/>
          <a:p>
            <a:r>
              <a:rPr lang="en-US" dirty="0"/>
              <a:t>Plot of pulse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6-</a:t>
            </a:r>
            <a:fld id="{48456A70-0021-B84E-925B-88B7CCC4D2F0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825772"/>
              </p:ext>
            </p:extLst>
          </p:nvPr>
        </p:nvGraphicFramePr>
        <p:xfrm>
          <a:off x="533400" y="1962150"/>
          <a:ext cx="398938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760" imgH="634680" progId="Equation.3">
                  <p:embed/>
                </p:oleObj>
              </mc:Choice>
              <mc:Fallback>
                <p:oleObj name="Equation" r:id="rId2" imgW="23367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62150"/>
                        <a:ext cx="3989388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D-to-C Conversion–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4-4.3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53000" y="2035904"/>
            <a:ext cx="3830639" cy="2917096"/>
            <a:chOff x="5029199" y="1962912"/>
            <a:chExt cx="3830639" cy="2917096"/>
          </a:xfrm>
        </p:grpSpPr>
        <p:pic>
          <p:nvPicPr>
            <p:cNvPr id="3" name="Picture 2" descr="tripulseplot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8" t="6422" r="4867" b="6105"/>
            <a:stretch/>
          </p:blipFill>
          <p:spPr>
            <a:xfrm>
              <a:off x="5029199" y="1962912"/>
              <a:ext cx="3606235" cy="2685288"/>
            </a:xfrm>
            <a:prstGeom prst="rect">
              <a:avLst/>
            </a:prstGeom>
          </p:spPr>
        </p:pic>
        <p:graphicFrame>
          <p:nvGraphicFramePr>
            <p:cNvPr id="2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1058845"/>
                </p:ext>
              </p:extLst>
            </p:nvPr>
          </p:nvGraphicFramePr>
          <p:xfrm>
            <a:off x="8534400" y="4141820"/>
            <a:ext cx="325438" cy="738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90500" imgH="431800" progId="Equation.3">
                    <p:embed/>
                  </p:oleObj>
                </mc:Choice>
                <mc:Fallback>
                  <p:oleObj name="Equation" r:id="rId5" imgW="1905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34400" y="4141820"/>
                          <a:ext cx="325438" cy="738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Box 21"/>
          <p:cNvSpPr txBox="1"/>
          <p:nvPr/>
        </p:nvSpPr>
        <p:spPr>
          <a:xfrm>
            <a:off x="7200900" y="2199382"/>
            <a:ext cx="1905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DA00FF"/>
                </a:solidFill>
              </a:rPr>
              <a:t>Ts</a:t>
            </a:r>
            <a:r>
              <a:rPr lang="en-US" sz="1600" dirty="0">
                <a:solidFill>
                  <a:srgbClr val="DA00FF"/>
                </a:solidFill>
              </a:rPr>
              <a:t> = 1;</a:t>
            </a:r>
          </a:p>
          <a:p>
            <a:r>
              <a:rPr lang="en-US" sz="1600" dirty="0">
                <a:solidFill>
                  <a:srgbClr val="DA00FF"/>
                </a:solidFill>
              </a:rPr>
              <a:t>t = -5 : 0.01 : 5;</a:t>
            </a:r>
          </a:p>
          <a:p>
            <a:r>
              <a:rPr lang="en-US" sz="1600" dirty="0">
                <a:solidFill>
                  <a:srgbClr val="DA00FF"/>
                </a:solidFill>
              </a:rPr>
              <a:t>p = </a:t>
            </a:r>
            <a:r>
              <a:rPr lang="en-US" sz="1600" dirty="0" err="1">
                <a:solidFill>
                  <a:srgbClr val="DA00FF"/>
                </a:solidFill>
              </a:rPr>
              <a:t>tripuls</a:t>
            </a:r>
            <a:r>
              <a:rPr lang="en-US" sz="1600" dirty="0">
                <a:solidFill>
                  <a:srgbClr val="DA00FF"/>
                </a:solidFill>
              </a:rPr>
              <a:t>(t/(2*</a:t>
            </a:r>
            <a:r>
              <a:rPr lang="en-US" sz="1600" dirty="0" err="1">
                <a:solidFill>
                  <a:srgbClr val="DA00FF"/>
                </a:solidFill>
              </a:rPr>
              <a:t>Ts</a:t>
            </a:r>
            <a:r>
              <a:rPr lang="en-US" sz="1600" dirty="0">
                <a:solidFill>
                  <a:srgbClr val="DA00FF"/>
                </a:solidFill>
              </a:rPr>
              <a:t>));</a:t>
            </a:r>
          </a:p>
          <a:p>
            <a:r>
              <a:rPr lang="en-US" sz="1600" dirty="0">
                <a:solidFill>
                  <a:srgbClr val="DA00FF"/>
                </a:solidFill>
              </a:rPr>
              <a:t>plot(t, p)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6746136" y="201687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4495800" y="4719540"/>
            <a:ext cx="4648200" cy="53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Symmetry about origin?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495800" y="5132120"/>
            <a:ext cx="4648200" cy="5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Value of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0</a:t>
            </a:r>
            <a:r>
              <a:rPr lang="en-US" dirty="0"/>
              <a:t>)?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495800" y="5575810"/>
            <a:ext cx="4648200" cy="67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Value of </a:t>
            </a:r>
            <a:r>
              <a:rPr lang="en-US" i="1" dirty="0"/>
              <a:t>p</a:t>
            </a:r>
            <a:r>
              <a:rPr lang="en-US" dirty="0"/>
              <a:t>(-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dirty="0"/>
              <a:t>)?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4495800" y="6019800"/>
            <a:ext cx="464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Value of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dirty="0"/>
              <a:t>)?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7055808" y="453147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424056" y="453633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0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28" grpId="1" animBg="1"/>
      <p:bldP spid="29" grpId="0"/>
      <p:bldP spid="30" grpId="0"/>
      <p:bldP spid="31" grpId="0"/>
      <p:bldP spid="32" grpId="0"/>
      <p:bldP spid="33" grpId="0" animBg="1"/>
      <p:bldP spid="33" grpId="1" animBg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</a:t>
            </a:r>
            <a:r>
              <a:rPr lang="en-US" dirty="0" err="1"/>
              <a:t>Bandlimited</a:t>
            </a:r>
            <a:r>
              <a:rPr lang="en-US" dirty="0"/>
              <a:t> Interpolation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40767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Sinc</a:t>
            </a:r>
            <a:r>
              <a:rPr lang="en-US" dirty="0"/>
              <a:t> pulse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In time, infinite overlap with other </a:t>
            </a:r>
            <a:r>
              <a:rPr lang="en-US" dirty="0" err="1"/>
              <a:t>sinc</a:t>
            </a:r>
            <a:r>
              <a:rPr lang="en-US" dirty="0"/>
              <a:t> pulses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19600" y="1371600"/>
            <a:ext cx="4076700" cy="609600"/>
          </a:xfrm>
        </p:spPr>
        <p:txBody>
          <a:bodyPr/>
          <a:lstStyle/>
          <a:p>
            <a:r>
              <a:rPr lang="en-US" dirty="0"/>
              <a:t>Plot of pulse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6-</a:t>
            </a:r>
            <a:fld id="{48456A70-0021-B84E-925B-88B7CCC4D2F0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409593"/>
              </p:ext>
            </p:extLst>
          </p:nvPr>
        </p:nvGraphicFramePr>
        <p:xfrm>
          <a:off x="990600" y="1874837"/>
          <a:ext cx="2814638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1000" imgH="863600" progId="Equation.3">
                  <p:embed/>
                </p:oleObj>
              </mc:Choice>
              <mc:Fallback>
                <p:oleObj name="Equation" r:id="rId2" imgW="16510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74837"/>
                        <a:ext cx="2814638" cy="147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D-to-C Conversion–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4-4.6 and 11-4.2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4114800"/>
            <a:ext cx="4076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Interpolate in time w/ infinite extent pulse?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Make it finite in extent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Truncate </a:t>
            </a:r>
            <a:r>
              <a:rPr lang="en-US" dirty="0" err="1"/>
              <a:t>sinc</a:t>
            </a:r>
            <a:r>
              <a:rPr lang="en-US" dirty="0"/>
              <a:t> pulse by multiplying it by rectangular pulse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343400" y="4719540"/>
            <a:ext cx="4648200" cy="53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Symmetry about origin?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00600" y="1935480"/>
            <a:ext cx="3983038" cy="2944528"/>
            <a:chOff x="4800600" y="1935480"/>
            <a:chExt cx="3983038" cy="2944528"/>
          </a:xfrm>
        </p:grpSpPr>
        <p:pic>
          <p:nvPicPr>
            <p:cNvPr id="3" name="Picture 2" descr="sincplot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1" t="5819" r="6693" b="5746"/>
            <a:stretch/>
          </p:blipFill>
          <p:spPr>
            <a:xfrm>
              <a:off x="4800600" y="1935480"/>
              <a:ext cx="3639312" cy="2779776"/>
            </a:xfrm>
            <a:prstGeom prst="rect">
              <a:avLst/>
            </a:prstGeom>
          </p:spPr>
        </p:pic>
        <p:graphicFrame>
          <p:nvGraphicFramePr>
            <p:cNvPr id="1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2891577"/>
                </p:ext>
              </p:extLst>
            </p:nvPr>
          </p:nvGraphicFramePr>
          <p:xfrm>
            <a:off x="8458200" y="4141820"/>
            <a:ext cx="325438" cy="738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90500" imgH="431800" progId="Equation.3">
                    <p:embed/>
                  </p:oleObj>
                </mc:Choice>
                <mc:Fallback>
                  <p:oleObj name="Equation" r:id="rId5" imgW="1905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8200" y="4141820"/>
                          <a:ext cx="325438" cy="738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7391400" y="2123182"/>
            <a:ext cx="1524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DA00FF"/>
                </a:solidFill>
              </a:rPr>
              <a:t>Ts</a:t>
            </a:r>
            <a:r>
              <a:rPr lang="en-US" sz="1600" dirty="0">
                <a:solidFill>
                  <a:srgbClr val="DA00FF"/>
                </a:solidFill>
              </a:rPr>
              <a:t> = 1;</a:t>
            </a:r>
          </a:p>
          <a:p>
            <a:r>
              <a:rPr lang="en-US" sz="1600" dirty="0">
                <a:solidFill>
                  <a:srgbClr val="DA00FF"/>
                </a:solidFill>
              </a:rPr>
              <a:t>t = -5 : 0.01 : 5;</a:t>
            </a:r>
          </a:p>
          <a:p>
            <a:r>
              <a:rPr lang="en-US" sz="1600" dirty="0">
                <a:solidFill>
                  <a:srgbClr val="DA00FF"/>
                </a:solidFill>
              </a:rPr>
              <a:t>p = </a:t>
            </a:r>
            <a:r>
              <a:rPr lang="en-US" sz="1600" dirty="0" err="1">
                <a:solidFill>
                  <a:srgbClr val="DA00FF"/>
                </a:solidFill>
              </a:rPr>
              <a:t>sinc</a:t>
            </a:r>
            <a:r>
              <a:rPr lang="en-US" sz="1600" dirty="0">
                <a:solidFill>
                  <a:srgbClr val="DA00FF"/>
                </a:solidFill>
              </a:rPr>
              <a:t>(t/</a:t>
            </a:r>
            <a:r>
              <a:rPr lang="en-US" sz="1600" dirty="0" err="1">
                <a:solidFill>
                  <a:srgbClr val="DA00FF"/>
                </a:solidFill>
              </a:rPr>
              <a:t>Ts</a:t>
            </a:r>
            <a:r>
              <a:rPr lang="en-US" sz="1600" dirty="0">
                <a:solidFill>
                  <a:srgbClr val="DA00FF"/>
                </a:solidFill>
              </a:rPr>
              <a:t>);</a:t>
            </a:r>
          </a:p>
          <a:p>
            <a:r>
              <a:rPr lang="en-US" sz="1600" dirty="0">
                <a:solidFill>
                  <a:srgbClr val="DA00FF"/>
                </a:solidFill>
              </a:rPr>
              <a:t>plot(t, p)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302864" y="5181600"/>
            <a:ext cx="464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Where are the zero crossings?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343400" y="56388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Amplitude decrease vs. time?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343400" y="6091140"/>
            <a:ext cx="4648200" cy="61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Why is </a:t>
            </a:r>
            <a:r>
              <a:rPr lang="en-US" dirty="0" err="1"/>
              <a:t>sinc</a:t>
            </a:r>
            <a:r>
              <a:rPr lang="en-US" dirty="0"/>
              <a:t>(0) = 1? 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029200" y="3810000"/>
            <a:ext cx="3352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81437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5" grpId="0" animBg="1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Interpolation Demo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2590800"/>
          </a:xfrm>
        </p:spPr>
        <p:txBody>
          <a:bodyPr/>
          <a:lstStyle/>
          <a:p>
            <a:r>
              <a:rPr lang="en-US" dirty="0"/>
              <a:t>Sampling and interpolation demo (revisited)</a:t>
            </a:r>
            <a:br>
              <a:rPr lang="en-US" dirty="0"/>
            </a:br>
            <a:r>
              <a:rPr lang="en-US" sz="2000" b="0" dirty="0">
                <a:solidFill>
                  <a:srgbClr val="0000FF"/>
                </a:solidFill>
              </a:rPr>
              <a:t>http://</a:t>
            </a:r>
            <a:r>
              <a:rPr lang="en-US" sz="2000" b="0" dirty="0" err="1">
                <a:solidFill>
                  <a:srgbClr val="0000FF"/>
                </a:solidFill>
              </a:rPr>
              <a:t>dspfirst.gatech.edu</a:t>
            </a:r>
            <a:r>
              <a:rPr lang="en-US" sz="2000" b="0" dirty="0">
                <a:solidFill>
                  <a:srgbClr val="0000FF"/>
                </a:solidFill>
              </a:rPr>
              <a:t>/chapters/04samplin/demos/recon/</a:t>
            </a:r>
            <a:r>
              <a:rPr lang="en-US" sz="2000" b="0" dirty="0" err="1">
                <a:solidFill>
                  <a:srgbClr val="0000FF"/>
                </a:solidFill>
              </a:rPr>
              <a:t>index.html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10246" name="AutoShape 5">
            <a:hlinkClick r:id="rId2"/>
          </p:cNvPr>
          <p:cNvSpPr>
            <a:spLocks noChangeArrowheads="1"/>
          </p:cNvSpPr>
          <p:nvPr/>
        </p:nvSpPr>
        <p:spPr bwMode="auto">
          <a:xfrm>
            <a:off x="8292288" y="193202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6-</a:t>
            </a:r>
            <a:fld id="{48456A70-0021-B84E-925B-88B7CCC4D2F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D-to-C Conversion–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4-4.6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4343400"/>
            <a:ext cx="8305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76656" lvl="1" indent="-274320">
              <a:buNone/>
            </a:pPr>
            <a:r>
              <a:rPr lang="en-US" dirty="0"/>
              <a:t>Does the rectangular, triangular, or truncated </a:t>
            </a:r>
            <a:r>
              <a:rPr lang="en-US" dirty="0" err="1"/>
              <a:t>sinc</a:t>
            </a:r>
            <a:r>
              <a:rPr lang="en-US" dirty="0"/>
              <a:t> pulse shape give the best reconstruction?</a:t>
            </a:r>
          </a:p>
          <a:p>
            <a:pPr marL="676656" lvl="1" indent="-274320">
              <a:buNone/>
            </a:pPr>
            <a:r>
              <a:rPr lang="en-US" dirty="0" err="1"/>
              <a:t>Sinc</a:t>
            </a:r>
            <a:r>
              <a:rPr lang="en-US" dirty="0"/>
              <a:t> pulse is truncated to be four sampling periods long.</a:t>
            </a:r>
            <a:br>
              <a:rPr lang="en-US" dirty="0"/>
            </a:br>
            <a:r>
              <a:rPr lang="en-US" dirty="0"/>
              <a:t>Why is the </a:t>
            </a:r>
            <a:r>
              <a:rPr lang="en-US" dirty="0" err="1"/>
              <a:t>sinc</a:t>
            </a:r>
            <a:r>
              <a:rPr lang="en-US" dirty="0"/>
              <a:t> pulse truncated?</a:t>
            </a:r>
          </a:p>
          <a:p>
            <a:pPr marL="400050" lvl="1" indent="0">
              <a:buNone/>
            </a:pPr>
            <a:r>
              <a:rPr lang="en-US" dirty="0"/>
              <a:t>What happens as the sampling rate is increased?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90600" y="2362200"/>
            <a:ext cx="4375151" cy="1905000"/>
            <a:chOff x="4616449" y="2514600"/>
            <a:chExt cx="4375151" cy="1905000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6324600" y="2971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7162800" y="2590800"/>
              <a:ext cx="1143000" cy="8309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/>
                <a:t>Discrete to Continuous Time Conv.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8305800" y="29718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7772400" y="34290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7543800" y="3962400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i="1" dirty="0" err="1"/>
                <a:t>f</a:t>
              </a:r>
              <a:r>
                <a:rPr lang="en-US" i="1" baseline="-25000" dirty="0" err="1"/>
                <a:t>s</a:t>
              </a:r>
              <a:endParaRPr lang="en-US" sz="1200" dirty="0"/>
            </a:p>
          </p:txBody>
        </p:sp>
        <p:graphicFrame>
          <p:nvGraphicFramePr>
            <p:cNvPr id="1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6574375"/>
                </p:ext>
              </p:extLst>
            </p:nvPr>
          </p:nvGraphicFramePr>
          <p:xfrm>
            <a:off x="8455025" y="2514600"/>
            <a:ext cx="53657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79400" imgH="203200" progId="Equation.3">
                    <p:embed/>
                  </p:oleObj>
                </mc:Choice>
                <mc:Fallback>
                  <p:oleObj name="Equation" r:id="rId3" imgW="279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5025" y="2514600"/>
                          <a:ext cx="536575" cy="3905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3767563"/>
                </p:ext>
              </p:extLst>
            </p:nvPr>
          </p:nvGraphicFramePr>
          <p:xfrm>
            <a:off x="6441336" y="2514600"/>
            <a:ext cx="585787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04800" imgH="190500" progId="Equation.3">
                    <p:embed/>
                  </p:oleObj>
                </mc:Choice>
                <mc:Fallback>
                  <p:oleObj name="Equation" r:id="rId5" imgW="3048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1336" y="2514600"/>
                          <a:ext cx="585787" cy="366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4648200" y="29718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5181600" y="2590800"/>
              <a:ext cx="1143000" cy="8309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/>
                <a:t>Continuous to Discrete Time Conv.</a:t>
              </a: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V="1">
              <a:off x="5715000" y="34290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5486400" y="3962400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i="1" dirty="0" err="1"/>
                <a:t>f</a:t>
              </a:r>
              <a:r>
                <a:rPr lang="en-US" i="1" baseline="-25000" dirty="0" err="1"/>
                <a:t>s</a:t>
              </a:r>
              <a:endParaRPr lang="en-US" sz="1200" dirty="0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6899512"/>
                </p:ext>
              </p:extLst>
            </p:nvPr>
          </p:nvGraphicFramePr>
          <p:xfrm>
            <a:off x="4616449" y="2514600"/>
            <a:ext cx="488951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79400" imgH="203200" progId="Equation.3">
                    <p:embed/>
                  </p:oleObj>
                </mc:Choice>
                <mc:Fallback>
                  <p:oleObj name="Equation" r:id="rId7" imgW="2794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616449" y="2514600"/>
                          <a:ext cx="488951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5638800" y="2286000"/>
            <a:ext cx="2209800" cy="914400"/>
            <a:chOff x="5638800" y="2286000"/>
            <a:chExt cx="2209800" cy="914400"/>
          </a:xfrm>
        </p:grpSpPr>
        <p:graphicFrame>
          <p:nvGraphicFramePr>
            <p:cNvPr id="2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6335598"/>
                </p:ext>
              </p:extLst>
            </p:nvPr>
          </p:nvGraphicFramePr>
          <p:xfrm>
            <a:off x="5997575" y="2795587"/>
            <a:ext cx="1546225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825500" imgH="215900" progId="Equation.3">
                    <p:embed/>
                  </p:oleObj>
                </mc:Choice>
                <mc:Fallback>
                  <p:oleObj name="Equation" r:id="rId9" imgW="8255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7575" y="2795587"/>
                          <a:ext cx="1546225" cy="4048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5638800" y="2286000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Sampling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25288" y="3146755"/>
            <a:ext cx="3390900" cy="1166450"/>
            <a:chOff x="5638800" y="3173775"/>
            <a:chExt cx="3390900" cy="1166450"/>
          </a:xfrm>
        </p:grpSpPr>
        <p:graphicFrame>
          <p:nvGraphicFramePr>
            <p:cNvPr id="1024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9923381"/>
                </p:ext>
              </p:extLst>
            </p:nvPr>
          </p:nvGraphicFramePr>
          <p:xfrm>
            <a:off x="5961063" y="3481388"/>
            <a:ext cx="3068637" cy="858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638300" imgH="457200" progId="Equation.3">
                    <p:embed/>
                  </p:oleObj>
                </mc:Choice>
                <mc:Fallback>
                  <p:oleObj name="Equation" r:id="rId11" imgW="16383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1063" y="3481388"/>
                          <a:ext cx="3068637" cy="8588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5638800" y="3173775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Reconstruction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53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&amp;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048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Continuous-time signal 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x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(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t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)</a:t>
            </a:r>
            <a:r>
              <a:rPr lang="en-US" dirty="0">
                <a:latin typeface="Times New Roman" charset="0"/>
              </a:rPr>
              <a:t> with frequencies no higher than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max</a:t>
            </a:r>
            <a:r>
              <a:rPr lang="en-US" dirty="0">
                <a:latin typeface="Times New Roman" charset="0"/>
              </a:rPr>
              <a:t> can be reconstructed from its samples 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x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(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n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T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s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)</a:t>
            </a:r>
            <a:r>
              <a:rPr lang="en-US" dirty="0">
                <a:latin typeface="Times New Roman" charset="0"/>
              </a:rPr>
              <a:t> if samples taken at rate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s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 &gt; 2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max</a:t>
            </a:r>
            <a:endParaRPr lang="en-US" dirty="0">
              <a:latin typeface="Times New Roman" charset="0"/>
            </a:endParaRPr>
          </a:p>
          <a:p>
            <a:pPr marL="457200" lvl="1" indent="0">
              <a:buNone/>
            </a:pP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x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(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t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)</a:t>
            </a:r>
            <a:r>
              <a:rPr lang="en-US" dirty="0"/>
              <a:t> </a:t>
            </a:r>
            <a:r>
              <a:rPr lang="en-US" dirty="0" err="1"/>
              <a:t>bandlimited</a:t>
            </a:r>
            <a:r>
              <a:rPr lang="en-US" dirty="0"/>
              <a:t>: limited to band of frequencies </a:t>
            </a:r>
            <a:r>
              <a:rPr lang="en-US" dirty="0">
                <a:latin typeface="Times New Roman" charset="0"/>
              </a:rPr>
              <a:t>-</a:t>
            </a:r>
            <a:r>
              <a:rPr lang="en-US" i="1" dirty="0" err="1">
                <a:latin typeface="Times New Roman" charset="0"/>
              </a:rPr>
              <a:t>f</a:t>
            </a:r>
            <a:r>
              <a:rPr lang="en-US" i="1" baseline="-25000" dirty="0" err="1">
                <a:latin typeface="Times New Roman" charset="0"/>
              </a:rPr>
              <a:t>max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 ≤ 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 ≤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max</a:t>
            </a:r>
            <a:endParaRPr lang="en-US" b="0" i="1" baseline="-25000" dirty="0">
              <a:solidFill>
                <a:schemeClr val="tx1"/>
              </a:solidFill>
              <a:latin typeface="Times New Roman" charset="0"/>
            </a:endParaRPr>
          </a:p>
          <a:p>
            <a:pPr marL="457200" lvl="1" indent="0">
              <a:spcBef>
                <a:spcPts val="1200"/>
              </a:spcBef>
              <a:buNone/>
            </a:pPr>
            <a:r>
              <a:rPr lang="en-US" dirty="0"/>
              <a:t>Represent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dirty="0"/>
              <a:t>Can represent periodic &amp; non-periodic signals (slides 4-2/4-3)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Sampling Theorem–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4-5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543870"/>
              </p:ext>
            </p:extLst>
          </p:nvPr>
        </p:nvGraphicFramePr>
        <p:xfrm>
          <a:off x="2362200" y="3165475"/>
          <a:ext cx="51228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4000" imgH="457200" progId="Equation.3">
                  <p:embed/>
                </p:oleObj>
              </mc:Choice>
              <mc:Fallback>
                <p:oleObj name="Equation" r:id="rId3" imgW="2794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3165475"/>
                        <a:ext cx="5122863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279142"/>
              </p:ext>
            </p:extLst>
          </p:nvPr>
        </p:nvGraphicFramePr>
        <p:xfrm>
          <a:off x="3633049" y="4307730"/>
          <a:ext cx="40274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97100" imgH="457200" progId="Equation.3">
                  <p:embed/>
                </p:oleObj>
              </mc:Choice>
              <mc:Fallback>
                <p:oleObj name="Equation" r:id="rId5" imgW="2197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3049" y="4307730"/>
                        <a:ext cx="4027487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617898"/>
              </p:ext>
            </p:extLst>
          </p:nvPr>
        </p:nvGraphicFramePr>
        <p:xfrm>
          <a:off x="609600" y="5832475"/>
          <a:ext cx="33750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41500" imgH="482600" progId="Equation.3">
                  <p:embed/>
                </p:oleObj>
              </mc:Choice>
              <mc:Fallback>
                <p:oleObj name="Equation" r:id="rId7" imgW="1841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" y="5832475"/>
                        <a:ext cx="3375025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496976"/>
              </p:ext>
            </p:extLst>
          </p:nvPr>
        </p:nvGraphicFramePr>
        <p:xfrm>
          <a:off x="3608424" y="4966510"/>
          <a:ext cx="28384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49400" imgH="457200" progId="Equation.3">
                  <p:embed/>
                </p:oleObj>
              </mc:Choice>
              <mc:Fallback>
                <p:oleObj name="Equation" r:id="rId9" imgW="1549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08424" y="4966510"/>
                        <a:ext cx="283845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4419600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72"/>
              </a:spcBef>
            </a:pPr>
            <a:r>
              <a:rPr lang="en-US" dirty="0"/>
              <a:t>Sampling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5079744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72"/>
              </a:spcBef>
            </a:pPr>
            <a:r>
              <a:rPr lang="en-US" dirty="0"/>
              <a:t>Reconstruction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155442"/>
              </p:ext>
            </p:extLst>
          </p:nvPr>
        </p:nvGraphicFramePr>
        <p:xfrm>
          <a:off x="4006592" y="5829684"/>
          <a:ext cx="29781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25600" imgH="482600" progId="Equation.3">
                  <p:embed/>
                </p:oleObj>
              </mc:Choice>
              <mc:Fallback>
                <p:oleObj name="Equation" r:id="rId11" imgW="1625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06592" y="5829684"/>
                        <a:ext cx="2978150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270554"/>
              </p:ext>
            </p:extLst>
          </p:nvPr>
        </p:nvGraphicFramePr>
        <p:xfrm>
          <a:off x="6934200" y="58420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600" imgH="457200" progId="Equation.3">
                  <p:embed/>
                </p:oleObj>
              </mc:Choice>
              <mc:Fallback>
                <p:oleObj name="Equation" r:id="rId13" imgW="60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34200" y="5842000"/>
                        <a:ext cx="1117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187247"/>
              </p:ext>
            </p:extLst>
          </p:nvPr>
        </p:nvGraphicFramePr>
        <p:xfrm>
          <a:off x="8052316" y="6070344"/>
          <a:ext cx="7207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93700" imgH="203200" progId="Equation.3">
                  <p:embed/>
                </p:oleObj>
              </mc:Choice>
              <mc:Fallback>
                <p:oleObj name="Equation" r:id="rId15" imgW="393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052316" y="6070344"/>
                        <a:ext cx="72072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83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114800" y="6376998"/>
            <a:ext cx="1905000" cy="315074"/>
          </a:xfrm>
          <a:noFill/>
        </p:spPr>
        <p:txBody>
          <a:bodyPr/>
          <a:lstStyle/>
          <a:p>
            <a:pPr algn="ctr"/>
            <a:r>
              <a:rPr lang="en-US" dirty="0"/>
              <a:t>Aug. 2016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/>
              <a:t>License Info for SPFirst Slides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McClellan, Schafer &amp;Yoder have released their work under a </a:t>
            </a:r>
            <a:r>
              <a:rPr lang="en-US" sz="2400" dirty="0">
                <a:hlinkClick r:id="rId2"/>
              </a:rPr>
              <a:t>Creative Commons License</a:t>
            </a:r>
            <a:r>
              <a:rPr lang="en-US" sz="2400" dirty="0"/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must give the original authors credit.</a:t>
            </a:r>
            <a:r>
              <a:rPr lang="en-US" sz="1800" dirty="0">
                <a:latin typeface="Verdana" charset="0"/>
              </a:rPr>
              <a:t> 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dirty="0"/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Verdana" charset="0"/>
                <a:hlinkClick r:id="rId3"/>
              </a:rPr>
              <a:t>Full Text of the License</a:t>
            </a:r>
            <a:endParaRPr lang="en-US" sz="18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1800" i="1" dirty="0">
                <a:solidFill>
                  <a:schemeClr val="accent1"/>
                </a:solidFill>
                <a:latin typeface="Verdana" charset="0"/>
              </a:rPr>
              <a:t>This (hidden) page should be kept with the presentation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361587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6-</a:t>
            </a:r>
            <a:fld id="{95762E6C-DE49-564A-8C5A-CB9F7777570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685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Systems and Signals Topics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339788"/>
              </p:ext>
            </p:extLst>
          </p:nvPr>
        </p:nvGraphicFramePr>
        <p:xfrm>
          <a:off x="304800" y="1549400"/>
          <a:ext cx="8458200" cy="40792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Discrete</a:t>
                      </a:r>
                      <a:r>
                        <a:rPr lang="en-US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Continuous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Time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Signals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Systems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Convolution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Frequency</a:t>
                      </a:r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Fourier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series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**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Fourier transforms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Frequency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response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Generalized</a:t>
                      </a:r>
                    </a:p>
                    <a:p>
                      <a:r>
                        <a:rPr lang="en-US" b="1" dirty="0"/>
                        <a:t>Frequency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/ Laplace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Transforms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7-8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Supplemental Text</a:t>
                      </a:r>
                      <a:endParaRPr lang="en-US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Transfer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Functions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7-8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Supplemental Text</a:t>
                      </a:r>
                      <a:endParaRPr lang="en-US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System Stability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Mixed</a:t>
                      </a:r>
                      <a:r>
                        <a:rPr lang="en-US" b="1" baseline="0" dirty="0"/>
                        <a:t> Signal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Sampling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245048" y="522213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943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** Spectrograms (Ch. 3) for time-frequency spectrums (plots) computed the discrete-time Fourier series for each window of samples.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Sampling Theorem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Ch. 4</a:t>
            </a: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6-</a:t>
            </a:r>
            <a:fld id="{48456A70-0021-B84E-925B-88B7CCC4D2F0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019800" y="1857968"/>
            <a:ext cx="2754959" cy="1575497"/>
            <a:chOff x="6019800" y="1857968"/>
            <a:chExt cx="2754959" cy="1575497"/>
          </a:xfrm>
        </p:grpSpPr>
        <p:sp>
          <p:nvSpPr>
            <p:cNvPr id="9" name="TextBox 8"/>
            <p:cNvSpPr txBox="1"/>
            <p:nvPr/>
          </p:nvSpPr>
          <p:spPr>
            <a:xfrm>
              <a:off x="8317559" y="185796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9800" y="188148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19800" y="2967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05800" y="2971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7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Sampling Theorem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23622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Continuous-time signal 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x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(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t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)</a:t>
            </a:r>
            <a:r>
              <a:rPr lang="en-US" dirty="0">
                <a:latin typeface="Times New Roman" charset="0"/>
              </a:rPr>
              <a:t> with frequencies no higher than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max</a:t>
            </a:r>
            <a:r>
              <a:rPr lang="en-US" dirty="0">
                <a:latin typeface="Times New Roman" charset="0"/>
              </a:rPr>
              <a:t> can be reconstructed from its samples 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x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(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n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T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s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)</a:t>
            </a:r>
            <a:r>
              <a:rPr lang="en-US" dirty="0">
                <a:latin typeface="Times New Roman" charset="0"/>
              </a:rPr>
              <a:t> if samples taken at rate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s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 &gt; 2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max</a:t>
            </a:r>
            <a:endParaRPr lang="en-US" dirty="0">
              <a:latin typeface="Times New Roman" charset="0"/>
            </a:endParaRPr>
          </a:p>
          <a:p>
            <a:pPr lvl="1">
              <a:buFontTx/>
              <a:buNone/>
            </a:pPr>
            <a:r>
              <a:rPr lang="en-US" dirty="0" err="1">
                <a:latin typeface="Times New Roman" charset="0"/>
              </a:rPr>
              <a:t>Nyquist</a:t>
            </a:r>
            <a:r>
              <a:rPr lang="en-US" dirty="0">
                <a:latin typeface="Times New Roman" charset="0"/>
              </a:rPr>
              <a:t> rate = 2 </a:t>
            </a:r>
            <a:r>
              <a:rPr lang="en-US" i="1" dirty="0" err="1">
                <a:latin typeface="Times New Roman" charset="0"/>
              </a:rPr>
              <a:t>f</a:t>
            </a:r>
            <a:r>
              <a:rPr lang="en-US" i="1" baseline="-25000" dirty="0" err="1">
                <a:latin typeface="Times New Roman" charset="0"/>
              </a:rPr>
              <a:t>max</a:t>
            </a:r>
            <a:endParaRPr lang="en-US" dirty="0">
              <a:latin typeface="Times New Roman" charset="0"/>
            </a:endParaRPr>
          </a:p>
          <a:p>
            <a:pPr lvl="1">
              <a:buFontTx/>
              <a:buNone/>
            </a:pPr>
            <a:r>
              <a:rPr lang="en-US" dirty="0" err="1">
                <a:latin typeface="Times New Roman" charset="0"/>
              </a:rPr>
              <a:t>Nyquist</a:t>
            </a:r>
            <a:r>
              <a:rPr lang="en-US" dirty="0">
                <a:latin typeface="Times New Roman" charset="0"/>
              </a:rPr>
              <a:t> frequency =  </a:t>
            </a:r>
            <a:r>
              <a:rPr lang="en-US" i="1" dirty="0" err="1">
                <a:latin typeface="Times New Roman" charset="0"/>
              </a:rPr>
              <a:t>f</a:t>
            </a:r>
            <a:r>
              <a:rPr lang="en-US" i="1" baseline="-25000" dirty="0" err="1">
                <a:latin typeface="Times New Roman" charset="0"/>
              </a:rPr>
              <a:t>s</a:t>
            </a:r>
            <a:r>
              <a:rPr lang="en-US" i="1" baseline="-25000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/ 2</a:t>
            </a:r>
          </a:p>
        </p:txBody>
      </p:sp>
      <p:sp>
        <p:nvSpPr>
          <p:cNvPr id="21508" name="Text Box 1028"/>
          <p:cNvSpPr txBox="1">
            <a:spLocks noChangeArrowheads="1"/>
          </p:cNvSpPr>
          <p:nvPr/>
        </p:nvSpPr>
        <p:spPr bwMode="auto">
          <a:xfrm>
            <a:off x="6248400" y="2895600"/>
            <a:ext cx="2209800" cy="831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1" dirty="0"/>
              <a:t>What happens if </a:t>
            </a:r>
            <a:r>
              <a:rPr lang="en-US" i="1" dirty="0" err="1"/>
              <a:t>f</a:t>
            </a:r>
            <a:r>
              <a:rPr lang="en-US" i="1" baseline="-25000" dirty="0" err="1"/>
              <a:t>s</a:t>
            </a:r>
            <a:r>
              <a:rPr lang="en-US" i="1" baseline="-25000" dirty="0"/>
              <a:t> </a:t>
            </a:r>
            <a:r>
              <a:rPr lang="en-US" dirty="0"/>
              <a:t>= 2 </a:t>
            </a:r>
            <a:r>
              <a:rPr lang="en-US" i="1" dirty="0" err="1"/>
              <a:t>f</a:t>
            </a:r>
            <a:r>
              <a:rPr lang="en-US" i="1" baseline="-25000" dirty="0" err="1"/>
              <a:t>max</a:t>
            </a:r>
            <a:r>
              <a:rPr lang="en-US" b="1" dirty="0"/>
              <a:t>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Sampling Theorem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Sec.4-1.4 and 4.2 Intro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6-</a:t>
            </a:r>
            <a:fld id="{48456A70-0021-B84E-925B-88B7CCC4D2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8077200" y="4310062"/>
            <a:ext cx="68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i="1" dirty="0">
                <a:solidFill>
                  <a:srgbClr val="0000FF"/>
                </a:solidFill>
              </a:rPr>
              <a:t>link</a:t>
            </a:r>
          </a:p>
        </p:txBody>
      </p:sp>
      <p:sp>
        <p:nvSpPr>
          <p:cNvPr id="11" name="Rectangle 1027"/>
          <p:cNvSpPr txBox="1">
            <a:spLocks noChangeArrowheads="1"/>
          </p:cNvSpPr>
          <p:nvPr/>
        </p:nvSpPr>
        <p:spPr bwMode="auto">
          <a:xfrm>
            <a:off x="685800" y="3886200"/>
            <a:ext cx="807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i="1" dirty="0" err="1">
                <a:latin typeface="Times New Roman" charset="0"/>
              </a:rPr>
              <a:t>SPFirst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sampling and interpolation demo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Distance between two zero crossings: one half period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How to compute sinusoidal frequency from zero crossings?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Is frequency content of sinusoid preserved after sampling?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What is the quality of sampled vs. original signal in time domain as sampling rate increases above </a:t>
            </a:r>
            <a:r>
              <a:rPr lang="en-US" dirty="0" err="1">
                <a:latin typeface="Times New Roman" charset="0"/>
              </a:rPr>
              <a:t>Nyquist</a:t>
            </a:r>
            <a:r>
              <a:rPr lang="en-US" dirty="0">
                <a:latin typeface="Times New Roman" charset="0"/>
              </a:rPr>
              <a:t> rate?</a:t>
            </a:r>
          </a:p>
        </p:txBody>
      </p:sp>
      <p:sp>
        <p:nvSpPr>
          <p:cNvPr id="12" name="AutoShape 7">
            <a:hlinkClick r:id="rId2"/>
          </p:cNvPr>
          <p:cNvSpPr>
            <a:spLocks noChangeArrowheads="1"/>
          </p:cNvSpPr>
          <p:nvPr/>
        </p:nvSpPr>
        <p:spPr bwMode="auto">
          <a:xfrm>
            <a:off x="8270136" y="4079130"/>
            <a:ext cx="381000" cy="268288"/>
          </a:xfrm>
          <a:prstGeom prst="rightArrow">
            <a:avLst>
              <a:gd name="adj1" fmla="val 50000"/>
              <a:gd name="adj2" fmla="val 351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2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animBg="1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of Discrete-Time Signal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2057400"/>
          </a:xfrm>
        </p:spPr>
        <p:txBody>
          <a:bodyPr/>
          <a:lstStyle/>
          <a:p>
            <a:r>
              <a:rPr lang="en-US" dirty="0"/>
              <a:t>Sampling a sinusoidal signal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 = A </a:t>
            </a:r>
            <a:r>
              <a:rPr lang="en-US" dirty="0" err="1">
                <a:solidFill>
                  <a:schemeClr val="tx1"/>
                </a:solidFill>
              </a:rPr>
              <a:t>cos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  <a:latin typeface="Symbol" charset="2"/>
                <a:cs typeface="Symbol" charset="2"/>
              </a:rPr>
              <a:t>w</a:t>
            </a:r>
            <a:r>
              <a:rPr lang="en-US" i="1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i="1" dirty="0">
                <a:solidFill>
                  <a:schemeClr val="tx1"/>
                </a:solidFill>
                <a:latin typeface="Symbol" charset="2"/>
                <a:cs typeface="Symbol" charset="2"/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/>
          </a:p>
          <a:p>
            <a:pPr marL="400050" lvl="1" indent="0">
              <a:buNone/>
            </a:pPr>
            <a:r>
              <a:rPr lang="en-US" dirty="0"/>
              <a:t>Frequency of discrete-time signal is</a:t>
            </a: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6-</a:t>
            </a:r>
            <a:fld id="{48456A70-0021-B84E-925B-88B7CCC4D2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Spectrum Due to Sampling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Sec.4-1.5 and 4-2.1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893948"/>
              </p:ext>
            </p:extLst>
          </p:nvPr>
        </p:nvGraphicFramePr>
        <p:xfrm>
          <a:off x="1295400" y="2057400"/>
          <a:ext cx="55102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62300" imgH="241300" progId="Equation.3">
                  <p:embed/>
                </p:oleObj>
              </mc:Choice>
              <mc:Fallback>
                <p:oleObj name="Equation" r:id="rId2" imgW="3162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95400" y="2057400"/>
                        <a:ext cx="5510213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844162"/>
              </p:ext>
            </p:extLst>
          </p:nvPr>
        </p:nvGraphicFramePr>
        <p:xfrm>
          <a:off x="1371600" y="2854325"/>
          <a:ext cx="25209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800" imgH="431800" progId="Equation.3">
                  <p:embed/>
                </p:oleObj>
              </mc:Choice>
              <mc:Fallback>
                <p:oleObj name="Equation" r:id="rId4" imgW="1447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1600" y="2854325"/>
                        <a:ext cx="252095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062006"/>
              </p:ext>
            </p:extLst>
          </p:nvPr>
        </p:nvGraphicFramePr>
        <p:xfrm>
          <a:off x="1320233" y="3933015"/>
          <a:ext cx="7290367" cy="94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76700" imgH="533400" progId="Equation.3">
                  <p:embed/>
                </p:oleObj>
              </mc:Choice>
              <mc:Fallback>
                <p:oleObj name="Equation" r:id="rId6" imgW="40767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0233" y="3933015"/>
                        <a:ext cx="7290367" cy="949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208087"/>
              </p:ext>
            </p:extLst>
          </p:nvPr>
        </p:nvGraphicFramePr>
        <p:xfrm>
          <a:off x="4051300" y="4896595"/>
          <a:ext cx="12827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600" imgH="228600" progId="Equation.3">
                  <p:embed/>
                </p:oleObj>
              </mc:Choice>
              <mc:Fallback>
                <p:oleObj name="Equation" r:id="rId8" imgW="736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51300" y="4896595"/>
                        <a:ext cx="1282700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41377"/>
              </p:ext>
            </p:extLst>
          </p:nvPr>
        </p:nvGraphicFramePr>
        <p:xfrm>
          <a:off x="1370013" y="5775325"/>
          <a:ext cx="4268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51100" imgH="228600" progId="Equation.3">
                  <p:embed/>
                </p:oleObj>
              </mc:Choice>
              <mc:Fallback>
                <p:oleObj name="Equation" r:id="rId10" imgW="2451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70013" y="5775325"/>
                        <a:ext cx="4268787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567488"/>
              </p:ext>
            </p:extLst>
          </p:nvPr>
        </p:nvGraphicFramePr>
        <p:xfrm>
          <a:off x="1370013" y="6156325"/>
          <a:ext cx="4268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51100" imgH="228600" progId="Equation.3">
                  <p:embed/>
                </p:oleObj>
              </mc:Choice>
              <mc:Fallback>
                <p:oleObj name="Equation" r:id="rId12" imgW="2451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70013" y="6156325"/>
                        <a:ext cx="4268787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3505200"/>
            <a:ext cx="8305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72"/>
              </a:spcBef>
            </a:pPr>
            <a:r>
              <a:rPr lang="en-US" dirty="0"/>
              <a:t>Including aliased frequencies</a:t>
            </a:r>
          </a:p>
          <a:p>
            <a:pPr>
              <a:spcBef>
                <a:spcPts val="1872"/>
              </a:spcBef>
            </a:pPr>
            <a:endParaRPr lang="en-US" dirty="0"/>
          </a:p>
          <a:p>
            <a:pPr marL="400050" lvl="1" indent="0">
              <a:spcBef>
                <a:spcPts val="1872"/>
              </a:spcBef>
              <a:buFontTx/>
              <a:buNone/>
            </a:pPr>
            <a:r>
              <a:rPr lang="en-US" dirty="0"/>
              <a:t>Has two spectral lines at </a:t>
            </a:r>
          </a:p>
          <a:p>
            <a:pPr marL="400050" lvl="1" indent="0">
              <a:spcBef>
                <a:spcPts val="672"/>
              </a:spcBef>
              <a:buFontTx/>
              <a:buNone/>
            </a:pPr>
            <a:r>
              <a:rPr lang="en-US" dirty="0"/>
              <a:t>Also contains all aliases due to periodicity of </a:t>
            </a:r>
            <a:r>
              <a:rPr lang="en-US" dirty="0" err="1"/>
              <a:t>exp</a:t>
            </a:r>
            <a:r>
              <a:rPr lang="en-US" dirty="0"/>
              <a:t>(</a:t>
            </a:r>
            <a:r>
              <a:rPr lang="en-US" i="1" dirty="0"/>
              <a:t>j</a:t>
            </a:r>
            <a:r>
              <a:rPr lang="en-US" dirty="0"/>
              <a:t> </a:t>
            </a:r>
            <a:r>
              <a:rPr lang="en-US" i="1" dirty="0">
                <a:latin typeface="Symbol" charset="2"/>
                <a:cs typeface="Symbol" charset="2"/>
              </a:rPr>
              <a:t>q</a:t>
            </a:r>
            <a:r>
              <a:rPr lang="en-US" dirty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287298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#1: Oversampling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1828800"/>
          </a:xfrm>
        </p:spPr>
        <p:txBody>
          <a:bodyPr/>
          <a:lstStyle/>
          <a:p>
            <a:r>
              <a:rPr lang="en-US" dirty="0"/>
              <a:t>Sampling rate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s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 &gt; 2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max</a:t>
            </a:r>
            <a:r>
              <a:rPr lang="en-US" dirty="0"/>
              <a:t> to avoid aliasing &amp; folding</a:t>
            </a:r>
          </a:p>
          <a:p>
            <a:r>
              <a:rPr lang="en-US" dirty="0"/>
              <a:t>Example: 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>
                <a:solidFill>
                  <a:schemeClr val="tx1"/>
                </a:solidFill>
                <a:latin typeface="Times New Roman" charset="0"/>
              </a:rPr>
              <a:t>0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= 100 Hz and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s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= 1000 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6-</a:t>
            </a:r>
            <a:fld id="{48456A70-0021-B84E-925B-88B7CCC4D2F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Oversampling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4-2.2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90600" y="2457450"/>
            <a:ext cx="7767637" cy="749300"/>
            <a:chOff x="990600" y="2457450"/>
            <a:chExt cx="7767637" cy="74930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1151016"/>
                </p:ext>
              </p:extLst>
            </p:nvPr>
          </p:nvGraphicFramePr>
          <p:xfrm>
            <a:off x="4267200" y="2457450"/>
            <a:ext cx="4491037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578100" imgH="431800" progId="Equation.3">
                    <p:embed/>
                  </p:oleObj>
                </mc:Choice>
                <mc:Fallback>
                  <p:oleObj name="Equation" r:id="rId2" imgW="2578100" imgH="431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267200" y="2457450"/>
                          <a:ext cx="4491037" cy="749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3095426"/>
                </p:ext>
              </p:extLst>
            </p:nvPr>
          </p:nvGraphicFramePr>
          <p:xfrm>
            <a:off x="990600" y="2590800"/>
            <a:ext cx="2300287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20800" imgH="241300" progId="Equation.3">
                    <p:embed/>
                  </p:oleObj>
                </mc:Choice>
                <mc:Fallback>
                  <p:oleObj name="Equation" r:id="rId4" imgW="13208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90600" y="2590800"/>
                          <a:ext cx="2300287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3200400" y="252325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where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09950" y="3275013"/>
            <a:ext cx="2351088" cy="1220787"/>
            <a:chOff x="3409950" y="3200400"/>
            <a:chExt cx="2351088" cy="1220787"/>
          </a:xfrm>
        </p:grpSpPr>
        <p:graphicFrame>
          <p:nvGraphicFramePr>
            <p:cNvPr id="1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6759354"/>
                </p:ext>
              </p:extLst>
            </p:nvPr>
          </p:nvGraphicFramePr>
          <p:xfrm>
            <a:off x="5197475" y="3214687"/>
            <a:ext cx="563563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41300" imgH="190500" progId="Equation.3">
                    <p:embed/>
                  </p:oleObj>
                </mc:Choice>
                <mc:Fallback>
                  <p:oleObj name="Equation" r:id="rId6" imgW="2413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7475" y="3214687"/>
                          <a:ext cx="563563" cy="4445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=""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1177881"/>
                </p:ext>
              </p:extLst>
            </p:nvPr>
          </p:nvGraphicFramePr>
          <p:xfrm>
            <a:off x="3409950" y="3200400"/>
            <a:ext cx="652463" cy="474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79400" imgH="203200" progId="Equation.3">
                    <p:embed/>
                  </p:oleObj>
                </mc:Choice>
                <mc:Fallback>
                  <p:oleObj name="Equation" r:id="rId8" imgW="279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9950" y="3200400"/>
                          <a:ext cx="652463" cy="4746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=""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5502275" y="3582987"/>
              <a:ext cx="0" cy="838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V="1">
              <a:off x="3759200" y="3582987"/>
              <a:ext cx="0" cy="838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7081837" y="3276600"/>
            <a:ext cx="760413" cy="1773238"/>
            <a:chOff x="4656" y="1152"/>
            <a:chExt cx="479" cy="1117"/>
          </a:xfrm>
        </p:grpSpPr>
        <p:graphicFrame>
          <p:nvGraphicFramePr>
            <p:cNvPr id="20" name="Object 6"/>
            <p:cNvGraphicFramePr>
              <a:graphicFrameLocks noChangeAspect="1"/>
            </p:cNvGraphicFramePr>
            <p:nvPr/>
          </p:nvGraphicFramePr>
          <p:xfrm>
            <a:off x="4724" y="1152"/>
            <a:ext cx="411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79400" imgH="203200" progId="Equation.3">
                    <p:embed/>
                  </p:oleObj>
                </mc:Choice>
                <mc:Fallback>
                  <p:oleObj name="Equation" r:id="rId10" imgW="279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" y="1152"/>
                          <a:ext cx="411" cy="29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=""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V="1">
              <a:off x="4944" y="1393"/>
              <a:ext cx="0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4656" y="1921"/>
              <a:ext cx="461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1.8</a:t>
              </a:r>
              <a:r>
                <a:rPr lang="en-US" b="1">
                  <a:solidFill>
                    <a:schemeClr val="accent1"/>
                  </a:solidFill>
                  <a:latin typeface="Symbol" pitchFamily="18" charset="2"/>
                </a:rPr>
                <a:t>p</a:t>
              </a:r>
            </a:p>
          </p:txBody>
        </p:sp>
      </p:grpSp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1595437" y="3276600"/>
            <a:ext cx="884238" cy="1758950"/>
            <a:chOff x="1200" y="1152"/>
            <a:chExt cx="557" cy="1108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357" y="1152"/>
            <a:ext cx="355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41300" imgH="190500" progId="Equation.3">
                    <p:embed/>
                  </p:oleObj>
                </mc:Choice>
                <mc:Fallback>
                  <p:oleObj name="Equation" r:id="rId11" imgW="2413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7" y="1152"/>
                          <a:ext cx="355" cy="2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=""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V="1">
              <a:off x="1549" y="1392"/>
              <a:ext cx="0" cy="52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1200" y="1912"/>
              <a:ext cx="557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–1.8</a:t>
              </a:r>
              <a:r>
                <a:rPr lang="en-US" b="1">
                  <a:solidFill>
                    <a:schemeClr val="tx2"/>
                  </a:solidFill>
                  <a:latin typeface="Symbol" pitchFamily="18" charset="2"/>
                </a:rPr>
                <a:t>p</a:t>
              </a:r>
            </a:p>
          </p:txBody>
        </p:sp>
      </p:grpSp>
      <p:sp>
        <p:nvSpPr>
          <p:cNvPr id="27" name="Freeform 22"/>
          <p:cNvSpPr>
            <a:spLocks/>
          </p:cNvSpPr>
          <p:nvPr/>
        </p:nvSpPr>
        <p:spPr bwMode="auto">
          <a:xfrm>
            <a:off x="3690937" y="3771900"/>
            <a:ext cx="3924300" cy="455613"/>
          </a:xfrm>
          <a:custGeom>
            <a:avLst/>
            <a:gdLst>
              <a:gd name="T0" fmla="*/ 2147483647 w 2472"/>
              <a:gd name="T1" fmla="*/ 2147483647 h 287"/>
              <a:gd name="T2" fmla="*/ 2147483647 w 2472"/>
              <a:gd name="T3" fmla="*/ 2147483647 h 287"/>
              <a:gd name="T4" fmla="*/ 2147483647 w 2472"/>
              <a:gd name="T5" fmla="*/ 2147483647 h 287"/>
              <a:gd name="T6" fmla="*/ 2147483647 w 2472"/>
              <a:gd name="T7" fmla="*/ 2147483647 h 287"/>
              <a:gd name="T8" fmla="*/ 2147483647 w 2472"/>
              <a:gd name="T9" fmla="*/ 2147483647 h 287"/>
              <a:gd name="T10" fmla="*/ 2147483647 w 2472"/>
              <a:gd name="T11" fmla="*/ 2147483647 h 2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72"/>
              <a:gd name="T19" fmla="*/ 0 h 287"/>
              <a:gd name="T20" fmla="*/ 2472 w 2472"/>
              <a:gd name="T21" fmla="*/ 287 h 2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72" h="287">
                <a:moveTo>
                  <a:pt x="72" y="216"/>
                </a:moveTo>
                <a:cubicBezTo>
                  <a:pt x="172" y="188"/>
                  <a:pt x="272" y="160"/>
                  <a:pt x="312" y="168"/>
                </a:cubicBezTo>
                <a:cubicBezTo>
                  <a:pt x="351" y="175"/>
                  <a:pt x="0" y="287"/>
                  <a:pt x="312" y="264"/>
                </a:cubicBezTo>
                <a:cubicBezTo>
                  <a:pt x="623" y="240"/>
                  <a:pt x="1896" y="48"/>
                  <a:pt x="2184" y="24"/>
                </a:cubicBezTo>
                <a:cubicBezTo>
                  <a:pt x="2472" y="0"/>
                  <a:pt x="2000" y="112"/>
                  <a:pt x="2040" y="120"/>
                </a:cubicBezTo>
                <a:cubicBezTo>
                  <a:pt x="2079" y="127"/>
                  <a:pt x="2251" y="99"/>
                  <a:pt x="2424" y="72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23"/>
          <p:cNvSpPr>
            <a:spLocks/>
          </p:cNvSpPr>
          <p:nvPr/>
        </p:nvSpPr>
        <p:spPr bwMode="auto">
          <a:xfrm>
            <a:off x="1557337" y="4800600"/>
            <a:ext cx="4724400" cy="457200"/>
          </a:xfrm>
          <a:custGeom>
            <a:avLst/>
            <a:gdLst>
              <a:gd name="T0" fmla="*/ 2147483647 w 2976"/>
              <a:gd name="T1" fmla="*/ 2147483647 h 168"/>
              <a:gd name="T2" fmla="*/ 2147483647 w 2976"/>
              <a:gd name="T3" fmla="*/ 2147483647 h 168"/>
              <a:gd name="T4" fmla="*/ 2147483647 w 2976"/>
              <a:gd name="T5" fmla="*/ 2147483647 h 168"/>
              <a:gd name="T6" fmla="*/ 2147483647 w 2976"/>
              <a:gd name="T7" fmla="*/ 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2976"/>
              <a:gd name="T13" fmla="*/ 0 h 168"/>
              <a:gd name="T14" fmla="*/ 2976 w 297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6" h="168">
                <a:moveTo>
                  <a:pt x="408" y="48"/>
                </a:moveTo>
                <a:cubicBezTo>
                  <a:pt x="204" y="88"/>
                  <a:pt x="0" y="128"/>
                  <a:pt x="360" y="144"/>
                </a:cubicBezTo>
                <a:cubicBezTo>
                  <a:pt x="720" y="160"/>
                  <a:pt x="2160" y="168"/>
                  <a:pt x="2568" y="144"/>
                </a:cubicBezTo>
                <a:cubicBezTo>
                  <a:pt x="2976" y="120"/>
                  <a:pt x="2892" y="60"/>
                  <a:pt x="2808" y="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985837" y="3352800"/>
            <a:ext cx="7508875" cy="1695450"/>
            <a:chOff x="985837" y="3278187"/>
            <a:chExt cx="7508875" cy="1695450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5137405" y="4421187"/>
              <a:ext cx="7383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0.2</a:t>
              </a:r>
              <a:r>
                <a:rPr lang="en-US" b="1" dirty="0">
                  <a:solidFill>
                    <a:schemeClr val="tx2"/>
                  </a:solidFill>
                  <a:latin typeface="Symbol" pitchFamily="18" charset="2"/>
                </a:rPr>
                <a:t>p</a:t>
              </a: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302000" y="4421187"/>
              <a:ext cx="88423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–0.2</a:t>
              </a:r>
              <a:r>
                <a:rPr lang="en-US" b="1">
                  <a:solidFill>
                    <a:schemeClr val="accent1"/>
                  </a:solidFill>
                  <a:latin typeface="Symbol" pitchFamily="18" charset="2"/>
                </a:rPr>
                <a:t>p</a:t>
              </a: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985837" y="4421187"/>
              <a:ext cx="701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V="1">
              <a:off x="4643437" y="3278187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9465"/>
                </p:ext>
              </p:extLst>
            </p:nvPr>
          </p:nvGraphicFramePr>
          <p:xfrm>
            <a:off x="8229600" y="4267200"/>
            <a:ext cx="265112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52400" imgH="190500" progId="Equation.3">
                    <p:embed/>
                  </p:oleObj>
                </mc:Choice>
                <mc:Fallback>
                  <p:oleObj name="Equation" r:id="rId12" imgW="1524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229600" y="4267200"/>
                          <a:ext cx="265112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2" name="Picture 3" descr="cos-100Hz-sampled.gif                                          0000D4B4JIM-2                          B29E03F8: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76400" y="4979315"/>
            <a:ext cx="6172200" cy="187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8153400" y="5257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</a:rPr>
              <a:t>See also</a:t>
            </a:r>
            <a:br>
              <a:rPr lang="en-US" sz="1800" i="1" dirty="0">
                <a:solidFill>
                  <a:srgbClr val="0000FF"/>
                </a:solidFill>
              </a:rPr>
            </a:br>
            <a:r>
              <a:rPr lang="en-US" sz="1800" i="1" dirty="0" err="1">
                <a:solidFill>
                  <a:srgbClr val="0000FF"/>
                </a:solidFill>
              </a:rPr>
              <a:t>SPFirst</a:t>
            </a:r>
            <a:r>
              <a:rPr lang="en-US" sz="1800" i="1" dirty="0">
                <a:solidFill>
                  <a:srgbClr val="0000FF"/>
                </a:solidFill>
              </a:rPr>
              <a:t> Fig. 4-8</a:t>
            </a:r>
          </a:p>
        </p:txBody>
      </p:sp>
      <p:sp>
        <p:nvSpPr>
          <p:cNvPr id="37" name="Footer Placeholder 4"/>
          <p:cNvSpPr txBox="1">
            <a:spLocks/>
          </p:cNvSpPr>
          <p:nvPr/>
        </p:nvSpPr>
        <p:spPr>
          <a:xfrm>
            <a:off x="0" y="6060330"/>
            <a:ext cx="1524000" cy="838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458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36" grpId="0"/>
      <p:bldP spid="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#2: Aliasing by </a:t>
            </a:r>
            <a:r>
              <a:rPr lang="en-US" dirty="0" err="1"/>
              <a:t>Undersampling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Sampling rate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s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 ≤ 2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max</a:t>
            </a:r>
            <a:endParaRPr lang="en-US" dirty="0"/>
          </a:p>
          <a:p>
            <a:r>
              <a:rPr lang="en-US" dirty="0"/>
              <a:t>Example: 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>
                <a:solidFill>
                  <a:schemeClr val="tx1"/>
                </a:solidFill>
                <a:latin typeface="Times New Roman" charset="0"/>
              </a:rPr>
              <a:t>0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= 100 Hz and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s</a:t>
            </a:r>
            <a:r>
              <a:rPr lang="en-US" dirty="0"/>
              <a:t> </a:t>
            </a:r>
            <a:r>
              <a:rPr lang="en-US" b="0" dirty="0">
                <a:solidFill>
                  <a:srgbClr val="000000"/>
                </a:solidFill>
              </a:rPr>
              <a:t>= 80 Hz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6-</a:t>
            </a:r>
            <a:fld id="{48456A70-0021-B84E-925B-88B7CCC4D2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Aliasing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4-2.3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90600" y="2457450"/>
            <a:ext cx="7745413" cy="749300"/>
            <a:chOff x="990600" y="2457450"/>
            <a:chExt cx="7745413" cy="749300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9402333"/>
                </p:ext>
              </p:extLst>
            </p:nvPr>
          </p:nvGraphicFramePr>
          <p:xfrm>
            <a:off x="4289425" y="2457450"/>
            <a:ext cx="4446588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552700" imgH="431800" progId="Equation.3">
                    <p:embed/>
                  </p:oleObj>
                </mc:Choice>
                <mc:Fallback>
                  <p:oleObj name="Equation" r:id="rId2" imgW="2552700" imgH="431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289425" y="2457450"/>
                          <a:ext cx="4446588" cy="749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1742872"/>
                </p:ext>
              </p:extLst>
            </p:nvPr>
          </p:nvGraphicFramePr>
          <p:xfrm>
            <a:off x="990600" y="2590800"/>
            <a:ext cx="2300287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20800" imgH="241300" progId="Equation.3">
                    <p:embed/>
                  </p:oleObj>
                </mc:Choice>
                <mc:Fallback>
                  <p:oleObj name="Equation" r:id="rId4" imgW="13208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90600" y="2590800"/>
                          <a:ext cx="2300287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3200400" y="252325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where</a:t>
              </a:r>
            </a:p>
          </p:txBody>
        </p:sp>
      </p:grp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3611563" y="3254375"/>
            <a:ext cx="884237" cy="1773237"/>
            <a:chOff x="2467" y="1151"/>
            <a:chExt cx="557" cy="1117"/>
          </a:xfrm>
        </p:grpSpPr>
        <p:graphicFrame>
          <p:nvGraphicFramePr>
            <p:cNvPr id="21" name="Object 11"/>
            <p:cNvGraphicFramePr>
              <a:graphicFrameLocks noChangeAspect="1"/>
            </p:cNvGraphicFramePr>
            <p:nvPr/>
          </p:nvGraphicFramePr>
          <p:xfrm>
            <a:off x="2535" y="1151"/>
            <a:ext cx="411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79400" imgH="203200" progId="Equation.3">
                    <p:embed/>
                  </p:oleObj>
                </mc:Choice>
                <mc:Fallback>
                  <p:oleObj name="Equation" r:id="rId6" imgW="279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5" y="1151"/>
                          <a:ext cx="411" cy="29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=""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Line 5"/>
            <p:cNvSpPr>
              <a:spLocks noChangeShapeType="1"/>
            </p:cNvSpPr>
            <p:nvPr/>
          </p:nvSpPr>
          <p:spPr bwMode="auto">
            <a:xfrm flipV="1">
              <a:off x="2755" y="1392"/>
              <a:ext cx="0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2467" y="1920"/>
              <a:ext cx="557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–0.5</a:t>
              </a:r>
              <a:r>
                <a:rPr lang="en-US" b="1">
                  <a:solidFill>
                    <a:schemeClr val="accent1"/>
                  </a:solidFill>
                  <a:latin typeface="Symbol" pitchFamily="18" charset="2"/>
                </a:rPr>
                <a:t>p</a:t>
              </a:r>
            </a:p>
          </p:txBody>
        </p:sp>
      </p:grpSp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2392363" y="3255962"/>
            <a:ext cx="884237" cy="1758950"/>
            <a:chOff x="1699" y="1152"/>
            <a:chExt cx="557" cy="1108"/>
          </a:xfrm>
        </p:grpSpPr>
        <p:graphicFrame>
          <p:nvGraphicFramePr>
            <p:cNvPr id="25" name="Object 10"/>
            <p:cNvGraphicFramePr>
              <a:graphicFrameLocks noChangeAspect="1"/>
            </p:cNvGraphicFramePr>
            <p:nvPr/>
          </p:nvGraphicFramePr>
          <p:xfrm>
            <a:off x="1776" y="1152"/>
            <a:ext cx="355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41300" imgH="190500" progId="Equation.3">
                    <p:embed/>
                  </p:oleObj>
                </mc:Choice>
                <mc:Fallback>
                  <p:oleObj name="Equation" r:id="rId8" imgW="2413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152"/>
                          <a:ext cx="355" cy="2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=""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Line 9"/>
            <p:cNvSpPr>
              <a:spLocks noChangeShapeType="1"/>
            </p:cNvSpPr>
            <p:nvPr/>
          </p:nvSpPr>
          <p:spPr bwMode="auto">
            <a:xfrm flipV="1">
              <a:off x="1968" y="1392"/>
              <a:ext cx="0" cy="52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1699" y="1912"/>
              <a:ext cx="557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–1.5</a:t>
              </a:r>
              <a:r>
                <a:rPr lang="en-US" b="1">
                  <a:solidFill>
                    <a:schemeClr val="tx2"/>
                  </a:solidFill>
                  <a:latin typeface="Symbol" pitchFamily="18" charset="2"/>
                </a:rPr>
                <a:t>p</a:t>
              </a:r>
            </a:p>
          </p:txBody>
        </p:sp>
      </p:grpSp>
      <p:grpSp>
        <p:nvGrpSpPr>
          <p:cNvPr id="28" name="Group 12"/>
          <p:cNvGrpSpPr>
            <a:grpSpLocks/>
          </p:cNvGrpSpPr>
          <p:nvPr/>
        </p:nvGrpSpPr>
        <p:grpSpPr bwMode="auto">
          <a:xfrm>
            <a:off x="4906963" y="3255962"/>
            <a:ext cx="731837" cy="1758950"/>
            <a:chOff x="3283" y="1152"/>
            <a:chExt cx="461" cy="1108"/>
          </a:xfrm>
        </p:grpSpPr>
        <p:graphicFrame>
          <p:nvGraphicFramePr>
            <p:cNvPr id="29" name="Object 9"/>
            <p:cNvGraphicFramePr>
              <a:graphicFrameLocks noChangeAspect="1"/>
            </p:cNvGraphicFramePr>
            <p:nvPr/>
          </p:nvGraphicFramePr>
          <p:xfrm>
            <a:off x="3325" y="1152"/>
            <a:ext cx="355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41300" imgH="190500" progId="Equation.3">
                    <p:embed/>
                  </p:oleObj>
                </mc:Choice>
                <mc:Fallback>
                  <p:oleObj name="Equation" r:id="rId10" imgW="2413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5" y="1152"/>
                          <a:ext cx="355" cy="2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=""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ine 14"/>
            <p:cNvSpPr>
              <a:spLocks noChangeShapeType="1"/>
            </p:cNvSpPr>
            <p:nvPr/>
          </p:nvSpPr>
          <p:spPr bwMode="auto">
            <a:xfrm flipV="1">
              <a:off x="3517" y="1392"/>
              <a:ext cx="0" cy="52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3283" y="1912"/>
              <a:ext cx="461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0.5</a:t>
              </a:r>
              <a:r>
                <a:rPr lang="en-US" b="1">
                  <a:solidFill>
                    <a:schemeClr val="tx2"/>
                  </a:solidFill>
                  <a:latin typeface="Symbol" pitchFamily="18" charset="2"/>
                </a:rPr>
                <a:t>p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328738" y="3238500"/>
            <a:ext cx="6626225" cy="1238249"/>
            <a:chOff x="1481138" y="3238500"/>
            <a:chExt cx="6626225" cy="1238249"/>
          </a:xfrm>
        </p:grpSpPr>
        <p:grpSp>
          <p:nvGrpSpPr>
            <p:cNvPr id="38" name="Group 22"/>
            <p:cNvGrpSpPr>
              <a:grpSpLocks/>
            </p:cNvGrpSpPr>
            <p:nvPr/>
          </p:nvGrpSpPr>
          <p:grpSpPr bwMode="auto">
            <a:xfrm>
              <a:off x="7543800" y="3255962"/>
              <a:ext cx="563563" cy="1220787"/>
              <a:chOff x="4848" y="1152"/>
              <a:chExt cx="355" cy="769"/>
            </a:xfrm>
          </p:grpSpPr>
          <p:graphicFrame>
            <p:nvGraphicFramePr>
              <p:cNvPr id="42" name="Object 8"/>
              <p:cNvGraphicFramePr>
                <a:graphicFrameLocks noChangeAspect="1"/>
              </p:cNvGraphicFramePr>
              <p:nvPr/>
            </p:nvGraphicFramePr>
            <p:xfrm>
              <a:off x="4848" y="1152"/>
              <a:ext cx="355" cy="2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241300" imgH="190500" progId="Equation.3">
                      <p:embed/>
                    </p:oleObj>
                  </mc:Choice>
                  <mc:Fallback>
                    <p:oleObj name="Equation" r:id="rId11" imgW="2413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48" y="1152"/>
                            <a:ext cx="355" cy="2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="" xmlns:a14="http://schemas.microsoft.com/office/drawing/2010/main" w="57150">
                                <a:solidFill>
                                  <a:schemeClr val="accent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 flipV="1">
                <a:off x="5040" y="139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25"/>
            <p:cNvGrpSpPr>
              <a:grpSpLocks/>
            </p:cNvGrpSpPr>
            <p:nvPr/>
          </p:nvGrpSpPr>
          <p:grpSpPr bwMode="auto">
            <a:xfrm>
              <a:off x="1481138" y="3238500"/>
              <a:ext cx="652463" cy="1236662"/>
              <a:chOff x="1029" y="1141"/>
              <a:chExt cx="411" cy="779"/>
            </a:xfrm>
          </p:grpSpPr>
          <p:graphicFrame>
            <p:nvGraphicFramePr>
              <p:cNvPr id="40" name="Object 7"/>
              <p:cNvGraphicFramePr>
                <a:graphicFrameLocks noChangeAspect="1"/>
              </p:cNvGraphicFramePr>
              <p:nvPr/>
            </p:nvGraphicFramePr>
            <p:xfrm>
              <a:off x="1029" y="1141"/>
              <a:ext cx="411" cy="2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279400" imgH="203200" progId="Equation.3">
                      <p:embed/>
                    </p:oleObj>
                  </mc:Choice>
                  <mc:Fallback>
                    <p:oleObj name="Equation" r:id="rId12" imgW="2794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29" y="1141"/>
                            <a:ext cx="411" cy="299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="" xmlns:a14="http://schemas.microsoft.com/office/drawing/2010/main" w="57150">
                                <a:solidFill>
                                  <a:schemeClr val="accent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" name="Line 27"/>
              <p:cNvSpPr>
                <a:spLocks noChangeShapeType="1"/>
              </p:cNvSpPr>
              <p:nvPr/>
            </p:nvSpPr>
            <p:spPr bwMode="auto">
              <a:xfrm flipV="1">
                <a:off x="1200" y="1392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4" name="Group 28"/>
          <p:cNvGrpSpPr>
            <a:grpSpLocks/>
          </p:cNvGrpSpPr>
          <p:nvPr/>
        </p:nvGrpSpPr>
        <p:grpSpPr bwMode="auto">
          <a:xfrm>
            <a:off x="6019800" y="3255962"/>
            <a:ext cx="731838" cy="1771650"/>
            <a:chOff x="3984" y="1152"/>
            <a:chExt cx="461" cy="1116"/>
          </a:xfrm>
        </p:grpSpPr>
        <p:graphicFrame>
          <p:nvGraphicFramePr>
            <p:cNvPr id="45" name="Object 5"/>
            <p:cNvGraphicFramePr>
              <a:graphicFrameLocks noChangeAspect="1"/>
            </p:cNvGraphicFramePr>
            <p:nvPr/>
          </p:nvGraphicFramePr>
          <p:xfrm>
            <a:off x="4032" y="1152"/>
            <a:ext cx="411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79400" imgH="203200" progId="Equation.3">
                    <p:embed/>
                  </p:oleObj>
                </mc:Choice>
                <mc:Fallback>
                  <p:oleObj name="Equation" r:id="rId13" imgW="279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1152"/>
                          <a:ext cx="411" cy="29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=""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Line 30"/>
            <p:cNvSpPr>
              <a:spLocks noChangeShapeType="1"/>
            </p:cNvSpPr>
            <p:nvPr/>
          </p:nvSpPr>
          <p:spPr bwMode="auto">
            <a:xfrm flipV="1">
              <a:off x="4224" y="1392"/>
              <a:ext cx="0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31"/>
            <p:cNvSpPr>
              <a:spLocks noChangeArrowheads="1"/>
            </p:cNvSpPr>
            <p:nvPr/>
          </p:nvSpPr>
          <p:spPr bwMode="auto">
            <a:xfrm>
              <a:off x="3984" y="1920"/>
              <a:ext cx="461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1.5</a:t>
              </a:r>
              <a:r>
                <a:rPr lang="en-US" b="1">
                  <a:solidFill>
                    <a:schemeClr val="accent1"/>
                  </a:solidFill>
                  <a:latin typeface="Symbol" pitchFamily="18" charset="2"/>
                </a:rPr>
                <a:t>p</a:t>
              </a:r>
            </a:p>
          </p:txBody>
        </p:sp>
      </p:grpSp>
      <p:sp>
        <p:nvSpPr>
          <p:cNvPr id="48" name="Freeform 32"/>
          <p:cNvSpPr>
            <a:spLocks/>
          </p:cNvSpPr>
          <p:nvPr/>
        </p:nvSpPr>
        <p:spPr bwMode="auto">
          <a:xfrm>
            <a:off x="5257800" y="3905250"/>
            <a:ext cx="2438400" cy="341312"/>
          </a:xfrm>
          <a:custGeom>
            <a:avLst/>
            <a:gdLst>
              <a:gd name="T0" fmla="*/ 0 w 1488"/>
              <a:gd name="T1" fmla="*/ 2147483647 h 215"/>
              <a:gd name="T2" fmla="*/ 2147483647 w 1488"/>
              <a:gd name="T3" fmla="*/ 2147483647 h 215"/>
              <a:gd name="T4" fmla="*/ 2147483647 w 1488"/>
              <a:gd name="T5" fmla="*/ 2147483647 h 215"/>
              <a:gd name="T6" fmla="*/ 2147483647 w 1488"/>
              <a:gd name="T7" fmla="*/ 2147483647 h 215"/>
              <a:gd name="T8" fmla="*/ 2147483647 w 1488"/>
              <a:gd name="T9" fmla="*/ 2147483647 h 215"/>
              <a:gd name="T10" fmla="*/ 2147483647 w 1488"/>
              <a:gd name="T11" fmla="*/ 2147483647 h 2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8"/>
              <a:gd name="T19" fmla="*/ 0 h 215"/>
              <a:gd name="T20" fmla="*/ 1488 w 1488"/>
              <a:gd name="T21" fmla="*/ 215 h 2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8" h="215">
                <a:moveTo>
                  <a:pt x="0" y="160"/>
                </a:moveTo>
                <a:cubicBezTo>
                  <a:pt x="79" y="107"/>
                  <a:pt x="159" y="55"/>
                  <a:pt x="192" y="64"/>
                </a:cubicBezTo>
                <a:cubicBezTo>
                  <a:pt x="224" y="72"/>
                  <a:pt x="8" y="215"/>
                  <a:pt x="192" y="208"/>
                </a:cubicBezTo>
                <a:cubicBezTo>
                  <a:pt x="375" y="200"/>
                  <a:pt x="1120" y="32"/>
                  <a:pt x="1296" y="16"/>
                </a:cubicBezTo>
                <a:cubicBezTo>
                  <a:pt x="1472" y="0"/>
                  <a:pt x="1216" y="96"/>
                  <a:pt x="1248" y="112"/>
                </a:cubicBezTo>
                <a:cubicBezTo>
                  <a:pt x="1280" y="128"/>
                  <a:pt x="1384" y="120"/>
                  <a:pt x="1488" y="11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Freeform 33"/>
          <p:cNvSpPr>
            <a:spLocks/>
          </p:cNvSpPr>
          <p:nvPr/>
        </p:nvSpPr>
        <p:spPr bwMode="auto">
          <a:xfrm>
            <a:off x="1600200" y="3789362"/>
            <a:ext cx="2438400" cy="341313"/>
          </a:xfrm>
          <a:custGeom>
            <a:avLst/>
            <a:gdLst>
              <a:gd name="T0" fmla="*/ 0 w 1488"/>
              <a:gd name="T1" fmla="*/ 2147483647 h 215"/>
              <a:gd name="T2" fmla="*/ 2147483647 w 1488"/>
              <a:gd name="T3" fmla="*/ 2147483647 h 215"/>
              <a:gd name="T4" fmla="*/ 2147483647 w 1488"/>
              <a:gd name="T5" fmla="*/ 2147483647 h 215"/>
              <a:gd name="T6" fmla="*/ 2147483647 w 1488"/>
              <a:gd name="T7" fmla="*/ 2147483647 h 215"/>
              <a:gd name="T8" fmla="*/ 2147483647 w 1488"/>
              <a:gd name="T9" fmla="*/ 2147483647 h 215"/>
              <a:gd name="T10" fmla="*/ 2147483647 w 1488"/>
              <a:gd name="T11" fmla="*/ 2147483647 h 2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8"/>
              <a:gd name="T19" fmla="*/ 0 h 215"/>
              <a:gd name="T20" fmla="*/ 1488 w 1488"/>
              <a:gd name="T21" fmla="*/ 215 h 2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8" h="215">
                <a:moveTo>
                  <a:pt x="0" y="160"/>
                </a:moveTo>
                <a:cubicBezTo>
                  <a:pt x="79" y="107"/>
                  <a:pt x="159" y="55"/>
                  <a:pt x="192" y="64"/>
                </a:cubicBezTo>
                <a:cubicBezTo>
                  <a:pt x="224" y="72"/>
                  <a:pt x="8" y="215"/>
                  <a:pt x="192" y="208"/>
                </a:cubicBezTo>
                <a:cubicBezTo>
                  <a:pt x="375" y="200"/>
                  <a:pt x="1120" y="32"/>
                  <a:pt x="1296" y="16"/>
                </a:cubicBezTo>
                <a:cubicBezTo>
                  <a:pt x="1472" y="0"/>
                  <a:pt x="1216" y="96"/>
                  <a:pt x="1248" y="112"/>
                </a:cubicBezTo>
                <a:cubicBezTo>
                  <a:pt x="1280" y="128"/>
                  <a:pt x="1384" y="120"/>
                  <a:pt x="1488" y="112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990600" y="3332162"/>
            <a:ext cx="7351712" cy="1697038"/>
            <a:chOff x="1143000" y="3332162"/>
            <a:chExt cx="7351712" cy="1697038"/>
          </a:xfrm>
        </p:grpSpPr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7543800" y="4476750"/>
              <a:ext cx="73183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2.5</a:t>
              </a:r>
              <a:r>
                <a:rPr lang="en-US" b="1">
                  <a:solidFill>
                    <a:schemeClr val="tx2"/>
                  </a:solidFill>
                  <a:latin typeface="Symbol" pitchFamily="18" charset="2"/>
                </a:rPr>
                <a:t>p</a:t>
              </a:r>
              <a:endParaRPr lang="en-US" b="1">
                <a:solidFill>
                  <a:schemeClr val="accent1"/>
                </a:solidFill>
                <a:latin typeface="Symbol" pitchFamily="18" charset="2"/>
              </a:endParaRPr>
            </a:p>
          </p:txBody>
        </p: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1295400" y="4475162"/>
              <a:ext cx="88423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–2.5</a:t>
              </a:r>
              <a:r>
                <a:rPr lang="en-US" b="1">
                  <a:solidFill>
                    <a:schemeClr val="accent1"/>
                  </a:solidFill>
                  <a:latin typeface="Symbol" pitchFamily="18" charset="2"/>
                </a:rPr>
                <a:t>p</a:t>
              </a:r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>
              <a:off x="1143000" y="4475162"/>
              <a:ext cx="701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 flipV="1">
              <a:off x="4800600" y="3332162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138807"/>
                </p:ext>
              </p:extLst>
            </p:nvPr>
          </p:nvGraphicFramePr>
          <p:xfrm>
            <a:off x="8229600" y="4267200"/>
            <a:ext cx="265112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52400" imgH="190500" progId="Equation.3">
                    <p:embed/>
                  </p:oleObj>
                </mc:Choice>
                <mc:Fallback>
                  <p:oleObj name="Equation" r:id="rId14" imgW="1524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8229600" y="4267200"/>
                          <a:ext cx="265112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Freeform 33"/>
          <p:cNvSpPr>
            <a:spLocks/>
          </p:cNvSpPr>
          <p:nvPr/>
        </p:nvSpPr>
        <p:spPr bwMode="auto">
          <a:xfrm>
            <a:off x="4038600" y="3773487"/>
            <a:ext cx="2362200" cy="341313"/>
          </a:xfrm>
          <a:custGeom>
            <a:avLst/>
            <a:gdLst>
              <a:gd name="T0" fmla="*/ 0 w 1488"/>
              <a:gd name="T1" fmla="*/ 2147483647 h 215"/>
              <a:gd name="T2" fmla="*/ 2147483647 w 1488"/>
              <a:gd name="T3" fmla="*/ 2147483647 h 215"/>
              <a:gd name="T4" fmla="*/ 2147483647 w 1488"/>
              <a:gd name="T5" fmla="*/ 2147483647 h 215"/>
              <a:gd name="T6" fmla="*/ 2147483647 w 1488"/>
              <a:gd name="T7" fmla="*/ 2147483647 h 215"/>
              <a:gd name="T8" fmla="*/ 2147483647 w 1488"/>
              <a:gd name="T9" fmla="*/ 2147483647 h 215"/>
              <a:gd name="T10" fmla="*/ 2147483647 w 1488"/>
              <a:gd name="T11" fmla="*/ 2147483647 h 2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8"/>
              <a:gd name="T19" fmla="*/ 0 h 215"/>
              <a:gd name="T20" fmla="*/ 1488 w 1488"/>
              <a:gd name="T21" fmla="*/ 215 h 2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8" h="215">
                <a:moveTo>
                  <a:pt x="0" y="160"/>
                </a:moveTo>
                <a:cubicBezTo>
                  <a:pt x="79" y="107"/>
                  <a:pt x="159" y="55"/>
                  <a:pt x="192" y="64"/>
                </a:cubicBezTo>
                <a:cubicBezTo>
                  <a:pt x="224" y="72"/>
                  <a:pt x="8" y="215"/>
                  <a:pt x="192" y="208"/>
                </a:cubicBezTo>
                <a:cubicBezTo>
                  <a:pt x="375" y="200"/>
                  <a:pt x="1120" y="32"/>
                  <a:pt x="1296" y="16"/>
                </a:cubicBezTo>
                <a:cubicBezTo>
                  <a:pt x="1472" y="0"/>
                  <a:pt x="1216" y="96"/>
                  <a:pt x="1248" y="112"/>
                </a:cubicBezTo>
                <a:cubicBezTo>
                  <a:pt x="1280" y="128"/>
                  <a:pt x="1384" y="120"/>
                  <a:pt x="1488" y="112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Freeform 32"/>
          <p:cNvSpPr>
            <a:spLocks/>
          </p:cNvSpPr>
          <p:nvPr/>
        </p:nvSpPr>
        <p:spPr bwMode="auto">
          <a:xfrm>
            <a:off x="2819400" y="3913220"/>
            <a:ext cx="2438400" cy="341312"/>
          </a:xfrm>
          <a:custGeom>
            <a:avLst/>
            <a:gdLst>
              <a:gd name="T0" fmla="*/ 0 w 1488"/>
              <a:gd name="T1" fmla="*/ 2147483647 h 215"/>
              <a:gd name="T2" fmla="*/ 2147483647 w 1488"/>
              <a:gd name="T3" fmla="*/ 2147483647 h 215"/>
              <a:gd name="T4" fmla="*/ 2147483647 w 1488"/>
              <a:gd name="T5" fmla="*/ 2147483647 h 215"/>
              <a:gd name="T6" fmla="*/ 2147483647 w 1488"/>
              <a:gd name="T7" fmla="*/ 2147483647 h 215"/>
              <a:gd name="T8" fmla="*/ 2147483647 w 1488"/>
              <a:gd name="T9" fmla="*/ 2147483647 h 215"/>
              <a:gd name="T10" fmla="*/ 2147483647 w 1488"/>
              <a:gd name="T11" fmla="*/ 2147483647 h 2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8"/>
              <a:gd name="T19" fmla="*/ 0 h 215"/>
              <a:gd name="T20" fmla="*/ 1488 w 1488"/>
              <a:gd name="T21" fmla="*/ 215 h 2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8" h="215">
                <a:moveTo>
                  <a:pt x="0" y="160"/>
                </a:moveTo>
                <a:cubicBezTo>
                  <a:pt x="79" y="107"/>
                  <a:pt x="159" y="55"/>
                  <a:pt x="192" y="64"/>
                </a:cubicBezTo>
                <a:cubicBezTo>
                  <a:pt x="224" y="72"/>
                  <a:pt x="8" y="215"/>
                  <a:pt x="192" y="208"/>
                </a:cubicBezTo>
                <a:cubicBezTo>
                  <a:pt x="375" y="200"/>
                  <a:pt x="1120" y="32"/>
                  <a:pt x="1296" y="16"/>
                </a:cubicBezTo>
                <a:cubicBezTo>
                  <a:pt x="1472" y="0"/>
                  <a:pt x="1216" y="96"/>
                  <a:pt x="1248" y="112"/>
                </a:cubicBezTo>
                <a:cubicBezTo>
                  <a:pt x="1280" y="128"/>
                  <a:pt x="1384" y="120"/>
                  <a:pt x="1488" y="11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5" name="Picture 11" descr="cosine-aliasing.gif                                            00006EFBJJ2                            B37C3755: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09429" y="4915054"/>
            <a:ext cx="6467771" cy="194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8153400" y="524887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</a:rPr>
              <a:t>See also</a:t>
            </a:r>
            <a:br>
              <a:rPr lang="en-US" sz="1800" i="1" dirty="0">
                <a:solidFill>
                  <a:srgbClr val="0000FF"/>
                </a:solidFill>
              </a:rPr>
            </a:br>
            <a:r>
              <a:rPr lang="en-US" sz="1800" i="1" dirty="0" err="1">
                <a:solidFill>
                  <a:srgbClr val="0000FF"/>
                </a:solidFill>
              </a:rPr>
              <a:t>SPFirst</a:t>
            </a:r>
            <a:r>
              <a:rPr lang="en-US" sz="1800" i="1" dirty="0">
                <a:solidFill>
                  <a:srgbClr val="0000FF"/>
                </a:solidFill>
              </a:rPr>
              <a:t> Fig. 4-9</a:t>
            </a:r>
          </a:p>
        </p:txBody>
      </p:sp>
      <p:sp>
        <p:nvSpPr>
          <p:cNvPr id="58" name="Footer Placeholder 4"/>
          <p:cNvSpPr txBox="1">
            <a:spLocks/>
          </p:cNvSpPr>
          <p:nvPr/>
        </p:nvSpPr>
        <p:spPr>
          <a:xfrm>
            <a:off x="0" y="6060330"/>
            <a:ext cx="1524000" cy="838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5018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4" grpId="2" animBg="1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#3: Folding by </a:t>
            </a:r>
            <a:r>
              <a:rPr lang="en-US" dirty="0" err="1"/>
              <a:t>Undersampling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Sampling rate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max</a:t>
            </a:r>
            <a:r>
              <a:rPr lang="en-US" dirty="0"/>
              <a:t> &lt;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s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 ≤ 2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max</a:t>
            </a:r>
            <a:r>
              <a:rPr lang="en-US" b="0" i="1" baseline="-250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dirty="0"/>
              <a:t>as special case of #2</a:t>
            </a:r>
          </a:p>
          <a:p>
            <a:r>
              <a:rPr lang="en-US" dirty="0"/>
              <a:t>Example: 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>
                <a:solidFill>
                  <a:schemeClr val="tx1"/>
                </a:solidFill>
                <a:latin typeface="Times New Roman" charset="0"/>
              </a:rPr>
              <a:t>0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= 100 Hz and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s</a:t>
            </a:r>
            <a:r>
              <a:rPr lang="en-US" dirty="0"/>
              <a:t> </a:t>
            </a:r>
            <a:r>
              <a:rPr lang="en-US" b="0" dirty="0">
                <a:solidFill>
                  <a:srgbClr val="000000"/>
                </a:solidFill>
              </a:rPr>
              <a:t>= 125 Hz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6-</a:t>
            </a:r>
            <a:fld id="{48456A70-0021-B84E-925B-88B7CCC4D2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Folding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4-2.4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90600" y="2457450"/>
            <a:ext cx="7689850" cy="749300"/>
            <a:chOff x="990600" y="2457450"/>
            <a:chExt cx="7689850" cy="74930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3202365"/>
                </p:ext>
              </p:extLst>
            </p:nvPr>
          </p:nvGraphicFramePr>
          <p:xfrm>
            <a:off x="4344988" y="2457450"/>
            <a:ext cx="4335462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489200" imgH="431800" progId="Equation.3">
                    <p:embed/>
                  </p:oleObj>
                </mc:Choice>
                <mc:Fallback>
                  <p:oleObj name="Equation" r:id="rId2" imgW="2489200" imgH="431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344988" y="2457450"/>
                          <a:ext cx="4335462" cy="749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1222739"/>
                </p:ext>
              </p:extLst>
            </p:nvPr>
          </p:nvGraphicFramePr>
          <p:xfrm>
            <a:off x="990600" y="2590800"/>
            <a:ext cx="2300287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20800" imgH="241300" progId="Equation.3">
                    <p:embed/>
                  </p:oleObj>
                </mc:Choice>
                <mc:Fallback>
                  <p:oleObj name="Equation" r:id="rId4" imgW="13208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90600" y="2590800"/>
                          <a:ext cx="2300287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3200400" y="252325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where</a:t>
              </a:r>
            </a:p>
          </p:txBody>
        </p:sp>
      </p:grp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5029200" y="3204352"/>
            <a:ext cx="760413" cy="1773238"/>
            <a:chOff x="2467" y="1151"/>
            <a:chExt cx="479" cy="1117"/>
          </a:xfrm>
        </p:grpSpPr>
        <p:graphicFrame>
          <p:nvGraphicFramePr>
            <p:cNvPr id="12" name="Object 7"/>
            <p:cNvGraphicFramePr>
              <a:graphicFrameLocks noChangeAspect="1"/>
            </p:cNvGraphicFramePr>
            <p:nvPr/>
          </p:nvGraphicFramePr>
          <p:xfrm>
            <a:off x="2535" y="1151"/>
            <a:ext cx="411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79400" imgH="203200" progId="Equation.3">
                    <p:embed/>
                  </p:oleObj>
                </mc:Choice>
                <mc:Fallback>
                  <p:oleObj name="Equation" r:id="rId6" imgW="279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5" y="1151"/>
                          <a:ext cx="411" cy="29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=""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2755" y="1392"/>
              <a:ext cx="0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467" y="1920"/>
              <a:ext cx="461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0.4</a:t>
              </a:r>
              <a:r>
                <a:rPr lang="en-US" b="1">
                  <a:solidFill>
                    <a:schemeClr val="accent1"/>
                  </a:solidFill>
                  <a:latin typeface="Symbol" pitchFamily="18" charset="2"/>
                </a:rPr>
                <a:t>p</a:t>
              </a:r>
            </a:p>
          </p:txBody>
        </p:sp>
      </p:grp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3352800" y="3204352"/>
            <a:ext cx="884238" cy="1758950"/>
            <a:chOff x="3283" y="1152"/>
            <a:chExt cx="557" cy="1108"/>
          </a:xfrm>
        </p:grpSpPr>
        <p:graphicFrame>
          <p:nvGraphicFramePr>
            <p:cNvPr id="16" name="Object 6"/>
            <p:cNvGraphicFramePr>
              <a:graphicFrameLocks noChangeAspect="1"/>
            </p:cNvGraphicFramePr>
            <p:nvPr/>
          </p:nvGraphicFramePr>
          <p:xfrm>
            <a:off x="3325" y="1152"/>
            <a:ext cx="355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41300" imgH="190500" progId="Equation.3">
                    <p:embed/>
                  </p:oleObj>
                </mc:Choice>
                <mc:Fallback>
                  <p:oleObj name="Equation" r:id="rId8" imgW="2413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5" y="1152"/>
                          <a:ext cx="355" cy="2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=""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3517" y="1392"/>
              <a:ext cx="0" cy="52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83" y="1912"/>
              <a:ext cx="557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–0.4</a:t>
              </a:r>
              <a:r>
                <a:rPr lang="en-US" b="1">
                  <a:solidFill>
                    <a:schemeClr val="tx2"/>
                  </a:solidFill>
                  <a:latin typeface="Symbol" pitchFamily="18" charset="2"/>
                </a:rPr>
                <a:t>p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33538" y="3186890"/>
            <a:ext cx="6016625" cy="1238249"/>
            <a:chOff x="1633538" y="3186890"/>
            <a:chExt cx="6016625" cy="1238249"/>
          </a:xfrm>
        </p:grpSpPr>
        <p:grpSp>
          <p:nvGrpSpPr>
            <p:cNvPr id="25" name="Group 20"/>
            <p:cNvGrpSpPr>
              <a:grpSpLocks/>
            </p:cNvGrpSpPr>
            <p:nvPr/>
          </p:nvGrpSpPr>
          <p:grpSpPr bwMode="auto">
            <a:xfrm>
              <a:off x="7086600" y="3204352"/>
              <a:ext cx="563563" cy="1220787"/>
              <a:chOff x="4848" y="1152"/>
              <a:chExt cx="355" cy="769"/>
            </a:xfrm>
          </p:grpSpPr>
          <p:graphicFrame>
            <p:nvGraphicFramePr>
              <p:cNvPr id="29" name="Object 5"/>
              <p:cNvGraphicFramePr>
                <a:graphicFrameLocks noChangeAspect="1"/>
              </p:cNvGraphicFramePr>
              <p:nvPr/>
            </p:nvGraphicFramePr>
            <p:xfrm>
              <a:off x="4848" y="1152"/>
              <a:ext cx="355" cy="2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241300" imgH="190500" progId="Equation.3">
                      <p:embed/>
                    </p:oleObj>
                  </mc:Choice>
                  <mc:Fallback>
                    <p:oleObj name="Equation" r:id="rId10" imgW="2413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48" y="1152"/>
                            <a:ext cx="355" cy="2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="" xmlns:a14="http://schemas.microsoft.com/office/drawing/2010/main" w="57150">
                                <a:solidFill>
                                  <a:schemeClr val="accent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" name="Line 22"/>
              <p:cNvSpPr>
                <a:spLocks noChangeShapeType="1"/>
              </p:cNvSpPr>
              <p:nvPr/>
            </p:nvSpPr>
            <p:spPr bwMode="auto">
              <a:xfrm flipV="1">
                <a:off x="5040" y="139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23"/>
            <p:cNvGrpSpPr>
              <a:grpSpLocks/>
            </p:cNvGrpSpPr>
            <p:nvPr/>
          </p:nvGrpSpPr>
          <p:grpSpPr bwMode="auto">
            <a:xfrm>
              <a:off x="1633538" y="3186890"/>
              <a:ext cx="652463" cy="1236662"/>
              <a:chOff x="1029" y="1141"/>
              <a:chExt cx="411" cy="779"/>
            </a:xfrm>
          </p:grpSpPr>
          <p:graphicFrame>
            <p:nvGraphicFramePr>
              <p:cNvPr id="27" name="Object 4"/>
              <p:cNvGraphicFramePr>
                <a:graphicFrameLocks noChangeAspect="1"/>
              </p:cNvGraphicFramePr>
              <p:nvPr/>
            </p:nvGraphicFramePr>
            <p:xfrm>
              <a:off x="1029" y="1141"/>
              <a:ext cx="411" cy="2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279400" imgH="203200" progId="Equation.3">
                      <p:embed/>
                    </p:oleObj>
                  </mc:Choice>
                  <mc:Fallback>
                    <p:oleObj name="Equation" r:id="rId11" imgW="2794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29" y="1141"/>
                            <a:ext cx="411" cy="299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="" xmlns:a14="http://schemas.microsoft.com/office/drawing/2010/main" w="57150">
                                <a:solidFill>
                                  <a:schemeClr val="accent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 flipV="1">
                <a:off x="1200" y="1392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" name="Freeform 26"/>
          <p:cNvSpPr>
            <a:spLocks/>
          </p:cNvSpPr>
          <p:nvPr/>
        </p:nvSpPr>
        <p:spPr bwMode="auto">
          <a:xfrm>
            <a:off x="3733800" y="3929840"/>
            <a:ext cx="3657600" cy="341312"/>
          </a:xfrm>
          <a:custGeom>
            <a:avLst/>
            <a:gdLst>
              <a:gd name="T0" fmla="*/ 0 w 1488"/>
              <a:gd name="T1" fmla="*/ 2147483647 h 215"/>
              <a:gd name="T2" fmla="*/ 2147483647 w 1488"/>
              <a:gd name="T3" fmla="*/ 2147483647 h 215"/>
              <a:gd name="T4" fmla="*/ 2147483647 w 1488"/>
              <a:gd name="T5" fmla="*/ 2147483647 h 215"/>
              <a:gd name="T6" fmla="*/ 2147483647 w 1488"/>
              <a:gd name="T7" fmla="*/ 2147483647 h 215"/>
              <a:gd name="T8" fmla="*/ 2147483647 w 1488"/>
              <a:gd name="T9" fmla="*/ 2147483647 h 215"/>
              <a:gd name="T10" fmla="*/ 2147483647 w 1488"/>
              <a:gd name="T11" fmla="*/ 2147483647 h 2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8"/>
              <a:gd name="T19" fmla="*/ 0 h 215"/>
              <a:gd name="T20" fmla="*/ 1488 w 1488"/>
              <a:gd name="T21" fmla="*/ 215 h 2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8" h="215">
                <a:moveTo>
                  <a:pt x="0" y="160"/>
                </a:moveTo>
                <a:cubicBezTo>
                  <a:pt x="79" y="107"/>
                  <a:pt x="159" y="55"/>
                  <a:pt x="192" y="64"/>
                </a:cubicBezTo>
                <a:cubicBezTo>
                  <a:pt x="224" y="72"/>
                  <a:pt x="8" y="215"/>
                  <a:pt x="192" y="208"/>
                </a:cubicBezTo>
                <a:cubicBezTo>
                  <a:pt x="375" y="200"/>
                  <a:pt x="1120" y="32"/>
                  <a:pt x="1296" y="16"/>
                </a:cubicBezTo>
                <a:cubicBezTo>
                  <a:pt x="1472" y="0"/>
                  <a:pt x="1216" y="96"/>
                  <a:pt x="1248" y="112"/>
                </a:cubicBezTo>
                <a:cubicBezTo>
                  <a:pt x="1280" y="128"/>
                  <a:pt x="1384" y="120"/>
                  <a:pt x="1488" y="11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27"/>
          <p:cNvSpPr>
            <a:spLocks/>
          </p:cNvSpPr>
          <p:nvPr/>
        </p:nvSpPr>
        <p:spPr bwMode="auto">
          <a:xfrm>
            <a:off x="1905000" y="3737752"/>
            <a:ext cx="3581400" cy="341313"/>
          </a:xfrm>
          <a:custGeom>
            <a:avLst/>
            <a:gdLst>
              <a:gd name="T0" fmla="*/ 0 w 1488"/>
              <a:gd name="T1" fmla="*/ 2147483647 h 215"/>
              <a:gd name="T2" fmla="*/ 2147483647 w 1488"/>
              <a:gd name="T3" fmla="*/ 2147483647 h 215"/>
              <a:gd name="T4" fmla="*/ 2147483647 w 1488"/>
              <a:gd name="T5" fmla="*/ 2147483647 h 215"/>
              <a:gd name="T6" fmla="*/ 2147483647 w 1488"/>
              <a:gd name="T7" fmla="*/ 2147483647 h 215"/>
              <a:gd name="T8" fmla="*/ 2147483647 w 1488"/>
              <a:gd name="T9" fmla="*/ 2147483647 h 215"/>
              <a:gd name="T10" fmla="*/ 2147483647 w 1488"/>
              <a:gd name="T11" fmla="*/ 2147483647 h 2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8"/>
              <a:gd name="T19" fmla="*/ 0 h 215"/>
              <a:gd name="T20" fmla="*/ 1488 w 1488"/>
              <a:gd name="T21" fmla="*/ 215 h 2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8" h="215">
                <a:moveTo>
                  <a:pt x="0" y="160"/>
                </a:moveTo>
                <a:cubicBezTo>
                  <a:pt x="79" y="107"/>
                  <a:pt x="159" y="55"/>
                  <a:pt x="192" y="64"/>
                </a:cubicBezTo>
                <a:cubicBezTo>
                  <a:pt x="224" y="72"/>
                  <a:pt x="8" y="215"/>
                  <a:pt x="192" y="208"/>
                </a:cubicBezTo>
                <a:cubicBezTo>
                  <a:pt x="375" y="200"/>
                  <a:pt x="1120" y="32"/>
                  <a:pt x="1296" y="16"/>
                </a:cubicBezTo>
                <a:cubicBezTo>
                  <a:pt x="1472" y="0"/>
                  <a:pt x="1216" y="96"/>
                  <a:pt x="1248" y="112"/>
                </a:cubicBezTo>
                <a:cubicBezTo>
                  <a:pt x="1280" y="128"/>
                  <a:pt x="1384" y="120"/>
                  <a:pt x="1488" y="112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990600" y="3280552"/>
            <a:ext cx="7351712" cy="1697038"/>
            <a:chOff x="990600" y="3280552"/>
            <a:chExt cx="7351712" cy="1697038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7010400" y="4425140"/>
              <a:ext cx="73183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1.6</a:t>
              </a:r>
              <a:r>
                <a:rPr lang="en-US" b="1">
                  <a:solidFill>
                    <a:schemeClr val="tx2"/>
                  </a:solidFill>
                  <a:latin typeface="Symbol" pitchFamily="18" charset="2"/>
                </a:rPr>
                <a:t>p</a:t>
              </a:r>
              <a:endParaRPr lang="en-US" b="1">
                <a:solidFill>
                  <a:schemeClr val="accent1"/>
                </a:solidFill>
                <a:latin typeface="Symbol" pitchFamily="18" charset="2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447800" y="4423552"/>
              <a:ext cx="88423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–1.6</a:t>
              </a:r>
              <a:r>
                <a:rPr lang="en-US" b="1">
                  <a:solidFill>
                    <a:schemeClr val="accent1"/>
                  </a:solidFill>
                  <a:latin typeface="Symbol" pitchFamily="18" charset="2"/>
                </a:rPr>
                <a:t>p</a:t>
              </a:r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990600" y="4423552"/>
              <a:ext cx="701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V="1">
              <a:off x="4648200" y="3280552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5529848"/>
                </p:ext>
              </p:extLst>
            </p:nvPr>
          </p:nvGraphicFramePr>
          <p:xfrm>
            <a:off x="8077200" y="4267200"/>
            <a:ext cx="265112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52400" imgH="190500" progId="Equation.3">
                    <p:embed/>
                  </p:oleObj>
                </mc:Choice>
                <mc:Fallback>
                  <p:oleObj name="Equation" r:id="rId12" imgW="1524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077200" y="4267200"/>
                          <a:ext cx="265112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6" name="Picture 28" descr="cosine-folding.gif                                             00006EFBJJ2                            B37C3755: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00200" y="5005355"/>
            <a:ext cx="641656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153400" y="524887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</a:rPr>
              <a:t>See also</a:t>
            </a:r>
            <a:br>
              <a:rPr lang="en-US" sz="1800" i="1" dirty="0">
                <a:solidFill>
                  <a:srgbClr val="0000FF"/>
                </a:solidFill>
              </a:rPr>
            </a:br>
            <a:r>
              <a:rPr lang="en-US" sz="1800" i="1" dirty="0" err="1">
                <a:solidFill>
                  <a:srgbClr val="0000FF"/>
                </a:solidFill>
              </a:rPr>
              <a:t>SPFirst</a:t>
            </a:r>
            <a:r>
              <a:rPr lang="en-US" sz="1800" i="1" dirty="0">
                <a:solidFill>
                  <a:srgbClr val="0000FF"/>
                </a:solidFill>
              </a:rPr>
              <a:t> Fig. 4-11</a:t>
            </a:r>
          </a:p>
        </p:txBody>
      </p:sp>
      <p:sp>
        <p:nvSpPr>
          <p:cNvPr id="39" name="Footer Placeholder 4"/>
          <p:cNvSpPr txBox="1">
            <a:spLocks/>
          </p:cNvSpPr>
          <p:nvPr/>
        </p:nvSpPr>
        <p:spPr>
          <a:xfrm>
            <a:off x="0" y="6060330"/>
            <a:ext cx="1524000" cy="838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3686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Folding Due to </a:t>
            </a:r>
            <a:r>
              <a:rPr lang="en-US" dirty="0" err="1">
                <a:latin typeface="Times New Roman" charset="0"/>
              </a:rPr>
              <a:t>Undersampling</a:t>
            </a:r>
            <a:endParaRPr lang="en-US" dirty="0">
              <a:latin typeface="Times New Roman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924800" cy="9906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Sinusoid 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sin(2 </a:t>
            </a:r>
            <a:r>
              <a:rPr lang="en-US" b="0" dirty="0">
                <a:solidFill>
                  <a:schemeClr val="tx1"/>
                </a:solidFill>
                <a:latin typeface="Times New Roman" charset="0"/>
                <a:sym typeface="Symbol" charset="0"/>
              </a:rPr>
              <a:t>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baseline="-25000" dirty="0" err="1">
                <a:solidFill>
                  <a:schemeClr val="tx1"/>
                </a:solidFill>
                <a:latin typeface="Times New Roman" charset="0"/>
              </a:rPr>
              <a:t>input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t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)</a:t>
            </a:r>
            <a:r>
              <a:rPr lang="en-US" dirty="0">
                <a:latin typeface="Times New Roman" charset="0"/>
              </a:rPr>
              <a:t> sampled at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s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 = 2000</a:t>
            </a:r>
            <a:r>
              <a:rPr lang="en-US" dirty="0">
                <a:latin typeface="Times New Roman" charset="0"/>
              </a:rPr>
              <a:t> samples/s with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baseline="-25000" dirty="0" err="1">
                <a:solidFill>
                  <a:schemeClr val="tx1"/>
                </a:solidFill>
                <a:latin typeface="Times New Roman" charset="0"/>
              </a:rPr>
              <a:t>input</a:t>
            </a:r>
            <a:r>
              <a:rPr lang="en-US" dirty="0">
                <a:latin typeface="Times New Roman" charset="0"/>
              </a:rPr>
              <a:t> varied</a:t>
            </a:r>
          </a:p>
        </p:txBody>
      </p:sp>
      <p:grpSp>
        <p:nvGrpSpPr>
          <p:cNvPr id="26628" name="Group 1"/>
          <p:cNvGrpSpPr>
            <a:grpSpLocks/>
          </p:cNvGrpSpPr>
          <p:nvPr/>
        </p:nvGrpSpPr>
        <p:grpSpPr bwMode="auto">
          <a:xfrm>
            <a:off x="914400" y="2438400"/>
            <a:ext cx="6705600" cy="2590800"/>
            <a:chOff x="1143000" y="2514600"/>
            <a:chExt cx="6705600" cy="2590800"/>
          </a:xfrm>
        </p:grpSpPr>
        <p:sp>
          <p:nvSpPr>
            <p:cNvPr id="26630" name="Text Box 4"/>
            <p:cNvSpPr txBox="1">
              <a:spLocks noChangeArrowheads="1"/>
            </p:cNvSpPr>
            <p:nvPr/>
          </p:nvSpPr>
          <p:spPr bwMode="auto">
            <a:xfrm rot="-5400000">
              <a:off x="449263" y="3284537"/>
              <a:ext cx="22098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/>
                <a:t>Apparent</a:t>
              </a:r>
              <a:br>
                <a:rPr lang="en-US"/>
              </a:br>
              <a:r>
                <a:rPr lang="en-US"/>
                <a:t>frequency (Hz)</a:t>
              </a:r>
            </a:p>
          </p:txBody>
        </p:sp>
        <p:sp>
          <p:nvSpPr>
            <p:cNvPr id="26631" name="Line 5"/>
            <p:cNvSpPr>
              <a:spLocks noChangeShapeType="1"/>
            </p:cNvSpPr>
            <p:nvPr/>
          </p:nvSpPr>
          <p:spPr bwMode="auto">
            <a:xfrm>
              <a:off x="2743200" y="2667000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Line 6"/>
            <p:cNvSpPr>
              <a:spLocks noChangeShapeType="1"/>
            </p:cNvSpPr>
            <p:nvPr/>
          </p:nvSpPr>
          <p:spPr bwMode="auto">
            <a:xfrm>
              <a:off x="2743200" y="4267200"/>
              <a:ext cx="449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Line 7"/>
            <p:cNvSpPr>
              <a:spLocks noChangeShapeType="1"/>
            </p:cNvSpPr>
            <p:nvPr/>
          </p:nvSpPr>
          <p:spPr bwMode="auto">
            <a:xfrm>
              <a:off x="3657600" y="4191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8"/>
            <p:cNvSpPr>
              <a:spLocks noChangeShapeType="1"/>
            </p:cNvSpPr>
            <p:nvPr/>
          </p:nvSpPr>
          <p:spPr bwMode="auto">
            <a:xfrm>
              <a:off x="4648200" y="4191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9"/>
            <p:cNvSpPr>
              <a:spLocks noChangeShapeType="1"/>
            </p:cNvSpPr>
            <p:nvPr/>
          </p:nvSpPr>
          <p:spPr bwMode="auto">
            <a:xfrm>
              <a:off x="5562600" y="4191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0"/>
            <p:cNvSpPr>
              <a:spLocks noChangeShapeType="1"/>
            </p:cNvSpPr>
            <p:nvPr/>
          </p:nvSpPr>
          <p:spPr bwMode="auto">
            <a:xfrm>
              <a:off x="6553200" y="4191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Text Box 11"/>
            <p:cNvSpPr txBox="1">
              <a:spLocks noChangeArrowheads="1"/>
            </p:cNvSpPr>
            <p:nvPr/>
          </p:nvSpPr>
          <p:spPr bwMode="auto">
            <a:xfrm>
              <a:off x="2971800" y="4648200"/>
              <a:ext cx="419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/>
                <a:t>Input frequency, </a:t>
              </a:r>
              <a:r>
                <a:rPr lang="en-US" i="1"/>
                <a:t>f</a:t>
              </a:r>
              <a:r>
                <a:rPr lang="en-US" baseline="-25000"/>
                <a:t>input</a:t>
              </a:r>
              <a:r>
                <a:rPr lang="en-US"/>
                <a:t> (Hz)</a:t>
              </a:r>
            </a:p>
          </p:txBody>
        </p:sp>
        <p:sp>
          <p:nvSpPr>
            <p:cNvPr id="26638" name="Line 12"/>
            <p:cNvSpPr>
              <a:spLocks noChangeShapeType="1"/>
            </p:cNvSpPr>
            <p:nvPr/>
          </p:nvSpPr>
          <p:spPr bwMode="auto">
            <a:xfrm rot="-5400000">
              <a:off x="2743200" y="3124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13"/>
            <p:cNvSpPr>
              <a:spLocks noChangeShapeType="1"/>
            </p:cNvSpPr>
            <p:nvPr/>
          </p:nvSpPr>
          <p:spPr bwMode="auto">
            <a:xfrm flipV="1">
              <a:off x="2743200" y="3200400"/>
              <a:ext cx="914400" cy="1066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14"/>
            <p:cNvSpPr>
              <a:spLocks noChangeShapeType="1"/>
            </p:cNvSpPr>
            <p:nvPr/>
          </p:nvSpPr>
          <p:spPr bwMode="auto">
            <a:xfrm flipV="1">
              <a:off x="4648200" y="3200400"/>
              <a:ext cx="914400" cy="1066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15"/>
            <p:cNvSpPr>
              <a:spLocks noChangeShapeType="1"/>
            </p:cNvSpPr>
            <p:nvPr/>
          </p:nvSpPr>
          <p:spPr bwMode="auto">
            <a:xfrm flipV="1">
              <a:off x="6553200" y="3657600"/>
              <a:ext cx="53340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Line 16"/>
            <p:cNvSpPr>
              <a:spLocks noChangeShapeType="1"/>
            </p:cNvSpPr>
            <p:nvPr/>
          </p:nvSpPr>
          <p:spPr bwMode="auto">
            <a:xfrm rot="16200000" flipV="1">
              <a:off x="3619500" y="3238500"/>
              <a:ext cx="106680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Line 17"/>
            <p:cNvSpPr>
              <a:spLocks noChangeShapeType="1"/>
            </p:cNvSpPr>
            <p:nvPr/>
          </p:nvSpPr>
          <p:spPr bwMode="auto">
            <a:xfrm rot="16200000" flipV="1">
              <a:off x="5524500" y="3238500"/>
              <a:ext cx="106680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Text Box 18"/>
            <p:cNvSpPr txBox="1">
              <a:spLocks noChangeArrowheads="1"/>
            </p:cNvSpPr>
            <p:nvPr/>
          </p:nvSpPr>
          <p:spPr bwMode="auto">
            <a:xfrm>
              <a:off x="1828800" y="3032125"/>
              <a:ext cx="990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/>
                <a:t>1000</a:t>
              </a:r>
            </a:p>
          </p:txBody>
        </p:sp>
        <p:sp>
          <p:nvSpPr>
            <p:cNvPr id="26645" name="Text Box 19"/>
            <p:cNvSpPr txBox="1">
              <a:spLocks noChangeArrowheads="1"/>
            </p:cNvSpPr>
            <p:nvPr/>
          </p:nvSpPr>
          <p:spPr bwMode="auto">
            <a:xfrm>
              <a:off x="3124200" y="4343400"/>
              <a:ext cx="990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/>
                <a:t>1000</a:t>
              </a:r>
            </a:p>
          </p:txBody>
        </p:sp>
        <p:sp>
          <p:nvSpPr>
            <p:cNvPr id="26646" name="Text Box 20"/>
            <p:cNvSpPr txBox="1">
              <a:spLocks noChangeArrowheads="1"/>
            </p:cNvSpPr>
            <p:nvPr/>
          </p:nvSpPr>
          <p:spPr bwMode="auto">
            <a:xfrm>
              <a:off x="4114800" y="4343400"/>
              <a:ext cx="990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/>
                <a:t>2000</a:t>
              </a:r>
            </a:p>
          </p:txBody>
        </p:sp>
        <p:sp>
          <p:nvSpPr>
            <p:cNvPr id="26647" name="Text Box 21"/>
            <p:cNvSpPr txBox="1">
              <a:spLocks noChangeArrowheads="1"/>
            </p:cNvSpPr>
            <p:nvPr/>
          </p:nvSpPr>
          <p:spPr bwMode="auto">
            <a:xfrm>
              <a:off x="5105400" y="4343400"/>
              <a:ext cx="990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/>
                <a:t>3000</a:t>
              </a:r>
            </a:p>
          </p:txBody>
        </p:sp>
        <p:sp>
          <p:nvSpPr>
            <p:cNvPr id="26648" name="Text Box 22"/>
            <p:cNvSpPr txBox="1">
              <a:spLocks noChangeArrowheads="1"/>
            </p:cNvSpPr>
            <p:nvPr/>
          </p:nvSpPr>
          <p:spPr bwMode="auto">
            <a:xfrm>
              <a:off x="6096000" y="4343400"/>
              <a:ext cx="990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/>
                <a:t>4000</a:t>
              </a:r>
            </a:p>
          </p:txBody>
        </p:sp>
        <p:sp>
          <p:nvSpPr>
            <p:cNvPr id="26649" name="Line 23"/>
            <p:cNvSpPr>
              <a:spLocks noChangeShapeType="1"/>
            </p:cNvSpPr>
            <p:nvPr/>
          </p:nvSpPr>
          <p:spPr bwMode="auto">
            <a:xfrm>
              <a:off x="2743200" y="3200400"/>
              <a:ext cx="441960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Line 24"/>
            <p:cNvSpPr>
              <a:spLocks noChangeShapeType="1"/>
            </p:cNvSpPr>
            <p:nvPr/>
          </p:nvSpPr>
          <p:spPr bwMode="auto">
            <a:xfrm flipV="1">
              <a:off x="3657600" y="2667000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Text Box 25"/>
            <p:cNvSpPr txBox="1">
              <a:spLocks noChangeArrowheads="1"/>
            </p:cNvSpPr>
            <p:nvPr/>
          </p:nvSpPr>
          <p:spPr bwMode="auto">
            <a:xfrm>
              <a:off x="5257800" y="2514600"/>
              <a:ext cx="2590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i="1"/>
                <a:t>f</a:t>
              </a:r>
              <a:r>
                <a:rPr lang="en-US" i="1" baseline="-25000"/>
                <a:t>s</a:t>
              </a:r>
              <a:r>
                <a:rPr lang="en-US"/>
                <a:t> = 2000 samples/s</a:t>
              </a:r>
            </a:p>
          </p:txBody>
        </p:sp>
      </p:grpSp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6-</a:t>
            </a:r>
            <a:fld id="{48456A70-0021-B84E-925B-88B7CCC4D2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924800" y="395347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</a:rPr>
              <a:t>See also</a:t>
            </a:r>
            <a:br>
              <a:rPr lang="en-US" sz="1800" i="1" dirty="0">
                <a:solidFill>
                  <a:srgbClr val="0000FF"/>
                </a:solidFill>
              </a:rPr>
            </a:br>
            <a:r>
              <a:rPr lang="en-US" sz="1800" i="1" dirty="0" err="1">
                <a:solidFill>
                  <a:srgbClr val="0000FF"/>
                </a:solidFill>
              </a:rPr>
              <a:t>SPFirst</a:t>
            </a:r>
            <a:r>
              <a:rPr lang="en-US" sz="1800" i="1" dirty="0">
                <a:solidFill>
                  <a:srgbClr val="0000FF"/>
                </a:solidFill>
              </a:rPr>
              <a:t> Fig. 4-12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Folding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4-2.4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457200" y="5181600"/>
            <a:ext cx="7924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 New Roman" charset="0"/>
              </a:rPr>
              <a:t>Mirror image effect about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baseline="-25000" dirty="0" err="1">
                <a:solidFill>
                  <a:schemeClr val="tx1"/>
                </a:solidFill>
                <a:latin typeface="Times New Roman" charset="0"/>
              </a:rPr>
              <a:t>input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 = ½ 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>
                <a:solidFill>
                  <a:schemeClr val="tx1"/>
                </a:solidFill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 gives rise to name of </a:t>
            </a:r>
            <a:r>
              <a:rPr lang="en-US" i="1" dirty="0">
                <a:latin typeface="Times New Roman" charset="0"/>
              </a:rPr>
              <a:t>folding </a:t>
            </a:r>
            <a:r>
              <a:rPr lang="en-US" dirty="0">
                <a:latin typeface="Times New Roman" charset="0"/>
              </a:rPr>
              <a:t>(see next slide)</a:t>
            </a:r>
          </a:p>
        </p:txBody>
      </p:sp>
    </p:spTree>
    <p:extLst>
      <p:ext uri="{BB962C8B-B14F-4D97-AF65-F5344CB8AC3E}">
        <p14:creationId xmlns:p14="http://schemas.microsoft.com/office/powerpoint/2010/main" val="294866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B8D16-07A2-ACA3-FF61-F5E68E29E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Folding Due to </a:t>
            </a:r>
            <a:r>
              <a:rPr lang="en-US" dirty="0" err="1"/>
              <a:t>Undersampling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C066E-7B02-672C-0725-7755DC52B3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6-</a:t>
            </a:r>
            <a:fld id="{48456A70-0021-B84E-925B-88B7CCC4D2F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A graph on lined paper with writing&#10;&#10;Description automatically generated">
            <a:extLst>
              <a:ext uri="{FF2B5EF4-FFF2-40B4-BE49-F238E27FC236}">
                <a16:creationId xmlns:a16="http://schemas.microsoft.com/office/drawing/2014/main" id="{77B18011-3B1F-5A7A-6D32-8CBEAC42C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56" y="1295400"/>
            <a:ext cx="6051144" cy="54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381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12661</TotalTime>
  <Words>1457</Words>
  <Application>Microsoft Macintosh PowerPoint</Application>
  <PresentationFormat>On-screen Show (4:3)</PresentationFormat>
  <Paragraphs>256</Paragraphs>
  <Slides>18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Symbol</vt:lpstr>
      <vt:lpstr>Times New Roman</vt:lpstr>
      <vt:lpstr>Verdana</vt:lpstr>
      <vt:lpstr>Wingdings</vt:lpstr>
      <vt:lpstr>Zapf Dingbats</vt:lpstr>
      <vt:lpstr>Default Design</vt:lpstr>
      <vt:lpstr>Equation</vt:lpstr>
      <vt:lpstr>Sampling Theorem</vt:lpstr>
      <vt:lpstr>Linear Systems and Signals Topics</vt:lpstr>
      <vt:lpstr>Sampling Theorem</vt:lpstr>
      <vt:lpstr>Spectrum of Discrete-Time Signal</vt:lpstr>
      <vt:lpstr>Case #1: Oversampling</vt:lpstr>
      <vt:lpstr>Case #2: Aliasing by Undersampling</vt:lpstr>
      <vt:lpstr>Case #3: Folding by Undersampling</vt:lpstr>
      <vt:lpstr>Folding Due to Undersampling</vt:lpstr>
      <vt:lpstr>Folding Due to Undersampling</vt:lpstr>
      <vt:lpstr>Aliasing &amp; Folding Demonstrations</vt:lpstr>
      <vt:lpstr>Strobe Demonstrations</vt:lpstr>
      <vt:lpstr>Discrete-to-Continuous Conversion</vt:lpstr>
      <vt:lpstr>Zero-Order Hold</vt:lpstr>
      <vt:lpstr>Linear Interpolation</vt:lpstr>
      <vt:lpstr>Ideal Bandlimited Interpolation</vt:lpstr>
      <vt:lpstr>Sampling and Interpolation Demo</vt:lpstr>
      <vt:lpstr>Sampling &amp; Reconstruction</vt:lpstr>
      <vt:lpstr>License Info for SPFirst Slides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subject>EE 345S Lecture 0</dc:subject>
  <dc:creator>Brian L. Evans</dc:creator>
  <cp:lastModifiedBy>Brian Evans</cp:lastModifiedBy>
  <cp:revision>959</cp:revision>
  <cp:lastPrinted>2018-06-18T15:14:43Z</cp:lastPrinted>
  <dcterms:created xsi:type="dcterms:W3CDTF">1999-08-31T01:42:33Z</dcterms:created>
  <dcterms:modified xsi:type="dcterms:W3CDTF">2024-10-01T17:51:53Z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bevans@ece.utexas.edu</vt:lpwstr>
  </property>
  <property fmtid="{D5CDD505-2E9C-101B-9397-08002B2CF9AE}" pid="8" name="HomePage">
    <vt:lpwstr>http://www.ece.utexas.ed/~bevans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L:\bevans\ee313s01\01_Introduction</vt:lpwstr>
  </property>
</Properties>
</file>