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50" r:id="rId3"/>
    <p:sldId id="437" r:id="rId4"/>
    <p:sldId id="438" r:id="rId5"/>
    <p:sldId id="439" r:id="rId6"/>
    <p:sldId id="440" r:id="rId7"/>
    <p:sldId id="441" r:id="rId8"/>
    <p:sldId id="444" r:id="rId9"/>
    <p:sldId id="442" r:id="rId10"/>
    <p:sldId id="443" r:id="rId11"/>
    <p:sldId id="445" r:id="rId12"/>
    <p:sldId id="446" r:id="rId13"/>
    <p:sldId id="447" r:id="rId14"/>
    <p:sldId id="448" r:id="rId15"/>
    <p:sldId id="449" r:id="rId16"/>
    <p:sldId id="436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E9"/>
    <a:srgbClr val="CF35E3"/>
    <a:srgbClr val="DA00FF"/>
    <a:srgbClr val="1FE0E0"/>
    <a:srgbClr val="FC1107"/>
    <a:srgbClr val="EB070B"/>
    <a:srgbClr val="C32A10"/>
    <a:srgbClr val="008000"/>
    <a:srgbClr val="800040"/>
    <a:srgbClr val="FF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42" autoAdjust="0"/>
    <p:restoredTop sz="94660"/>
  </p:normalViewPr>
  <p:slideViewPr>
    <p:cSldViewPr>
      <p:cViewPr varScale="1">
        <p:scale>
          <a:sx n="113" d="100"/>
          <a:sy n="113" d="100"/>
        </p:scale>
        <p:origin x="12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2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7-</a:t>
            </a:r>
            <a:fld id="{25E6C7D9-E153-A246-A118-12F94377C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7-</a:t>
            </a:r>
            <a:fld id="{48456A70-0021-B84E-925B-88B7CCC4D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7-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7-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7-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7-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7-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7-</a:t>
            </a:r>
            <a:fld id="{B4EAA76D-941B-F24A-9A99-FA0C585D5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1.emf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9.png"/><Relationship Id="rId5" Type="http://schemas.microsoft.com/office/2007/relationships/media" Target="../media/media3.wav"/><Relationship Id="rId10" Type="http://schemas.openxmlformats.org/officeDocument/2006/relationships/image" Target="../media/image8.png"/><Relationship Id="rId4" Type="http://schemas.openxmlformats.org/officeDocument/2006/relationships/audio" Target="../media/media2.wav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Discrete-Time Systems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7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Example (MATLAB 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7-</a:t>
            </a:r>
            <a:fld id="{48456A70-0021-B84E-925B-88B7CCC4D2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9255" y="1371600"/>
            <a:ext cx="403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% Set </a:t>
            </a:r>
            <a:r>
              <a:rPr lang="tr-TR" sz="1800" dirty="0" err="1">
                <a:solidFill>
                  <a:schemeClr val="accent1">
                    <a:lumMod val="75000"/>
                  </a:schemeClr>
                </a:solidFill>
              </a:rPr>
              <a:t>sampling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 rate </a:t>
            </a:r>
            <a:r>
              <a:rPr lang="tr-TR" sz="1800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accent1">
                    <a:lumMod val="75000"/>
                  </a:schemeClr>
                </a:solidFill>
              </a:rPr>
              <a:t>duration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CC00CC"/>
                </a:solidFill>
              </a:rPr>
              <a:t>fs</a:t>
            </a:r>
            <a:r>
              <a:rPr lang="en-US" sz="1800" dirty="0">
                <a:solidFill>
                  <a:srgbClr val="CC00CC"/>
                </a:solidFill>
              </a:rPr>
              <a:t> = 8000;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err="1">
                <a:solidFill>
                  <a:srgbClr val="CC00CC"/>
                </a:solidFill>
              </a:rPr>
              <a:t>tmax</a:t>
            </a:r>
            <a:r>
              <a:rPr lang="fr-FR" sz="1800" dirty="0">
                <a:solidFill>
                  <a:srgbClr val="CC00CC"/>
                </a:solidFill>
              </a:rPr>
              <a:t> = 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err="1">
                <a:solidFill>
                  <a:srgbClr val="CC00CC"/>
                </a:solidFill>
              </a:rPr>
              <a:t>nmax</a:t>
            </a:r>
            <a:r>
              <a:rPr lang="fr-FR" sz="1800" dirty="0">
                <a:solidFill>
                  <a:srgbClr val="CC00CC"/>
                </a:solidFill>
              </a:rPr>
              <a:t> = round(</a:t>
            </a:r>
            <a:r>
              <a:rPr lang="fr-FR" sz="1800" dirty="0" err="1">
                <a:solidFill>
                  <a:srgbClr val="CC00CC"/>
                </a:solidFill>
              </a:rPr>
              <a:t>fs</a:t>
            </a:r>
            <a:r>
              <a:rPr lang="fr-FR" sz="1800" dirty="0">
                <a:solidFill>
                  <a:srgbClr val="CC00CC"/>
                </a:solidFill>
              </a:rPr>
              <a:t> * </a:t>
            </a:r>
            <a:r>
              <a:rPr lang="fr-FR" sz="1800" dirty="0" err="1">
                <a:solidFill>
                  <a:srgbClr val="CC00CC"/>
                </a:solidFill>
              </a:rPr>
              <a:t>tmax</a:t>
            </a:r>
            <a:r>
              <a:rPr lang="fr-FR" sz="1800" dirty="0">
                <a:solidFill>
                  <a:srgbClr val="CC00CC"/>
                </a:solidFill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n = 1 : </a:t>
            </a:r>
            <a:r>
              <a:rPr lang="tr-TR" sz="1800" dirty="0" err="1">
                <a:solidFill>
                  <a:srgbClr val="CC00CC"/>
                </a:solidFill>
              </a:rPr>
              <a:t>nmax</a:t>
            </a:r>
            <a:r>
              <a:rPr lang="tr-TR" sz="1800" dirty="0">
                <a:solidFill>
                  <a:srgbClr val="CC00CC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tr-TR" sz="1800" dirty="0"/>
          </a:p>
          <a:p>
            <a:r>
              <a:rPr lang="en-US" sz="1800" dirty="0">
                <a:solidFill>
                  <a:srgbClr val="CC00CC"/>
                </a:solidFill>
              </a:rPr>
              <a:t>% B note in three different octaves</a:t>
            </a:r>
          </a:p>
          <a:p>
            <a:r>
              <a:rPr lang="en-US" sz="1800" dirty="0">
                <a:solidFill>
                  <a:srgbClr val="CC00CC"/>
                </a:solidFill>
              </a:rPr>
              <a:t>B1 = 61.73541;    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% Hz     </a:t>
            </a:r>
          </a:p>
          <a:p>
            <a:r>
              <a:rPr lang="en-US" sz="1800" dirty="0">
                <a:solidFill>
                  <a:srgbClr val="CC00CC"/>
                </a:solidFill>
              </a:rPr>
              <a:t>B3 = 4*B1</a:t>
            </a:r>
          </a:p>
          <a:p>
            <a:r>
              <a:rPr lang="en-US" sz="1800" dirty="0">
                <a:solidFill>
                  <a:srgbClr val="CC00CC"/>
                </a:solidFill>
              </a:rPr>
              <a:t>B4 = 2*B3;</a:t>
            </a:r>
          </a:p>
          <a:p>
            <a:r>
              <a:rPr lang="en-US" sz="1800" dirty="0">
                <a:solidFill>
                  <a:srgbClr val="CC00CC"/>
                </a:solidFill>
              </a:rPr>
              <a:t>B5 = 2*B4;</a:t>
            </a:r>
          </a:p>
          <a:p>
            <a:r>
              <a:rPr lang="en-US" sz="1800" dirty="0">
                <a:solidFill>
                  <a:srgbClr val="CC00CC"/>
                </a:solidFill>
              </a:rPr>
              <a:t>f = [ B3 B4 B5 ];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 err="1">
                <a:solidFill>
                  <a:srgbClr val="CC00CC"/>
                </a:solidFill>
              </a:rPr>
              <a:t>wHat</a:t>
            </a:r>
            <a:r>
              <a:rPr lang="pl-PL" sz="1800" dirty="0">
                <a:solidFill>
                  <a:srgbClr val="CC00CC"/>
                </a:solidFill>
              </a:rPr>
              <a:t> = 2*pi*f/</a:t>
            </a:r>
            <a:r>
              <a:rPr lang="pl-PL" sz="1800" dirty="0" err="1">
                <a:solidFill>
                  <a:srgbClr val="CC00CC"/>
                </a:solidFill>
              </a:rPr>
              <a:t>fs</a:t>
            </a:r>
            <a:r>
              <a:rPr lang="pl-PL" sz="1800" dirty="0">
                <a:solidFill>
                  <a:srgbClr val="CC00CC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solidFill>
                  <a:srgbClr val="CC00CC"/>
                </a:solidFill>
              </a:rPr>
              <a:t>a = [  1    1   1 ];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solidFill>
                  <a:srgbClr val="CC00CC"/>
                </a:solidFill>
              </a:rPr>
              <a:t>x = </a:t>
            </a:r>
            <a:r>
              <a:rPr lang="pl-PL" sz="1800" dirty="0" err="1">
                <a:solidFill>
                  <a:srgbClr val="CC00CC"/>
                </a:solidFill>
              </a:rPr>
              <a:t>zeros</a:t>
            </a:r>
            <a:r>
              <a:rPr lang="pl-PL" sz="1800" dirty="0">
                <a:solidFill>
                  <a:srgbClr val="CC00CC"/>
                </a:solidFill>
              </a:rPr>
              <a:t>(1, </a:t>
            </a:r>
            <a:r>
              <a:rPr lang="pl-PL" sz="1800" dirty="0" err="1">
                <a:solidFill>
                  <a:srgbClr val="CC00CC"/>
                </a:solidFill>
              </a:rPr>
              <a:t>length</a:t>
            </a:r>
            <a:r>
              <a:rPr lang="pl-PL" sz="1800" dirty="0">
                <a:solidFill>
                  <a:srgbClr val="CC00CC"/>
                </a:solidFill>
              </a:rPr>
              <a:t>(n));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C00CC"/>
                </a:solidFill>
              </a:rPr>
              <a:t>for </a:t>
            </a:r>
            <a:r>
              <a:rPr lang="en-US" sz="1800" dirty="0" err="1">
                <a:solidFill>
                  <a:srgbClr val="CC00CC"/>
                </a:solidFill>
              </a:rPr>
              <a:t>i</a:t>
            </a:r>
            <a:r>
              <a:rPr lang="en-US" sz="1800" dirty="0">
                <a:solidFill>
                  <a:srgbClr val="CC00CC"/>
                </a:solidFill>
              </a:rPr>
              <a:t> = 1 : length(</a:t>
            </a:r>
            <a:r>
              <a:rPr lang="en-US" sz="1800" dirty="0" err="1">
                <a:solidFill>
                  <a:srgbClr val="CC00CC"/>
                </a:solidFill>
              </a:rPr>
              <a:t>wHat</a:t>
            </a:r>
            <a:r>
              <a:rPr lang="en-US" sz="1800" dirty="0">
                <a:solidFill>
                  <a:srgbClr val="CC00CC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>
                <a:solidFill>
                  <a:srgbClr val="CC00CC"/>
                </a:solidFill>
              </a:rPr>
              <a:t>    x = x + a(i)*cos(</a:t>
            </a:r>
            <a:r>
              <a:rPr lang="fr-FR" sz="1800" dirty="0" err="1">
                <a:solidFill>
                  <a:srgbClr val="CC00CC"/>
                </a:solidFill>
              </a:rPr>
              <a:t>wHat</a:t>
            </a:r>
            <a:r>
              <a:rPr lang="fr-FR" sz="1800" dirty="0">
                <a:solidFill>
                  <a:srgbClr val="CC00CC"/>
                </a:solidFill>
              </a:rPr>
              <a:t>(i)*n);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>
                <a:solidFill>
                  <a:srgbClr val="CC00CC"/>
                </a:solidFill>
              </a:rPr>
              <a:t>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5791200"/>
            <a:ext cx="3962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Note:</a:t>
            </a:r>
            <a:r>
              <a:rPr lang="en-US" dirty="0"/>
              <a:t> </a:t>
            </a:r>
            <a:r>
              <a:rPr lang="en-US" b="1" dirty="0"/>
              <a:t>filter(b, 1, x) </a:t>
            </a:r>
            <a:r>
              <a:rPr lang="en-US" dirty="0"/>
              <a:t>command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5-3.1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1391483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%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Scale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amplitude to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in [-1, 1]</a:t>
            </a:r>
          </a:p>
          <a:p>
            <a:pPr>
              <a:spcBef>
                <a:spcPts val="0"/>
              </a:spcBef>
            </a:pPr>
            <a:r>
              <a:rPr lang="fr-FR" sz="1800" dirty="0">
                <a:solidFill>
                  <a:srgbClr val="CC00CC"/>
                </a:solidFill>
              </a:rPr>
              <a:t>x = x / max(abs(x));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%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Filter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signal of 3 notes </a:t>
            </a:r>
          </a:p>
          <a:p>
            <a:r>
              <a:rPr lang="es-ES_tradnl" sz="1800" dirty="0">
                <a:solidFill>
                  <a:srgbClr val="CC00CC"/>
                </a:solidFill>
              </a:rPr>
              <a:t>average4 = (1/4)*</a:t>
            </a:r>
            <a:r>
              <a:rPr lang="es-ES_tradnl" sz="1800" dirty="0" err="1">
                <a:solidFill>
                  <a:srgbClr val="CC00CC"/>
                </a:solidFill>
              </a:rPr>
              <a:t>ones</a:t>
            </a:r>
            <a:r>
              <a:rPr lang="es-ES_tradnl" sz="1800" dirty="0">
                <a:solidFill>
                  <a:srgbClr val="CC00CC"/>
                </a:solidFill>
              </a:rPr>
              <a:t>(1,4);</a:t>
            </a:r>
          </a:p>
          <a:p>
            <a:r>
              <a:rPr lang="es-ES_tradnl" sz="1800" dirty="0"/>
              <a:t>y4 = </a:t>
            </a:r>
            <a:r>
              <a:rPr lang="es-ES_tradnl" sz="1800" dirty="0" err="1"/>
              <a:t>filter</a:t>
            </a:r>
            <a:r>
              <a:rPr lang="es-ES_tradnl" sz="1800" dirty="0"/>
              <a:t>(average4, 1, x);</a:t>
            </a:r>
          </a:p>
          <a:p>
            <a:r>
              <a:rPr lang="es-ES_tradnl" sz="1800" dirty="0">
                <a:solidFill>
                  <a:srgbClr val="CC00CC"/>
                </a:solidFill>
              </a:rPr>
              <a:t>average16 = (1/16)*</a:t>
            </a:r>
            <a:r>
              <a:rPr lang="es-ES_tradnl" sz="1800" dirty="0" err="1">
                <a:solidFill>
                  <a:srgbClr val="CC00CC"/>
                </a:solidFill>
              </a:rPr>
              <a:t>ones</a:t>
            </a:r>
            <a:r>
              <a:rPr lang="es-ES_tradnl" sz="1800" dirty="0">
                <a:solidFill>
                  <a:srgbClr val="CC00CC"/>
                </a:solidFill>
              </a:rPr>
              <a:t>(1,16);</a:t>
            </a:r>
          </a:p>
          <a:p>
            <a:r>
              <a:rPr lang="es-ES_tradnl" sz="1800" dirty="0"/>
              <a:t>y16 = </a:t>
            </a:r>
            <a:r>
              <a:rPr lang="es-ES_tradnl" sz="1800" dirty="0" err="1"/>
              <a:t>filter</a:t>
            </a:r>
            <a:r>
              <a:rPr lang="es-ES_tradnl" sz="1800" dirty="0"/>
              <a:t>(average16, 1, x);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1800" dirty="0"/>
          </a:p>
          <a:p>
            <a:pPr marL="0" indent="0">
              <a:spcBef>
                <a:spcPts val="0"/>
              </a:spcBef>
              <a:buNone/>
            </a:pPr>
            <a:r>
              <a:rPr lang="es-ES_tradnl" sz="1800" dirty="0">
                <a:solidFill>
                  <a:schemeClr val="accent1">
                    <a:lumMod val="75000"/>
                  </a:schemeClr>
                </a:solidFill>
              </a:rPr>
              <a:t>% Play </a:t>
            </a:r>
            <a:r>
              <a:rPr lang="es-ES_tradnl" sz="1800" dirty="0" err="1">
                <a:solidFill>
                  <a:schemeClr val="accent1">
                    <a:lumMod val="75000"/>
                  </a:schemeClr>
                </a:solidFill>
              </a:rPr>
              <a:t>sounds</a:t>
            </a:r>
            <a:r>
              <a:rPr lang="es-ES_tradn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s-ES_tradn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>
                <a:solidFill>
                  <a:schemeClr val="accent1">
                    <a:lumMod val="75000"/>
                  </a:schemeClr>
                </a:solidFill>
              </a:rPr>
              <a:t>keep</a:t>
            </a:r>
            <a:r>
              <a:rPr lang="es-ES_tradn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>
                <a:solidFill>
                  <a:schemeClr val="accent1">
                    <a:lumMod val="75000"/>
                  </a:schemeClr>
                </a:solidFill>
              </a:rPr>
              <a:t>same</a:t>
            </a:r>
            <a:r>
              <a:rPr lang="es-ES_tradn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>
                <a:solidFill>
                  <a:schemeClr val="accent1">
                    <a:lumMod val="75000"/>
                  </a:schemeClr>
                </a:solidFill>
              </a:rPr>
              <a:t>volume</a:t>
            </a:r>
            <a:r>
              <a:rPr lang="es-ES_tradn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>
                <a:solidFill>
                  <a:schemeClr val="accent1">
                    <a:lumMod val="75000"/>
                  </a:schemeClr>
                </a:solidFill>
              </a:rPr>
              <a:t>level</a:t>
            </a:r>
            <a:endParaRPr lang="es-ES_tradnl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1800" dirty="0" err="1">
                <a:solidFill>
                  <a:srgbClr val="CC00CC"/>
                </a:solidFill>
              </a:rPr>
              <a:t>sound</a:t>
            </a:r>
            <a:r>
              <a:rPr lang="es-ES_tradnl" sz="1800" dirty="0">
                <a:solidFill>
                  <a:srgbClr val="CC00CC"/>
                </a:solidFill>
              </a:rPr>
              <a:t>(x, </a:t>
            </a:r>
            <a:r>
              <a:rPr lang="es-ES_tradnl" sz="1800" dirty="0" err="1">
                <a:solidFill>
                  <a:srgbClr val="CC00CC"/>
                </a:solidFill>
              </a:rPr>
              <a:t>fs</a:t>
            </a:r>
            <a:r>
              <a:rPr lang="es-ES_tradnl" sz="1800" dirty="0">
                <a:solidFill>
                  <a:srgbClr val="CC00CC"/>
                </a:solidFill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1800" dirty="0">
                <a:solidFill>
                  <a:srgbClr val="CC00CC"/>
                </a:solidFill>
              </a:rPr>
              <a:t>pause(tmax+1);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1800" dirty="0" err="1">
                <a:solidFill>
                  <a:srgbClr val="CC00CC"/>
                </a:solidFill>
              </a:rPr>
              <a:t>sound</a:t>
            </a:r>
            <a:r>
              <a:rPr lang="es-ES_tradnl" sz="1800" dirty="0">
                <a:solidFill>
                  <a:srgbClr val="CC00CC"/>
                </a:solidFill>
              </a:rPr>
              <a:t>(y4, </a:t>
            </a:r>
            <a:r>
              <a:rPr lang="es-ES_tradnl" sz="1800" dirty="0" err="1">
                <a:solidFill>
                  <a:srgbClr val="CC00CC"/>
                </a:solidFill>
              </a:rPr>
              <a:t>fs</a:t>
            </a:r>
            <a:r>
              <a:rPr lang="es-ES_tradnl" sz="1800" dirty="0">
                <a:solidFill>
                  <a:srgbClr val="CC00CC"/>
                </a:solidFill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1800" dirty="0">
                <a:solidFill>
                  <a:srgbClr val="CC00CC"/>
                </a:solidFill>
              </a:rPr>
              <a:t>pause(tmax+1);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1800" dirty="0" err="1">
                <a:solidFill>
                  <a:srgbClr val="CC00CC"/>
                </a:solidFill>
              </a:rPr>
              <a:t>sound</a:t>
            </a:r>
            <a:r>
              <a:rPr lang="es-ES_tradnl" sz="1800" dirty="0">
                <a:solidFill>
                  <a:srgbClr val="CC00CC"/>
                </a:solidFill>
              </a:rPr>
              <a:t>(y16, </a:t>
            </a:r>
            <a:r>
              <a:rPr lang="es-ES_tradnl" sz="1800" dirty="0" err="1">
                <a:solidFill>
                  <a:srgbClr val="CC00CC"/>
                </a:solidFill>
              </a:rPr>
              <a:t>fs</a:t>
            </a:r>
            <a:r>
              <a:rPr lang="es-ES_tradnl" sz="1800" dirty="0">
                <a:solidFill>
                  <a:srgbClr val="CC00CC"/>
                </a:solidFill>
              </a:rPr>
              <a:t>);</a:t>
            </a:r>
          </a:p>
        </p:txBody>
      </p:sp>
      <p:cxnSp>
        <p:nvCxnSpPr>
          <p:cNvPr id="11" name="Curved Connector 10"/>
          <p:cNvCxnSpPr/>
          <p:nvPr/>
        </p:nvCxnSpPr>
        <p:spPr bwMode="auto">
          <a:xfrm rot="5400000" flipH="1" flipV="1">
            <a:off x="5981700" y="6298560"/>
            <a:ext cx="457200" cy="228600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14800" y="639375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Filter coefficients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1246" y="6389344"/>
            <a:ext cx="144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signal</a:t>
            </a:r>
          </a:p>
        </p:txBody>
      </p:sp>
      <p:cxnSp>
        <p:nvCxnSpPr>
          <p:cNvPr id="15" name="Curved Connector 14"/>
          <p:cNvCxnSpPr/>
          <p:nvPr/>
        </p:nvCxnSpPr>
        <p:spPr bwMode="auto">
          <a:xfrm rot="5400000" flipH="1" flipV="1">
            <a:off x="6591300" y="6286500"/>
            <a:ext cx="457200" cy="228600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316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Impulse Response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609600"/>
          </a:xfrm>
        </p:spPr>
        <p:txBody>
          <a:bodyPr/>
          <a:lstStyle/>
          <a:p>
            <a:r>
              <a:rPr lang="en-US" dirty="0"/>
              <a:t>Discrete-time unit impulse signal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7-</a:t>
            </a:r>
            <a:fld id="{95762E6C-DE49-564A-8C5A-CB9F7777570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5-3.2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130491"/>
              </p:ext>
            </p:extLst>
          </p:nvPr>
        </p:nvGraphicFramePr>
        <p:xfrm>
          <a:off x="3886200" y="2123873"/>
          <a:ext cx="1676400" cy="695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495300" progId="Equation.3">
                  <p:embed/>
                </p:oleObj>
              </mc:Choice>
              <mc:Fallback>
                <p:oleObj name="Equation" r:id="rId2" imgW="11938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6200" y="2123873"/>
                        <a:ext cx="1676400" cy="695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889000" y="2057400"/>
            <a:ext cx="3073400" cy="1447800"/>
            <a:chOff x="2794000" y="2057400"/>
            <a:chExt cx="3073400" cy="1447800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4165600" y="26289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4584700" y="3048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4965700" y="3048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2794000" y="31242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V="1">
              <a:off x="4241800" y="24384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5410200" y="30596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 dirty="0"/>
                <a:t>n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038600" y="2057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Symbol" charset="0"/>
                </a:rPr>
                <a:t>d</a:t>
              </a:r>
              <a:r>
                <a:rPr lang="en-US" sz="1800" dirty="0"/>
                <a:t>[</a:t>
              </a:r>
              <a:r>
                <a:rPr lang="en-US" sz="1800" i="1" dirty="0"/>
                <a:t>n</a:t>
              </a:r>
              <a:r>
                <a:rPr lang="en-US" sz="1800" dirty="0"/>
                <a:t>]</a:t>
              </a:r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V="1">
              <a:off x="4241800" y="25908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4203700" y="2590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5308600" y="3048000"/>
              <a:ext cx="76200" cy="152400"/>
              <a:chOff x="4800" y="1872"/>
              <a:chExt cx="48" cy="96"/>
            </a:xfrm>
          </p:grpSpPr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4927600" y="30861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546600" y="30861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3098800" y="3048000"/>
              <a:ext cx="76200" cy="152400"/>
              <a:chOff x="4800" y="1872"/>
              <a:chExt cx="48" cy="96"/>
            </a:xfrm>
          </p:grpSpPr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32"/>
            <p:cNvGrpSpPr>
              <a:grpSpLocks/>
            </p:cNvGrpSpPr>
            <p:nvPr/>
          </p:nvGrpSpPr>
          <p:grpSpPr bwMode="auto">
            <a:xfrm>
              <a:off x="3479800" y="3048000"/>
              <a:ext cx="76200" cy="152400"/>
              <a:chOff x="4800" y="1872"/>
              <a:chExt cx="48" cy="96"/>
            </a:xfrm>
          </p:grpSpPr>
          <p:sp>
            <p:nvSpPr>
              <p:cNvPr id="26" name="Line 33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34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3860800" y="3048000"/>
              <a:ext cx="76200" cy="152400"/>
              <a:chOff x="4800" y="1872"/>
              <a:chExt cx="48" cy="96"/>
            </a:xfrm>
          </p:grpSpPr>
          <p:sp>
            <p:nvSpPr>
              <p:cNvPr id="29" name="Line 36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37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3860800" y="2438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1</a:t>
              </a: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43942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37084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-1</a:t>
              </a:r>
            </a:p>
          </p:txBody>
        </p:sp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47752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51562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3</a:t>
              </a:r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33274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-2</a:t>
              </a:r>
            </a:p>
          </p:txBody>
        </p:sp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29464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-3</a:t>
              </a: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4051429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0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613400" y="2057400"/>
            <a:ext cx="3073400" cy="1447800"/>
            <a:chOff x="5867400" y="2057400"/>
            <a:chExt cx="3073400" cy="1447800"/>
          </a:xfrm>
        </p:grpSpPr>
        <p:sp>
          <p:nvSpPr>
            <p:cNvPr id="41" name="Line 2"/>
            <p:cNvSpPr>
              <a:spLocks noChangeShapeType="1"/>
            </p:cNvSpPr>
            <p:nvPr/>
          </p:nvSpPr>
          <p:spPr bwMode="auto">
            <a:xfrm>
              <a:off x="7239000" y="26289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"/>
            <p:cNvSpPr>
              <a:spLocks noChangeShapeType="1"/>
            </p:cNvSpPr>
            <p:nvPr/>
          </p:nvSpPr>
          <p:spPr bwMode="auto">
            <a:xfrm>
              <a:off x="7658100" y="3048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8039100" y="3048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5867400" y="31242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7315200" y="24384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8483600" y="30596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 dirty="0"/>
                <a:t>n</a:t>
              </a: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6883400" y="2057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Symbol" charset="0"/>
                </a:rPr>
                <a:t>d</a:t>
              </a:r>
              <a:r>
                <a:rPr lang="en-US" sz="1800" dirty="0"/>
                <a:t>[</a:t>
              </a:r>
              <a:r>
                <a:rPr lang="en-US" sz="1800" i="1" dirty="0"/>
                <a:t>n-2</a:t>
              </a:r>
              <a:r>
                <a:rPr lang="en-US" sz="1800" dirty="0"/>
                <a:t>]</a:t>
              </a: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V="1">
              <a:off x="8038713" y="25908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8001000" y="2590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24"/>
            <p:cNvGrpSpPr>
              <a:grpSpLocks/>
            </p:cNvGrpSpPr>
            <p:nvPr/>
          </p:nvGrpSpPr>
          <p:grpSpPr bwMode="auto">
            <a:xfrm>
              <a:off x="8382000" y="3048000"/>
              <a:ext cx="76200" cy="152400"/>
              <a:chOff x="4800" y="1872"/>
              <a:chExt cx="48" cy="96"/>
            </a:xfrm>
          </p:grpSpPr>
          <p:sp>
            <p:nvSpPr>
              <p:cNvPr id="69" name="Line 25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6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>
              <a:off x="7620000" y="30861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29"/>
            <p:cNvGrpSpPr>
              <a:grpSpLocks/>
            </p:cNvGrpSpPr>
            <p:nvPr/>
          </p:nvGrpSpPr>
          <p:grpSpPr bwMode="auto">
            <a:xfrm>
              <a:off x="6172200" y="3048000"/>
              <a:ext cx="76200" cy="152400"/>
              <a:chOff x="4800" y="1872"/>
              <a:chExt cx="48" cy="96"/>
            </a:xfrm>
          </p:grpSpPr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31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32"/>
            <p:cNvGrpSpPr>
              <a:grpSpLocks/>
            </p:cNvGrpSpPr>
            <p:nvPr/>
          </p:nvGrpSpPr>
          <p:grpSpPr bwMode="auto">
            <a:xfrm>
              <a:off x="6553200" y="3048000"/>
              <a:ext cx="76200" cy="152400"/>
              <a:chOff x="4800" y="1872"/>
              <a:chExt cx="48" cy="96"/>
            </a:xfrm>
          </p:grpSpPr>
          <p:sp>
            <p:nvSpPr>
              <p:cNvPr id="65" name="Line 33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34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35"/>
            <p:cNvGrpSpPr>
              <a:grpSpLocks/>
            </p:cNvGrpSpPr>
            <p:nvPr/>
          </p:nvGrpSpPr>
          <p:grpSpPr bwMode="auto">
            <a:xfrm>
              <a:off x="6934200" y="3048000"/>
              <a:ext cx="76200" cy="152400"/>
              <a:chOff x="4800" y="1872"/>
              <a:chExt cx="48" cy="96"/>
            </a:xfrm>
          </p:grpSpPr>
          <p:sp>
            <p:nvSpPr>
              <p:cNvPr id="63" name="Line 36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37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auto">
            <a:xfrm>
              <a:off x="6934200" y="2438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1</a:t>
              </a:r>
            </a:p>
          </p:txBody>
        </p:sp>
        <p:sp>
          <p:nvSpPr>
            <p:cNvPr id="57" name="Text Box 39"/>
            <p:cNvSpPr txBox="1">
              <a:spLocks noChangeArrowheads="1"/>
            </p:cNvSpPr>
            <p:nvPr/>
          </p:nvSpPr>
          <p:spPr bwMode="auto">
            <a:xfrm>
              <a:off x="74676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</a:p>
          </p:txBody>
        </p:sp>
        <p:sp>
          <p:nvSpPr>
            <p:cNvPr id="58" name="Text Box 40"/>
            <p:cNvSpPr txBox="1">
              <a:spLocks noChangeArrowheads="1"/>
            </p:cNvSpPr>
            <p:nvPr/>
          </p:nvSpPr>
          <p:spPr bwMode="auto">
            <a:xfrm>
              <a:off x="67818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-1</a:t>
              </a:r>
            </a:p>
          </p:txBody>
        </p:sp>
        <p:sp>
          <p:nvSpPr>
            <p:cNvPr id="59" name="Text Box 41"/>
            <p:cNvSpPr txBox="1">
              <a:spLocks noChangeArrowheads="1"/>
            </p:cNvSpPr>
            <p:nvPr/>
          </p:nvSpPr>
          <p:spPr bwMode="auto">
            <a:xfrm>
              <a:off x="78486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82296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3</a:t>
              </a:r>
            </a:p>
          </p:txBody>
        </p:sp>
        <p:sp>
          <p:nvSpPr>
            <p:cNvPr id="61" name="Text Box 43"/>
            <p:cNvSpPr txBox="1">
              <a:spLocks noChangeArrowheads="1"/>
            </p:cNvSpPr>
            <p:nvPr/>
          </p:nvSpPr>
          <p:spPr bwMode="auto">
            <a:xfrm>
              <a:off x="64008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-2</a:t>
              </a:r>
            </a:p>
          </p:txBody>
        </p:sp>
        <p:sp>
          <p:nvSpPr>
            <p:cNvPr id="62" name="Text Box 44"/>
            <p:cNvSpPr txBox="1">
              <a:spLocks noChangeArrowheads="1"/>
            </p:cNvSpPr>
            <p:nvPr/>
          </p:nvSpPr>
          <p:spPr bwMode="auto">
            <a:xfrm>
              <a:off x="6019800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-3</a:t>
              </a:r>
            </a:p>
          </p:txBody>
        </p:sp>
        <p:sp>
          <p:nvSpPr>
            <p:cNvPr id="71" name="Text Box 39"/>
            <p:cNvSpPr txBox="1">
              <a:spLocks noChangeArrowheads="1"/>
            </p:cNvSpPr>
            <p:nvPr/>
          </p:nvSpPr>
          <p:spPr bwMode="auto">
            <a:xfrm>
              <a:off x="7124313" y="32004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0</a:t>
              </a:r>
            </a:p>
          </p:txBody>
        </p:sp>
        <p:grpSp>
          <p:nvGrpSpPr>
            <p:cNvPr id="73" name="Group 24"/>
            <p:cNvGrpSpPr>
              <a:grpSpLocks/>
            </p:cNvGrpSpPr>
            <p:nvPr/>
          </p:nvGrpSpPr>
          <p:grpSpPr bwMode="auto">
            <a:xfrm>
              <a:off x="7276713" y="3048000"/>
              <a:ext cx="76200" cy="152400"/>
              <a:chOff x="4800" y="1872"/>
              <a:chExt cx="48" cy="96"/>
            </a:xfrm>
          </p:grpSpPr>
          <p:sp>
            <p:nvSpPr>
              <p:cNvPr id="74" name="Line 25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2297759" y="4308980"/>
            <a:ext cx="76200" cy="1406368"/>
            <a:chOff x="2298030" y="4308980"/>
            <a:chExt cx="76200" cy="1406368"/>
          </a:xfrm>
        </p:grpSpPr>
        <p:sp>
          <p:nvSpPr>
            <p:cNvPr id="86" name="Line 22"/>
            <p:cNvSpPr>
              <a:spLocks noChangeShapeType="1"/>
            </p:cNvSpPr>
            <p:nvPr/>
          </p:nvSpPr>
          <p:spPr bwMode="auto">
            <a:xfrm flipV="1">
              <a:off x="2336130" y="4308980"/>
              <a:ext cx="0" cy="14063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2298030" y="430898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951455" y="4724400"/>
            <a:ext cx="76200" cy="990600"/>
            <a:chOff x="1951455" y="4724400"/>
            <a:chExt cx="76200" cy="990600"/>
          </a:xfrm>
        </p:grpSpPr>
        <p:sp>
          <p:nvSpPr>
            <p:cNvPr id="116" name="Line 22"/>
            <p:cNvSpPr>
              <a:spLocks noChangeShapeType="1"/>
            </p:cNvSpPr>
            <p:nvPr/>
          </p:nvSpPr>
          <p:spPr bwMode="auto">
            <a:xfrm flipV="1">
              <a:off x="1989555" y="4724400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23"/>
            <p:cNvSpPr>
              <a:spLocks noChangeArrowheads="1"/>
            </p:cNvSpPr>
            <p:nvPr/>
          </p:nvSpPr>
          <p:spPr bwMode="auto">
            <a:xfrm>
              <a:off x="1951455" y="4724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030285" y="5181600"/>
            <a:ext cx="76200" cy="533400"/>
            <a:chOff x="3030285" y="5181600"/>
            <a:chExt cx="76200" cy="533400"/>
          </a:xfrm>
        </p:grpSpPr>
        <p:sp>
          <p:nvSpPr>
            <p:cNvPr id="118" name="Line 22"/>
            <p:cNvSpPr>
              <a:spLocks noChangeShapeType="1"/>
            </p:cNvSpPr>
            <p:nvPr/>
          </p:nvSpPr>
          <p:spPr bwMode="auto">
            <a:xfrm flipV="1">
              <a:off x="3068385" y="51816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23"/>
            <p:cNvSpPr>
              <a:spLocks noChangeArrowheads="1"/>
            </p:cNvSpPr>
            <p:nvPr/>
          </p:nvSpPr>
          <p:spPr bwMode="auto">
            <a:xfrm>
              <a:off x="3030285" y="518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600200" y="5181600"/>
            <a:ext cx="76200" cy="533400"/>
            <a:chOff x="1600200" y="5181600"/>
            <a:chExt cx="76200" cy="533400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V="1">
              <a:off x="1638300" y="51816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23"/>
            <p:cNvSpPr>
              <a:spLocks noChangeArrowheads="1"/>
            </p:cNvSpPr>
            <p:nvPr/>
          </p:nvSpPr>
          <p:spPr bwMode="auto">
            <a:xfrm>
              <a:off x="1600200" y="5181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640930" y="4724400"/>
            <a:ext cx="76200" cy="990600"/>
            <a:chOff x="2640930" y="4724400"/>
            <a:chExt cx="76200" cy="990600"/>
          </a:xfrm>
        </p:grpSpPr>
        <p:sp>
          <p:nvSpPr>
            <p:cNvPr id="122" name="Line 22"/>
            <p:cNvSpPr>
              <a:spLocks noChangeShapeType="1"/>
            </p:cNvSpPr>
            <p:nvPr/>
          </p:nvSpPr>
          <p:spPr bwMode="auto">
            <a:xfrm flipV="1">
              <a:off x="2679030" y="4724400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23"/>
            <p:cNvSpPr>
              <a:spLocks noChangeArrowheads="1"/>
            </p:cNvSpPr>
            <p:nvPr/>
          </p:nvSpPr>
          <p:spPr bwMode="auto">
            <a:xfrm>
              <a:off x="2640930" y="4724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" name="Content Placeholder 6"/>
          <p:cNvSpPr txBox="1">
            <a:spLocks/>
          </p:cNvSpPr>
          <p:nvPr/>
        </p:nvSpPr>
        <p:spPr bwMode="auto">
          <a:xfrm>
            <a:off x="457200" y="3581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457200">
              <a:spcBef>
                <a:spcPts val="1224"/>
              </a:spcBef>
            </a:pPr>
            <a:r>
              <a:rPr lang="en-US" dirty="0"/>
              <a:t>Expressing finite-length signals using unit impulses</a:t>
            </a:r>
          </a:p>
        </p:txBody>
      </p:sp>
      <p:sp>
        <p:nvSpPr>
          <p:cNvPr id="130" name="Text Box 21"/>
          <p:cNvSpPr txBox="1">
            <a:spLocks noChangeArrowheads="1"/>
          </p:cNvSpPr>
          <p:nvPr/>
        </p:nvSpPr>
        <p:spPr bwMode="auto">
          <a:xfrm>
            <a:off x="533400" y="4982078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Symbol" charset="0"/>
              </a:rPr>
              <a:t>d</a:t>
            </a:r>
            <a:r>
              <a:rPr lang="en-US" sz="1800" dirty="0"/>
              <a:t>[</a:t>
            </a:r>
            <a:r>
              <a:rPr lang="en-US" sz="1800" i="1" dirty="0"/>
              <a:t>n+</a:t>
            </a:r>
            <a:r>
              <a:rPr lang="en-US" sz="1800" dirty="0"/>
              <a:t>2]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889000" y="4119396"/>
            <a:ext cx="3073400" cy="1976604"/>
            <a:chOff x="889000" y="4119396"/>
            <a:chExt cx="3073400" cy="1976604"/>
          </a:xfrm>
        </p:grpSpPr>
        <p:sp>
          <p:nvSpPr>
            <p:cNvPr id="94" name="Text Box 38"/>
            <p:cNvSpPr txBox="1">
              <a:spLocks noChangeArrowheads="1"/>
            </p:cNvSpPr>
            <p:nvPr/>
          </p:nvSpPr>
          <p:spPr bwMode="auto">
            <a:xfrm>
              <a:off x="2006265" y="5088688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</a:p>
          </p:txBody>
        </p:sp>
        <p:sp>
          <p:nvSpPr>
            <p:cNvPr id="101" name="Text Box 39"/>
            <p:cNvSpPr txBox="1">
              <a:spLocks noChangeArrowheads="1"/>
            </p:cNvSpPr>
            <p:nvPr/>
          </p:nvSpPr>
          <p:spPr bwMode="auto">
            <a:xfrm>
              <a:off x="2146429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0</a:t>
              </a:r>
            </a:p>
          </p:txBody>
        </p:sp>
        <p:sp>
          <p:nvSpPr>
            <p:cNvPr id="112" name="Text Box 38"/>
            <p:cNvSpPr txBox="1">
              <a:spLocks noChangeArrowheads="1"/>
            </p:cNvSpPr>
            <p:nvPr/>
          </p:nvSpPr>
          <p:spPr bwMode="auto">
            <a:xfrm>
              <a:off x="2006265" y="4648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2</a:t>
              </a:r>
            </a:p>
          </p:txBody>
        </p:sp>
        <p:sp>
          <p:nvSpPr>
            <p:cNvPr id="113" name="Text Box 38"/>
            <p:cNvSpPr txBox="1">
              <a:spLocks noChangeArrowheads="1"/>
            </p:cNvSpPr>
            <p:nvPr/>
          </p:nvSpPr>
          <p:spPr bwMode="auto">
            <a:xfrm>
              <a:off x="2010364" y="41910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3</a:t>
              </a:r>
            </a:p>
          </p:txBody>
        </p:sp>
        <p:sp>
          <p:nvSpPr>
            <p:cNvPr id="79" name="Line 2"/>
            <p:cNvSpPr>
              <a:spLocks noChangeShapeType="1"/>
            </p:cNvSpPr>
            <p:nvPr/>
          </p:nvSpPr>
          <p:spPr bwMode="auto">
            <a:xfrm>
              <a:off x="2253792" y="4800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"/>
            <p:cNvSpPr>
              <a:spLocks noChangeShapeType="1"/>
            </p:cNvSpPr>
            <p:nvPr/>
          </p:nvSpPr>
          <p:spPr bwMode="auto">
            <a:xfrm>
              <a:off x="889000" y="57150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 flipV="1">
              <a:off x="2336800" y="4119396"/>
              <a:ext cx="0" cy="1595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Text Box 20"/>
            <p:cNvSpPr txBox="1">
              <a:spLocks noChangeArrowheads="1"/>
            </p:cNvSpPr>
            <p:nvPr/>
          </p:nvSpPr>
          <p:spPr bwMode="auto">
            <a:xfrm>
              <a:off x="3505200" y="565046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 dirty="0"/>
                <a:t>n</a:t>
              </a:r>
            </a:p>
          </p:txBody>
        </p:sp>
        <p:grpSp>
          <p:nvGrpSpPr>
            <p:cNvPr id="88" name="Group 24"/>
            <p:cNvGrpSpPr>
              <a:grpSpLocks/>
            </p:cNvGrpSpPr>
            <p:nvPr/>
          </p:nvGrpSpPr>
          <p:grpSpPr bwMode="auto">
            <a:xfrm>
              <a:off x="3403600" y="5638800"/>
              <a:ext cx="76200" cy="152400"/>
              <a:chOff x="4800" y="1872"/>
              <a:chExt cx="48" cy="96"/>
            </a:xfrm>
          </p:grpSpPr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26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29"/>
            <p:cNvGrpSpPr>
              <a:grpSpLocks/>
            </p:cNvGrpSpPr>
            <p:nvPr/>
          </p:nvGrpSpPr>
          <p:grpSpPr bwMode="auto">
            <a:xfrm>
              <a:off x="1193800" y="5638800"/>
              <a:ext cx="76200" cy="152400"/>
              <a:chOff x="4800" y="1872"/>
              <a:chExt cx="48" cy="96"/>
            </a:xfrm>
          </p:grpSpPr>
          <p:sp>
            <p:nvSpPr>
              <p:cNvPr id="106" name="Line 30"/>
              <p:cNvSpPr>
                <a:spLocks noChangeShapeType="1"/>
              </p:cNvSpPr>
              <p:nvPr/>
            </p:nvSpPr>
            <p:spPr bwMode="auto">
              <a:xfrm>
                <a:off x="4824" y="18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31"/>
              <p:cNvSpPr>
                <a:spLocks noChangeArrowheads="1"/>
              </p:cNvSpPr>
              <p:nvPr/>
            </p:nvSpPr>
            <p:spPr bwMode="auto">
              <a:xfrm>
                <a:off x="4800" y="18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39"/>
            <p:cNvSpPr txBox="1">
              <a:spLocks noChangeArrowheads="1"/>
            </p:cNvSpPr>
            <p:nvPr/>
          </p:nvSpPr>
          <p:spPr bwMode="auto">
            <a:xfrm>
              <a:off x="24892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</a:p>
          </p:txBody>
        </p:sp>
        <p:sp>
          <p:nvSpPr>
            <p:cNvPr id="96" name="Text Box 40"/>
            <p:cNvSpPr txBox="1">
              <a:spLocks noChangeArrowheads="1"/>
            </p:cNvSpPr>
            <p:nvPr/>
          </p:nvSpPr>
          <p:spPr bwMode="auto">
            <a:xfrm>
              <a:off x="18034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-1</a:t>
              </a:r>
            </a:p>
          </p:txBody>
        </p:sp>
        <p:sp>
          <p:nvSpPr>
            <p:cNvPr id="97" name="Text Box 41"/>
            <p:cNvSpPr txBox="1">
              <a:spLocks noChangeArrowheads="1"/>
            </p:cNvSpPr>
            <p:nvPr/>
          </p:nvSpPr>
          <p:spPr bwMode="auto">
            <a:xfrm>
              <a:off x="28702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2</a:t>
              </a:r>
            </a:p>
          </p:txBody>
        </p:sp>
        <p:sp>
          <p:nvSpPr>
            <p:cNvPr id="98" name="Text Box 42"/>
            <p:cNvSpPr txBox="1">
              <a:spLocks noChangeArrowheads="1"/>
            </p:cNvSpPr>
            <p:nvPr/>
          </p:nvSpPr>
          <p:spPr bwMode="auto">
            <a:xfrm>
              <a:off x="32512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/>
                <a:t>3</a:t>
              </a:r>
            </a:p>
          </p:txBody>
        </p:sp>
        <p:sp>
          <p:nvSpPr>
            <p:cNvPr id="99" name="Text Box 43"/>
            <p:cNvSpPr txBox="1">
              <a:spLocks noChangeArrowheads="1"/>
            </p:cNvSpPr>
            <p:nvPr/>
          </p:nvSpPr>
          <p:spPr bwMode="auto">
            <a:xfrm>
              <a:off x="14224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-2</a:t>
              </a:r>
            </a:p>
          </p:txBody>
        </p:sp>
        <p:sp>
          <p:nvSpPr>
            <p:cNvPr id="100" name="Text Box 44"/>
            <p:cNvSpPr txBox="1">
              <a:spLocks noChangeArrowheads="1"/>
            </p:cNvSpPr>
            <p:nvPr/>
          </p:nvSpPr>
          <p:spPr bwMode="auto">
            <a:xfrm>
              <a:off x="1041400" y="5791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-3</a:t>
              </a:r>
            </a:p>
          </p:txBody>
        </p:sp>
        <p:sp>
          <p:nvSpPr>
            <p:cNvPr id="110" name="Line 2"/>
            <p:cNvSpPr>
              <a:spLocks noChangeShapeType="1"/>
            </p:cNvSpPr>
            <p:nvPr/>
          </p:nvSpPr>
          <p:spPr bwMode="auto">
            <a:xfrm>
              <a:off x="2262482" y="5257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"/>
            <p:cNvSpPr>
              <a:spLocks noChangeShapeType="1"/>
            </p:cNvSpPr>
            <p:nvPr/>
          </p:nvSpPr>
          <p:spPr bwMode="auto">
            <a:xfrm>
              <a:off x="2262482" y="4343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" name="Text Box 21"/>
          <p:cNvSpPr txBox="1">
            <a:spLocks noChangeArrowheads="1"/>
          </p:cNvSpPr>
          <p:nvPr/>
        </p:nvSpPr>
        <p:spPr bwMode="auto">
          <a:xfrm>
            <a:off x="2514600" y="40386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i="1" dirty="0">
                <a:latin typeface="Times New Roman"/>
                <a:cs typeface="Times New Roman"/>
              </a:rPr>
              <a:t>x</a:t>
            </a:r>
            <a:r>
              <a:rPr lang="en-US" sz="1800" dirty="0"/>
              <a:t>[</a:t>
            </a:r>
            <a:r>
              <a:rPr lang="en-US" sz="1800" i="1" dirty="0"/>
              <a:t>n</a:t>
            </a:r>
            <a:r>
              <a:rPr lang="en-US" sz="1800" dirty="0"/>
              <a:t>]</a:t>
            </a:r>
          </a:p>
        </p:txBody>
      </p:sp>
      <p:sp>
        <p:nvSpPr>
          <p:cNvPr id="132" name="Text Box 21"/>
          <p:cNvSpPr txBox="1">
            <a:spLocks noChangeArrowheads="1"/>
          </p:cNvSpPr>
          <p:nvPr/>
        </p:nvSpPr>
        <p:spPr bwMode="auto">
          <a:xfrm>
            <a:off x="685800" y="4572000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Symbol" charset="0"/>
              </a:rPr>
              <a:t>2 d</a:t>
            </a:r>
            <a:r>
              <a:rPr lang="en-US" sz="1800" dirty="0"/>
              <a:t>[</a:t>
            </a:r>
            <a:r>
              <a:rPr lang="en-US" sz="1800" i="1" dirty="0"/>
              <a:t>n+</a:t>
            </a:r>
            <a:r>
              <a:rPr lang="en-US" sz="1800" dirty="0"/>
              <a:t>1]</a:t>
            </a:r>
          </a:p>
        </p:txBody>
      </p:sp>
      <p:sp>
        <p:nvSpPr>
          <p:cNvPr id="133" name="Text Box 21"/>
          <p:cNvSpPr txBox="1">
            <a:spLocks noChangeArrowheads="1"/>
          </p:cNvSpPr>
          <p:nvPr/>
        </p:nvSpPr>
        <p:spPr bwMode="auto">
          <a:xfrm>
            <a:off x="1371600" y="4114800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Symbol" charset="0"/>
              </a:rPr>
              <a:t>3 d</a:t>
            </a:r>
            <a:r>
              <a:rPr lang="en-US" sz="1800" dirty="0"/>
              <a:t>[</a:t>
            </a:r>
            <a:r>
              <a:rPr lang="en-US" sz="1800" i="1" dirty="0"/>
              <a:t>n</a:t>
            </a:r>
            <a:r>
              <a:rPr lang="en-US" sz="1800" dirty="0"/>
              <a:t>]</a:t>
            </a:r>
          </a:p>
        </p:txBody>
      </p:sp>
      <p:sp>
        <p:nvSpPr>
          <p:cNvPr id="134" name="Text Box 21"/>
          <p:cNvSpPr txBox="1">
            <a:spLocks noChangeArrowheads="1"/>
          </p:cNvSpPr>
          <p:nvPr/>
        </p:nvSpPr>
        <p:spPr bwMode="auto">
          <a:xfrm>
            <a:off x="2667000" y="4572000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Symbol" charset="0"/>
              </a:rPr>
              <a:t>2 d</a:t>
            </a:r>
            <a:r>
              <a:rPr lang="en-US" sz="1800" dirty="0"/>
              <a:t>[</a:t>
            </a:r>
            <a:r>
              <a:rPr lang="en-US" sz="1800" i="1" dirty="0"/>
              <a:t>n-</a:t>
            </a:r>
            <a:r>
              <a:rPr lang="en-US" sz="1800" dirty="0"/>
              <a:t>1]</a:t>
            </a:r>
          </a:p>
        </p:txBody>
      </p:sp>
      <p:sp>
        <p:nvSpPr>
          <p:cNvPr id="135" name="Text Box 21"/>
          <p:cNvSpPr txBox="1">
            <a:spLocks noChangeArrowheads="1"/>
          </p:cNvSpPr>
          <p:nvPr/>
        </p:nvSpPr>
        <p:spPr bwMode="auto">
          <a:xfrm>
            <a:off x="3200400" y="4976516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Symbol" charset="0"/>
              </a:rPr>
              <a:t>d</a:t>
            </a:r>
            <a:r>
              <a:rPr lang="en-US" sz="1800" dirty="0"/>
              <a:t>[</a:t>
            </a:r>
            <a:r>
              <a:rPr lang="en-US" sz="1800" i="1" dirty="0"/>
              <a:t>n-</a:t>
            </a:r>
            <a:r>
              <a:rPr lang="en-US" sz="1800" dirty="0"/>
              <a:t>2]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191000" y="4191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n = -3 : 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x = [0 1 2 3 2 1 0];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 err="1">
                <a:solidFill>
                  <a:srgbClr val="CC00CC"/>
                </a:solidFill>
              </a:rPr>
              <a:t>stem</a:t>
            </a:r>
            <a:r>
              <a:rPr lang="tr-TR" sz="1800" dirty="0">
                <a:solidFill>
                  <a:srgbClr val="CC00CC"/>
                </a:solidFill>
              </a:rPr>
              <a:t>(n, x);</a:t>
            </a:r>
          </a:p>
        </p:txBody>
      </p:sp>
      <p:pic>
        <p:nvPicPr>
          <p:cNvPr id="140" name="Picture 139" descr="tripuls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4135" r="6200" b="3866"/>
          <a:stretch/>
        </p:blipFill>
        <p:spPr>
          <a:xfrm>
            <a:off x="6324600" y="4133088"/>
            <a:ext cx="2554224" cy="2005022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4191000" y="5638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n = -3 : 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x = 3*</a:t>
            </a:r>
            <a:r>
              <a:rPr lang="tr-TR" sz="1800" dirty="0" err="1">
                <a:solidFill>
                  <a:srgbClr val="CC00CC"/>
                </a:solidFill>
              </a:rPr>
              <a:t>tripuls</a:t>
            </a:r>
            <a:r>
              <a:rPr lang="tr-TR" sz="1800" dirty="0">
                <a:solidFill>
                  <a:srgbClr val="CC00CC"/>
                </a:solidFill>
              </a:rPr>
              <a:t>(n/6);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 err="1">
                <a:solidFill>
                  <a:srgbClr val="CC00CC"/>
                </a:solidFill>
              </a:rPr>
              <a:t>stem</a:t>
            </a:r>
            <a:r>
              <a:rPr lang="tr-TR" sz="1800" dirty="0">
                <a:solidFill>
                  <a:srgbClr val="CC00CC"/>
                </a:solidFill>
              </a:rPr>
              <a:t>(n, x);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267200" y="518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OR -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0" y="6248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No MATLAB function for </a:t>
            </a:r>
            <a:r>
              <a:rPr lang="en-US" sz="1800" i="1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1800" dirty="0">
                <a:solidFill>
                  <a:srgbClr val="FF0000"/>
                </a:solidFill>
              </a:rPr>
              <a:t>[</a:t>
            </a:r>
            <a:r>
              <a:rPr lang="en-US" sz="1800" i="1" dirty="0">
                <a:solidFill>
                  <a:srgbClr val="FF0000"/>
                </a:solidFill>
              </a:rPr>
              <a:t>n</a:t>
            </a:r>
            <a:r>
              <a:rPr lang="en-US" sz="1800" dirty="0">
                <a:solidFill>
                  <a:srgbClr val="FF0000"/>
                </a:solidFill>
              </a:rPr>
              <a:t>]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Could use </a:t>
            </a:r>
            <a:r>
              <a:rPr lang="en-US" sz="1800" dirty="0" err="1">
                <a:solidFill>
                  <a:srgbClr val="FF0000"/>
                </a:solidFill>
              </a:rPr>
              <a:t>rectpuls</a:t>
            </a:r>
            <a:r>
              <a:rPr lang="en-US" sz="1800" dirty="0">
                <a:solidFill>
                  <a:srgbClr val="FF0000"/>
                </a:solidFill>
              </a:rPr>
              <a:t>(n) </a:t>
            </a:r>
            <a:r>
              <a:rPr lang="en-US" sz="1800" i="1" dirty="0">
                <a:solidFill>
                  <a:srgbClr val="FF0000"/>
                </a:solidFill>
              </a:rPr>
              <a:t>but awkward</a:t>
            </a:r>
          </a:p>
        </p:txBody>
      </p:sp>
      <p:graphicFrame>
        <p:nvGraphicFramePr>
          <p:cNvPr id="14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764032"/>
              </p:ext>
            </p:extLst>
          </p:nvPr>
        </p:nvGraphicFramePr>
        <p:xfrm>
          <a:off x="6215196" y="6172200"/>
          <a:ext cx="194931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500" imgH="457200" progId="Equation.3">
                  <p:embed/>
                </p:oleObj>
              </mc:Choice>
              <mc:Fallback>
                <p:oleObj name="Equation" r:id="rId5" imgW="1460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196" y="6172200"/>
                        <a:ext cx="194931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27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0" grpId="1"/>
      <p:bldP spid="131" grpId="0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9" grpId="0"/>
      <p:bldP spid="141" grpId="2"/>
      <p:bldP spid="142" grpId="0"/>
      <p:bldP spid="1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Impulse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Output of system when unit impulse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is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7-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5-3.2</a:t>
            </a: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505200" y="2057400"/>
            <a:ext cx="2590800" cy="457200"/>
            <a:chOff x="3360" y="1344"/>
            <a:chExt cx="1632" cy="288"/>
          </a:xfrm>
        </p:grpSpPr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3888" y="1344"/>
              <a:ext cx="57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T</a:t>
              </a:r>
              <a:r>
                <a:rPr lang="en-US" dirty="0"/>
                <a:t>{•}</a:t>
              </a: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4656" y="13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3360" y="13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Symbol" charset="2"/>
                  <a:cs typeface="Symbol" charset="2"/>
                </a:rPr>
                <a:t>d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  <p:cxnSp>
          <p:nvCxnSpPr>
            <p:cNvPr id="10" name="AutoShape 33"/>
            <p:cNvCxnSpPr>
              <a:cxnSpLocks noChangeShapeType="1"/>
              <a:stCxn id="9" idx="3"/>
              <a:endCxn id="7" idx="1"/>
            </p:cNvCxnSpPr>
            <p:nvPr/>
          </p:nvCxnSpPr>
          <p:spPr bwMode="auto">
            <a:xfrm>
              <a:off x="3696" y="148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34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4464" y="148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2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236888"/>
              </p:ext>
            </p:extLst>
          </p:nvPr>
        </p:nvGraphicFramePr>
        <p:xfrm>
          <a:off x="2514600" y="3018832"/>
          <a:ext cx="4980834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533400" progId="Equation.3">
                  <p:embed/>
                </p:oleObj>
              </mc:Choice>
              <mc:Fallback>
                <p:oleObj name="Equation" r:id="rId2" imgW="29210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18832"/>
                        <a:ext cx="4980834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verage3i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3361" r="5308" b="6899"/>
          <a:stretch/>
        </p:blipFill>
        <p:spPr>
          <a:xfrm>
            <a:off x="502920" y="4386072"/>
            <a:ext cx="3044952" cy="2359152"/>
          </a:xfrm>
          <a:prstGeom prst="rect">
            <a:avLst/>
          </a:prstGeom>
        </p:spPr>
      </p:pic>
      <p:pic>
        <p:nvPicPr>
          <p:cNvPr id="15" name="Picture 14" descr="average7i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3315" r="5201" b="6858"/>
          <a:stretch/>
        </p:blipFill>
        <p:spPr>
          <a:xfrm>
            <a:off x="4462272" y="4386072"/>
            <a:ext cx="3099816" cy="2395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4373880"/>
            <a:ext cx="21336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400" dirty="0">
                <a:solidFill>
                  <a:srgbClr val="CC00CC"/>
                </a:solidFill>
              </a:rPr>
              <a:t>M =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400" dirty="0">
                <a:solidFill>
                  <a:srgbClr val="CC00CC"/>
                </a:solidFill>
              </a:rPr>
              <a:t>n = -2 :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400" dirty="0">
                <a:solidFill>
                  <a:srgbClr val="CC00CC"/>
                </a:solidFill>
              </a:rPr>
              <a:t>h = </a:t>
            </a:r>
            <a:r>
              <a:rPr lang="tr-TR" sz="1400" dirty="0" err="1">
                <a:solidFill>
                  <a:srgbClr val="CC00CC"/>
                </a:solidFill>
              </a:rPr>
              <a:t>rectpuls</a:t>
            </a:r>
            <a:r>
              <a:rPr lang="tr-TR" sz="1400" dirty="0">
                <a:solidFill>
                  <a:srgbClr val="CC00CC"/>
                </a:solidFill>
              </a:rPr>
              <a:t>((n-1) / 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400" dirty="0">
                <a:solidFill>
                  <a:srgbClr val="CC00CC"/>
                </a:solidFill>
              </a:rPr>
              <a:t>h = h / (M+1);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400" dirty="0" err="1">
                <a:solidFill>
                  <a:srgbClr val="CC00CC"/>
                </a:solidFill>
              </a:rPr>
              <a:t>stem</a:t>
            </a:r>
            <a:r>
              <a:rPr lang="tr-TR" sz="1400" dirty="0">
                <a:solidFill>
                  <a:srgbClr val="CC00CC"/>
                </a:solidFill>
              </a:rPr>
              <a:t>(n, h);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400" dirty="0" err="1">
                <a:solidFill>
                  <a:srgbClr val="CC00CC"/>
                </a:solidFill>
              </a:rPr>
              <a:t>ylim</a:t>
            </a:r>
            <a:r>
              <a:rPr lang="tr-TR" sz="1400" dirty="0">
                <a:solidFill>
                  <a:srgbClr val="CC00CC"/>
                </a:solidFill>
              </a:rPr>
              <a:t>( [0, 0.5] );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4373880"/>
            <a:ext cx="25146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400" dirty="0">
                <a:solidFill>
                  <a:srgbClr val="CC00CC"/>
                </a:solidFill>
              </a:rPr>
              <a:t>M = 6;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400" dirty="0">
                <a:solidFill>
                  <a:srgbClr val="CC00CC"/>
                </a:solidFill>
              </a:rPr>
              <a:t>n = -2 :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400" dirty="0">
                <a:solidFill>
                  <a:srgbClr val="CC00CC"/>
                </a:solidFill>
              </a:rPr>
              <a:t>h = </a:t>
            </a:r>
            <a:r>
              <a:rPr lang="tr-TR" sz="1400" dirty="0" err="1">
                <a:solidFill>
                  <a:srgbClr val="CC00CC"/>
                </a:solidFill>
              </a:rPr>
              <a:t>rectpuls</a:t>
            </a:r>
            <a:r>
              <a:rPr lang="tr-TR" sz="1400" dirty="0">
                <a:solidFill>
                  <a:srgbClr val="CC00CC"/>
                </a:solidFill>
              </a:rPr>
              <a:t>((n-M/2) / (M+1));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400" dirty="0">
                <a:solidFill>
                  <a:srgbClr val="CC00CC"/>
                </a:solidFill>
              </a:rPr>
              <a:t>h = h / (M+1);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400" dirty="0" err="1">
                <a:solidFill>
                  <a:srgbClr val="CC00CC"/>
                </a:solidFill>
              </a:rPr>
              <a:t>stem</a:t>
            </a:r>
            <a:r>
              <a:rPr lang="tr-TR" sz="1400" dirty="0">
                <a:solidFill>
                  <a:srgbClr val="CC00CC"/>
                </a:solidFill>
              </a:rPr>
              <a:t>(n, h);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400" dirty="0" err="1">
                <a:solidFill>
                  <a:srgbClr val="CC00CC"/>
                </a:solidFill>
              </a:rPr>
              <a:t>ylim</a:t>
            </a:r>
            <a:r>
              <a:rPr lang="tr-TR" sz="1400" dirty="0">
                <a:solidFill>
                  <a:srgbClr val="CC00CC"/>
                </a:solidFill>
              </a:rPr>
              <a:t>( [0, 0.5] );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7600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81000" y="2590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1872"/>
              </a:spcBef>
              <a:buFontTx/>
              <a:buNone/>
            </a:pPr>
            <a:r>
              <a:rPr lang="en-US" dirty="0"/>
              <a:t>When system is a finite impulse response filter, let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i="1" dirty="0">
                <a:latin typeface="Symbol" pitchFamily="2" charset="2"/>
              </a:rPr>
              <a:t>d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],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81000" y="3886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1872"/>
              </a:spcBef>
              <a:buFontTx/>
              <a:buNone/>
            </a:pPr>
            <a:r>
              <a:rPr lang="en-US" dirty="0"/>
              <a:t>Impulse responses for 3-point and 7-point averaging filters</a:t>
            </a:r>
          </a:p>
        </p:txBody>
      </p:sp>
    </p:spTree>
    <p:extLst>
      <p:ext uri="{BB962C8B-B14F-4D97-AF65-F5344CB8AC3E}">
        <p14:creationId xmlns:p14="http://schemas.microsoft.com/office/powerpoint/2010/main" val="17326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6" grpId="1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and FIR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066800"/>
          </a:xfrm>
        </p:spPr>
        <p:txBody>
          <a:bodyPr/>
          <a:lstStyle/>
          <a:p>
            <a:r>
              <a:rPr lang="en-US" dirty="0"/>
              <a:t>FIR filters of order </a:t>
            </a:r>
            <a:r>
              <a:rPr lang="en-US" i="1" dirty="0"/>
              <a:t>M</a:t>
            </a:r>
          </a:p>
          <a:p>
            <a:pPr marL="457200" lvl="1" indent="0">
              <a:buNone/>
            </a:pPr>
            <a:r>
              <a:rPr lang="en-US" dirty="0"/>
              <a:t>Input-output relationship (slide 7-6):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7-</a:t>
            </a:r>
            <a:fld id="{48456A70-0021-B84E-925B-88B7CCC4D2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5-3.3</a:t>
            </a:r>
          </a:p>
        </p:txBody>
      </p:sp>
      <p:graphicFrame>
        <p:nvGraphicFramePr>
          <p:cNvPr id="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54788"/>
              </p:ext>
            </p:extLst>
          </p:nvPr>
        </p:nvGraphicFramePr>
        <p:xfrm>
          <a:off x="4537075" y="2819400"/>
          <a:ext cx="43021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900" imgH="457200" progId="Equation.3">
                  <p:embed/>
                </p:oleObj>
              </mc:Choice>
              <mc:Fallback>
                <p:oleObj name="Equation" r:id="rId2" imgW="237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2819400"/>
                        <a:ext cx="43021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599588"/>
              </p:ext>
            </p:extLst>
          </p:nvPr>
        </p:nvGraphicFramePr>
        <p:xfrm>
          <a:off x="6537325" y="1763712"/>
          <a:ext cx="230187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70000" imgH="457200" progId="Equation.3">
                  <p:embed/>
                </p:oleObj>
              </mc:Choice>
              <mc:Fallback>
                <p:oleObj name="Equation" r:id="rId4" imgW="127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1763712"/>
                        <a:ext cx="230187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642697"/>
              </p:ext>
            </p:extLst>
          </p:nvPr>
        </p:nvGraphicFramePr>
        <p:xfrm>
          <a:off x="6172200" y="5497512"/>
          <a:ext cx="26225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800" imgH="457200" progId="Equation.3">
                  <p:embed/>
                </p:oleObj>
              </mc:Choice>
              <mc:Fallback>
                <p:oleObj name="Equation" r:id="rId6" imgW="1447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97512"/>
                        <a:ext cx="262255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4572000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/>
            <a:r>
              <a:rPr lang="en-US" dirty="0"/>
              <a:t>Convolution</a:t>
            </a:r>
          </a:p>
          <a:p>
            <a:pPr marL="400050" lvl="1" indent="0">
              <a:buFontTx/>
              <a:buNone/>
            </a:pPr>
            <a:r>
              <a:rPr lang="en-US" dirty="0"/>
              <a:t>Input-output algorithm for large class of filters including FIR</a:t>
            </a:r>
          </a:p>
          <a:p>
            <a:pPr marL="400050" lvl="1" indent="0">
              <a:buFontTx/>
              <a:buNone/>
            </a:pPr>
            <a:r>
              <a:rPr lang="en-US" dirty="0"/>
              <a:t>Applies to infinite-length signals</a:t>
            </a:r>
          </a:p>
          <a:p>
            <a:pPr marL="400050" lvl="1" indent="0">
              <a:buFontTx/>
              <a:buNone/>
            </a:pPr>
            <a:r>
              <a:rPr lang="en-US" dirty="0"/>
              <a:t>More on general case later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362200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Impulse response </a:t>
            </a:r>
            <a:r>
              <a:rPr lang="en-US" i="1" dirty="0"/>
              <a:t>h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i="1" dirty="0" err="1"/>
              <a:t>b</a:t>
            </a:r>
            <a:r>
              <a:rPr lang="en-US" i="1" baseline="-25000" dirty="0" err="1"/>
              <a:t>n</a:t>
            </a:r>
            <a:r>
              <a:rPr lang="en-US" dirty="0"/>
              <a:t> for 0 ≤ </a:t>
            </a:r>
            <a:r>
              <a:rPr lang="en-US" i="1" dirty="0"/>
              <a:t>n</a:t>
            </a:r>
            <a:r>
              <a:rPr lang="en-US" dirty="0"/>
              <a:t> ≤ </a:t>
            </a:r>
            <a:r>
              <a:rPr lang="en-US" i="1" dirty="0"/>
              <a:t>M</a:t>
            </a:r>
            <a:br>
              <a:rPr lang="en-US" dirty="0"/>
            </a:br>
            <a:r>
              <a:rPr lang="en-US" sz="2000" b="1" dirty="0"/>
              <a:t>(see slide 7-11)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6576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576"/>
              </a:spcBef>
              <a:buFontTx/>
              <a:buNone/>
            </a:pPr>
            <a:r>
              <a:rPr lang="en-US" dirty="0"/>
              <a:t>Called a finite convolution sum</a:t>
            </a:r>
          </a:p>
          <a:p>
            <a:pPr marL="457200" lvl="1" indent="0">
              <a:buFontTx/>
              <a:buNone/>
            </a:pPr>
            <a:r>
              <a:rPr lang="en-US" dirty="0"/>
              <a:t>Output </a:t>
            </a: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obtained by </a:t>
            </a:r>
            <a:r>
              <a:rPr lang="en-US" i="1" dirty="0"/>
              <a:t>convolving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and </a:t>
            </a:r>
            <a:r>
              <a:rPr lang="en-US" i="1" dirty="0"/>
              <a:t>h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23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Finite Convolution Sums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447800"/>
          </a:xfrm>
        </p:spPr>
        <p:txBody>
          <a:bodyPr/>
          <a:lstStyle/>
          <a:p>
            <a:r>
              <a:rPr lang="en-US" dirty="0"/>
              <a:t>Expand finite convolution sum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7-</a:t>
            </a:r>
            <a:fld id="{48456A70-0021-B84E-925B-88B7CCC4D2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5-3.3</a:t>
            </a:r>
          </a:p>
        </p:txBody>
      </p:sp>
      <p:graphicFrame>
        <p:nvGraphicFramePr>
          <p:cNvPr id="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45254"/>
              </p:ext>
            </p:extLst>
          </p:nvPr>
        </p:nvGraphicFramePr>
        <p:xfrm>
          <a:off x="914400" y="1869528"/>
          <a:ext cx="6629400" cy="75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3200" imgH="457200" progId="Equation.3">
                  <p:embed/>
                </p:oleObj>
              </mc:Choice>
              <mc:Fallback>
                <p:oleObj name="Equation" r:id="rId2" imgW="4013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69528"/>
                        <a:ext cx="6629400" cy="754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914400" y="2655988"/>
            <a:ext cx="3352800" cy="1458812"/>
            <a:chOff x="914400" y="2819400"/>
            <a:chExt cx="3352800" cy="1458812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914400" y="3821012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1447800" y="374481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1752600" y="374481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1143000" y="374481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133600" y="2830412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1981200" y="3059012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1981200" y="3287612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>
              <a:off x="1981200" y="3516212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667000" y="2982812"/>
              <a:ext cx="152400" cy="838200"/>
              <a:chOff x="2667000" y="4648200"/>
              <a:chExt cx="152400" cy="838200"/>
            </a:xfrm>
          </p:grpSpPr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V="1">
                <a:off x="2743200" y="47244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36"/>
              <p:cNvSpPr>
                <a:spLocks noChangeArrowheads="1"/>
              </p:cNvSpPr>
              <p:nvPr/>
            </p:nvSpPr>
            <p:spPr bwMode="auto">
              <a:xfrm>
                <a:off x="2667000" y="4648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057400" y="3440012"/>
              <a:ext cx="152400" cy="381000"/>
              <a:chOff x="533400" y="5105400"/>
              <a:chExt cx="152400" cy="381000"/>
            </a:xfrm>
          </p:grpSpPr>
          <p:sp>
            <p:nvSpPr>
              <p:cNvPr id="49" name="Line 15"/>
              <p:cNvSpPr>
                <a:spLocks noChangeShapeType="1"/>
              </p:cNvSpPr>
              <p:nvPr/>
            </p:nvSpPr>
            <p:spPr bwMode="auto">
              <a:xfrm flipV="1">
                <a:off x="609600" y="51816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Oval 37"/>
              <p:cNvSpPr>
                <a:spLocks noChangeArrowheads="1"/>
              </p:cNvSpPr>
              <p:nvPr/>
            </p:nvSpPr>
            <p:spPr bwMode="auto">
              <a:xfrm>
                <a:off x="533400" y="5105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362200" y="3211412"/>
              <a:ext cx="152400" cy="609600"/>
              <a:chOff x="2667000" y="4876800"/>
              <a:chExt cx="152400" cy="609600"/>
            </a:xfrm>
          </p:grpSpPr>
          <p:sp>
            <p:nvSpPr>
              <p:cNvPr id="47" name="Line 6"/>
              <p:cNvSpPr>
                <a:spLocks noChangeShapeType="1"/>
              </p:cNvSpPr>
              <p:nvPr/>
            </p:nvSpPr>
            <p:spPr bwMode="auto">
              <a:xfrm flipV="1">
                <a:off x="2743200" y="49530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36"/>
              <p:cNvSpPr>
                <a:spLocks noChangeArrowheads="1"/>
              </p:cNvSpPr>
              <p:nvPr/>
            </p:nvSpPr>
            <p:spPr bwMode="auto">
              <a:xfrm>
                <a:off x="2667000" y="4876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3276600" y="374481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3581400" y="374481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971800" y="374481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1200" y="390888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7340" y="389721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90800" y="389721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06940" y="389721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00400" y="389721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05200" y="389721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389721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95400" y="389721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0600" y="389721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4400" y="283041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x</a:t>
              </a:r>
              <a:r>
                <a:rPr lang="en-US" sz="1800" dirty="0"/>
                <a:t>[</a:t>
              </a:r>
              <a:r>
                <a:rPr lang="en-US" sz="1800" i="1" dirty="0"/>
                <a:t>n</a:t>
              </a:r>
              <a:r>
                <a:rPr lang="en-US" sz="1800" dirty="0"/>
                <a:t>]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76400" y="329895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76400" y="305901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76400" y="28194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86200" y="3810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n</a:t>
              </a:r>
              <a:endParaRPr lang="en-US" sz="18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495800" y="2667000"/>
            <a:ext cx="2362200" cy="1436788"/>
            <a:chOff x="5257800" y="2830412"/>
            <a:chExt cx="2362200" cy="1436788"/>
          </a:xfrm>
        </p:grpSpPr>
        <p:sp>
          <p:nvSpPr>
            <p:cNvPr id="56" name="Line 4"/>
            <p:cNvSpPr>
              <a:spLocks noChangeShapeType="1"/>
            </p:cNvSpPr>
            <p:nvPr/>
          </p:nvSpPr>
          <p:spPr bwMode="auto">
            <a:xfrm>
              <a:off x="5791200" y="3821012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"/>
            <p:cNvSpPr>
              <a:spLocks noChangeShapeType="1"/>
            </p:cNvSpPr>
            <p:nvPr/>
          </p:nvSpPr>
          <p:spPr bwMode="auto">
            <a:xfrm>
              <a:off x="5791200" y="32766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>
              <a:off x="5638800" y="3516212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715000" y="3440012"/>
              <a:ext cx="152400" cy="381000"/>
              <a:chOff x="533400" y="5105400"/>
              <a:chExt cx="152400" cy="381000"/>
            </a:xfrm>
          </p:grpSpPr>
          <p:sp>
            <p:nvSpPr>
              <p:cNvPr id="86" name="Line 15"/>
              <p:cNvSpPr>
                <a:spLocks noChangeShapeType="1"/>
              </p:cNvSpPr>
              <p:nvPr/>
            </p:nvSpPr>
            <p:spPr bwMode="auto">
              <a:xfrm flipV="1">
                <a:off x="609600" y="51816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Oval 37"/>
              <p:cNvSpPr>
                <a:spLocks noChangeArrowheads="1"/>
              </p:cNvSpPr>
              <p:nvPr/>
            </p:nvSpPr>
            <p:spPr bwMode="auto">
              <a:xfrm>
                <a:off x="533400" y="5105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6096000" y="38100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36"/>
            <p:cNvSpPr>
              <a:spLocks noChangeArrowheads="1"/>
            </p:cNvSpPr>
            <p:nvPr/>
          </p:nvSpPr>
          <p:spPr bwMode="auto">
            <a:xfrm>
              <a:off x="6019800" y="4062116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9"/>
            <p:cNvSpPr>
              <a:spLocks noChangeArrowheads="1"/>
            </p:cNvSpPr>
            <p:nvPr/>
          </p:nvSpPr>
          <p:spPr bwMode="auto">
            <a:xfrm>
              <a:off x="6629400" y="374481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6934200" y="374481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6324600" y="374481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48400" y="389721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564540" y="389721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58000" y="389721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562600" y="283041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h</a:t>
              </a:r>
              <a:r>
                <a:rPr lang="en-US" sz="1800" dirty="0"/>
                <a:t>[</a:t>
              </a:r>
              <a:r>
                <a:rPr lang="en-US" sz="1800" i="1" dirty="0"/>
                <a:t>n</a:t>
              </a:r>
              <a:r>
                <a:rPr lang="en-US" sz="1800" dirty="0"/>
                <a:t>]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334000" y="329895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239000" y="3810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n</a:t>
              </a:r>
              <a:endParaRPr lang="en-US" sz="1800" dirty="0"/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5638800" y="4114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257800" y="3897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-1</a:t>
              </a:r>
            </a:p>
          </p:txBody>
        </p:sp>
      </p:grp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95536"/>
              </p:ext>
            </p:extLst>
          </p:nvPr>
        </p:nvGraphicFramePr>
        <p:xfrm>
          <a:off x="990600" y="4267200"/>
          <a:ext cx="5715000" cy="2458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x</a:t>
                      </a:r>
                      <a:r>
                        <a:rPr lang="en-US" dirty="0"/>
                        <a:t>[</a:t>
                      </a:r>
                      <a:r>
                        <a:rPr lang="en-US" i="1" dirty="0"/>
                        <a:t>n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h</a:t>
                      </a:r>
                      <a:r>
                        <a:rPr lang="en-US" dirty="0"/>
                        <a:t>[</a:t>
                      </a:r>
                      <a:r>
                        <a:rPr lang="en-US" i="1" dirty="0"/>
                        <a:t>n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h</a:t>
                      </a:r>
                      <a:r>
                        <a:rPr lang="en-US" dirty="0"/>
                        <a:t>[0]</a:t>
                      </a:r>
                      <a:r>
                        <a:rPr lang="en-US" i="1" baseline="0" dirty="0"/>
                        <a:t> x</a:t>
                      </a:r>
                      <a:r>
                        <a:rPr lang="en-US" baseline="0" dirty="0"/>
                        <a:t>[</a:t>
                      </a:r>
                      <a:r>
                        <a:rPr lang="en-US" i="1" baseline="0" dirty="0"/>
                        <a:t>n</a:t>
                      </a:r>
                      <a:r>
                        <a:rPr lang="en-US" baseline="0" dirty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h</a:t>
                      </a:r>
                      <a:r>
                        <a:rPr lang="en-US" dirty="0"/>
                        <a:t>[1]</a:t>
                      </a:r>
                      <a:r>
                        <a:rPr lang="en-US" baseline="0" dirty="0"/>
                        <a:t> </a:t>
                      </a:r>
                      <a:r>
                        <a:rPr lang="en-US" i="1" baseline="0" dirty="0"/>
                        <a:t>x</a:t>
                      </a:r>
                      <a:r>
                        <a:rPr lang="en-US" baseline="0" dirty="0"/>
                        <a:t>[</a:t>
                      </a:r>
                      <a:r>
                        <a:rPr lang="en-US" i="1" baseline="0" dirty="0"/>
                        <a:t>n</a:t>
                      </a:r>
                      <a:r>
                        <a:rPr lang="en-US" baseline="0" dirty="0"/>
                        <a:t>-1]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y</a:t>
                      </a:r>
                      <a:r>
                        <a:rPr lang="en-US" dirty="0"/>
                        <a:t>[</a:t>
                      </a:r>
                      <a:r>
                        <a:rPr lang="en-US" i="1" dirty="0"/>
                        <a:t>n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6858000" y="4191000"/>
            <a:ext cx="18288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x = [1 2 3];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h = [1 -1];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y = </a:t>
            </a:r>
            <a:r>
              <a:rPr lang="tr-TR" sz="1800" dirty="0" err="1">
                <a:solidFill>
                  <a:srgbClr val="CC00CC"/>
                </a:solidFill>
              </a:rPr>
              <a:t>conv</a:t>
            </a:r>
            <a:r>
              <a:rPr lang="tr-TR" sz="1800" dirty="0">
                <a:solidFill>
                  <a:srgbClr val="CC00CC"/>
                </a:solidFill>
              </a:rPr>
              <a:t>(x, h);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58000" y="5477470"/>
            <a:ext cx="18288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x = [1 2 3 0];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h = [1 -1];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800" dirty="0">
                <a:solidFill>
                  <a:srgbClr val="CC00CC"/>
                </a:solidFill>
              </a:rPr>
              <a:t>y = </a:t>
            </a:r>
            <a:r>
              <a:rPr lang="tr-TR" sz="1800" dirty="0" err="1">
                <a:solidFill>
                  <a:srgbClr val="CC00CC"/>
                </a:solidFill>
              </a:rPr>
              <a:t>filter</a:t>
            </a:r>
            <a:r>
              <a:rPr lang="tr-TR" sz="1800" dirty="0">
                <a:solidFill>
                  <a:srgbClr val="CC00CC"/>
                </a:solidFill>
              </a:rPr>
              <a:t>(h, 1, x);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62800" y="508188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OR -</a:t>
            </a:r>
          </a:p>
        </p:txBody>
      </p:sp>
      <p:sp>
        <p:nvSpPr>
          <p:cNvPr id="7" name="Bent Arrow 6"/>
          <p:cNvSpPr/>
          <p:nvPr/>
        </p:nvSpPr>
        <p:spPr bwMode="auto">
          <a:xfrm flipV="1">
            <a:off x="457200" y="5638800"/>
            <a:ext cx="304800" cy="4572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77" y="39624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y</a:t>
            </a:r>
            <a:r>
              <a:rPr lang="en-US" sz="1600" dirty="0"/>
              <a:t>[</a:t>
            </a:r>
            <a:r>
              <a:rPr lang="en-US" sz="1600" i="1" dirty="0"/>
              <a:t>n</a:t>
            </a:r>
            <a:r>
              <a:rPr lang="en-US" sz="1600" dirty="0"/>
              <a:t>]</a:t>
            </a:r>
            <a:br>
              <a:rPr lang="en-US" sz="1600" dirty="0"/>
            </a:br>
            <a:r>
              <a:rPr lang="en-US" sz="1600" dirty="0"/>
              <a:t>is one sample longer than </a:t>
            </a:r>
            <a:r>
              <a:rPr lang="en-US" sz="1600" i="1" dirty="0"/>
              <a:t>x</a:t>
            </a:r>
            <a:r>
              <a:rPr lang="en-US" sz="1600" dirty="0"/>
              <a:t>[</a:t>
            </a:r>
            <a:r>
              <a:rPr lang="en-US" sz="1600" i="1" dirty="0"/>
              <a:t>n</a:t>
            </a:r>
            <a:r>
              <a:rPr lang="en-US" sz="1600" dirty="0"/>
              <a:t>]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848600" y="5486400"/>
            <a:ext cx="228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animBg="1"/>
      <p:bldP spid="64" grpId="1" animBg="1"/>
      <p:bldP spid="66" grpId="0"/>
      <p:bldP spid="7" grpId="0" animBg="1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 Representations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5-4</a:t>
            </a:r>
          </a:p>
        </p:txBody>
      </p:sp>
      <p:pic>
        <p:nvPicPr>
          <p:cNvPr id="6" name="Picture 3" descr="fig05_14.jpg"/>
          <p:cNvPicPr>
            <a:picLocks noChangeAspect="1"/>
          </p:cNvPicPr>
          <p:nvPr/>
        </p:nvPicPr>
        <p:blipFill rotWithShape="1">
          <a:blip r:embed="rId2"/>
          <a:srcRect b="12746"/>
          <a:stretch/>
        </p:blipFill>
        <p:spPr bwMode="auto">
          <a:xfrm>
            <a:off x="533400" y="1513840"/>
            <a:ext cx="7239000" cy="221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395291"/>
              </p:ext>
            </p:extLst>
          </p:nvPr>
        </p:nvGraphicFramePr>
        <p:xfrm>
          <a:off x="609600" y="2971800"/>
          <a:ext cx="154781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500" imgH="203200" progId="Equation.3">
                  <p:embed/>
                </p:oleObj>
              </mc:Choice>
              <mc:Fallback>
                <p:oleObj name="Equation" r:id="rId3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971800"/>
                        <a:ext cx="1547814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151883"/>
              </p:ext>
            </p:extLst>
          </p:nvPr>
        </p:nvGraphicFramePr>
        <p:xfrm>
          <a:off x="5943600" y="1600200"/>
          <a:ext cx="1600200" cy="3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300" imgH="190500" progId="Equation.3">
                  <p:embed/>
                </p:oleObj>
              </mc:Choice>
              <mc:Fallback>
                <p:oleObj name="Equation" r:id="rId5" imgW="876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3600" y="1600200"/>
                        <a:ext cx="1600200" cy="3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16195"/>
              </p:ext>
            </p:extLst>
          </p:nvPr>
        </p:nvGraphicFramePr>
        <p:xfrm>
          <a:off x="3657600" y="3124200"/>
          <a:ext cx="2057400" cy="35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1100" imgH="203200" progId="Equation.3">
                  <p:embed/>
                </p:oleObj>
              </mc:Choice>
              <mc:Fallback>
                <p:oleObj name="Equation" r:id="rId7" imgW="1181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3124200"/>
                        <a:ext cx="2057400" cy="353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9"/>
          <a:srcRect b="14212"/>
          <a:stretch/>
        </p:blipFill>
        <p:spPr bwMode="auto">
          <a:xfrm>
            <a:off x="533400" y="4138288"/>
            <a:ext cx="8458200" cy="25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4"/>
          <p:cNvSpPr txBox="1">
            <a:spLocks/>
          </p:cNvSpPr>
          <p:nvPr/>
        </p:nvSpPr>
        <p:spPr>
          <a:xfrm>
            <a:off x="0" y="6060330"/>
            <a:ext cx="1524000" cy="838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graphicFrame>
        <p:nvGraphicFramePr>
          <p:cNvPr id="1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85778"/>
              </p:ext>
            </p:extLst>
          </p:nvPr>
        </p:nvGraphicFramePr>
        <p:xfrm>
          <a:off x="6705600" y="3352800"/>
          <a:ext cx="230187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70000" imgH="457200" progId="Equation.3">
                  <p:embed/>
                </p:oleObj>
              </mc:Choice>
              <mc:Fallback>
                <p:oleObj name="Equation" r:id="rId10" imgW="127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352800"/>
                        <a:ext cx="230187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63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/>
              <a:t>License Info for SPFirst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7-</a:t>
            </a:r>
            <a:fld id="{95762E6C-DE49-564A-8C5A-CB9F7777570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8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Systems and Signals Topics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943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** Spectrograms (Ch. 3) for time-frequency spectrums (plots) computed the discrete-time Fourier series for each window of samples.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Discrete-Time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Sections 5-1 to 5-4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76331"/>
              </p:ext>
            </p:extLst>
          </p:nvPr>
        </p:nvGraphicFramePr>
        <p:xfrm>
          <a:off x="304800" y="1549400"/>
          <a:ext cx="8458200" cy="4079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Discrete</a:t>
                      </a:r>
                      <a:r>
                        <a:rPr lang="en-US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Continuous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Signals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Convolution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Frequency</a:t>
                      </a:r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response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Generalized</a:t>
                      </a:r>
                    </a:p>
                    <a:p>
                      <a:r>
                        <a:rPr lang="en-US" b="1" dirty="0"/>
                        <a:t>Frequency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/ Laplace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Transfer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Functions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System Stability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Mixed</a:t>
                      </a:r>
                      <a:r>
                        <a:rPr lang="en-US" b="1" baseline="0" dirty="0"/>
                        <a:t> Signal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Sampling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19800" y="1857968"/>
            <a:ext cx="2754959" cy="3785297"/>
            <a:chOff x="6019800" y="1857968"/>
            <a:chExt cx="2754959" cy="3785297"/>
          </a:xfrm>
        </p:grpSpPr>
        <p:sp>
          <p:nvSpPr>
            <p:cNvPr id="9" name="TextBox 8"/>
            <p:cNvSpPr txBox="1"/>
            <p:nvPr/>
          </p:nvSpPr>
          <p:spPr>
            <a:xfrm>
              <a:off x="8317559" y="18579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18814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2967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05800" y="2971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800" y="5181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7-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45048" y="225683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Discrete-Time Signals &amp;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2362200"/>
          </a:xfrm>
        </p:spPr>
        <p:txBody>
          <a:bodyPr/>
          <a:lstStyle/>
          <a:p>
            <a:r>
              <a:rPr lang="en-US" dirty="0"/>
              <a:t>Discrete-time signals </a:t>
            </a:r>
            <a:r>
              <a:rPr lang="en-US" sz="2000" dirty="0">
                <a:solidFill>
                  <a:schemeClr val="tx1"/>
                </a:solidFill>
              </a:rPr>
              <a:t>(see slide 2-9)</a:t>
            </a:r>
          </a:p>
          <a:p>
            <a:pPr marL="457200" lvl="1" indent="0">
              <a:buNone/>
            </a:pPr>
            <a:r>
              <a:rPr lang="en-US" i="1" dirty="0"/>
              <a:t>Formula:   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</a:t>
            </a:r>
            <a:r>
              <a:rPr lang="en-US" i="1" dirty="0"/>
              <a:t> </a:t>
            </a:r>
            <a:r>
              <a:rPr lang="en-US" dirty="0" err="1"/>
              <a:t>cos</a:t>
            </a:r>
            <a:r>
              <a:rPr lang="en-US" dirty="0"/>
              <a:t>((</a:t>
            </a:r>
            <a:r>
              <a:rPr lang="en-US" dirty="0">
                <a:latin typeface="Symbol" charset="0"/>
              </a:rPr>
              <a:t>p/2) </a:t>
            </a:r>
            <a:r>
              <a:rPr lang="en-US" i="1" dirty="0"/>
              <a:t>n</a:t>
            </a:r>
            <a:r>
              <a:rPr lang="en-US" dirty="0"/>
              <a:t>)                     </a:t>
            </a:r>
            <a:r>
              <a:rPr lang="en-US" i="1" dirty="0">
                <a:solidFill>
                  <a:srgbClr val="0000FF"/>
                </a:solidFill>
              </a:rPr>
              <a:t>useful in </a:t>
            </a:r>
            <a:r>
              <a:rPr lang="en-US" b="1" i="1" dirty="0">
                <a:solidFill>
                  <a:srgbClr val="0000FF"/>
                </a:solidFill>
              </a:rPr>
              <a:t>analysis</a:t>
            </a:r>
          </a:p>
          <a:p>
            <a:pPr marL="457200" lvl="1" indent="0">
              <a:buNone/>
            </a:pPr>
            <a:r>
              <a:rPr lang="en-US" i="1" dirty="0"/>
              <a:t>Samples:    </a:t>
            </a:r>
            <a:r>
              <a:rPr lang="en-US" dirty="0" err="1"/>
              <a:t>xvec</a:t>
            </a:r>
            <a:r>
              <a:rPr lang="en-US" i="1" dirty="0"/>
              <a:t> = </a:t>
            </a:r>
            <a:r>
              <a:rPr lang="en-US" dirty="0"/>
              <a:t>[1  0  -1  0  1  0  -1  0]   </a:t>
            </a:r>
            <a:r>
              <a:rPr lang="en-US" i="1" dirty="0">
                <a:solidFill>
                  <a:srgbClr val="0000FF"/>
                </a:solidFill>
              </a:rPr>
              <a:t>useful in </a:t>
            </a:r>
            <a:r>
              <a:rPr lang="en-US" b="1" i="1" dirty="0">
                <a:solidFill>
                  <a:srgbClr val="0000FF"/>
                </a:solidFill>
              </a:rPr>
              <a:t>simulation</a:t>
            </a:r>
          </a:p>
          <a:p>
            <a:pPr marL="457200" lvl="1" indent="0">
              <a:buNone/>
            </a:pPr>
            <a:r>
              <a:rPr lang="en-US" i="1" dirty="0"/>
              <a:t>Properties: </a:t>
            </a:r>
            <a:r>
              <a:rPr lang="en-US" dirty="0"/>
              <a:t>even symmetric                        </a:t>
            </a:r>
            <a:r>
              <a:rPr lang="en-US" i="1" dirty="0">
                <a:solidFill>
                  <a:srgbClr val="0000FF"/>
                </a:solidFill>
              </a:rPr>
              <a:t>useful in </a:t>
            </a:r>
            <a:r>
              <a:rPr lang="en-US" b="1" i="1" dirty="0">
                <a:solidFill>
                  <a:srgbClr val="0000FF"/>
                </a:solidFill>
              </a:rPr>
              <a:t>reasoning</a:t>
            </a:r>
          </a:p>
          <a:p>
            <a:pPr marL="457200" lvl="1" indent="0">
              <a:buNone/>
            </a:pPr>
            <a:r>
              <a:rPr lang="en-US" i="1" dirty="0"/>
              <a:t>Piecewise:</a:t>
            </a:r>
            <a:r>
              <a:rPr lang="en-US" dirty="0"/>
              <a:t>  </a:t>
            </a:r>
            <a:r>
              <a:rPr lang="en-US" i="1" dirty="0"/>
              <a:t>v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</a:t>
            </a:r>
            <a:r>
              <a:rPr lang="en-US" i="1" dirty="0"/>
              <a:t> </a:t>
            </a:r>
            <a:r>
              <a:rPr lang="en-US" dirty="0" err="1"/>
              <a:t>rectpuls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7-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16" descr="dtRectPul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868" r="6100" b="8133"/>
          <a:stretch/>
        </p:blipFill>
        <p:spPr>
          <a:xfrm>
            <a:off x="6126480" y="3364992"/>
            <a:ext cx="2679192" cy="20116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86600" y="5410200"/>
            <a:ext cx="17526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A00FF"/>
                </a:solidFill>
              </a:rPr>
              <a:t>n = -7 : 7;</a:t>
            </a:r>
          </a:p>
          <a:p>
            <a:r>
              <a:rPr lang="hr-HR" sz="1600" dirty="0">
                <a:solidFill>
                  <a:srgbClr val="DA00FF"/>
                </a:solidFill>
              </a:rPr>
              <a:t>v = rectpuls(n/10);</a:t>
            </a:r>
          </a:p>
          <a:p>
            <a:r>
              <a:rPr lang="es-ES_tradnl" sz="1600" dirty="0" err="1">
                <a:solidFill>
                  <a:srgbClr val="DA00FF"/>
                </a:solidFill>
              </a:rPr>
              <a:t>stem</a:t>
            </a:r>
            <a:r>
              <a:rPr lang="es-ES_tradnl" sz="1600" dirty="0">
                <a:solidFill>
                  <a:srgbClr val="DA00FF"/>
                </a:solidFill>
              </a:rPr>
              <a:t>(n, v);</a:t>
            </a:r>
          </a:p>
        </p:txBody>
      </p:sp>
      <p:grpSp>
        <p:nvGrpSpPr>
          <p:cNvPr id="20" name="Group 29"/>
          <p:cNvGrpSpPr>
            <a:grpSpLocks/>
          </p:cNvGrpSpPr>
          <p:nvPr/>
        </p:nvGrpSpPr>
        <p:grpSpPr bwMode="auto">
          <a:xfrm>
            <a:off x="1828800" y="4724400"/>
            <a:ext cx="2590800" cy="457200"/>
            <a:chOff x="3360" y="1344"/>
            <a:chExt cx="1632" cy="288"/>
          </a:xfrm>
        </p:grpSpPr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3888" y="1344"/>
              <a:ext cx="57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T</a:t>
              </a:r>
              <a:r>
                <a:rPr lang="en-US"/>
                <a:t>{•}</a:t>
              </a:r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4656" y="13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/>
                <a:t>y</a:t>
              </a:r>
              <a:r>
                <a:rPr lang="en-US"/>
                <a:t>[</a:t>
              </a:r>
              <a:r>
                <a:rPr lang="en-US" i="1"/>
                <a:t>n</a:t>
              </a:r>
              <a:r>
                <a:rPr lang="en-US"/>
                <a:t>]</a:t>
              </a:r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3360" y="13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i="1"/>
                <a:t>x</a:t>
              </a:r>
              <a:r>
                <a:rPr lang="en-US"/>
                <a:t>[</a:t>
              </a:r>
              <a:r>
                <a:rPr lang="en-US" i="1"/>
                <a:t>n</a:t>
              </a:r>
              <a:r>
                <a:rPr lang="en-US"/>
                <a:t>]</a:t>
              </a:r>
            </a:p>
          </p:txBody>
        </p:sp>
        <p:cxnSp>
          <p:nvCxnSpPr>
            <p:cNvPr id="24" name="AutoShape 33"/>
            <p:cNvCxnSpPr>
              <a:cxnSpLocks noChangeShapeType="1"/>
              <a:stCxn id="23" idx="3"/>
              <a:endCxn id="21" idx="1"/>
            </p:cNvCxnSpPr>
            <p:nvPr/>
          </p:nvCxnSpPr>
          <p:spPr bwMode="auto">
            <a:xfrm>
              <a:off x="3696" y="148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34"/>
            <p:cNvCxnSpPr>
              <a:cxnSpLocks noChangeShapeType="1"/>
              <a:stCxn id="21" idx="3"/>
              <a:endCxn id="22" idx="1"/>
            </p:cNvCxnSpPr>
            <p:nvPr/>
          </p:nvCxnSpPr>
          <p:spPr bwMode="auto">
            <a:xfrm>
              <a:off x="4464" y="148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57200" y="3733800"/>
            <a:ext cx="838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Discrete-time systems</a:t>
            </a:r>
          </a:p>
          <a:p>
            <a:pPr marL="457200" lvl="1" indent="0">
              <a:buFontTx/>
              <a:buNone/>
            </a:pPr>
            <a:r>
              <a:rPr lang="en-US" dirty="0">
                <a:latin typeface="Times New Roman" charset="0"/>
              </a:rPr>
              <a:t>Produce output signal from input signal</a:t>
            </a:r>
          </a:p>
          <a:p>
            <a:pPr marL="457200" lvl="1" indent="0">
              <a:buFontTx/>
              <a:buNone/>
            </a:pPr>
            <a:endParaRPr lang="en-US" dirty="0">
              <a:latin typeface="Times New Roman" charset="0"/>
            </a:endParaRPr>
          </a:p>
          <a:p>
            <a:pPr marL="457200" lvl="1" indent="0">
              <a:spcBef>
                <a:spcPts val="2424"/>
              </a:spcBef>
              <a:buFontTx/>
              <a:buNone/>
            </a:pPr>
            <a:r>
              <a:rPr lang="en-US" i="1" dirty="0">
                <a:latin typeface="Times New Roman" charset="0"/>
              </a:rPr>
              <a:t>Squaring</a:t>
            </a:r>
            <a:r>
              <a:rPr lang="en-US" b="1" i="1" dirty="0">
                <a:latin typeface="Times New Roman" charset="0"/>
              </a:rPr>
              <a:t>:</a:t>
            </a:r>
            <a:r>
              <a:rPr lang="en-US" dirty="0">
                <a:latin typeface="Times New Roman" charset="0"/>
              </a:rPr>
              <a:t>   </a:t>
            </a:r>
            <a:r>
              <a:rPr lang="en-US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</a:t>
            </a:r>
          </a:p>
          <a:p>
            <a:pPr marL="457200" lvl="1" indent="0">
              <a:spcBef>
                <a:spcPts val="1224"/>
              </a:spcBef>
              <a:buFontTx/>
              <a:buNone/>
            </a:pPr>
            <a:r>
              <a:rPr lang="en-US" i="1" dirty="0">
                <a:latin typeface="Times New Roman" charset="0"/>
              </a:rPr>
              <a:t>Averaging</a:t>
            </a:r>
            <a:r>
              <a:rPr lang="en-US" b="1" i="1" dirty="0">
                <a:latin typeface="Times New Roman" charset="0"/>
              </a:rPr>
              <a:t>:</a:t>
            </a:r>
            <a:r>
              <a:rPr lang="en-US" i="1" dirty="0">
                <a:latin typeface="Times New Roman" charset="0"/>
              </a:rPr>
              <a:t>  y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½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+ ½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-1]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65552" y="536407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see slide 1-18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Discrete-Time Systems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5 Intro &amp; Sec. 5-1</a:t>
            </a:r>
          </a:p>
        </p:txBody>
      </p:sp>
      <p:cxnSp>
        <p:nvCxnSpPr>
          <p:cNvPr id="8" name="Curved Connector 7"/>
          <p:cNvCxnSpPr/>
          <p:nvPr/>
        </p:nvCxnSpPr>
        <p:spPr bwMode="auto">
          <a:xfrm rot="5400000" flipH="1" flipV="1">
            <a:off x="8115300" y="6134100"/>
            <a:ext cx="457200" cy="228600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19800" y="6324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</a:rPr>
              <a:t>Width is 10 samples</a:t>
            </a:r>
          </a:p>
        </p:txBody>
      </p:sp>
    </p:spTree>
    <p:extLst>
      <p:ext uri="{BB962C8B-B14F-4D97-AF65-F5344CB8AC3E}">
        <p14:creationId xmlns:p14="http://schemas.microsoft.com/office/powerpoint/2010/main" val="19156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1" animBg="1"/>
      <p:bldP spid="26" grpId="0"/>
      <p:bldP spid="2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Running-Average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1143000"/>
          </a:xfrm>
        </p:spPr>
        <p:txBody>
          <a:bodyPr/>
          <a:lstStyle/>
          <a:p>
            <a:r>
              <a:rPr lang="en-US" dirty="0"/>
              <a:t>Filter alters input</a:t>
            </a:r>
          </a:p>
          <a:p>
            <a:pPr marL="457200" lvl="1" indent="0">
              <a:buNone/>
            </a:pPr>
            <a:r>
              <a:rPr lang="en-US" dirty="0"/>
              <a:t>Removes component or modifies characteristic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5-2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3860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315200" y="1395116"/>
            <a:ext cx="1524000" cy="1484531"/>
            <a:chOff x="7315200" y="1295400"/>
            <a:chExt cx="1524000" cy="1484531"/>
          </a:xfrm>
        </p:grpSpPr>
        <p:pic>
          <p:nvPicPr>
            <p:cNvPr id="31" name="Picture 30" descr="Coffee-filter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295400"/>
              <a:ext cx="1447800" cy="87685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315200" y="21336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coffee filter</a:t>
              </a:r>
              <a:br>
                <a:rPr lang="en-US" sz="2000" dirty="0">
                  <a:solidFill>
                    <a:srgbClr val="0000FF"/>
                  </a:solidFill>
                </a:rPr>
              </a:br>
              <a:r>
                <a:rPr lang="en-US" sz="1600" dirty="0">
                  <a:solidFill>
                    <a:srgbClr val="0000FF"/>
                  </a:solidFill>
                </a:rPr>
                <a:t>[Wikipedia]</a:t>
              </a: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57200" y="24384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Finite impulse response (FIR) filter</a:t>
            </a:r>
          </a:p>
          <a:p>
            <a:pPr marL="457200" lvl="1" indent="0">
              <a:buFontTx/>
              <a:buNone/>
            </a:pPr>
            <a:r>
              <a:rPr lang="en-US" dirty="0"/>
              <a:t>Each output sample is finite sum of weighted input samples 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57200" y="3429000"/>
            <a:ext cx="853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Running-average (a.k.a. moving average) filter</a:t>
            </a:r>
          </a:p>
          <a:p>
            <a:pPr marL="457200" lvl="1" indent="0">
              <a:buFontTx/>
              <a:buNone/>
            </a:pPr>
            <a:r>
              <a:rPr lang="en-US" dirty="0"/>
              <a:t>Each output sample is average of finite number of input samples</a:t>
            </a:r>
          </a:p>
          <a:p>
            <a:pPr marL="457200" lvl="1" indent="0">
              <a:buFontTx/>
              <a:buNone/>
            </a:pPr>
            <a:r>
              <a:rPr lang="en-US" i="1" dirty="0"/>
              <a:t>Example:</a:t>
            </a:r>
            <a:r>
              <a:rPr lang="en-US" dirty="0"/>
              <a:t>  </a:t>
            </a: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(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+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+1] +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+2] ) / 3</a:t>
            </a: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830580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n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172200" y="5562600"/>
            <a:ext cx="152400" cy="685800"/>
            <a:chOff x="2667000" y="4800600"/>
            <a:chExt cx="152400" cy="685800"/>
          </a:xfrm>
        </p:grpSpPr>
        <p:sp>
          <p:nvSpPr>
            <p:cNvPr id="78" name="Line 6"/>
            <p:cNvSpPr>
              <a:spLocks noChangeShapeType="1"/>
            </p:cNvSpPr>
            <p:nvPr/>
          </p:nvSpPr>
          <p:spPr bwMode="auto">
            <a:xfrm flipV="1">
              <a:off x="2743200" y="48768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Oval 36"/>
            <p:cNvSpPr>
              <a:spLocks noChangeArrowheads="1"/>
            </p:cNvSpPr>
            <p:nvPr/>
          </p:nvSpPr>
          <p:spPr bwMode="auto">
            <a:xfrm>
              <a:off x="2667000" y="4800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781800" y="5867400"/>
            <a:ext cx="152400" cy="381000"/>
            <a:chOff x="533400" y="5105400"/>
            <a:chExt cx="152400" cy="381000"/>
          </a:xfrm>
        </p:grpSpPr>
        <p:sp>
          <p:nvSpPr>
            <p:cNvPr id="81" name="Line 15"/>
            <p:cNvSpPr>
              <a:spLocks noChangeShapeType="1"/>
            </p:cNvSpPr>
            <p:nvPr/>
          </p:nvSpPr>
          <p:spPr bwMode="auto">
            <a:xfrm flipV="1">
              <a:off x="609600" y="5181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37"/>
            <p:cNvSpPr>
              <a:spLocks noChangeArrowheads="1"/>
            </p:cNvSpPr>
            <p:nvPr/>
          </p:nvSpPr>
          <p:spPr bwMode="auto">
            <a:xfrm>
              <a:off x="533400" y="5105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477000" y="5638800"/>
            <a:ext cx="152400" cy="609600"/>
            <a:chOff x="2667000" y="4876800"/>
            <a:chExt cx="152400" cy="609600"/>
          </a:xfrm>
        </p:grpSpPr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2743200" y="4953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36"/>
            <p:cNvSpPr>
              <a:spLocks noChangeArrowheads="1"/>
            </p:cNvSpPr>
            <p:nvPr/>
          </p:nvSpPr>
          <p:spPr bwMode="auto">
            <a:xfrm>
              <a:off x="26670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200" y="4876800"/>
            <a:ext cx="3657600" cy="1828800"/>
            <a:chOff x="457200" y="4876800"/>
            <a:chExt cx="3657600" cy="1828800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457200" y="6248400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9906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12954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6858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76400" y="52578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1524000" y="5486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>
              <a:off x="1524000" y="571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>
              <a:off x="1524000" y="5943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209800" y="5410200"/>
              <a:ext cx="152400" cy="838200"/>
              <a:chOff x="2667000" y="4648200"/>
              <a:chExt cx="152400" cy="838200"/>
            </a:xfrm>
          </p:grpSpPr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2743200" y="47244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36"/>
              <p:cNvSpPr>
                <a:spLocks noChangeArrowheads="1"/>
              </p:cNvSpPr>
              <p:nvPr/>
            </p:nvSpPr>
            <p:spPr bwMode="auto">
              <a:xfrm>
                <a:off x="2667000" y="4648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600200" y="5867400"/>
              <a:ext cx="152400" cy="381000"/>
              <a:chOff x="533400" y="5105400"/>
              <a:chExt cx="152400" cy="381000"/>
            </a:xfrm>
          </p:grpSpPr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V="1">
                <a:off x="609600" y="51816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37"/>
              <p:cNvSpPr>
                <a:spLocks noChangeArrowheads="1"/>
              </p:cNvSpPr>
              <p:nvPr/>
            </p:nvSpPr>
            <p:spPr bwMode="auto">
              <a:xfrm>
                <a:off x="533400" y="5105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905000" y="5638800"/>
              <a:ext cx="152400" cy="609600"/>
              <a:chOff x="2667000" y="4876800"/>
              <a:chExt cx="152400" cy="609600"/>
            </a:xfrm>
          </p:grpSpPr>
          <p:sp>
            <p:nvSpPr>
              <p:cNvPr id="43" name="Line 6"/>
              <p:cNvSpPr>
                <a:spLocks noChangeShapeType="1"/>
              </p:cNvSpPr>
              <p:nvPr/>
            </p:nvSpPr>
            <p:spPr bwMode="auto">
              <a:xfrm flipV="1">
                <a:off x="2743200" y="49530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Oval 36"/>
              <p:cNvSpPr>
                <a:spLocks noChangeArrowheads="1"/>
              </p:cNvSpPr>
              <p:nvPr/>
            </p:nvSpPr>
            <p:spPr bwMode="auto">
              <a:xfrm>
                <a:off x="2667000" y="4876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" name="Oval 19"/>
            <p:cNvSpPr>
              <a:spLocks noChangeArrowheads="1"/>
            </p:cNvSpPr>
            <p:nvPr/>
          </p:nvSpPr>
          <p:spPr bwMode="auto">
            <a:xfrm>
              <a:off x="34290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0"/>
            <p:cNvSpPr>
              <a:spLocks noChangeArrowheads="1"/>
            </p:cNvSpPr>
            <p:nvPr/>
          </p:nvSpPr>
          <p:spPr bwMode="auto">
            <a:xfrm>
              <a:off x="37338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4"/>
            <p:cNvSpPr>
              <a:spLocks noChangeArrowheads="1"/>
            </p:cNvSpPr>
            <p:nvPr/>
          </p:nvSpPr>
          <p:spPr bwMode="auto">
            <a:xfrm>
              <a:off x="31242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514600" y="5638800"/>
              <a:ext cx="152400" cy="609600"/>
              <a:chOff x="2667000" y="4876800"/>
              <a:chExt cx="152400" cy="609600"/>
            </a:xfrm>
          </p:grpSpPr>
          <p:sp>
            <p:nvSpPr>
              <p:cNvPr id="49" name="Line 6"/>
              <p:cNvSpPr>
                <a:spLocks noChangeShapeType="1"/>
              </p:cNvSpPr>
              <p:nvPr/>
            </p:nvSpPr>
            <p:spPr bwMode="auto">
              <a:xfrm flipV="1">
                <a:off x="2743200" y="49530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Oval 36"/>
              <p:cNvSpPr>
                <a:spLocks noChangeArrowheads="1"/>
              </p:cNvSpPr>
              <p:nvPr/>
            </p:nvSpPr>
            <p:spPr bwMode="auto">
              <a:xfrm>
                <a:off x="2667000" y="4876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819400" y="5867400"/>
              <a:ext cx="152400" cy="381000"/>
              <a:chOff x="533400" y="5105400"/>
              <a:chExt cx="152400" cy="381000"/>
            </a:xfrm>
          </p:grpSpPr>
          <p:sp>
            <p:nvSpPr>
              <p:cNvPr id="52" name="Line 15"/>
              <p:cNvSpPr>
                <a:spLocks noChangeShapeType="1"/>
              </p:cNvSpPr>
              <p:nvPr/>
            </p:nvSpPr>
            <p:spPr bwMode="auto">
              <a:xfrm flipV="1">
                <a:off x="609600" y="51816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37"/>
              <p:cNvSpPr>
                <a:spLocks noChangeArrowheads="1"/>
              </p:cNvSpPr>
              <p:nvPr/>
            </p:nvSpPr>
            <p:spPr bwMode="auto">
              <a:xfrm>
                <a:off x="533400" y="5105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524000" y="6336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4014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336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4974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432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480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5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528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576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7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430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34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478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x</a:t>
              </a:r>
              <a:r>
                <a:rPr lang="en-US" sz="1800" dirty="0"/>
                <a:t>[</a:t>
              </a:r>
              <a:r>
                <a:rPr lang="en-US" sz="1800" i="1" dirty="0"/>
                <a:t>n</a:t>
              </a:r>
              <a:r>
                <a:rPr lang="en-US" sz="1800" dirty="0"/>
                <a:t>]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19200" y="572634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219200" y="54864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19200" y="524678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4724400" y="4876800"/>
            <a:ext cx="3657600" cy="1828800"/>
            <a:chOff x="4724400" y="4876800"/>
            <a:chExt cx="3657600" cy="1828800"/>
          </a:xfrm>
        </p:grpSpPr>
        <p:sp>
          <p:nvSpPr>
            <p:cNvPr id="68" name="Line 4"/>
            <p:cNvSpPr>
              <a:spLocks noChangeShapeType="1"/>
            </p:cNvSpPr>
            <p:nvPr/>
          </p:nvSpPr>
          <p:spPr bwMode="auto">
            <a:xfrm>
              <a:off x="4724400" y="6248400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"/>
            <p:cNvSpPr>
              <a:spLocks noChangeShapeType="1"/>
            </p:cNvSpPr>
            <p:nvPr/>
          </p:nvSpPr>
          <p:spPr bwMode="auto">
            <a:xfrm>
              <a:off x="5943600" y="52578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3"/>
            <p:cNvSpPr>
              <a:spLocks noChangeShapeType="1"/>
            </p:cNvSpPr>
            <p:nvPr/>
          </p:nvSpPr>
          <p:spPr bwMode="auto">
            <a:xfrm>
              <a:off x="5791200" y="5486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34"/>
            <p:cNvSpPr>
              <a:spLocks noChangeShapeType="1"/>
            </p:cNvSpPr>
            <p:nvPr/>
          </p:nvSpPr>
          <p:spPr bwMode="auto">
            <a:xfrm>
              <a:off x="5791200" y="571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35"/>
            <p:cNvSpPr>
              <a:spLocks noChangeShapeType="1"/>
            </p:cNvSpPr>
            <p:nvPr/>
          </p:nvSpPr>
          <p:spPr bwMode="auto">
            <a:xfrm>
              <a:off x="5791200" y="5943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791200" y="6336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10734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4008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71694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104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3152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5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6200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9248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7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4102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1054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8006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7150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y</a:t>
              </a:r>
              <a:r>
                <a:rPr lang="en-US" sz="1800" dirty="0"/>
                <a:t>[</a:t>
              </a:r>
              <a:r>
                <a:rPr lang="en-US" sz="1800" i="1" dirty="0"/>
                <a:t>n</a:t>
              </a:r>
              <a:r>
                <a:rPr lang="en-US" sz="1800" dirty="0"/>
                <a:t>]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486400" y="549741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486400" y="52578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</a:t>
              </a:r>
            </a:p>
          </p:txBody>
        </p:sp>
      </p:grpSp>
      <p:sp>
        <p:nvSpPr>
          <p:cNvPr id="118" name="Oval 24"/>
          <p:cNvSpPr>
            <a:spLocks noChangeArrowheads="1"/>
          </p:cNvSpPr>
          <p:nvPr/>
        </p:nvSpPr>
        <p:spPr bwMode="auto">
          <a:xfrm>
            <a:off x="49530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Rectangle 162"/>
          <p:cNvSpPr/>
          <p:nvPr/>
        </p:nvSpPr>
        <p:spPr bwMode="auto">
          <a:xfrm>
            <a:off x="609600" y="5345340"/>
            <a:ext cx="914400" cy="105546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914400" y="5345340"/>
            <a:ext cx="914400" cy="105546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5257800" y="6019800"/>
            <a:ext cx="152400" cy="228600"/>
            <a:chOff x="533400" y="5257800"/>
            <a:chExt cx="152400" cy="228600"/>
          </a:xfrm>
        </p:grpSpPr>
        <p:sp>
          <p:nvSpPr>
            <p:cNvPr id="167" name="Line 15"/>
            <p:cNvSpPr>
              <a:spLocks noChangeShapeType="1"/>
            </p:cNvSpPr>
            <p:nvPr/>
          </p:nvSpPr>
          <p:spPr bwMode="auto">
            <a:xfrm flipV="1">
              <a:off x="609600" y="53340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Oval 37"/>
            <p:cNvSpPr>
              <a:spLocks noChangeArrowheads="1"/>
            </p:cNvSpPr>
            <p:nvPr/>
          </p:nvSpPr>
          <p:spPr bwMode="auto">
            <a:xfrm>
              <a:off x="533400" y="5257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9" name="Rectangle 168"/>
          <p:cNvSpPr/>
          <p:nvPr/>
        </p:nvSpPr>
        <p:spPr bwMode="auto">
          <a:xfrm>
            <a:off x="1219200" y="5334000"/>
            <a:ext cx="914400" cy="105546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5562600" y="5867400"/>
            <a:ext cx="152400" cy="381000"/>
            <a:chOff x="533400" y="5105400"/>
            <a:chExt cx="152400" cy="381000"/>
          </a:xfrm>
        </p:grpSpPr>
        <p:sp>
          <p:nvSpPr>
            <p:cNvPr id="171" name="Line 15"/>
            <p:cNvSpPr>
              <a:spLocks noChangeShapeType="1"/>
            </p:cNvSpPr>
            <p:nvPr/>
          </p:nvSpPr>
          <p:spPr bwMode="auto">
            <a:xfrm flipV="1">
              <a:off x="609600" y="5181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Oval 37"/>
            <p:cNvSpPr>
              <a:spLocks noChangeArrowheads="1"/>
            </p:cNvSpPr>
            <p:nvPr/>
          </p:nvSpPr>
          <p:spPr bwMode="auto">
            <a:xfrm>
              <a:off x="533400" y="5105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" name="Rectangle 172"/>
          <p:cNvSpPr/>
          <p:nvPr/>
        </p:nvSpPr>
        <p:spPr bwMode="auto">
          <a:xfrm>
            <a:off x="1524000" y="5334000"/>
            <a:ext cx="914400" cy="105546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5867400" y="5638800"/>
            <a:ext cx="152400" cy="609600"/>
            <a:chOff x="2667000" y="4876800"/>
            <a:chExt cx="152400" cy="609600"/>
          </a:xfrm>
        </p:grpSpPr>
        <p:sp>
          <p:nvSpPr>
            <p:cNvPr id="175" name="Line 6"/>
            <p:cNvSpPr>
              <a:spLocks noChangeShapeType="1"/>
            </p:cNvSpPr>
            <p:nvPr/>
          </p:nvSpPr>
          <p:spPr bwMode="auto">
            <a:xfrm flipV="1">
              <a:off x="2743200" y="4953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Oval 36"/>
            <p:cNvSpPr>
              <a:spLocks noChangeArrowheads="1"/>
            </p:cNvSpPr>
            <p:nvPr/>
          </p:nvSpPr>
          <p:spPr bwMode="auto">
            <a:xfrm>
              <a:off x="26670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086600" y="6019800"/>
            <a:ext cx="152400" cy="228600"/>
            <a:chOff x="533400" y="5257800"/>
            <a:chExt cx="152400" cy="228600"/>
          </a:xfrm>
        </p:grpSpPr>
        <p:sp>
          <p:nvSpPr>
            <p:cNvPr id="178" name="Line 15"/>
            <p:cNvSpPr>
              <a:spLocks noChangeShapeType="1"/>
            </p:cNvSpPr>
            <p:nvPr/>
          </p:nvSpPr>
          <p:spPr bwMode="auto">
            <a:xfrm flipV="1">
              <a:off x="609600" y="53340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533400" y="5257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" name="Oval 24"/>
          <p:cNvSpPr>
            <a:spLocks noChangeArrowheads="1"/>
          </p:cNvSpPr>
          <p:nvPr/>
        </p:nvSpPr>
        <p:spPr bwMode="auto">
          <a:xfrm>
            <a:off x="73914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-76200" y="4724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0000FF"/>
                </a:solidFill>
              </a:rPr>
              <a:t>sliding window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7924800" y="4572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See also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 err="1">
                <a:solidFill>
                  <a:srgbClr val="0000FF"/>
                </a:solidFill>
              </a:rPr>
              <a:t>SPFirst</a:t>
            </a:r>
            <a:r>
              <a:rPr lang="en-US" sz="1800" i="1" dirty="0">
                <a:solidFill>
                  <a:srgbClr val="0000FF"/>
                </a:solidFill>
              </a:rPr>
              <a:t> Figs.</a:t>
            </a:r>
            <a:br>
              <a:rPr lang="en-US" sz="1800" i="1" dirty="0">
                <a:solidFill>
                  <a:srgbClr val="0000FF"/>
                </a:solidFill>
              </a:rPr>
            </a:br>
            <a:r>
              <a:rPr lang="en-US" sz="1800" i="1" dirty="0">
                <a:solidFill>
                  <a:srgbClr val="0000FF"/>
                </a:solidFill>
              </a:rPr>
              <a:t>5-2 &amp; 5-3</a:t>
            </a:r>
          </a:p>
        </p:txBody>
      </p:sp>
    </p:spTree>
    <p:extLst>
      <p:ext uri="{BB962C8B-B14F-4D97-AF65-F5344CB8AC3E}">
        <p14:creationId xmlns:p14="http://schemas.microsoft.com/office/powerpoint/2010/main" val="20689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72" grpId="0"/>
      <p:bldP spid="118" grpId="0" animBg="1"/>
      <p:bldP spid="163" grpId="0" animBg="1"/>
      <p:bldP spid="163" grpId="1" animBg="1"/>
      <p:bldP spid="165" grpId="0" animBg="1"/>
      <p:bldP spid="165" grpId="1" animBg="1"/>
      <p:bldP spid="169" grpId="0" animBg="1"/>
      <p:bldP spid="169" grpId="1" animBg="1"/>
      <p:bldP spid="173" grpId="0" animBg="1"/>
      <p:bldP spid="173" grpId="1" animBg="1"/>
      <p:bldP spid="180" grpId="0" animBg="1"/>
      <p:bldP spid="181" grpId="0"/>
      <p:bldP spid="182" grpId="0"/>
      <p:bldP spid="1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Running-Average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447800"/>
          </a:xfrm>
        </p:spPr>
        <p:txBody>
          <a:bodyPr/>
          <a:lstStyle/>
          <a:p>
            <a:r>
              <a:rPr lang="en-US" i="1" dirty="0" err="1"/>
              <a:t>Noncausal</a:t>
            </a:r>
            <a:r>
              <a:rPr lang="en-US" dirty="0"/>
              <a:t> filter</a:t>
            </a:r>
          </a:p>
          <a:p>
            <a:pPr marL="457200" lvl="1" indent="0">
              <a:buNone/>
            </a:pPr>
            <a:r>
              <a:rPr lang="en-US" dirty="0"/>
              <a:t>Uses future input values (as in example on previous slide)</a:t>
            </a:r>
          </a:p>
          <a:p>
            <a:pPr marL="457200" lvl="1" indent="0">
              <a:buNone/>
            </a:pPr>
            <a:r>
              <a:rPr lang="en-US" dirty="0"/>
              <a:t>Buffer input signal before computing </a:t>
            </a:r>
            <a:r>
              <a:rPr lang="en-US" i="1" dirty="0"/>
              <a:t>n</a:t>
            </a:r>
            <a:r>
              <a:rPr lang="en-US" dirty="0"/>
              <a:t>th output sample</a:t>
            </a:r>
            <a:endParaRPr lang="en-US" i="1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5-2</a:t>
            </a:r>
          </a:p>
        </p:txBody>
      </p: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403860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n</a:t>
            </a:r>
          </a:p>
        </p:txBody>
      </p:sp>
      <p:sp>
        <p:nvSpPr>
          <p:cNvPr id="99" name="Text Box 26"/>
          <p:cNvSpPr txBox="1">
            <a:spLocks noChangeArrowheads="1"/>
          </p:cNvSpPr>
          <p:nvPr/>
        </p:nvSpPr>
        <p:spPr bwMode="auto">
          <a:xfrm>
            <a:off x="8305800" y="624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n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6781800" y="5562600"/>
            <a:ext cx="152400" cy="685800"/>
            <a:chOff x="2667000" y="4800600"/>
            <a:chExt cx="152400" cy="685800"/>
          </a:xfrm>
        </p:grpSpPr>
        <p:sp>
          <p:nvSpPr>
            <p:cNvPr id="101" name="Line 6"/>
            <p:cNvSpPr>
              <a:spLocks noChangeShapeType="1"/>
            </p:cNvSpPr>
            <p:nvPr/>
          </p:nvSpPr>
          <p:spPr bwMode="auto">
            <a:xfrm flipV="1">
              <a:off x="2743200" y="48768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2667000" y="4800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391400" y="5867400"/>
            <a:ext cx="152400" cy="381000"/>
            <a:chOff x="533400" y="5105400"/>
            <a:chExt cx="152400" cy="381000"/>
          </a:xfrm>
        </p:grpSpPr>
        <p:sp>
          <p:nvSpPr>
            <p:cNvPr id="104" name="Line 15"/>
            <p:cNvSpPr>
              <a:spLocks noChangeShapeType="1"/>
            </p:cNvSpPr>
            <p:nvPr/>
          </p:nvSpPr>
          <p:spPr bwMode="auto">
            <a:xfrm flipV="1">
              <a:off x="609600" y="5181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Oval 37"/>
            <p:cNvSpPr>
              <a:spLocks noChangeArrowheads="1"/>
            </p:cNvSpPr>
            <p:nvPr/>
          </p:nvSpPr>
          <p:spPr bwMode="auto">
            <a:xfrm>
              <a:off x="533400" y="5105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086600" y="5638800"/>
            <a:ext cx="152400" cy="609600"/>
            <a:chOff x="2667000" y="4876800"/>
            <a:chExt cx="152400" cy="609600"/>
          </a:xfrm>
        </p:grpSpPr>
        <p:sp>
          <p:nvSpPr>
            <p:cNvPr id="107" name="Line 6"/>
            <p:cNvSpPr>
              <a:spLocks noChangeShapeType="1"/>
            </p:cNvSpPr>
            <p:nvPr/>
          </p:nvSpPr>
          <p:spPr bwMode="auto">
            <a:xfrm flipV="1">
              <a:off x="2743200" y="4953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Oval 36"/>
            <p:cNvSpPr>
              <a:spLocks noChangeArrowheads="1"/>
            </p:cNvSpPr>
            <p:nvPr/>
          </p:nvSpPr>
          <p:spPr bwMode="auto">
            <a:xfrm>
              <a:off x="26670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57200" y="4876800"/>
            <a:ext cx="3657600" cy="1828800"/>
            <a:chOff x="457200" y="4876800"/>
            <a:chExt cx="3657600" cy="1828800"/>
          </a:xfrm>
        </p:grpSpPr>
        <p:sp>
          <p:nvSpPr>
            <p:cNvPr id="110" name="Line 4"/>
            <p:cNvSpPr>
              <a:spLocks noChangeShapeType="1"/>
            </p:cNvSpPr>
            <p:nvPr/>
          </p:nvSpPr>
          <p:spPr bwMode="auto">
            <a:xfrm>
              <a:off x="457200" y="6248400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Oval 19"/>
            <p:cNvSpPr>
              <a:spLocks noChangeArrowheads="1"/>
            </p:cNvSpPr>
            <p:nvPr/>
          </p:nvSpPr>
          <p:spPr bwMode="auto">
            <a:xfrm>
              <a:off x="9906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20"/>
            <p:cNvSpPr>
              <a:spLocks noChangeArrowheads="1"/>
            </p:cNvSpPr>
            <p:nvPr/>
          </p:nvSpPr>
          <p:spPr bwMode="auto">
            <a:xfrm>
              <a:off x="12954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24"/>
            <p:cNvSpPr>
              <a:spLocks noChangeArrowheads="1"/>
            </p:cNvSpPr>
            <p:nvPr/>
          </p:nvSpPr>
          <p:spPr bwMode="auto">
            <a:xfrm>
              <a:off x="6858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5"/>
            <p:cNvSpPr>
              <a:spLocks noChangeShapeType="1"/>
            </p:cNvSpPr>
            <p:nvPr/>
          </p:nvSpPr>
          <p:spPr bwMode="auto">
            <a:xfrm>
              <a:off x="1676400" y="52578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3"/>
            <p:cNvSpPr>
              <a:spLocks noChangeShapeType="1"/>
            </p:cNvSpPr>
            <p:nvPr/>
          </p:nvSpPr>
          <p:spPr bwMode="auto">
            <a:xfrm>
              <a:off x="1524000" y="5486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34"/>
            <p:cNvSpPr>
              <a:spLocks noChangeShapeType="1"/>
            </p:cNvSpPr>
            <p:nvPr/>
          </p:nvSpPr>
          <p:spPr bwMode="auto">
            <a:xfrm>
              <a:off x="1524000" y="571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35"/>
            <p:cNvSpPr>
              <a:spLocks noChangeShapeType="1"/>
            </p:cNvSpPr>
            <p:nvPr/>
          </p:nvSpPr>
          <p:spPr bwMode="auto">
            <a:xfrm>
              <a:off x="1524000" y="5943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2209800" y="5410200"/>
              <a:ext cx="152400" cy="838200"/>
              <a:chOff x="2667000" y="4648200"/>
              <a:chExt cx="152400" cy="838200"/>
            </a:xfrm>
          </p:grpSpPr>
          <p:sp>
            <p:nvSpPr>
              <p:cNvPr id="149" name="Line 6"/>
              <p:cNvSpPr>
                <a:spLocks noChangeShapeType="1"/>
              </p:cNvSpPr>
              <p:nvPr/>
            </p:nvSpPr>
            <p:spPr bwMode="auto">
              <a:xfrm flipV="1">
                <a:off x="2743200" y="47244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Oval 36"/>
              <p:cNvSpPr>
                <a:spLocks noChangeArrowheads="1"/>
              </p:cNvSpPr>
              <p:nvPr/>
            </p:nvSpPr>
            <p:spPr bwMode="auto">
              <a:xfrm>
                <a:off x="2667000" y="4648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600200" y="5867400"/>
              <a:ext cx="152400" cy="381000"/>
              <a:chOff x="533400" y="5105400"/>
              <a:chExt cx="152400" cy="381000"/>
            </a:xfrm>
          </p:grpSpPr>
          <p:sp>
            <p:nvSpPr>
              <p:cNvPr id="147" name="Line 15"/>
              <p:cNvSpPr>
                <a:spLocks noChangeShapeType="1"/>
              </p:cNvSpPr>
              <p:nvPr/>
            </p:nvSpPr>
            <p:spPr bwMode="auto">
              <a:xfrm flipV="1">
                <a:off x="609600" y="51816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Oval 37"/>
              <p:cNvSpPr>
                <a:spLocks noChangeArrowheads="1"/>
              </p:cNvSpPr>
              <p:nvPr/>
            </p:nvSpPr>
            <p:spPr bwMode="auto">
              <a:xfrm>
                <a:off x="533400" y="5105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905000" y="5638800"/>
              <a:ext cx="152400" cy="609600"/>
              <a:chOff x="2667000" y="4876800"/>
              <a:chExt cx="152400" cy="609600"/>
            </a:xfrm>
          </p:grpSpPr>
          <p:sp>
            <p:nvSpPr>
              <p:cNvPr id="145" name="Line 6"/>
              <p:cNvSpPr>
                <a:spLocks noChangeShapeType="1"/>
              </p:cNvSpPr>
              <p:nvPr/>
            </p:nvSpPr>
            <p:spPr bwMode="auto">
              <a:xfrm flipV="1">
                <a:off x="2743200" y="49530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Oval 36"/>
              <p:cNvSpPr>
                <a:spLocks noChangeArrowheads="1"/>
              </p:cNvSpPr>
              <p:nvPr/>
            </p:nvSpPr>
            <p:spPr bwMode="auto">
              <a:xfrm>
                <a:off x="2667000" y="4876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" name="Oval 19"/>
            <p:cNvSpPr>
              <a:spLocks noChangeArrowheads="1"/>
            </p:cNvSpPr>
            <p:nvPr/>
          </p:nvSpPr>
          <p:spPr bwMode="auto">
            <a:xfrm>
              <a:off x="34290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20"/>
            <p:cNvSpPr>
              <a:spLocks noChangeArrowheads="1"/>
            </p:cNvSpPr>
            <p:nvPr/>
          </p:nvSpPr>
          <p:spPr bwMode="auto">
            <a:xfrm>
              <a:off x="37338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24"/>
            <p:cNvSpPr>
              <a:spLocks noChangeArrowheads="1"/>
            </p:cNvSpPr>
            <p:nvPr/>
          </p:nvSpPr>
          <p:spPr bwMode="auto">
            <a:xfrm>
              <a:off x="3124200" y="617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2514600" y="5638800"/>
              <a:ext cx="152400" cy="609600"/>
              <a:chOff x="2667000" y="4876800"/>
              <a:chExt cx="152400" cy="609600"/>
            </a:xfrm>
          </p:grpSpPr>
          <p:sp>
            <p:nvSpPr>
              <p:cNvPr id="143" name="Line 6"/>
              <p:cNvSpPr>
                <a:spLocks noChangeShapeType="1"/>
              </p:cNvSpPr>
              <p:nvPr/>
            </p:nvSpPr>
            <p:spPr bwMode="auto">
              <a:xfrm flipV="1">
                <a:off x="2743200" y="49530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Oval 36"/>
              <p:cNvSpPr>
                <a:spLocks noChangeArrowheads="1"/>
              </p:cNvSpPr>
              <p:nvPr/>
            </p:nvSpPr>
            <p:spPr bwMode="auto">
              <a:xfrm>
                <a:off x="2667000" y="4876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2819400" y="5867400"/>
              <a:ext cx="152400" cy="381000"/>
              <a:chOff x="533400" y="5105400"/>
              <a:chExt cx="152400" cy="381000"/>
            </a:xfrm>
          </p:grpSpPr>
          <p:sp>
            <p:nvSpPr>
              <p:cNvPr id="141" name="Line 15"/>
              <p:cNvSpPr>
                <a:spLocks noChangeShapeType="1"/>
              </p:cNvSpPr>
              <p:nvPr/>
            </p:nvSpPr>
            <p:spPr bwMode="auto">
              <a:xfrm flipV="1">
                <a:off x="609600" y="518160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Oval 37"/>
              <p:cNvSpPr>
                <a:spLocks noChangeArrowheads="1"/>
              </p:cNvSpPr>
              <p:nvPr/>
            </p:nvSpPr>
            <p:spPr bwMode="auto">
              <a:xfrm>
                <a:off x="533400" y="5105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1524000" y="6336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84014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336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44974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7432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0480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5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3528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6576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7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1430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382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34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-3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4478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x</a:t>
              </a:r>
              <a:r>
                <a:rPr lang="en-US" sz="1800" dirty="0"/>
                <a:t>[</a:t>
              </a:r>
              <a:r>
                <a:rPr lang="en-US" sz="1800" i="1" dirty="0"/>
                <a:t>n</a:t>
              </a:r>
              <a:r>
                <a:rPr lang="en-US" sz="1800" dirty="0"/>
                <a:t>]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219200" y="572634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219200" y="54864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219200" y="524678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724400" y="4876800"/>
            <a:ext cx="3657600" cy="1828800"/>
            <a:chOff x="4724400" y="4876800"/>
            <a:chExt cx="3657600" cy="1828800"/>
          </a:xfrm>
        </p:grpSpPr>
        <p:sp>
          <p:nvSpPr>
            <p:cNvPr id="152" name="Line 4"/>
            <p:cNvSpPr>
              <a:spLocks noChangeShapeType="1"/>
            </p:cNvSpPr>
            <p:nvPr/>
          </p:nvSpPr>
          <p:spPr bwMode="auto">
            <a:xfrm>
              <a:off x="4724400" y="6248400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>
              <a:off x="5943600" y="52578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5791200" y="5486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34"/>
            <p:cNvSpPr>
              <a:spLocks noChangeShapeType="1"/>
            </p:cNvSpPr>
            <p:nvPr/>
          </p:nvSpPr>
          <p:spPr bwMode="auto">
            <a:xfrm>
              <a:off x="5791200" y="571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35"/>
            <p:cNvSpPr>
              <a:spLocks noChangeShapeType="1"/>
            </p:cNvSpPr>
            <p:nvPr/>
          </p:nvSpPr>
          <p:spPr bwMode="auto">
            <a:xfrm>
              <a:off x="5791200" y="5943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791200" y="6336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10734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4008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71694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0104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3152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5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6200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924800" y="6324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7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4102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-1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1054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-2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800600" y="6324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-3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7150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y</a:t>
              </a:r>
              <a:r>
                <a:rPr lang="en-US" sz="1800" dirty="0"/>
                <a:t>[</a:t>
              </a:r>
              <a:r>
                <a:rPr lang="en-US" sz="1800" i="1" dirty="0"/>
                <a:t>n</a:t>
              </a:r>
              <a:r>
                <a:rPr lang="en-US" sz="1800" dirty="0"/>
                <a:t>]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486400" y="549741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486400" y="52578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</a:t>
              </a:r>
            </a:p>
          </p:txBody>
        </p:sp>
      </p:grpSp>
      <p:sp>
        <p:nvSpPr>
          <p:cNvPr id="171" name="Oval 24"/>
          <p:cNvSpPr>
            <a:spLocks noChangeArrowheads="1"/>
          </p:cNvSpPr>
          <p:nvPr/>
        </p:nvSpPr>
        <p:spPr bwMode="auto">
          <a:xfrm>
            <a:off x="55626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171"/>
          <p:cNvSpPr/>
          <p:nvPr/>
        </p:nvSpPr>
        <p:spPr bwMode="auto">
          <a:xfrm>
            <a:off x="609600" y="5345340"/>
            <a:ext cx="914400" cy="105546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914400" y="5345340"/>
            <a:ext cx="914400" cy="105546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5867400" y="6019800"/>
            <a:ext cx="152400" cy="228600"/>
            <a:chOff x="533400" y="5257800"/>
            <a:chExt cx="152400" cy="228600"/>
          </a:xfrm>
        </p:grpSpPr>
        <p:sp>
          <p:nvSpPr>
            <p:cNvPr id="175" name="Line 15"/>
            <p:cNvSpPr>
              <a:spLocks noChangeShapeType="1"/>
            </p:cNvSpPr>
            <p:nvPr/>
          </p:nvSpPr>
          <p:spPr bwMode="auto">
            <a:xfrm flipV="1">
              <a:off x="609600" y="53340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Oval 37"/>
            <p:cNvSpPr>
              <a:spLocks noChangeArrowheads="1"/>
            </p:cNvSpPr>
            <p:nvPr/>
          </p:nvSpPr>
          <p:spPr bwMode="auto">
            <a:xfrm>
              <a:off x="533400" y="5257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" name="Rectangle 176"/>
          <p:cNvSpPr/>
          <p:nvPr/>
        </p:nvSpPr>
        <p:spPr bwMode="auto">
          <a:xfrm>
            <a:off x="1219200" y="5334000"/>
            <a:ext cx="914400" cy="105546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6172200" y="5867400"/>
            <a:ext cx="152400" cy="381000"/>
            <a:chOff x="533400" y="5105400"/>
            <a:chExt cx="152400" cy="381000"/>
          </a:xfrm>
        </p:grpSpPr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V="1">
              <a:off x="609600" y="5181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Oval 37"/>
            <p:cNvSpPr>
              <a:spLocks noChangeArrowheads="1"/>
            </p:cNvSpPr>
            <p:nvPr/>
          </p:nvSpPr>
          <p:spPr bwMode="auto">
            <a:xfrm>
              <a:off x="533400" y="5105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" name="Rectangle 180"/>
          <p:cNvSpPr/>
          <p:nvPr/>
        </p:nvSpPr>
        <p:spPr bwMode="auto">
          <a:xfrm>
            <a:off x="1524000" y="5334000"/>
            <a:ext cx="914400" cy="105546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6477000" y="5638800"/>
            <a:ext cx="152400" cy="609600"/>
            <a:chOff x="2667000" y="4876800"/>
            <a:chExt cx="152400" cy="609600"/>
          </a:xfrm>
        </p:grpSpPr>
        <p:sp>
          <p:nvSpPr>
            <p:cNvPr id="183" name="Line 6"/>
            <p:cNvSpPr>
              <a:spLocks noChangeShapeType="1"/>
            </p:cNvSpPr>
            <p:nvPr/>
          </p:nvSpPr>
          <p:spPr bwMode="auto">
            <a:xfrm flipV="1">
              <a:off x="2743200" y="4953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Oval 36"/>
            <p:cNvSpPr>
              <a:spLocks noChangeArrowheads="1"/>
            </p:cNvSpPr>
            <p:nvPr/>
          </p:nvSpPr>
          <p:spPr bwMode="auto">
            <a:xfrm>
              <a:off x="26670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7696200" y="6019800"/>
            <a:ext cx="152400" cy="228600"/>
            <a:chOff x="533400" y="5257800"/>
            <a:chExt cx="152400" cy="228600"/>
          </a:xfrm>
        </p:grpSpPr>
        <p:sp>
          <p:nvSpPr>
            <p:cNvPr id="186" name="Line 15"/>
            <p:cNvSpPr>
              <a:spLocks noChangeShapeType="1"/>
            </p:cNvSpPr>
            <p:nvPr/>
          </p:nvSpPr>
          <p:spPr bwMode="auto">
            <a:xfrm flipV="1">
              <a:off x="609600" y="53340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Oval 37"/>
            <p:cNvSpPr>
              <a:spLocks noChangeArrowheads="1"/>
            </p:cNvSpPr>
            <p:nvPr/>
          </p:nvSpPr>
          <p:spPr bwMode="auto">
            <a:xfrm>
              <a:off x="533400" y="5257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" name="Oval 24"/>
          <p:cNvSpPr>
            <a:spLocks noChangeArrowheads="1"/>
          </p:cNvSpPr>
          <p:nvPr/>
        </p:nvSpPr>
        <p:spPr bwMode="auto">
          <a:xfrm>
            <a:off x="80010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-76200" y="4724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0000FF"/>
                </a:solidFill>
              </a:rPr>
              <a:t>sliding window</a:t>
            </a:r>
          </a:p>
        </p:txBody>
      </p:sp>
      <p:sp>
        <p:nvSpPr>
          <p:cNvPr id="190" name="Content Placeholder 2"/>
          <p:cNvSpPr txBox="1">
            <a:spLocks/>
          </p:cNvSpPr>
          <p:nvPr/>
        </p:nvSpPr>
        <p:spPr bwMode="auto">
          <a:xfrm>
            <a:off x="457200" y="2819400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1" dirty="0"/>
              <a:t>Causal</a:t>
            </a:r>
            <a:r>
              <a:rPr lang="en-US" dirty="0"/>
              <a:t> filter</a:t>
            </a:r>
          </a:p>
          <a:p>
            <a:pPr marL="457200" lvl="1" indent="0">
              <a:buFontTx/>
              <a:buNone/>
            </a:pPr>
            <a:r>
              <a:rPr lang="en-US" dirty="0"/>
              <a:t>Only uses present and past input values</a:t>
            </a:r>
          </a:p>
          <a:p>
            <a:pPr marL="457200" lvl="1" indent="0">
              <a:buFontTx/>
              <a:buNone/>
            </a:pPr>
            <a:r>
              <a:rPr lang="en-US" dirty="0"/>
              <a:t>Compute </a:t>
            </a:r>
            <a:r>
              <a:rPr lang="en-US" i="1" dirty="0"/>
              <a:t>n</a:t>
            </a:r>
            <a:r>
              <a:rPr lang="en-US" dirty="0"/>
              <a:t>th output sample when </a:t>
            </a:r>
            <a:r>
              <a:rPr lang="en-US" i="1" dirty="0"/>
              <a:t>n</a:t>
            </a:r>
            <a:r>
              <a:rPr lang="en-US" dirty="0"/>
              <a:t>th input sample arrives</a:t>
            </a:r>
          </a:p>
          <a:p>
            <a:pPr marL="457200" lvl="1" indent="0">
              <a:buFontTx/>
              <a:buNone/>
            </a:pPr>
            <a:r>
              <a:rPr lang="en-US" dirty="0"/>
              <a:t>Example:  </a:t>
            </a: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(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+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 +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-2] ) / 3</a:t>
            </a:r>
          </a:p>
        </p:txBody>
      </p:sp>
    </p:spTree>
    <p:extLst>
      <p:ext uri="{BB962C8B-B14F-4D97-AF65-F5344CB8AC3E}">
        <p14:creationId xmlns:p14="http://schemas.microsoft.com/office/powerpoint/2010/main" val="31154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71" grpId="0" animBg="1"/>
      <p:bldP spid="172" grpId="0" animBg="1"/>
      <p:bldP spid="172" grpId="1" animBg="1"/>
      <p:bldP spid="173" grpId="0" animBg="1"/>
      <p:bldP spid="173" grpId="1" animBg="1"/>
      <p:bldP spid="177" grpId="0" animBg="1"/>
      <p:bldP spid="177" grpId="1" animBg="1"/>
      <p:bldP spid="181" grpId="0" animBg="1"/>
      <p:bldP spid="181" grpId="1" animBg="1"/>
      <p:bldP spid="188" grpId="0" animBg="1"/>
      <p:bldP spid="189" grpId="0"/>
      <p:bldP spid="1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FIR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1981200"/>
          </a:xfrm>
        </p:spPr>
        <p:txBody>
          <a:bodyPr/>
          <a:lstStyle/>
          <a:p>
            <a:r>
              <a:rPr lang="en-US" dirty="0"/>
              <a:t>Causal FIR filter</a:t>
            </a:r>
            <a:endParaRPr lang="en-US" i="1" dirty="0"/>
          </a:p>
          <a:p>
            <a:pPr marL="457200" lvl="1" indent="0">
              <a:buNone/>
            </a:pPr>
            <a:r>
              <a:rPr lang="en-US" dirty="0"/>
              <a:t>Sliding window of </a:t>
            </a:r>
            <a:r>
              <a:rPr lang="en-US" i="1" dirty="0"/>
              <a:t>M+</a:t>
            </a:r>
            <a:r>
              <a:rPr lang="en-US" dirty="0"/>
              <a:t>1 samples</a:t>
            </a:r>
          </a:p>
          <a:p>
            <a:pPr marL="457200" lvl="1" indent="0">
              <a:buNone/>
            </a:pPr>
            <a:r>
              <a:rPr lang="en-US" i="1" dirty="0"/>
              <a:t>M</a:t>
            </a:r>
            <a:r>
              <a:rPr lang="en-US" dirty="0"/>
              <a:t>+1 filter coefficients 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endParaRPr lang="en-US" i="1" dirty="0"/>
          </a:p>
          <a:p>
            <a:pPr marL="457200" lvl="1" indent="0">
              <a:buNone/>
            </a:pPr>
            <a:r>
              <a:rPr lang="en-US" dirty="0"/>
              <a:t>Vector dot product of [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 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 … 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r>
              <a:rPr lang="en-US" dirty="0"/>
              <a:t>] and [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 …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</a:t>
            </a:r>
            <a:r>
              <a:rPr lang="en-US" i="1" dirty="0"/>
              <a:t>M</a:t>
            </a:r>
            <a:r>
              <a:rPr lang="en-US" dirty="0"/>
              <a:t>]]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7-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5-3</a:t>
            </a:r>
          </a:p>
        </p:txBody>
      </p:sp>
      <p:graphicFrame>
        <p:nvGraphicFramePr>
          <p:cNvPr id="7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349739"/>
              </p:ext>
            </p:extLst>
          </p:nvPr>
        </p:nvGraphicFramePr>
        <p:xfrm>
          <a:off x="6081713" y="1752600"/>
          <a:ext cx="2300287" cy="82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0" imgH="457200" progId="Equation.3">
                  <p:embed/>
                </p:oleObj>
              </mc:Choice>
              <mc:Fallback>
                <p:oleObj name="Equation" r:id="rId2" imgW="127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1752600"/>
                        <a:ext cx="2300287" cy="826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3276600"/>
            <a:ext cx="853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Averaging filter</a:t>
            </a:r>
          </a:p>
          <a:p>
            <a:pPr marL="457200" lvl="1" indent="0">
              <a:buFontTx/>
              <a:buNone/>
            </a:pPr>
            <a:r>
              <a:rPr lang="en-US" i="1" dirty="0"/>
              <a:t>Three terms:    </a:t>
            </a:r>
            <a:r>
              <a:rPr lang="en-US" dirty="0"/>
              <a:t>filter order </a:t>
            </a:r>
            <a:r>
              <a:rPr lang="en-US" i="1" dirty="0"/>
              <a:t>M</a:t>
            </a:r>
            <a:r>
              <a:rPr lang="en-US" dirty="0"/>
              <a:t> = 2 and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dirty="0"/>
              <a:t> = 1/3 for </a:t>
            </a:r>
            <a:r>
              <a:rPr lang="en-US" i="1" dirty="0"/>
              <a:t>k</a:t>
            </a:r>
            <a:r>
              <a:rPr lang="en-US" dirty="0"/>
              <a:t> = 0, 1, 2</a:t>
            </a:r>
          </a:p>
          <a:p>
            <a:pPr marL="457200" lvl="1" indent="0">
              <a:buFontTx/>
              <a:buNone/>
            </a:pPr>
            <a:r>
              <a:rPr lang="en-US" i="1" dirty="0"/>
              <a:t>General case: 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dirty="0"/>
              <a:t> = 1/(</a:t>
            </a:r>
            <a:r>
              <a:rPr lang="en-US" i="1" dirty="0"/>
              <a:t>M</a:t>
            </a:r>
            <a:r>
              <a:rPr lang="en-US" dirty="0"/>
              <a:t>+1) for </a:t>
            </a:r>
            <a:r>
              <a:rPr lang="en-US" i="1" dirty="0"/>
              <a:t>k</a:t>
            </a:r>
            <a:r>
              <a:rPr lang="en-US" dirty="0"/>
              <a:t> = 0, 1, …, </a:t>
            </a:r>
            <a:r>
              <a:rPr lang="en-US" i="1" dirty="0"/>
              <a:t>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4724400"/>
            <a:ext cx="853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Coefficients completely define filter</a:t>
            </a:r>
          </a:p>
          <a:p>
            <a:pPr marL="457200" lvl="1" indent="0">
              <a:buFontTx/>
              <a:buNone/>
            </a:pPr>
            <a:r>
              <a:rPr lang="en-US" i="1" dirty="0"/>
              <a:t>Example:  </a:t>
            </a:r>
            <a:r>
              <a:rPr lang="en-US" dirty="0"/>
              <a:t>{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} = { 1, -1 } gives </a:t>
            </a: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–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</a:t>
            </a:r>
          </a:p>
          <a:p>
            <a:pPr marL="457200" lvl="1" indent="0">
              <a:buFontTx/>
              <a:buNone/>
            </a:pPr>
            <a:r>
              <a:rPr lang="en-US" i="1" dirty="0"/>
              <a:t>Example:</a:t>
            </a:r>
            <a:r>
              <a:rPr lang="en-US" dirty="0"/>
              <a:t>  {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dirty="0"/>
              <a:t> } = { 1, 0, -1 } gives </a:t>
            </a: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–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-2]</a:t>
            </a:r>
          </a:p>
        </p:txBody>
      </p:sp>
    </p:spTree>
    <p:extLst>
      <p:ext uri="{BB962C8B-B14F-4D97-AF65-F5344CB8AC3E}">
        <p14:creationId xmlns:p14="http://schemas.microsoft.com/office/powerpoint/2010/main" val="41134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trendingy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t="3264" r="7079" b="6104"/>
          <a:stretch/>
        </p:blipFill>
        <p:spPr>
          <a:xfrm>
            <a:off x="6070140" y="3899878"/>
            <a:ext cx="3084109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is sum of increasing exponential &amp; sinusoid</a:t>
            </a:r>
          </a:p>
          <a:p>
            <a:pPr marL="400050" lvl="1" indent="0" algn="ctr">
              <a:buNone/>
            </a:pP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dirty="0">
                <a:solidFill>
                  <a:srgbClr val="FF0000"/>
                </a:solidFill>
              </a:rPr>
              <a:t>(1.02)</a:t>
            </a:r>
            <a:r>
              <a:rPr lang="en-US" i="1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+ ½ </a:t>
            </a:r>
            <a:r>
              <a:rPr lang="en-US" dirty="0" err="1"/>
              <a:t>cos</a:t>
            </a:r>
            <a:r>
              <a:rPr lang="en-US" dirty="0"/>
              <a:t>((2 </a:t>
            </a:r>
            <a:r>
              <a:rPr lang="en-US" dirty="0">
                <a:latin typeface="Symbol" charset="2"/>
                <a:cs typeface="Symbol" charset="2"/>
              </a:rPr>
              <a:t>p / 8)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dirty="0">
                <a:latin typeface="Symbol" charset="2"/>
                <a:cs typeface="Symbol" charset="2"/>
              </a:rPr>
              <a:t>p </a:t>
            </a:r>
            <a:r>
              <a:rPr lang="en-US" dirty="0"/>
              <a:t>/ 4)  for  0 ≤ </a:t>
            </a:r>
            <a:r>
              <a:rPr lang="en-US" i="1" dirty="0"/>
              <a:t>n</a:t>
            </a:r>
            <a:r>
              <a:rPr lang="en-US" dirty="0"/>
              <a:t> ≤ 40</a:t>
            </a:r>
          </a:p>
          <a:p>
            <a:r>
              <a:rPr lang="en-US" dirty="0"/>
              <a:t>Apply causal 3-point and 7-point averaging filters</a:t>
            </a:r>
          </a:p>
          <a:p>
            <a:pPr marL="400050" lvl="1" indent="0">
              <a:buNone/>
            </a:pPr>
            <a:r>
              <a:rPr lang="en-US" b="1" dirty="0"/>
              <a:t>b</a:t>
            </a:r>
            <a:r>
              <a:rPr lang="en-US" dirty="0"/>
              <a:t> = {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} = { 1/3, 1/3, 1/3 } where </a:t>
            </a:r>
            <a:r>
              <a:rPr lang="en-US" i="1" dirty="0"/>
              <a:t>M</a:t>
            </a:r>
            <a:r>
              <a:rPr lang="en-US" dirty="0"/>
              <a:t> = 2</a:t>
            </a:r>
          </a:p>
          <a:p>
            <a:pPr marL="400050" lvl="1" indent="0">
              <a:buNone/>
            </a:pPr>
            <a:r>
              <a:rPr lang="en-US" b="1" dirty="0"/>
              <a:t>b</a:t>
            </a:r>
            <a:r>
              <a:rPr lang="en-US" dirty="0"/>
              <a:t> = {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} = { 1/7, 1/7, 1/7, 1/7, 1/7, 1/7, 1/7 } where </a:t>
            </a:r>
            <a:r>
              <a:rPr lang="en-US" i="1" dirty="0"/>
              <a:t>M</a:t>
            </a:r>
            <a:r>
              <a:rPr lang="en-US" dirty="0"/>
              <a:t> = 6 </a:t>
            </a:r>
          </a:p>
          <a:p>
            <a:pPr marL="400050" lvl="1" indent="0">
              <a:buNone/>
            </a:pPr>
            <a:endParaRPr lang="en-US" b="1" dirty="0"/>
          </a:p>
          <a:p>
            <a:pPr marL="40005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5-3.1</a:t>
            </a:r>
          </a:p>
        </p:txBody>
      </p:sp>
      <p:pic>
        <p:nvPicPr>
          <p:cNvPr id="6" name="Picture 5" descr="detrending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3264" r="7105" b="6104"/>
          <a:stretch/>
        </p:blipFill>
        <p:spPr>
          <a:xfrm>
            <a:off x="2933398" y="3899878"/>
            <a:ext cx="3151262" cy="2498376"/>
          </a:xfrm>
          <a:prstGeom prst="rect">
            <a:avLst/>
          </a:prstGeom>
        </p:spPr>
      </p:pic>
      <p:pic>
        <p:nvPicPr>
          <p:cNvPr id="7" name="Picture 6" descr="detrendingy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r="7404" b="6595"/>
          <a:stretch/>
        </p:blipFill>
        <p:spPr>
          <a:xfrm>
            <a:off x="-9144" y="3810000"/>
            <a:ext cx="3133344" cy="25709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1314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See also </a:t>
            </a:r>
            <a:r>
              <a:rPr lang="en-US" sz="1800" i="1" dirty="0" err="1">
                <a:solidFill>
                  <a:srgbClr val="0000FF"/>
                </a:solidFill>
              </a:rPr>
              <a:t>SPFirst</a:t>
            </a:r>
            <a:r>
              <a:rPr lang="en-US" sz="1800" i="1" dirty="0">
                <a:solidFill>
                  <a:srgbClr val="0000FF"/>
                </a:solidFill>
              </a:rPr>
              <a:t> Fig. 5-6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6248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6248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200" y="6248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4237" y="6019800"/>
            <a:ext cx="6339183" cy="457200"/>
            <a:chOff x="324237" y="6019800"/>
            <a:chExt cx="6339183" cy="457200"/>
          </a:xfrm>
        </p:grpSpPr>
        <p:sp>
          <p:nvSpPr>
            <p:cNvPr id="15" name="Oval 14"/>
            <p:cNvSpPr/>
            <p:nvPr/>
          </p:nvSpPr>
          <p:spPr bwMode="auto">
            <a:xfrm>
              <a:off x="324237" y="6019800"/>
              <a:ext cx="345362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276600" y="6019800"/>
              <a:ext cx="338820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324600" y="6019800"/>
              <a:ext cx="338820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0786" y="5029200"/>
            <a:ext cx="6283414" cy="1447800"/>
            <a:chOff x="650786" y="5029200"/>
            <a:chExt cx="6283414" cy="1447800"/>
          </a:xfrm>
        </p:grpSpPr>
        <p:sp>
          <p:nvSpPr>
            <p:cNvPr id="18" name="Oval 17"/>
            <p:cNvSpPr/>
            <p:nvPr/>
          </p:nvSpPr>
          <p:spPr bwMode="auto">
            <a:xfrm>
              <a:off x="6629400" y="5029200"/>
              <a:ext cx="304800" cy="1447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50786" y="5029200"/>
              <a:ext cx="111214" cy="1447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3" name="Bent-Up Arrow 22"/>
          <p:cNvSpPr/>
          <p:nvPr/>
        </p:nvSpPr>
        <p:spPr bwMode="auto">
          <a:xfrm rot="10800000">
            <a:off x="304798" y="3124200"/>
            <a:ext cx="381001" cy="7620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Bent-Up Arrow 23"/>
          <p:cNvSpPr/>
          <p:nvPr/>
        </p:nvSpPr>
        <p:spPr bwMode="auto">
          <a:xfrm rot="10800000" flipH="1">
            <a:off x="8305800" y="3505200"/>
            <a:ext cx="381000" cy="3810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73591" y="4572000"/>
            <a:ext cx="6347744" cy="1905000"/>
            <a:chOff x="2573591" y="4572000"/>
            <a:chExt cx="6347744" cy="1905000"/>
          </a:xfrm>
        </p:grpSpPr>
        <p:sp>
          <p:nvSpPr>
            <p:cNvPr id="27" name="Oval 26"/>
            <p:cNvSpPr/>
            <p:nvPr/>
          </p:nvSpPr>
          <p:spPr bwMode="auto">
            <a:xfrm>
              <a:off x="8586860" y="4572000"/>
              <a:ext cx="334475" cy="1905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573591" y="4572000"/>
              <a:ext cx="163674" cy="1905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3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 Filtering (MATLAB 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7-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791200"/>
            <a:ext cx="3962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Note:</a:t>
            </a:r>
            <a:r>
              <a:rPr lang="en-US" dirty="0"/>
              <a:t> </a:t>
            </a:r>
            <a:r>
              <a:rPr lang="en-US" b="1" dirty="0"/>
              <a:t>filter(b, 1, x) </a:t>
            </a:r>
            <a:r>
              <a:rPr lang="en-US" dirty="0"/>
              <a:t>command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40386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9973"/>
                </a:solidFill>
              </a:rPr>
              <a:t>% Define x[n] for 0&lt;=n&lt;=40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C00CC"/>
                </a:solidFill>
              </a:rPr>
              <a:t>n = 0 : 40;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C00CC"/>
                </a:solidFill>
              </a:rPr>
              <a:t>x1 = (1.02).^n;</a:t>
            </a:r>
          </a:p>
          <a:p>
            <a:pPr marL="0" indent="0">
              <a:buNone/>
            </a:pPr>
            <a:r>
              <a:rPr lang="es-ES_tradnl" sz="1800" dirty="0">
                <a:solidFill>
                  <a:srgbClr val="CC00CC"/>
                </a:solidFill>
              </a:rPr>
              <a:t>x2 = 0.5*</a:t>
            </a:r>
            <a:r>
              <a:rPr lang="es-ES_tradnl" sz="1800" dirty="0" err="1">
                <a:solidFill>
                  <a:srgbClr val="CC00CC"/>
                </a:solidFill>
              </a:rPr>
              <a:t>cos</a:t>
            </a:r>
            <a:r>
              <a:rPr lang="es-ES_tradnl" sz="1800" dirty="0">
                <a:solidFill>
                  <a:srgbClr val="CC00CC"/>
                </a:solidFill>
              </a:rPr>
              <a:t>((2*pi/8)*n + pi/4);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>
                <a:solidFill>
                  <a:srgbClr val="CC00CC"/>
                </a:solidFill>
              </a:rPr>
              <a:t>x = x1 + x2;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>
                <a:solidFill>
                  <a:srgbClr val="009973"/>
                </a:solidFill>
              </a:rPr>
              <a:t>% Save n and x1 for </a:t>
            </a:r>
            <a:r>
              <a:rPr lang="fr-FR" sz="1800" dirty="0" err="1">
                <a:solidFill>
                  <a:srgbClr val="009973"/>
                </a:solidFill>
              </a:rPr>
              <a:t>plotting</a:t>
            </a:r>
            <a:r>
              <a:rPr lang="fr-FR" sz="1800" dirty="0">
                <a:solidFill>
                  <a:srgbClr val="009973"/>
                </a:solidFill>
              </a:rPr>
              <a:t> trend</a:t>
            </a:r>
          </a:p>
          <a:p>
            <a:r>
              <a:rPr lang="fr-FR" sz="1800" dirty="0" err="1">
                <a:solidFill>
                  <a:srgbClr val="CC00CC"/>
                </a:solidFill>
              </a:rPr>
              <a:t>t</a:t>
            </a:r>
            <a:r>
              <a:rPr lang="fr-FR" sz="1800" dirty="0">
                <a:solidFill>
                  <a:srgbClr val="CC00CC"/>
                </a:solidFill>
              </a:rPr>
              <a:t> = n;</a:t>
            </a:r>
          </a:p>
          <a:p>
            <a:r>
              <a:rPr lang="fr-FR" sz="1800" dirty="0">
                <a:solidFill>
                  <a:srgbClr val="CC00CC"/>
                </a:solidFill>
              </a:rPr>
              <a:t>x1t = x1;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9973"/>
                </a:solidFill>
              </a:rPr>
              <a:t>% Define x[n] for -6&lt;=n&lt;=50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CC00CC"/>
                </a:solidFill>
              </a:rPr>
              <a:t>n0 = 6;</a:t>
            </a:r>
          </a:p>
          <a:p>
            <a:pPr marL="0" indent="0">
              <a:buNone/>
            </a:pPr>
            <a:r>
              <a:rPr lang="fi-FI" sz="1800" dirty="0">
                <a:solidFill>
                  <a:srgbClr val="CC00CC"/>
                </a:solidFill>
              </a:rPr>
              <a:t>n = [ (-n0:-1) n (41:50) ];</a:t>
            </a:r>
          </a:p>
          <a:p>
            <a:pPr marL="0" indent="0">
              <a:buNone/>
            </a:pPr>
            <a:r>
              <a:rPr lang="es-ES_tradnl" sz="1800" dirty="0">
                <a:solidFill>
                  <a:srgbClr val="CC00CC"/>
                </a:solidFill>
              </a:rPr>
              <a:t>x = [ </a:t>
            </a:r>
            <a:r>
              <a:rPr lang="es-ES_tradnl" sz="1800" dirty="0" err="1">
                <a:solidFill>
                  <a:srgbClr val="CC00CC"/>
                </a:solidFill>
              </a:rPr>
              <a:t>zeros</a:t>
            </a:r>
            <a:r>
              <a:rPr lang="es-ES_tradnl" sz="1800" dirty="0">
                <a:solidFill>
                  <a:srgbClr val="CC00CC"/>
                </a:solidFill>
              </a:rPr>
              <a:t>(1,n0) x </a:t>
            </a:r>
            <a:r>
              <a:rPr lang="es-ES_tradnl" sz="1800" dirty="0" err="1">
                <a:solidFill>
                  <a:srgbClr val="CC00CC"/>
                </a:solidFill>
              </a:rPr>
              <a:t>zeros</a:t>
            </a:r>
            <a:r>
              <a:rPr lang="es-ES_tradnl" sz="1800" dirty="0">
                <a:solidFill>
                  <a:srgbClr val="CC00CC"/>
                </a:solidFill>
              </a:rPr>
              <a:t>(1,10) ];</a:t>
            </a:r>
          </a:p>
          <a:p>
            <a:pPr marL="0" indent="0">
              <a:buNone/>
            </a:pPr>
            <a:r>
              <a:rPr lang="es-ES_tradnl" sz="1800" dirty="0">
                <a:solidFill>
                  <a:srgbClr val="CC00CC"/>
                </a:solidFill>
              </a:rPr>
              <a:t>x1 = [ </a:t>
            </a:r>
            <a:r>
              <a:rPr lang="es-ES_tradnl" sz="1800" dirty="0" err="1">
                <a:solidFill>
                  <a:srgbClr val="CC00CC"/>
                </a:solidFill>
              </a:rPr>
              <a:t>zeros</a:t>
            </a:r>
            <a:r>
              <a:rPr lang="es-ES_tradnl" sz="1800" dirty="0">
                <a:solidFill>
                  <a:srgbClr val="CC00CC"/>
                </a:solidFill>
              </a:rPr>
              <a:t>(1,n0) x1 </a:t>
            </a:r>
            <a:r>
              <a:rPr lang="es-ES_tradnl" sz="1800" dirty="0" err="1">
                <a:solidFill>
                  <a:srgbClr val="CC00CC"/>
                </a:solidFill>
              </a:rPr>
              <a:t>zeros</a:t>
            </a:r>
            <a:r>
              <a:rPr lang="es-ES_tradnl" sz="1800" dirty="0">
                <a:solidFill>
                  <a:srgbClr val="CC00CC"/>
                </a:solidFill>
              </a:rPr>
              <a:t>(1,10) ];</a:t>
            </a:r>
          </a:p>
          <a:p>
            <a:pPr marL="0" indent="0">
              <a:buNone/>
            </a:pPr>
            <a:r>
              <a:rPr lang="es-ES_tradnl" sz="1800" dirty="0">
                <a:solidFill>
                  <a:srgbClr val="CC00CC"/>
                </a:solidFill>
              </a:rPr>
              <a:t>% Define </a:t>
            </a:r>
            <a:r>
              <a:rPr lang="es-ES_tradnl" sz="1800" dirty="0" err="1">
                <a:solidFill>
                  <a:srgbClr val="CC00CC"/>
                </a:solidFill>
              </a:rPr>
              <a:t>filter</a:t>
            </a:r>
            <a:r>
              <a:rPr lang="es-ES_tradnl" sz="1800" dirty="0">
                <a:solidFill>
                  <a:srgbClr val="CC00CC"/>
                </a:solidFill>
              </a:rPr>
              <a:t> </a:t>
            </a:r>
            <a:r>
              <a:rPr lang="es-ES_tradnl" sz="1800" dirty="0" err="1">
                <a:solidFill>
                  <a:srgbClr val="CC00CC"/>
                </a:solidFill>
              </a:rPr>
              <a:t>coefficients</a:t>
            </a:r>
            <a:endParaRPr lang="es-ES_tradnl" sz="1800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es-ES_tradnl" sz="1800" dirty="0">
                <a:solidFill>
                  <a:srgbClr val="CC00CC"/>
                </a:solidFill>
              </a:rPr>
              <a:t>b3coeff = (1/3)*</a:t>
            </a:r>
            <a:r>
              <a:rPr lang="es-ES_tradnl" sz="1800" dirty="0" err="1">
                <a:solidFill>
                  <a:srgbClr val="CC00CC"/>
                </a:solidFill>
              </a:rPr>
              <a:t>ones</a:t>
            </a:r>
            <a:r>
              <a:rPr lang="es-ES_tradnl" sz="1800" dirty="0">
                <a:solidFill>
                  <a:srgbClr val="CC00CC"/>
                </a:solidFill>
              </a:rPr>
              <a:t>(1,3);</a:t>
            </a:r>
          </a:p>
          <a:p>
            <a:pPr marL="0" indent="0">
              <a:buNone/>
            </a:pPr>
            <a:r>
              <a:rPr lang="es-ES_tradnl" sz="1800" dirty="0">
                <a:solidFill>
                  <a:srgbClr val="CC00CC"/>
                </a:solidFill>
              </a:rPr>
              <a:t>b7coeff = (1/7)*</a:t>
            </a:r>
            <a:r>
              <a:rPr lang="es-ES_tradnl" sz="1800" dirty="0" err="1">
                <a:solidFill>
                  <a:srgbClr val="CC00CC"/>
                </a:solidFill>
              </a:rPr>
              <a:t>ones</a:t>
            </a:r>
            <a:r>
              <a:rPr lang="es-ES_tradnl" sz="1800" dirty="0">
                <a:solidFill>
                  <a:srgbClr val="CC00CC"/>
                </a:solidFill>
              </a:rPr>
              <a:t>(1,7);</a:t>
            </a:r>
          </a:p>
          <a:p>
            <a:pPr marL="0" indent="0">
              <a:buNone/>
            </a:pPr>
            <a:r>
              <a:rPr lang="es-ES_tradnl" sz="1800" dirty="0">
                <a:solidFill>
                  <a:srgbClr val="009973"/>
                </a:solidFill>
              </a:rPr>
              <a:t>% </a:t>
            </a:r>
            <a:r>
              <a:rPr lang="es-ES_tradnl" sz="1800" dirty="0" err="1">
                <a:solidFill>
                  <a:srgbClr val="009973"/>
                </a:solidFill>
              </a:rPr>
              <a:t>Filter</a:t>
            </a:r>
            <a:r>
              <a:rPr lang="es-ES_tradnl" sz="1800" dirty="0">
                <a:solidFill>
                  <a:srgbClr val="009973"/>
                </a:solidFill>
              </a:rPr>
              <a:t> data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</a:rPr>
              <a:t>y3 = filter(b3coeff, 1, x);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</a:rPr>
              <a:t>y7 = filter(b7coeff, 1, x);</a:t>
            </a:r>
            <a:endParaRPr lang="es-ES_tradnl" sz="1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403151"/>
            <a:ext cx="426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1800" dirty="0">
                <a:solidFill>
                  <a:srgbClr val="009973"/>
                </a:solidFill>
              </a:rPr>
              <a:t>% Plot </a:t>
            </a:r>
            <a:r>
              <a:rPr lang="nl-NL" sz="1800" dirty="0" err="1">
                <a:solidFill>
                  <a:srgbClr val="009973"/>
                </a:solidFill>
              </a:rPr>
              <a:t>results</a:t>
            </a:r>
            <a:endParaRPr lang="nl-NL" sz="1800" dirty="0">
              <a:solidFill>
                <a:srgbClr val="00997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1800" dirty="0" err="1">
                <a:solidFill>
                  <a:srgbClr val="CC00CC"/>
                </a:solidFill>
              </a:rPr>
              <a:t>figure</a:t>
            </a:r>
            <a:r>
              <a:rPr lang="nl-NL" sz="1800" dirty="0">
                <a:solidFill>
                  <a:srgbClr val="CC00CC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800" dirty="0">
                <a:solidFill>
                  <a:srgbClr val="CC00CC"/>
                </a:solidFill>
              </a:rPr>
              <a:t>stem(n, x);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err="1">
                <a:solidFill>
                  <a:srgbClr val="CC00CC"/>
                </a:solidFill>
              </a:rPr>
              <a:t>title</a:t>
            </a:r>
            <a:r>
              <a:rPr lang="fr-FR" sz="1800" dirty="0">
                <a:solidFill>
                  <a:srgbClr val="CC00CC"/>
                </a:solidFill>
              </a:rPr>
              <a:t>('x[n]');  </a:t>
            </a:r>
            <a:r>
              <a:rPr lang="fi-FI" sz="1800" dirty="0">
                <a:solidFill>
                  <a:srgbClr val="CC00CC"/>
                </a:solidFill>
              </a:rPr>
              <a:t>ylim([0 3]);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 err="1">
                <a:solidFill>
                  <a:srgbClr val="CC00CC"/>
                </a:solidFill>
              </a:rPr>
              <a:t>hold</a:t>
            </a:r>
            <a:r>
              <a:rPr lang="fi-FI" sz="1800" dirty="0">
                <a:solidFill>
                  <a:srgbClr val="CC00CC"/>
                </a:solidFill>
              </a:rPr>
              <a:t> on; </a:t>
            </a:r>
            <a:r>
              <a:rPr lang="fi-FI" sz="1800" dirty="0" err="1">
                <a:solidFill>
                  <a:srgbClr val="CC00CC"/>
                </a:solidFill>
              </a:rPr>
              <a:t>plot(t</a:t>
            </a:r>
            <a:r>
              <a:rPr lang="fi-FI" sz="1800" dirty="0">
                <a:solidFill>
                  <a:srgbClr val="CC00CC"/>
                </a:solidFill>
              </a:rPr>
              <a:t>, x1t); </a:t>
            </a:r>
            <a:r>
              <a:rPr lang="fi-FI" sz="1800" dirty="0" err="1">
                <a:solidFill>
                  <a:srgbClr val="CC00CC"/>
                </a:solidFill>
              </a:rPr>
              <a:t>hold</a:t>
            </a:r>
            <a:r>
              <a:rPr lang="fi-FI" sz="1800" dirty="0">
                <a:solidFill>
                  <a:srgbClr val="CC00CC"/>
                </a:solidFill>
              </a:rPr>
              <a:t> </a:t>
            </a:r>
            <a:r>
              <a:rPr lang="fi-FI" sz="1800" dirty="0" err="1">
                <a:solidFill>
                  <a:srgbClr val="CC00CC"/>
                </a:solidFill>
              </a:rPr>
              <a:t>off</a:t>
            </a:r>
            <a:r>
              <a:rPr lang="fi-FI" sz="1800" dirty="0">
                <a:solidFill>
                  <a:srgbClr val="CC00CC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fi-FI" sz="1800" dirty="0">
              <a:solidFill>
                <a:srgbClr val="CC00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 err="1">
                <a:solidFill>
                  <a:srgbClr val="CC00CC"/>
                </a:solidFill>
              </a:rPr>
              <a:t>figure</a:t>
            </a:r>
            <a:r>
              <a:rPr lang="fi-FI" sz="1800" dirty="0">
                <a:solidFill>
                  <a:srgbClr val="CC00CC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1800" dirty="0" err="1">
                <a:solidFill>
                  <a:srgbClr val="CC00CC"/>
                </a:solidFill>
              </a:rPr>
              <a:t>stem</a:t>
            </a:r>
            <a:r>
              <a:rPr lang="es-ES_tradnl" sz="1800" dirty="0">
                <a:solidFill>
                  <a:srgbClr val="CC00CC"/>
                </a:solidFill>
              </a:rPr>
              <a:t>(n, y3);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1800" dirty="0" err="1">
                <a:solidFill>
                  <a:srgbClr val="CC00CC"/>
                </a:solidFill>
              </a:rPr>
              <a:t>title</a:t>
            </a:r>
            <a:r>
              <a:rPr lang="es-ES_tradnl" sz="1800" dirty="0">
                <a:solidFill>
                  <a:srgbClr val="CC00CC"/>
                </a:solidFill>
              </a:rPr>
              <a:t>('Output of 3-Point </a:t>
            </a:r>
            <a:r>
              <a:rPr lang="es-ES_tradnl" sz="1800" dirty="0" err="1">
                <a:solidFill>
                  <a:srgbClr val="CC00CC"/>
                </a:solidFill>
              </a:rPr>
              <a:t>Filter</a:t>
            </a:r>
            <a:r>
              <a:rPr lang="es-ES_tradnl" sz="1800" dirty="0">
                <a:solidFill>
                  <a:srgbClr val="CC00CC"/>
                </a:solidFill>
              </a:rPr>
              <a:t>'); </a:t>
            </a:r>
            <a:r>
              <a:rPr lang="fi-FI" sz="1800" dirty="0">
                <a:solidFill>
                  <a:srgbClr val="CC00CC"/>
                </a:solidFill>
              </a:rPr>
              <a:t>ylim([0 3]);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 err="1">
                <a:solidFill>
                  <a:srgbClr val="CC00CC"/>
                </a:solidFill>
              </a:rPr>
              <a:t>hold</a:t>
            </a:r>
            <a:r>
              <a:rPr lang="fi-FI" sz="1800" dirty="0">
                <a:solidFill>
                  <a:srgbClr val="CC00CC"/>
                </a:solidFill>
              </a:rPr>
              <a:t> on; </a:t>
            </a:r>
            <a:r>
              <a:rPr lang="fi-FI" sz="1800" dirty="0" err="1">
                <a:solidFill>
                  <a:srgbClr val="CC00CC"/>
                </a:solidFill>
              </a:rPr>
              <a:t>plot(t</a:t>
            </a:r>
            <a:r>
              <a:rPr lang="fi-FI" sz="1800" dirty="0">
                <a:solidFill>
                  <a:srgbClr val="CC00CC"/>
                </a:solidFill>
              </a:rPr>
              <a:t>, x1t); </a:t>
            </a:r>
            <a:r>
              <a:rPr lang="fi-FI" sz="1800" dirty="0" err="1">
                <a:solidFill>
                  <a:srgbClr val="CC00CC"/>
                </a:solidFill>
              </a:rPr>
              <a:t>hold</a:t>
            </a:r>
            <a:r>
              <a:rPr lang="fi-FI" sz="1800" dirty="0">
                <a:solidFill>
                  <a:srgbClr val="CC00CC"/>
                </a:solidFill>
              </a:rPr>
              <a:t> </a:t>
            </a:r>
            <a:r>
              <a:rPr lang="fi-FI" sz="1800" dirty="0" err="1">
                <a:solidFill>
                  <a:srgbClr val="CC00CC"/>
                </a:solidFill>
              </a:rPr>
              <a:t>off</a:t>
            </a:r>
            <a:r>
              <a:rPr lang="fi-FI" sz="1800" dirty="0">
                <a:solidFill>
                  <a:srgbClr val="CC00CC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fi-FI" sz="1800" dirty="0">
              <a:solidFill>
                <a:srgbClr val="CC00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 err="1">
                <a:solidFill>
                  <a:srgbClr val="CC00CC"/>
                </a:solidFill>
              </a:rPr>
              <a:t>figure</a:t>
            </a:r>
            <a:r>
              <a:rPr lang="fi-FI" sz="1800" dirty="0">
                <a:solidFill>
                  <a:srgbClr val="CC00CC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1800" dirty="0" err="1">
                <a:solidFill>
                  <a:srgbClr val="CC00CC"/>
                </a:solidFill>
              </a:rPr>
              <a:t>stem</a:t>
            </a:r>
            <a:r>
              <a:rPr lang="es-ES_tradnl" sz="1800" dirty="0">
                <a:solidFill>
                  <a:srgbClr val="CC00CC"/>
                </a:solidFill>
              </a:rPr>
              <a:t>(n, y7);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1800" dirty="0" err="1">
                <a:solidFill>
                  <a:srgbClr val="CC00CC"/>
                </a:solidFill>
              </a:rPr>
              <a:t>title</a:t>
            </a:r>
            <a:r>
              <a:rPr lang="es-ES_tradnl" sz="1800" dirty="0">
                <a:solidFill>
                  <a:srgbClr val="CC00CC"/>
                </a:solidFill>
              </a:rPr>
              <a:t>('Output of 7-Point </a:t>
            </a:r>
            <a:r>
              <a:rPr lang="es-ES_tradnl" sz="1800" dirty="0" err="1">
                <a:solidFill>
                  <a:srgbClr val="CC00CC"/>
                </a:solidFill>
              </a:rPr>
              <a:t>Filter</a:t>
            </a:r>
            <a:r>
              <a:rPr lang="es-ES_tradnl" sz="1800" dirty="0">
                <a:solidFill>
                  <a:srgbClr val="CC00CC"/>
                </a:solidFill>
              </a:rPr>
              <a:t>'); </a:t>
            </a:r>
            <a:r>
              <a:rPr lang="fi-FI" sz="1800" dirty="0">
                <a:solidFill>
                  <a:srgbClr val="CC00CC"/>
                </a:solidFill>
              </a:rPr>
              <a:t>ylim([0 3]);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 err="1">
                <a:solidFill>
                  <a:srgbClr val="CC00CC"/>
                </a:solidFill>
              </a:rPr>
              <a:t>hold</a:t>
            </a:r>
            <a:r>
              <a:rPr lang="fi-FI" sz="1800" dirty="0">
                <a:solidFill>
                  <a:srgbClr val="CC00CC"/>
                </a:solidFill>
              </a:rPr>
              <a:t> on; </a:t>
            </a:r>
            <a:r>
              <a:rPr lang="fi-FI" sz="1800" dirty="0" err="1">
                <a:solidFill>
                  <a:srgbClr val="CC00CC"/>
                </a:solidFill>
              </a:rPr>
              <a:t>plot(t</a:t>
            </a:r>
            <a:r>
              <a:rPr lang="fi-FI" sz="1800" dirty="0">
                <a:solidFill>
                  <a:srgbClr val="CC00CC"/>
                </a:solidFill>
              </a:rPr>
              <a:t>, x1t); </a:t>
            </a:r>
            <a:r>
              <a:rPr lang="fi-FI" sz="1800" dirty="0" err="1">
                <a:solidFill>
                  <a:srgbClr val="CC00CC"/>
                </a:solidFill>
              </a:rPr>
              <a:t>hold</a:t>
            </a:r>
            <a:r>
              <a:rPr lang="fi-FI" sz="1800" dirty="0">
                <a:solidFill>
                  <a:srgbClr val="CC00CC"/>
                </a:solidFill>
              </a:rPr>
              <a:t> </a:t>
            </a:r>
            <a:r>
              <a:rPr lang="fi-FI" sz="1800" dirty="0" err="1">
                <a:solidFill>
                  <a:srgbClr val="CC00CC"/>
                </a:solidFill>
              </a:rPr>
              <a:t>off</a:t>
            </a:r>
            <a:r>
              <a:rPr lang="fi-FI" sz="1800" dirty="0">
                <a:solidFill>
                  <a:srgbClr val="CC00CC"/>
                </a:solidFill>
              </a:rPr>
              <a:t>;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5-3.1</a:t>
            </a:r>
          </a:p>
        </p:txBody>
      </p:sp>
      <p:cxnSp>
        <p:nvCxnSpPr>
          <p:cNvPr id="8" name="Curved Connector 7"/>
          <p:cNvCxnSpPr/>
          <p:nvPr/>
        </p:nvCxnSpPr>
        <p:spPr bwMode="auto">
          <a:xfrm rot="5400000" flipH="1" flipV="1">
            <a:off x="5981700" y="6298560"/>
            <a:ext cx="457200" cy="228600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114800" y="639375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Filter coefficients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1246" y="6389344"/>
            <a:ext cx="144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Input signal</a:t>
            </a:r>
          </a:p>
        </p:txBody>
      </p:sp>
      <p:cxnSp>
        <p:nvCxnSpPr>
          <p:cNvPr id="15" name="Curved Connector 14"/>
          <p:cNvCxnSpPr/>
          <p:nvPr/>
        </p:nvCxnSpPr>
        <p:spPr bwMode="auto">
          <a:xfrm rot="5400000" flipH="1" flipV="1">
            <a:off x="6591300" y="6286500"/>
            <a:ext cx="457200" cy="228600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32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2438400"/>
          </a:xfrm>
        </p:spPr>
        <p:txBody>
          <a:bodyPr/>
          <a:lstStyle/>
          <a:p>
            <a:r>
              <a:rPr lang="en-US" dirty="0"/>
              <a:t>Signal is sum of three ‘B’ notes on Western scale</a:t>
            </a:r>
          </a:p>
          <a:p>
            <a:pPr marL="457200" lvl="1" indent="0">
              <a:buNone/>
            </a:pPr>
            <a:r>
              <a:rPr lang="en-US" dirty="0"/>
              <a:t>Where </a:t>
            </a:r>
            <a:r>
              <a:rPr lang="en-US" i="1" dirty="0"/>
              <a:t>f</a:t>
            </a:r>
            <a:r>
              <a:rPr lang="en-US" i="1" baseline="-25000" dirty="0"/>
              <a:t>B3</a:t>
            </a:r>
            <a:r>
              <a:rPr lang="en-US" dirty="0"/>
              <a:t> =  246.9416 Hz, </a:t>
            </a:r>
            <a:r>
              <a:rPr lang="en-US" i="1" dirty="0"/>
              <a:t>f</a:t>
            </a:r>
            <a:r>
              <a:rPr lang="en-US" i="1" baseline="-25000" dirty="0"/>
              <a:t>B4</a:t>
            </a:r>
            <a:r>
              <a:rPr lang="en-US" dirty="0"/>
              <a:t> = 493.8833 Hz, </a:t>
            </a:r>
            <a:r>
              <a:rPr lang="en-US" i="1" dirty="0"/>
              <a:t>f</a:t>
            </a:r>
            <a:r>
              <a:rPr lang="en-US" i="1" baseline="-25000" dirty="0"/>
              <a:t>B5</a:t>
            </a:r>
            <a:r>
              <a:rPr lang="en-US" dirty="0"/>
              <a:t> = 987.7666 Hz</a:t>
            </a:r>
          </a:p>
          <a:p>
            <a:pPr marL="457200" lvl="1" indent="0">
              <a:buNone/>
            </a:pPr>
            <a:r>
              <a:rPr lang="en-US" dirty="0"/>
              <a:t>With sampling rate </a:t>
            </a:r>
            <a:r>
              <a:rPr lang="en-US" i="1" dirty="0" err="1"/>
              <a:t>f</a:t>
            </a:r>
            <a:r>
              <a:rPr lang="en-US" i="1" baseline="-25000" dirty="0" err="1"/>
              <a:t>s</a:t>
            </a:r>
            <a:r>
              <a:rPr lang="en-US" dirty="0"/>
              <a:t> = 8000 Hz and  </a:t>
            </a:r>
          </a:p>
          <a:p>
            <a:pPr marL="457200" lvl="1" indent="0">
              <a:buNone/>
            </a:pPr>
            <a:r>
              <a:rPr lang="en-US" i="1" dirty="0"/>
              <a:t>Note: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baseline="-25000" dirty="0"/>
              <a:t>B4</a:t>
            </a:r>
            <a:r>
              <a:rPr lang="en-US" dirty="0"/>
              <a:t> = 2 </a:t>
            </a:r>
            <a:r>
              <a:rPr lang="en-US" i="1" dirty="0"/>
              <a:t>f</a:t>
            </a:r>
            <a:r>
              <a:rPr lang="en-US" baseline="-25000" dirty="0"/>
              <a:t>B3</a:t>
            </a:r>
            <a:r>
              <a:rPr lang="en-US" dirty="0"/>
              <a:t> and </a:t>
            </a:r>
            <a:r>
              <a:rPr lang="en-US" i="1" dirty="0"/>
              <a:t>f</a:t>
            </a:r>
            <a:r>
              <a:rPr lang="en-US" baseline="-25000" dirty="0"/>
              <a:t>B5</a:t>
            </a:r>
            <a:r>
              <a:rPr lang="en-US" dirty="0"/>
              <a:t> = 4 </a:t>
            </a:r>
            <a:r>
              <a:rPr lang="en-US" i="1" dirty="0"/>
              <a:t>f</a:t>
            </a:r>
            <a:r>
              <a:rPr lang="en-US" baseline="-25000" dirty="0"/>
              <a:t>B3 </a:t>
            </a:r>
            <a:r>
              <a:rPr lang="en-US" dirty="0"/>
              <a:t>due to octave spacing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7-</a:t>
            </a:r>
            <a:fld id="{48456A70-0021-B84E-925B-88B7CCC4D2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The Running Average Filter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5-3.1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04571"/>
              </p:ext>
            </p:extLst>
          </p:nvPr>
        </p:nvGraphicFramePr>
        <p:xfrm>
          <a:off x="5515564" y="2438400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600" imgH="228600" progId="Equation.3">
                  <p:embed/>
                </p:oleObj>
              </mc:Choice>
              <mc:Fallback>
                <p:oleObj name="Equation" r:id="rId8" imgW="863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15564" y="2438400"/>
                        <a:ext cx="1727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7338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Filter signal with 4-point averaging filter</a:t>
            </a:r>
          </a:p>
          <a:p>
            <a:pPr marL="457200" lvl="1" indent="0">
              <a:buFontTx/>
              <a:buNone/>
            </a:pPr>
            <a:r>
              <a:rPr lang="en-US" b="1" dirty="0"/>
              <a:t>b</a:t>
            </a:r>
            <a:r>
              <a:rPr lang="en-US" dirty="0"/>
              <a:t> = { </a:t>
            </a:r>
            <a:r>
              <a:rPr lang="en-US" i="1" dirty="0"/>
              <a:t>b</a:t>
            </a:r>
            <a:r>
              <a:rPr lang="en-US" i="1" baseline="-25000" dirty="0"/>
              <a:t>k </a:t>
            </a:r>
            <a:r>
              <a:rPr lang="en-US" dirty="0"/>
              <a:t>} = { 1/4, 1/4, 1/4, 1/4 } where </a:t>
            </a:r>
            <a:r>
              <a:rPr lang="en-US" i="1" dirty="0"/>
              <a:t>M</a:t>
            </a:r>
            <a:r>
              <a:rPr lang="en-US" dirty="0"/>
              <a:t> = 3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4724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Filter signal with 16-point averaging filter </a:t>
            </a:r>
          </a:p>
          <a:p>
            <a:pPr marL="457200" lvl="1" indent="0">
              <a:buFontTx/>
              <a:buNone/>
            </a:pPr>
            <a:r>
              <a:rPr lang="en-US" b="1" dirty="0"/>
              <a:t>b</a:t>
            </a:r>
            <a:r>
              <a:rPr lang="en-US" dirty="0"/>
              <a:t> = {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} = { 1/16, 1/16, 1/16, …, 1/16 } where </a:t>
            </a:r>
            <a:r>
              <a:rPr lang="en-US" i="1" dirty="0"/>
              <a:t>M</a:t>
            </a:r>
            <a:r>
              <a:rPr lang="en-US" dirty="0"/>
              <a:t> = 15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57150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What differences do you hear?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98D70E-E725-8D41-9DF3-7370C02FC5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96" y="3253481"/>
            <a:ext cx="5740400" cy="480319"/>
          </a:xfrm>
          <a:prstGeom prst="rect">
            <a:avLst/>
          </a:prstGeom>
        </p:spPr>
      </p:pic>
      <p:pic>
        <p:nvPicPr>
          <p:cNvPr id="16" name="x.wav" descr="x.wav">
            <a:hlinkClick r:id="" action="ppaction://media"/>
            <a:extLst>
              <a:ext uri="{FF2B5EF4-FFF2-40B4-BE49-F238E27FC236}">
                <a16:creationId xmlns:a16="http://schemas.microsoft.com/office/drawing/2014/main" id="{8566DF1C-BB91-3941-81A4-2D05C6ACC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17834" y="2844621"/>
            <a:ext cx="812800" cy="812800"/>
          </a:xfrm>
          <a:prstGeom prst="rect">
            <a:avLst/>
          </a:prstGeom>
        </p:spPr>
      </p:pic>
      <p:pic>
        <p:nvPicPr>
          <p:cNvPr id="17" name="y4.wav" descr="y4.wav">
            <a:hlinkClick r:id="" action="ppaction://media"/>
            <a:extLst>
              <a:ext uri="{FF2B5EF4-FFF2-40B4-BE49-F238E27FC236}">
                <a16:creationId xmlns:a16="http://schemas.microsoft.com/office/drawing/2014/main" id="{3EE88F7F-3553-324B-8441-714FCE927C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19304" y="3686756"/>
            <a:ext cx="812800" cy="812800"/>
          </a:xfrm>
          <a:prstGeom prst="rect">
            <a:avLst/>
          </a:prstGeom>
        </p:spPr>
      </p:pic>
      <p:pic>
        <p:nvPicPr>
          <p:cNvPr id="18" name="y16.wav" descr="y16.wav">
            <a:hlinkClick r:id="" action="ppaction://media"/>
            <a:extLst>
              <a:ext uri="{FF2B5EF4-FFF2-40B4-BE49-F238E27FC236}">
                <a16:creationId xmlns:a16="http://schemas.microsoft.com/office/drawing/2014/main" id="{46A36DA5-66A1-0C4C-998F-83A1C952DC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25704" y="45288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14773</TotalTime>
  <Words>2327</Words>
  <Application>Microsoft Macintosh PowerPoint</Application>
  <PresentationFormat>On-screen Show (4:3)</PresentationFormat>
  <Paragraphs>454</Paragraphs>
  <Slides>16</Slides>
  <Notes>0</Notes>
  <HiddenSlides>1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Symbol</vt:lpstr>
      <vt:lpstr>Times New Roman</vt:lpstr>
      <vt:lpstr>Verdana</vt:lpstr>
      <vt:lpstr>Wingdings</vt:lpstr>
      <vt:lpstr>Zapf Dingbats</vt:lpstr>
      <vt:lpstr>Default Design</vt:lpstr>
      <vt:lpstr>Equation</vt:lpstr>
      <vt:lpstr>Discrete-Time Systems</vt:lpstr>
      <vt:lpstr>Linear Systems and Signals Topics</vt:lpstr>
      <vt:lpstr>Discrete-Time Signals &amp; Systems</vt:lpstr>
      <vt:lpstr>Running-Average Filter</vt:lpstr>
      <vt:lpstr>Running-Average Filter</vt:lpstr>
      <vt:lpstr>General FIR Filter</vt:lpstr>
      <vt:lpstr>FIR Filtering</vt:lpstr>
      <vt:lpstr>FIR Filtering (MATLAB Code)</vt:lpstr>
      <vt:lpstr>Audio Example</vt:lpstr>
      <vt:lpstr>Audio Example (MATLAB code)</vt:lpstr>
      <vt:lpstr>Unit Impulse Response</vt:lpstr>
      <vt:lpstr>Unit Impulse Response</vt:lpstr>
      <vt:lpstr>Convolution and FIR Filters</vt:lpstr>
      <vt:lpstr>Computing Finite Convolution Sums</vt:lpstr>
      <vt:lpstr>Block Diagram Representations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1044</cp:revision>
  <cp:lastPrinted>2018-06-18T15:19:53Z</cp:lastPrinted>
  <dcterms:created xsi:type="dcterms:W3CDTF">1999-08-31T01:42:33Z</dcterms:created>
  <dcterms:modified xsi:type="dcterms:W3CDTF">2024-08-19T05:26:52Z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