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459" r:id="rId3"/>
    <p:sldId id="450" r:id="rId4"/>
    <p:sldId id="451" r:id="rId5"/>
    <p:sldId id="452" r:id="rId6"/>
    <p:sldId id="453" r:id="rId7"/>
    <p:sldId id="454" r:id="rId8"/>
    <p:sldId id="455" r:id="rId9"/>
    <p:sldId id="456" r:id="rId10"/>
    <p:sldId id="458" r:id="rId11"/>
    <p:sldId id="457" r:id="rId12"/>
    <p:sldId id="436" r:id="rId13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A5E9"/>
    <a:srgbClr val="CF35E3"/>
    <a:srgbClr val="DA00FF"/>
    <a:srgbClr val="1FE0E0"/>
    <a:srgbClr val="FC1107"/>
    <a:srgbClr val="EB070B"/>
    <a:srgbClr val="C32A10"/>
    <a:srgbClr val="008000"/>
    <a:srgbClr val="800040"/>
    <a:srgbClr val="FFCF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17" autoAdjust="0"/>
    <p:restoredTop sz="94660"/>
  </p:normalViewPr>
  <p:slideViewPr>
    <p:cSldViewPr>
      <p:cViewPr varScale="1">
        <p:scale>
          <a:sx n="113" d="100"/>
          <a:sy n="113" d="100"/>
        </p:scale>
        <p:origin x="136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520" y="-96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7150" y="0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5075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7150" y="8855075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19C1538-8C06-C145-B348-B6B904A0B8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51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7150" y="0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82675" y="688975"/>
            <a:ext cx="4679950" cy="35099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3763" y="4427538"/>
            <a:ext cx="5056187" cy="419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5075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7150" y="8855075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4" tIns="45682" rIns="91364" bIns="456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A808DF4-B55E-EC42-B023-904EB67A61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6564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8-</a:t>
            </a:r>
            <a:fld id="{25E6C7D9-E153-A246-A118-12F94377C0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852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0-</a:t>
            </a:r>
            <a:fld id="{F0256674-A60C-E94E-9F9F-1C820431AC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58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04800"/>
            <a:ext cx="207645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7695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0-</a:t>
            </a:r>
            <a:fld id="{7881BF9C-558B-2145-8DFD-3FA67EFD8A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2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8-</a:t>
            </a:r>
            <a:fld id="{48456A70-0021-B84E-925B-88B7CCC4D2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522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8-</a:t>
            </a:r>
            <a:fld id="{33EDC96D-55DE-CA44-A250-A00E3EA1FE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562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767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447800"/>
            <a:ext cx="40767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8-</a:t>
            </a:r>
            <a:fld id="{95762E6C-DE49-564A-8C5A-CB9F777757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27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8-</a:t>
            </a:r>
            <a:fld id="{B41D315A-3C59-1141-9ADA-E7C044A0462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137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8-</a:t>
            </a:r>
            <a:fld id="{A4D5F681-E361-EC4F-A31C-2C644342852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37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8-</a:t>
            </a:r>
            <a:fld id="{8B3C100E-1D49-9B4B-9283-CFA0E9FD430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386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0-</a:t>
            </a:r>
            <a:fld id="{98833C8E-FE58-5C4B-9D16-66EC237C2A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1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0-</a:t>
            </a:r>
            <a:fld id="{77728885-51BE-1D4A-AD7E-30D0C367FA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3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305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05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r>
              <a:rPr lang="en-US" dirty="0"/>
              <a:t>8-</a:t>
            </a:r>
            <a:fld id="{B4EAA76D-941B-F24A-9A99-FA0C585D582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rgbClr val="CC00CC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7" Type="http://schemas.openxmlformats.org/officeDocument/2006/relationships/image" Target="../media/image18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7.emf"/><Relationship Id="rId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1.0/legalcode" TargetMode="External"/><Relationship Id="rId2" Type="http://schemas.openxmlformats.org/officeDocument/2006/relationships/hyperlink" Target="http://creativecommons.org/licenses/by-nc-sa/1.0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emf"/><Relationship Id="rId5" Type="http://schemas.openxmlformats.org/officeDocument/2006/relationships/image" Target="../media/image2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3.emf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3.bin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1143000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Discrete-Time Convolution</a:t>
            </a:r>
          </a:p>
        </p:txBody>
      </p:sp>
      <p:sp>
        <p:nvSpPr>
          <p:cNvPr id="2051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895600"/>
            <a:ext cx="76962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Times New Roman" charset="0"/>
              </a:rPr>
              <a:t>Prof. Brian L. Evans</a:t>
            </a:r>
            <a:endParaRPr lang="en-US" dirty="0">
              <a:latin typeface="Times New Roman" charset="0"/>
            </a:endParaRPr>
          </a:p>
          <a:p>
            <a:r>
              <a:rPr lang="en-US" dirty="0">
                <a:latin typeface="Times New Roman" charset="0"/>
              </a:rPr>
              <a:t>Dept. of Electrical and Computer Engineering</a:t>
            </a:r>
          </a:p>
          <a:p>
            <a:r>
              <a:rPr lang="en-US" dirty="0">
                <a:latin typeface="Times New Roman" charset="0"/>
              </a:rPr>
              <a:t>The University of Texas at Austin</a:t>
            </a:r>
          </a:p>
        </p:txBody>
      </p:sp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0" y="685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0" i="1" dirty="0">
                <a:solidFill>
                  <a:schemeClr val="tx1"/>
                </a:solidFill>
              </a:rPr>
              <a:t>EE 313 Linear Systems and Signals                          Fall 2024</a:t>
            </a:r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0" y="5943600"/>
            <a:ext cx="914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0" i="1" dirty="0"/>
              <a:t>Lecture 8                     http://</a:t>
            </a:r>
            <a:r>
              <a:rPr lang="en-US" sz="2000" b="0" i="1" dirty="0" err="1"/>
              <a:t>www.ece.utexas.edu</a:t>
            </a:r>
            <a:r>
              <a:rPr lang="en-US" sz="2000" b="0" i="1" dirty="0"/>
              <a:t>/~</a:t>
            </a:r>
            <a:r>
              <a:rPr lang="en-US" sz="2000" b="0" i="1" dirty="0" err="1"/>
              <a:t>bevans</a:t>
            </a:r>
            <a:r>
              <a:rPr lang="en-US" sz="2000" b="0" i="1" dirty="0"/>
              <a:t>/courses/signals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55626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FF"/>
                </a:solidFill>
              </a:rPr>
              <a:t>Textbook: McClellan, Schafer &amp; Yoder, </a:t>
            </a:r>
            <a:r>
              <a:rPr lang="en-US" sz="2000" i="1" dirty="0">
                <a:solidFill>
                  <a:srgbClr val="0000FF"/>
                </a:solidFill>
              </a:rPr>
              <a:t>Signal Processing First, </a:t>
            </a:r>
            <a:r>
              <a:rPr lang="en-US" sz="2000" dirty="0">
                <a:solidFill>
                  <a:srgbClr val="0000FF"/>
                </a:solidFill>
              </a:rPr>
              <a:t>2003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Convolution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Convolution with impulse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Commutative property</a:t>
            </a:r>
          </a:p>
          <a:p>
            <a:pPr marL="457200" lvl="1" indent="0">
              <a:buNone/>
            </a:pPr>
            <a:r>
              <a:rPr lang="en-US" dirty="0"/>
              <a:t>Showed earlier on slide 8-8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Associative property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8-</a:t>
            </a:r>
            <a:fld id="{48456A70-0021-B84E-925B-88B7CCC4D2F0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</a:rPr>
              <a:t>Discrete-Time Convolution – </a:t>
            </a:r>
            <a:r>
              <a:rPr lang="en-US" sz="1600" b="0" i="1" dirty="0" err="1">
                <a:solidFill>
                  <a:schemeClr val="tx1"/>
                </a:solidFill>
              </a:rPr>
              <a:t>SPFirst</a:t>
            </a:r>
            <a:r>
              <a:rPr lang="en-US" sz="1600" b="0" i="1" dirty="0">
                <a:solidFill>
                  <a:schemeClr val="tx1"/>
                </a:solidFill>
              </a:rPr>
              <a:t> Sec. 5-6.2</a:t>
            </a:r>
          </a:p>
        </p:txBody>
      </p:sp>
      <p:graphicFrame>
        <p:nvGraphicFramePr>
          <p:cNvPr id="6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1913671"/>
              </p:ext>
            </p:extLst>
          </p:nvPr>
        </p:nvGraphicFramePr>
        <p:xfrm>
          <a:off x="990600" y="1905000"/>
          <a:ext cx="4800600" cy="683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00400" imgH="457200" progId="Equation.3">
                  <p:embed/>
                </p:oleObj>
              </mc:Choice>
              <mc:Fallback>
                <p:oleObj name="Equation" r:id="rId2" imgW="3200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905000"/>
                        <a:ext cx="4800600" cy="6837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ent Arrow 8"/>
          <p:cNvSpPr/>
          <p:nvPr/>
        </p:nvSpPr>
        <p:spPr bwMode="auto">
          <a:xfrm rot="16200000">
            <a:off x="4141141" y="2590800"/>
            <a:ext cx="304800" cy="228600"/>
          </a:xfrm>
          <a:prstGeom prst="ben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95800" y="2614316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Non-zero when </a:t>
            </a:r>
            <a:r>
              <a:rPr lang="en-US" sz="1800" i="1" dirty="0"/>
              <a:t>m</a:t>
            </a:r>
            <a:r>
              <a:rPr lang="en-US" sz="1800" dirty="0"/>
              <a:t> = </a:t>
            </a:r>
            <a:r>
              <a:rPr lang="en-US" sz="1800" i="1" dirty="0"/>
              <a:t>n</a:t>
            </a:r>
            <a:r>
              <a:rPr lang="en-US" sz="1800" dirty="0"/>
              <a:t> – </a:t>
            </a:r>
            <a:r>
              <a:rPr lang="en-US" sz="1800" i="1" dirty="0"/>
              <a:t>n</a:t>
            </a:r>
            <a:r>
              <a:rPr lang="en-US" sz="1800" baseline="-25000" dirty="0"/>
              <a:t>0</a:t>
            </a:r>
          </a:p>
        </p:txBody>
      </p:sp>
      <p:graphicFrame>
        <p:nvGraphicFramePr>
          <p:cNvPr id="12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9010915"/>
              </p:ext>
            </p:extLst>
          </p:nvPr>
        </p:nvGraphicFramePr>
        <p:xfrm>
          <a:off x="990600" y="4009754"/>
          <a:ext cx="7924800" cy="694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194300" imgH="457200" progId="Equation.3">
                  <p:embed/>
                </p:oleObj>
              </mc:Choice>
              <mc:Fallback>
                <p:oleObj name="Equation" r:id="rId4" imgW="51943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09754"/>
                        <a:ext cx="7924800" cy="6946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2999455"/>
              </p:ext>
            </p:extLst>
          </p:nvPr>
        </p:nvGraphicFramePr>
        <p:xfrm>
          <a:off x="1066800" y="5638800"/>
          <a:ext cx="4049713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54300" imgH="215900" progId="Equation.3">
                  <p:embed/>
                </p:oleObj>
              </mc:Choice>
              <mc:Fallback>
                <p:oleObj name="Equation" r:id="rId6" imgW="2654300" imgH="215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638800"/>
                        <a:ext cx="4049713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230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Cascaded LTI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Switching the order of cascaded LTI systems</a:t>
            </a:r>
          </a:p>
          <a:p>
            <a:pPr marL="457200" lvl="1" indent="0">
              <a:buNone/>
            </a:pPr>
            <a:r>
              <a:rPr lang="en-US" dirty="0"/>
              <a:t>Application of associative property of convolution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8-</a:t>
            </a:r>
            <a:fld id="{48456A70-0021-B84E-925B-88B7CCC4D2F0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</a:rPr>
              <a:t>Discrete-Time Convolution – </a:t>
            </a:r>
            <a:r>
              <a:rPr lang="en-US" sz="1600" b="0" i="1" dirty="0" err="1">
                <a:solidFill>
                  <a:schemeClr val="tx1"/>
                </a:solidFill>
              </a:rPr>
              <a:t>SPFirst</a:t>
            </a:r>
            <a:r>
              <a:rPr lang="en-US" sz="1600" b="0" i="1" dirty="0">
                <a:solidFill>
                  <a:schemeClr val="tx1"/>
                </a:solidFill>
              </a:rPr>
              <a:t> Sec. 5-7</a:t>
            </a:r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 rotWithShape="1">
          <a:blip r:embed="rId2"/>
          <a:srcRect t="-4" b="75078"/>
          <a:stretch/>
        </p:blipFill>
        <p:spPr bwMode="auto">
          <a:xfrm>
            <a:off x="533400" y="2473706"/>
            <a:ext cx="8305800" cy="11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 rotWithShape="1">
          <a:blip r:embed="rId2"/>
          <a:srcRect t="33691" b="37428"/>
          <a:stretch/>
        </p:blipFill>
        <p:spPr bwMode="auto">
          <a:xfrm>
            <a:off x="762000" y="3591306"/>
            <a:ext cx="8305800" cy="1335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 rotWithShape="1">
          <a:blip r:embed="rId2"/>
          <a:srcRect t="63208" r="36" b="11869"/>
          <a:stretch/>
        </p:blipFill>
        <p:spPr bwMode="auto">
          <a:xfrm>
            <a:off x="765048" y="4962906"/>
            <a:ext cx="8302752" cy="11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Line 10"/>
          <p:cNvSpPr>
            <a:spLocks noChangeShapeType="1"/>
          </p:cNvSpPr>
          <p:nvPr/>
        </p:nvSpPr>
        <p:spPr bwMode="auto">
          <a:xfrm>
            <a:off x="3276600" y="3134106"/>
            <a:ext cx="2133600" cy="23622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 flipH="1">
            <a:off x="3200400" y="3057906"/>
            <a:ext cx="2133600" cy="24384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ooter Placeholder 4"/>
          <p:cNvSpPr txBox="1">
            <a:spLocks/>
          </p:cNvSpPr>
          <p:nvPr/>
        </p:nvSpPr>
        <p:spPr>
          <a:xfrm>
            <a:off x="0" y="6361587"/>
            <a:ext cx="3886200" cy="44367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>
              <a:defRPr/>
            </a:pPr>
            <a:r>
              <a:rPr lang="sv-SE" altLang="en-US" sz="1600" dirty="0"/>
              <a:t>©2003-2016, JH </a:t>
            </a:r>
            <a:r>
              <a:rPr lang="sv-SE" altLang="en-US" sz="1600" dirty="0" err="1"/>
              <a:t>McClellan</a:t>
            </a:r>
            <a:r>
              <a:rPr lang="sv-SE" altLang="en-US" sz="1600" dirty="0"/>
              <a:t> &amp; RW </a:t>
            </a:r>
            <a:r>
              <a:rPr lang="sv-SE" altLang="en-US" sz="1600" dirty="0" err="1"/>
              <a:t>Schafer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92440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114800" y="6376998"/>
            <a:ext cx="1905000" cy="315074"/>
          </a:xfrm>
          <a:noFill/>
        </p:spPr>
        <p:txBody>
          <a:bodyPr/>
          <a:lstStyle/>
          <a:p>
            <a:pPr algn="ctr"/>
            <a:r>
              <a:rPr lang="en-US" dirty="0"/>
              <a:t>Aug. 2016</a:t>
            </a: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585200" cy="1143000"/>
          </a:xfrm>
        </p:spPr>
        <p:txBody>
          <a:bodyPr/>
          <a:lstStyle/>
          <a:p>
            <a:r>
              <a:rPr lang="en-US"/>
              <a:t>License Info for SPFirst Slides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820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McClellan, Schafer &amp;Yoder have released their work under a </a:t>
            </a:r>
            <a:r>
              <a:rPr lang="en-US" sz="2400" dirty="0">
                <a:hlinkClick r:id="rId2"/>
              </a:rPr>
              <a:t>Creative Commons License</a:t>
            </a:r>
            <a:r>
              <a:rPr lang="en-US" sz="2400" dirty="0"/>
              <a:t> with the following terms: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Attribution</a:t>
            </a:r>
          </a:p>
          <a:p>
            <a:pPr lvl="2">
              <a:lnSpc>
                <a:spcPct val="90000"/>
              </a:lnSpc>
            </a:pPr>
            <a:r>
              <a:rPr lang="en-US" sz="1600" dirty="0">
                <a:latin typeface="Verdana" charset="0"/>
              </a:rPr>
              <a:t>The licensor permits others to copy, distribute, display, and perform the work. In return, licensees must give the original authors credit.</a:t>
            </a:r>
            <a:r>
              <a:rPr lang="en-US" sz="1800" dirty="0">
                <a:latin typeface="Verdana" charset="0"/>
              </a:rPr>
              <a:t> </a:t>
            </a: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400" dirty="0"/>
              <a:t>Non-Commercial</a:t>
            </a:r>
          </a:p>
          <a:p>
            <a:pPr lvl="2">
              <a:lnSpc>
                <a:spcPct val="90000"/>
              </a:lnSpc>
            </a:pPr>
            <a:r>
              <a:rPr lang="en-US" sz="1600" dirty="0">
                <a:latin typeface="Verdana" charset="0"/>
              </a:rPr>
              <a:t>The licensor permits others to copy, distribute, display, and perform the work. In return, licensees may not use the work for commercial purposes—unless they get the licensor's permission.</a:t>
            </a:r>
            <a:endParaRPr lang="en-US" sz="1600" dirty="0"/>
          </a:p>
          <a:p>
            <a:pPr>
              <a:lnSpc>
                <a:spcPct val="90000"/>
              </a:lnSpc>
            </a:pPr>
            <a:r>
              <a:rPr lang="en-US" sz="2400" dirty="0"/>
              <a:t>Share Alike</a:t>
            </a:r>
          </a:p>
          <a:p>
            <a:pPr lvl="2">
              <a:lnSpc>
                <a:spcPct val="90000"/>
              </a:lnSpc>
            </a:pPr>
            <a:r>
              <a:rPr lang="en-US" sz="1600" dirty="0">
                <a:latin typeface="Verdana" charset="0"/>
              </a:rPr>
              <a:t>The licensor permits others to distribute derivative works only under a license identical to the one that governs the licensor's work.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Verdana" charset="0"/>
                <a:hlinkClick r:id="rId3"/>
              </a:rPr>
              <a:t>Full Text of the License</a:t>
            </a:r>
            <a:endParaRPr lang="en-US" sz="1800" dirty="0">
              <a:latin typeface="Verdana" charset="0"/>
            </a:endParaRPr>
          </a:p>
          <a:p>
            <a:pPr>
              <a:lnSpc>
                <a:spcPct val="90000"/>
              </a:lnSpc>
            </a:pPr>
            <a:r>
              <a:rPr lang="en-US" sz="1800" i="1" dirty="0">
                <a:solidFill>
                  <a:schemeClr val="accent1"/>
                </a:solidFill>
                <a:latin typeface="Verdana" charset="0"/>
              </a:rPr>
              <a:t>This (hidden) page should be kept with the presentation</a:t>
            </a:r>
          </a:p>
        </p:txBody>
      </p:sp>
      <p:sp>
        <p:nvSpPr>
          <p:cNvPr id="7" name="Footer Placeholder 4"/>
          <p:cNvSpPr txBox="1">
            <a:spLocks/>
          </p:cNvSpPr>
          <p:nvPr/>
        </p:nvSpPr>
        <p:spPr>
          <a:xfrm>
            <a:off x="0" y="6361587"/>
            <a:ext cx="3886200" cy="44367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>
              <a:defRPr/>
            </a:pPr>
            <a:r>
              <a:rPr lang="sv-SE" altLang="en-US" sz="1600" dirty="0"/>
              <a:t>©2003-2016, JH </a:t>
            </a:r>
            <a:r>
              <a:rPr lang="sv-SE" altLang="en-US" sz="1600" dirty="0" err="1"/>
              <a:t>McClellan</a:t>
            </a:r>
            <a:r>
              <a:rPr lang="sv-SE" altLang="en-US" sz="1600" dirty="0"/>
              <a:t> &amp; RW </a:t>
            </a:r>
            <a:r>
              <a:rPr lang="sv-SE" altLang="en-US" sz="1600" dirty="0" err="1"/>
              <a:t>Schafer</a:t>
            </a:r>
            <a:endParaRPr lang="en-US" altLang="en-US" sz="1600" dirty="0"/>
          </a:p>
        </p:txBody>
      </p:sp>
      <p:sp>
        <p:nvSpPr>
          <p:cNvPr id="9" name="Slide Number Placeholder 4"/>
          <p:cNvSpPr txBox="1">
            <a:spLocks/>
          </p:cNvSpPr>
          <p:nvPr/>
        </p:nvSpPr>
        <p:spPr bwMode="auto">
          <a:xfrm>
            <a:off x="6858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/>
              <a:t>8-</a:t>
            </a:r>
            <a:fld id="{95762E6C-DE49-564A-8C5A-CB9F7777570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86856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Systems and Signals Topics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59436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chemeClr val="bg1">
                    <a:lumMod val="50000"/>
                  </a:schemeClr>
                </a:solidFill>
              </a:rPr>
              <a:t>** Spectrograms (Ch. 3) for time-frequency spectrums (plots) computed the discrete-time Fourier series for each window of samples.</a:t>
            </a: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</a:rPr>
              <a:t>Discrete-Time Convolution – </a:t>
            </a:r>
            <a:r>
              <a:rPr lang="en-US" sz="1600" b="0" i="1" dirty="0" err="1">
                <a:solidFill>
                  <a:schemeClr val="tx1"/>
                </a:solidFill>
              </a:rPr>
              <a:t>SPFirst</a:t>
            </a:r>
            <a:r>
              <a:rPr lang="en-US" sz="1600" b="0" i="1" dirty="0">
                <a:solidFill>
                  <a:schemeClr val="tx1"/>
                </a:solidFill>
              </a:rPr>
              <a:t> Sec. 5-4 to 5-7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034881"/>
              </p:ext>
            </p:extLst>
          </p:nvPr>
        </p:nvGraphicFramePr>
        <p:xfrm>
          <a:off x="304800" y="1549400"/>
          <a:ext cx="8458200" cy="407924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Domain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Discrete</a:t>
                      </a:r>
                      <a:r>
                        <a:rPr lang="en-US" baseline="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Continuous 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b="1" dirty="0"/>
                        <a:t>Time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ea typeface="ＭＳ Ｐゴシック" charset="0"/>
                          <a:cs typeface="+mn-cs"/>
                        </a:rPr>
                        <a:t>Signals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0000FF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 Ch. 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ea typeface="ＭＳ Ｐゴシック" charset="0"/>
                          <a:cs typeface="+mn-cs"/>
                        </a:rPr>
                        <a:t>Systems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0000FF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 Ch. 9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ea typeface="ＭＳ Ｐゴシック" charset="0"/>
                          <a:cs typeface="+mn-cs"/>
                        </a:rPr>
                        <a:t>Convolution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0000FF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 Ch. 9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b="1" dirty="0"/>
                        <a:t>Frequency</a:t>
                      </a:r>
                      <a:endParaRPr lang="en-US" b="1" dirty="0">
                        <a:solidFill>
                          <a:srgbClr val="EB070B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Fourier 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+mn-lt"/>
                          <a:ea typeface="ＭＳ Ｐゴシック" charset="0"/>
                          <a:cs typeface="+mn-cs"/>
                        </a:rPr>
                        <a:t>series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**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0000FF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 Ch. 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b="1" dirty="0">
                        <a:solidFill>
                          <a:srgbClr val="EB070B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Fourier transforms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0000FF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 Ch. 11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b="1" dirty="0">
                        <a:solidFill>
                          <a:srgbClr val="EB070B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Frequency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</a:rPr>
                        <a:t> response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0000FF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 Ch. 10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b="1" dirty="0"/>
                        <a:t>Generalized</a:t>
                      </a:r>
                    </a:p>
                    <a:p>
                      <a:r>
                        <a:rPr lang="en-US" b="1" dirty="0"/>
                        <a:t>Frequency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z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</a:rPr>
                        <a:t> / Laplace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Transforms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7-8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Supplemental Text</a:t>
                      </a:r>
                      <a:endParaRPr lang="en-US" i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Transfer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</a:rPr>
                        <a:t> Functions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7-8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Supplemental Text</a:t>
                      </a:r>
                      <a:endParaRPr lang="en-US" i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System Stability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0000FF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 Ch. 9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Mixed</a:t>
                      </a:r>
                      <a:r>
                        <a:rPr lang="en-US" b="1" baseline="0" dirty="0"/>
                        <a:t> Signal</a:t>
                      </a:r>
                      <a:endParaRPr lang="en-US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Sampling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CC00CC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CC00CC"/>
                          </a:solidFill>
                        </a:rPr>
                        <a:t> Ch. 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err="1">
                          <a:solidFill>
                            <a:srgbClr val="0000FF"/>
                          </a:solidFill>
                        </a:rPr>
                        <a:t>SPFirst</a:t>
                      </a:r>
                      <a:r>
                        <a:rPr lang="en-US" dirty="0">
                          <a:solidFill>
                            <a:srgbClr val="0000FF"/>
                          </a:solidFill>
                        </a:rPr>
                        <a:t> Ch. 12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0" y="6400800"/>
            <a:ext cx="1905000" cy="457200"/>
          </a:xfrm>
        </p:spPr>
        <p:txBody>
          <a:bodyPr/>
          <a:lstStyle/>
          <a:p>
            <a:r>
              <a:rPr lang="en-US" dirty="0"/>
              <a:t>8-</a:t>
            </a:r>
            <a:fld id="{48456A70-0021-B84E-925B-88B7CCC4D2F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245048" y="262607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Wingdings"/>
                <a:ea typeface="Wingdings"/>
                <a:cs typeface="Wingdings"/>
                <a:sym typeface="Wingdings"/>
              </a:rPr>
              <a:t>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019800" y="1857968"/>
            <a:ext cx="2754959" cy="3785297"/>
            <a:chOff x="6019800" y="1857968"/>
            <a:chExt cx="2754959" cy="3785297"/>
          </a:xfrm>
        </p:grpSpPr>
        <p:sp>
          <p:nvSpPr>
            <p:cNvPr id="9" name="TextBox 8"/>
            <p:cNvSpPr txBox="1"/>
            <p:nvPr/>
          </p:nvSpPr>
          <p:spPr>
            <a:xfrm>
              <a:off x="8317559" y="1857968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19800" y="1881484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19800" y="29673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305800" y="297180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19800" y="518160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019800" y="2233316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2973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Time Invariant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533400"/>
          </a:xfrm>
        </p:spPr>
        <p:txBody>
          <a:bodyPr/>
          <a:lstStyle/>
          <a:p>
            <a:r>
              <a:rPr lang="en-US" dirty="0"/>
              <a:t>Have rich set of mathematical tools for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8-</a:t>
            </a:r>
            <a:fld id="{48456A70-0021-B84E-925B-88B7CCC4D2F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</a:rPr>
              <a:t>Discrete-Time Convolution – </a:t>
            </a:r>
            <a:r>
              <a:rPr lang="en-US" sz="1600" b="0" i="1" dirty="0" err="1">
                <a:solidFill>
                  <a:schemeClr val="tx1"/>
                </a:solidFill>
              </a:rPr>
              <a:t>SPFirst</a:t>
            </a:r>
            <a:r>
              <a:rPr lang="en-US" sz="1600" b="0" i="1" dirty="0">
                <a:solidFill>
                  <a:schemeClr val="tx1"/>
                </a:solidFill>
              </a:rPr>
              <a:t> Sec. 5-5 Intro &amp; Sec. 5-5.1</a:t>
            </a:r>
          </a:p>
        </p:txBody>
      </p: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3352800" y="2561632"/>
            <a:ext cx="2590800" cy="457200"/>
            <a:chOff x="3360" y="1344"/>
            <a:chExt cx="1632" cy="288"/>
          </a:xfrm>
        </p:grpSpPr>
        <p:sp>
          <p:nvSpPr>
            <p:cNvPr id="7" name="Rectangle 30"/>
            <p:cNvSpPr>
              <a:spLocks noChangeArrowheads="1"/>
            </p:cNvSpPr>
            <p:nvPr/>
          </p:nvSpPr>
          <p:spPr bwMode="auto">
            <a:xfrm>
              <a:off x="3888" y="1344"/>
              <a:ext cx="576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/>
                <a:t>T</a:t>
              </a:r>
              <a:r>
                <a:rPr lang="en-US"/>
                <a:t>{•}</a:t>
              </a:r>
            </a:p>
          </p:txBody>
        </p:sp>
        <p:sp>
          <p:nvSpPr>
            <p:cNvPr id="8" name="Rectangle 31"/>
            <p:cNvSpPr>
              <a:spLocks noChangeArrowheads="1"/>
            </p:cNvSpPr>
            <p:nvPr/>
          </p:nvSpPr>
          <p:spPr bwMode="auto">
            <a:xfrm>
              <a:off x="4656" y="1344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i="1" dirty="0"/>
                <a:t>y</a:t>
              </a:r>
              <a:r>
                <a:rPr lang="en-US" dirty="0"/>
                <a:t>[</a:t>
              </a:r>
              <a:r>
                <a:rPr lang="en-US" i="1" dirty="0"/>
                <a:t>n</a:t>
              </a:r>
              <a:r>
                <a:rPr lang="en-US" dirty="0"/>
                <a:t>]</a:t>
              </a:r>
            </a:p>
          </p:txBody>
        </p:sp>
        <p:sp>
          <p:nvSpPr>
            <p:cNvPr id="9" name="Rectangle 32"/>
            <p:cNvSpPr>
              <a:spLocks noChangeArrowheads="1"/>
            </p:cNvSpPr>
            <p:nvPr/>
          </p:nvSpPr>
          <p:spPr bwMode="auto">
            <a:xfrm>
              <a:off x="3360" y="1344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i="1"/>
                <a:t>x</a:t>
              </a:r>
              <a:r>
                <a:rPr lang="en-US"/>
                <a:t>[</a:t>
              </a:r>
              <a:r>
                <a:rPr lang="en-US" i="1"/>
                <a:t>n</a:t>
              </a:r>
              <a:r>
                <a:rPr lang="en-US"/>
                <a:t>]</a:t>
              </a:r>
            </a:p>
          </p:txBody>
        </p:sp>
        <p:cxnSp>
          <p:nvCxnSpPr>
            <p:cNvPr id="10" name="AutoShape 33"/>
            <p:cNvCxnSpPr>
              <a:cxnSpLocks noChangeShapeType="1"/>
              <a:stCxn id="9" idx="3"/>
              <a:endCxn id="7" idx="1"/>
            </p:cNvCxnSpPr>
            <p:nvPr/>
          </p:nvCxnSpPr>
          <p:spPr bwMode="auto">
            <a:xfrm>
              <a:off x="3696" y="1488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1" name="AutoShape 34"/>
            <p:cNvCxnSpPr>
              <a:cxnSpLocks noChangeShapeType="1"/>
              <a:stCxn id="7" idx="3"/>
              <a:endCxn id="8" idx="1"/>
            </p:cNvCxnSpPr>
            <p:nvPr/>
          </p:nvCxnSpPr>
          <p:spPr bwMode="auto">
            <a:xfrm>
              <a:off x="4464" y="1488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21" name="Group 20"/>
          <p:cNvGrpSpPr/>
          <p:nvPr/>
        </p:nvGrpSpPr>
        <p:grpSpPr>
          <a:xfrm>
            <a:off x="2819400" y="3962400"/>
            <a:ext cx="3962400" cy="457200"/>
            <a:chOff x="2895600" y="4572000"/>
            <a:chExt cx="3962400" cy="457200"/>
          </a:xfrm>
        </p:grpSpPr>
        <p:sp>
          <p:nvSpPr>
            <p:cNvPr id="13" name="Rectangle 30"/>
            <p:cNvSpPr>
              <a:spLocks noChangeArrowheads="1"/>
            </p:cNvSpPr>
            <p:nvPr/>
          </p:nvSpPr>
          <p:spPr bwMode="auto">
            <a:xfrm>
              <a:off x="4267200" y="4572000"/>
              <a:ext cx="914400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/>
                <a:t>T</a:t>
              </a:r>
              <a:r>
                <a:rPr lang="en-US" dirty="0"/>
                <a:t>{•}</a:t>
              </a:r>
            </a:p>
          </p:txBody>
        </p:sp>
        <p:sp>
          <p:nvSpPr>
            <p:cNvPr id="14" name="Rectangle 31"/>
            <p:cNvSpPr>
              <a:spLocks noChangeArrowheads="1"/>
            </p:cNvSpPr>
            <p:nvPr/>
          </p:nvSpPr>
          <p:spPr bwMode="auto">
            <a:xfrm>
              <a:off x="5562600" y="4572000"/>
              <a:ext cx="1295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i="1" dirty="0" err="1"/>
                <a:t>y</a:t>
              </a:r>
              <a:r>
                <a:rPr lang="en-US" baseline="-25000" dirty="0" err="1"/>
                <a:t>shifted</a:t>
              </a:r>
              <a:r>
                <a:rPr lang="en-US" dirty="0"/>
                <a:t>[</a:t>
              </a:r>
              <a:r>
                <a:rPr lang="en-US" i="1" dirty="0"/>
                <a:t>n</a:t>
              </a:r>
              <a:r>
                <a:rPr lang="en-US" dirty="0"/>
                <a:t>]</a:t>
              </a:r>
            </a:p>
          </p:txBody>
        </p:sp>
        <p:sp>
          <p:nvSpPr>
            <p:cNvPr id="15" name="Rectangle 32"/>
            <p:cNvSpPr>
              <a:spLocks noChangeArrowheads="1"/>
            </p:cNvSpPr>
            <p:nvPr/>
          </p:nvSpPr>
          <p:spPr bwMode="auto">
            <a:xfrm>
              <a:off x="2895600" y="4572000"/>
              <a:ext cx="914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i="1" dirty="0"/>
                <a:t>x</a:t>
              </a:r>
              <a:r>
                <a:rPr lang="en-US" dirty="0"/>
                <a:t>[</a:t>
              </a:r>
              <a:r>
                <a:rPr lang="en-US" i="1" dirty="0"/>
                <a:t>n-n</a:t>
              </a:r>
              <a:r>
                <a:rPr lang="en-US" i="1" baseline="-25000" dirty="0"/>
                <a:t>0</a:t>
              </a:r>
              <a:r>
                <a:rPr lang="en-US" dirty="0"/>
                <a:t>]</a:t>
              </a:r>
            </a:p>
          </p:txBody>
        </p:sp>
        <p:cxnSp>
          <p:nvCxnSpPr>
            <p:cNvPr id="16" name="AutoShape 33"/>
            <p:cNvCxnSpPr>
              <a:cxnSpLocks noChangeShapeType="1"/>
              <a:endCxn id="13" idx="1"/>
            </p:cNvCxnSpPr>
            <p:nvPr/>
          </p:nvCxnSpPr>
          <p:spPr bwMode="auto">
            <a:xfrm>
              <a:off x="3886200" y="4800600"/>
              <a:ext cx="3810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7" name="AutoShape 34"/>
            <p:cNvCxnSpPr>
              <a:cxnSpLocks noChangeShapeType="1"/>
              <a:stCxn id="13" idx="3"/>
            </p:cNvCxnSpPr>
            <p:nvPr/>
          </p:nvCxnSpPr>
          <p:spPr bwMode="auto">
            <a:xfrm>
              <a:off x="5181600" y="4800600"/>
              <a:ext cx="3048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457200" y="1981200"/>
            <a:ext cx="830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/>
              <a:t>Characterize properties of system as a closed box</a:t>
            </a: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457200" y="2971800"/>
            <a:ext cx="8305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i="1" dirty="0"/>
              <a:t>Time-Invariance</a:t>
            </a:r>
          </a:p>
          <a:p>
            <a:pPr marL="457200" lvl="1" indent="0">
              <a:buFontTx/>
              <a:buNone/>
            </a:pPr>
            <a:r>
              <a:rPr lang="en-US" dirty="0"/>
              <a:t>When input delayed by </a:t>
            </a:r>
            <a:r>
              <a:rPr lang="en-US" i="1" dirty="0"/>
              <a:t>n</a:t>
            </a:r>
            <a:r>
              <a:rPr lang="en-US" baseline="-25000" dirty="0"/>
              <a:t>0</a:t>
            </a:r>
            <a:r>
              <a:rPr lang="en-US" dirty="0"/>
              <a:t>, output delayed by same amount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49677" y="4995567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/>
              <a:t>For</a:t>
            </a:r>
            <a:r>
              <a:rPr lang="en-US" i="1" dirty="0"/>
              <a:t> y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=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],</a:t>
            </a:r>
            <a:endParaRPr lang="en-US" b="1" dirty="0">
              <a:latin typeface="Savoye LET Plain:1.0"/>
              <a:cs typeface="Savoye LET Plain:1.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07077" y="4995567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 err="1"/>
              <a:t>y</a:t>
            </a:r>
            <a:r>
              <a:rPr lang="en-US" baseline="-25000" dirty="0" err="1"/>
              <a:t>shifted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= (</a:t>
            </a:r>
            <a:r>
              <a:rPr lang="en-US" i="1" dirty="0"/>
              <a:t>x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-</a:t>
            </a:r>
            <a:r>
              <a:rPr lang="en-US" i="1" dirty="0"/>
              <a:t>n</a:t>
            </a:r>
            <a:r>
              <a:rPr lang="en-US" baseline="-25000" dirty="0"/>
              <a:t>0</a:t>
            </a:r>
            <a:r>
              <a:rPr lang="en-US" dirty="0"/>
              <a:t>])</a:t>
            </a:r>
            <a:r>
              <a:rPr lang="en-US" baseline="30000" dirty="0"/>
              <a:t>2</a:t>
            </a:r>
            <a:endParaRPr lang="en-US" b="1" dirty="0">
              <a:latin typeface="Savoye LET Plain:1.0"/>
              <a:cs typeface="Savoye LET Plain:1.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638800" y="4995567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/>
              <a:t>=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-</a:t>
            </a:r>
            <a:r>
              <a:rPr lang="en-US" i="1" dirty="0"/>
              <a:t>n</a:t>
            </a:r>
            <a:r>
              <a:rPr lang="en-US" baseline="-25000" dirty="0"/>
              <a:t>0</a:t>
            </a:r>
            <a:r>
              <a:rPr lang="en-US" dirty="0"/>
              <a:t>]</a:t>
            </a:r>
            <a:endParaRPr lang="en-US" b="1" dirty="0">
              <a:latin typeface="Savoye LET Plain:1.0"/>
              <a:cs typeface="Savoye LET Plain:1.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858000" y="4995567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/>
              <a:t>= y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-</a:t>
            </a:r>
            <a:r>
              <a:rPr lang="en-US" i="1" dirty="0"/>
              <a:t>n</a:t>
            </a:r>
            <a:r>
              <a:rPr lang="en-US" baseline="-25000" dirty="0"/>
              <a:t>0</a:t>
            </a:r>
            <a:r>
              <a:rPr lang="en-US" dirty="0"/>
              <a:t>]</a:t>
            </a:r>
            <a:endParaRPr lang="en-US" b="1" dirty="0">
              <a:latin typeface="Savoye LET Plain:1.0"/>
              <a:cs typeface="Savoye LET Plain:1.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217841" y="5054357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b="1" dirty="0">
                <a:latin typeface="Savoye LET Plain:1.0"/>
                <a:cs typeface="Savoye LET Plain:1.0"/>
              </a:rPr>
              <a:t>YES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49677" y="547747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/>
              <a:t>For </a:t>
            </a:r>
            <a:r>
              <a:rPr lang="en-US" i="1" dirty="0"/>
              <a:t>y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= </a:t>
            </a:r>
            <a:r>
              <a:rPr lang="en-US" i="1" dirty="0"/>
              <a:t>n x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],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159010" y="5452767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 err="1"/>
              <a:t>y</a:t>
            </a:r>
            <a:r>
              <a:rPr lang="en-US" baseline="-25000" dirty="0" err="1"/>
              <a:t>shifted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= </a:t>
            </a:r>
            <a:r>
              <a:rPr lang="en-US" i="1" dirty="0"/>
              <a:t>n x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-</a:t>
            </a:r>
            <a:r>
              <a:rPr lang="en-US" i="1" dirty="0"/>
              <a:t>n</a:t>
            </a:r>
            <a:r>
              <a:rPr lang="en-US" baseline="-25000" dirty="0"/>
              <a:t>0</a:t>
            </a:r>
            <a:r>
              <a:rPr lang="en-US" dirty="0"/>
              <a:t>]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902677" y="5481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b="1" dirty="0">
                <a:latin typeface="Savoye LET Plain:1.0"/>
                <a:cs typeface="Savoye LET Plain:1.0"/>
              </a:rPr>
              <a:t>NO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14400" y="4491335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/>
              <a:t>Try input </a:t>
            </a:r>
            <a:r>
              <a:rPr lang="en-US" i="1" dirty="0"/>
              <a:t>x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-</a:t>
            </a:r>
            <a:r>
              <a:rPr lang="en-US" i="1" dirty="0"/>
              <a:t>n</a:t>
            </a:r>
            <a:r>
              <a:rPr lang="en-US" baseline="-25000" dirty="0"/>
              <a:t>0</a:t>
            </a:r>
            <a:r>
              <a:rPr lang="en-US" dirty="0"/>
              <a:t>] and see if response </a:t>
            </a:r>
            <a:r>
              <a:rPr lang="en-US" i="1" dirty="0" err="1"/>
              <a:t>y</a:t>
            </a:r>
            <a:r>
              <a:rPr lang="en-US" baseline="-25000" dirty="0" err="1"/>
              <a:t>shifted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= </a:t>
            </a:r>
            <a:r>
              <a:rPr lang="en-US" i="1" dirty="0"/>
              <a:t>y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-</a:t>
            </a:r>
            <a:r>
              <a:rPr lang="en-US" i="1" dirty="0"/>
              <a:t>n</a:t>
            </a:r>
            <a:r>
              <a:rPr lang="en-US" baseline="-25000" dirty="0"/>
              <a:t>0</a:t>
            </a:r>
            <a:r>
              <a:rPr lang="en-US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04412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1" grpId="0"/>
      <p:bldP spid="33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Time Invariant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457200"/>
          </a:xfrm>
        </p:spPr>
        <p:txBody>
          <a:bodyPr/>
          <a:lstStyle/>
          <a:p>
            <a:r>
              <a:rPr lang="en-US" dirty="0"/>
              <a:t>Consider a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8-</a:t>
            </a:r>
            <a:fld id="{48456A70-0021-B84E-925B-88B7CCC4D2F0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</a:rPr>
              <a:t>Discrete-Time Convolution – </a:t>
            </a:r>
            <a:r>
              <a:rPr lang="en-US" sz="1600" b="0" i="1" dirty="0" err="1">
                <a:solidFill>
                  <a:schemeClr val="tx1"/>
                </a:solidFill>
              </a:rPr>
              <a:t>SPFirst</a:t>
            </a:r>
            <a:r>
              <a:rPr lang="en-US" sz="1600" b="0" i="1" dirty="0">
                <a:solidFill>
                  <a:schemeClr val="tx1"/>
                </a:solidFill>
              </a:rPr>
              <a:t> Sec. 5-5.2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447800" y="1981200"/>
            <a:ext cx="2895600" cy="457200"/>
            <a:chOff x="5410200" y="1981200"/>
            <a:chExt cx="2895600" cy="457200"/>
          </a:xfrm>
        </p:grpSpPr>
        <p:sp>
          <p:nvSpPr>
            <p:cNvPr id="7" name="Rectangle 30"/>
            <p:cNvSpPr>
              <a:spLocks noChangeArrowheads="1"/>
            </p:cNvSpPr>
            <p:nvPr/>
          </p:nvSpPr>
          <p:spPr bwMode="auto">
            <a:xfrm>
              <a:off x="6400800" y="1981200"/>
              <a:ext cx="914400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/>
                <a:t>T</a:t>
              </a:r>
              <a:r>
                <a:rPr lang="en-US" dirty="0"/>
                <a:t>{•}</a:t>
              </a:r>
            </a:p>
          </p:txBody>
        </p:sp>
        <p:sp>
          <p:nvSpPr>
            <p:cNvPr id="8" name="Rectangle 31"/>
            <p:cNvSpPr>
              <a:spLocks noChangeArrowheads="1"/>
            </p:cNvSpPr>
            <p:nvPr/>
          </p:nvSpPr>
          <p:spPr bwMode="auto">
            <a:xfrm>
              <a:off x="7772400" y="1981200"/>
              <a:ext cx="533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i="1" dirty="0"/>
                <a:t>y</a:t>
              </a:r>
              <a:r>
                <a:rPr lang="en-US" i="1" baseline="-25000" dirty="0"/>
                <a:t>1</a:t>
              </a:r>
              <a:r>
                <a:rPr lang="en-US" dirty="0"/>
                <a:t>[</a:t>
              </a:r>
              <a:r>
                <a:rPr lang="en-US" i="1" dirty="0"/>
                <a:t>n</a:t>
              </a:r>
              <a:r>
                <a:rPr lang="en-US" dirty="0"/>
                <a:t>]</a:t>
              </a:r>
            </a:p>
          </p:txBody>
        </p:sp>
        <p:sp>
          <p:nvSpPr>
            <p:cNvPr id="9" name="Rectangle 32"/>
            <p:cNvSpPr>
              <a:spLocks noChangeArrowheads="1"/>
            </p:cNvSpPr>
            <p:nvPr/>
          </p:nvSpPr>
          <p:spPr bwMode="auto">
            <a:xfrm>
              <a:off x="5410200" y="1981200"/>
              <a:ext cx="533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i="1" dirty="0"/>
                <a:t>x</a:t>
              </a:r>
              <a:r>
                <a:rPr lang="en-US" i="1" baseline="-25000" dirty="0"/>
                <a:t>1</a:t>
              </a:r>
              <a:r>
                <a:rPr lang="en-US" dirty="0"/>
                <a:t>[</a:t>
              </a:r>
              <a:r>
                <a:rPr lang="en-US" i="1" dirty="0"/>
                <a:t>n</a:t>
              </a:r>
              <a:r>
                <a:rPr lang="en-US" dirty="0"/>
                <a:t>]</a:t>
              </a:r>
            </a:p>
          </p:txBody>
        </p:sp>
        <p:cxnSp>
          <p:nvCxnSpPr>
            <p:cNvPr id="10" name="AutoShape 33"/>
            <p:cNvCxnSpPr>
              <a:cxnSpLocks noChangeShapeType="1"/>
              <a:endCxn id="7" idx="1"/>
            </p:cNvCxnSpPr>
            <p:nvPr/>
          </p:nvCxnSpPr>
          <p:spPr bwMode="auto">
            <a:xfrm>
              <a:off x="6096000" y="2209800"/>
              <a:ext cx="3048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1" name="AutoShape 34"/>
            <p:cNvCxnSpPr>
              <a:cxnSpLocks noChangeShapeType="1"/>
              <a:stCxn id="7" idx="3"/>
            </p:cNvCxnSpPr>
            <p:nvPr/>
          </p:nvCxnSpPr>
          <p:spPr bwMode="auto">
            <a:xfrm>
              <a:off x="7315200" y="2209800"/>
              <a:ext cx="3048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15" name="Group 14"/>
          <p:cNvGrpSpPr/>
          <p:nvPr/>
        </p:nvGrpSpPr>
        <p:grpSpPr>
          <a:xfrm>
            <a:off x="5105400" y="1981200"/>
            <a:ext cx="2895600" cy="457200"/>
            <a:chOff x="5410200" y="1981200"/>
            <a:chExt cx="2895600" cy="457200"/>
          </a:xfrm>
        </p:grpSpPr>
        <p:sp>
          <p:nvSpPr>
            <p:cNvPr id="16" name="Rectangle 30"/>
            <p:cNvSpPr>
              <a:spLocks noChangeArrowheads="1"/>
            </p:cNvSpPr>
            <p:nvPr/>
          </p:nvSpPr>
          <p:spPr bwMode="auto">
            <a:xfrm>
              <a:off x="6400800" y="1981200"/>
              <a:ext cx="914400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/>
                <a:t>T</a:t>
              </a:r>
              <a:r>
                <a:rPr lang="en-US"/>
                <a:t>{•}</a:t>
              </a:r>
            </a:p>
          </p:txBody>
        </p:sp>
        <p:sp>
          <p:nvSpPr>
            <p:cNvPr id="17" name="Rectangle 31"/>
            <p:cNvSpPr>
              <a:spLocks noChangeArrowheads="1"/>
            </p:cNvSpPr>
            <p:nvPr/>
          </p:nvSpPr>
          <p:spPr bwMode="auto">
            <a:xfrm>
              <a:off x="7772400" y="1981200"/>
              <a:ext cx="533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i="1" dirty="0"/>
                <a:t>y</a:t>
              </a:r>
              <a:r>
                <a:rPr lang="en-US" i="1" baseline="-25000" dirty="0"/>
                <a:t>2</a:t>
              </a:r>
              <a:r>
                <a:rPr lang="en-US" dirty="0"/>
                <a:t>[</a:t>
              </a:r>
              <a:r>
                <a:rPr lang="en-US" i="1" dirty="0"/>
                <a:t>n</a:t>
              </a:r>
              <a:r>
                <a:rPr lang="en-US" dirty="0"/>
                <a:t>]</a:t>
              </a:r>
            </a:p>
          </p:txBody>
        </p:sp>
        <p:sp>
          <p:nvSpPr>
            <p:cNvPr id="18" name="Rectangle 32"/>
            <p:cNvSpPr>
              <a:spLocks noChangeArrowheads="1"/>
            </p:cNvSpPr>
            <p:nvPr/>
          </p:nvSpPr>
          <p:spPr bwMode="auto">
            <a:xfrm>
              <a:off x="5410200" y="1981200"/>
              <a:ext cx="533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i="1" dirty="0"/>
                <a:t>x</a:t>
              </a:r>
              <a:r>
                <a:rPr lang="en-US" i="1" baseline="-25000" dirty="0"/>
                <a:t>2</a:t>
              </a:r>
              <a:r>
                <a:rPr lang="en-US" dirty="0"/>
                <a:t>[</a:t>
              </a:r>
              <a:r>
                <a:rPr lang="en-US" i="1" dirty="0"/>
                <a:t>n</a:t>
              </a:r>
              <a:r>
                <a:rPr lang="en-US" dirty="0"/>
                <a:t>]</a:t>
              </a:r>
            </a:p>
          </p:txBody>
        </p:sp>
        <p:cxnSp>
          <p:nvCxnSpPr>
            <p:cNvPr id="19" name="AutoShape 33"/>
            <p:cNvCxnSpPr>
              <a:cxnSpLocks noChangeShapeType="1"/>
              <a:endCxn id="16" idx="1"/>
            </p:cNvCxnSpPr>
            <p:nvPr/>
          </p:nvCxnSpPr>
          <p:spPr bwMode="auto">
            <a:xfrm>
              <a:off x="6096000" y="2209800"/>
              <a:ext cx="3048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0" name="AutoShape 34"/>
            <p:cNvCxnSpPr>
              <a:cxnSpLocks noChangeShapeType="1"/>
              <a:stCxn id="16" idx="3"/>
            </p:cNvCxnSpPr>
            <p:nvPr/>
          </p:nvCxnSpPr>
          <p:spPr bwMode="auto">
            <a:xfrm>
              <a:off x="7315200" y="2209800"/>
              <a:ext cx="30480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21" name="TextBox 20"/>
          <p:cNvSpPr txBox="1"/>
          <p:nvPr/>
        </p:nvSpPr>
        <p:spPr>
          <a:xfrm>
            <a:off x="949677" y="48006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/>
              <a:t>For</a:t>
            </a:r>
            <a:r>
              <a:rPr lang="en-US" i="1" dirty="0"/>
              <a:t> y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=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],</a:t>
            </a:r>
            <a:endParaRPr lang="en-US" b="1" dirty="0">
              <a:latin typeface="Savoye LET Plain:1.0"/>
              <a:cs typeface="Savoye LET Plain:1.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07077" y="48006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 err="1"/>
              <a:t>y</a:t>
            </a:r>
            <a:r>
              <a:rPr lang="en-US" baseline="-25000" dirty="0" err="1"/>
              <a:t>scaled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= (</a:t>
            </a:r>
            <a:r>
              <a:rPr lang="en-US" i="1" dirty="0">
                <a:latin typeface="Symbol" charset="2"/>
                <a:cs typeface="Symbol" charset="2"/>
              </a:rPr>
              <a:t>a </a:t>
            </a:r>
            <a:r>
              <a:rPr lang="en-US" i="1" dirty="0"/>
              <a:t>x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])</a:t>
            </a:r>
            <a:r>
              <a:rPr lang="en-US" baseline="30000" dirty="0"/>
              <a:t>2</a:t>
            </a:r>
            <a:endParaRPr lang="en-US" b="1" dirty="0">
              <a:latin typeface="Savoye LET Plain:1.0"/>
              <a:cs typeface="Savoye LET Plain:1.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86400" y="48006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/>
              <a:t>= </a:t>
            </a:r>
            <a:r>
              <a:rPr lang="en-US" i="1" dirty="0">
                <a:latin typeface="Symbol" charset="2"/>
                <a:cs typeface="Symbol" charset="2"/>
              </a:rPr>
              <a:t>a</a:t>
            </a:r>
            <a:r>
              <a:rPr lang="en-US" baseline="30000" dirty="0"/>
              <a:t>2</a:t>
            </a:r>
            <a:r>
              <a:rPr lang="en-US" i="1" dirty="0">
                <a:latin typeface="Symbol" charset="2"/>
                <a:cs typeface="Symbol" charset="2"/>
              </a:rPr>
              <a:t> </a:t>
            </a:r>
            <a:r>
              <a:rPr lang="en-US" i="1" dirty="0"/>
              <a:t>x</a:t>
            </a:r>
            <a:r>
              <a:rPr lang="en-US" baseline="30000" dirty="0"/>
              <a:t>2 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].</a:t>
            </a:r>
            <a:endParaRPr lang="en-US" b="1" dirty="0">
              <a:latin typeface="Savoye LET Plain:1.0"/>
              <a:cs typeface="Savoye LET Plain:1.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781800" y="48006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/>
              <a:t>  </a:t>
            </a:r>
            <a:r>
              <a:rPr lang="en-US" dirty="0"/>
              <a:t>Is it </a:t>
            </a:r>
            <a:r>
              <a:rPr lang="en-US" i="1" dirty="0">
                <a:latin typeface="Symbol" charset="2"/>
                <a:cs typeface="Symbol" charset="2"/>
              </a:rPr>
              <a:t>a </a:t>
            </a:r>
            <a:r>
              <a:rPr lang="en-US" i="1" dirty="0"/>
              <a:t>y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]?</a:t>
            </a:r>
            <a:endParaRPr lang="en-US" b="1" dirty="0">
              <a:latin typeface="Savoye LET Plain:1.0"/>
              <a:cs typeface="Savoye LET Plain:1.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622359" y="4824116"/>
            <a:ext cx="633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b="1" dirty="0">
                <a:latin typeface="Savoye LET Plain:1.0"/>
                <a:cs typeface="Savoye LET Plain:1.0"/>
              </a:rPr>
              <a:t>NO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677" y="5282503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/>
              <a:t>For </a:t>
            </a:r>
            <a:r>
              <a:rPr lang="en-US" i="1" dirty="0"/>
              <a:t>y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= </a:t>
            </a:r>
            <a:r>
              <a:rPr lang="en-US" i="1" dirty="0"/>
              <a:t>n x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],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59010" y="5257800"/>
            <a:ext cx="27845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 err="1"/>
              <a:t>y</a:t>
            </a:r>
            <a:r>
              <a:rPr lang="en-US" baseline="-25000" dirty="0" err="1"/>
              <a:t>scaled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= </a:t>
            </a:r>
            <a:r>
              <a:rPr lang="en-US" i="1" dirty="0"/>
              <a:t>n </a:t>
            </a:r>
            <a:r>
              <a:rPr lang="en-US" dirty="0"/>
              <a:t>(</a:t>
            </a:r>
            <a:r>
              <a:rPr lang="en-US" i="1" dirty="0">
                <a:latin typeface="Symbol" charset="2"/>
                <a:cs typeface="Symbol" charset="2"/>
              </a:rPr>
              <a:t>a </a:t>
            </a:r>
            <a:r>
              <a:rPr lang="en-US" i="1" dirty="0"/>
              <a:t>x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69677" y="5281316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b="1" dirty="0">
                <a:latin typeface="Savoye LET Plain:1.0"/>
                <a:cs typeface="Savoye LET Plain:1.0"/>
              </a:rPr>
              <a:t>YES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15000" y="5257800"/>
            <a:ext cx="1811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/>
              <a:t>= </a:t>
            </a:r>
            <a:r>
              <a:rPr lang="en-US" i="1" dirty="0">
                <a:latin typeface="Symbol" charset="2"/>
                <a:cs typeface="Symbol" charset="2"/>
              </a:rPr>
              <a:t>a </a:t>
            </a:r>
            <a:r>
              <a:rPr lang="en-US" dirty="0">
                <a:latin typeface="Symbol" charset="2"/>
                <a:cs typeface="Symbol" charset="2"/>
              </a:rPr>
              <a:t>(</a:t>
            </a:r>
            <a:r>
              <a:rPr lang="en-US" i="1" dirty="0"/>
              <a:t>n x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])</a:t>
            </a:r>
            <a:endParaRPr lang="en-US" b="1" dirty="0">
              <a:latin typeface="Savoye LET Plain:1.0"/>
              <a:cs typeface="Savoye LET Plain:1.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239000" y="52578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/>
              <a:t>= </a:t>
            </a:r>
            <a:r>
              <a:rPr lang="en-US" i="1" dirty="0">
                <a:latin typeface="Symbol" charset="2"/>
                <a:cs typeface="Symbol" charset="2"/>
              </a:rPr>
              <a:t>a </a:t>
            </a:r>
            <a:r>
              <a:rPr lang="en-US" i="1" dirty="0"/>
              <a:t>y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</a:t>
            </a:r>
            <a:endParaRPr lang="en-US" b="1" dirty="0">
              <a:latin typeface="Savoye LET Plain:1.0"/>
              <a:cs typeface="Savoye LET Plain:1.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61436" y="5687019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 err="1"/>
              <a:t>y</a:t>
            </a:r>
            <a:r>
              <a:rPr lang="en-US" baseline="-25000" dirty="0" err="1"/>
              <a:t>additive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= </a:t>
            </a:r>
            <a:r>
              <a:rPr lang="en-US" i="1" dirty="0"/>
              <a:t>n</a:t>
            </a:r>
            <a:r>
              <a:rPr lang="en-US" i="1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Symbol" charset="2"/>
                <a:cs typeface="Symbol" charset="2"/>
              </a:rPr>
              <a:t>(</a:t>
            </a:r>
            <a:r>
              <a:rPr lang="en-US" i="1" dirty="0"/>
              <a:t>x</a:t>
            </a:r>
            <a:r>
              <a:rPr lang="en-US" i="1" baseline="-25000" dirty="0"/>
              <a:t>1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+ </a:t>
            </a:r>
            <a:r>
              <a:rPr lang="en-US" i="1" dirty="0"/>
              <a:t>x</a:t>
            </a:r>
            <a:r>
              <a:rPr lang="en-US" i="1" baseline="-25000" dirty="0"/>
              <a:t>2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390436" y="5687019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/>
              <a:t>= n</a:t>
            </a:r>
            <a:r>
              <a:rPr lang="en-US" i="1" dirty="0">
                <a:latin typeface="Symbol" charset="2"/>
                <a:cs typeface="Symbol" charset="2"/>
              </a:rPr>
              <a:t> </a:t>
            </a:r>
            <a:r>
              <a:rPr lang="en-US" i="1" dirty="0"/>
              <a:t>x</a:t>
            </a:r>
            <a:r>
              <a:rPr lang="en-US" i="1" baseline="-25000" dirty="0"/>
              <a:t>1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+</a:t>
            </a:r>
            <a:r>
              <a:rPr lang="en-US" i="1" dirty="0"/>
              <a:t> n x</a:t>
            </a:r>
            <a:r>
              <a:rPr lang="en-US" i="1" baseline="-25000" dirty="0"/>
              <a:t>2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676436" y="5687019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/>
              <a:t>= y</a:t>
            </a:r>
            <a:r>
              <a:rPr lang="en-US" i="1" baseline="-25000" dirty="0"/>
              <a:t>1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+</a:t>
            </a:r>
            <a:r>
              <a:rPr lang="en-US" i="1" dirty="0"/>
              <a:t> y</a:t>
            </a:r>
            <a:r>
              <a:rPr lang="en-US" i="1" baseline="-25000" dirty="0"/>
              <a:t>2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569677" y="57150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b="1" dirty="0">
                <a:latin typeface="Savoye LET Plain:1.0"/>
                <a:cs typeface="Savoye LET Plain:1.0"/>
              </a:rPr>
              <a:t>YES</a:t>
            </a:r>
          </a:p>
        </p:txBody>
      </p:sp>
      <p:sp>
        <p:nvSpPr>
          <p:cNvPr id="39" name="Content Placeholder 2"/>
          <p:cNvSpPr txBox="1">
            <a:spLocks/>
          </p:cNvSpPr>
          <p:nvPr/>
        </p:nvSpPr>
        <p:spPr bwMode="auto">
          <a:xfrm>
            <a:off x="457200" y="4267200"/>
            <a:ext cx="830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i="1" dirty="0"/>
              <a:t>Linearity</a:t>
            </a:r>
            <a:r>
              <a:rPr lang="en-US" dirty="0"/>
              <a:t> means </a:t>
            </a:r>
            <a:r>
              <a:rPr lang="en-US" dirty="0" err="1"/>
              <a:t>additivity</a:t>
            </a:r>
            <a:r>
              <a:rPr lang="en-US" dirty="0"/>
              <a:t> and homogeneity hold</a:t>
            </a:r>
          </a:p>
          <a:p>
            <a:endParaRPr lang="en-US" dirty="0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 bwMode="auto">
          <a:xfrm>
            <a:off x="457200" y="243840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i="1" dirty="0" err="1"/>
              <a:t>Additivity</a:t>
            </a:r>
            <a:endParaRPr lang="en-US" i="1" dirty="0"/>
          </a:p>
          <a:p>
            <a:pPr marL="457200" lvl="1" indent="0">
              <a:buFontTx/>
              <a:buNone/>
            </a:pPr>
            <a:r>
              <a:rPr lang="en-US" dirty="0"/>
              <a:t>Input </a:t>
            </a:r>
            <a:r>
              <a:rPr lang="en-US" i="1" dirty="0"/>
              <a:t>x</a:t>
            </a:r>
            <a:r>
              <a:rPr lang="en-US" i="1" baseline="-25000" dirty="0"/>
              <a:t>1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+ </a:t>
            </a:r>
            <a:r>
              <a:rPr lang="en-US" i="1" dirty="0"/>
              <a:t>x</a:t>
            </a:r>
            <a:r>
              <a:rPr lang="en-US" i="1" baseline="-25000" dirty="0"/>
              <a:t>2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gives additive output </a:t>
            </a:r>
            <a:r>
              <a:rPr lang="en-US" i="1" dirty="0"/>
              <a:t>y</a:t>
            </a:r>
            <a:r>
              <a:rPr lang="en-US" i="1" baseline="-25000" dirty="0"/>
              <a:t>1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+ </a:t>
            </a:r>
            <a:r>
              <a:rPr lang="en-US" i="1" dirty="0"/>
              <a:t>y</a:t>
            </a:r>
            <a:r>
              <a:rPr lang="en-US" i="1" baseline="-25000" dirty="0"/>
              <a:t>2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</a:t>
            </a:r>
            <a:endParaRPr lang="en-US" i="1" dirty="0"/>
          </a:p>
        </p:txBody>
      </p:sp>
      <p:sp>
        <p:nvSpPr>
          <p:cNvPr id="41" name="Content Placeholder 2"/>
          <p:cNvSpPr txBox="1">
            <a:spLocks/>
          </p:cNvSpPr>
          <p:nvPr/>
        </p:nvSpPr>
        <p:spPr bwMode="auto">
          <a:xfrm>
            <a:off x="457200" y="3352800"/>
            <a:ext cx="8305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i="1" dirty="0"/>
              <a:t>Homogeneity</a:t>
            </a:r>
          </a:p>
          <a:p>
            <a:pPr marL="457200" lvl="2" indent="0">
              <a:buFontTx/>
              <a:buNone/>
            </a:pPr>
            <a:r>
              <a:rPr lang="en-US" dirty="0"/>
              <a:t>Input </a:t>
            </a:r>
            <a:r>
              <a:rPr lang="en-US" i="1" dirty="0">
                <a:latin typeface="Symbol" charset="2"/>
                <a:cs typeface="Symbol" charset="2"/>
              </a:rPr>
              <a:t>a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i="1" baseline="-25000" dirty="0"/>
              <a:t>1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gives scaled output </a:t>
            </a:r>
            <a:r>
              <a:rPr lang="en-US" i="1" dirty="0">
                <a:latin typeface="Symbol" charset="2"/>
                <a:cs typeface="Symbol" charset="2"/>
              </a:rPr>
              <a:t>a </a:t>
            </a:r>
            <a:r>
              <a:rPr lang="en-US" i="1" dirty="0"/>
              <a:t>y</a:t>
            </a:r>
            <a:r>
              <a:rPr lang="en-US" i="1" baseline="-25000" dirty="0"/>
              <a:t>1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for all constant </a:t>
            </a:r>
            <a:r>
              <a:rPr lang="en-US" i="1" dirty="0">
                <a:latin typeface="Symbol" charset="2"/>
                <a:cs typeface="Symbol" charset="2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29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1" grpId="0"/>
      <p:bldP spid="32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Initial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3276600"/>
          </a:xfrm>
        </p:spPr>
        <p:txBody>
          <a:bodyPr/>
          <a:lstStyle/>
          <a:p>
            <a:r>
              <a:rPr lang="en-US" dirty="0"/>
              <a:t>Unit delay system</a:t>
            </a:r>
          </a:p>
          <a:p>
            <a:pPr marL="400050" lvl="1" indent="0">
              <a:buNone/>
            </a:pPr>
            <a:r>
              <a:rPr lang="en-US" dirty="0"/>
              <a:t>Observe system with </a:t>
            </a:r>
            <a:r>
              <a:rPr lang="en-US" i="1" dirty="0"/>
              <a:t>y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=</a:t>
            </a:r>
            <a:r>
              <a:rPr lang="en-US" i="1" dirty="0"/>
              <a:t> x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-1] for time </a:t>
            </a:r>
            <a:r>
              <a:rPr lang="en-US" i="1" dirty="0"/>
              <a:t>n</a:t>
            </a:r>
            <a:r>
              <a:rPr lang="en-US" dirty="0"/>
              <a:t> ≥ 0</a:t>
            </a:r>
          </a:p>
          <a:p>
            <a:pPr marL="400050" lvl="1" indent="0">
              <a:buNone/>
            </a:pPr>
            <a:r>
              <a:rPr lang="en-US" dirty="0"/>
              <a:t>First input value is </a:t>
            </a:r>
            <a:r>
              <a:rPr lang="en-US" i="1" dirty="0"/>
              <a:t>x</a:t>
            </a:r>
            <a:r>
              <a:rPr lang="en-US" dirty="0"/>
              <a:t>[0] and first output value is </a:t>
            </a:r>
            <a:r>
              <a:rPr lang="en-US" i="1" dirty="0"/>
              <a:t>y</a:t>
            </a:r>
            <a:r>
              <a:rPr lang="en-US" dirty="0"/>
              <a:t>[0]</a:t>
            </a:r>
          </a:p>
          <a:p>
            <a:pPr marL="400050" lvl="1" indent="0">
              <a:buNone/>
            </a:pPr>
            <a:r>
              <a:rPr lang="en-US" dirty="0"/>
              <a:t>What is the value of </a:t>
            </a:r>
            <a:r>
              <a:rPr lang="en-US" i="1" dirty="0"/>
              <a:t>y</a:t>
            </a:r>
            <a:r>
              <a:rPr lang="en-US" dirty="0"/>
              <a:t>[0]?</a:t>
            </a:r>
          </a:p>
          <a:p>
            <a:pPr marL="400050" lvl="1" indent="0">
              <a:buNone/>
            </a:pPr>
            <a:r>
              <a:rPr lang="en-US" dirty="0"/>
              <a:t>For input </a:t>
            </a:r>
            <a:r>
              <a:rPr lang="en-US" i="1" dirty="0">
                <a:latin typeface="Symbol" charset="2"/>
                <a:cs typeface="Symbol" charset="2"/>
              </a:rPr>
              <a:t>a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], what is the output </a:t>
            </a:r>
            <a:r>
              <a:rPr lang="en-US" i="1" dirty="0" err="1"/>
              <a:t>y</a:t>
            </a:r>
            <a:r>
              <a:rPr lang="en-US" baseline="-25000" dirty="0" err="1"/>
              <a:t>scaled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]?</a:t>
            </a:r>
          </a:p>
          <a:p>
            <a:pPr marL="400050" lvl="1" indent="0">
              <a:buNone/>
            </a:pPr>
            <a:r>
              <a:rPr lang="en-US" dirty="0"/>
              <a:t>For input </a:t>
            </a:r>
            <a:r>
              <a:rPr lang="en-US" i="1" dirty="0"/>
              <a:t>x</a:t>
            </a:r>
            <a:r>
              <a:rPr lang="en-US" i="1" baseline="-25000" dirty="0"/>
              <a:t>1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+ </a:t>
            </a:r>
            <a:r>
              <a:rPr lang="en-US" i="1" dirty="0"/>
              <a:t>x</a:t>
            </a:r>
            <a:r>
              <a:rPr lang="en-US" i="1" baseline="-25000" dirty="0"/>
              <a:t>2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], what is the output </a:t>
            </a:r>
            <a:r>
              <a:rPr lang="en-US" i="1" dirty="0" err="1"/>
              <a:t>y</a:t>
            </a:r>
            <a:r>
              <a:rPr lang="en-US" baseline="-25000" dirty="0" err="1"/>
              <a:t>additive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]?</a:t>
            </a:r>
          </a:p>
          <a:p>
            <a:pPr marL="400050" lvl="1" indent="0">
              <a:buNone/>
            </a:pPr>
            <a:r>
              <a:rPr lang="en-US" dirty="0"/>
              <a:t>For input </a:t>
            </a:r>
            <a:r>
              <a:rPr lang="en-US" i="1" dirty="0"/>
              <a:t>x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-</a:t>
            </a:r>
            <a:r>
              <a:rPr lang="en-US" i="1" dirty="0"/>
              <a:t>n</a:t>
            </a:r>
            <a:r>
              <a:rPr lang="en-US" baseline="-25000" dirty="0"/>
              <a:t>0</a:t>
            </a:r>
            <a:r>
              <a:rPr lang="en-US" dirty="0"/>
              <a:t>], what is the output </a:t>
            </a:r>
            <a:r>
              <a:rPr lang="en-US" i="1" dirty="0" err="1"/>
              <a:t>y</a:t>
            </a:r>
            <a:r>
              <a:rPr lang="en-US" baseline="-25000" dirty="0" err="1"/>
              <a:t>shifted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8-</a:t>
            </a:r>
            <a:fld id="{48456A70-0021-B84E-925B-88B7CCC4D2F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</a:rPr>
              <a:t>Discrete-Time Convolution – </a:t>
            </a:r>
            <a:r>
              <a:rPr lang="en-US" sz="1600" b="0" i="1" dirty="0" err="1">
                <a:solidFill>
                  <a:schemeClr val="tx1"/>
                </a:solidFill>
              </a:rPr>
              <a:t>SPFirst</a:t>
            </a:r>
            <a:r>
              <a:rPr lang="en-US" sz="1600" b="0" i="1" dirty="0">
                <a:solidFill>
                  <a:schemeClr val="tx1"/>
                </a:solidFill>
              </a:rPr>
              <a:t> Sec. 5-4.1 &amp; 5-5.3 &amp; 8-2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4648200"/>
            <a:ext cx="8305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/>
              <a:t>Linearity and time-invariance system properties</a:t>
            </a:r>
          </a:p>
          <a:p>
            <a:pPr marL="400050" lvl="1" indent="0">
              <a:buFontTx/>
              <a:buNone/>
            </a:pPr>
            <a:r>
              <a:rPr lang="en-US" dirty="0"/>
              <a:t>System must be “at rest” (i.e. initial conditions are zero)</a:t>
            </a:r>
          </a:p>
          <a:p>
            <a:pPr marL="400050" lvl="1" indent="0">
              <a:buFontTx/>
              <a:buNone/>
            </a:pPr>
            <a:r>
              <a:rPr lang="en-US" dirty="0"/>
              <a:t>Necessary but not sufficient condition</a:t>
            </a:r>
          </a:p>
          <a:p>
            <a:pPr marL="400050" lvl="1" indent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09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FIR Filters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5181600"/>
          </a:xfrm>
        </p:spPr>
        <p:txBody>
          <a:bodyPr/>
          <a:lstStyle/>
          <a:p>
            <a:pPr marL="347472" indent="-347472"/>
            <a:r>
              <a:rPr lang="en-US" i="1" dirty="0"/>
              <a:t>Time-invariance</a:t>
            </a:r>
            <a:r>
              <a:rPr lang="en-US" dirty="0"/>
              <a:t> for input </a:t>
            </a:r>
            <a:r>
              <a:rPr lang="en-US" i="1" dirty="0"/>
              <a:t>x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-</a:t>
            </a:r>
            <a:r>
              <a:rPr lang="en-US" i="1" dirty="0"/>
              <a:t>n</a:t>
            </a:r>
            <a:r>
              <a:rPr lang="en-US" baseline="-25000" dirty="0"/>
              <a:t>0</a:t>
            </a:r>
            <a:r>
              <a:rPr lang="en-US" dirty="0"/>
              <a:t>], is output </a:t>
            </a:r>
            <a:r>
              <a:rPr lang="en-US" i="1" dirty="0"/>
              <a:t>y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-</a:t>
            </a:r>
            <a:r>
              <a:rPr lang="en-US" i="1" dirty="0"/>
              <a:t>n</a:t>
            </a:r>
            <a:r>
              <a:rPr lang="en-US" baseline="-25000" dirty="0"/>
              <a:t>0</a:t>
            </a:r>
            <a:r>
              <a:rPr lang="en-US" dirty="0"/>
              <a:t>]?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347472" indent="-347472">
              <a:spcBef>
                <a:spcPts val="1776"/>
              </a:spcBef>
            </a:pPr>
            <a:r>
              <a:rPr lang="en-US" i="1" dirty="0" err="1"/>
              <a:t>Additivity</a:t>
            </a:r>
            <a:r>
              <a:rPr lang="en-US" dirty="0"/>
              <a:t> for input </a:t>
            </a:r>
            <a:r>
              <a:rPr lang="en-US" i="1" dirty="0"/>
              <a:t>x</a:t>
            </a:r>
            <a:r>
              <a:rPr lang="en-US" i="1" baseline="-25000" dirty="0"/>
              <a:t>1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]+</a:t>
            </a:r>
            <a:r>
              <a:rPr lang="en-US" i="1" dirty="0"/>
              <a:t>x</a:t>
            </a:r>
            <a:r>
              <a:rPr lang="en-US" i="1" baseline="-25000" dirty="0"/>
              <a:t>2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], is output </a:t>
            </a:r>
            <a:r>
              <a:rPr lang="en-US" i="1" dirty="0"/>
              <a:t>y</a:t>
            </a:r>
            <a:r>
              <a:rPr lang="en-US" i="1" baseline="-25000" dirty="0"/>
              <a:t>1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]+</a:t>
            </a:r>
            <a:r>
              <a:rPr lang="en-US" i="1" dirty="0"/>
              <a:t>y</a:t>
            </a:r>
            <a:r>
              <a:rPr lang="en-US" i="1" baseline="-25000" dirty="0"/>
              <a:t>2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]?</a:t>
            </a:r>
          </a:p>
          <a:p>
            <a:pPr marL="457200" lvl="1" indent="0">
              <a:spcBef>
                <a:spcPts val="1776"/>
              </a:spcBef>
              <a:buNone/>
            </a:pPr>
            <a:endParaRPr lang="en-US" dirty="0"/>
          </a:p>
          <a:p>
            <a:pPr marL="457200" lvl="1" indent="0">
              <a:spcBef>
                <a:spcPts val="1776"/>
              </a:spcBef>
              <a:buNone/>
            </a:pPr>
            <a:endParaRPr lang="en-US" dirty="0"/>
          </a:p>
          <a:p>
            <a:pPr marL="347472" indent="-347472">
              <a:spcBef>
                <a:spcPts val="1776"/>
              </a:spcBef>
            </a:pPr>
            <a:r>
              <a:rPr lang="en-US" i="1" dirty="0"/>
              <a:t>Homogeneity</a:t>
            </a:r>
            <a:r>
              <a:rPr lang="en-US" dirty="0"/>
              <a:t>: for input </a:t>
            </a:r>
            <a:r>
              <a:rPr lang="en-US" i="1" dirty="0">
                <a:latin typeface="Symbol" charset="2"/>
                <a:cs typeface="Symbol" charset="2"/>
              </a:rPr>
              <a:t>a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], is output </a:t>
            </a:r>
            <a:r>
              <a:rPr lang="en-US" i="1" dirty="0">
                <a:latin typeface="Symbol" charset="2"/>
                <a:cs typeface="Symbol" charset="2"/>
              </a:rPr>
              <a:t>a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]?</a:t>
            </a:r>
          </a:p>
          <a:p>
            <a:pPr marL="457200" lvl="1" indent="0">
              <a:spcBef>
                <a:spcPts val="1776"/>
              </a:spcBef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8-</a:t>
            </a:r>
            <a:fld id="{48456A70-0021-B84E-925B-88B7CCC4D2F0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</a:rPr>
              <a:t>Discrete-Time Convolution – </a:t>
            </a:r>
            <a:r>
              <a:rPr lang="en-US" sz="1600" b="0" i="1" dirty="0" err="1">
                <a:solidFill>
                  <a:schemeClr val="tx1"/>
                </a:solidFill>
              </a:rPr>
              <a:t>SPFirst</a:t>
            </a:r>
            <a:r>
              <a:rPr lang="en-US" sz="1600" b="0" i="1" dirty="0">
                <a:solidFill>
                  <a:schemeClr val="tx1"/>
                </a:solidFill>
              </a:rPr>
              <a:t> Sec. 5-5.3</a:t>
            </a:r>
          </a:p>
        </p:txBody>
      </p:sp>
      <p:graphicFrame>
        <p:nvGraphicFramePr>
          <p:cNvPr id="6" name="Object 10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807464"/>
              </p:ext>
            </p:extLst>
          </p:nvPr>
        </p:nvGraphicFramePr>
        <p:xfrm>
          <a:off x="6172200" y="492474"/>
          <a:ext cx="2530475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7000" imgH="457200" progId="Equation.3">
                  <p:embed/>
                </p:oleObj>
              </mc:Choice>
              <mc:Fallback>
                <p:oleObj name="Equation" r:id="rId2" imgW="13970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92474"/>
                        <a:ext cx="2530475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920385"/>
              </p:ext>
            </p:extLst>
          </p:nvPr>
        </p:nvGraphicFramePr>
        <p:xfrm>
          <a:off x="1518355" y="2659262"/>
          <a:ext cx="4495800" cy="76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67000" imgH="457200" progId="Equation.3">
                  <p:embed/>
                </p:oleObj>
              </mc:Choice>
              <mc:Fallback>
                <p:oleObj name="Equation" r:id="rId4" imgW="26670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8355" y="2659262"/>
                        <a:ext cx="4495800" cy="76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203988"/>
              </p:ext>
            </p:extLst>
          </p:nvPr>
        </p:nvGraphicFramePr>
        <p:xfrm>
          <a:off x="1479550" y="1861988"/>
          <a:ext cx="3244850" cy="772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17700" imgH="457200" progId="Equation.3">
                  <p:embed/>
                </p:oleObj>
              </mc:Choice>
              <mc:Fallback>
                <p:oleObj name="Equation" r:id="rId6" imgW="19177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861988"/>
                        <a:ext cx="3244850" cy="7726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58000" y="2814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b="1" dirty="0">
                <a:latin typeface="Savoye LET Plain:1.0"/>
                <a:cs typeface="Savoye LET Plain:1.0"/>
              </a:rPr>
              <a:t>YES</a:t>
            </a:r>
          </a:p>
        </p:txBody>
      </p:sp>
      <p:graphicFrame>
        <p:nvGraphicFramePr>
          <p:cNvPr id="10" name="Object 10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6116032"/>
              </p:ext>
            </p:extLst>
          </p:nvPr>
        </p:nvGraphicFramePr>
        <p:xfrm>
          <a:off x="1435100" y="3875831"/>
          <a:ext cx="4203700" cy="771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89200" imgH="457200" progId="Equation.3">
                  <p:embed/>
                </p:oleObj>
              </mc:Choice>
              <mc:Fallback>
                <p:oleObj name="Equation" r:id="rId8" imgW="24892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3875831"/>
                        <a:ext cx="4203700" cy="7711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198714"/>
              </p:ext>
            </p:extLst>
          </p:nvPr>
        </p:nvGraphicFramePr>
        <p:xfrm>
          <a:off x="3048000" y="4514600"/>
          <a:ext cx="5105400" cy="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36900" imgH="457200" progId="Equation.3">
                  <p:embed/>
                </p:oleObj>
              </mc:Choice>
              <mc:Fallback>
                <p:oleObj name="Equation" r:id="rId10" imgW="31369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514600"/>
                        <a:ext cx="5105400" cy="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82000" y="4662534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b="1" dirty="0">
                <a:latin typeface="Savoye LET Plain:1.0"/>
                <a:cs typeface="Savoye LET Plain:1.0"/>
              </a:rPr>
              <a:t>YES</a:t>
            </a:r>
          </a:p>
        </p:txBody>
      </p:sp>
      <p:graphicFrame>
        <p:nvGraphicFramePr>
          <p:cNvPr id="13" name="Object 10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0080079"/>
              </p:ext>
            </p:extLst>
          </p:nvPr>
        </p:nvGraphicFramePr>
        <p:xfrm>
          <a:off x="1420813" y="5705475"/>
          <a:ext cx="611187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19500" imgH="457200" progId="Equation.3">
                  <p:embed/>
                </p:oleObj>
              </mc:Choice>
              <mc:Fallback>
                <p:oleObj name="Equation" r:id="rId12" imgW="36195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813" y="5705475"/>
                        <a:ext cx="6111875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696200" y="5834359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b="1" dirty="0">
                <a:latin typeface="Savoye LET Plain:1.0"/>
                <a:cs typeface="Savoye LET Plain:1.0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4003158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 Filters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1905000"/>
          </a:xfrm>
        </p:spPr>
        <p:txBody>
          <a:bodyPr/>
          <a:lstStyle/>
          <a:p>
            <a:pPr marL="0" indent="-400050"/>
            <a:r>
              <a:rPr lang="en-US" dirty="0"/>
              <a:t>What happens when observing FIR filter for </a:t>
            </a:r>
            <a:r>
              <a:rPr lang="en-US" i="1" dirty="0"/>
              <a:t>n</a:t>
            </a:r>
            <a:r>
              <a:rPr lang="en-US" dirty="0"/>
              <a:t> ≥ 0?</a:t>
            </a:r>
          </a:p>
          <a:p>
            <a:pPr marL="400050" lvl="1" indent="0">
              <a:buNone/>
            </a:pPr>
            <a:r>
              <a:rPr lang="en-US" dirty="0"/>
              <a:t>First input value is </a:t>
            </a:r>
            <a:r>
              <a:rPr lang="en-US" i="1" dirty="0"/>
              <a:t>x</a:t>
            </a:r>
            <a:r>
              <a:rPr lang="en-US" dirty="0"/>
              <a:t>[0] and first output value is </a:t>
            </a:r>
            <a:r>
              <a:rPr lang="en-US" i="1" dirty="0"/>
              <a:t>y</a:t>
            </a:r>
            <a:r>
              <a:rPr lang="en-US" dirty="0"/>
              <a:t>[0]</a:t>
            </a:r>
          </a:p>
          <a:p>
            <a:pPr marL="400050" lvl="1" indent="0">
              <a:buNone/>
            </a:pPr>
            <a:r>
              <a:rPr lang="en-US" dirty="0"/>
              <a:t>What is the value of </a:t>
            </a:r>
            <a:r>
              <a:rPr lang="en-US" i="1" dirty="0"/>
              <a:t>y</a:t>
            </a:r>
            <a:r>
              <a:rPr lang="en-US" dirty="0"/>
              <a:t>[0]?</a:t>
            </a:r>
          </a:p>
          <a:p>
            <a:pPr marL="400050" lvl="1" indent="0">
              <a:buNone/>
            </a:pPr>
            <a:r>
              <a:rPr lang="en-US" dirty="0"/>
              <a:t>What are the initial conditions?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8-</a:t>
            </a:r>
            <a:fld id="{48456A70-0021-B84E-925B-88B7CCC4D2F0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5" name="Object 10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589278"/>
              </p:ext>
            </p:extLst>
          </p:nvPr>
        </p:nvGraphicFramePr>
        <p:xfrm>
          <a:off x="6019800" y="2438400"/>
          <a:ext cx="2530475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7000" imgH="457200" progId="Equation.3">
                  <p:embed/>
                </p:oleObj>
              </mc:Choice>
              <mc:Fallback>
                <p:oleObj name="Equation" r:id="rId2" imgW="13970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438400"/>
                        <a:ext cx="2530475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</a:rPr>
              <a:t>Discrete-Time Convolution – </a:t>
            </a:r>
            <a:r>
              <a:rPr lang="en-US" sz="1600" b="0" i="1" dirty="0" err="1">
                <a:solidFill>
                  <a:schemeClr val="tx1"/>
                </a:solidFill>
              </a:rPr>
              <a:t>SPFirst</a:t>
            </a:r>
            <a:r>
              <a:rPr lang="en-US" sz="1600" b="0" i="1" dirty="0">
                <a:solidFill>
                  <a:schemeClr val="tx1"/>
                </a:solidFill>
              </a:rPr>
              <a:t> Sec. 5-4 &amp; 5-5.3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04800" y="4191000"/>
            <a:ext cx="8686800" cy="2567312"/>
            <a:chOff x="304800" y="3833488"/>
            <a:chExt cx="8686800" cy="2567312"/>
          </a:xfrm>
        </p:grpSpPr>
        <p:pic>
          <p:nvPicPr>
            <p:cNvPr id="8" name="Picture 5"/>
            <p:cNvPicPr>
              <a:picLocks noChangeAspect="1" noChangeArrowheads="1"/>
            </p:cNvPicPr>
            <p:nvPr/>
          </p:nvPicPr>
          <p:blipFill rotWithShape="1">
            <a:blip r:embed="rId4"/>
            <a:srcRect b="14212"/>
            <a:stretch/>
          </p:blipFill>
          <p:spPr bwMode="auto">
            <a:xfrm>
              <a:off x="533400" y="3833488"/>
              <a:ext cx="8458200" cy="2567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4800" y="5177135"/>
              <a:ext cx="76200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h</a:t>
              </a:r>
              <a:r>
                <a:rPr lang="en-US" dirty="0"/>
                <a:t>[0]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33600" y="5177135"/>
              <a:ext cx="849959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h</a:t>
              </a:r>
              <a:r>
                <a:rPr lang="en-US" dirty="0"/>
                <a:t>[1]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267200" y="5195047"/>
              <a:ext cx="849959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h</a:t>
              </a:r>
              <a:r>
                <a:rPr lang="en-US" dirty="0"/>
                <a:t>[2]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89041" y="5181600"/>
              <a:ext cx="849959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h</a:t>
              </a:r>
              <a:r>
                <a:rPr lang="en-US" dirty="0"/>
                <a:t>[3]</a:t>
              </a:r>
            </a:p>
          </p:txBody>
        </p:sp>
      </p:grp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457200" y="3276600"/>
            <a:ext cx="845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/>
              <a:t>FIR filter block diagram</a:t>
            </a:r>
          </a:p>
          <a:p>
            <a:pPr marL="457200" lvl="1" indent="0">
              <a:buFontTx/>
              <a:buNone/>
            </a:pPr>
            <a:r>
              <a:rPr lang="en-US" dirty="0"/>
              <a:t>Where are the initial conditions?</a:t>
            </a:r>
          </a:p>
          <a:p>
            <a:pPr marL="400050" lvl="2" indent="0">
              <a:buFontTx/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632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Convolution and LTI Systems</a:t>
            </a:r>
          </a:p>
        </p:txBody>
      </p:sp>
      <p:sp>
        <p:nvSpPr>
          <p:cNvPr id="20483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5334000" cy="6096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>
                <a:latin typeface="Times New Roman" charset="0"/>
              </a:rPr>
              <a:t>Output </a:t>
            </a:r>
            <a:r>
              <a:rPr lang="en-US" b="0" i="1" dirty="0">
                <a:solidFill>
                  <a:schemeClr val="tx1"/>
                </a:solidFill>
                <a:latin typeface="Times New Roman" charset="0"/>
              </a:rPr>
              <a:t>y</a:t>
            </a:r>
            <a:r>
              <a:rPr lang="en-US" b="0" dirty="0">
                <a:solidFill>
                  <a:schemeClr val="tx1"/>
                </a:solidFill>
                <a:latin typeface="Times New Roman" charset="0"/>
              </a:rPr>
              <a:t>[</a:t>
            </a:r>
            <a:r>
              <a:rPr lang="en-US" b="0" i="1" dirty="0">
                <a:solidFill>
                  <a:schemeClr val="tx1"/>
                </a:solidFill>
                <a:latin typeface="Times New Roman" charset="0"/>
              </a:rPr>
              <a:t>n</a:t>
            </a:r>
            <a:r>
              <a:rPr lang="en-US" b="0" dirty="0">
                <a:solidFill>
                  <a:schemeClr val="tx1"/>
                </a:solidFill>
                <a:latin typeface="Times New Roman" charset="0"/>
              </a:rPr>
              <a:t>] </a:t>
            </a:r>
            <a:r>
              <a:rPr lang="en-US" dirty="0">
                <a:latin typeface="Times New Roman" charset="0"/>
              </a:rPr>
              <a:t>for input</a:t>
            </a:r>
            <a:r>
              <a:rPr lang="en-US" b="0" dirty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b="0" i="1" dirty="0">
                <a:solidFill>
                  <a:schemeClr val="tx1"/>
                </a:solidFill>
                <a:latin typeface="Times New Roman" charset="0"/>
              </a:rPr>
              <a:t>x</a:t>
            </a:r>
            <a:r>
              <a:rPr lang="en-US" b="0" dirty="0">
                <a:solidFill>
                  <a:schemeClr val="tx1"/>
                </a:solidFill>
                <a:latin typeface="Times New Roman" charset="0"/>
              </a:rPr>
              <a:t>[</a:t>
            </a:r>
            <a:r>
              <a:rPr lang="en-US" b="0" i="1" dirty="0">
                <a:solidFill>
                  <a:schemeClr val="tx1"/>
                </a:solidFill>
                <a:latin typeface="Times New Roman" charset="0"/>
              </a:rPr>
              <a:t>n</a:t>
            </a:r>
            <a:r>
              <a:rPr lang="en-US" b="0" dirty="0">
                <a:solidFill>
                  <a:schemeClr val="tx1"/>
                </a:solidFill>
                <a:latin typeface="Times New Roman" charset="0"/>
              </a:rPr>
              <a:t>]</a:t>
            </a:r>
            <a:r>
              <a:rPr lang="en-US" dirty="0">
                <a:latin typeface="Times New Roman" charset="0"/>
              </a:rPr>
              <a:t> </a:t>
            </a:r>
          </a:p>
        </p:txBody>
      </p:sp>
      <p:graphicFrame>
        <p:nvGraphicFramePr>
          <p:cNvPr id="20486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399215"/>
              </p:ext>
            </p:extLst>
          </p:nvPr>
        </p:nvGraphicFramePr>
        <p:xfrm>
          <a:off x="5867400" y="1524000"/>
          <a:ext cx="16002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25" imgH="215806" progId="Equation.3">
                  <p:embed/>
                </p:oleObj>
              </mc:Choice>
              <mc:Fallback>
                <p:oleObj name="Equation" r:id="rId2" imgW="863225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524000"/>
                        <a:ext cx="160020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411052"/>
              </p:ext>
            </p:extLst>
          </p:nvPr>
        </p:nvGraphicFramePr>
        <p:xfrm>
          <a:off x="5791200" y="2209800"/>
          <a:ext cx="3044825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800" imgH="457200" progId="Equation.3">
                  <p:embed/>
                </p:oleObj>
              </mc:Choice>
              <mc:Fallback>
                <p:oleObj name="Equation" r:id="rId4" imgW="17018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209800"/>
                        <a:ext cx="3044825" cy="81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143835"/>
              </p:ext>
            </p:extLst>
          </p:nvPr>
        </p:nvGraphicFramePr>
        <p:xfrm>
          <a:off x="5791200" y="3832120"/>
          <a:ext cx="3124200" cy="82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7589" imgH="431613" progId="Equation.3">
                  <p:embed/>
                </p:oleObj>
              </mc:Choice>
              <mc:Fallback>
                <p:oleObj name="Equation" r:id="rId6" imgW="1637589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832120"/>
                        <a:ext cx="3124200" cy="820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8857961"/>
              </p:ext>
            </p:extLst>
          </p:nvPr>
        </p:nvGraphicFramePr>
        <p:xfrm>
          <a:off x="5791200" y="4610100"/>
          <a:ext cx="2667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35100" imgH="431800" progId="Equation.3">
                  <p:embed/>
                </p:oleObj>
              </mc:Choice>
              <mc:Fallback>
                <p:oleObj name="Equation" r:id="rId8" imgW="14351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610100"/>
                        <a:ext cx="2667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1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1779972"/>
              </p:ext>
            </p:extLst>
          </p:nvPr>
        </p:nvGraphicFramePr>
        <p:xfrm>
          <a:off x="5813425" y="5410200"/>
          <a:ext cx="264477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5100" imgH="431800" progId="Equation.3">
                  <p:embed/>
                </p:oleObj>
              </mc:Choice>
              <mc:Fallback>
                <p:oleObj name="Equation" r:id="rId10" imgW="14351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3425" y="5410200"/>
                        <a:ext cx="2644775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</a:rPr>
              <a:t>Discrete-Time Convolution – </a:t>
            </a:r>
            <a:r>
              <a:rPr lang="en-US" sz="1600" b="0" i="1" dirty="0" err="1">
                <a:solidFill>
                  <a:schemeClr val="tx1"/>
                </a:solidFill>
              </a:rPr>
              <a:t>SPFirst</a:t>
            </a:r>
            <a:r>
              <a:rPr lang="en-US" sz="1600" b="0" i="1" dirty="0">
                <a:solidFill>
                  <a:schemeClr val="tx1"/>
                </a:solidFill>
              </a:rPr>
              <a:t> Sec. 5-6.1</a:t>
            </a:r>
          </a:p>
        </p:txBody>
      </p:sp>
      <p:sp>
        <p:nvSpPr>
          <p:cNvPr id="31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0" y="6400800"/>
            <a:ext cx="1905000" cy="457200"/>
          </a:xfrm>
        </p:spPr>
        <p:txBody>
          <a:bodyPr/>
          <a:lstStyle/>
          <a:p>
            <a:r>
              <a:rPr lang="en-US" dirty="0"/>
              <a:t>8-</a:t>
            </a:r>
            <a:fld id="{48456A70-0021-B84E-925B-88B7CCC4D2F0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34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374487"/>
              </p:ext>
            </p:extLst>
          </p:nvPr>
        </p:nvGraphicFramePr>
        <p:xfrm>
          <a:off x="5791200" y="3012726"/>
          <a:ext cx="3317875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54200" imgH="457200" progId="Equation.3">
                  <p:embed/>
                </p:oleObj>
              </mc:Choice>
              <mc:Fallback>
                <p:oleObj name="Equation" r:id="rId12" imgW="18542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012726"/>
                        <a:ext cx="3317875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8"/>
          <p:cNvSpPr txBox="1">
            <a:spLocks noChangeArrowheads="1"/>
          </p:cNvSpPr>
          <p:nvPr/>
        </p:nvSpPr>
        <p:spPr bwMode="auto">
          <a:xfrm>
            <a:off x="457200" y="2133600"/>
            <a:ext cx="5181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dirty="0">
                <a:latin typeface="Times New Roman" charset="0"/>
              </a:rPr>
              <a:t>Decompose </a:t>
            </a:r>
            <a:r>
              <a:rPr lang="en-US" b="0" i="1" dirty="0">
                <a:solidFill>
                  <a:schemeClr val="tx1"/>
                </a:solidFill>
                <a:latin typeface="Times New Roman" charset="0"/>
              </a:rPr>
              <a:t>x</a:t>
            </a:r>
            <a:r>
              <a:rPr lang="en-US" b="0" dirty="0">
                <a:solidFill>
                  <a:schemeClr val="tx1"/>
                </a:solidFill>
                <a:latin typeface="Times New Roman" charset="0"/>
              </a:rPr>
              <a:t>[</a:t>
            </a:r>
            <a:r>
              <a:rPr lang="en-US" b="0" i="1" dirty="0">
                <a:solidFill>
                  <a:schemeClr val="tx1"/>
                </a:solidFill>
                <a:latin typeface="Times New Roman" charset="0"/>
              </a:rPr>
              <a:t>n</a:t>
            </a:r>
            <a:r>
              <a:rPr lang="en-US" b="0" dirty="0">
                <a:solidFill>
                  <a:schemeClr val="tx1"/>
                </a:solidFill>
                <a:latin typeface="Times New Roman" charset="0"/>
              </a:rPr>
              <a:t>] </a:t>
            </a:r>
            <a:r>
              <a:rPr lang="en-US" dirty="0">
                <a:latin typeface="Times New Roman" charset="0"/>
              </a:rPr>
              <a:t>into weighted sum of delayed impulses</a:t>
            </a:r>
          </a:p>
        </p:txBody>
      </p:sp>
      <p:sp>
        <p:nvSpPr>
          <p:cNvPr id="36" name="Rectangle 8"/>
          <p:cNvSpPr txBox="1">
            <a:spLocks noChangeArrowheads="1"/>
          </p:cNvSpPr>
          <p:nvPr/>
        </p:nvSpPr>
        <p:spPr bwMode="auto">
          <a:xfrm>
            <a:off x="457200" y="3124200"/>
            <a:ext cx="5181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>
                <a:latin typeface="Times New Roman" charset="0"/>
              </a:rPr>
              <a:t>Apply </a:t>
            </a:r>
            <a:r>
              <a:rPr lang="en-US" dirty="0" err="1">
                <a:latin typeface="Times New Roman" charset="0"/>
              </a:rPr>
              <a:t>additivity</a:t>
            </a:r>
            <a:endParaRPr lang="en-US" dirty="0">
              <a:latin typeface="Times New Roman" charset="0"/>
            </a:endParaRPr>
          </a:p>
        </p:txBody>
      </p:sp>
      <p:sp>
        <p:nvSpPr>
          <p:cNvPr id="37" name="Rectangle 8"/>
          <p:cNvSpPr txBox="1">
            <a:spLocks noChangeArrowheads="1"/>
          </p:cNvSpPr>
          <p:nvPr/>
        </p:nvSpPr>
        <p:spPr bwMode="auto">
          <a:xfrm>
            <a:off x="457200" y="3962400"/>
            <a:ext cx="525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ct val="50000"/>
              </a:spcBef>
              <a:spcAft>
                <a:spcPts val="1200"/>
              </a:spcAft>
            </a:pPr>
            <a:r>
              <a:rPr lang="en-US" dirty="0">
                <a:latin typeface="Times New Roman" charset="0"/>
              </a:rPr>
              <a:t>Apply homogeneity</a:t>
            </a:r>
          </a:p>
        </p:txBody>
      </p:sp>
      <p:sp>
        <p:nvSpPr>
          <p:cNvPr id="38" name="Rectangle 8"/>
          <p:cNvSpPr txBox="1">
            <a:spLocks noChangeArrowheads="1"/>
          </p:cNvSpPr>
          <p:nvPr/>
        </p:nvSpPr>
        <p:spPr bwMode="auto">
          <a:xfrm>
            <a:off x="457200" y="4724400"/>
            <a:ext cx="525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ct val="50000"/>
              </a:spcBef>
              <a:spcAft>
                <a:spcPts val="1200"/>
              </a:spcAft>
            </a:pPr>
            <a:r>
              <a:rPr lang="en-US" dirty="0">
                <a:latin typeface="Times New Roman" charset="0"/>
              </a:rPr>
              <a:t>Apply time-invariance</a:t>
            </a:r>
          </a:p>
        </p:txBody>
      </p:sp>
      <p:sp>
        <p:nvSpPr>
          <p:cNvPr id="39" name="Rectangle 8"/>
          <p:cNvSpPr txBox="1">
            <a:spLocks noChangeArrowheads="1"/>
          </p:cNvSpPr>
          <p:nvPr/>
        </p:nvSpPr>
        <p:spPr bwMode="auto">
          <a:xfrm>
            <a:off x="457200" y="5562600"/>
            <a:ext cx="525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ct val="50000"/>
              </a:spcBef>
              <a:spcAft>
                <a:spcPts val="1200"/>
              </a:spcAft>
            </a:pPr>
            <a:r>
              <a:rPr lang="en-US" dirty="0">
                <a:latin typeface="Times New Roman" charset="0"/>
              </a:rPr>
              <a:t>Apply change of variables</a:t>
            </a:r>
          </a:p>
        </p:txBody>
      </p:sp>
    </p:spTree>
    <p:extLst>
      <p:ext uri="{BB962C8B-B14F-4D97-AF65-F5344CB8AC3E}">
        <p14:creationId xmlns:p14="http://schemas.microsoft.com/office/powerpoint/2010/main" val="1514653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  <p:bldP spid="35" grpId="0"/>
      <p:bldP spid="36" grpId="0"/>
      <p:bldP spid="37" grpId="0"/>
      <p:bldP spid="38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 Convolution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609600"/>
          </a:xfrm>
        </p:spPr>
        <p:txBody>
          <a:bodyPr/>
          <a:lstStyle/>
          <a:p>
            <a:r>
              <a:rPr lang="en-US" dirty="0"/>
              <a:t>Impulse response </a:t>
            </a:r>
            <a:r>
              <a:rPr lang="en-US" i="1" dirty="0"/>
              <a:t>h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has extent 0 ≤ </a:t>
            </a:r>
            <a:r>
              <a:rPr lang="en-US" i="1" dirty="0"/>
              <a:t>n</a:t>
            </a:r>
            <a:r>
              <a:rPr lang="en-US" dirty="0"/>
              <a:t> ≤ </a:t>
            </a:r>
            <a:r>
              <a:rPr lang="en-US" i="1" dirty="0"/>
              <a:t>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8-</a:t>
            </a:r>
            <a:fld id="{48456A70-0021-B84E-925B-88B7CCC4D2F0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ext Box 33"/>
          <p:cNvSpPr txBox="1">
            <a:spLocks noChangeArrowheads="1"/>
          </p:cNvSpPr>
          <p:nvPr/>
        </p:nvSpPr>
        <p:spPr bwMode="auto">
          <a:xfrm>
            <a:off x="4495800" y="3276600"/>
            <a:ext cx="388620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ts val="240"/>
              </a:spcBef>
            </a:pPr>
            <a:r>
              <a:rPr lang="en-US" i="1" dirty="0"/>
              <a:t>y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= </a:t>
            </a:r>
            <a:r>
              <a:rPr lang="en-US" i="1" dirty="0"/>
              <a:t>h</a:t>
            </a:r>
            <a:r>
              <a:rPr lang="en-US" dirty="0"/>
              <a:t>[0] </a:t>
            </a:r>
            <a:r>
              <a:rPr lang="en-US" i="1" dirty="0"/>
              <a:t>x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+ </a:t>
            </a:r>
            <a:r>
              <a:rPr lang="en-US" i="1" dirty="0"/>
              <a:t>h</a:t>
            </a:r>
            <a:r>
              <a:rPr lang="en-US" dirty="0"/>
              <a:t>[1] </a:t>
            </a:r>
            <a:r>
              <a:rPr lang="en-US" i="1" dirty="0"/>
              <a:t>x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-1]</a:t>
            </a:r>
          </a:p>
          <a:p>
            <a:pPr algn="l">
              <a:spcBef>
                <a:spcPts val="240"/>
              </a:spcBef>
            </a:pPr>
            <a:r>
              <a:rPr lang="en-US" dirty="0"/>
              <a:t>       = ( </a:t>
            </a:r>
            <a:r>
              <a:rPr lang="en-US" i="1" dirty="0"/>
              <a:t>x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 + </a:t>
            </a:r>
            <a:r>
              <a:rPr lang="en-US" i="1" dirty="0"/>
              <a:t>x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-1] ) / 2</a:t>
            </a:r>
          </a:p>
        </p:txBody>
      </p:sp>
      <p:grpSp>
        <p:nvGrpSpPr>
          <p:cNvPr id="6" name="Group 55"/>
          <p:cNvGrpSpPr>
            <a:grpSpLocks/>
          </p:cNvGrpSpPr>
          <p:nvPr/>
        </p:nvGrpSpPr>
        <p:grpSpPr bwMode="auto">
          <a:xfrm>
            <a:off x="914400" y="3200400"/>
            <a:ext cx="3081337" cy="1676400"/>
            <a:chOff x="288" y="3033"/>
            <a:chExt cx="2085" cy="1182"/>
          </a:xfrm>
        </p:grpSpPr>
        <p:sp>
          <p:nvSpPr>
            <p:cNvPr id="7" name="Line 9"/>
            <p:cNvSpPr>
              <a:spLocks noChangeShapeType="1"/>
            </p:cNvSpPr>
            <p:nvPr/>
          </p:nvSpPr>
          <p:spPr bwMode="auto">
            <a:xfrm>
              <a:off x="549" y="3945"/>
              <a:ext cx="14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10"/>
            <p:cNvSpPr>
              <a:spLocks noChangeShapeType="1"/>
            </p:cNvSpPr>
            <p:nvPr/>
          </p:nvSpPr>
          <p:spPr bwMode="auto">
            <a:xfrm>
              <a:off x="549" y="3321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501" y="3561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 flipV="1">
              <a:off x="549" y="3657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6"/>
            <p:cNvSpPr>
              <a:spLocks noChangeShapeType="1"/>
            </p:cNvSpPr>
            <p:nvPr/>
          </p:nvSpPr>
          <p:spPr bwMode="auto">
            <a:xfrm flipV="1">
              <a:off x="933" y="3657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Oval 17"/>
            <p:cNvSpPr>
              <a:spLocks noChangeArrowheads="1"/>
            </p:cNvSpPr>
            <p:nvPr/>
          </p:nvSpPr>
          <p:spPr bwMode="auto">
            <a:xfrm>
              <a:off x="885" y="3561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26"/>
            <p:cNvSpPr txBox="1">
              <a:spLocks noChangeArrowheads="1"/>
            </p:cNvSpPr>
            <p:nvPr/>
          </p:nvSpPr>
          <p:spPr bwMode="auto">
            <a:xfrm>
              <a:off x="2037" y="380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i="1"/>
                <a:t>n</a:t>
              </a:r>
            </a:p>
          </p:txBody>
        </p:sp>
        <p:sp>
          <p:nvSpPr>
            <p:cNvPr id="14" name="Oval 28"/>
            <p:cNvSpPr>
              <a:spLocks noChangeArrowheads="1"/>
            </p:cNvSpPr>
            <p:nvPr/>
          </p:nvSpPr>
          <p:spPr bwMode="auto">
            <a:xfrm>
              <a:off x="1269" y="3897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29"/>
            <p:cNvSpPr>
              <a:spLocks noChangeArrowheads="1"/>
            </p:cNvSpPr>
            <p:nvPr/>
          </p:nvSpPr>
          <p:spPr bwMode="auto">
            <a:xfrm>
              <a:off x="1653" y="3897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31"/>
            <p:cNvSpPr txBox="1">
              <a:spLocks noChangeArrowheads="1"/>
            </p:cNvSpPr>
            <p:nvPr/>
          </p:nvSpPr>
          <p:spPr bwMode="auto">
            <a:xfrm>
              <a:off x="309" y="3033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i="1" dirty="0"/>
                <a:t>h</a:t>
              </a:r>
              <a:r>
                <a:rPr lang="en-US" dirty="0"/>
                <a:t>[</a:t>
              </a:r>
              <a:r>
                <a:rPr lang="en-US" i="1" dirty="0"/>
                <a:t>n</a:t>
              </a:r>
              <a:r>
                <a:rPr lang="en-US" dirty="0"/>
                <a:t>]</a:t>
              </a:r>
            </a:p>
          </p:txBody>
        </p:sp>
        <p:graphicFrame>
          <p:nvGraphicFramePr>
            <p:cNvPr id="17" name="Object 32"/>
            <p:cNvGraphicFramePr>
              <a:graphicFrameLocks noChangeAspect="1"/>
            </p:cNvGraphicFramePr>
            <p:nvPr/>
          </p:nvGraphicFramePr>
          <p:xfrm>
            <a:off x="288" y="3417"/>
            <a:ext cx="165" cy="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14201" imgH="253780" progId="Equation.3">
                    <p:embed/>
                  </p:oleObj>
                </mc:Choice>
                <mc:Fallback>
                  <p:oleObj name="Equation" r:id="rId2" imgW="114201" imgH="2537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" y="3417"/>
                          <a:ext cx="165" cy="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Text Box 34"/>
            <p:cNvSpPr txBox="1">
              <a:spLocks noChangeArrowheads="1"/>
            </p:cNvSpPr>
            <p:nvPr/>
          </p:nvSpPr>
          <p:spPr bwMode="auto">
            <a:xfrm>
              <a:off x="1173" y="3061"/>
              <a:ext cx="120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en-US" sz="1800" i="1" dirty="0"/>
                <a:t>Averaging filter impulse response</a:t>
              </a:r>
            </a:p>
          </p:txBody>
        </p:sp>
        <p:sp>
          <p:nvSpPr>
            <p:cNvPr id="19" name="Text Box 39"/>
            <p:cNvSpPr txBox="1">
              <a:spLocks noChangeArrowheads="1"/>
            </p:cNvSpPr>
            <p:nvPr/>
          </p:nvSpPr>
          <p:spPr bwMode="auto">
            <a:xfrm>
              <a:off x="453" y="3984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0</a:t>
              </a:r>
            </a:p>
          </p:txBody>
        </p:sp>
        <p:sp>
          <p:nvSpPr>
            <p:cNvPr id="20" name="Text Box 40"/>
            <p:cNvSpPr txBox="1">
              <a:spLocks noChangeArrowheads="1"/>
            </p:cNvSpPr>
            <p:nvPr/>
          </p:nvSpPr>
          <p:spPr bwMode="auto">
            <a:xfrm>
              <a:off x="837" y="3984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1</a:t>
              </a:r>
            </a:p>
          </p:txBody>
        </p:sp>
        <p:sp>
          <p:nvSpPr>
            <p:cNvPr id="21" name="Text Box 41"/>
            <p:cNvSpPr txBox="1">
              <a:spLocks noChangeArrowheads="1"/>
            </p:cNvSpPr>
            <p:nvPr/>
          </p:nvSpPr>
          <p:spPr bwMode="auto">
            <a:xfrm>
              <a:off x="1221" y="3984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2</a:t>
              </a:r>
            </a:p>
          </p:txBody>
        </p:sp>
        <p:sp>
          <p:nvSpPr>
            <p:cNvPr id="22" name="Text Box 42"/>
            <p:cNvSpPr txBox="1">
              <a:spLocks noChangeArrowheads="1"/>
            </p:cNvSpPr>
            <p:nvPr/>
          </p:nvSpPr>
          <p:spPr bwMode="auto">
            <a:xfrm>
              <a:off x="1605" y="3984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3</a:t>
              </a:r>
            </a:p>
          </p:txBody>
        </p:sp>
      </p:grpSp>
      <p:graphicFrame>
        <p:nvGraphicFramePr>
          <p:cNvPr id="26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0675161"/>
              </p:ext>
            </p:extLst>
          </p:nvPr>
        </p:nvGraphicFramePr>
        <p:xfrm>
          <a:off x="1219201" y="1957388"/>
          <a:ext cx="4724400" cy="760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32100" imgH="457200" progId="Equation.3">
                  <p:embed/>
                </p:oleObj>
              </mc:Choice>
              <mc:Fallback>
                <p:oleObj name="Equation" r:id="rId4" imgW="2832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1" y="1957388"/>
                        <a:ext cx="4724400" cy="7600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457200" y="2743200"/>
            <a:ext cx="8305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i="1" dirty="0"/>
              <a:t>Example</a:t>
            </a:r>
            <a:r>
              <a:rPr lang="en-US" dirty="0"/>
              <a:t>: Two-point averaging filter </a:t>
            </a:r>
            <a:r>
              <a:rPr lang="en-US" i="1" dirty="0"/>
              <a:t>M</a:t>
            </a:r>
            <a:r>
              <a:rPr lang="en-US" dirty="0"/>
              <a:t> = 1</a:t>
            </a:r>
            <a:endParaRPr lang="en-US" i="1" dirty="0"/>
          </a:p>
        </p:txBody>
      </p:sp>
      <p:sp>
        <p:nvSpPr>
          <p:cNvPr id="28" name="Content Placeholder 2"/>
          <p:cNvSpPr txBox="1">
            <a:spLocks/>
          </p:cNvSpPr>
          <p:nvPr/>
        </p:nvSpPr>
        <p:spPr bwMode="auto">
          <a:xfrm>
            <a:off x="457200" y="5029200"/>
            <a:ext cx="8305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rgbClr val="CC00CC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/>
              <a:t>Discrete-time convolution demos</a:t>
            </a:r>
          </a:p>
          <a:p>
            <a:pPr marL="457200" lvl="1" indent="0">
              <a:buNone/>
            </a:pPr>
            <a:r>
              <a:rPr lang="en-US" dirty="0"/>
              <a:t>http://</a:t>
            </a:r>
            <a:r>
              <a:rPr lang="en-US" dirty="0" err="1"/>
              <a:t>dspfirst.gatech.edu</a:t>
            </a:r>
            <a:r>
              <a:rPr lang="en-US" dirty="0"/>
              <a:t>/</a:t>
            </a:r>
            <a:r>
              <a:rPr lang="en-US" dirty="0" err="1"/>
              <a:t>matlab</a:t>
            </a:r>
            <a:r>
              <a:rPr lang="en-US" dirty="0"/>
              <a:t>/#</a:t>
            </a:r>
            <a:r>
              <a:rPr lang="en-US" dirty="0" err="1"/>
              <a:t>dconvdemo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http://</a:t>
            </a:r>
            <a:r>
              <a:rPr lang="en-US" dirty="0" err="1"/>
              <a:t>pages.jh.edu</a:t>
            </a:r>
            <a:r>
              <a:rPr lang="en-US" dirty="0"/>
              <a:t>/~signals/discreteconv2/</a:t>
            </a:r>
            <a:r>
              <a:rPr lang="en-US" dirty="0" err="1"/>
              <a:t>index.html</a:t>
            </a:r>
            <a:endParaRPr lang="en-US" dirty="0"/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CC00CC"/>
                </a:solidFill>
                <a:latin typeface="Times New Roman" charset="0"/>
                <a:ea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0" i="1" dirty="0">
                <a:solidFill>
                  <a:schemeClr val="tx1"/>
                </a:solidFill>
              </a:rPr>
              <a:t>Discrete-Time Convolution – </a:t>
            </a:r>
            <a:r>
              <a:rPr lang="en-US" sz="1600" b="0" i="1" dirty="0" err="1">
                <a:solidFill>
                  <a:schemeClr val="tx1"/>
                </a:solidFill>
              </a:rPr>
              <a:t>SPFirst</a:t>
            </a:r>
            <a:r>
              <a:rPr lang="en-US" sz="1600" b="0" i="1" dirty="0">
                <a:solidFill>
                  <a:schemeClr val="tx1"/>
                </a:solidFill>
              </a:rPr>
              <a:t> Sec. 5-6.1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58000" y="4410670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tr-TR" sz="1800" dirty="0">
                <a:solidFill>
                  <a:srgbClr val="CC00CC"/>
                </a:solidFill>
              </a:rPr>
              <a:t>h = [1/2 1/2];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800" dirty="0">
                <a:solidFill>
                  <a:srgbClr val="CC00CC"/>
                </a:solidFill>
              </a:rPr>
              <a:t>x = [0 1 2 3 2 1 0];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800" dirty="0">
                <a:solidFill>
                  <a:srgbClr val="CC00CC"/>
                </a:solidFill>
              </a:rPr>
              <a:t>y = </a:t>
            </a:r>
            <a:r>
              <a:rPr lang="tr-TR" sz="1800" dirty="0" err="1">
                <a:solidFill>
                  <a:srgbClr val="CC00CC"/>
                </a:solidFill>
              </a:rPr>
              <a:t>conv</a:t>
            </a:r>
            <a:r>
              <a:rPr lang="tr-TR" sz="1800" dirty="0">
                <a:solidFill>
                  <a:srgbClr val="CC00CC"/>
                </a:solidFill>
              </a:rPr>
              <a:t>(h, x);</a:t>
            </a:r>
          </a:p>
        </p:txBody>
      </p:sp>
    </p:spTree>
    <p:extLst>
      <p:ext uri="{BB962C8B-B14F-4D97-AF65-F5344CB8AC3E}">
        <p14:creationId xmlns:p14="http://schemas.microsoft.com/office/powerpoint/2010/main" val="180292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27" grpId="0"/>
      <p:bldP spid="28" grpId="0"/>
      <p:bldP spid="3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14913</TotalTime>
  <Words>1205</Words>
  <Application>Microsoft Macintosh PowerPoint</Application>
  <PresentationFormat>On-screen Show (4:3)</PresentationFormat>
  <Paragraphs>208</Paragraphs>
  <Slides>12</Slides>
  <Notes>0</Notes>
  <HiddenSlides>1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Savoye LET Plain:1.0</vt:lpstr>
      <vt:lpstr>Symbol</vt:lpstr>
      <vt:lpstr>Times New Roman</vt:lpstr>
      <vt:lpstr>Verdana</vt:lpstr>
      <vt:lpstr>Wingdings</vt:lpstr>
      <vt:lpstr>Zapf Dingbats</vt:lpstr>
      <vt:lpstr>Default Design</vt:lpstr>
      <vt:lpstr>Equation</vt:lpstr>
      <vt:lpstr>Discrete-Time Convolution</vt:lpstr>
      <vt:lpstr>Linear Systems and Signals Topics</vt:lpstr>
      <vt:lpstr>Linear Time Invariant Systems</vt:lpstr>
      <vt:lpstr>Linear Time Invariant Systems</vt:lpstr>
      <vt:lpstr>Role of Initial Conditions</vt:lpstr>
      <vt:lpstr>FIR Filters</vt:lpstr>
      <vt:lpstr>FIR Filters</vt:lpstr>
      <vt:lpstr>Convolution and LTI Systems</vt:lpstr>
      <vt:lpstr>FIR Convolution</vt:lpstr>
      <vt:lpstr>Convolution Properties</vt:lpstr>
      <vt:lpstr>Cascaded LTI Systems</vt:lpstr>
      <vt:lpstr>License Info for SPFirst Slides</vt:lpstr>
    </vt:vector>
  </TitlesOfParts>
  <Company>The University of Texas at Austin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subject>EE 345S Lecture 0</dc:subject>
  <dc:creator>Brian L. Evans</dc:creator>
  <cp:lastModifiedBy>Brian Evans</cp:lastModifiedBy>
  <cp:revision>1073</cp:revision>
  <cp:lastPrinted>2016-05-26T02:20:27Z</cp:lastPrinted>
  <dcterms:created xsi:type="dcterms:W3CDTF">1999-08-31T01:42:33Z</dcterms:created>
  <dcterms:modified xsi:type="dcterms:W3CDTF">2024-08-19T05:27:32Z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4</vt:i4>
  </property>
  <property fmtid="{D5CDD505-2E9C-101B-9397-08002B2CF9AE}" pid="6" name="ScreenUsage">
    <vt:i4>3</vt:i4>
  </property>
  <property fmtid="{D5CDD505-2E9C-101B-9397-08002B2CF9AE}" pid="7" name="MailAddress">
    <vt:lpwstr>bevans@ece.utexas.edu</vt:lpwstr>
  </property>
  <property fmtid="{D5CDD505-2E9C-101B-9397-08002B2CF9AE}" pid="8" name="HomePage">
    <vt:lpwstr>http://www.ece.utexas.ed/~bevans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L:\bevans\ee313s01\01_Introduction</vt:lpwstr>
  </property>
</Properties>
</file>