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69" r:id="rId3"/>
    <p:sldId id="450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8" r:id="rId13"/>
    <p:sldId id="467" r:id="rId14"/>
    <p:sldId id="436" r:id="rId1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E9"/>
    <a:srgbClr val="CF35E3"/>
    <a:srgbClr val="DA00FF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4" autoAdjust="0"/>
    <p:restoredTop sz="94660"/>
  </p:normalViewPr>
  <p:slideViewPr>
    <p:cSldViewPr>
      <p:cViewPr varScale="1">
        <p:scale>
          <a:sx n="113" d="100"/>
          <a:sy n="113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2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9-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9-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9-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9-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9-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9-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9-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9-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6.wmf"/><Relationship Id="rId7" Type="http://schemas.openxmlformats.org/officeDocument/2006/relationships/image" Target="../media/image58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0.e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spfirst.gatech.edu/chapters/06firfreq/demos/blockd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7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6.e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3.e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27.emf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5.emf"/><Relationship Id="rId25" Type="http://schemas.openxmlformats.org/officeDocument/2006/relationships/image" Target="../media/image29.emf"/><Relationship Id="rId2" Type="http://schemas.openxmlformats.org/officeDocument/2006/relationships/image" Target="../media/image17.png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2.emf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28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6.emf"/><Relationship Id="rId4" Type="http://schemas.openxmlformats.org/officeDocument/2006/relationships/image" Target="../media/image18.emf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31.wmf"/><Relationship Id="rId21" Type="http://schemas.openxmlformats.org/officeDocument/2006/relationships/image" Target="../media/image40.emf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8.e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23" Type="http://schemas.openxmlformats.org/officeDocument/2006/relationships/image" Target="../media/image41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9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8.emf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0.e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7.png"/><Relationship Id="rId5" Type="http://schemas.openxmlformats.org/officeDocument/2006/relationships/image" Target="../media/image43.emf"/><Relationship Id="rId15" Type="http://schemas.openxmlformats.org/officeDocument/2006/relationships/image" Target="../media/image49.e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51.wmf"/><Relationship Id="rId7" Type="http://schemas.openxmlformats.org/officeDocument/2006/relationships/image" Target="../media/image53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5.e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Frequency Response of FIR Filters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9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First-Order Difference</a:t>
            </a:r>
          </a:p>
        </p:txBody>
      </p:sp>
      <p:graphicFrame>
        <p:nvGraphicFramePr>
          <p:cNvPr id="33795" name="Object 15"/>
          <p:cNvGraphicFramePr>
            <a:graphicFrameLocks noChangeAspect="1"/>
          </p:cNvGraphicFramePr>
          <p:nvPr/>
        </p:nvGraphicFramePr>
        <p:xfrm>
          <a:off x="1073150" y="1854200"/>
          <a:ext cx="28130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393700" progId="Equation.3">
                  <p:embed/>
                </p:oleObj>
              </mc:Choice>
              <mc:Fallback>
                <p:oleObj name="Equation" r:id="rId2" imgW="1511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854200"/>
                        <a:ext cx="28130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22"/>
          <p:cNvGraphicFramePr>
            <a:graphicFrameLocks noChangeAspect="1"/>
          </p:cNvGraphicFramePr>
          <p:nvPr/>
        </p:nvGraphicFramePr>
        <p:xfrm>
          <a:off x="1090613" y="2895600"/>
          <a:ext cx="28606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033" imgH="393529" progId="Equation.3">
                  <p:embed/>
                </p:oleObj>
              </mc:Choice>
              <mc:Fallback>
                <p:oleObj name="Equation" r:id="rId4" imgW="153603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895600"/>
                        <a:ext cx="28606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63787"/>
              </p:ext>
            </p:extLst>
          </p:nvPr>
        </p:nvGraphicFramePr>
        <p:xfrm>
          <a:off x="1066801" y="5486400"/>
          <a:ext cx="6858000" cy="83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22700" imgH="469900" progId="Equation.3">
                  <p:embed/>
                </p:oleObj>
              </mc:Choice>
              <mc:Fallback>
                <p:oleObj name="Equation" r:id="rId6" imgW="3822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5486400"/>
                        <a:ext cx="6858000" cy="83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79988" y="1447800"/>
            <a:ext cx="3554412" cy="2286000"/>
            <a:chOff x="4979988" y="1447800"/>
            <a:chExt cx="3554412" cy="2286000"/>
          </a:xfrm>
        </p:grpSpPr>
        <p:sp>
          <p:nvSpPr>
            <p:cNvPr id="33802" name="Line 35"/>
            <p:cNvSpPr>
              <a:spLocks noChangeShapeType="1"/>
            </p:cNvSpPr>
            <p:nvPr/>
          </p:nvSpPr>
          <p:spPr bwMode="auto">
            <a:xfrm>
              <a:off x="7464425" y="2743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Line 36"/>
            <p:cNvSpPr>
              <a:spLocks noChangeShapeType="1"/>
            </p:cNvSpPr>
            <p:nvPr/>
          </p:nvSpPr>
          <p:spPr bwMode="auto">
            <a:xfrm>
              <a:off x="6854825" y="2743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37"/>
            <p:cNvSpPr>
              <a:spLocks noChangeShapeType="1"/>
            </p:cNvSpPr>
            <p:nvPr/>
          </p:nvSpPr>
          <p:spPr bwMode="auto">
            <a:xfrm>
              <a:off x="5546725" y="23622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38"/>
            <p:cNvSpPr>
              <a:spLocks noChangeShapeType="1"/>
            </p:cNvSpPr>
            <p:nvPr/>
          </p:nvSpPr>
          <p:spPr bwMode="auto">
            <a:xfrm>
              <a:off x="5638800" y="28956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39"/>
            <p:cNvSpPr>
              <a:spLocks noChangeShapeType="1"/>
            </p:cNvSpPr>
            <p:nvPr/>
          </p:nvSpPr>
          <p:spPr bwMode="auto">
            <a:xfrm>
              <a:off x="5638800" y="1905000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Oval 40"/>
            <p:cNvSpPr>
              <a:spLocks noChangeArrowheads="1"/>
            </p:cNvSpPr>
            <p:nvPr/>
          </p:nvSpPr>
          <p:spPr bwMode="auto">
            <a:xfrm>
              <a:off x="5562600" y="2286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41"/>
            <p:cNvSpPr>
              <a:spLocks noChangeShapeType="1"/>
            </p:cNvSpPr>
            <p:nvPr/>
          </p:nvSpPr>
          <p:spPr bwMode="auto">
            <a:xfrm flipV="1">
              <a:off x="5638800" y="2438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Text Box 45"/>
            <p:cNvSpPr txBox="1">
              <a:spLocks noChangeArrowheads="1"/>
            </p:cNvSpPr>
            <p:nvPr/>
          </p:nvSpPr>
          <p:spPr bwMode="auto">
            <a:xfrm>
              <a:off x="8001000" y="2667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i="1"/>
                <a:t>n</a:t>
              </a:r>
            </a:p>
          </p:txBody>
        </p:sp>
        <p:sp>
          <p:nvSpPr>
            <p:cNvPr id="33810" name="Oval 46"/>
            <p:cNvSpPr>
              <a:spLocks noChangeArrowheads="1"/>
            </p:cNvSpPr>
            <p:nvPr/>
          </p:nvSpPr>
          <p:spPr bwMode="auto">
            <a:xfrm>
              <a:off x="6781800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Oval 47"/>
            <p:cNvSpPr>
              <a:spLocks noChangeArrowheads="1"/>
            </p:cNvSpPr>
            <p:nvPr/>
          </p:nvSpPr>
          <p:spPr bwMode="auto">
            <a:xfrm>
              <a:off x="7391400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Text Box 48"/>
            <p:cNvSpPr txBox="1">
              <a:spLocks noChangeArrowheads="1"/>
            </p:cNvSpPr>
            <p:nvPr/>
          </p:nvSpPr>
          <p:spPr bwMode="auto">
            <a:xfrm>
              <a:off x="5257800" y="1447800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i="1"/>
                <a:t>h</a:t>
              </a:r>
              <a:r>
                <a:rPr lang="en-US"/>
                <a:t>[</a:t>
              </a:r>
              <a:r>
                <a:rPr lang="en-US" i="1"/>
                <a:t>n</a:t>
              </a:r>
              <a:r>
                <a:rPr lang="en-US"/>
                <a:t>]</a:t>
              </a:r>
            </a:p>
          </p:txBody>
        </p:sp>
        <p:sp>
          <p:nvSpPr>
            <p:cNvPr id="33813" name="Text Box 49"/>
            <p:cNvSpPr txBox="1">
              <a:spLocks noChangeArrowheads="1"/>
            </p:cNvSpPr>
            <p:nvPr/>
          </p:nvSpPr>
          <p:spPr bwMode="auto">
            <a:xfrm>
              <a:off x="6080125" y="1447800"/>
              <a:ext cx="2454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 dirty="0"/>
                <a:t>First-order difference</a:t>
              </a:r>
            </a:p>
          </p:txBody>
        </p:sp>
        <p:sp>
          <p:nvSpPr>
            <p:cNvPr id="33814" name="Text Box 51"/>
            <p:cNvSpPr txBox="1">
              <a:spLocks noChangeArrowheads="1"/>
            </p:cNvSpPr>
            <p:nvPr/>
          </p:nvSpPr>
          <p:spPr bwMode="auto">
            <a:xfrm>
              <a:off x="5165725" y="2209800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½</a:t>
              </a:r>
            </a:p>
          </p:txBody>
        </p:sp>
        <p:sp>
          <p:nvSpPr>
            <p:cNvPr id="33815" name="Text Box 53"/>
            <p:cNvSpPr txBox="1">
              <a:spLocks noChangeArrowheads="1"/>
            </p:cNvSpPr>
            <p:nvPr/>
          </p:nvSpPr>
          <p:spPr bwMode="auto">
            <a:xfrm>
              <a:off x="6702425" y="30480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2</a:t>
              </a:r>
            </a:p>
          </p:txBody>
        </p:sp>
        <p:sp>
          <p:nvSpPr>
            <p:cNvPr id="33816" name="Text Box 54"/>
            <p:cNvSpPr txBox="1">
              <a:spLocks noChangeArrowheads="1"/>
            </p:cNvSpPr>
            <p:nvPr/>
          </p:nvSpPr>
          <p:spPr bwMode="auto">
            <a:xfrm>
              <a:off x="7299325" y="3071813"/>
              <a:ext cx="304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3</a:t>
              </a:r>
            </a:p>
          </p:txBody>
        </p:sp>
        <p:sp>
          <p:nvSpPr>
            <p:cNvPr id="33817" name="Line 58"/>
            <p:cNvSpPr>
              <a:spLocks noChangeShapeType="1"/>
            </p:cNvSpPr>
            <p:nvPr/>
          </p:nvSpPr>
          <p:spPr bwMode="auto">
            <a:xfrm flipV="1">
              <a:off x="6248400" y="28956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Oval 57"/>
            <p:cNvSpPr>
              <a:spLocks noChangeArrowheads="1"/>
            </p:cNvSpPr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Line 37"/>
            <p:cNvSpPr>
              <a:spLocks noChangeShapeType="1"/>
            </p:cNvSpPr>
            <p:nvPr/>
          </p:nvSpPr>
          <p:spPr bwMode="auto">
            <a:xfrm>
              <a:off x="5562600" y="34290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Text Box 51"/>
            <p:cNvSpPr txBox="1">
              <a:spLocks noChangeArrowheads="1"/>
            </p:cNvSpPr>
            <p:nvPr/>
          </p:nvSpPr>
          <p:spPr bwMode="auto">
            <a:xfrm>
              <a:off x="4979988" y="3224213"/>
              <a:ext cx="609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- ½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0" y="4221163"/>
            <a:ext cx="1581150" cy="1082675"/>
            <a:chOff x="6858000" y="4221163"/>
            <a:chExt cx="1581150" cy="1082675"/>
          </a:xfrm>
        </p:grpSpPr>
        <p:sp>
          <p:nvSpPr>
            <p:cNvPr id="3379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6858000" y="4876800"/>
              <a:ext cx="1581150" cy="42703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kern="10" spc="-24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99"/>
                  </a:solidFill>
                  <a:effectLst>
                    <a:outerShdw blurRad="63500" dist="125724" dir="18900000" algn="ctr" rotWithShape="0">
                      <a:srgbClr val="000099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Linear Phase</a:t>
              </a:r>
            </a:p>
          </p:txBody>
        </p:sp>
        <p:sp>
          <p:nvSpPr>
            <p:cNvPr id="33821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7010400" y="4221163"/>
              <a:ext cx="1295400" cy="42703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kern="10" spc="-240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99"/>
                  </a:solidFill>
                  <a:effectLst>
                    <a:outerShdw blurRad="63500" dist="125724" dir="18900000" algn="ctr" rotWithShape="0">
                      <a:srgbClr val="000099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Generalized</a:t>
              </a:r>
            </a:p>
          </p:txBody>
        </p:sp>
      </p:grpSp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9-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6-5.2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auto">
          <a:xfrm>
            <a:off x="457200" y="14478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Input-output relationship</a:t>
            </a:r>
          </a:p>
        </p:txBody>
      </p:sp>
      <p:sp>
        <p:nvSpPr>
          <p:cNvPr id="35" name="Rectangle 31"/>
          <p:cNvSpPr txBox="1">
            <a:spLocks noChangeArrowheads="1"/>
          </p:cNvSpPr>
          <p:nvPr/>
        </p:nvSpPr>
        <p:spPr bwMode="auto">
          <a:xfrm>
            <a:off x="457200" y="24384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Impulse response</a:t>
            </a:r>
          </a:p>
        </p:txBody>
      </p:sp>
      <p:sp>
        <p:nvSpPr>
          <p:cNvPr id="36" name="Rectangle 31"/>
          <p:cNvSpPr txBox="1">
            <a:spLocks noChangeArrowheads="1"/>
          </p:cNvSpPr>
          <p:nvPr/>
        </p:nvSpPr>
        <p:spPr bwMode="auto">
          <a:xfrm>
            <a:off x="457200" y="35052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Frequency response</a:t>
            </a:r>
          </a:p>
        </p:txBody>
      </p:sp>
      <p:graphicFrame>
        <p:nvGraphicFramePr>
          <p:cNvPr id="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135180"/>
              </p:ext>
            </p:extLst>
          </p:nvPr>
        </p:nvGraphicFramePr>
        <p:xfrm>
          <a:off x="1120775" y="4014788"/>
          <a:ext cx="2308225" cy="7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700" imgH="393700" progId="Equation.3">
                  <p:embed/>
                </p:oleObj>
              </mc:Choice>
              <mc:Fallback>
                <p:oleObj name="Equation" r:id="rId8" imgW="1282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4014788"/>
                        <a:ext cx="2308225" cy="7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038704"/>
              </p:ext>
            </p:extLst>
          </p:nvPr>
        </p:nvGraphicFramePr>
        <p:xfrm>
          <a:off x="1114425" y="4727242"/>
          <a:ext cx="3457575" cy="83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81200" imgH="482600" progId="Equation.3">
                  <p:embed/>
                </p:oleObj>
              </mc:Choice>
              <mc:Fallback>
                <p:oleObj name="Equation" r:id="rId10" imgW="1981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727242"/>
                        <a:ext cx="3457575" cy="835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943600" y="6309690"/>
            <a:ext cx="1295400" cy="533400"/>
            <a:chOff x="1600200" y="3752910"/>
            <a:chExt cx="1295400" cy="533400"/>
          </a:xfrm>
        </p:grpSpPr>
        <p:sp>
          <p:nvSpPr>
            <p:cNvPr id="40" name="Left Brace 39"/>
            <p:cNvSpPr/>
            <p:nvPr/>
          </p:nvSpPr>
          <p:spPr bwMode="auto">
            <a:xfrm rot="16200000">
              <a:off x="2105055" y="3400455"/>
              <a:ext cx="209490" cy="914400"/>
            </a:xfrm>
            <a:prstGeom prst="leftBrac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00200" y="38862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amplitude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39000" y="6096000"/>
            <a:ext cx="1066800" cy="747090"/>
            <a:chOff x="2971800" y="3386820"/>
            <a:chExt cx="1752600" cy="747090"/>
          </a:xfrm>
        </p:grpSpPr>
        <p:sp>
          <p:nvSpPr>
            <p:cNvPr id="43" name="TextBox 42"/>
            <p:cNvSpPr txBox="1"/>
            <p:nvPr/>
          </p:nvSpPr>
          <p:spPr>
            <a:xfrm>
              <a:off x="2971800" y="37338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phase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V="1">
              <a:off x="3472543" y="338682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946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Cascading FIR Filters Demo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latin typeface="Times New Roman" charset="0"/>
              </a:rPr>
              <a:t>DSP First</a:t>
            </a:r>
            <a:r>
              <a:rPr lang="en-US" dirty="0">
                <a:latin typeface="Times New Roman" charset="0"/>
              </a:rPr>
              <a:t>, 2</a:t>
            </a:r>
            <a:r>
              <a:rPr lang="en-US" baseline="30000" dirty="0">
                <a:latin typeface="Times New Roman" charset="0"/>
              </a:rPr>
              <a:t>nd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ed</a:t>
            </a:r>
            <a:r>
              <a:rPr lang="en-US" dirty="0">
                <a:latin typeface="Times New Roman" charset="0"/>
              </a:rPr>
              <a:t>, </a:t>
            </a:r>
            <a:r>
              <a:rPr lang="en-US" dirty="0" err="1">
                <a:latin typeface="Times New Roman" charset="0"/>
              </a:rPr>
              <a:t>ch.</a:t>
            </a:r>
            <a:r>
              <a:rPr lang="en-US" dirty="0">
                <a:latin typeface="Times New Roman" charset="0"/>
              </a:rPr>
              <a:t> 6, cascading FIR Filters</a:t>
            </a:r>
          </a:p>
          <a:p>
            <a:pPr lvl="1">
              <a:buFontTx/>
              <a:buNone/>
            </a:pPr>
            <a:r>
              <a:rPr lang="en-US" sz="1600" dirty="0">
                <a:latin typeface="Times New Roman" charset="0"/>
                <a:hlinkClick r:id="rId2"/>
              </a:rPr>
              <a:t>http://dspfirst.gatech.edu/chapters/06firfreq/demos/blockd/index.html</a:t>
            </a:r>
            <a:endParaRPr lang="en-US" sz="16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From </a:t>
            </a:r>
            <a:r>
              <a:rPr lang="en-US" dirty="0" err="1">
                <a:latin typeface="Times New Roman" charset="0"/>
              </a:rPr>
              <a:t>lowpass</a:t>
            </a:r>
            <a:r>
              <a:rPr lang="en-US" dirty="0">
                <a:latin typeface="Times New Roman" charset="0"/>
              </a:rPr>
              <a:t> filter to </a:t>
            </a:r>
            <a:r>
              <a:rPr lang="en-US" dirty="0" err="1">
                <a:latin typeface="Times New Roman" charset="0"/>
              </a:rPr>
              <a:t>highpass</a:t>
            </a:r>
            <a:r>
              <a:rPr lang="en-US" dirty="0">
                <a:latin typeface="Times New Roman" charset="0"/>
              </a:rPr>
              <a:t> filter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original image </a:t>
            </a:r>
            <a:r>
              <a:rPr lang="en-US" dirty="0">
                <a:latin typeface="Times New Roman" charset="0"/>
                <a:sym typeface="Symbol" charset="0"/>
              </a:rPr>
              <a:t> blurred image  sharpened/blurred image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From </a:t>
            </a:r>
            <a:r>
              <a:rPr lang="en-US" dirty="0" err="1">
                <a:latin typeface="Times New Roman" charset="0"/>
              </a:rPr>
              <a:t>highpass</a:t>
            </a:r>
            <a:r>
              <a:rPr lang="en-US" dirty="0">
                <a:latin typeface="Times New Roman" charset="0"/>
              </a:rPr>
              <a:t> to </a:t>
            </a:r>
            <a:r>
              <a:rPr lang="en-US" dirty="0" err="1">
                <a:latin typeface="Times New Roman" charset="0"/>
              </a:rPr>
              <a:t>lowpass</a:t>
            </a:r>
            <a:r>
              <a:rPr lang="en-US" dirty="0">
                <a:latin typeface="Times New Roman" charset="0"/>
              </a:rPr>
              <a:t> filter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original image </a:t>
            </a:r>
            <a:r>
              <a:rPr lang="en-US" dirty="0">
                <a:latin typeface="Times New Roman" charset="0"/>
                <a:sym typeface="Symbol" charset="0"/>
              </a:rPr>
              <a:t> sharpened image  blurred/sharpened image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Frequencies that are zeroed out can never be recovered (e.g. DC is zeroed out by </a:t>
            </a:r>
            <a:r>
              <a:rPr lang="en-US" dirty="0" err="1">
                <a:latin typeface="Times New Roman" charset="0"/>
              </a:rPr>
              <a:t>highpass</a:t>
            </a:r>
            <a:r>
              <a:rPr lang="en-US" dirty="0">
                <a:latin typeface="Times New Roman" charset="0"/>
              </a:rPr>
              <a:t> filter)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Two LTI systems in cascade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latin typeface="Times New Roman" charset="0"/>
              </a:rPr>
              <a:t>Order can be switched and cascade output would remain same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latin typeface="Times New Roman" charset="0"/>
              </a:rPr>
              <a:t>Assumes computations are performed in </a:t>
            </a:r>
            <a:r>
              <a:rPr lang="en-US" i="1" dirty="0">
                <a:latin typeface="Times New Roman" charset="0"/>
              </a:rPr>
              <a:t>exact precision</a:t>
            </a:r>
          </a:p>
        </p:txBody>
      </p:sp>
      <p:sp>
        <p:nvSpPr>
          <p:cNvPr id="35844" name="AutoShape 4">
            <a:hlinkClick r:id="rId2"/>
          </p:cNvPr>
          <p:cNvSpPr>
            <a:spLocks noChangeArrowheads="1"/>
          </p:cNvSpPr>
          <p:nvPr/>
        </p:nvSpPr>
        <p:spPr bwMode="auto">
          <a:xfrm>
            <a:off x="7924800" y="149701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6-6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9-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Periodicity of Discrete-Time Sinusoids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90600"/>
          </a:xfrm>
        </p:spPr>
        <p:txBody>
          <a:bodyPr/>
          <a:lstStyle/>
          <a:p>
            <a:pPr marL="0" indent="-400050"/>
            <a:r>
              <a:rPr lang="en-US" dirty="0">
                <a:latin typeface="Times New Roman" charset="0"/>
              </a:rPr>
              <a:t>Key idea</a:t>
            </a:r>
          </a:p>
          <a:p>
            <a:pPr marL="740664" lvl="1" indent="-283464">
              <a:buNone/>
            </a:pPr>
            <a:r>
              <a:rPr lang="en-US" dirty="0">
                <a:latin typeface="Times New Roman" charset="0"/>
              </a:rPr>
              <a:t>Continuous-time period may not align w/ discrete-time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 dirty="0"/>
              <a:t>Frequency Response of FIR Filters – Not in </a:t>
            </a:r>
            <a:r>
              <a:rPr lang="en-US" sz="1600" i="1" dirty="0" err="1"/>
              <a:t>SPFirst</a:t>
            </a:r>
            <a:endParaRPr lang="en-US" sz="1600" i="1" dirty="0"/>
          </a:p>
        </p:txBody>
      </p:sp>
      <p:pic>
        <p:nvPicPr>
          <p:cNvPr id="7" name="Picture 6" descr="cosine1200Hz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5116"/>
          <a:stretch/>
        </p:blipFill>
        <p:spPr>
          <a:xfrm>
            <a:off x="0" y="3276600"/>
            <a:ext cx="3099816" cy="2667000"/>
          </a:xfrm>
          <a:prstGeom prst="rect">
            <a:avLst/>
          </a:prstGeom>
        </p:spPr>
      </p:pic>
      <p:pic>
        <p:nvPicPr>
          <p:cNvPr id="8" name="Picture 7" descr="cosine1200HzSampl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r="7770"/>
          <a:stretch/>
        </p:blipFill>
        <p:spPr>
          <a:xfrm>
            <a:off x="2971800" y="3276600"/>
            <a:ext cx="3008376" cy="2667000"/>
          </a:xfrm>
          <a:prstGeom prst="rect">
            <a:avLst/>
          </a:prstGeom>
        </p:spPr>
      </p:pic>
      <p:pic>
        <p:nvPicPr>
          <p:cNvPr id="9" name="Picture 8" descr="cosine1200HzOverlai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r="4934"/>
          <a:stretch/>
        </p:blipFill>
        <p:spPr>
          <a:xfrm>
            <a:off x="6019800" y="3276600"/>
            <a:ext cx="3127248" cy="26860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362200"/>
            <a:ext cx="4572000" cy="98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-400050">
              <a:buFontTx/>
              <a:buChar char="•"/>
            </a:pPr>
            <a:r>
              <a:rPr lang="en-US" sz="2800" b="1" dirty="0">
                <a:solidFill>
                  <a:srgbClr val="CC00CC"/>
                </a:solidFill>
                <a:latin typeface="Times New Roman" charset="0"/>
                <a:cs typeface="+mn-cs"/>
              </a:rPr>
              <a:t>Example</a:t>
            </a:r>
          </a:p>
          <a:p>
            <a:pPr marL="740664" lvl="1" indent="-283464">
              <a:buFontTx/>
              <a:buNone/>
            </a:pP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= 1200 Hz and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8000 Hz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6185"/>
              </p:ext>
            </p:extLst>
          </p:nvPr>
        </p:nvGraphicFramePr>
        <p:xfrm>
          <a:off x="381000" y="5854700"/>
          <a:ext cx="2209800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500" imgH="215900" progId="Equation.3">
                  <p:embed/>
                </p:oleObj>
              </mc:Choice>
              <mc:Fallback>
                <p:oleObj name="Equation" r:id="rId5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5854700"/>
                        <a:ext cx="2209800" cy="44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955669"/>
              </p:ext>
            </p:extLst>
          </p:nvPr>
        </p:nvGraphicFramePr>
        <p:xfrm>
          <a:off x="3124200" y="5854700"/>
          <a:ext cx="28876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4000" imgH="241300" progId="Equation.3">
                  <p:embed/>
                </p:oleObj>
              </mc:Choice>
              <mc:Fallback>
                <p:oleObj name="Equation" r:id="rId7" imgW="1524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5854700"/>
                        <a:ext cx="288766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639011"/>
              </p:ext>
            </p:extLst>
          </p:nvPr>
        </p:nvGraphicFramePr>
        <p:xfrm>
          <a:off x="6845300" y="5867400"/>
          <a:ext cx="1689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500" imgH="203200" progId="Equation.3">
                  <p:embed/>
                </p:oleObj>
              </mc:Choice>
              <mc:Fallback>
                <p:oleObj name="Equation" r:id="rId9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45300" y="5867400"/>
                        <a:ext cx="16891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234667"/>
              </p:ext>
            </p:extLst>
          </p:nvPr>
        </p:nvGraphicFramePr>
        <p:xfrm>
          <a:off x="5351463" y="2547938"/>
          <a:ext cx="28781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12900" imgH="393700" progId="Equation.3">
                  <p:embed/>
                </p:oleObj>
              </mc:Choice>
              <mc:Fallback>
                <p:oleObj name="Equation" r:id="rId11" imgW="1612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51463" y="2547938"/>
                        <a:ext cx="2878137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Three continuous-time periods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Discrete-time period of 20 samples</a:t>
            </a:r>
          </a:p>
        </p:txBody>
      </p:sp>
    </p:spTree>
    <p:extLst>
      <p:ext uri="{BB962C8B-B14F-4D97-AF65-F5344CB8AC3E}">
        <p14:creationId xmlns:p14="http://schemas.microsoft.com/office/powerpoint/2010/main" val="31274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Periodicity of Discrete-Time Sinusoids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934200" cy="990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Continuous-time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Continuous-time period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= 1 /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>
                <a:latin typeface="Times New Roman" charset="0"/>
              </a:rPr>
              <a:t>0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 dirty="0"/>
              <a:t>Frequency Response of FIR Filters – Not in </a:t>
            </a:r>
            <a:r>
              <a:rPr lang="en-US" sz="1600" i="1" dirty="0" err="1"/>
              <a:t>SPFirst</a:t>
            </a:r>
            <a:endParaRPr lang="en-US" sz="16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34253"/>
              </p:ext>
            </p:extLst>
          </p:nvPr>
        </p:nvGraphicFramePr>
        <p:xfrm>
          <a:off x="4648200" y="4073235"/>
          <a:ext cx="2129731" cy="77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31800" progId="Equation.3">
                  <p:embed/>
                </p:oleObj>
              </mc:Choice>
              <mc:Fallback>
                <p:oleObj name="Equation" r:id="rId2" imgW="1193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8200" y="4073235"/>
                        <a:ext cx="2129731" cy="77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71310"/>
              </p:ext>
            </p:extLst>
          </p:nvPr>
        </p:nvGraphicFramePr>
        <p:xfrm>
          <a:off x="3581400" y="1535545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500" imgH="215900" progId="Equation.3">
                  <p:embed/>
                </p:oleObj>
              </mc:Choice>
              <mc:Fallback>
                <p:oleObj name="Equation" r:id="rId4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1535545"/>
                        <a:ext cx="2286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17688"/>
              </p:ext>
            </p:extLst>
          </p:nvPr>
        </p:nvGraphicFramePr>
        <p:xfrm>
          <a:off x="1514476" y="3276600"/>
          <a:ext cx="464299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1100" imgH="482600" progId="Equation.3">
                  <p:embed/>
                </p:oleObj>
              </mc:Choice>
              <mc:Fallback>
                <p:oleObj name="Equation" r:id="rId6" imgW="2451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4476" y="3276600"/>
                        <a:ext cx="4642994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2396835"/>
            <a:ext cx="693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Discrete-time cosine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Sample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at rate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by substituting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:</a:t>
            </a:r>
          </a:p>
          <a:p>
            <a:pPr marL="0" indent="0">
              <a:buFontTx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93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Times New Roman" charset="0"/>
              </a:rPr>
              <a:t>Discrete-time frequency</a:t>
            </a:r>
            <a:endParaRPr lang="en-US" i="1" dirty="0">
              <a:latin typeface="Times New Roman" charset="0"/>
            </a:endParaRPr>
          </a:p>
          <a:p>
            <a:pPr lvl="1">
              <a:spcAft>
                <a:spcPts val="0"/>
              </a:spcAft>
              <a:buFontTx/>
              <a:buNone/>
            </a:pPr>
            <a:r>
              <a:rPr lang="en-US" dirty="0">
                <a:latin typeface="Times New Roman" charset="0"/>
              </a:rPr>
              <a:t>Remove common factors between integers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&amp; </a:t>
            </a:r>
            <a:r>
              <a:rPr lang="en-US" i="1" dirty="0">
                <a:latin typeface="Times New Roman" charset="0"/>
              </a:rPr>
              <a:t>L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(2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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N / L</a:t>
            </a:r>
            <a:r>
              <a:rPr lang="en-US" dirty="0">
                <a:latin typeface="Times New Roman" charset="0"/>
              </a:rPr>
              <a:t>)</a:t>
            </a:r>
            <a:r>
              <a:rPr lang="en-US" i="1" dirty="0">
                <a:latin typeface="Times New Roman" charset="0"/>
              </a:rPr>
              <a:t> n</a:t>
            </a:r>
            <a:r>
              <a:rPr lang="en-US" dirty="0">
                <a:latin typeface="Times New Roman" charset="0"/>
              </a:rPr>
              <a:t>)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has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discrete-time period of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 samples that contains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continuous-time periods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n-US" dirty="0">
                <a:latin typeface="Times New Roman" charset="0"/>
              </a:rPr>
              <a:t>See handout on Discrete-Time Periodicity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400" y="1447800"/>
            <a:ext cx="1752600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35E3"/>
                </a:solidFill>
              </a:rPr>
              <a:t>f0 = 1200;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fs</a:t>
            </a:r>
            <a:r>
              <a:rPr lang="en-US" sz="1400" dirty="0">
                <a:solidFill>
                  <a:srgbClr val="CF35E3"/>
                </a:solidFill>
              </a:rPr>
              <a:t> = 8000;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% w0 = 2 pi (3 / 20)</a:t>
            </a:r>
          </a:p>
          <a:p>
            <a:r>
              <a:rPr lang="pl-PL" sz="1400" dirty="0">
                <a:solidFill>
                  <a:srgbClr val="CF35E3"/>
                </a:solidFill>
              </a:rPr>
              <a:t>N = 3;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L = 20;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% Time </a:t>
            </a:r>
            <a:r>
              <a:rPr lang="pl-PL" sz="1400" dirty="0" err="1">
                <a:solidFill>
                  <a:srgbClr val="CF35E3"/>
                </a:solidFill>
              </a:rPr>
              <a:t>extent</a:t>
            </a:r>
            <a:endParaRPr lang="pl-PL" sz="1400" dirty="0">
              <a:solidFill>
                <a:srgbClr val="CF35E3"/>
              </a:solidFill>
            </a:endParaRPr>
          </a:p>
          <a:p>
            <a:r>
              <a:rPr lang="pl-PL" sz="1400" dirty="0" err="1">
                <a:solidFill>
                  <a:srgbClr val="CF35E3"/>
                </a:solidFill>
              </a:rPr>
              <a:t>Ts</a:t>
            </a:r>
            <a:r>
              <a:rPr lang="pl-PL" sz="1400" dirty="0">
                <a:solidFill>
                  <a:srgbClr val="CF35E3"/>
                </a:solidFill>
              </a:rPr>
              <a:t> = 1/</a:t>
            </a:r>
            <a:r>
              <a:rPr lang="pl-PL" sz="1400" dirty="0" err="1">
                <a:solidFill>
                  <a:srgbClr val="CF35E3"/>
                </a:solidFill>
              </a:rPr>
              <a:t>fs</a:t>
            </a:r>
            <a:r>
              <a:rPr lang="pl-PL" sz="1400" dirty="0">
                <a:solidFill>
                  <a:srgbClr val="CF35E3"/>
                </a:solidFill>
              </a:rPr>
              <a:t>;</a:t>
            </a:r>
          </a:p>
          <a:p>
            <a:r>
              <a:rPr lang="da-DK" sz="1400" dirty="0" err="1">
                <a:solidFill>
                  <a:srgbClr val="CF35E3"/>
                </a:solidFill>
              </a:rPr>
              <a:t>nmax</a:t>
            </a:r>
            <a:r>
              <a:rPr lang="da-DK" sz="1400" dirty="0">
                <a:solidFill>
                  <a:srgbClr val="CF35E3"/>
                </a:solidFill>
              </a:rPr>
              <a:t> = L;</a:t>
            </a:r>
          </a:p>
          <a:p>
            <a:r>
              <a:rPr lang="da-DK" sz="1400" dirty="0" err="1">
                <a:solidFill>
                  <a:srgbClr val="CF35E3"/>
                </a:solidFill>
              </a:rPr>
              <a:t>tmax</a:t>
            </a:r>
            <a:r>
              <a:rPr lang="da-DK" sz="1400" dirty="0">
                <a:solidFill>
                  <a:srgbClr val="CF35E3"/>
                </a:solidFill>
              </a:rPr>
              <a:t> = </a:t>
            </a:r>
            <a:r>
              <a:rPr lang="da-DK" sz="1400" dirty="0" err="1">
                <a:solidFill>
                  <a:srgbClr val="CF35E3"/>
                </a:solidFill>
              </a:rPr>
              <a:t>nmax</a:t>
            </a:r>
            <a:r>
              <a:rPr lang="da-DK" sz="1400" dirty="0">
                <a:solidFill>
                  <a:srgbClr val="CF35E3"/>
                </a:solidFill>
              </a:rPr>
              <a:t>*Ts;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% x(t) = cos(2 </a:t>
            </a:r>
            <a:r>
              <a:rPr lang="it-IT" sz="1400" dirty="0" err="1">
                <a:solidFill>
                  <a:srgbClr val="CF35E3"/>
                </a:solidFill>
              </a:rPr>
              <a:t>pi</a:t>
            </a:r>
            <a:r>
              <a:rPr lang="it-IT" sz="1400" dirty="0">
                <a:solidFill>
                  <a:srgbClr val="CF35E3"/>
                </a:solidFill>
              </a:rPr>
              <a:t> f0 t)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fp = </a:t>
            </a:r>
            <a:r>
              <a:rPr lang="it-IT" sz="1400" dirty="0" err="1">
                <a:solidFill>
                  <a:srgbClr val="CF35E3"/>
                </a:solidFill>
              </a:rPr>
              <a:t>fs</a:t>
            </a:r>
            <a:r>
              <a:rPr lang="it-IT" sz="1400" dirty="0">
                <a:solidFill>
                  <a:srgbClr val="CF35E3"/>
                </a:solidFill>
              </a:rPr>
              <a:t>*24;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Tp</a:t>
            </a:r>
            <a:r>
              <a:rPr lang="it-IT" sz="1400" dirty="0">
                <a:solidFill>
                  <a:srgbClr val="CF35E3"/>
                </a:solidFill>
              </a:rPr>
              <a:t> = 1 / fp;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t = 0 : </a:t>
            </a:r>
            <a:r>
              <a:rPr lang="it-IT" sz="1400" dirty="0" err="1">
                <a:solidFill>
                  <a:srgbClr val="CF35E3"/>
                </a:solidFill>
              </a:rPr>
              <a:t>Tp</a:t>
            </a:r>
            <a:r>
              <a:rPr lang="it-IT" sz="1400" dirty="0">
                <a:solidFill>
                  <a:srgbClr val="CF35E3"/>
                </a:solidFill>
              </a:rPr>
              <a:t> : </a:t>
            </a:r>
            <a:r>
              <a:rPr lang="it-IT" sz="1400" dirty="0" err="1">
                <a:solidFill>
                  <a:srgbClr val="CF35E3"/>
                </a:solidFill>
              </a:rPr>
              <a:t>tmax</a:t>
            </a:r>
            <a:r>
              <a:rPr lang="it-IT" sz="1400" dirty="0">
                <a:solidFill>
                  <a:srgbClr val="CF35E3"/>
                </a:solidFill>
              </a:rPr>
              <a:t>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xt</a:t>
            </a:r>
            <a:r>
              <a:rPr lang="it-IT" sz="1400" dirty="0">
                <a:solidFill>
                  <a:srgbClr val="CF35E3"/>
                </a:solidFill>
              </a:rPr>
              <a:t> = cos(2*</a:t>
            </a:r>
            <a:r>
              <a:rPr lang="it-IT" sz="1400" dirty="0" err="1">
                <a:solidFill>
                  <a:srgbClr val="CF35E3"/>
                </a:solidFill>
              </a:rPr>
              <a:t>pi</a:t>
            </a:r>
            <a:r>
              <a:rPr lang="it-IT" sz="1400" dirty="0">
                <a:solidFill>
                  <a:srgbClr val="CF35E3"/>
                </a:solidFill>
              </a:rPr>
              <a:t>*f0*t);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% x[</a:t>
            </a:r>
            <a:r>
              <a:rPr lang="it-IT" sz="1400" dirty="0" err="1">
                <a:solidFill>
                  <a:srgbClr val="CF35E3"/>
                </a:solidFill>
              </a:rPr>
              <a:t>n</a:t>
            </a:r>
            <a:r>
              <a:rPr lang="it-IT" sz="1400" dirty="0">
                <a:solidFill>
                  <a:srgbClr val="CF35E3"/>
                </a:solidFill>
              </a:rPr>
              <a:t>] = cos(w0 </a:t>
            </a:r>
            <a:r>
              <a:rPr lang="it-IT" sz="1400" dirty="0" err="1">
                <a:solidFill>
                  <a:srgbClr val="CF35E3"/>
                </a:solidFill>
              </a:rPr>
              <a:t>n</a:t>
            </a:r>
            <a:r>
              <a:rPr lang="it-IT" sz="1400" dirty="0">
                <a:solidFill>
                  <a:srgbClr val="CF35E3"/>
                </a:solidFill>
              </a:rPr>
              <a:t>)</a:t>
            </a:r>
          </a:p>
          <a:p>
            <a:r>
              <a:rPr lang="pl-PL" sz="1400" dirty="0">
                <a:solidFill>
                  <a:srgbClr val="CF35E3"/>
                </a:solidFill>
              </a:rPr>
              <a:t>w0 = 2*pi*N/L;</a:t>
            </a:r>
          </a:p>
          <a:p>
            <a:r>
              <a:rPr lang="tr-TR" sz="1400" dirty="0">
                <a:solidFill>
                  <a:srgbClr val="CF35E3"/>
                </a:solidFill>
              </a:rPr>
              <a:t>n = 0 : </a:t>
            </a:r>
            <a:r>
              <a:rPr lang="tr-TR" sz="1400" dirty="0" err="1">
                <a:solidFill>
                  <a:srgbClr val="CF35E3"/>
                </a:solidFill>
              </a:rPr>
              <a:t>nmax</a:t>
            </a:r>
            <a:r>
              <a:rPr lang="tr-TR" sz="1400" dirty="0">
                <a:solidFill>
                  <a:srgbClr val="CF35E3"/>
                </a:solidFill>
              </a:rPr>
              <a:t>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xn</a:t>
            </a:r>
            <a:r>
              <a:rPr lang="it-IT" sz="1400" dirty="0">
                <a:solidFill>
                  <a:srgbClr val="CF35E3"/>
                </a:solidFill>
              </a:rPr>
              <a:t> = cos(w0*</a:t>
            </a:r>
            <a:r>
              <a:rPr lang="it-IT" sz="1400" dirty="0" err="1">
                <a:solidFill>
                  <a:srgbClr val="CF35E3"/>
                </a:solidFill>
              </a:rPr>
              <a:t>n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tn = 0 : </a:t>
            </a:r>
            <a:r>
              <a:rPr lang="it-IT" sz="1400" dirty="0" err="1">
                <a:solidFill>
                  <a:srgbClr val="CF35E3"/>
                </a:solidFill>
              </a:rPr>
              <a:t>Ts</a:t>
            </a:r>
            <a:r>
              <a:rPr lang="it-IT" sz="1400" dirty="0">
                <a:solidFill>
                  <a:srgbClr val="CF35E3"/>
                </a:solidFill>
              </a:rPr>
              <a:t> : </a:t>
            </a:r>
            <a:r>
              <a:rPr lang="it-IT" sz="1400" dirty="0" err="1">
                <a:solidFill>
                  <a:srgbClr val="CF35E3"/>
                </a:solidFill>
              </a:rPr>
              <a:t>tmax</a:t>
            </a:r>
            <a:r>
              <a:rPr lang="it-IT" sz="1400" dirty="0">
                <a:solidFill>
                  <a:srgbClr val="CF35E3"/>
                </a:solidFill>
              </a:rPr>
              <a:t>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% Plots</a:t>
            </a:r>
          </a:p>
          <a:p>
            <a:r>
              <a:rPr lang="it-IT" sz="1400" dirty="0">
                <a:solidFill>
                  <a:srgbClr val="CF35E3"/>
                </a:solidFill>
              </a:rPr>
              <a:t>plot(t, </a:t>
            </a:r>
            <a:r>
              <a:rPr lang="it-IT" sz="1400" dirty="0" err="1">
                <a:solidFill>
                  <a:srgbClr val="CF35E3"/>
                </a:solidFill>
              </a:rPr>
              <a:t>xt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figure; </a:t>
            </a:r>
            <a:r>
              <a:rPr lang="it-IT" sz="1400" dirty="0" err="1">
                <a:solidFill>
                  <a:srgbClr val="CF35E3"/>
                </a:solidFill>
              </a:rPr>
              <a:t>stem</a:t>
            </a:r>
            <a:r>
              <a:rPr lang="it-IT" sz="1400" dirty="0">
                <a:solidFill>
                  <a:srgbClr val="CF35E3"/>
                </a:solidFill>
              </a:rPr>
              <a:t>(</a:t>
            </a:r>
            <a:r>
              <a:rPr lang="it-IT" sz="1400" dirty="0" err="1">
                <a:solidFill>
                  <a:srgbClr val="CF35E3"/>
                </a:solidFill>
              </a:rPr>
              <a:t>n</a:t>
            </a:r>
            <a:r>
              <a:rPr lang="it-IT" sz="1400" dirty="0">
                <a:solidFill>
                  <a:srgbClr val="CF35E3"/>
                </a:solidFill>
              </a:rPr>
              <a:t>, </a:t>
            </a:r>
            <a:r>
              <a:rPr lang="it-IT" sz="1400" dirty="0" err="1">
                <a:solidFill>
                  <a:srgbClr val="CF35E3"/>
                </a:solidFill>
              </a:rPr>
              <a:t>xn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figure; plot(t, </a:t>
            </a:r>
            <a:r>
              <a:rPr lang="it-IT" sz="1400" dirty="0" err="1">
                <a:solidFill>
                  <a:srgbClr val="CF35E3"/>
                </a:solidFill>
              </a:rPr>
              <a:t>xt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hold</a:t>
            </a:r>
            <a:r>
              <a:rPr lang="it-IT" sz="1400" dirty="0">
                <a:solidFill>
                  <a:srgbClr val="CF35E3"/>
                </a:solidFill>
              </a:rPr>
              <a:t>; </a:t>
            </a:r>
            <a:r>
              <a:rPr lang="it-IT" sz="1400" dirty="0" err="1">
                <a:solidFill>
                  <a:srgbClr val="CF35E3"/>
                </a:solidFill>
              </a:rPr>
              <a:t>stem</a:t>
            </a:r>
            <a:r>
              <a:rPr lang="it-IT" sz="1400" dirty="0">
                <a:solidFill>
                  <a:srgbClr val="CF35E3"/>
                </a:solidFill>
              </a:rPr>
              <a:t>(tn, </a:t>
            </a:r>
            <a:r>
              <a:rPr lang="it-IT" sz="1400" dirty="0" err="1">
                <a:solidFill>
                  <a:srgbClr val="CF35E3"/>
                </a:solidFill>
              </a:rPr>
              <a:t>xn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2424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dirty="0"/>
              <a:t>License Info for </a:t>
            </a:r>
            <a:r>
              <a:rPr lang="en-US" dirty="0" err="1"/>
              <a:t>SPFirst</a:t>
            </a:r>
            <a:r>
              <a:rPr lang="en-US" dirty="0"/>
              <a:t>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9-</a:t>
            </a:r>
            <a:fld id="{95762E6C-DE49-564A-8C5A-CB9F7777570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 and Signals Topics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** Spectrograms (Ch. 3) for time-frequency spectrums (plots) computed the discrete-time Fourier series for each window of samples.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6-1 to 6-7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41111"/>
              </p:ext>
            </p:extLst>
          </p:nvPr>
        </p:nvGraphicFramePr>
        <p:xfrm>
          <a:off x="304800" y="1549400"/>
          <a:ext cx="8458200" cy="4079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Discrete</a:t>
                      </a:r>
                      <a:r>
                        <a:rPr lang="en-US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Continuous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Signals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Convolution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Frequency</a:t>
                      </a:r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response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Generalized</a:t>
                      </a:r>
                    </a:p>
                    <a:p>
                      <a:r>
                        <a:rPr lang="en-US" b="1" dirty="0"/>
                        <a:t>Frequency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/ Laplace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System Stability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Mixed</a:t>
                      </a:r>
                      <a:r>
                        <a:rPr lang="en-US" b="1" baseline="0" dirty="0"/>
                        <a:t> Signal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Sampling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9-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19800" y="1857968"/>
            <a:ext cx="2754959" cy="3785297"/>
            <a:chOff x="6019800" y="1857968"/>
            <a:chExt cx="2754959" cy="3785297"/>
          </a:xfrm>
        </p:grpSpPr>
        <p:sp>
          <p:nvSpPr>
            <p:cNvPr id="9" name="TextBox 8"/>
            <p:cNvSpPr txBox="1"/>
            <p:nvPr/>
          </p:nvSpPr>
          <p:spPr>
            <a:xfrm>
              <a:off x="8317559" y="18579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18814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967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05800" y="2971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5181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9800" y="223331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9800" y="2590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45048" y="3352800"/>
            <a:ext cx="466652" cy="838200"/>
            <a:chOff x="4245048" y="3352800"/>
            <a:chExt cx="466652" cy="838200"/>
          </a:xfrm>
        </p:grpSpPr>
        <p:sp>
          <p:nvSpPr>
            <p:cNvPr id="16" name="TextBox 15"/>
            <p:cNvSpPr txBox="1"/>
            <p:nvPr/>
          </p:nvSpPr>
          <p:spPr>
            <a:xfrm>
              <a:off x="4245048" y="3729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4500" y="3352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1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Time Invariant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r>
              <a:rPr lang="en-US" dirty="0"/>
              <a:t>Uniquely defined by its impulse response </a:t>
            </a:r>
            <a:r>
              <a:rPr lang="en-US" i="1" dirty="0"/>
              <a:t>h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9-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6 Intro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19200" y="2029365"/>
            <a:ext cx="2743200" cy="539506"/>
            <a:chOff x="1219200" y="1975094"/>
            <a:chExt cx="2743200" cy="539506"/>
          </a:xfrm>
        </p:grpSpPr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2133600" y="20574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3429000" y="197509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y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219200" y="2004716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x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cxnSp>
          <p:nvCxnSpPr>
            <p:cNvPr id="10" name="AutoShape 33"/>
            <p:cNvCxnSpPr>
              <a:cxnSpLocks noChangeShapeType="1"/>
              <a:endCxn id="7" idx="1"/>
            </p:cNvCxnSpPr>
            <p:nvPr/>
          </p:nvCxnSpPr>
          <p:spPr bwMode="auto">
            <a:xfrm>
              <a:off x="18288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34"/>
            <p:cNvCxnSpPr>
              <a:cxnSpLocks noChangeShapeType="1"/>
              <a:stCxn id="7" idx="3"/>
            </p:cNvCxnSpPr>
            <p:nvPr/>
          </p:nvCxnSpPr>
          <p:spPr bwMode="auto">
            <a:xfrm>
              <a:off x="30480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57200" y="2667000"/>
            <a:ext cx="861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Sinusoidal response</a:t>
            </a:r>
          </a:p>
          <a:p>
            <a:pPr marL="457200" lvl="1" indent="0">
              <a:buNone/>
            </a:pPr>
            <a:r>
              <a:rPr lang="en-US" dirty="0"/>
              <a:t>When input is sinusoid, output is sinusoid of same frequency</a:t>
            </a:r>
          </a:p>
          <a:p>
            <a:pPr marL="457200" lvl="1" indent="0">
              <a:buNone/>
            </a:pPr>
            <a:r>
              <a:rPr lang="en-US" dirty="0"/>
              <a:t>The output sinusoid may have different magnitude/phase</a:t>
            </a:r>
          </a:p>
        </p:txBody>
      </p:sp>
      <p:graphicFrame>
        <p:nvGraphicFramePr>
          <p:cNvPr id="2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53101"/>
              </p:ext>
            </p:extLst>
          </p:nvPr>
        </p:nvGraphicFramePr>
        <p:xfrm>
          <a:off x="4572000" y="1906587"/>
          <a:ext cx="25622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457200" progId="Equation.3">
                  <p:embed/>
                </p:oleObj>
              </mc:Choice>
              <mc:Fallback>
                <p:oleObj name="Equation" r:id="rId2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6587"/>
                        <a:ext cx="25622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7200" y="4114800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Frequency response</a:t>
            </a:r>
          </a:p>
          <a:p>
            <a:pPr marL="457200" lvl="1" indent="0">
              <a:buNone/>
            </a:pPr>
            <a:r>
              <a:rPr lang="en-US" dirty="0"/>
              <a:t>Indicates how input frequencies are transferred to output</a:t>
            </a:r>
          </a:p>
          <a:p>
            <a:pPr marL="457200" lvl="1" indent="0">
              <a:buNone/>
            </a:pPr>
            <a:r>
              <a:rPr lang="en-US" dirty="0"/>
              <a:t>Directly connected to impulse response (</a:t>
            </a:r>
            <a:r>
              <a:rPr lang="en-US" i="1" dirty="0"/>
              <a:t>next slide</a:t>
            </a:r>
            <a:r>
              <a:rPr lang="en-US" dirty="0"/>
              <a:t>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55626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/>
            <a:r>
              <a:rPr lang="en-US" dirty="0"/>
              <a:t>Output frequencies are only those present in input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Response of FIR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Input complex-valued sinusoid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6-1</a:t>
            </a:r>
          </a:p>
        </p:txBody>
      </p:sp>
      <p:graphicFrame>
        <p:nvGraphicFramePr>
          <p:cNvPr id="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529769"/>
              </p:ext>
            </p:extLst>
          </p:nvPr>
        </p:nvGraphicFramePr>
        <p:xfrm>
          <a:off x="914400" y="2971800"/>
          <a:ext cx="25622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457200" progId="Equation.3">
                  <p:embed/>
                </p:oleObj>
              </mc:Choice>
              <mc:Fallback>
                <p:oleObj name="Equation" r:id="rId2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25622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226594"/>
              </p:ext>
            </p:extLst>
          </p:nvPr>
        </p:nvGraphicFramePr>
        <p:xfrm>
          <a:off x="914400" y="1981200"/>
          <a:ext cx="3260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800" imgH="254000" progId="Equation.3">
                  <p:embed/>
                </p:oleObj>
              </mc:Choice>
              <mc:Fallback>
                <p:oleObj name="Equation" r:id="rId4" imgW="1955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32607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041712"/>
              </p:ext>
            </p:extLst>
          </p:nvPr>
        </p:nvGraphicFramePr>
        <p:xfrm>
          <a:off x="950912" y="3810000"/>
          <a:ext cx="285908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500" imgH="457200" progId="Equation.3">
                  <p:embed/>
                </p:oleObj>
              </mc:Choice>
              <mc:Fallback>
                <p:oleObj name="Equation" r:id="rId6" imgW="1714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2" y="3810000"/>
                        <a:ext cx="285908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423204"/>
              </p:ext>
            </p:extLst>
          </p:nvPr>
        </p:nvGraphicFramePr>
        <p:xfrm>
          <a:off x="3557587" y="2971800"/>
          <a:ext cx="21574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400" imgH="457200" progId="Equation.3">
                  <p:embed/>
                </p:oleObj>
              </mc:Choice>
              <mc:Fallback>
                <p:oleObj name="Equation" r:id="rId8" imgW="129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7" y="2971800"/>
                        <a:ext cx="215741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27133"/>
              </p:ext>
            </p:extLst>
          </p:nvPr>
        </p:nvGraphicFramePr>
        <p:xfrm>
          <a:off x="5715000" y="2971800"/>
          <a:ext cx="232886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7000" imgH="457200" progId="Equation.3">
                  <p:embed/>
                </p:oleObj>
              </mc:Choice>
              <mc:Fallback>
                <p:oleObj name="Equation" r:id="rId10" imgW="139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232886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009602"/>
              </p:ext>
            </p:extLst>
          </p:nvPr>
        </p:nvGraphicFramePr>
        <p:xfrm>
          <a:off x="3810000" y="3962400"/>
          <a:ext cx="1800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500" imgH="228600" progId="Equation.3">
                  <p:embed/>
                </p:oleObj>
              </mc:Choice>
              <mc:Fallback>
                <p:oleObj name="Equation" r:id="rId12" imgW="107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62400"/>
                        <a:ext cx="18002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24384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Output is due to convolution</a:t>
            </a:r>
          </a:p>
        </p:txBody>
      </p:sp>
      <p:graphicFrame>
        <p:nvGraphicFramePr>
          <p:cNvPr id="13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109253"/>
              </p:ext>
            </p:extLst>
          </p:nvPr>
        </p:nvGraphicFramePr>
        <p:xfrm>
          <a:off x="5715000" y="4021190"/>
          <a:ext cx="1609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200" imgH="177800" progId="Equation.3">
                  <p:embed/>
                </p:oleObj>
              </mc:Choice>
              <mc:Fallback>
                <p:oleObj name="Equation" r:id="rId14" imgW="965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21190"/>
                        <a:ext cx="1609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486400" y="1905000"/>
            <a:ext cx="2743200" cy="539506"/>
            <a:chOff x="1219200" y="1975094"/>
            <a:chExt cx="2743200" cy="539506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2133600" y="20574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3429000" y="197509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y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1219200" y="2004716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x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cxnSp>
          <p:nvCxnSpPr>
            <p:cNvPr id="18" name="AutoShape 33"/>
            <p:cNvCxnSpPr>
              <a:cxnSpLocks noChangeShapeType="1"/>
              <a:endCxn id="15" idx="1"/>
            </p:cNvCxnSpPr>
            <p:nvPr/>
          </p:nvCxnSpPr>
          <p:spPr bwMode="auto">
            <a:xfrm>
              <a:off x="18288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34"/>
            <p:cNvCxnSpPr>
              <a:cxnSpLocks noChangeShapeType="1"/>
              <a:stCxn id="15" idx="3"/>
            </p:cNvCxnSpPr>
            <p:nvPr/>
          </p:nvCxnSpPr>
          <p:spPr bwMode="auto">
            <a:xfrm>
              <a:off x="30480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44958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Frequency response</a:t>
            </a:r>
          </a:p>
          <a:p>
            <a:pPr marL="457200" lvl="1" indent="0">
              <a:buNone/>
            </a:pPr>
            <a:r>
              <a:rPr lang="en-US" dirty="0"/>
              <a:t>Directly related to impulse response</a:t>
            </a:r>
          </a:p>
          <a:p>
            <a:pPr marL="457200" lvl="1" indent="0">
              <a:buNone/>
            </a:pPr>
            <a:r>
              <a:rPr lang="en-US" dirty="0"/>
              <a:t>Response to complex sinusoid signal of any frequency</a:t>
            </a:r>
          </a:p>
          <a:p>
            <a:pPr marL="457200" lvl="1" indent="0">
              <a:buNone/>
            </a:pPr>
            <a:r>
              <a:rPr lang="en-US" dirty="0"/>
              <a:t>Describes how frequencies are transferred from input to output</a:t>
            </a:r>
          </a:p>
        </p:txBody>
      </p:sp>
      <p:graphicFrame>
        <p:nvGraphicFramePr>
          <p:cNvPr id="2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932669"/>
              </p:ext>
            </p:extLst>
          </p:nvPr>
        </p:nvGraphicFramePr>
        <p:xfrm>
          <a:off x="5978525" y="4573588"/>
          <a:ext cx="23066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300" imgH="457200" progId="Equation.3">
                  <p:embed/>
                </p:oleObj>
              </mc:Choice>
              <mc:Fallback>
                <p:oleObj name="Equation" r:id="rId16" imgW="138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4573588"/>
                        <a:ext cx="2306638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246266"/>
              </p:ext>
            </p:extLst>
          </p:nvPr>
        </p:nvGraphicFramePr>
        <p:xfrm>
          <a:off x="7696200" y="5509916"/>
          <a:ext cx="25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400" imgH="190500" progId="Equation.3">
                  <p:embed/>
                </p:oleObj>
              </mc:Choice>
              <mc:Fallback>
                <p:oleObj name="Equation" r:id="rId18" imgW="152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09916"/>
                        <a:ext cx="25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Response of FIR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752600"/>
          </a:xfrm>
        </p:spPr>
        <p:txBody>
          <a:bodyPr/>
          <a:lstStyle/>
          <a:p>
            <a:r>
              <a:rPr lang="en-US" dirty="0"/>
              <a:t>Frequency response</a:t>
            </a:r>
          </a:p>
          <a:p>
            <a:pPr marL="457200" lvl="1" indent="0">
              <a:spcBef>
                <a:spcPts val="1176"/>
              </a:spcBef>
              <a:buNone/>
            </a:pPr>
            <a:r>
              <a:rPr lang="en-US" dirty="0"/>
              <a:t>Powers of       :</a:t>
            </a:r>
          </a:p>
          <a:p>
            <a:pPr marL="457200" lvl="1" indent="0">
              <a:spcBef>
                <a:spcPts val="3576"/>
              </a:spcBef>
              <a:buNone/>
            </a:pPr>
            <a:r>
              <a:rPr lang="en-US" dirty="0"/>
              <a:t>Polar form (magnitude-phase form):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6-1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478707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Response to complex-valued sinusoid revisited</a:t>
            </a:r>
          </a:p>
        </p:txBody>
      </p:sp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24219"/>
              </p:ext>
            </p:extLst>
          </p:nvPr>
        </p:nvGraphicFramePr>
        <p:xfrm>
          <a:off x="3048000" y="1941285"/>
          <a:ext cx="46990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5300" imgH="457200" progId="Equation.3">
                  <p:embed/>
                </p:oleObj>
              </mc:Choice>
              <mc:Fallback>
                <p:oleObj name="Equation" r:id="rId2" imgW="3035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41285"/>
                        <a:ext cx="46990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218328"/>
              </p:ext>
            </p:extLst>
          </p:nvPr>
        </p:nvGraphicFramePr>
        <p:xfrm>
          <a:off x="2286000" y="2021115"/>
          <a:ext cx="457200" cy="42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" imgH="203200" progId="Equation.3">
                  <p:embed/>
                </p:oleObj>
              </mc:Choice>
              <mc:Fallback>
                <p:oleObj name="Equation" r:id="rId4" imgW="21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21115"/>
                        <a:ext cx="457200" cy="429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42062"/>
              </p:ext>
            </p:extLst>
          </p:nvPr>
        </p:nvGraphicFramePr>
        <p:xfrm>
          <a:off x="5638800" y="2763838"/>
          <a:ext cx="24384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800" imgH="381000" progId="Equation.3">
                  <p:embed/>
                </p:oleObj>
              </mc:Choice>
              <mc:Fallback>
                <p:oleObj name="Equation" r:id="rId6" imgW="1574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63838"/>
                        <a:ext cx="24384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28152"/>
              </p:ext>
            </p:extLst>
          </p:nvPr>
        </p:nvGraphicFramePr>
        <p:xfrm>
          <a:off x="955675" y="4088307"/>
          <a:ext cx="2244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" imgH="228600" progId="Equation.3">
                  <p:embed/>
                </p:oleObj>
              </mc:Choice>
              <mc:Fallback>
                <p:oleObj name="Equation" r:id="rId8" imgW="134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088307"/>
                        <a:ext cx="22447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05763"/>
              </p:ext>
            </p:extLst>
          </p:nvPr>
        </p:nvGraphicFramePr>
        <p:xfrm>
          <a:off x="3190875" y="3935611"/>
          <a:ext cx="2711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600" imgH="381000" progId="Equation.3">
                  <p:embed/>
                </p:oleObj>
              </mc:Choice>
              <mc:Fallback>
                <p:oleObj name="Equation" r:id="rId10" imgW="1625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3935611"/>
                        <a:ext cx="27114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46336"/>
              </p:ext>
            </p:extLst>
          </p:nvPr>
        </p:nvGraphicFramePr>
        <p:xfrm>
          <a:off x="5926138" y="3975298"/>
          <a:ext cx="29892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90700" imgH="355600" progId="Equation.3">
                  <p:embed/>
                </p:oleObj>
              </mc:Choice>
              <mc:Fallback>
                <p:oleObj name="Equation" r:id="rId12" imgW="1790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3975298"/>
                        <a:ext cx="298926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908323" y="4583607"/>
            <a:ext cx="1295400" cy="1587163"/>
            <a:chOff x="5908323" y="4281784"/>
            <a:chExt cx="1295400" cy="1587163"/>
          </a:xfrm>
        </p:grpSpPr>
        <p:cxnSp>
          <p:nvCxnSpPr>
            <p:cNvPr id="15" name="Elbow Connector 14"/>
            <p:cNvCxnSpPr/>
            <p:nvPr/>
          </p:nvCxnSpPr>
          <p:spPr bwMode="auto">
            <a:xfrm rot="5400000" flipH="1" flipV="1">
              <a:off x="6438900" y="4396084"/>
              <a:ext cx="533400" cy="304800"/>
            </a:xfrm>
            <a:prstGeom prst="bent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908323" y="4853284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Change in magnitude </a:t>
              </a:r>
              <a:r>
                <a:rPr lang="en-US" sz="2000" i="1" dirty="0"/>
                <a:t>(gain)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00" y="4585037"/>
            <a:ext cx="1447800" cy="1587163"/>
            <a:chOff x="6295436" y="3924300"/>
            <a:chExt cx="1447800" cy="1587163"/>
          </a:xfrm>
        </p:grpSpPr>
        <p:cxnSp>
          <p:nvCxnSpPr>
            <p:cNvPr id="19" name="Elbow Connector 18"/>
            <p:cNvCxnSpPr/>
            <p:nvPr/>
          </p:nvCxnSpPr>
          <p:spPr bwMode="auto">
            <a:xfrm rot="16200000" flipV="1">
              <a:off x="6591300" y="4038600"/>
              <a:ext cx="533400" cy="304800"/>
            </a:xfrm>
            <a:prstGeom prst="bent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295436" y="449580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Change in phase </a:t>
              </a:r>
              <a:r>
                <a:rPr lang="en-US" sz="2000" i="1" dirty="0">
                  <a:solidFill>
                    <a:srgbClr val="000000"/>
                  </a:solidFill>
                </a:rPr>
                <a:t>(phase shift</a:t>
              </a:r>
              <a:r>
                <a:rPr lang="en-US" sz="2000" i="1" dirty="0">
                  <a:solidFill>
                    <a:srgbClr val="0000FF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27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Response of FIR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5334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6-1 &amp; 6-5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53000" y="1108980"/>
            <a:ext cx="3053646" cy="2057400"/>
            <a:chOff x="4507559" y="1466850"/>
            <a:chExt cx="3053646" cy="2057400"/>
          </a:xfrm>
        </p:grpSpPr>
        <p:pic>
          <p:nvPicPr>
            <p:cNvPr id="6" name="Picture 5" descr="impulseResponse12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" r="3334"/>
            <a:stretch/>
          </p:blipFill>
          <p:spPr>
            <a:xfrm>
              <a:off x="4724400" y="1466850"/>
              <a:ext cx="2468880" cy="205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04005" y="29718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800" y="16002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h</a:t>
              </a:r>
              <a:r>
                <a:rPr lang="en-US" sz="2000" dirty="0"/>
                <a:t>[</a:t>
              </a:r>
              <a:r>
                <a:rPr lang="en-US" sz="2000" i="1" dirty="0"/>
                <a:t>n</a:t>
              </a:r>
              <a:r>
                <a:rPr lang="en-US" sz="2000" dirty="0"/>
                <a:t>]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07559" y="281940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19318" y="2256832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42836" y="1711674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</p:grpSp>
      <p:graphicFrame>
        <p:nvGraphicFramePr>
          <p:cNvPr id="1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88001"/>
              </p:ext>
            </p:extLst>
          </p:nvPr>
        </p:nvGraphicFramePr>
        <p:xfrm>
          <a:off x="928688" y="1905000"/>
          <a:ext cx="379571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905000"/>
                        <a:ext cx="379571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442792"/>
              </p:ext>
            </p:extLst>
          </p:nvPr>
        </p:nvGraphicFramePr>
        <p:xfrm>
          <a:off x="914400" y="2667000"/>
          <a:ext cx="26939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9900" imgH="292100" progId="Equation.3">
                  <p:embed/>
                </p:oleObj>
              </mc:Choice>
              <mc:Fallback>
                <p:oleObj name="Equation" r:id="rId5" imgW="1739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269398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299106"/>
              </p:ext>
            </p:extLst>
          </p:nvPr>
        </p:nvGraphicFramePr>
        <p:xfrm>
          <a:off x="914400" y="3128963"/>
          <a:ext cx="26939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39900" imgH="292100" progId="Equation.3">
                  <p:embed/>
                </p:oleObj>
              </mc:Choice>
              <mc:Fallback>
                <p:oleObj name="Equation" r:id="rId7" imgW="1739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8963"/>
                        <a:ext cx="269398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828800" y="3581400"/>
            <a:ext cx="1295400" cy="552510"/>
            <a:chOff x="1752600" y="3733800"/>
            <a:chExt cx="1295400" cy="552510"/>
          </a:xfrm>
        </p:grpSpPr>
        <p:sp>
          <p:nvSpPr>
            <p:cNvPr id="19" name="Left Brace 18"/>
            <p:cNvSpPr/>
            <p:nvPr/>
          </p:nvSpPr>
          <p:spPr bwMode="auto">
            <a:xfrm rot="16200000">
              <a:off x="2286000" y="3200400"/>
              <a:ext cx="228600" cy="1295400"/>
            </a:xfrm>
            <a:prstGeom prst="leftBrac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38862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magnitude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114800" y="3176587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rgbClr val="CF35E3"/>
                </a:solidFill>
              </a:rPr>
              <a:t>wHat</a:t>
            </a:r>
            <a:r>
              <a:rPr lang="pl-PL" sz="1400" dirty="0">
                <a:solidFill>
                  <a:srgbClr val="CF35E3"/>
                </a:solidFill>
              </a:rPr>
              <a:t> = -pi : 0.01 : pi;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Hmag</a:t>
            </a:r>
            <a:r>
              <a:rPr lang="en-US" sz="1400" dirty="0">
                <a:solidFill>
                  <a:srgbClr val="CF35E3"/>
                </a:solidFill>
              </a:rPr>
              <a:t> = 2 + 2*</a:t>
            </a:r>
            <a:r>
              <a:rPr lang="en-US" sz="1400" dirty="0" err="1">
                <a:solidFill>
                  <a:srgbClr val="CF35E3"/>
                </a:solidFill>
              </a:rPr>
              <a:t>cos</a:t>
            </a:r>
            <a:r>
              <a:rPr lang="en-US" sz="1400" dirty="0">
                <a:solidFill>
                  <a:srgbClr val="CF35E3"/>
                </a:solidFill>
              </a:rPr>
              <a:t>(</a:t>
            </a:r>
            <a:r>
              <a:rPr lang="en-US" sz="1400" dirty="0" err="1">
                <a:solidFill>
                  <a:srgbClr val="CF35E3"/>
                </a:solidFill>
              </a:rPr>
              <a:t>wHat</a:t>
            </a:r>
            <a:r>
              <a:rPr lang="en-US" sz="1400" dirty="0">
                <a:solidFill>
                  <a:srgbClr val="CF35E3"/>
                </a:solidFill>
              </a:rPr>
              <a:t>);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Hphase</a:t>
            </a:r>
            <a:r>
              <a:rPr lang="en-US" sz="1400" dirty="0">
                <a:solidFill>
                  <a:srgbClr val="CF35E3"/>
                </a:solidFill>
              </a:rPr>
              <a:t> = -</a:t>
            </a:r>
            <a:r>
              <a:rPr lang="en-US" sz="1400" dirty="0" err="1">
                <a:solidFill>
                  <a:srgbClr val="CF35E3"/>
                </a:solidFill>
              </a:rPr>
              <a:t>wHat</a:t>
            </a:r>
            <a:r>
              <a:rPr lang="en-US" sz="1400" dirty="0">
                <a:solidFill>
                  <a:srgbClr val="CF35E3"/>
                </a:solidFill>
              </a:rPr>
              <a:t>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figure;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plot(</a:t>
            </a:r>
            <a:r>
              <a:rPr lang="en-US" sz="1400" dirty="0" err="1">
                <a:solidFill>
                  <a:srgbClr val="CF35E3"/>
                </a:solidFill>
              </a:rPr>
              <a:t>wHat</a:t>
            </a:r>
            <a:r>
              <a:rPr lang="en-US" sz="1400" dirty="0">
                <a:solidFill>
                  <a:srgbClr val="CF35E3"/>
                </a:solidFill>
              </a:rPr>
              <a:t>, </a:t>
            </a:r>
            <a:r>
              <a:rPr lang="en-US" sz="1400" dirty="0" err="1">
                <a:solidFill>
                  <a:srgbClr val="CF35E3"/>
                </a:solidFill>
              </a:rPr>
              <a:t>Hmag</a:t>
            </a:r>
            <a:r>
              <a:rPr lang="en-US" sz="1400" dirty="0">
                <a:solidFill>
                  <a:srgbClr val="CF35E3"/>
                </a:solidFill>
              </a:rPr>
              <a:t>);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title('Magnitude Response');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xlim</a:t>
            </a:r>
            <a:r>
              <a:rPr lang="it-IT" sz="1400" dirty="0">
                <a:solidFill>
                  <a:srgbClr val="CF35E3"/>
                </a:solidFill>
              </a:rPr>
              <a:t>( [-</a:t>
            </a:r>
            <a:r>
              <a:rPr lang="it-IT" sz="1400" dirty="0" err="1">
                <a:solidFill>
                  <a:srgbClr val="CF35E3"/>
                </a:solidFill>
              </a:rPr>
              <a:t>pi</a:t>
            </a:r>
            <a:r>
              <a:rPr lang="it-IT" sz="1400" dirty="0">
                <a:solidFill>
                  <a:srgbClr val="CF35E3"/>
                </a:solidFill>
              </a:rPr>
              <a:t> </a:t>
            </a:r>
            <a:r>
              <a:rPr lang="it-IT" sz="1400" dirty="0" err="1">
                <a:solidFill>
                  <a:srgbClr val="CF35E3"/>
                </a:solidFill>
              </a:rPr>
              <a:t>pi</a:t>
            </a:r>
            <a:r>
              <a:rPr lang="it-IT" sz="1400" dirty="0">
                <a:solidFill>
                  <a:srgbClr val="CF35E3"/>
                </a:solidFill>
              </a:rPr>
              <a:t>] 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figure;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plot(</a:t>
            </a:r>
            <a:r>
              <a:rPr lang="it-IT" sz="1400" dirty="0" err="1">
                <a:solidFill>
                  <a:srgbClr val="CF35E3"/>
                </a:solidFill>
              </a:rPr>
              <a:t>wHat</a:t>
            </a:r>
            <a:r>
              <a:rPr lang="it-IT" sz="1400" dirty="0">
                <a:solidFill>
                  <a:srgbClr val="CF35E3"/>
                </a:solidFill>
              </a:rPr>
              <a:t>, </a:t>
            </a:r>
            <a:r>
              <a:rPr lang="it-IT" sz="1400" dirty="0" err="1">
                <a:solidFill>
                  <a:srgbClr val="CF35E3"/>
                </a:solidFill>
              </a:rPr>
              <a:t>Hphase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title</a:t>
            </a:r>
            <a:r>
              <a:rPr lang="it-IT" sz="1400" dirty="0">
                <a:solidFill>
                  <a:srgbClr val="CF35E3"/>
                </a:solidFill>
              </a:rPr>
              <a:t>('</a:t>
            </a:r>
            <a:r>
              <a:rPr lang="it-IT" sz="1400" dirty="0" err="1">
                <a:solidFill>
                  <a:srgbClr val="CF35E3"/>
                </a:solidFill>
              </a:rPr>
              <a:t>Phase</a:t>
            </a:r>
            <a:r>
              <a:rPr lang="it-IT" sz="1400" dirty="0">
                <a:solidFill>
                  <a:srgbClr val="CF35E3"/>
                </a:solidFill>
              </a:rPr>
              <a:t> </a:t>
            </a:r>
            <a:r>
              <a:rPr lang="it-IT" sz="1400" dirty="0" err="1">
                <a:solidFill>
                  <a:srgbClr val="CF35E3"/>
                </a:solidFill>
              </a:rPr>
              <a:t>Response</a:t>
            </a:r>
            <a:r>
              <a:rPr lang="it-IT" sz="1400" dirty="0">
                <a:solidFill>
                  <a:srgbClr val="CF35E3"/>
                </a:solidFill>
              </a:rPr>
              <a:t>');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xlim</a:t>
            </a:r>
            <a:r>
              <a:rPr lang="it-IT" sz="1400" dirty="0">
                <a:solidFill>
                  <a:srgbClr val="CF35E3"/>
                </a:solidFill>
              </a:rPr>
              <a:t>( [-</a:t>
            </a:r>
            <a:r>
              <a:rPr lang="it-IT" sz="1400" dirty="0" err="1">
                <a:solidFill>
                  <a:srgbClr val="CF35E3"/>
                </a:solidFill>
              </a:rPr>
              <a:t>pi</a:t>
            </a:r>
            <a:r>
              <a:rPr lang="it-IT" sz="1400" dirty="0">
                <a:solidFill>
                  <a:srgbClr val="CF35E3"/>
                </a:solidFill>
              </a:rPr>
              <a:t> </a:t>
            </a:r>
            <a:r>
              <a:rPr lang="it-IT" sz="1400" dirty="0" err="1">
                <a:solidFill>
                  <a:srgbClr val="CF35E3"/>
                </a:solidFill>
              </a:rPr>
              <a:t>pi</a:t>
            </a:r>
            <a:r>
              <a:rPr lang="it-IT" sz="1400" dirty="0">
                <a:solidFill>
                  <a:srgbClr val="CF35E3"/>
                </a:solidFill>
              </a:rPr>
              <a:t>] );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172200" y="3101623"/>
            <a:ext cx="2674938" cy="1851377"/>
            <a:chOff x="6172200" y="3101623"/>
            <a:chExt cx="2674938" cy="1851377"/>
          </a:xfrm>
        </p:grpSpPr>
        <p:pic>
          <p:nvPicPr>
            <p:cNvPr id="25" name="Picture 24" descr="mag121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0" t="4444" r="3270" b="4446"/>
            <a:stretch/>
          </p:blipFill>
          <p:spPr>
            <a:xfrm>
              <a:off x="6172200" y="3101623"/>
              <a:ext cx="2438400" cy="1851377"/>
            </a:xfrm>
            <a:prstGeom prst="rect">
              <a:avLst/>
            </a:prstGeom>
          </p:spPr>
        </p:pic>
        <p:graphicFrame>
          <p:nvGraphicFramePr>
            <p:cNvPr id="30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4136426"/>
                </p:ext>
              </p:extLst>
            </p:nvPr>
          </p:nvGraphicFramePr>
          <p:xfrm>
            <a:off x="8610600" y="4549423"/>
            <a:ext cx="236538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400" imgH="190500" progId="Equation.3">
                    <p:embed/>
                  </p:oleObj>
                </mc:Choice>
                <mc:Fallback>
                  <p:oleObj name="Equation" r:id="rId10" imgW="1524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0600" y="4549423"/>
                          <a:ext cx="236538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0392135"/>
                </p:ext>
              </p:extLst>
            </p:nvPr>
          </p:nvGraphicFramePr>
          <p:xfrm>
            <a:off x="6400800" y="3330223"/>
            <a:ext cx="593724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33400" imgH="304800" progId="Equation.3">
                    <p:embed/>
                  </p:oleObj>
                </mc:Choice>
                <mc:Fallback>
                  <p:oleObj name="Equation" r:id="rId12" imgW="5334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3330223"/>
                          <a:ext cx="593724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6179671" y="4910328"/>
            <a:ext cx="2667467" cy="1938528"/>
            <a:chOff x="6179671" y="4910328"/>
            <a:chExt cx="2667467" cy="1938528"/>
          </a:xfrm>
        </p:grpSpPr>
        <p:pic>
          <p:nvPicPr>
            <p:cNvPr id="26" name="Picture 25" descr="phase121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9" t="607" r="3400" b="4757"/>
            <a:stretch/>
          </p:blipFill>
          <p:spPr>
            <a:xfrm>
              <a:off x="6179671" y="4910328"/>
              <a:ext cx="2438400" cy="1938528"/>
            </a:xfrm>
            <a:prstGeom prst="rect">
              <a:avLst/>
            </a:prstGeom>
          </p:spPr>
        </p:pic>
        <p:graphicFrame>
          <p:nvGraphicFramePr>
            <p:cNvPr id="28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4747715"/>
                </p:ext>
              </p:extLst>
            </p:nvPr>
          </p:nvGraphicFramePr>
          <p:xfrm>
            <a:off x="8610600" y="6400800"/>
            <a:ext cx="236538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400" imgH="190500" progId="Equation.3">
                    <p:embed/>
                  </p:oleObj>
                </mc:Choice>
                <mc:Fallback>
                  <p:oleObj name="Equation" r:id="rId15" imgW="1524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0600" y="6400800"/>
                          <a:ext cx="236538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8997992"/>
                </p:ext>
              </p:extLst>
            </p:nvPr>
          </p:nvGraphicFramePr>
          <p:xfrm>
            <a:off x="7669213" y="5168900"/>
            <a:ext cx="65881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584200" imgH="292100" progId="Equation.3">
                    <p:embed/>
                  </p:oleObj>
                </mc:Choice>
                <mc:Fallback>
                  <p:oleObj name="Equation" r:id="rId16" imgW="5842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9213" y="5168900"/>
                          <a:ext cx="65881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57200" y="41148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Sinusoidal Response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1385413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CF35E3"/>
                </a:solidFill>
              </a:rPr>
              <a:t>h = [ 0 1 2 1 0 0];</a:t>
            </a:r>
          </a:p>
          <a:p>
            <a:r>
              <a:rPr lang="da-DK" sz="1400" dirty="0">
                <a:solidFill>
                  <a:srgbClr val="CF35E3"/>
                </a:solidFill>
              </a:rPr>
              <a:t>n = [-1 0 1 2 3 4];</a:t>
            </a:r>
          </a:p>
          <a:p>
            <a:r>
              <a:rPr lang="da-DK" sz="1400" dirty="0">
                <a:solidFill>
                  <a:srgbClr val="CF35E3"/>
                </a:solidFill>
              </a:rPr>
              <a:t>stem(n, h);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ylim</a:t>
            </a:r>
            <a:r>
              <a:rPr lang="fi-FI" sz="1400" dirty="0">
                <a:solidFill>
                  <a:srgbClr val="CF35E3"/>
                </a:solidFill>
              </a:rPr>
              <a:t>( [-0.5 2.5] );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785004"/>
              </p:ext>
            </p:extLst>
          </p:nvPr>
        </p:nvGraphicFramePr>
        <p:xfrm>
          <a:off x="996950" y="4572000"/>
          <a:ext cx="15033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52500" imgH="317500" progId="Equation.3">
                  <p:embed/>
                </p:oleObj>
              </mc:Choice>
              <mc:Fallback>
                <p:oleObj name="Equation" r:id="rId18" imgW="952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96950" y="4572000"/>
                        <a:ext cx="1503363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799580"/>
              </p:ext>
            </p:extLst>
          </p:nvPr>
        </p:nvGraphicFramePr>
        <p:xfrm>
          <a:off x="1000125" y="5076825"/>
          <a:ext cx="21907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47800" imgH="482600" progId="Equation.3">
                  <p:embed/>
                </p:oleObj>
              </mc:Choice>
              <mc:Fallback>
                <p:oleObj name="Equation" r:id="rId20" imgW="1447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076825"/>
                        <a:ext cx="21907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32579"/>
              </p:ext>
            </p:extLst>
          </p:nvPr>
        </p:nvGraphicFramePr>
        <p:xfrm>
          <a:off x="1006475" y="5824538"/>
          <a:ext cx="21939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47800" imgH="482600" progId="Equation.3">
                  <p:embed/>
                </p:oleObj>
              </mc:Choice>
              <mc:Fallback>
                <p:oleObj name="Equation" r:id="rId22" imgW="1447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824538"/>
                        <a:ext cx="219392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 bwMode="auto">
          <a:xfrm>
            <a:off x="7735045" y="3558823"/>
            <a:ext cx="0" cy="12580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735045" y="6096000"/>
            <a:ext cx="0" cy="61707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124200" y="3386820"/>
            <a:ext cx="1295400" cy="747090"/>
            <a:chOff x="3124200" y="3386820"/>
            <a:chExt cx="1295400" cy="747090"/>
          </a:xfrm>
        </p:grpSpPr>
        <p:sp>
          <p:nvSpPr>
            <p:cNvPr id="22" name="TextBox 21"/>
            <p:cNvSpPr txBox="1"/>
            <p:nvPr/>
          </p:nvSpPr>
          <p:spPr>
            <a:xfrm>
              <a:off x="3124200" y="37338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phase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flipV="1">
              <a:off x="3505200" y="338682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4" name="TextBox 53"/>
          <p:cNvSpPr txBox="1"/>
          <p:nvPr/>
        </p:nvSpPr>
        <p:spPr>
          <a:xfrm>
            <a:off x="8515099" y="3352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gain of 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8200" y="54102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phase shift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>
                <a:solidFill>
                  <a:srgbClr val="0000FF"/>
                </a:solidFill>
              </a:rPr>
              <a:t>-</a:t>
            </a:r>
            <a:r>
              <a:rPr lang="en-US" sz="1800" i="1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1800" i="1" dirty="0">
                <a:solidFill>
                  <a:srgbClr val="0000FF"/>
                </a:solidFill>
              </a:rPr>
              <a:t>/3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534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Lowpass</a:t>
            </a:r>
            <a:r>
              <a:rPr lang="en-US" sz="1800" i="1" dirty="0"/>
              <a:t> filter</a:t>
            </a:r>
          </a:p>
        </p:txBody>
      </p:sp>
      <p:graphicFrame>
        <p:nvGraphicFramePr>
          <p:cNvPr id="4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798033"/>
              </p:ext>
            </p:extLst>
          </p:nvPr>
        </p:nvGraphicFramePr>
        <p:xfrm>
          <a:off x="3200400" y="5867400"/>
          <a:ext cx="13843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14400" imgH="304800" progId="Equation.3">
                  <p:embed/>
                </p:oleObj>
              </mc:Choice>
              <mc:Fallback>
                <p:oleObj name="Equation" r:id="rId24" imgW="9144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867400"/>
                        <a:ext cx="13843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823184"/>
              </p:ext>
            </p:extLst>
          </p:nvPr>
        </p:nvGraphicFramePr>
        <p:xfrm>
          <a:off x="4572000" y="5867400"/>
          <a:ext cx="1211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00100" imgH="304800" progId="Equation.3">
                  <p:embed/>
                </p:oleObj>
              </mc:Choice>
              <mc:Fallback>
                <p:oleObj name="Equation" r:id="rId26" imgW="800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867400"/>
                        <a:ext cx="12112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5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7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Response of FIR Filters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6-2 &amp; 6-4.3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071687" y="2362200"/>
            <a:ext cx="2819400" cy="533400"/>
            <a:chOff x="2071687" y="2362200"/>
            <a:chExt cx="2819400" cy="533400"/>
          </a:xfrm>
        </p:grpSpPr>
        <p:graphicFrame>
          <p:nvGraphicFramePr>
            <p:cNvPr id="10" name="Object 10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1109695"/>
                </p:ext>
              </p:extLst>
            </p:nvPr>
          </p:nvGraphicFramePr>
          <p:xfrm>
            <a:off x="3138487" y="2436813"/>
            <a:ext cx="554038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91973" imgH="203112" progId="Equation.3">
                    <p:embed/>
                  </p:oleObj>
                </mc:Choice>
                <mc:Fallback>
                  <p:oleObj name="Equation" r:id="rId2" imgW="291973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8487" y="2436813"/>
                          <a:ext cx="554038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1066"/>
            <p:cNvSpPr>
              <a:spLocks noChangeArrowheads="1"/>
            </p:cNvSpPr>
            <p:nvPr/>
          </p:nvSpPr>
          <p:spPr bwMode="auto">
            <a:xfrm>
              <a:off x="3062287" y="2362200"/>
              <a:ext cx="7620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67"/>
            <p:cNvSpPr>
              <a:spLocks noChangeShapeType="1"/>
            </p:cNvSpPr>
            <p:nvPr/>
          </p:nvSpPr>
          <p:spPr bwMode="auto">
            <a:xfrm>
              <a:off x="2071687" y="261348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69"/>
            <p:cNvSpPr>
              <a:spLocks noChangeShapeType="1"/>
            </p:cNvSpPr>
            <p:nvPr/>
          </p:nvSpPr>
          <p:spPr bwMode="auto">
            <a:xfrm>
              <a:off x="3824287" y="261348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96637"/>
              </p:ext>
            </p:extLst>
          </p:nvPr>
        </p:nvGraphicFramePr>
        <p:xfrm>
          <a:off x="2198688" y="2032000"/>
          <a:ext cx="66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200" imgH="203200" progId="Equation.3">
                  <p:embed/>
                </p:oleObj>
              </mc:Choice>
              <mc:Fallback>
                <p:oleObj name="Equation" r:id="rId4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2032000"/>
                        <a:ext cx="660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38"/>
          <p:cNvSpPr txBox="1">
            <a:spLocks noChangeArrowheads="1"/>
          </p:cNvSpPr>
          <p:nvPr/>
        </p:nvSpPr>
        <p:spPr bwMode="auto">
          <a:xfrm>
            <a:off x="457200" y="3352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80000"/>
              </a:spcBef>
            </a:pPr>
            <a:r>
              <a:rPr lang="en-US" dirty="0">
                <a:latin typeface="Times New Roman" charset="0"/>
              </a:rPr>
              <a:t>Derivation</a:t>
            </a:r>
          </a:p>
        </p:txBody>
      </p:sp>
      <p:graphicFrame>
        <p:nvGraphicFramePr>
          <p:cNvPr id="17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11944"/>
              </p:ext>
            </p:extLst>
          </p:nvPr>
        </p:nvGraphicFramePr>
        <p:xfrm>
          <a:off x="3849687" y="5489575"/>
          <a:ext cx="51419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36900" imgH="304800" progId="Equation.3">
                  <p:embed/>
                </p:oleObj>
              </mc:Choice>
              <mc:Fallback>
                <p:oleObj name="Equation" r:id="rId6" imgW="3136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7" y="5489575"/>
                        <a:ext cx="51419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38"/>
          <p:cNvSpPr txBox="1">
            <a:spLocks noChangeArrowheads="1"/>
          </p:cNvSpPr>
          <p:nvPr/>
        </p:nvSpPr>
        <p:spPr bwMode="auto">
          <a:xfrm>
            <a:off x="457200" y="14478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Frequencies in output are only those in input</a:t>
            </a:r>
          </a:p>
        </p:txBody>
      </p:sp>
      <p:graphicFrame>
        <p:nvGraphicFramePr>
          <p:cNvPr id="22" name="Object 10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22149"/>
              </p:ext>
            </p:extLst>
          </p:nvPr>
        </p:nvGraphicFramePr>
        <p:xfrm>
          <a:off x="3435350" y="4953000"/>
          <a:ext cx="38036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700" imgH="292100" progId="Equation.3">
                  <p:embed/>
                </p:oleObj>
              </mc:Choice>
              <mc:Fallback>
                <p:oleObj name="Equation" r:id="rId8" imgW="20447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4953000"/>
                        <a:ext cx="380365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21291"/>
              </p:ext>
            </p:extLst>
          </p:nvPr>
        </p:nvGraphicFramePr>
        <p:xfrm>
          <a:off x="2962275" y="4445000"/>
          <a:ext cx="35909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400" imgH="292100" progId="Equation.3">
                  <p:embed/>
                </p:oleObj>
              </mc:Choice>
              <mc:Fallback>
                <p:oleObj name="Equation" r:id="rId10" imgW="1930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4445000"/>
                        <a:ext cx="35909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14055"/>
              </p:ext>
            </p:extLst>
          </p:nvPr>
        </p:nvGraphicFramePr>
        <p:xfrm>
          <a:off x="4061709" y="2057400"/>
          <a:ext cx="1348491" cy="4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500" imgH="292100" progId="Equation.3">
                  <p:embed/>
                </p:oleObj>
              </mc:Choice>
              <mc:Fallback>
                <p:oleObj name="Equation" r:id="rId12" imgW="8255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709" y="2057400"/>
                        <a:ext cx="1348491" cy="4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437150"/>
              </p:ext>
            </p:extLst>
          </p:nvPr>
        </p:nvGraphicFramePr>
        <p:xfrm>
          <a:off x="2971800" y="3881735"/>
          <a:ext cx="320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228600" progId="Equation.3">
                  <p:embed/>
                </p:oleObj>
              </mc:Choice>
              <mc:Fallback>
                <p:oleObj name="Equation" r:id="rId14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81735"/>
                        <a:ext cx="3200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6891"/>
              </p:ext>
            </p:extLst>
          </p:nvPr>
        </p:nvGraphicFramePr>
        <p:xfrm>
          <a:off x="1752600" y="2819400"/>
          <a:ext cx="1168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4200" imgH="215900" progId="Equation.3">
                  <p:embed/>
                </p:oleObj>
              </mc:Choice>
              <mc:Fallback>
                <p:oleObj name="Equation" r:id="rId16" imgW="584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19400"/>
                        <a:ext cx="1168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4869"/>
              </p:ext>
            </p:extLst>
          </p:nvPr>
        </p:nvGraphicFramePr>
        <p:xfrm>
          <a:off x="3962400" y="2743200"/>
          <a:ext cx="3124200" cy="54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16100" imgH="317500" progId="Equation.3">
                  <p:embed/>
                </p:oleObj>
              </mc:Choice>
              <mc:Fallback>
                <p:oleObj name="Equation" r:id="rId18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43200"/>
                        <a:ext cx="3124200" cy="546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10813"/>
              </p:ext>
            </p:extLst>
          </p:nvPr>
        </p:nvGraphicFramePr>
        <p:xfrm>
          <a:off x="4343400" y="6121400"/>
          <a:ext cx="3714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19300" imgH="317500" progId="Equation.3">
                  <p:embed/>
                </p:oleObj>
              </mc:Choice>
              <mc:Fallback>
                <p:oleObj name="Equation" r:id="rId20" imgW="2019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121400"/>
                        <a:ext cx="37147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276117"/>
              </p:ext>
            </p:extLst>
          </p:nvPr>
        </p:nvGraphicFramePr>
        <p:xfrm>
          <a:off x="76200" y="5943600"/>
          <a:ext cx="31464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2000" imgH="457200" progId="Equation.3">
                  <p:embed/>
                </p:oleObj>
              </mc:Choice>
              <mc:Fallback>
                <p:oleObj name="Equation" r:id="rId22" imgW="203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43600"/>
                        <a:ext cx="31464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0925" y="4419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6800" y="3881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819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For real-valued h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]</a:t>
            </a: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9-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52" name="Elbow Connector 51"/>
          <p:cNvCxnSpPr/>
          <p:nvPr/>
        </p:nvCxnSpPr>
        <p:spPr bwMode="auto">
          <a:xfrm rot="8100000" flipH="1" flipV="1">
            <a:off x="2861329" y="5368271"/>
            <a:ext cx="685800" cy="38100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57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build="p" autoUpdateAnimBg="0"/>
      <p:bldP spid="3" grpId="0"/>
      <p:bldP spid="3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Ideal Delay</a:t>
            </a:r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447800"/>
            <a:ext cx="4076700" cy="5334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Delay by 1 Sample</a:t>
            </a:r>
          </a:p>
        </p:txBody>
      </p:sp>
      <p:graphicFrame>
        <p:nvGraphicFramePr>
          <p:cNvPr id="27657" name="Object 10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62349"/>
              </p:ext>
            </p:extLst>
          </p:nvPr>
        </p:nvGraphicFramePr>
        <p:xfrm>
          <a:off x="1130760" y="2773363"/>
          <a:ext cx="16541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614" imgH="203112" progId="Equation.3">
                  <p:embed/>
                </p:oleObj>
              </mc:Choice>
              <mc:Fallback>
                <p:oleObj name="Equation" r:id="rId2" imgW="88861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760" y="2773363"/>
                        <a:ext cx="16541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28700" y="1981200"/>
            <a:ext cx="2057400" cy="609600"/>
            <a:chOff x="1028700" y="1981200"/>
            <a:chExt cx="2057400" cy="609600"/>
          </a:xfrm>
        </p:grpSpPr>
        <p:sp>
          <p:nvSpPr>
            <p:cNvPr id="27658" name="Rectangle 1041"/>
            <p:cNvSpPr>
              <a:spLocks noChangeArrowheads="1"/>
            </p:cNvSpPr>
            <p:nvPr/>
          </p:nvSpPr>
          <p:spPr bwMode="auto">
            <a:xfrm>
              <a:off x="1714500" y="2209800"/>
              <a:ext cx="5334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1042"/>
            <p:cNvSpPr>
              <a:spLocks noChangeShapeType="1"/>
            </p:cNvSpPr>
            <p:nvPr/>
          </p:nvSpPr>
          <p:spPr bwMode="auto">
            <a:xfrm>
              <a:off x="1028700" y="2438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60" name="Object 10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271605"/>
                </p:ext>
              </p:extLst>
            </p:nvPr>
          </p:nvGraphicFramePr>
          <p:xfrm>
            <a:off x="1752600" y="2294160"/>
            <a:ext cx="479842" cy="231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19100" imgH="203200" progId="Equation.3">
                    <p:embed/>
                  </p:oleObj>
                </mc:Choice>
                <mc:Fallback>
                  <p:oleObj name="Equation" r:id="rId4" imgW="419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2294160"/>
                          <a:ext cx="479842" cy="231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1" name="Line 1044"/>
            <p:cNvSpPr>
              <a:spLocks noChangeShapeType="1"/>
            </p:cNvSpPr>
            <p:nvPr/>
          </p:nvSpPr>
          <p:spPr bwMode="auto">
            <a:xfrm>
              <a:off x="2247900" y="2438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Text Box 1045"/>
            <p:cNvSpPr txBox="1">
              <a:spLocks noChangeArrowheads="1"/>
            </p:cNvSpPr>
            <p:nvPr/>
          </p:nvSpPr>
          <p:spPr bwMode="auto">
            <a:xfrm>
              <a:off x="1028700" y="1995488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i="1"/>
                <a:t>x</a:t>
              </a:r>
              <a:r>
                <a:rPr lang="en-US" sz="2000"/>
                <a:t>[</a:t>
              </a:r>
              <a:r>
                <a:rPr lang="en-US" sz="2000" i="1"/>
                <a:t>n</a:t>
              </a:r>
              <a:r>
                <a:rPr lang="en-US" sz="2000"/>
                <a:t>]</a:t>
              </a:r>
            </a:p>
          </p:txBody>
        </p:sp>
        <p:sp>
          <p:nvSpPr>
            <p:cNvPr id="27663" name="Text Box 1046"/>
            <p:cNvSpPr txBox="1">
              <a:spLocks noChangeArrowheads="1"/>
            </p:cNvSpPr>
            <p:nvPr/>
          </p:nvSpPr>
          <p:spPr bwMode="auto">
            <a:xfrm>
              <a:off x="2400300" y="1981200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i="1"/>
                <a:t>y</a:t>
              </a:r>
              <a:r>
                <a:rPr lang="en-US" sz="2000"/>
                <a:t>[</a:t>
              </a:r>
              <a:r>
                <a:rPr lang="en-US" sz="2000" i="1"/>
                <a:t>n</a:t>
              </a:r>
              <a:r>
                <a:rPr lang="en-US" sz="2000"/>
                <a:t>]</a:t>
              </a:r>
            </a:p>
          </p:txBody>
        </p:sp>
      </p:grpSp>
      <p:graphicFrame>
        <p:nvGraphicFramePr>
          <p:cNvPr id="2766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72272"/>
              </p:ext>
            </p:extLst>
          </p:nvPr>
        </p:nvGraphicFramePr>
        <p:xfrm>
          <a:off x="1130760" y="3779160"/>
          <a:ext cx="16541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614" imgH="203112" progId="Equation.3">
                  <p:embed/>
                </p:oleObj>
              </mc:Choice>
              <mc:Fallback>
                <p:oleObj name="Equation" r:id="rId6" imgW="88861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760" y="3779160"/>
                        <a:ext cx="16541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Object 1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21321"/>
              </p:ext>
            </p:extLst>
          </p:nvPr>
        </p:nvGraphicFramePr>
        <p:xfrm>
          <a:off x="1185635" y="4638613"/>
          <a:ext cx="1622425" cy="50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100" imgH="292100" progId="Equation.3">
                  <p:embed/>
                </p:oleObj>
              </mc:Choice>
              <mc:Fallback>
                <p:oleObj name="Equation" r:id="rId8" imgW="927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635" y="4638613"/>
                        <a:ext cx="1622425" cy="508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WordArt 1051"/>
          <p:cNvSpPr>
            <a:spLocks noChangeArrowheads="1" noChangeShapeType="1" noTextEdit="1"/>
          </p:cNvSpPr>
          <p:nvPr/>
        </p:nvSpPr>
        <p:spPr bwMode="auto">
          <a:xfrm>
            <a:off x="3524250" y="5803900"/>
            <a:ext cx="1581150" cy="4270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kern="10" spc="-2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Linear Phase</a:t>
            </a:r>
          </a:p>
        </p:txBody>
      </p:sp>
      <p:sp>
        <p:nvSpPr>
          <p:cNvPr id="27667" name="WordArt 1052"/>
          <p:cNvSpPr>
            <a:spLocks noChangeArrowheads="1" noChangeShapeType="1" noTextEdit="1"/>
          </p:cNvSpPr>
          <p:nvPr/>
        </p:nvSpPr>
        <p:spPr bwMode="auto">
          <a:xfrm>
            <a:off x="3505200" y="3733800"/>
            <a:ext cx="1590675" cy="4270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kern="10" spc="-24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Allpass</a:t>
            </a:r>
            <a:r>
              <a:rPr lang="en-US" kern="10" spc="-2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 Filter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81400" y="2209800"/>
            <a:ext cx="1371600" cy="914400"/>
            <a:chOff x="3429000" y="2209800"/>
            <a:chExt cx="1371600" cy="914400"/>
          </a:xfrm>
        </p:grpSpPr>
        <p:sp>
          <p:nvSpPr>
            <p:cNvPr id="27673" name="WordArt 1062"/>
            <p:cNvSpPr>
              <a:spLocks noChangeArrowheads="1" noChangeShapeType="1" noTextEdit="1"/>
            </p:cNvSpPr>
            <p:nvPr/>
          </p:nvSpPr>
          <p:spPr bwMode="auto">
            <a:xfrm>
              <a:off x="3429000" y="2743200"/>
              <a:ext cx="1295400" cy="38100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kern="10" spc="-240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99"/>
                  </a:solidFill>
                  <a:effectLst>
                    <a:outerShdw blurRad="63500" dist="125724" dir="18900000" algn="ctr" rotWithShape="0">
                      <a:srgbClr val="000099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Condition</a:t>
              </a:r>
            </a:p>
          </p:txBody>
        </p:sp>
        <p:sp>
          <p:nvSpPr>
            <p:cNvPr id="27674" name="WordArt 1063"/>
            <p:cNvSpPr>
              <a:spLocks noChangeArrowheads="1" noChangeShapeType="1" noTextEdit="1"/>
            </p:cNvSpPr>
            <p:nvPr/>
          </p:nvSpPr>
          <p:spPr bwMode="auto">
            <a:xfrm>
              <a:off x="3429000" y="2209800"/>
              <a:ext cx="1371600" cy="38100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kern="10" spc="-240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99"/>
                  </a:solidFill>
                  <a:effectLst>
                    <a:outerShdw blurRad="63500" dist="125724" dir="18900000" algn="ctr" rotWithShape="0">
                      <a:srgbClr val="000099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Zero Initial</a:t>
              </a:r>
            </a:p>
          </p:txBody>
        </p:sp>
      </p:grp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6-5.1</a:t>
            </a: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9-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7" name="Rectangle 1028"/>
          <p:cNvSpPr txBox="1">
            <a:spLocks noChangeArrowheads="1"/>
          </p:cNvSpPr>
          <p:nvPr/>
        </p:nvSpPr>
        <p:spPr bwMode="auto">
          <a:xfrm>
            <a:off x="381000" y="3276600"/>
            <a:ext cx="407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Impulse response</a:t>
            </a:r>
          </a:p>
        </p:txBody>
      </p:sp>
      <p:sp>
        <p:nvSpPr>
          <p:cNvPr id="39" name="Rectangle 1028"/>
          <p:cNvSpPr txBox="1">
            <a:spLocks noChangeArrowheads="1"/>
          </p:cNvSpPr>
          <p:nvPr/>
        </p:nvSpPr>
        <p:spPr bwMode="auto">
          <a:xfrm>
            <a:off x="381000" y="4134300"/>
            <a:ext cx="407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Frequency response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57800" y="1447800"/>
            <a:ext cx="2971800" cy="2057400"/>
            <a:chOff x="5715000" y="1371600"/>
            <a:chExt cx="3200400" cy="2209800"/>
          </a:xfrm>
        </p:grpSpPr>
        <p:pic>
          <p:nvPicPr>
            <p:cNvPr id="5" name="Picture 4" descr="IdealDelayTim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371600"/>
              <a:ext cx="2946400" cy="22098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096000" y="15240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h</a:t>
              </a:r>
              <a:r>
                <a:rPr lang="en-US" sz="2000" dirty="0"/>
                <a:t>[</a:t>
              </a:r>
              <a:r>
                <a:rPr lang="en-US" sz="2000" i="1" dirty="0"/>
                <a:t>n</a:t>
              </a:r>
              <a:r>
                <a:rPr lang="en-US" sz="2000" dirty="0"/>
                <a:t>]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58200" y="302889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n</a:t>
              </a:r>
            </a:p>
          </p:txBody>
        </p:sp>
      </p:grpSp>
      <p:pic>
        <p:nvPicPr>
          <p:cNvPr id="7" name="Picture 6" descr="IdealDelay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6099" r="6750" b="3000"/>
          <a:stretch/>
        </p:blipFill>
        <p:spPr>
          <a:xfrm>
            <a:off x="5266944" y="3538728"/>
            <a:ext cx="3602736" cy="277063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162800" y="1295400"/>
            <a:ext cx="18288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35E3"/>
                </a:solidFill>
              </a:rPr>
              <a:t>h = [ 0  0 0 1 0 0 0];</a:t>
            </a:r>
          </a:p>
          <a:p>
            <a:r>
              <a:rPr lang="da-DK" sz="1400" dirty="0">
                <a:solidFill>
                  <a:srgbClr val="CF35E3"/>
                </a:solidFill>
              </a:rPr>
              <a:t>n = [-2 -1 0 1 2 3 4];</a:t>
            </a:r>
          </a:p>
          <a:p>
            <a:r>
              <a:rPr lang="da-DK" sz="1400" dirty="0">
                <a:solidFill>
                  <a:srgbClr val="CF35E3"/>
                </a:solidFill>
              </a:rPr>
              <a:t>stem(n, h);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ylim</a:t>
            </a:r>
            <a:r>
              <a:rPr lang="fi-FI" sz="1400" dirty="0">
                <a:solidFill>
                  <a:srgbClr val="CF35E3"/>
                </a:solidFill>
              </a:rPr>
              <a:t>( [-0.5 1.5] );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62600" y="6324600"/>
            <a:ext cx="12954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F35E3"/>
                </a:solidFill>
              </a:rPr>
              <a:t>freqz</a:t>
            </a:r>
            <a:r>
              <a:rPr lang="en-US" sz="1400" dirty="0">
                <a:solidFill>
                  <a:srgbClr val="CF35E3"/>
                </a:solidFill>
              </a:rPr>
              <a:t>( [ 0 1 ] );</a:t>
            </a:r>
            <a:endParaRPr lang="fi-FI" sz="1400" dirty="0">
              <a:solidFill>
                <a:srgbClr val="CF35E3"/>
              </a:solidFill>
            </a:endParaRPr>
          </a:p>
        </p:txBody>
      </p:sp>
      <p:graphicFrame>
        <p:nvGraphicFramePr>
          <p:cNvPr id="5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034903"/>
              </p:ext>
            </p:extLst>
          </p:nvPr>
        </p:nvGraphicFramePr>
        <p:xfrm>
          <a:off x="1066800" y="5181600"/>
          <a:ext cx="14493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400" imgH="304800" progId="Equation.3">
                  <p:embed/>
                </p:oleObj>
              </mc:Choice>
              <mc:Fallback>
                <p:oleObj name="Equation" r:id="rId12" imgW="7874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14493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432389"/>
              </p:ext>
            </p:extLst>
          </p:nvPr>
        </p:nvGraphicFramePr>
        <p:xfrm>
          <a:off x="1143000" y="5791200"/>
          <a:ext cx="17065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100" imgH="292100" progId="Equation.3">
                  <p:embed/>
                </p:oleObj>
              </mc:Choice>
              <mc:Fallback>
                <p:oleObj name="Equation" r:id="rId14" imgW="927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91200"/>
                        <a:ext cx="17065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56301"/>
              </p:ext>
            </p:extLst>
          </p:nvPr>
        </p:nvGraphicFramePr>
        <p:xfrm>
          <a:off x="6770688" y="3581400"/>
          <a:ext cx="19335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04900" imgH="215900" progId="Equation.3">
                  <p:embed/>
                </p:oleObj>
              </mc:Choice>
              <mc:Fallback>
                <p:oleObj name="Equation" r:id="rId16" imgW="1104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581400"/>
                        <a:ext cx="19335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7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/>
      <p:bldP spid="27667" grpId="0"/>
      <p:bldP spid="37" grpId="0"/>
      <p:bldP spid="39" grpId="0"/>
      <p:bldP spid="47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Two-Point Averaging Filter</a:t>
            </a:r>
          </a:p>
        </p:txBody>
      </p:sp>
      <p:graphicFrame>
        <p:nvGraphicFramePr>
          <p:cNvPr id="32771" name="Object 15"/>
          <p:cNvGraphicFramePr>
            <a:graphicFrameLocks noChangeAspect="1"/>
          </p:cNvGraphicFramePr>
          <p:nvPr/>
        </p:nvGraphicFramePr>
        <p:xfrm>
          <a:off x="1073150" y="1854200"/>
          <a:ext cx="28130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393700" progId="Equation.3">
                  <p:embed/>
                </p:oleObj>
              </mc:Choice>
              <mc:Fallback>
                <p:oleObj name="Equation" r:id="rId2" imgW="1511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854200"/>
                        <a:ext cx="28130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22"/>
          <p:cNvGraphicFramePr>
            <a:graphicFrameLocks noChangeAspect="1"/>
          </p:cNvGraphicFramePr>
          <p:nvPr/>
        </p:nvGraphicFramePr>
        <p:xfrm>
          <a:off x="1090613" y="2895600"/>
          <a:ext cx="28606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033" imgH="393529" progId="Equation.3">
                  <p:embed/>
                </p:oleObj>
              </mc:Choice>
              <mc:Fallback>
                <p:oleObj name="Equation" r:id="rId4" imgW="153603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895600"/>
                        <a:ext cx="28606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46267"/>
              </p:ext>
            </p:extLst>
          </p:nvPr>
        </p:nvGraphicFramePr>
        <p:xfrm>
          <a:off x="1120775" y="3962401"/>
          <a:ext cx="2308225" cy="7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393700" progId="Equation.3">
                  <p:embed/>
                </p:oleObj>
              </mc:Choice>
              <mc:Fallback>
                <p:oleObj name="Equation" r:id="rId6" imgW="1282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962401"/>
                        <a:ext cx="2308225" cy="7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776891"/>
              </p:ext>
            </p:extLst>
          </p:nvPr>
        </p:nvGraphicFramePr>
        <p:xfrm>
          <a:off x="1038225" y="4672012"/>
          <a:ext cx="3457575" cy="83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482600" progId="Equation.3">
                  <p:embed/>
                </p:oleObj>
              </mc:Choice>
              <mc:Fallback>
                <p:oleObj name="Equation" r:id="rId8" imgW="1981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672012"/>
                        <a:ext cx="3457575" cy="835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09376"/>
              </p:ext>
            </p:extLst>
          </p:nvPr>
        </p:nvGraphicFramePr>
        <p:xfrm>
          <a:off x="1117600" y="5581650"/>
          <a:ext cx="2540000" cy="77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800" imgH="444500" progId="Equation.3">
                  <p:embed/>
                </p:oleObj>
              </mc:Choice>
              <mc:Fallback>
                <p:oleObj name="Equation" r:id="rId10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581650"/>
                        <a:ext cx="2540000" cy="772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3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495800" cy="5334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Input-output relationship</a:t>
            </a:r>
          </a:p>
        </p:txBody>
      </p:sp>
      <p:grpSp>
        <p:nvGrpSpPr>
          <p:cNvPr id="32778" name="Group 134"/>
          <p:cNvGrpSpPr>
            <a:grpSpLocks/>
          </p:cNvGrpSpPr>
          <p:nvPr/>
        </p:nvGrpSpPr>
        <p:grpSpPr bwMode="auto">
          <a:xfrm>
            <a:off x="5089525" y="1447800"/>
            <a:ext cx="3368675" cy="1990725"/>
            <a:chOff x="3254" y="960"/>
            <a:chExt cx="2122" cy="1254"/>
          </a:xfrm>
        </p:grpSpPr>
        <p:sp>
          <p:nvSpPr>
            <p:cNvPr id="32804" name="Line 35"/>
            <p:cNvSpPr>
              <a:spLocks noChangeShapeType="1"/>
            </p:cNvSpPr>
            <p:nvPr/>
          </p:nvSpPr>
          <p:spPr bwMode="auto">
            <a:xfrm>
              <a:off x="4702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Line 36"/>
            <p:cNvSpPr>
              <a:spLocks noChangeShapeType="1"/>
            </p:cNvSpPr>
            <p:nvPr/>
          </p:nvSpPr>
          <p:spPr bwMode="auto">
            <a:xfrm>
              <a:off x="431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Line 37"/>
            <p:cNvSpPr>
              <a:spLocks noChangeShapeType="1"/>
            </p:cNvSpPr>
            <p:nvPr/>
          </p:nvSpPr>
          <p:spPr bwMode="auto">
            <a:xfrm>
              <a:off x="3494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Line 38"/>
            <p:cNvSpPr>
              <a:spLocks noChangeShapeType="1"/>
            </p:cNvSpPr>
            <p:nvPr/>
          </p:nvSpPr>
          <p:spPr bwMode="auto">
            <a:xfrm>
              <a:off x="3552" y="187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39"/>
            <p:cNvSpPr>
              <a:spLocks noChangeShapeType="1"/>
            </p:cNvSpPr>
            <p:nvPr/>
          </p:nvSpPr>
          <p:spPr bwMode="auto">
            <a:xfrm>
              <a:off x="3552" y="12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Oval 40"/>
            <p:cNvSpPr>
              <a:spLocks noChangeArrowheads="1"/>
            </p:cNvSpPr>
            <p:nvPr/>
          </p:nvSpPr>
          <p:spPr bwMode="auto">
            <a:xfrm>
              <a:off x="3504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Line 41"/>
            <p:cNvSpPr>
              <a:spLocks noChangeShapeType="1"/>
            </p:cNvSpPr>
            <p:nvPr/>
          </p:nvSpPr>
          <p:spPr bwMode="auto">
            <a:xfrm flipV="1">
              <a:off x="3552" y="158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Text Box 45"/>
            <p:cNvSpPr txBox="1">
              <a:spLocks noChangeArrowheads="1"/>
            </p:cNvSpPr>
            <p:nvPr/>
          </p:nvSpPr>
          <p:spPr bwMode="auto">
            <a:xfrm>
              <a:off x="5040" y="172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i="1"/>
                <a:t>n</a:t>
              </a:r>
            </a:p>
          </p:txBody>
        </p:sp>
        <p:sp>
          <p:nvSpPr>
            <p:cNvPr id="32812" name="Oval 46"/>
            <p:cNvSpPr>
              <a:spLocks noChangeArrowheads="1"/>
            </p:cNvSpPr>
            <p:nvPr/>
          </p:nvSpPr>
          <p:spPr bwMode="auto">
            <a:xfrm>
              <a:off x="42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47"/>
            <p:cNvSpPr>
              <a:spLocks noChangeArrowheads="1"/>
            </p:cNvSpPr>
            <p:nvPr/>
          </p:nvSpPr>
          <p:spPr bwMode="auto">
            <a:xfrm>
              <a:off x="4656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8"/>
            <p:cNvSpPr txBox="1">
              <a:spLocks noChangeArrowheads="1"/>
            </p:cNvSpPr>
            <p:nvPr/>
          </p:nvSpPr>
          <p:spPr bwMode="auto">
            <a:xfrm>
              <a:off x="3312" y="96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i="1"/>
                <a:t>h</a:t>
              </a:r>
              <a:r>
                <a:rPr lang="en-US"/>
                <a:t>[</a:t>
              </a:r>
              <a:r>
                <a:rPr lang="en-US" i="1"/>
                <a:t>n</a:t>
              </a:r>
              <a:r>
                <a:rPr lang="en-US"/>
                <a:t>]</a:t>
              </a:r>
            </a:p>
          </p:txBody>
        </p:sp>
        <p:sp>
          <p:nvSpPr>
            <p:cNvPr id="32815" name="Text Box 49"/>
            <p:cNvSpPr txBox="1">
              <a:spLocks noChangeArrowheads="1"/>
            </p:cNvSpPr>
            <p:nvPr/>
          </p:nvSpPr>
          <p:spPr bwMode="auto">
            <a:xfrm>
              <a:off x="3830" y="960"/>
              <a:ext cx="15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 dirty="0"/>
                <a:t>Two-tap averaging filter</a:t>
              </a:r>
            </a:p>
          </p:txBody>
        </p:sp>
        <p:sp>
          <p:nvSpPr>
            <p:cNvPr id="32816" name="Text Box 51"/>
            <p:cNvSpPr txBox="1">
              <a:spLocks noChangeArrowheads="1"/>
            </p:cNvSpPr>
            <p:nvPr/>
          </p:nvSpPr>
          <p:spPr bwMode="auto">
            <a:xfrm>
              <a:off x="3254" y="1440"/>
              <a:ext cx="1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½ </a:t>
              </a:r>
            </a:p>
          </p:txBody>
        </p:sp>
        <p:sp>
          <p:nvSpPr>
            <p:cNvPr id="32817" name="Text Box 53"/>
            <p:cNvSpPr txBox="1">
              <a:spLocks noChangeArrowheads="1"/>
            </p:cNvSpPr>
            <p:nvPr/>
          </p:nvSpPr>
          <p:spPr bwMode="auto">
            <a:xfrm>
              <a:off x="4222" y="1968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2</a:t>
              </a:r>
            </a:p>
          </p:txBody>
        </p:sp>
        <p:sp>
          <p:nvSpPr>
            <p:cNvPr id="32818" name="Text Box 54"/>
            <p:cNvSpPr txBox="1">
              <a:spLocks noChangeArrowheads="1"/>
            </p:cNvSpPr>
            <p:nvPr/>
          </p:nvSpPr>
          <p:spPr bwMode="auto">
            <a:xfrm>
              <a:off x="4598" y="1983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3</a:t>
              </a:r>
            </a:p>
          </p:txBody>
        </p:sp>
        <p:sp>
          <p:nvSpPr>
            <p:cNvPr id="32819" name="Oval 57"/>
            <p:cNvSpPr>
              <a:spLocks noChangeArrowheads="1"/>
            </p:cNvSpPr>
            <p:nvPr/>
          </p:nvSpPr>
          <p:spPr bwMode="auto">
            <a:xfrm>
              <a:off x="3888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Line 58"/>
            <p:cNvSpPr>
              <a:spLocks noChangeShapeType="1"/>
            </p:cNvSpPr>
            <p:nvPr/>
          </p:nvSpPr>
          <p:spPr bwMode="auto">
            <a:xfrm flipV="1">
              <a:off x="3936" y="158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Text Box 59"/>
            <p:cNvSpPr txBox="1">
              <a:spLocks noChangeArrowheads="1"/>
            </p:cNvSpPr>
            <p:nvPr/>
          </p:nvSpPr>
          <p:spPr bwMode="auto">
            <a:xfrm>
              <a:off x="3824" y="1975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1</a:t>
              </a:r>
            </a:p>
          </p:txBody>
        </p:sp>
      </p:grpSp>
      <p:grpSp>
        <p:nvGrpSpPr>
          <p:cNvPr id="32779" name="Group 133"/>
          <p:cNvGrpSpPr>
            <a:grpSpLocks/>
          </p:cNvGrpSpPr>
          <p:nvPr/>
        </p:nvGrpSpPr>
        <p:grpSpPr bwMode="auto">
          <a:xfrm>
            <a:off x="4724400" y="3429000"/>
            <a:ext cx="4343400" cy="2971800"/>
            <a:chOff x="3024" y="2208"/>
            <a:chExt cx="2736" cy="1872"/>
          </a:xfrm>
        </p:grpSpPr>
        <p:sp>
          <p:nvSpPr>
            <p:cNvPr id="32780" name="Rectangle 109"/>
            <p:cNvSpPr>
              <a:spLocks noChangeArrowheads="1"/>
            </p:cNvSpPr>
            <p:nvPr/>
          </p:nvSpPr>
          <p:spPr bwMode="auto">
            <a:xfrm>
              <a:off x="4305" y="2544"/>
              <a:ext cx="563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/>
                <a:t>Delay</a:t>
              </a:r>
              <a:endParaRPr lang="en-US" sz="2000" dirty="0"/>
            </a:p>
          </p:txBody>
        </p:sp>
        <p:grpSp>
          <p:nvGrpSpPr>
            <p:cNvPr id="32781" name="Group 110"/>
            <p:cNvGrpSpPr>
              <a:grpSpLocks/>
            </p:cNvGrpSpPr>
            <p:nvPr/>
          </p:nvGrpSpPr>
          <p:grpSpPr bwMode="auto">
            <a:xfrm>
              <a:off x="4080" y="3072"/>
              <a:ext cx="240" cy="240"/>
              <a:chOff x="1248" y="3024"/>
              <a:chExt cx="240" cy="240"/>
            </a:xfrm>
          </p:grpSpPr>
          <p:sp>
            <p:nvSpPr>
              <p:cNvPr id="32801" name="Oval 111"/>
              <p:cNvSpPr>
                <a:spLocks noChangeArrowheads="1"/>
              </p:cNvSpPr>
              <p:nvPr/>
            </p:nvSpPr>
            <p:spPr bwMode="auto">
              <a:xfrm>
                <a:off x="1248" y="302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2802" name="AutoShape 112"/>
              <p:cNvCxnSpPr>
                <a:cxnSpLocks noChangeShapeType="1"/>
                <a:stCxn id="32801" idx="7"/>
                <a:endCxn id="32801" idx="3"/>
              </p:cNvCxnSpPr>
              <p:nvPr/>
            </p:nvCxnSpPr>
            <p:spPr bwMode="auto">
              <a:xfrm flipH="1">
                <a:off x="1283" y="3059"/>
                <a:ext cx="170" cy="1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803" name="AutoShape 113"/>
              <p:cNvCxnSpPr>
                <a:cxnSpLocks noChangeShapeType="1"/>
                <a:stCxn id="32801" idx="1"/>
                <a:endCxn id="32801" idx="5"/>
              </p:cNvCxnSpPr>
              <p:nvPr/>
            </p:nvCxnSpPr>
            <p:spPr bwMode="auto">
              <a:xfrm>
                <a:off x="1283" y="3059"/>
                <a:ext cx="170" cy="1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32782" name="Group 114"/>
            <p:cNvGrpSpPr>
              <a:grpSpLocks/>
            </p:cNvGrpSpPr>
            <p:nvPr/>
          </p:nvGrpSpPr>
          <p:grpSpPr bwMode="auto">
            <a:xfrm>
              <a:off x="4848" y="3072"/>
              <a:ext cx="240" cy="240"/>
              <a:chOff x="1248" y="3024"/>
              <a:chExt cx="240" cy="240"/>
            </a:xfrm>
          </p:grpSpPr>
          <p:sp>
            <p:nvSpPr>
              <p:cNvPr id="32798" name="Oval 115"/>
              <p:cNvSpPr>
                <a:spLocks noChangeArrowheads="1"/>
              </p:cNvSpPr>
              <p:nvPr/>
            </p:nvSpPr>
            <p:spPr bwMode="auto">
              <a:xfrm>
                <a:off x="1248" y="302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2799" name="AutoShape 116"/>
              <p:cNvCxnSpPr>
                <a:cxnSpLocks noChangeShapeType="1"/>
                <a:stCxn id="32798" idx="7"/>
                <a:endCxn id="32798" idx="3"/>
              </p:cNvCxnSpPr>
              <p:nvPr/>
            </p:nvCxnSpPr>
            <p:spPr bwMode="auto">
              <a:xfrm flipH="1">
                <a:off x="1283" y="3059"/>
                <a:ext cx="170" cy="1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800" name="AutoShape 117"/>
              <p:cNvCxnSpPr>
                <a:cxnSpLocks noChangeShapeType="1"/>
                <a:stCxn id="32798" idx="1"/>
                <a:endCxn id="32798" idx="5"/>
              </p:cNvCxnSpPr>
              <p:nvPr/>
            </p:nvCxnSpPr>
            <p:spPr bwMode="auto">
              <a:xfrm>
                <a:off x="1283" y="3059"/>
                <a:ext cx="170" cy="1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2783" name="Rectangle 118"/>
            <p:cNvSpPr>
              <a:spLocks noChangeArrowheads="1"/>
            </p:cNvSpPr>
            <p:nvPr/>
          </p:nvSpPr>
          <p:spPr bwMode="auto">
            <a:xfrm>
              <a:off x="3024" y="2544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i="1"/>
                <a:t>x</a:t>
              </a:r>
              <a:r>
                <a:rPr lang="en-US"/>
                <a:t>[</a:t>
              </a:r>
              <a:r>
                <a:rPr lang="en-US" i="1"/>
                <a:t>n</a:t>
              </a:r>
              <a:r>
                <a:rPr lang="en-US"/>
                <a:t>]</a:t>
              </a:r>
            </a:p>
          </p:txBody>
        </p:sp>
        <p:cxnSp>
          <p:nvCxnSpPr>
            <p:cNvPr id="32784" name="AutoShape 119"/>
            <p:cNvCxnSpPr>
              <a:cxnSpLocks noChangeShapeType="1"/>
              <a:stCxn id="32783" idx="3"/>
              <a:endCxn id="32780" idx="1"/>
            </p:cNvCxnSpPr>
            <p:nvPr/>
          </p:nvCxnSpPr>
          <p:spPr bwMode="auto">
            <a:xfrm>
              <a:off x="3408" y="2712"/>
              <a:ext cx="8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85" name="AutoShape 120"/>
            <p:cNvCxnSpPr>
              <a:cxnSpLocks noChangeShapeType="1"/>
              <a:stCxn id="32783" idx="3"/>
              <a:endCxn id="32801" idx="0"/>
            </p:cNvCxnSpPr>
            <p:nvPr/>
          </p:nvCxnSpPr>
          <p:spPr bwMode="auto">
            <a:xfrm>
              <a:off x="3408" y="2712"/>
              <a:ext cx="792" cy="36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86" name="AutoShape 121"/>
            <p:cNvCxnSpPr>
              <a:cxnSpLocks noChangeShapeType="1"/>
              <a:stCxn id="32780" idx="3"/>
              <a:endCxn id="32798" idx="0"/>
            </p:cNvCxnSpPr>
            <p:nvPr/>
          </p:nvCxnSpPr>
          <p:spPr bwMode="auto">
            <a:xfrm>
              <a:off x="4868" y="2712"/>
              <a:ext cx="100" cy="36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787" name="Oval 122"/>
            <p:cNvSpPr>
              <a:spLocks noChangeArrowheads="1"/>
            </p:cNvSpPr>
            <p:nvPr/>
          </p:nvSpPr>
          <p:spPr bwMode="auto">
            <a:xfrm>
              <a:off x="4416" y="355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Symbol" charset="0"/>
                </a:rPr>
                <a:t>S</a:t>
              </a:r>
              <a:endParaRPr lang="en-US"/>
            </a:p>
          </p:txBody>
        </p:sp>
        <p:sp>
          <p:nvSpPr>
            <p:cNvPr id="32788" name="Rectangle 123"/>
            <p:cNvSpPr>
              <a:spLocks noChangeArrowheads="1"/>
            </p:cNvSpPr>
            <p:nvPr/>
          </p:nvSpPr>
          <p:spPr bwMode="auto">
            <a:xfrm>
              <a:off x="5376" y="3504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i="1"/>
                <a:t>y</a:t>
              </a:r>
              <a:r>
                <a:rPr lang="en-US"/>
                <a:t>[</a:t>
              </a:r>
              <a:r>
                <a:rPr lang="en-US" i="1"/>
                <a:t>n</a:t>
              </a:r>
              <a:r>
                <a:rPr lang="en-US"/>
                <a:t>]</a:t>
              </a:r>
            </a:p>
          </p:txBody>
        </p:sp>
        <p:cxnSp>
          <p:nvCxnSpPr>
            <p:cNvPr id="32789" name="AutoShape 124"/>
            <p:cNvCxnSpPr>
              <a:cxnSpLocks noChangeShapeType="1"/>
              <a:stCxn id="32787" idx="4"/>
            </p:cNvCxnSpPr>
            <p:nvPr/>
          </p:nvCxnSpPr>
          <p:spPr bwMode="auto">
            <a:xfrm rot="16200000" flipH="1">
              <a:off x="5040" y="3504"/>
              <a:ext cx="48" cy="91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790" name="Rectangle 125"/>
            <p:cNvSpPr>
              <a:spLocks noChangeArrowheads="1"/>
            </p:cNvSpPr>
            <p:nvPr/>
          </p:nvSpPr>
          <p:spPr bwMode="auto">
            <a:xfrm>
              <a:off x="3600" y="3072"/>
              <a:ext cx="3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000" i="1"/>
                <a:t>h</a:t>
              </a:r>
              <a:r>
                <a:rPr lang="en-US" sz="2000"/>
                <a:t>[0]</a:t>
              </a:r>
            </a:p>
          </p:txBody>
        </p:sp>
        <p:sp>
          <p:nvSpPr>
            <p:cNvPr id="32791" name="Rectangle 126"/>
            <p:cNvSpPr>
              <a:spLocks noChangeArrowheads="1"/>
            </p:cNvSpPr>
            <p:nvPr/>
          </p:nvSpPr>
          <p:spPr bwMode="auto">
            <a:xfrm>
              <a:off x="4368" y="3072"/>
              <a:ext cx="3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000" i="1"/>
                <a:t>h</a:t>
              </a:r>
              <a:r>
                <a:rPr lang="en-US" sz="2000"/>
                <a:t>[1]</a:t>
              </a:r>
            </a:p>
          </p:txBody>
        </p:sp>
        <p:cxnSp>
          <p:nvCxnSpPr>
            <p:cNvPr id="32792" name="AutoShape 127"/>
            <p:cNvCxnSpPr>
              <a:cxnSpLocks noChangeShapeType="1"/>
              <a:stCxn id="32790" idx="3"/>
              <a:endCxn id="32801" idx="2"/>
            </p:cNvCxnSpPr>
            <p:nvPr/>
          </p:nvCxnSpPr>
          <p:spPr bwMode="auto">
            <a:xfrm>
              <a:off x="3936" y="3192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93" name="AutoShape 128"/>
            <p:cNvCxnSpPr>
              <a:cxnSpLocks noChangeShapeType="1"/>
              <a:stCxn id="32791" idx="3"/>
              <a:endCxn id="32798" idx="2"/>
            </p:cNvCxnSpPr>
            <p:nvPr/>
          </p:nvCxnSpPr>
          <p:spPr bwMode="auto">
            <a:xfrm>
              <a:off x="4704" y="3192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794" name="Rectangle 129"/>
            <p:cNvSpPr>
              <a:spLocks noChangeArrowheads="1"/>
            </p:cNvSpPr>
            <p:nvPr/>
          </p:nvSpPr>
          <p:spPr bwMode="auto">
            <a:xfrm>
              <a:off x="3552" y="2256"/>
              <a:ext cx="1824" cy="1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Rectangle 130"/>
            <p:cNvSpPr>
              <a:spLocks noChangeArrowheads="1"/>
            </p:cNvSpPr>
            <p:nvPr/>
          </p:nvSpPr>
          <p:spPr bwMode="auto">
            <a:xfrm>
              <a:off x="4800" y="2208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i="1"/>
                <a:t>x</a:t>
              </a:r>
              <a:r>
                <a:rPr lang="en-US"/>
                <a:t>[</a:t>
              </a:r>
              <a:r>
                <a:rPr lang="en-US" i="1"/>
                <a:t>n</a:t>
              </a:r>
              <a:r>
                <a:rPr lang="en-US"/>
                <a:t>-1]</a:t>
              </a:r>
            </a:p>
          </p:txBody>
        </p:sp>
        <p:sp>
          <p:nvSpPr>
            <p:cNvPr id="32796" name="Line 131"/>
            <p:cNvSpPr>
              <a:spLocks noChangeShapeType="1"/>
            </p:cNvSpPr>
            <p:nvPr/>
          </p:nvSpPr>
          <p:spPr bwMode="auto">
            <a:xfrm flipH="1">
              <a:off x="4696" y="328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Line 132"/>
            <p:cNvSpPr>
              <a:spLocks noChangeShapeType="1"/>
            </p:cNvSpPr>
            <p:nvPr/>
          </p:nvSpPr>
          <p:spPr bwMode="auto">
            <a:xfrm>
              <a:off x="4288" y="328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9-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of FIR Filters</a:t>
            </a:r>
          </a:p>
        </p:txBody>
      </p:sp>
      <p:sp>
        <p:nvSpPr>
          <p:cNvPr id="63" name="Rectangle 31"/>
          <p:cNvSpPr txBox="1">
            <a:spLocks noChangeArrowheads="1"/>
          </p:cNvSpPr>
          <p:nvPr/>
        </p:nvSpPr>
        <p:spPr bwMode="auto">
          <a:xfrm>
            <a:off x="457200" y="24384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Impulse response</a:t>
            </a:r>
          </a:p>
        </p:txBody>
      </p:sp>
      <p:sp>
        <p:nvSpPr>
          <p:cNvPr id="64" name="Rectangle 31"/>
          <p:cNvSpPr txBox="1">
            <a:spLocks noChangeArrowheads="1"/>
          </p:cNvSpPr>
          <p:nvPr/>
        </p:nvSpPr>
        <p:spPr bwMode="auto">
          <a:xfrm>
            <a:off x="457200" y="35052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Frequency response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981200" y="6324600"/>
            <a:ext cx="1295400" cy="533400"/>
            <a:chOff x="1600200" y="3752910"/>
            <a:chExt cx="1295400" cy="533400"/>
          </a:xfrm>
        </p:grpSpPr>
        <p:sp>
          <p:nvSpPr>
            <p:cNvPr id="59" name="Left Brace 58"/>
            <p:cNvSpPr/>
            <p:nvPr/>
          </p:nvSpPr>
          <p:spPr bwMode="auto">
            <a:xfrm rot="16200000">
              <a:off x="2105055" y="3400455"/>
              <a:ext cx="209490" cy="914400"/>
            </a:xfrm>
            <a:prstGeom prst="leftBrac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00200" y="38862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magnitude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76600" y="6110910"/>
            <a:ext cx="1752600" cy="747090"/>
            <a:chOff x="2971800" y="3386820"/>
            <a:chExt cx="1752600" cy="747090"/>
          </a:xfrm>
        </p:grpSpPr>
        <p:sp>
          <p:nvSpPr>
            <p:cNvPr id="65" name="TextBox 64"/>
            <p:cNvSpPr txBox="1"/>
            <p:nvPr/>
          </p:nvSpPr>
          <p:spPr>
            <a:xfrm>
              <a:off x="2971800" y="37338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phase (linear)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flipV="1">
              <a:off x="3160485" y="338682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287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15224</TotalTime>
  <Words>1304</Words>
  <Application>Microsoft Macintosh PowerPoint</Application>
  <PresentationFormat>On-screen Show (4:3)</PresentationFormat>
  <Paragraphs>258</Paragraphs>
  <Slides>14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Impact</vt:lpstr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Frequency Response of FIR Filters</vt:lpstr>
      <vt:lpstr>Linear Systems and Signals Topics</vt:lpstr>
      <vt:lpstr>Linear Time Invariant System</vt:lpstr>
      <vt:lpstr>Sinusoidal Response of FIR Filters</vt:lpstr>
      <vt:lpstr>Sinusoidal Response of FIR Filters</vt:lpstr>
      <vt:lpstr>Sinusoidal Response of FIR Filters</vt:lpstr>
      <vt:lpstr>Sinusoidal Response of FIR Filters</vt:lpstr>
      <vt:lpstr>Ideal Delay</vt:lpstr>
      <vt:lpstr>Two-Point Averaging Filter</vt:lpstr>
      <vt:lpstr>First-Order Difference</vt:lpstr>
      <vt:lpstr>Cascading FIR Filters Demo</vt:lpstr>
      <vt:lpstr>Periodicity of Discrete-Time Sinusoids</vt:lpstr>
      <vt:lpstr>Periodicity of Discrete-Time Sinusoids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1114</cp:revision>
  <cp:lastPrinted>2018-06-18T15:53:52Z</cp:lastPrinted>
  <dcterms:created xsi:type="dcterms:W3CDTF">1999-08-31T01:42:33Z</dcterms:created>
  <dcterms:modified xsi:type="dcterms:W3CDTF">2024-08-19T05:28:08Z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