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7" r:id="rId10"/>
    <p:sldId id="478" r:id="rId11"/>
    <p:sldId id="479" r:id="rId12"/>
    <p:sldId id="436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4" autoAdjust="0"/>
    <p:restoredTop sz="94660"/>
  </p:normalViewPr>
  <p:slideViewPr>
    <p:cSldViewPr>
      <p:cViewPr varScale="1">
        <p:scale>
          <a:sx n="114" d="100"/>
          <a:sy n="114" d="100"/>
        </p:scale>
        <p:origin x="1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10-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10-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82.emf"/><Relationship Id="rId18" Type="http://schemas.openxmlformats.org/officeDocument/2006/relationships/image" Target="../media/image65.emf"/><Relationship Id="rId26" Type="http://schemas.openxmlformats.org/officeDocument/2006/relationships/image" Target="../media/image87.emf"/><Relationship Id="rId3" Type="http://schemas.openxmlformats.org/officeDocument/2006/relationships/image" Target="../media/image77.emf"/><Relationship Id="rId21" Type="http://schemas.openxmlformats.org/officeDocument/2006/relationships/oleObject" Target="../embeddings/oleObject94.bin"/><Relationship Id="rId7" Type="http://schemas.openxmlformats.org/officeDocument/2006/relationships/image" Target="../media/image79.emf"/><Relationship Id="rId12" Type="http://schemas.openxmlformats.org/officeDocument/2006/relationships/oleObject" Target="../embeddings/oleObject90.bin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2" Type="http://schemas.openxmlformats.org/officeDocument/2006/relationships/oleObject" Target="../embeddings/oleObject85.bin"/><Relationship Id="rId16" Type="http://schemas.openxmlformats.org/officeDocument/2006/relationships/image" Target="../media/image84.png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1.emf"/><Relationship Id="rId24" Type="http://schemas.openxmlformats.org/officeDocument/2006/relationships/image" Target="../media/image86.emf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oleObject" Target="../embeddings/oleObject95.bin"/><Relationship Id="rId10" Type="http://schemas.openxmlformats.org/officeDocument/2006/relationships/oleObject" Target="../embeddings/oleObject89.bin"/><Relationship Id="rId19" Type="http://schemas.openxmlformats.org/officeDocument/2006/relationships/oleObject" Target="../embeddings/oleObject93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0.emf"/><Relationship Id="rId14" Type="http://schemas.openxmlformats.org/officeDocument/2006/relationships/oleObject" Target="../embeddings/oleObject91.bin"/><Relationship Id="rId22" Type="http://schemas.openxmlformats.org/officeDocument/2006/relationships/image" Target="../media/image8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emf"/><Relationship Id="rId7" Type="http://schemas.openxmlformats.org/officeDocument/2006/relationships/image" Target="../media/image89.e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88.emf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4.emf"/><Relationship Id="rId31" Type="http://schemas.openxmlformats.org/officeDocument/2006/relationships/image" Target="../media/image30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8.emf"/><Relationship Id="rId30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1.emf"/><Relationship Id="rId21" Type="http://schemas.openxmlformats.org/officeDocument/2006/relationships/image" Target="../media/image40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8.e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39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9" Type="http://schemas.openxmlformats.org/officeDocument/2006/relationships/image" Target="../media/image53.emf"/><Relationship Id="rId21" Type="http://schemas.openxmlformats.org/officeDocument/2006/relationships/image" Target="../media/image44.emf"/><Relationship Id="rId34" Type="http://schemas.openxmlformats.org/officeDocument/2006/relationships/oleObject" Target="../embeddings/oleObject59.bin"/><Relationship Id="rId42" Type="http://schemas.openxmlformats.org/officeDocument/2006/relationships/oleObject" Target="../embeddings/oleObject63.bin"/><Relationship Id="rId7" Type="http://schemas.openxmlformats.org/officeDocument/2006/relationships/image" Target="../media/image18.e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48.emf"/><Relationship Id="rId41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37" Type="http://schemas.openxmlformats.org/officeDocument/2006/relationships/image" Target="../media/image52.emf"/><Relationship Id="rId40" Type="http://schemas.openxmlformats.org/officeDocument/2006/relationships/oleObject" Target="../embeddings/oleObject62.bin"/><Relationship Id="rId5" Type="http://schemas.openxmlformats.org/officeDocument/2006/relationships/image" Target="../media/image17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60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47.emf"/><Relationship Id="rId30" Type="http://schemas.openxmlformats.org/officeDocument/2006/relationships/oleObject" Target="../embeddings/oleObject57.bin"/><Relationship Id="rId35" Type="http://schemas.openxmlformats.org/officeDocument/2006/relationships/image" Target="../media/image51.emf"/><Relationship Id="rId43" Type="http://schemas.openxmlformats.org/officeDocument/2006/relationships/image" Target="../media/image55.emf"/><Relationship Id="rId8" Type="http://schemas.openxmlformats.org/officeDocument/2006/relationships/oleObject" Target="../embeddings/oleObject46.bin"/><Relationship Id="rId3" Type="http://schemas.openxmlformats.org/officeDocument/2006/relationships/image" Target="../media/image16.e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38" Type="http://schemas.openxmlformats.org/officeDocument/2006/relationships/oleObject" Target="../embeddings/oleObject6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7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oleObject" Target="../embeddings/oleObject75.bin"/><Relationship Id="rId26" Type="http://schemas.openxmlformats.org/officeDocument/2006/relationships/image" Target="../media/image71.emf"/><Relationship Id="rId3" Type="http://schemas.openxmlformats.org/officeDocument/2006/relationships/image" Target="../media/image60.emf"/><Relationship Id="rId21" Type="http://schemas.openxmlformats.org/officeDocument/2006/relationships/oleObject" Target="../embeddings/oleObject77.bin"/><Relationship Id="rId34" Type="http://schemas.openxmlformats.org/officeDocument/2006/relationships/image" Target="../media/image75.emf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67.emf"/><Relationship Id="rId25" Type="http://schemas.openxmlformats.org/officeDocument/2006/relationships/oleObject" Target="../embeddings/oleObject79.bin"/><Relationship Id="rId33" Type="http://schemas.openxmlformats.org/officeDocument/2006/relationships/oleObject" Target="../embeddings/oleObject83.bin"/><Relationship Id="rId2" Type="http://schemas.openxmlformats.org/officeDocument/2006/relationships/oleObject" Target="../embeddings/oleObject67.bin"/><Relationship Id="rId16" Type="http://schemas.openxmlformats.org/officeDocument/2006/relationships/oleObject" Target="../embeddings/oleObject74.bin"/><Relationship Id="rId20" Type="http://schemas.openxmlformats.org/officeDocument/2006/relationships/image" Target="../media/image68.emf"/><Relationship Id="rId29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64.emf"/><Relationship Id="rId24" Type="http://schemas.openxmlformats.org/officeDocument/2006/relationships/image" Target="../media/image70.emf"/><Relationship Id="rId32" Type="http://schemas.openxmlformats.org/officeDocument/2006/relationships/image" Target="../media/image7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72.emf"/><Relationship Id="rId36" Type="http://schemas.openxmlformats.org/officeDocument/2006/relationships/image" Target="../media/image76.emf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76.bin"/><Relationship Id="rId31" Type="http://schemas.openxmlformats.org/officeDocument/2006/relationships/oleObject" Target="../embeddings/oleObject82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3.emf"/><Relationship Id="rId14" Type="http://schemas.openxmlformats.org/officeDocument/2006/relationships/oleObject" Target="../embeddings/oleObject73.bin"/><Relationship Id="rId22" Type="http://schemas.openxmlformats.org/officeDocument/2006/relationships/image" Target="../media/image69.e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73.emf"/><Relationship Id="rId35" Type="http://schemas.openxmlformats.org/officeDocument/2006/relationships/oleObject" Target="../embeddings/oleObject84.bin"/><Relationship Id="rId8" Type="http://schemas.openxmlformats.org/officeDocument/2006/relationships/oleObject" Target="../embeddings/oleObject7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-Transforms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2023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10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</a:t>
            </a:r>
            <a:r>
              <a:rPr lang="en-US" dirty="0"/>
              <a:t>-Point Averaging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81400" cy="609600"/>
          </a:xfrm>
        </p:spPr>
        <p:txBody>
          <a:bodyPr/>
          <a:lstStyle/>
          <a:p>
            <a:r>
              <a:rPr lang="en-US" dirty="0"/>
              <a:t>Impulse response: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10-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7-6 &amp; 7.7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36958"/>
              </p:ext>
            </p:extLst>
          </p:nvPr>
        </p:nvGraphicFramePr>
        <p:xfrm>
          <a:off x="3769077" y="1383358"/>
          <a:ext cx="1990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57200" progId="Equation.3">
                  <p:embed/>
                </p:oleObj>
              </mc:Choice>
              <mc:Fallback>
                <p:oleObj name="Equation" r:id="rId2" imgW="1193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69077" y="1383358"/>
                        <a:ext cx="19907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9812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Z-transform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065175" y="1443387"/>
            <a:ext cx="3002625" cy="1452213"/>
            <a:chOff x="4423364" y="1459468"/>
            <a:chExt cx="3303259" cy="1532277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>
              <a:off x="5074354" y="20955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658564" y="2514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423364" y="25908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5134564" y="1905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7269423" y="2263479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876800" y="1459468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>
                  <a:latin typeface="+mj-lt"/>
                </a:rPr>
                <a:t>h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629400" y="2057400"/>
              <a:ext cx="76200" cy="533400"/>
              <a:chOff x="6594123" y="2057400"/>
              <a:chExt cx="76200" cy="533400"/>
            </a:xfrm>
          </p:grpSpPr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6629400" y="20574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>
                <a:off x="6594123" y="20574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4766264" y="2514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4728164" y="25527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5337764" y="2667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6404563" y="2667000"/>
              <a:ext cx="529542" cy="3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i="1" dirty="0"/>
                <a:t>L</a:t>
              </a:r>
              <a:r>
                <a:rPr lang="en-US" sz="1400" dirty="0"/>
                <a:t>-1</a:t>
              </a: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6858000" y="2667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i="1" dirty="0"/>
                <a:t>L</a:t>
              </a: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4956764" y="2667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  <p:sp>
          <p:nvSpPr>
            <p:cNvPr id="31" name="Text Box 44"/>
            <p:cNvSpPr txBox="1">
              <a:spLocks noChangeArrowheads="1"/>
            </p:cNvSpPr>
            <p:nvPr/>
          </p:nvSpPr>
          <p:spPr bwMode="auto">
            <a:xfrm>
              <a:off x="4575764" y="2667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5680277" y="2667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2</a:t>
              </a:r>
            </a:p>
          </p:txBody>
        </p:sp>
        <p:sp>
          <p:nvSpPr>
            <p:cNvPr id="44" name="Line 3"/>
            <p:cNvSpPr>
              <a:spLocks noChangeShapeType="1"/>
            </p:cNvSpPr>
            <p:nvPr/>
          </p:nvSpPr>
          <p:spPr bwMode="auto">
            <a:xfrm>
              <a:off x="5896564" y="2514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5515564" y="2514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1"/>
            <p:cNvSpPr>
              <a:spLocks noChangeArrowheads="1"/>
            </p:cNvSpPr>
            <p:nvPr/>
          </p:nvSpPr>
          <p:spPr bwMode="auto">
            <a:xfrm>
              <a:off x="7010400" y="254376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486400" y="2057400"/>
              <a:ext cx="76200" cy="533400"/>
              <a:chOff x="6594123" y="2057400"/>
              <a:chExt cx="76200" cy="533400"/>
            </a:xfrm>
          </p:grpSpPr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6629400" y="20574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23"/>
              <p:cNvSpPr>
                <a:spLocks noChangeArrowheads="1"/>
              </p:cNvSpPr>
              <p:nvPr/>
            </p:nvSpPr>
            <p:spPr bwMode="auto">
              <a:xfrm>
                <a:off x="6594123" y="20574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105400" y="2057400"/>
              <a:ext cx="76200" cy="533400"/>
              <a:chOff x="6594123" y="2057400"/>
              <a:chExt cx="76200" cy="533400"/>
            </a:xfrm>
          </p:grpSpPr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 flipV="1">
                <a:off x="6629400" y="20574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6594123" y="20574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2057400"/>
              <a:ext cx="76200" cy="533400"/>
              <a:chOff x="6594123" y="2057400"/>
              <a:chExt cx="76200" cy="533400"/>
            </a:xfrm>
          </p:grpSpPr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 flipV="1">
                <a:off x="6629400" y="20574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23"/>
              <p:cNvSpPr>
                <a:spLocks noChangeArrowheads="1"/>
              </p:cNvSpPr>
              <p:nvPr/>
            </p:nvSpPr>
            <p:spPr bwMode="auto">
              <a:xfrm>
                <a:off x="6594123" y="20574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Oval 31"/>
            <p:cNvSpPr>
              <a:spLocks noChangeArrowheads="1"/>
            </p:cNvSpPr>
            <p:nvPr/>
          </p:nvSpPr>
          <p:spPr bwMode="auto">
            <a:xfrm>
              <a:off x="62484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6400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0960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072268"/>
                </p:ext>
              </p:extLst>
            </p:nvPr>
          </p:nvGraphicFramePr>
          <p:xfrm>
            <a:off x="4746422" y="1828800"/>
            <a:ext cx="223083" cy="532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100" imgH="393700" progId="Equation.3">
                    <p:embed/>
                  </p:oleObj>
                </mc:Choice>
                <mc:Fallback>
                  <p:oleObj name="Equation" r:id="rId4" imgW="1651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46422" y="1828800"/>
                          <a:ext cx="223083" cy="5325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Right Arrow 67"/>
          <p:cNvSpPr/>
          <p:nvPr/>
        </p:nvSpPr>
        <p:spPr bwMode="auto">
          <a:xfrm>
            <a:off x="3581400" y="3809801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25044"/>
              </p:ext>
            </p:extLst>
          </p:nvPr>
        </p:nvGraphicFramePr>
        <p:xfrm>
          <a:off x="2707923" y="3657600"/>
          <a:ext cx="666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7923" y="3657600"/>
                        <a:ext cx="6667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52400"/>
              </p:ext>
            </p:extLst>
          </p:nvPr>
        </p:nvGraphicFramePr>
        <p:xfrm>
          <a:off x="1447800" y="4032749"/>
          <a:ext cx="33115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92300" imgH="215900" progId="Equation.3">
                  <p:embed/>
                </p:oleObj>
              </mc:Choice>
              <mc:Fallback>
                <p:oleObj name="Equation" r:id="rId8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4032749"/>
                        <a:ext cx="33115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ight Arrow 70"/>
          <p:cNvSpPr/>
          <p:nvPr/>
        </p:nvSpPr>
        <p:spPr bwMode="auto">
          <a:xfrm>
            <a:off x="2286000" y="38100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39061"/>
              </p:ext>
            </p:extLst>
          </p:nvPr>
        </p:nvGraphicFramePr>
        <p:xfrm>
          <a:off x="1143000" y="3657600"/>
          <a:ext cx="10223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4200" imgH="203200" progId="Equation.3">
                  <p:embed/>
                </p:oleObj>
              </mc:Choice>
              <mc:Fallback>
                <p:oleObj name="Equation" r:id="rId10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0" y="3657600"/>
                        <a:ext cx="10223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457200" y="4419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r>
              <a:rPr lang="en-US" dirty="0"/>
              <a:t>Roots of denominator (poles):  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457200" y="3276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r>
              <a:rPr lang="en-US" dirty="0"/>
              <a:t>Roots of numerator (zeros):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38657"/>
              </p:ext>
            </p:extLst>
          </p:nvPr>
        </p:nvGraphicFramePr>
        <p:xfrm>
          <a:off x="1174750" y="4876800"/>
          <a:ext cx="3778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9000" imgH="203200" progId="Equation.3">
                  <p:embed/>
                </p:oleObj>
              </mc:Choice>
              <mc:Fallback>
                <p:oleObj name="Equation" r:id="rId12" imgW="215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74750" y="4876800"/>
                        <a:ext cx="37782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6858000" y="5892224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F35E3"/>
                </a:solidFill>
              </a:rPr>
              <a:t>h = (1/10)*</a:t>
            </a:r>
            <a:r>
              <a:rPr lang="cs-CZ" sz="1600" dirty="0" err="1">
                <a:solidFill>
                  <a:srgbClr val="CF35E3"/>
                </a:solidFill>
              </a:rPr>
              <a:t>ones</a:t>
            </a:r>
            <a:r>
              <a:rPr lang="cs-CZ" sz="1600" dirty="0">
                <a:solidFill>
                  <a:srgbClr val="CF35E3"/>
                </a:solidFill>
              </a:rPr>
              <a:t>(1,10);</a:t>
            </a:r>
          </a:p>
          <a:p>
            <a:r>
              <a:rPr lang="cs-CZ" sz="1600" dirty="0" err="1">
                <a:solidFill>
                  <a:srgbClr val="CF35E3"/>
                </a:solidFill>
              </a:rPr>
              <a:t>zplane</a:t>
            </a:r>
            <a:r>
              <a:rPr lang="cs-CZ" sz="1600" dirty="0">
                <a:solidFill>
                  <a:srgbClr val="CF35E3"/>
                </a:solidFill>
              </a:rPr>
              <a:t>(h);</a:t>
            </a:r>
            <a:endParaRPr lang="en-US" sz="1600" dirty="0">
              <a:solidFill>
                <a:srgbClr val="CF35E3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68619"/>
              </p:ext>
            </p:extLst>
          </p:nvPr>
        </p:nvGraphicFramePr>
        <p:xfrm>
          <a:off x="914400" y="2514600"/>
          <a:ext cx="16303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900" imgH="457200" progId="Equation.3">
                  <p:embed/>
                </p:oleObj>
              </mc:Choice>
              <mc:Fallback>
                <p:oleObj name="Equation" r:id="rId14" imgW="97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4400" y="2514600"/>
                        <a:ext cx="163036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" name="Group 93"/>
          <p:cNvGrpSpPr/>
          <p:nvPr/>
        </p:nvGrpSpPr>
        <p:grpSpPr>
          <a:xfrm>
            <a:off x="5738518" y="3157728"/>
            <a:ext cx="3310128" cy="2691394"/>
            <a:chOff x="5833872" y="2776728"/>
            <a:chExt cx="3310128" cy="2691394"/>
          </a:xfrm>
        </p:grpSpPr>
        <p:pic>
          <p:nvPicPr>
            <p:cNvPr id="85" name="Picture 84" descr="poleZeroPlot.png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1" t="3242" r="6713" b="6794"/>
            <a:stretch/>
          </p:blipFill>
          <p:spPr>
            <a:xfrm>
              <a:off x="5833872" y="2999242"/>
              <a:ext cx="3044952" cy="2468880"/>
            </a:xfrm>
            <a:prstGeom prst="rect">
              <a:avLst/>
            </a:prstGeom>
          </p:spPr>
        </p:pic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407109"/>
                </p:ext>
              </p:extLst>
            </p:nvPr>
          </p:nvGraphicFramePr>
          <p:xfrm>
            <a:off x="8491823" y="4307353"/>
            <a:ext cx="652177" cy="323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19100" imgH="203200" progId="Equation.3">
                    <p:embed/>
                  </p:oleObj>
                </mc:Choice>
                <mc:Fallback>
                  <p:oleObj name="Equation" r:id="rId17" imgW="419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491823" y="4307353"/>
                          <a:ext cx="652177" cy="3236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7192026"/>
                </p:ext>
              </p:extLst>
            </p:nvPr>
          </p:nvGraphicFramePr>
          <p:xfrm>
            <a:off x="7115006" y="2776728"/>
            <a:ext cx="747286" cy="370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19100" imgH="203200" progId="Equation.3">
                    <p:embed/>
                  </p:oleObj>
                </mc:Choice>
                <mc:Fallback>
                  <p:oleObj name="Equation" r:id="rId19" imgW="419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115006" y="2776728"/>
                          <a:ext cx="747286" cy="3708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54739"/>
              </p:ext>
            </p:extLst>
          </p:nvPr>
        </p:nvGraphicFramePr>
        <p:xfrm>
          <a:off x="2503361" y="2535238"/>
          <a:ext cx="1355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12800" imgH="431800" progId="Equation.3">
                  <p:embed/>
                </p:oleObj>
              </mc:Choice>
              <mc:Fallback>
                <p:oleObj name="Equation" r:id="rId21" imgW="812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03361" y="2535238"/>
                        <a:ext cx="13557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48839"/>
              </p:ext>
            </p:extLst>
          </p:nvPr>
        </p:nvGraphicFramePr>
        <p:xfrm>
          <a:off x="3863722" y="2535238"/>
          <a:ext cx="16732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03300" imgH="431800" progId="Equation.3">
                  <p:embed/>
                </p:oleObj>
              </mc:Choice>
              <mc:Fallback>
                <p:oleObj name="Equation" r:id="rId23" imgW="100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63722" y="2535238"/>
                        <a:ext cx="167322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457200" y="5257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r>
              <a:rPr lang="en-US" dirty="0"/>
              <a:t>Zero at </a:t>
            </a:r>
            <a:r>
              <a:rPr lang="en-US" i="1" dirty="0"/>
              <a:t>z</a:t>
            </a:r>
            <a:r>
              <a:rPr lang="en-US" dirty="0"/>
              <a:t> = 1 cancels pole at </a:t>
            </a:r>
            <a:r>
              <a:rPr lang="en-US" i="1" dirty="0"/>
              <a:t>z</a:t>
            </a:r>
            <a:r>
              <a:rPr lang="en-US" dirty="0"/>
              <a:t> = 1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82000" y="3135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L</a:t>
            </a:r>
            <a:r>
              <a:rPr lang="en-US" sz="1800" dirty="0">
                <a:solidFill>
                  <a:srgbClr val="0000FF"/>
                </a:solidFill>
              </a:rPr>
              <a:t>=10</a:t>
            </a: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64048"/>
              </p:ext>
            </p:extLst>
          </p:nvPr>
        </p:nvGraphicFramePr>
        <p:xfrm>
          <a:off x="893762" y="5791200"/>
          <a:ext cx="3068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841500" imgH="457200" progId="Equation.3">
                  <p:embed/>
                </p:oleObj>
              </mc:Choice>
              <mc:Fallback>
                <p:oleObj name="Equation" r:id="rId25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93762" y="5791200"/>
                        <a:ext cx="30686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2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8" grpId="0" animBg="1"/>
      <p:bldP spid="71" grpId="0" animBg="1"/>
      <p:bldP spid="73" grpId="0"/>
      <p:bldP spid="74" grpId="0"/>
      <p:bldP spid="84" grpId="0"/>
      <p:bldP spid="91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</a:t>
            </a:r>
            <a:r>
              <a:rPr lang="en-US" dirty="0"/>
              <a:t>-Point Averaging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10-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7-6 &amp; 7.7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812560"/>
              </p:ext>
            </p:extLst>
          </p:nvPr>
        </p:nvGraphicFramePr>
        <p:xfrm>
          <a:off x="893762" y="1447800"/>
          <a:ext cx="3068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57200" progId="Equation.3">
                  <p:embed/>
                </p:oleObj>
              </mc:Choice>
              <mc:Fallback>
                <p:oleObj name="Equation" r:id="rId2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3762" y="1447800"/>
                        <a:ext cx="30686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4114800" y="17526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53312"/>
              </p:ext>
            </p:extLst>
          </p:nvPr>
        </p:nvGraphicFramePr>
        <p:xfrm>
          <a:off x="4656138" y="1447800"/>
          <a:ext cx="285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457200" progId="Equation.3">
                  <p:embed/>
                </p:oleObj>
              </mc:Choice>
              <mc:Fallback>
                <p:oleObj name="Equation" r:id="rId4" imgW="171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6138" y="1447800"/>
                        <a:ext cx="2857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019800" y="2133600"/>
            <a:ext cx="685800" cy="381000"/>
            <a:chOff x="6019800" y="6248400"/>
            <a:chExt cx="685800" cy="3810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019800" y="6629400"/>
              <a:ext cx="685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705600" y="6248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1401231" y="2238968"/>
            <a:ext cx="4551894" cy="400110"/>
            <a:chOff x="1401231" y="2238968"/>
            <a:chExt cx="4551894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401231" y="2238968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Zeros in magnitude response at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9803971"/>
                </p:ext>
              </p:extLst>
            </p:nvPr>
          </p:nvGraphicFramePr>
          <p:xfrm>
            <a:off x="4724400" y="2286000"/>
            <a:ext cx="12287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36600" imgH="190500" progId="Equation.3">
                    <p:embed/>
                  </p:oleObj>
                </mc:Choice>
                <mc:Fallback>
                  <p:oleObj name="Equation" r:id="rId6" imgW="7366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24400" y="2286000"/>
                          <a:ext cx="1228725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 descr="averaging3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4707" r="5433" b="2352"/>
          <a:stretch/>
        </p:blipFill>
        <p:spPr>
          <a:xfrm>
            <a:off x="48768" y="2667000"/>
            <a:ext cx="2999232" cy="3611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273224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F35E3"/>
                </a:solidFill>
              </a:rPr>
              <a:t>h = (1/3)*</a:t>
            </a:r>
            <a:r>
              <a:rPr lang="cs-CZ" sz="1600" dirty="0" err="1">
                <a:solidFill>
                  <a:srgbClr val="CF35E3"/>
                </a:solidFill>
              </a:rPr>
              <a:t>ones</a:t>
            </a:r>
            <a:r>
              <a:rPr lang="cs-CZ" sz="1600" dirty="0">
                <a:solidFill>
                  <a:srgbClr val="CF35E3"/>
                </a:solidFill>
              </a:rPr>
              <a:t>(1,3);</a:t>
            </a:r>
          </a:p>
          <a:p>
            <a:r>
              <a:rPr lang="cs-CZ" sz="1600" dirty="0" err="1">
                <a:solidFill>
                  <a:srgbClr val="CF35E3"/>
                </a:solidFill>
              </a:rPr>
              <a:t>freqz</a:t>
            </a:r>
            <a:r>
              <a:rPr lang="cs-CZ" sz="1600" dirty="0">
                <a:solidFill>
                  <a:srgbClr val="CF35E3"/>
                </a:solidFill>
              </a:rPr>
              <a:t>(h);</a:t>
            </a:r>
            <a:endParaRPr lang="en-US" sz="1600" dirty="0">
              <a:solidFill>
                <a:srgbClr val="CF35E3"/>
              </a:solidFill>
            </a:endParaRPr>
          </a:p>
        </p:txBody>
      </p:sp>
      <p:pic>
        <p:nvPicPr>
          <p:cNvPr id="17" name="Picture 16" descr="average7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4799" r="5273" b="2321"/>
          <a:stretch/>
        </p:blipFill>
        <p:spPr>
          <a:xfrm>
            <a:off x="2971800" y="2673964"/>
            <a:ext cx="2990088" cy="3627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6271916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F35E3"/>
                </a:solidFill>
              </a:rPr>
              <a:t>h = (1/7)*</a:t>
            </a:r>
            <a:r>
              <a:rPr lang="cs-CZ" sz="1600" dirty="0" err="1">
                <a:solidFill>
                  <a:srgbClr val="CF35E3"/>
                </a:solidFill>
              </a:rPr>
              <a:t>ones</a:t>
            </a:r>
            <a:r>
              <a:rPr lang="cs-CZ" sz="1600" dirty="0">
                <a:solidFill>
                  <a:srgbClr val="CF35E3"/>
                </a:solidFill>
              </a:rPr>
              <a:t>(1,7);</a:t>
            </a:r>
          </a:p>
          <a:p>
            <a:r>
              <a:rPr lang="cs-CZ" sz="1600" dirty="0" err="1">
                <a:solidFill>
                  <a:srgbClr val="CF35E3"/>
                </a:solidFill>
              </a:rPr>
              <a:t>freqz</a:t>
            </a:r>
            <a:r>
              <a:rPr lang="cs-CZ" sz="1600" dirty="0">
                <a:solidFill>
                  <a:srgbClr val="CF35E3"/>
                </a:solidFill>
              </a:rPr>
              <a:t>(h);</a:t>
            </a:r>
            <a:endParaRPr lang="en-US" sz="1600" dirty="0">
              <a:solidFill>
                <a:srgbClr val="CF35E3"/>
              </a:solidFill>
            </a:endParaRPr>
          </a:p>
        </p:txBody>
      </p:sp>
      <p:pic>
        <p:nvPicPr>
          <p:cNvPr id="19" name="Picture 18" descr="average10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4659" r="5273" b="2340"/>
          <a:stretch/>
        </p:blipFill>
        <p:spPr>
          <a:xfrm>
            <a:off x="6053328" y="2658290"/>
            <a:ext cx="2990088" cy="3666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96000" y="6271916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F35E3"/>
                </a:solidFill>
              </a:rPr>
              <a:t>h = (1/10)*</a:t>
            </a:r>
            <a:r>
              <a:rPr lang="cs-CZ" sz="1600" dirty="0" err="1">
                <a:solidFill>
                  <a:srgbClr val="CF35E3"/>
                </a:solidFill>
              </a:rPr>
              <a:t>ones</a:t>
            </a:r>
            <a:r>
              <a:rPr lang="cs-CZ" sz="1600" dirty="0">
                <a:solidFill>
                  <a:srgbClr val="CF35E3"/>
                </a:solidFill>
              </a:rPr>
              <a:t>(1,10);</a:t>
            </a:r>
          </a:p>
          <a:p>
            <a:r>
              <a:rPr lang="cs-CZ" sz="1600" dirty="0" err="1">
                <a:solidFill>
                  <a:srgbClr val="CF35E3"/>
                </a:solidFill>
              </a:rPr>
              <a:t>freqz</a:t>
            </a:r>
            <a:r>
              <a:rPr lang="cs-CZ" sz="1600" dirty="0">
                <a:solidFill>
                  <a:srgbClr val="CF35E3"/>
                </a:solidFill>
              </a:rPr>
              <a:t>(h);</a:t>
            </a:r>
            <a:endParaRPr lang="en-US" sz="1600" dirty="0">
              <a:solidFill>
                <a:srgbClr val="CF35E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12" y="4191000"/>
            <a:ext cx="7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L</a:t>
            </a:r>
            <a:r>
              <a:rPr lang="en-US" sz="1800" dirty="0"/>
              <a:t> =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800" y="4207523"/>
            <a:ext cx="7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L</a:t>
            </a:r>
            <a:r>
              <a:rPr lang="en-US" sz="1800" dirty="0"/>
              <a:t> =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9800" y="4205269"/>
            <a:ext cx="88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L</a:t>
            </a:r>
            <a:r>
              <a:rPr lang="en-US" sz="1800" dirty="0"/>
              <a:t> = 11</a:t>
            </a:r>
          </a:p>
        </p:txBody>
      </p:sp>
    </p:spTree>
    <p:extLst>
      <p:ext uri="{BB962C8B-B14F-4D97-AF65-F5344CB8AC3E}">
        <p14:creationId xmlns:p14="http://schemas.microsoft.com/office/powerpoint/2010/main" val="10306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/>
      <p:bldP spid="20" grpId="0"/>
      <p:bldP spid="3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dirty="0"/>
              <a:t>License Info for </a:t>
            </a:r>
            <a:r>
              <a:rPr lang="en-US" dirty="0" err="1"/>
              <a:t>SPFirst</a:t>
            </a:r>
            <a:r>
              <a:rPr lang="en-US" dirty="0"/>
              <a:t>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10-</a:t>
            </a:r>
            <a:fld id="{95762E6C-DE49-564A-8C5A-CB9F7777570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10-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7 Intro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18130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17559" y="18579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2971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8814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1559" y="333539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1559" y="37102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0912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8405" y="446052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7205" y="52051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2967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1447800"/>
          </a:xfrm>
        </p:spPr>
        <p:txBody>
          <a:bodyPr/>
          <a:lstStyle/>
          <a:p>
            <a:r>
              <a:rPr lang="en-US" dirty="0"/>
              <a:t>Analysis tool for discrete-time signals and systems</a:t>
            </a:r>
          </a:p>
          <a:p>
            <a:pPr marL="457200" lvl="1" indent="0">
              <a:buNone/>
            </a:pPr>
            <a:r>
              <a:rPr lang="en-US" dirty="0"/>
              <a:t>Converts convolution &amp; difference equations into polynomials</a:t>
            </a:r>
          </a:p>
          <a:p>
            <a:pPr marL="457200" lvl="1" indent="0">
              <a:buNone/>
            </a:pPr>
            <a:r>
              <a:rPr lang="en-US" dirty="0"/>
              <a:t>Describes LTI system transfer of input to output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10-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7 Intro &amp; Sec. 7-1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47721"/>
              </p:ext>
            </p:extLst>
          </p:nvPr>
        </p:nvGraphicFramePr>
        <p:xfrm>
          <a:off x="1268412" y="4191000"/>
          <a:ext cx="228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57200" progId="Equation.3">
                  <p:embed/>
                </p:oleObj>
              </mc:Choice>
              <mc:Fallback>
                <p:oleObj name="Equation" r:id="rId2" imgW="137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8412" y="4191000"/>
                        <a:ext cx="2286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962400" y="4191000"/>
            <a:ext cx="990600" cy="381000"/>
            <a:chOff x="3505200" y="4191000"/>
            <a:chExt cx="990600" cy="3810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47674"/>
              </p:ext>
            </p:extLst>
          </p:nvPr>
        </p:nvGraphicFramePr>
        <p:xfrm>
          <a:off x="5354637" y="4191000"/>
          <a:ext cx="1884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300" imgH="457200" progId="Equation.3">
                  <p:embed/>
                </p:oleObj>
              </mc:Choice>
              <mc:Fallback>
                <p:oleObj name="Equation" r:id="rId4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4637" y="4191000"/>
                        <a:ext cx="18843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66606"/>
              </p:ext>
            </p:extLst>
          </p:nvPr>
        </p:nvGraphicFramePr>
        <p:xfrm>
          <a:off x="1309688" y="5715000"/>
          <a:ext cx="2201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800" imgH="457200" progId="Equation.3">
                  <p:embed/>
                </p:oleObj>
              </mc:Choice>
              <mc:Fallback>
                <p:oleObj name="Equation" r:id="rId6" imgW="1320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9688" y="5715000"/>
                        <a:ext cx="220186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962400" y="5715000"/>
            <a:ext cx="990600" cy="381000"/>
            <a:chOff x="3505200" y="4191000"/>
            <a:chExt cx="990600" cy="3810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25336"/>
              </p:ext>
            </p:extLst>
          </p:nvPr>
        </p:nvGraphicFramePr>
        <p:xfrm>
          <a:off x="5395913" y="5715000"/>
          <a:ext cx="1800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500" imgH="457200" progId="Equation.3">
                  <p:embed/>
                </p:oleObj>
              </mc:Choice>
              <mc:Fallback>
                <p:oleObj name="Equation" r:id="rId8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913" y="5715000"/>
                        <a:ext cx="18002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19200" y="487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time domain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487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z-domain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2819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Adds third domain to time and frequency domains</a:t>
            </a:r>
          </a:p>
          <a:p>
            <a:pPr marL="400050" lvl="1" indent="0">
              <a:buFontTx/>
              <a:buNone/>
            </a:pPr>
            <a:r>
              <a:rPr lang="en-US" dirty="0"/>
              <a:t>Hopefully pick domain in which analysis is the easiest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3733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General definition: </a:t>
            </a:r>
            <a:r>
              <a:rPr lang="en-US" i="1" dirty="0"/>
              <a:t>z</a:t>
            </a:r>
            <a:r>
              <a:rPr lang="en-US" dirty="0"/>
              <a:t> is complex variable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200" y="52578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24"/>
              </a:spcBef>
            </a:pPr>
            <a:r>
              <a:rPr lang="en-US" dirty="0"/>
              <a:t>Simplified definition for finite-length signal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32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-Transform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05600" cy="533400"/>
          </a:xfrm>
        </p:spPr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-transform for finite length signal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10-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03391"/>
              </p:ext>
            </p:extLst>
          </p:nvPr>
        </p:nvGraphicFramePr>
        <p:xfrm>
          <a:off x="914400" y="1905000"/>
          <a:ext cx="2201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220186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567112" y="1905000"/>
            <a:ext cx="990600" cy="381000"/>
            <a:chOff x="3505200" y="4191000"/>
            <a:chExt cx="990600" cy="3810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72945"/>
              </p:ext>
            </p:extLst>
          </p:nvPr>
        </p:nvGraphicFramePr>
        <p:xfrm>
          <a:off x="5000625" y="1905000"/>
          <a:ext cx="1800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457200" progId="Equation.3">
                  <p:embed/>
                </p:oleObj>
              </mc:Choice>
              <mc:Fallback>
                <p:oleObj name="Equation" r:id="rId4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25" y="1905000"/>
                        <a:ext cx="18002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87393"/>
              </p:ext>
            </p:extLst>
          </p:nvPr>
        </p:nvGraphicFramePr>
        <p:xfrm>
          <a:off x="939800" y="3194050"/>
          <a:ext cx="1165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500" imgH="190500" progId="Equation.3">
                  <p:embed/>
                </p:oleObj>
              </mc:Choice>
              <mc:Fallback>
                <p:oleObj name="Equation" r:id="rId6" imgW="698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9800" y="3194050"/>
                        <a:ext cx="11652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614737" y="2971800"/>
            <a:ext cx="990600" cy="381000"/>
            <a:chOff x="3505200" y="4191000"/>
            <a:chExt cx="990600" cy="381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18951"/>
              </p:ext>
            </p:extLst>
          </p:nvPr>
        </p:nvGraphicFramePr>
        <p:xfrm>
          <a:off x="4953000" y="2971800"/>
          <a:ext cx="1779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800" imgH="457200" progId="Equation.3">
                  <p:embed/>
                </p:oleObj>
              </mc:Choice>
              <mc:Fallback>
                <p:oleObj name="Equation" r:id="rId8" imgW="106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3000" y="2971800"/>
                        <a:ext cx="1779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86600" y="368230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00FF"/>
                </a:solidFill>
              </a:rPr>
              <a:t>valid for all z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55126"/>
              </p:ext>
            </p:extLst>
          </p:nvPr>
        </p:nvGraphicFramePr>
        <p:xfrm>
          <a:off x="950912" y="4287838"/>
          <a:ext cx="1611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0912" y="4287838"/>
                        <a:ext cx="161131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596039" y="4085632"/>
            <a:ext cx="990600" cy="381000"/>
            <a:chOff x="3505200" y="4191000"/>
            <a:chExt cx="990600" cy="3810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80273"/>
              </p:ext>
            </p:extLst>
          </p:nvPr>
        </p:nvGraphicFramePr>
        <p:xfrm>
          <a:off x="4940300" y="4086225"/>
          <a:ext cx="22225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500" imgH="457200" progId="Equation.3">
                  <p:embed/>
                </p:oleObj>
              </mc:Choice>
              <mc:Fallback>
                <p:oleObj name="Equation" r:id="rId12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0300" y="4086225"/>
                        <a:ext cx="2222500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76698" y="4796135"/>
            <a:ext cx="211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00FF"/>
                </a:solidFill>
              </a:rPr>
              <a:t>valid for all z ≠ 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96477"/>
              </p:ext>
            </p:extLst>
          </p:nvPr>
        </p:nvGraphicFramePr>
        <p:xfrm>
          <a:off x="373063" y="5680075"/>
          <a:ext cx="29035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39900" imgH="190500" progId="Equation.3">
                  <p:embed/>
                </p:oleObj>
              </mc:Choice>
              <mc:Fallback>
                <p:oleObj name="Equation" r:id="rId14" imgW="1739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3063" y="5680075"/>
                        <a:ext cx="290353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81400" y="5457232"/>
            <a:ext cx="990600" cy="381000"/>
            <a:chOff x="3505200" y="4191000"/>
            <a:chExt cx="990600" cy="38100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4231"/>
              </p:ext>
            </p:extLst>
          </p:nvPr>
        </p:nvGraphicFramePr>
        <p:xfrm>
          <a:off x="4876800" y="5410200"/>
          <a:ext cx="37449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47900" imgH="457200" progId="Equation.3">
                  <p:embed/>
                </p:oleObj>
              </mc:Choice>
              <mc:Fallback>
                <p:oleObj name="Equation" r:id="rId16" imgW="224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76800" y="5410200"/>
                        <a:ext cx="37449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7199"/>
              </p:ext>
            </p:extLst>
          </p:nvPr>
        </p:nvGraphicFramePr>
        <p:xfrm>
          <a:off x="5410200" y="6143625"/>
          <a:ext cx="15446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100" imgH="215900" progId="Equation.3">
                  <p:embed/>
                </p:oleObj>
              </mc:Choice>
              <mc:Fallback>
                <p:oleObj name="Equation" r:id="rId18" imgW="92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10200" y="6143625"/>
                        <a:ext cx="1544637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76698" y="6096000"/>
            <a:ext cx="211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00FF"/>
                </a:solidFill>
              </a:rPr>
              <a:t>valid for all z ≠ 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581112"/>
              </p:ext>
            </p:extLst>
          </p:nvPr>
        </p:nvGraphicFramePr>
        <p:xfrm>
          <a:off x="6729413" y="2971800"/>
          <a:ext cx="1271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2000" imgH="457200" progId="Equation.3">
                  <p:embed/>
                </p:oleObj>
              </mc:Choice>
              <mc:Fallback>
                <p:oleObj name="Equation" r:id="rId20" imgW="762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29413" y="2971800"/>
                        <a:ext cx="1271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51107"/>
              </p:ext>
            </p:extLst>
          </p:nvPr>
        </p:nvGraphicFramePr>
        <p:xfrm>
          <a:off x="7146925" y="4114800"/>
          <a:ext cx="13112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87400" imgH="482600" progId="Equation.3">
                  <p:embed/>
                </p:oleObj>
              </mc:Choice>
              <mc:Fallback>
                <p:oleObj name="Equation" r:id="rId22" imgW="787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46925" y="4114800"/>
                        <a:ext cx="13112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62057"/>
              </p:ext>
            </p:extLst>
          </p:nvPr>
        </p:nvGraphicFramePr>
        <p:xfrm>
          <a:off x="7945438" y="3200400"/>
          <a:ext cx="3603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5900" imgH="152400" progId="Equation.3">
                  <p:embed/>
                </p:oleObj>
              </mc:Choice>
              <mc:Fallback>
                <p:oleObj name="Equation" r:id="rId24" imgW="215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45438" y="3200400"/>
                        <a:ext cx="360362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357730"/>
              </p:ext>
            </p:extLst>
          </p:nvPr>
        </p:nvGraphicFramePr>
        <p:xfrm>
          <a:off x="8429919" y="4267200"/>
          <a:ext cx="6143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300" imgH="203200" progId="Equation.3">
                  <p:embed/>
                </p:oleObj>
              </mc:Choice>
              <mc:Fallback>
                <p:oleObj name="Equation" r:id="rId26" imgW="368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29919" y="4267200"/>
                        <a:ext cx="614363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57200" y="26670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72"/>
              </a:spcBef>
            </a:pPr>
            <a:r>
              <a:rPr lang="en-US" dirty="0"/>
              <a:t>Unit impulse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57200" y="37338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72"/>
              </a:spcBef>
            </a:pPr>
            <a:r>
              <a:rPr lang="en-US" dirty="0"/>
              <a:t>Delayed unit impulse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7200" y="5029200"/>
            <a:ext cx="647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72"/>
              </a:spcBef>
            </a:pPr>
            <a:r>
              <a:rPr lang="en-US" dirty="0"/>
              <a:t>Two-point impulse response</a:t>
            </a:r>
          </a:p>
          <a:p>
            <a:pPr>
              <a:spcBef>
                <a:spcPts val="1872"/>
              </a:spcBef>
            </a:pP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57400" y="6348116"/>
            <a:ext cx="3048000" cy="400110"/>
            <a:chOff x="2057400" y="6348116"/>
            <a:chExt cx="3048000" cy="400110"/>
          </a:xfrm>
        </p:grpSpPr>
        <p:cxnSp>
          <p:nvCxnSpPr>
            <p:cNvPr id="44" name="Curved Connector 43"/>
            <p:cNvCxnSpPr/>
            <p:nvPr/>
          </p:nvCxnSpPr>
          <p:spPr bwMode="auto">
            <a:xfrm flipV="1">
              <a:off x="4191000" y="6348116"/>
              <a:ext cx="914400" cy="205084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2057400" y="6348116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solidFill>
                    <a:srgbClr val="FF0000"/>
                  </a:solidFill>
                </a:rPr>
                <a:t>polynomial in z </a:t>
              </a:r>
              <a:r>
                <a:rPr lang="en-US" sz="2000" b="1" i="1" baseline="30000" dirty="0">
                  <a:solidFill>
                    <a:srgbClr val="FF0000"/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1" grpId="0"/>
      <p:bldP spid="36" grpId="0"/>
      <p:bldP spid="37" grpId="1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-Transform Pairs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733360"/>
              </p:ext>
            </p:extLst>
          </p:nvPr>
        </p:nvGraphicFramePr>
        <p:xfrm>
          <a:off x="5181599" y="1518920"/>
          <a:ext cx="3810001" cy="1376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x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[</a:t>
                      </a:r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]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X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</a:t>
                      </a:r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z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all </a:t>
                      </a:r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≠ 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≠ 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10-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10812"/>
              </p:ext>
            </p:extLst>
          </p:nvPr>
        </p:nvGraphicFramePr>
        <p:xfrm>
          <a:off x="7559893" y="2181204"/>
          <a:ext cx="364907" cy="29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" imgH="203200" progId="Equation.3">
                  <p:embed/>
                </p:oleObj>
              </mc:Choice>
              <mc:Fallback>
                <p:oleObj name="Equation" r:id="rId2" imgW="254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9893" y="2181204"/>
                        <a:ext cx="364907" cy="291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89857"/>
              </p:ext>
            </p:extLst>
          </p:nvPr>
        </p:nvGraphicFramePr>
        <p:xfrm>
          <a:off x="5973825" y="1899920"/>
          <a:ext cx="3872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" imgH="190500" progId="Equation.3">
                  <p:embed/>
                </p:oleObj>
              </mc:Choice>
              <mc:Fallback>
                <p:oleObj name="Equation" r:id="rId4" imgW="304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3825" y="1899920"/>
                        <a:ext cx="387287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5642"/>
              </p:ext>
            </p:extLst>
          </p:nvPr>
        </p:nvGraphicFramePr>
        <p:xfrm>
          <a:off x="5786789" y="2216478"/>
          <a:ext cx="762000" cy="29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800" imgH="215900" progId="Equation.3">
                  <p:embed/>
                </p:oleObj>
              </mc:Choice>
              <mc:Fallback>
                <p:oleObj name="Equation" r:id="rId6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6789" y="2216478"/>
                        <a:ext cx="762000" cy="294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87996"/>
              </p:ext>
            </p:extLst>
          </p:nvPr>
        </p:nvGraphicFramePr>
        <p:xfrm>
          <a:off x="5211231" y="2570010"/>
          <a:ext cx="1941512" cy="27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190500" progId="Equation.3">
                  <p:embed/>
                </p:oleObj>
              </mc:Choice>
              <mc:Fallback>
                <p:oleObj name="Equation" r:id="rId8" imgW="1346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11231" y="2570010"/>
                        <a:ext cx="1941512" cy="27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62135"/>
              </p:ext>
            </p:extLst>
          </p:nvPr>
        </p:nvGraphicFramePr>
        <p:xfrm>
          <a:off x="7214481" y="2538688"/>
          <a:ext cx="1067801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215900" progId="Equation.3">
                  <p:embed/>
                </p:oleObj>
              </mc:Choice>
              <mc:Fallback>
                <p:oleObj name="Equation" r:id="rId10" imgW="812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14481" y="2538688"/>
                        <a:ext cx="1067801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25891"/>
              </p:ext>
            </p:extLst>
          </p:nvPr>
        </p:nvGraphicFramePr>
        <p:xfrm>
          <a:off x="7619525" y="1911678"/>
          <a:ext cx="1528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00" imgH="152400" progId="Equation.3">
                  <p:embed/>
                </p:oleObj>
              </mc:Choice>
              <mc:Fallback>
                <p:oleObj name="Equation" r:id="rId1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19525" y="1911678"/>
                        <a:ext cx="15287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1447800"/>
            <a:ext cx="441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72"/>
              </a:spcBef>
            </a:pPr>
            <a:r>
              <a:rPr lang="en-US" dirty="0"/>
              <a:t>FIR filter of </a:t>
            </a:r>
            <a:r>
              <a:rPr lang="en-US" i="1" dirty="0" err="1"/>
              <a:t>M</a:t>
            </a:r>
            <a:r>
              <a:rPr lang="en-US" dirty="0" err="1"/>
              <a:t>th</a:t>
            </a:r>
            <a:r>
              <a:rPr lang="en-US" dirty="0"/>
              <a:t> order</a:t>
            </a:r>
          </a:p>
          <a:p>
            <a:pPr marL="457200" lvl="1" indent="0">
              <a:spcBef>
                <a:spcPts val="576"/>
              </a:spcBef>
              <a:buNone/>
            </a:pPr>
            <a:r>
              <a:rPr lang="en-US" dirty="0"/>
              <a:t>Impulse response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  <a:p>
            <a:pPr marL="457200" lvl="1" indent="0">
              <a:spcBef>
                <a:spcPts val="576"/>
              </a:spcBef>
              <a:buNone/>
            </a:pPr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 err="1"/>
              <a:t>z</a:t>
            </a:r>
            <a:r>
              <a:rPr lang="en-US" i="1" baseline="30000" dirty="0" err="1"/>
              <a:t>n</a:t>
            </a:r>
            <a:r>
              <a:rPr lang="en-US" dirty="0"/>
              <a:t> for –∞ &lt; </a:t>
            </a:r>
            <a:r>
              <a:rPr lang="en-US" i="1" dirty="0"/>
              <a:t>n</a:t>
            </a:r>
            <a:r>
              <a:rPr lang="en-US" dirty="0"/>
              <a:t> &lt; ∞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09622"/>
              </p:ext>
            </p:extLst>
          </p:nvPr>
        </p:nvGraphicFramePr>
        <p:xfrm>
          <a:off x="1371600" y="3581400"/>
          <a:ext cx="2201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20800" imgH="457200" progId="Equation.3">
                  <p:embed/>
                </p:oleObj>
              </mc:Choice>
              <mc:Fallback>
                <p:oleObj name="Equation" r:id="rId14" imgW="1320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71600" y="3581400"/>
                        <a:ext cx="220186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828800" y="3026071"/>
            <a:ext cx="1524000" cy="457200"/>
            <a:chOff x="1828800" y="3026071"/>
            <a:chExt cx="1524000" cy="457200"/>
          </a:xfrm>
        </p:grpSpPr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2133600" y="3026071"/>
              <a:ext cx="914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cxnSp>
          <p:nvCxnSpPr>
            <p:cNvPr id="22" name="AutoShape 33"/>
            <p:cNvCxnSpPr>
              <a:cxnSpLocks noChangeShapeType="1"/>
              <a:endCxn id="19" idx="1"/>
            </p:cNvCxnSpPr>
            <p:nvPr/>
          </p:nvCxnSpPr>
          <p:spPr bwMode="auto">
            <a:xfrm>
              <a:off x="1828800" y="3254671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4"/>
            <p:cNvCxnSpPr>
              <a:cxnSpLocks noChangeShapeType="1"/>
              <a:stCxn id="19" idx="3"/>
            </p:cNvCxnSpPr>
            <p:nvPr/>
          </p:nvCxnSpPr>
          <p:spPr bwMode="auto">
            <a:xfrm>
              <a:off x="3048000" y="3254671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2462"/>
              </p:ext>
            </p:extLst>
          </p:nvPr>
        </p:nvGraphicFramePr>
        <p:xfrm>
          <a:off x="3513138" y="3050878"/>
          <a:ext cx="18208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2200" imgH="241300" progId="Equation.3">
                  <p:embed/>
                </p:oleObj>
              </mc:Choice>
              <mc:Fallback>
                <p:oleObj name="Equation" r:id="rId16" imgW="109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3050878"/>
                        <a:ext cx="182086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73231"/>
              </p:ext>
            </p:extLst>
          </p:nvPr>
        </p:nvGraphicFramePr>
        <p:xfrm>
          <a:off x="1371600" y="3048000"/>
          <a:ext cx="274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100" imgH="203200" progId="Equation.3">
                  <p:embed/>
                </p:oleObj>
              </mc:Choice>
              <mc:Fallback>
                <p:oleObj name="Equation" r:id="rId18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71600" y="3048000"/>
                        <a:ext cx="274638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" y="4419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576"/>
              </a:spcBef>
              <a:buNone/>
            </a:pP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is </a:t>
            </a:r>
            <a:r>
              <a:rPr lang="en-US" dirty="0">
                <a:solidFill>
                  <a:srgbClr val="0000FF"/>
                </a:solidFill>
              </a:rPr>
              <a:t>system function</a:t>
            </a:r>
            <a:r>
              <a:rPr lang="en-US" dirty="0"/>
              <a:t>, a.k.a. </a:t>
            </a:r>
            <a:r>
              <a:rPr lang="en-US" dirty="0">
                <a:solidFill>
                  <a:srgbClr val="0000FF"/>
                </a:solidFill>
              </a:rPr>
              <a:t>transfer function in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-domain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658564" y="3505200"/>
            <a:ext cx="1219200" cy="9906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55778"/>
              </p:ext>
            </p:extLst>
          </p:nvPr>
        </p:nvGraphicFramePr>
        <p:xfrm>
          <a:off x="3543300" y="3581400"/>
          <a:ext cx="1333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00100" imgH="457200" progId="Equation.3">
                  <p:embed/>
                </p:oleObj>
              </mc:Choice>
              <mc:Fallback>
                <p:oleObj name="Equation" r:id="rId20" imgW="800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43300" y="3581400"/>
                        <a:ext cx="1333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43304"/>
              </p:ext>
            </p:extLst>
          </p:nvPr>
        </p:nvGraphicFramePr>
        <p:xfrm>
          <a:off x="4876800" y="3581400"/>
          <a:ext cx="146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300" imgH="457200" progId="Equation.3">
                  <p:embed/>
                </p:oleObj>
              </mc:Choice>
              <mc:Fallback>
                <p:oleObj name="Equation" r:id="rId22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76800" y="3581400"/>
                        <a:ext cx="1460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58973"/>
              </p:ext>
            </p:extLst>
          </p:nvPr>
        </p:nvGraphicFramePr>
        <p:xfrm>
          <a:off x="6251575" y="3581400"/>
          <a:ext cx="1630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77900" imgH="457200" progId="Equation.3">
                  <p:embed/>
                </p:oleObj>
              </mc:Choice>
              <mc:Fallback>
                <p:oleObj name="Equation" r:id="rId24" imgW="97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51575" y="3581400"/>
                        <a:ext cx="16303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62427"/>
              </p:ext>
            </p:extLst>
          </p:nvPr>
        </p:nvGraphicFramePr>
        <p:xfrm>
          <a:off x="7848600" y="3733800"/>
          <a:ext cx="9731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4200" imgH="228600" progId="Equation.3">
                  <p:embed/>
                </p:oleObj>
              </mc:Choice>
              <mc:Fallback>
                <p:oleObj name="Equation" r:id="rId26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48600" y="3733800"/>
                        <a:ext cx="97313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4876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576"/>
              </a:spcBef>
              <a:buNone/>
            </a:pP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is </a:t>
            </a:r>
            <a:r>
              <a:rPr lang="en-US" i="1" dirty="0"/>
              <a:t>z</a:t>
            </a:r>
            <a:r>
              <a:rPr lang="en-US" dirty="0"/>
              <a:t>-transform of impulse response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55536"/>
              </p:ext>
            </p:extLst>
          </p:nvPr>
        </p:nvGraphicFramePr>
        <p:xfrm>
          <a:off x="1044575" y="5334000"/>
          <a:ext cx="1968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81100" imgH="457200" progId="Equation.3">
                  <p:embed/>
                </p:oleObj>
              </mc:Choice>
              <mc:Fallback>
                <p:oleObj name="Equation" r:id="rId28" imgW="118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44575" y="5334000"/>
                        <a:ext cx="1968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581400" y="5334000"/>
            <a:ext cx="990600" cy="381000"/>
            <a:chOff x="3505200" y="4191000"/>
            <a:chExt cx="990600" cy="3810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33920"/>
              </p:ext>
            </p:extLst>
          </p:nvPr>
        </p:nvGraphicFramePr>
        <p:xfrm>
          <a:off x="5110163" y="5334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65200" imgH="457200" progId="Equation.3">
                  <p:embed/>
                </p:oleObj>
              </mc:Choice>
              <mc:Fallback>
                <p:oleObj name="Equation" r:id="rId30" imgW="965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10163" y="5334000"/>
                        <a:ext cx="160813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543800" y="1123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/>
              <a:t>Review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000" y="5486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</a:rPr>
              <a:t>polynomial in z </a:t>
            </a:r>
            <a:r>
              <a:rPr lang="en-US" sz="2000" b="1" i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609600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576"/>
              </a:spcBef>
              <a:buNone/>
            </a:pPr>
            <a:r>
              <a:rPr lang="en-US" dirty="0"/>
              <a:t>If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= 1 + 2</a:t>
            </a:r>
            <a:r>
              <a:rPr lang="en-US" i="1" dirty="0"/>
              <a:t>z</a:t>
            </a:r>
            <a:r>
              <a:rPr lang="en-US" baseline="30000" dirty="0"/>
              <a:t>-1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baseline="30000" dirty="0"/>
              <a:t>-2</a:t>
            </a:r>
            <a:r>
              <a:rPr lang="en-US" dirty="0"/>
              <a:t>, what is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28767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 animBg="1"/>
      <p:bldP spid="34" grpId="0"/>
      <p:bldP spid="40" grpId="0"/>
      <p:bldP spid="44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Z-Transform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Superposition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</p:spPr>
        <p:txBody>
          <a:bodyPr/>
          <a:lstStyle/>
          <a:p>
            <a:r>
              <a:rPr lang="en-US"/>
              <a:t>10-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7-3 &amp; 7-4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33192"/>
              </p:ext>
            </p:extLst>
          </p:nvPr>
        </p:nvGraphicFramePr>
        <p:xfrm>
          <a:off x="990600" y="2039938"/>
          <a:ext cx="23510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203200" progId="Equation.3">
                  <p:embed/>
                </p:oleObj>
              </mc:Choice>
              <mc:Fallback>
                <p:oleObj name="Equation" r:id="rId2" imgW="140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039938"/>
                        <a:ext cx="235108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613149" y="1828800"/>
            <a:ext cx="990600" cy="381000"/>
            <a:chOff x="3505200" y="4191000"/>
            <a:chExt cx="990600" cy="38100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80623"/>
              </p:ext>
            </p:extLst>
          </p:nvPr>
        </p:nvGraphicFramePr>
        <p:xfrm>
          <a:off x="4965700" y="1828800"/>
          <a:ext cx="3176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0" imgH="457200" progId="Equation.3">
                  <p:embed/>
                </p:oleObj>
              </mc:Choice>
              <mc:Fallback>
                <p:oleObj name="Equation" r:id="rId4" imgW="1905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5700" y="1828800"/>
                        <a:ext cx="3176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15357"/>
              </p:ext>
            </p:extLst>
          </p:nvPr>
        </p:nvGraphicFramePr>
        <p:xfrm>
          <a:off x="5453062" y="2590800"/>
          <a:ext cx="3070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3062" y="2590800"/>
                        <a:ext cx="30702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72274"/>
              </p:ext>
            </p:extLst>
          </p:nvPr>
        </p:nvGraphicFramePr>
        <p:xfrm>
          <a:off x="5475287" y="3429000"/>
          <a:ext cx="1947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400" imgH="203200" progId="Equation.3">
                  <p:embed/>
                </p:oleObj>
              </mc:Choice>
              <mc:Fallback>
                <p:oleObj name="Equation" r:id="rId8" imgW="1168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5287" y="3429000"/>
                        <a:ext cx="194786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294372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When viewed as system,</a:t>
            </a:r>
            <a:br>
              <a:rPr lang="en-US" i="1" dirty="0"/>
            </a:br>
            <a:r>
              <a:rPr lang="en-US" i="1" dirty="0"/>
              <a:t>z-transform has linearity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38100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Time-delay property</a:t>
            </a:r>
          </a:p>
          <a:p>
            <a:pPr marL="457200" lvl="1" indent="0">
              <a:buNone/>
            </a:pPr>
            <a:r>
              <a:rPr lang="en-US" i="1" dirty="0"/>
              <a:t>z</a:t>
            </a:r>
            <a:r>
              <a:rPr lang="en-US" baseline="30000" dirty="0"/>
              <a:t>-1</a:t>
            </a:r>
            <a:r>
              <a:rPr lang="en-US" dirty="0"/>
              <a:t> in </a:t>
            </a:r>
            <a:r>
              <a:rPr lang="en-US" i="1" dirty="0"/>
              <a:t>z</a:t>
            </a:r>
            <a:r>
              <a:rPr lang="en-US" dirty="0"/>
              <a:t>-domain corresponds to time shift of 1 sample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246791"/>
              </p:ext>
            </p:extLst>
          </p:nvPr>
        </p:nvGraphicFramePr>
        <p:xfrm>
          <a:off x="1130300" y="502285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190500" progId="Equation.3">
                  <p:embed/>
                </p:oleObj>
              </mc:Choice>
              <mc:Fallback>
                <p:oleObj name="Equation" r:id="rId10" imgW="876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30300" y="5022850"/>
                        <a:ext cx="146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643312" y="4800600"/>
            <a:ext cx="990600" cy="381000"/>
            <a:chOff x="3505200" y="4191000"/>
            <a:chExt cx="990600" cy="3810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64613"/>
              </p:ext>
            </p:extLst>
          </p:nvPr>
        </p:nvGraphicFramePr>
        <p:xfrm>
          <a:off x="4953001" y="4862983"/>
          <a:ext cx="1904999" cy="69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600" imgH="457200" progId="Equation.3">
                  <p:embed/>
                </p:oleObj>
              </mc:Choice>
              <mc:Fallback>
                <p:oleObj name="Equation" r:id="rId12" imgW="124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53001" y="4862983"/>
                        <a:ext cx="1904999" cy="69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66115"/>
              </p:ext>
            </p:extLst>
          </p:nvPr>
        </p:nvGraphicFramePr>
        <p:xfrm>
          <a:off x="6858000" y="4876800"/>
          <a:ext cx="2074630" cy="67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7000" imgH="457200" progId="Equation.3">
                  <p:embed/>
                </p:oleObj>
              </mc:Choice>
              <mc:Fallback>
                <p:oleObj name="Equation" r:id="rId14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0" y="4876800"/>
                        <a:ext cx="2074630" cy="67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81877"/>
              </p:ext>
            </p:extLst>
          </p:nvPr>
        </p:nvGraphicFramePr>
        <p:xfrm>
          <a:off x="5410200" y="5562600"/>
          <a:ext cx="204025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58900" imgH="457200" progId="Equation.3">
                  <p:embed/>
                </p:oleObj>
              </mc:Choice>
              <mc:Fallback>
                <p:oleObj name="Equation" r:id="rId16" imgW="1358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10200" y="5562600"/>
                        <a:ext cx="204025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41223"/>
              </p:ext>
            </p:extLst>
          </p:nvPr>
        </p:nvGraphicFramePr>
        <p:xfrm>
          <a:off x="7420564" y="5715000"/>
          <a:ext cx="15811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4100" imgH="228600" progId="Equation.3">
                  <p:embed/>
                </p:oleObj>
              </mc:Choice>
              <mc:Fallback>
                <p:oleObj name="Equation" r:id="rId18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20564" y="5715000"/>
                        <a:ext cx="15811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990600" y="5410200"/>
            <a:ext cx="1981200" cy="609600"/>
            <a:chOff x="1028700" y="1981200"/>
            <a:chExt cx="1981200" cy="609600"/>
          </a:xfrm>
        </p:grpSpPr>
        <p:sp>
          <p:nvSpPr>
            <p:cNvPr id="27" name="Rectangle 1041"/>
            <p:cNvSpPr>
              <a:spLocks noChangeArrowheads="1"/>
            </p:cNvSpPr>
            <p:nvPr/>
          </p:nvSpPr>
          <p:spPr bwMode="auto">
            <a:xfrm>
              <a:off x="1714500" y="2209800"/>
              <a:ext cx="5334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042"/>
            <p:cNvSpPr>
              <a:spLocks noChangeShapeType="1"/>
            </p:cNvSpPr>
            <p:nvPr/>
          </p:nvSpPr>
          <p:spPr bwMode="auto">
            <a:xfrm>
              <a:off x="10287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" name="Object 10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990948"/>
                </p:ext>
              </p:extLst>
            </p:nvPr>
          </p:nvGraphicFramePr>
          <p:xfrm>
            <a:off x="1752600" y="2294160"/>
            <a:ext cx="479842" cy="231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19100" imgH="203200" progId="Equation.3">
                    <p:embed/>
                  </p:oleObj>
                </mc:Choice>
                <mc:Fallback>
                  <p:oleObj name="Equation" r:id="rId20" imgW="419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2294160"/>
                          <a:ext cx="479842" cy="231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1044"/>
            <p:cNvSpPr>
              <a:spLocks noChangeShapeType="1"/>
            </p:cNvSpPr>
            <p:nvPr/>
          </p:nvSpPr>
          <p:spPr bwMode="auto">
            <a:xfrm>
              <a:off x="2247900" y="2438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045"/>
            <p:cNvSpPr txBox="1">
              <a:spLocks noChangeArrowheads="1"/>
            </p:cNvSpPr>
            <p:nvPr/>
          </p:nvSpPr>
          <p:spPr bwMode="auto">
            <a:xfrm>
              <a:off x="1028700" y="1995488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i="1"/>
                <a:t>x</a:t>
              </a:r>
              <a:r>
                <a:rPr lang="en-US" sz="2000"/>
                <a:t>[</a:t>
              </a:r>
              <a:r>
                <a:rPr lang="en-US" sz="2000" i="1"/>
                <a:t>n</a:t>
              </a:r>
              <a:r>
                <a:rPr lang="en-US" sz="2000"/>
                <a:t>]</a:t>
              </a:r>
            </a:p>
          </p:txBody>
        </p:sp>
        <p:sp>
          <p:nvSpPr>
            <p:cNvPr id="32" name="Text Box 1046"/>
            <p:cNvSpPr txBox="1">
              <a:spLocks noChangeArrowheads="1"/>
            </p:cNvSpPr>
            <p:nvPr/>
          </p:nvSpPr>
          <p:spPr bwMode="auto">
            <a:xfrm>
              <a:off x="2324100" y="19812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i="1" dirty="0"/>
                <a:t>y</a:t>
              </a:r>
              <a:r>
                <a:rPr lang="en-US" sz="2000" dirty="0"/>
                <a:t>[</a:t>
              </a:r>
              <a:r>
                <a:rPr lang="en-US" sz="2000" i="1" dirty="0"/>
                <a:t>n</a:t>
              </a:r>
              <a:r>
                <a:rPr lang="en-US" sz="2000" dirty="0"/>
                <a:t>]</a:t>
              </a:r>
            </a:p>
          </p:txBody>
        </p:sp>
      </p:grpSp>
      <p:sp>
        <p:nvSpPr>
          <p:cNvPr id="33" name="Oval 32"/>
          <p:cNvSpPr/>
          <p:nvPr/>
        </p:nvSpPr>
        <p:spPr bwMode="auto">
          <a:xfrm>
            <a:off x="7620000" y="5615284"/>
            <a:ext cx="5334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48200" y="6135610"/>
            <a:ext cx="3049915" cy="589100"/>
            <a:chOff x="2057400" y="6159126"/>
            <a:chExt cx="3049915" cy="589100"/>
          </a:xfrm>
        </p:grpSpPr>
        <p:cxnSp>
          <p:nvCxnSpPr>
            <p:cNvPr id="35" name="Curved Connector 34"/>
            <p:cNvCxnSpPr>
              <a:endCxn id="33" idx="3"/>
            </p:cNvCxnSpPr>
            <p:nvPr/>
          </p:nvCxnSpPr>
          <p:spPr bwMode="auto">
            <a:xfrm flipV="1">
              <a:off x="4191000" y="6159126"/>
              <a:ext cx="916315" cy="394074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057400" y="6348116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solidFill>
                    <a:srgbClr val="FF0000"/>
                  </a:solidFill>
                </a:rPr>
                <a:t>initial condition</a:t>
              </a:r>
              <a:endParaRPr lang="en-US" sz="2000" b="1" i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29082" y="5662316"/>
            <a:ext cx="457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z</a:t>
            </a:r>
            <a:r>
              <a:rPr lang="en-US" sz="1600" baseline="30000" dirty="0"/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6048968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if </a:t>
            </a:r>
            <a:r>
              <a:rPr lang="en-US" sz="1600" i="1" dirty="0"/>
              <a:t>x</a:t>
            </a:r>
            <a:r>
              <a:rPr lang="en-US" sz="1600" dirty="0"/>
              <a:t>[-1] = 0</a:t>
            </a:r>
            <a:br>
              <a:rPr lang="en-US" sz="1600" dirty="0"/>
            </a:br>
            <a:r>
              <a:rPr lang="en-US" sz="1600" dirty="0"/>
              <a:t>system is LTI</a:t>
            </a:r>
          </a:p>
        </p:txBody>
      </p:sp>
    </p:spTree>
    <p:extLst>
      <p:ext uri="{BB962C8B-B14F-4D97-AF65-F5344CB8AC3E}">
        <p14:creationId xmlns:p14="http://schemas.microsoft.com/office/powerpoint/2010/main" val="25444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3" grpId="0" animBg="1"/>
      <p:bldP spid="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and the </a:t>
            </a:r>
            <a:r>
              <a:rPr lang="en-US" i="1" dirty="0"/>
              <a:t>z</a:t>
            </a:r>
            <a:r>
              <a:rPr lang="en-US" dirty="0"/>
              <a:t>-Transform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533400"/>
          </a:xfrm>
        </p:spPr>
        <p:txBody>
          <a:bodyPr/>
          <a:lstStyle/>
          <a:p>
            <a:r>
              <a:rPr lang="en-US" dirty="0"/>
              <a:t>Unit delay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7-5</a:t>
            </a:r>
          </a:p>
        </p:txBody>
      </p: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760356"/>
              </p:ext>
            </p:extLst>
          </p:nvPr>
        </p:nvGraphicFramePr>
        <p:xfrm>
          <a:off x="4572001" y="1518920"/>
          <a:ext cx="4419600" cy="2697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[</a:t>
                      </a:r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]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</a:t>
                      </a:r>
                      <a:r>
                        <a:rPr lang="en-US" sz="1600" i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z</a:t>
                      </a:r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all </a:t>
                      </a:r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≠ 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≠ 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≠ 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≠ 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88213"/>
              </p:ext>
            </p:extLst>
          </p:nvPr>
        </p:nvGraphicFramePr>
        <p:xfrm>
          <a:off x="7279612" y="2181204"/>
          <a:ext cx="364907" cy="29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" imgH="203200" progId="Equation.3">
                  <p:embed/>
                </p:oleObj>
              </mc:Choice>
              <mc:Fallback>
                <p:oleObj name="Equation" r:id="rId2" imgW="254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79612" y="2181204"/>
                        <a:ext cx="364907" cy="291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33271"/>
              </p:ext>
            </p:extLst>
          </p:nvPr>
        </p:nvGraphicFramePr>
        <p:xfrm>
          <a:off x="5358112" y="1899920"/>
          <a:ext cx="3872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" imgH="190500" progId="Equation.3">
                  <p:embed/>
                </p:oleObj>
              </mc:Choice>
              <mc:Fallback>
                <p:oleObj name="Equation" r:id="rId4" imgW="304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8112" y="1899920"/>
                        <a:ext cx="387287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49373"/>
              </p:ext>
            </p:extLst>
          </p:nvPr>
        </p:nvGraphicFramePr>
        <p:xfrm>
          <a:off x="5171076" y="2216478"/>
          <a:ext cx="762000" cy="29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800" imgH="215900" progId="Equation.3">
                  <p:embed/>
                </p:oleObj>
              </mc:Choice>
              <mc:Fallback>
                <p:oleObj name="Equation" r:id="rId6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1076" y="2216478"/>
                        <a:ext cx="762000" cy="294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11405"/>
              </p:ext>
            </p:extLst>
          </p:nvPr>
        </p:nvGraphicFramePr>
        <p:xfrm>
          <a:off x="4595518" y="2570010"/>
          <a:ext cx="1941512" cy="27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190500" progId="Equation.3">
                  <p:embed/>
                </p:oleObj>
              </mc:Choice>
              <mc:Fallback>
                <p:oleObj name="Equation" r:id="rId8" imgW="1346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95518" y="2570010"/>
                        <a:ext cx="1941512" cy="27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48872"/>
              </p:ext>
            </p:extLst>
          </p:nvPr>
        </p:nvGraphicFramePr>
        <p:xfrm>
          <a:off x="6934200" y="2538688"/>
          <a:ext cx="1067801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215900" progId="Equation.3">
                  <p:embed/>
                </p:oleObj>
              </mc:Choice>
              <mc:Fallback>
                <p:oleObj name="Equation" r:id="rId10" imgW="812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4200" y="2538688"/>
                        <a:ext cx="1067801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449549"/>
              </p:ext>
            </p:extLst>
          </p:nvPr>
        </p:nvGraphicFramePr>
        <p:xfrm>
          <a:off x="7339244" y="1911678"/>
          <a:ext cx="1528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00" imgH="152400" progId="Equation.3">
                  <p:embed/>
                </p:oleObj>
              </mc:Choice>
              <mc:Fallback>
                <p:oleObj name="Equation" r:id="rId1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39244" y="1911678"/>
                        <a:ext cx="15287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543800" y="1123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/>
              <a:t>Review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81283"/>
              </p:ext>
            </p:extLst>
          </p:nvPr>
        </p:nvGraphicFramePr>
        <p:xfrm>
          <a:off x="5191808" y="2865437"/>
          <a:ext cx="105659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91808" y="2865437"/>
                        <a:ext cx="1056592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53210"/>
              </p:ext>
            </p:extLst>
          </p:nvPr>
        </p:nvGraphicFramePr>
        <p:xfrm>
          <a:off x="7078980" y="2870200"/>
          <a:ext cx="6934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700" imgH="457200" progId="Equation.3">
                  <p:embed/>
                </p:oleObj>
              </mc:Choice>
              <mc:Fallback>
                <p:oleObj name="Equation" r:id="rId16" imgW="52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78980" y="2870200"/>
                        <a:ext cx="69342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785577"/>
              </p:ext>
            </p:extLst>
          </p:nvPr>
        </p:nvGraphicFramePr>
        <p:xfrm>
          <a:off x="4724400" y="3505200"/>
          <a:ext cx="16954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16000" imgH="203200" progId="Equation.3">
                  <p:embed/>
                </p:oleObj>
              </mc:Choice>
              <mc:Fallback>
                <p:oleObj name="Equation" r:id="rId18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24400" y="3505200"/>
                        <a:ext cx="1695450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12769"/>
              </p:ext>
            </p:extLst>
          </p:nvPr>
        </p:nvGraphicFramePr>
        <p:xfrm>
          <a:off x="6553200" y="3505200"/>
          <a:ext cx="17573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54100" imgH="203200" progId="Equation.3">
                  <p:embed/>
                </p:oleObj>
              </mc:Choice>
              <mc:Fallback>
                <p:oleObj name="Equation" r:id="rId20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53200" y="3505200"/>
                        <a:ext cx="17573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45344"/>
              </p:ext>
            </p:extLst>
          </p:nvPr>
        </p:nvGraphicFramePr>
        <p:xfrm>
          <a:off x="5257800" y="3886200"/>
          <a:ext cx="8048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600" imgH="177800" progId="Equation.3">
                  <p:embed/>
                </p:oleObj>
              </mc:Choice>
              <mc:Fallback>
                <p:oleObj name="Equation" r:id="rId22" imgW="482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57800" y="3886200"/>
                        <a:ext cx="804863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78079"/>
              </p:ext>
            </p:extLst>
          </p:nvPr>
        </p:nvGraphicFramePr>
        <p:xfrm>
          <a:off x="6781800" y="3850926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39800" imgH="228600" progId="Equation.3">
                  <p:embed/>
                </p:oleObj>
              </mc:Choice>
              <mc:Fallback>
                <p:oleObj name="Equation" r:id="rId24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81800" y="3850926"/>
                        <a:ext cx="1409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32984"/>
              </p:ext>
            </p:extLst>
          </p:nvPr>
        </p:nvGraphicFramePr>
        <p:xfrm>
          <a:off x="6324600" y="4265007"/>
          <a:ext cx="2667000" cy="30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65300" imgH="203200" progId="Equation.3">
                  <p:embed/>
                </p:oleObj>
              </mc:Choice>
              <mc:Fallback>
                <p:oleObj name="Equation" r:id="rId26" imgW="176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24600" y="4265007"/>
                        <a:ext cx="2667000" cy="306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447800" y="3124200"/>
            <a:ext cx="1981200" cy="1223544"/>
            <a:chOff x="990600" y="5410200"/>
            <a:chExt cx="1981200" cy="1223544"/>
          </a:xfrm>
        </p:grpSpPr>
        <p:sp>
          <p:nvSpPr>
            <p:cNvPr id="42" name="TextBox 41"/>
            <p:cNvSpPr txBox="1"/>
            <p:nvPr/>
          </p:nvSpPr>
          <p:spPr>
            <a:xfrm>
              <a:off x="1219200" y="6048968"/>
              <a:ext cx="1371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if </a:t>
              </a:r>
              <a:r>
                <a:rPr lang="en-US" sz="1600" i="1" dirty="0"/>
                <a:t>x</a:t>
              </a:r>
              <a:r>
                <a:rPr lang="en-US" sz="1600" dirty="0"/>
                <a:t>[-1] = 0</a:t>
              </a:r>
              <a:br>
                <a:rPr lang="en-US" sz="1600" dirty="0"/>
              </a:br>
              <a:r>
                <a:rPr lang="en-US" sz="1600" dirty="0"/>
                <a:t>system is LTI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90600" y="5410200"/>
              <a:ext cx="1981200" cy="609600"/>
              <a:chOff x="990600" y="5410200"/>
              <a:chExt cx="1981200" cy="609600"/>
            </a:xfrm>
          </p:grpSpPr>
          <p:sp>
            <p:nvSpPr>
              <p:cNvPr id="35" name="Rectangle 1041"/>
              <p:cNvSpPr>
                <a:spLocks noChangeArrowheads="1"/>
              </p:cNvSpPr>
              <p:nvPr/>
            </p:nvSpPr>
            <p:spPr bwMode="auto">
              <a:xfrm>
                <a:off x="1676400" y="5638800"/>
                <a:ext cx="533400" cy="381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042"/>
              <p:cNvSpPr>
                <a:spLocks noChangeShapeType="1"/>
              </p:cNvSpPr>
              <p:nvPr/>
            </p:nvSpPr>
            <p:spPr bwMode="auto">
              <a:xfrm>
                <a:off x="990600" y="58674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044"/>
              <p:cNvSpPr>
                <a:spLocks noChangeShapeType="1"/>
              </p:cNvSpPr>
              <p:nvPr/>
            </p:nvSpPr>
            <p:spPr bwMode="auto">
              <a:xfrm>
                <a:off x="2209800" y="58674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1045"/>
              <p:cNvSpPr txBox="1">
                <a:spLocks noChangeArrowheads="1"/>
              </p:cNvSpPr>
              <p:nvPr/>
            </p:nvSpPr>
            <p:spPr bwMode="auto">
              <a:xfrm>
                <a:off x="990600" y="5424488"/>
                <a:ext cx="6858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 i="1"/>
                  <a:t>x</a:t>
                </a:r>
                <a:r>
                  <a:rPr lang="en-US" sz="2000"/>
                  <a:t>[</a:t>
                </a:r>
                <a:r>
                  <a:rPr lang="en-US" sz="2000" i="1"/>
                  <a:t>n</a:t>
                </a:r>
                <a:r>
                  <a:rPr lang="en-US" sz="2000"/>
                  <a:t>]</a:t>
                </a:r>
              </a:p>
            </p:txBody>
          </p:sp>
          <p:sp>
            <p:nvSpPr>
              <p:cNvPr id="40" name="Text Box 1046"/>
              <p:cNvSpPr txBox="1">
                <a:spLocks noChangeArrowheads="1"/>
              </p:cNvSpPr>
              <p:nvPr/>
            </p:nvSpPr>
            <p:spPr bwMode="auto">
              <a:xfrm>
                <a:off x="2286000" y="5410200"/>
                <a:ext cx="6858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sz="2000" i="1" dirty="0"/>
                  <a:t>y</a:t>
                </a:r>
                <a:r>
                  <a:rPr lang="en-US" sz="2000" dirty="0"/>
                  <a:t>[</a:t>
                </a:r>
                <a:r>
                  <a:rPr lang="en-US" sz="2000" i="1" dirty="0"/>
                  <a:t>n</a:t>
                </a:r>
                <a:r>
                  <a:rPr lang="en-US" sz="2000" dirty="0"/>
                  <a:t>]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29082" y="5662316"/>
                <a:ext cx="4572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/>
                  <a:t>z</a:t>
                </a:r>
                <a:r>
                  <a:rPr lang="en-US" sz="1600" baseline="30000" dirty="0"/>
                  <a:t>-1</a:t>
                </a:r>
              </a:p>
            </p:txBody>
          </p:sp>
        </p:grp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91965"/>
              </p:ext>
            </p:extLst>
          </p:nvPr>
        </p:nvGraphicFramePr>
        <p:xfrm>
          <a:off x="1263650" y="4918075"/>
          <a:ext cx="17795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66800" imgH="203200" progId="Equation.3">
                  <p:embed/>
                </p:oleObj>
              </mc:Choice>
              <mc:Fallback>
                <p:oleObj name="Equation" r:id="rId28" imgW="1066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63650" y="4918075"/>
                        <a:ext cx="1779588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600449" y="4676775"/>
            <a:ext cx="990600" cy="381000"/>
            <a:chOff x="3505200" y="4191000"/>
            <a:chExt cx="990600" cy="3810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44895"/>
              </p:ext>
            </p:extLst>
          </p:nvPr>
        </p:nvGraphicFramePr>
        <p:xfrm>
          <a:off x="5334000" y="4953000"/>
          <a:ext cx="17351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41400" imgH="203200" progId="Equation.3">
                  <p:embed/>
                </p:oleObj>
              </mc:Choice>
              <mc:Fallback>
                <p:oleObj name="Equation" r:id="rId30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4953000"/>
                        <a:ext cx="1735138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94422"/>
              </p:ext>
            </p:extLst>
          </p:nvPr>
        </p:nvGraphicFramePr>
        <p:xfrm>
          <a:off x="457200" y="5370513"/>
          <a:ext cx="18129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58900" imgH="457200" progId="Equation.3">
                  <p:embed/>
                </p:oleObj>
              </mc:Choice>
              <mc:Fallback>
                <p:oleObj name="Equation" r:id="rId32" imgW="1358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57200" y="5370513"/>
                        <a:ext cx="1812925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05255"/>
              </p:ext>
            </p:extLst>
          </p:nvPr>
        </p:nvGraphicFramePr>
        <p:xfrm>
          <a:off x="5834062" y="6156325"/>
          <a:ext cx="14827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79500" imgH="457200" progId="Equation.3">
                  <p:embed/>
                </p:oleObj>
              </mc:Choice>
              <mc:Fallback>
                <p:oleObj name="Equation" r:id="rId34" imgW="107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834062" y="6156325"/>
                        <a:ext cx="14827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651407"/>
              </p:ext>
            </p:extLst>
          </p:nvPr>
        </p:nvGraphicFramePr>
        <p:xfrm>
          <a:off x="4156075" y="6138626"/>
          <a:ext cx="16398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193800" imgH="457200" progId="Equation.3">
                  <p:embed/>
                </p:oleObj>
              </mc:Choice>
              <mc:Fallback>
                <p:oleObj name="Equation" r:id="rId36" imgW="1193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156075" y="6138626"/>
                        <a:ext cx="1639887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68555"/>
              </p:ext>
            </p:extLst>
          </p:nvPr>
        </p:nvGraphicFramePr>
        <p:xfrm>
          <a:off x="7281862" y="6308725"/>
          <a:ext cx="10287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49300" imgH="203200" progId="Equation.3">
                  <p:embed/>
                </p:oleObj>
              </mc:Choice>
              <mc:Fallback>
                <p:oleObj name="Equation" r:id="rId38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81862" y="6308725"/>
                        <a:ext cx="1028700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457200" y="4267200"/>
            <a:ext cx="411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Convolution property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457200" y="1905000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57200" y="2298700"/>
            <a:ext cx="411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*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 =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19100" y="2755900"/>
            <a:ext cx="411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z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500" y="6019800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Assuming causal x[n]</a:t>
            </a:r>
            <a:br>
              <a:rPr lang="en-US" sz="2000" b="1" i="1" dirty="0">
                <a:solidFill>
                  <a:srgbClr val="FF0000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i.e. x[n] = 0 for n &lt; 0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600200" y="5368925"/>
            <a:ext cx="6985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48702"/>
              </p:ext>
            </p:extLst>
          </p:nvPr>
        </p:nvGraphicFramePr>
        <p:xfrm>
          <a:off x="3810000" y="5359400"/>
          <a:ext cx="2563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866900" imgH="482600" progId="Equation.3">
                  <p:embed/>
                </p:oleObj>
              </mc:Choice>
              <mc:Fallback>
                <p:oleObj name="Equation" r:id="rId40" imgW="186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810000" y="5359400"/>
                        <a:ext cx="256381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85203"/>
              </p:ext>
            </p:extLst>
          </p:nvPr>
        </p:nvGraphicFramePr>
        <p:xfrm>
          <a:off x="6396038" y="5372100"/>
          <a:ext cx="21447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562100" imgH="482600" progId="Equation.3">
                  <p:embed/>
                </p:oleObj>
              </mc:Choice>
              <mc:Fallback>
                <p:oleObj name="Equation" r:id="rId42" imgW="1562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396038" y="5372100"/>
                        <a:ext cx="214471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10-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8" grpId="0"/>
      <p:bldP spid="59" grpId="0"/>
      <p:bldP spid="41" grpId="0"/>
      <p:bldP spid="54" grpId="0"/>
      <p:bldP spid="61" grpId="0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LTI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convolution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10-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7-5.1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3400" y="1972056"/>
            <a:ext cx="7239000" cy="1152144"/>
            <a:chOff x="533400" y="1972056"/>
            <a:chExt cx="7239000" cy="11521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l="1" t="-4" r="13026" b="75078"/>
            <a:stretch/>
          </p:blipFill>
          <p:spPr bwMode="auto">
            <a:xfrm>
              <a:off x="533400" y="1972056"/>
              <a:ext cx="7223760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38200" y="25908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X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z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25908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W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z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25908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Y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z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03572"/>
              </p:ext>
            </p:extLst>
          </p:nvPr>
        </p:nvGraphicFramePr>
        <p:xfrm>
          <a:off x="1524000" y="3124200"/>
          <a:ext cx="21336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124200"/>
                        <a:ext cx="2133600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79294"/>
              </p:ext>
            </p:extLst>
          </p:nvPr>
        </p:nvGraphicFramePr>
        <p:xfrm>
          <a:off x="4114800" y="3124200"/>
          <a:ext cx="44084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36800" imgH="203200" progId="Equation.3">
                  <p:embed/>
                </p:oleObj>
              </mc:Choice>
              <mc:Fallback>
                <p:oleObj name="Equation" r:id="rId5" imgW="2336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124200"/>
                        <a:ext cx="44084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3581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3581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0" y="4297680"/>
            <a:ext cx="6934200" cy="1060704"/>
            <a:chOff x="762000" y="4297680"/>
            <a:chExt cx="6934200" cy="1060704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t="37647" r="17651" b="39406"/>
            <a:stretch/>
          </p:blipFill>
          <p:spPr bwMode="auto">
            <a:xfrm>
              <a:off x="762000" y="4297680"/>
              <a:ext cx="6839712" cy="106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62000" y="48006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X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z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400" y="48006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FF0000"/>
                  </a:solidFill>
                </a:rPr>
                <a:t>Y</a:t>
              </a:r>
              <a:r>
                <a:rPr lang="en-US" sz="1800" dirty="0">
                  <a:solidFill>
                    <a:srgbClr val="FF0000"/>
                  </a:solidFill>
                </a:rPr>
                <a:t>(</a:t>
              </a:r>
              <a:r>
                <a:rPr lang="en-US" sz="1800" i="1" dirty="0">
                  <a:solidFill>
                    <a:srgbClr val="FF0000"/>
                  </a:solidFill>
                </a:rPr>
                <a:t>z</a:t>
              </a:r>
              <a:r>
                <a:rPr 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726404"/>
              </p:ext>
            </p:extLst>
          </p:nvPr>
        </p:nvGraphicFramePr>
        <p:xfrm>
          <a:off x="2422525" y="5330825"/>
          <a:ext cx="37131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500" imgH="203200" progId="Equation.3">
                  <p:embed/>
                </p:oleObj>
              </mc:Choice>
              <mc:Fallback>
                <p:oleObj name="Equation" r:id="rId7" imgW="196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2525" y="5330825"/>
                        <a:ext cx="37131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62200" y="57867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0015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-Domain and Frequency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10-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Z-Transforms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7-6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85164"/>
              </p:ext>
            </p:extLst>
          </p:nvPr>
        </p:nvGraphicFramePr>
        <p:xfrm>
          <a:off x="1143000" y="1905000"/>
          <a:ext cx="2392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457200" progId="Equation.3">
                  <p:embed/>
                </p:oleObj>
              </mc:Choice>
              <mc:Fallback>
                <p:oleObj name="Equation" r:id="rId2" imgW="1435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0" y="1905000"/>
                        <a:ext cx="23923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314258"/>
              </p:ext>
            </p:extLst>
          </p:nvPr>
        </p:nvGraphicFramePr>
        <p:xfrm>
          <a:off x="5570537" y="1905000"/>
          <a:ext cx="1820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2200" imgH="457200" progId="Equation.3">
                  <p:embed/>
                </p:oleObj>
              </mc:Choice>
              <mc:Fallback>
                <p:oleObj name="Equation" r:id="rId4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0537" y="1905000"/>
                        <a:ext cx="18208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57649"/>
              </p:ext>
            </p:extLst>
          </p:nvPr>
        </p:nvGraphicFramePr>
        <p:xfrm>
          <a:off x="1143000" y="2667000"/>
          <a:ext cx="5097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1900" imgH="228600" progId="Equation.3">
                  <p:embed/>
                </p:oleObj>
              </mc:Choice>
              <mc:Fallback>
                <p:oleObj name="Equation" r:id="rId6" imgW="2501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2667000"/>
                        <a:ext cx="509746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96287"/>
              </p:ext>
            </p:extLst>
          </p:nvPr>
        </p:nvGraphicFramePr>
        <p:xfrm>
          <a:off x="6248400" y="2703285"/>
          <a:ext cx="2211069" cy="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400" imgH="266700" progId="Equation.3">
                  <p:embed/>
                </p:oleObj>
              </mc:Choice>
              <mc:Fallback>
                <p:oleObj name="Equation" r:id="rId8" imgW="1168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2703285"/>
                        <a:ext cx="2211069" cy="5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Make connection directly from their definitions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3276600"/>
            <a:ext cx="7772400" cy="609600"/>
            <a:chOff x="457200" y="4556275"/>
            <a:chExt cx="8305800" cy="609600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163005"/>
                </p:ext>
              </p:extLst>
            </p:nvPr>
          </p:nvGraphicFramePr>
          <p:xfrm>
            <a:off x="2559350" y="4599820"/>
            <a:ext cx="439737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900" imgH="203200" progId="Equation.3">
                    <p:embed/>
                  </p:oleObj>
                </mc:Choice>
                <mc:Fallback>
                  <p:oleObj name="Equation" r:id="rId10" imgW="215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59350" y="4599820"/>
                          <a:ext cx="439737" cy="415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457200" y="4556275"/>
              <a:ext cx="8305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7472" indent="-347472"/>
              <a:r>
                <a:rPr lang="en-US" dirty="0"/>
                <a:t>How does      look in </a:t>
              </a:r>
              <a:r>
                <a:rPr lang="en-US" i="1" dirty="0"/>
                <a:t>z</a:t>
              </a:r>
              <a:r>
                <a:rPr lang="en-US" dirty="0"/>
                <a:t>-domain?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19200" y="3810000"/>
            <a:ext cx="3943350" cy="2438400"/>
            <a:chOff x="1219200" y="3733800"/>
            <a:chExt cx="3943350" cy="24384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667000" y="4114800"/>
              <a:ext cx="0" cy="2057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5069115"/>
              <a:ext cx="304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1683556"/>
                </p:ext>
              </p:extLst>
            </p:nvPr>
          </p:nvGraphicFramePr>
          <p:xfrm>
            <a:off x="4376737" y="4876800"/>
            <a:ext cx="7858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19100" imgH="203200" progId="Equation.3">
                    <p:embed/>
                  </p:oleObj>
                </mc:Choice>
                <mc:Fallback>
                  <p:oleObj name="Equation" r:id="rId12" imgW="419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376737" y="4876800"/>
                          <a:ext cx="785813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9664617"/>
                </p:ext>
              </p:extLst>
            </p:nvPr>
          </p:nvGraphicFramePr>
          <p:xfrm>
            <a:off x="2338387" y="3733800"/>
            <a:ext cx="7858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19100" imgH="203200" progId="Equation.3">
                    <p:embed/>
                  </p:oleObj>
                </mc:Choice>
                <mc:Fallback>
                  <p:oleObj name="Equation" r:id="rId14" imgW="419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38387" y="3733800"/>
                          <a:ext cx="785813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Oval 22"/>
          <p:cNvSpPr/>
          <p:nvPr/>
        </p:nvSpPr>
        <p:spPr bwMode="auto">
          <a:xfrm>
            <a:off x="1828800" y="4343400"/>
            <a:ext cx="1676400" cy="16002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2679095" y="4230915"/>
            <a:ext cx="762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923502"/>
              </p:ext>
            </p:extLst>
          </p:nvPr>
        </p:nvGraphicFramePr>
        <p:xfrm>
          <a:off x="2910115" y="4800600"/>
          <a:ext cx="25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400" imgH="190500" progId="Equation.3">
                  <p:embed/>
                </p:oleObj>
              </mc:Choice>
              <mc:Fallback>
                <p:oleObj name="Equation" r:id="rId16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10115" y="4800600"/>
                        <a:ext cx="254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01113"/>
              </p:ext>
            </p:extLst>
          </p:nvPr>
        </p:nvGraphicFramePr>
        <p:xfrm>
          <a:off x="5638800" y="4038600"/>
          <a:ext cx="2895600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17171"/>
              </p:ext>
            </p:extLst>
          </p:nvPr>
        </p:nvGraphicFramePr>
        <p:xfrm>
          <a:off x="6223000" y="4038600"/>
          <a:ext cx="25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400" imgH="190500" progId="Equation.3">
                  <p:embed/>
                </p:oleObj>
              </mc:Choice>
              <mc:Fallback>
                <p:oleObj name="Equation" r:id="rId18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23000" y="4038600"/>
                        <a:ext cx="254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76968"/>
              </p:ext>
            </p:extLst>
          </p:nvPr>
        </p:nvGraphicFramePr>
        <p:xfrm>
          <a:off x="7696200" y="4114800"/>
          <a:ext cx="1905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96200" y="4114800"/>
                        <a:ext cx="1905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489396"/>
              </p:ext>
            </p:extLst>
          </p:nvPr>
        </p:nvGraphicFramePr>
        <p:xfrm>
          <a:off x="6236305" y="4467980"/>
          <a:ext cx="2111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7000" imgH="165100" progId="Equation.3">
                  <p:embed/>
                </p:oleObj>
              </mc:Choice>
              <mc:Fallback>
                <p:oleObj name="Equation" r:id="rId21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36305" y="4467980"/>
                        <a:ext cx="211137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 bwMode="auto">
          <a:xfrm>
            <a:off x="3477380" y="5105400"/>
            <a:ext cx="76200" cy="76200"/>
          </a:xfrm>
          <a:prstGeom prst="ellipse">
            <a:avLst/>
          </a:prstGeom>
          <a:solidFill>
            <a:srgbClr val="CF35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631723" y="4308126"/>
            <a:ext cx="76200" cy="76200"/>
          </a:xfrm>
          <a:prstGeom prst="ellipse">
            <a:avLst/>
          </a:prstGeom>
          <a:solidFill>
            <a:srgbClr val="CF35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793523" y="5105400"/>
            <a:ext cx="76200" cy="76200"/>
          </a:xfrm>
          <a:prstGeom prst="ellipse">
            <a:avLst/>
          </a:prstGeom>
          <a:solidFill>
            <a:srgbClr val="CF35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626077" y="5914432"/>
            <a:ext cx="76200" cy="76200"/>
          </a:xfrm>
          <a:prstGeom prst="ellipse">
            <a:avLst/>
          </a:prstGeom>
          <a:solidFill>
            <a:srgbClr val="CF35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16491"/>
              </p:ext>
            </p:extLst>
          </p:nvPr>
        </p:nvGraphicFramePr>
        <p:xfrm>
          <a:off x="7716838" y="4467225"/>
          <a:ext cx="16986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1600" imgH="152400" progId="Equation.3">
                  <p:embed/>
                </p:oleObj>
              </mc:Choice>
              <mc:Fallback>
                <p:oleObj name="Equation" r:id="rId2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16838" y="4467225"/>
                        <a:ext cx="169862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09862"/>
              </p:ext>
            </p:extLst>
          </p:nvPr>
        </p:nvGraphicFramePr>
        <p:xfrm>
          <a:off x="6089650" y="4814591"/>
          <a:ext cx="53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500" imgH="177800" progId="Equation.3">
                  <p:embed/>
                </p:oleObj>
              </mc:Choice>
              <mc:Fallback>
                <p:oleObj name="Equation" r:id="rId25" imgW="317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89650" y="4814591"/>
                        <a:ext cx="5302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717993"/>
              </p:ext>
            </p:extLst>
          </p:nvPr>
        </p:nvGraphicFramePr>
        <p:xfrm>
          <a:off x="7710488" y="4821238"/>
          <a:ext cx="190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300" imgH="190500" progId="Equation.3">
                  <p:embed/>
                </p:oleObj>
              </mc:Choice>
              <mc:Fallback>
                <p:oleObj name="Equation" r:id="rId27" imgW="114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10488" y="4821238"/>
                        <a:ext cx="190500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30824"/>
              </p:ext>
            </p:extLst>
          </p:nvPr>
        </p:nvGraphicFramePr>
        <p:xfrm>
          <a:off x="6232525" y="5223224"/>
          <a:ext cx="2555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2400" imgH="139700" progId="Equation.3">
                  <p:embed/>
                </p:oleObj>
              </mc:Choice>
              <mc:Fallback>
                <p:oleObj name="Equation" r:id="rId29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232525" y="5223224"/>
                        <a:ext cx="255588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9645"/>
              </p:ext>
            </p:extLst>
          </p:nvPr>
        </p:nvGraphicFramePr>
        <p:xfrm>
          <a:off x="7620000" y="5210175"/>
          <a:ext cx="3190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0500" imgH="152400" progId="Equation.3">
                  <p:embed/>
                </p:oleObj>
              </mc:Choice>
              <mc:Fallback>
                <p:oleObj name="Equation" r:id="rId31" imgW="190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620000" y="5210175"/>
                        <a:ext cx="319088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52909"/>
              </p:ext>
            </p:extLst>
          </p:nvPr>
        </p:nvGraphicFramePr>
        <p:xfrm>
          <a:off x="6021388" y="5545190"/>
          <a:ext cx="679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06400" imgH="177800" progId="Equation.3">
                  <p:embed/>
                </p:oleObj>
              </mc:Choice>
              <mc:Fallback>
                <p:oleObj name="Equation" r:id="rId33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021388" y="5545190"/>
                        <a:ext cx="6794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65292"/>
              </p:ext>
            </p:extLst>
          </p:nvPr>
        </p:nvGraphicFramePr>
        <p:xfrm>
          <a:off x="7608593" y="5551488"/>
          <a:ext cx="3397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3200" imgH="190500" progId="Equation.3">
                  <p:embed/>
                </p:oleObj>
              </mc:Choice>
              <mc:Fallback>
                <p:oleObj name="Equation" r:id="rId35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608593" y="5551488"/>
                        <a:ext cx="339725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048000" y="5943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Circle of radius 1 (a.k.a. unit circle)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2781300" y="1993900"/>
            <a:ext cx="5715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018337" y="1981200"/>
            <a:ext cx="1524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14332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CF35E3"/>
                </a:solidFill>
              </a:rPr>
              <a:t>Basis for </a:t>
            </a:r>
            <a:r>
              <a:rPr lang="en-US" sz="1600" dirty="0" err="1">
                <a:solidFill>
                  <a:srgbClr val="CF35E3"/>
                </a:solidFill>
              </a:rPr>
              <a:t>freqz</a:t>
            </a:r>
            <a:r>
              <a:rPr lang="en-US" sz="1600" dirty="0">
                <a:solidFill>
                  <a:srgbClr val="CF35E3"/>
                </a:solidFill>
              </a:rPr>
              <a:t>(h) command</a:t>
            </a:r>
          </a:p>
        </p:txBody>
      </p:sp>
    </p:spTree>
    <p:extLst>
      <p:ext uri="{BB962C8B-B14F-4D97-AF65-F5344CB8AC3E}">
        <p14:creationId xmlns:p14="http://schemas.microsoft.com/office/powerpoint/2010/main" val="22317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5" grpId="0"/>
      <p:bldP spid="46" grpId="0" animBg="1"/>
      <p:bldP spid="47" grpId="1" animBg="1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17344</TotalTime>
  <Words>1044</Words>
  <Application>Microsoft Macintosh PowerPoint</Application>
  <PresentationFormat>On-screen Show (4:3)</PresentationFormat>
  <Paragraphs>212</Paragraphs>
  <Slides>12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Z-Transforms</vt:lpstr>
      <vt:lpstr>Linear Systems and Signals Topics</vt:lpstr>
      <vt:lpstr>Z-Transforms</vt:lpstr>
      <vt:lpstr>Z-Transform Pairs</vt:lpstr>
      <vt:lpstr>Z-Transform Pairs</vt:lpstr>
      <vt:lpstr>Z-Transform Properties</vt:lpstr>
      <vt:lpstr>Convolution and the z-Transform</vt:lpstr>
      <vt:lpstr>Cascading LTI Systems</vt:lpstr>
      <vt:lpstr>z-Domain and Frequency Domain</vt:lpstr>
      <vt:lpstr>L-Point Averaging Filter</vt:lpstr>
      <vt:lpstr>L-Point Averaging Filter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halftoning@icloud.com</cp:lastModifiedBy>
  <cp:revision>1177</cp:revision>
  <cp:lastPrinted>2016-05-26T02:20:27Z</cp:lastPrinted>
  <dcterms:created xsi:type="dcterms:W3CDTF">1999-08-31T01:42:33Z</dcterms:created>
  <dcterms:modified xsi:type="dcterms:W3CDTF">2023-08-22T14:34:31Z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