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469" r:id="rId3"/>
    <p:sldId id="470" r:id="rId4"/>
    <p:sldId id="471" r:id="rId5"/>
    <p:sldId id="481" r:id="rId6"/>
    <p:sldId id="480" r:id="rId7"/>
    <p:sldId id="319" r:id="rId8"/>
    <p:sldId id="489" r:id="rId9"/>
    <p:sldId id="483" r:id="rId10"/>
    <p:sldId id="485" r:id="rId11"/>
    <p:sldId id="486" r:id="rId12"/>
    <p:sldId id="487" r:id="rId13"/>
    <p:sldId id="488" r:id="rId14"/>
    <p:sldId id="482" r:id="rId15"/>
    <p:sldId id="484" r:id="rId16"/>
    <p:sldId id="436" r:id="rId17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1616"/>
    <a:srgbClr val="1E1E1E"/>
    <a:srgbClr val="2B2B2B"/>
    <a:srgbClr val="434343"/>
    <a:srgbClr val="585858"/>
    <a:srgbClr val="505050"/>
    <a:srgbClr val="404040"/>
    <a:srgbClr val="242424"/>
    <a:srgbClr val="A5A5E9"/>
    <a:srgbClr val="CF3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51" autoAdjust="0"/>
    <p:restoredTop sz="94660"/>
  </p:normalViewPr>
  <p:slideViewPr>
    <p:cSldViewPr>
      <p:cViewPr varScale="1">
        <p:scale>
          <a:sx n="113" d="100"/>
          <a:sy n="113" d="100"/>
        </p:scale>
        <p:origin x="110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520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715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715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9C1538-8C06-C145-B348-B6B904A0B8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651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0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82675" y="688975"/>
            <a:ext cx="4679950" cy="35099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763" y="4427538"/>
            <a:ext cx="5056187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8855075"/>
            <a:ext cx="297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A808DF4-B55E-EC42-B023-904EB67A61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56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11-</a:t>
            </a:r>
            <a:fld id="{25E6C7D9-E153-A246-A118-12F94377C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5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F0256674-A60C-E94E-9F9F-1C820431AC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5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07645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7695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7881BF9C-558B-2145-8DFD-3FA67EFD8A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7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11-</a:t>
            </a:r>
            <a:fld id="{48456A70-0021-B84E-925B-88B7CCC4D2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22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11-</a:t>
            </a:r>
            <a:fld id="{33EDC96D-55DE-CA44-A250-A00E3EA1FE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62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767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0767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11-</a:t>
            </a:r>
            <a:fld id="{95762E6C-DE49-564A-8C5A-CB9F7777570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7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11-</a:t>
            </a:r>
            <a:fld id="{B41D315A-3C59-1141-9ADA-E7C044A046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37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11-</a:t>
            </a:r>
            <a:fld id="{A4D5F681-E361-EC4F-A31C-2C64434285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79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11-</a:t>
            </a:r>
            <a:fld id="{8B3C100E-1D49-9B4B-9283-CFA0E9FD43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38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98833C8E-FE58-5C4B-9D16-66EC237C2A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1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0-</a:t>
            </a:r>
            <a:fld id="{77728885-51BE-1D4A-AD7E-30D0C367FA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3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305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r>
              <a:rPr lang="en-US" dirty="0"/>
              <a:t>11-</a:t>
            </a:r>
            <a:fld id="{B4EAA76D-941B-F24A-9A99-FA0C585D58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6600FF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CC00CC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55.emf"/><Relationship Id="rId3" Type="http://schemas.openxmlformats.org/officeDocument/2006/relationships/image" Target="../media/image50.emf"/><Relationship Id="rId7" Type="http://schemas.openxmlformats.org/officeDocument/2006/relationships/image" Target="../media/image52.emf"/><Relationship Id="rId12" Type="http://schemas.openxmlformats.org/officeDocument/2006/relationships/oleObject" Target="../embeddings/oleObject56.bin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54.emf"/><Relationship Id="rId5" Type="http://schemas.openxmlformats.org/officeDocument/2006/relationships/image" Target="../media/image51.emf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52.bin"/><Relationship Id="rId9" Type="http://schemas.openxmlformats.org/officeDocument/2006/relationships/image" Target="../media/image5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dspfirst.gatech.edu/chapters/08feedbac/demos/3_domain/index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sers.ece.utexas.edu/~bevans/courses/signals/handouts/Appendix%20H%20BIBO%20Stability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oleObject" Target="../embeddings/oleObject58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../embeddings/oleObject60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1.0/legalcode" TargetMode="External"/><Relationship Id="rId2" Type="http://schemas.openxmlformats.org/officeDocument/2006/relationships/hyperlink" Target="http://creativecommons.org/licenses/by-nc-sa/1.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2.bin"/><Relationship Id="rId18" Type="http://schemas.openxmlformats.org/officeDocument/2006/relationships/oleObject" Target="../embeddings/oleObject15.bin"/><Relationship Id="rId26" Type="http://schemas.openxmlformats.org/officeDocument/2006/relationships/oleObject" Target="../embeddings/oleObject20.bin"/><Relationship Id="rId39" Type="http://schemas.openxmlformats.org/officeDocument/2006/relationships/image" Target="../media/image20.emf"/><Relationship Id="rId21" Type="http://schemas.openxmlformats.org/officeDocument/2006/relationships/oleObject" Target="../embeddings/oleObject17.bin"/><Relationship Id="rId34" Type="http://schemas.openxmlformats.org/officeDocument/2006/relationships/oleObject" Target="../embeddings/oleObject24.bin"/><Relationship Id="rId42" Type="http://schemas.openxmlformats.org/officeDocument/2006/relationships/oleObject" Target="../embeddings/oleObject28.bin"/><Relationship Id="rId7" Type="http://schemas.openxmlformats.org/officeDocument/2006/relationships/image" Target="../media/image7.emf"/><Relationship Id="rId2" Type="http://schemas.openxmlformats.org/officeDocument/2006/relationships/oleObject" Target="../embeddings/oleObject5.bin"/><Relationship Id="rId16" Type="http://schemas.openxmlformats.org/officeDocument/2006/relationships/image" Target="../media/image10.emf"/><Relationship Id="rId20" Type="http://schemas.openxmlformats.org/officeDocument/2006/relationships/oleObject" Target="../embeddings/oleObject16.bin"/><Relationship Id="rId29" Type="http://schemas.openxmlformats.org/officeDocument/2006/relationships/image" Target="../media/image15.emf"/><Relationship Id="rId41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0.bin"/><Relationship Id="rId24" Type="http://schemas.openxmlformats.org/officeDocument/2006/relationships/oleObject" Target="../embeddings/oleObject19.bin"/><Relationship Id="rId32" Type="http://schemas.openxmlformats.org/officeDocument/2006/relationships/oleObject" Target="../embeddings/oleObject23.bin"/><Relationship Id="rId37" Type="http://schemas.openxmlformats.org/officeDocument/2006/relationships/image" Target="../media/image19.emf"/><Relationship Id="rId40" Type="http://schemas.openxmlformats.org/officeDocument/2006/relationships/oleObject" Target="../embeddings/oleObject27.bin"/><Relationship Id="rId5" Type="http://schemas.openxmlformats.org/officeDocument/2006/relationships/image" Target="../media/image6.emf"/><Relationship Id="rId15" Type="http://schemas.openxmlformats.org/officeDocument/2006/relationships/oleObject" Target="../embeddings/oleObject13.bin"/><Relationship Id="rId23" Type="http://schemas.openxmlformats.org/officeDocument/2006/relationships/oleObject" Target="../embeddings/oleObject18.bin"/><Relationship Id="rId28" Type="http://schemas.openxmlformats.org/officeDocument/2006/relationships/oleObject" Target="../embeddings/oleObject21.bin"/><Relationship Id="rId36" Type="http://schemas.openxmlformats.org/officeDocument/2006/relationships/oleObject" Target="../embeddings/oleObject25.bin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11.emf"/><Relationship Id="rId31" Type="http://schemas.openxmlformats.org/officeDocument/2006/relationships/image" Target="../media/image16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8.emf"/><Relationship Id="rId14" Type="http://schemas.openxmlformats.org/officeDocument/2006/relationships/image" Target="../media/image9.emf"/><Relationship Id="rId22" Type="http://schemas.openxmlformats.org/officeDocument/2006/relationships/image" Target="../media/image12.emf"/><Relationship Id="rId27" Type="http://schemas.openxmlformats.org/officeDocument/2006/relationships/image" Target="../media/image14.emf"/><Relationship Id="rId30" Type="http://schemas.openxmlformats.org/officeDocument/2006/relationships/oleObject" Target="../embeddings/oleObject22.bin"/><Relationship Id="rId35" Type="http://schemas.openxmlformats.org/officeDocument/2006/relationships/image" Target="../media/image18.emf"/><Relationship Id="rId43" Type="http://schemas.openxmlformats.org/officeDocument/2006/relationships/image" Target="../media/image22.emf"/><Relationship Id="rId8" Type="http://schemas.openxmlformats.org/officeDocument/2006/relationships/oleObject" Target="../embeddings/oleObject8.bin"/><Relationship Id="rId3" Type="http://schemas.openxmlformats.org/officeDocument/2006/relationships/image" Target="../media/image5.emf"/><Relationship Id="rId12" Type="http://schemas.openxmlformats.org/officeDocument/2006/relationships/oleObject" Target="../embeddings/oleObject11.bin"/><Relationship Id="rId17" Type="http://schemas.openxmlformats.org/officeDocument/2006/relationships/oleObject" Target="../embeddings/oleObject14.bin"/><Relationship Id="rId25" Type="http://schemas.openxmlformats.org/officeDocument/2006/relationships/image" Target="../media/image13.emf"/><Relationship Id="rId33" Type="http://schemas.openxmlformats.org/officeDocument/2006/relationships/image" Target="../media/image17.emf"/><Relationship Id="rId38" Type="http://schemas.openxmlformats.org/officeDocument/2006/relationships/oleObject" Target="../embeddings/oleObject2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image" Target="../media/image23.wmf"/><Relationship Id="rId7" Type="http://schemas.openxmlformats.org/officeDocument/2006/relationships/image" Target="../media/image25.e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27.e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2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33.emf"/><Relationship Id="rId18" Type="http://schemas.openxmlformats.org/officeDocument/2006/relationships/oleObject" Target="../embeddings/oleObject42.bin"/><Relationship Id="rId3" Type="http://schemas.openxmlformats.org/officeDocument/2006/relationships/image" Target="../media/image28.emf"/><Relationship Id="rId21" Type="http://schemas.openxmlformats.org/officeDocument/2006/relationships/image" Target="../media/image36.emf"/><Relationship Id="rId7" Type="http://schemas.openxmlformats.org/officeDocument/2006/relationships/image" Target="../media/image30.emf"/><Relationship Id="rId12" Type="http://schemas.openxmlformats.org/officeDocument/2006/relationships/oleObject" Target="../embeddings/oleObject39.bin"/><Relationship Id="rId17" Type="http://schemas.openxmlformats.org/officeDocument/2006/relationships/image" Target="../media/image18.emf"/><Relationship Id="rId2" Type="http://schemas.openxmlformats.org/officeDocument/2006/relationships/oleObject" Target="../embeddings/oleObject34.bin"/><Relationship Id="rId16" Type="http://schemas.openxmlformats.org/officeDocument/2006/relationships/oleObject" Target="../embeddings/oleObject41.bin"/><Relationship Id="rId20" Type="http://schemas.openxmlformats.org/officeDocument/2006/relationships/oleObject" Target="../embeddings/oleObject4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32.emf"/><Relationship Id="rId5" Type="http://schemas.openxmlformats.org/officeDocument/2006/relationships/image" Target="../media/image29.emf"/><Relationship Id="rId15" Type="http://schemas.openxmlformats.org/officeDocument/2006/relationships/image" Target="../media/image34.emf"/><Relationship Id="rId10" Type="http://schemas.openxmlformats.org/officeDocument/2006/relationships/oleObject" Target="../embeddings/oleObject38.bin"/><Relationship Id="rId19" Type="http://schemas.openxmlformats.org/officeDocument/2006/relationships/image" Target="../media/image35.emf"/><Relationship Id="rId4" Type="http://schemas.openxmlformats.org/officeDocument/2006/relationships/oleObject" Target="../embeddings/oleObject35.bin"/><Relationship Id="rId9" Type="http://schemas.openxmlformats.org/officeDocument/2006/relationships/image" Target="../media/image31.emf"/><Relationship Id="rId14" Type="http://schemas.openxmlformats.org/officeDocument/2006/relationships/oleObject" Target="../embeddings/oleObject4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0.jpe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1.jpe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dspfirst.gatech.edu/chapters/08feedbac/demos/3_domain/index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48.emf"/><Relationship Id="rId3" Type="http://schemas.openxmlformats.org/officeDocument/2006/relationships/image" Target="../media/image43.emf"/><Relationship Id="rId7" Type="http://schemas.openxmlformats.org/officeDocument/2006/relationships/image" Target="../media/image45.emf"/><Relationship Id="rId12" Type="http://schemas.openxmlformats.org/officeDocument/2006/relationships/oleObject" Target="../embeddings/oleObject49.bin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47.emf"/><Relationship Id="rId5" Type="http://schemas.openxmlformats.org/officeDocument/2006/relationships/image" Target="../media/image44.emf"/><Relationship Id="rId15" Type="http://schemas.openxmlformats.org/officeDocument/2006/relationships/image" Target="../media/image49.e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46.emf"/><Relationship Id="rId14" Type="http://schemas.openxmlformats.org/officeDocument/2006/relationships/oleObject" Target="../embeddings/oleObject5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447800"/>
            <a:ext cx="7772400" cy="11430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Infinite Impulse Response Filters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895600"/>
            <a:ext cx="7696200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charset="0"/>
              </a:rPr>
              <a:t>Prof. Brian L. Evans</a:t>
            </a:r>
            <a:endParaRPr lang="en-US" dirty="0">
              <a:latin typeface="Times New Roman" charset="0"/>
            </a:endParaRPr>
          </a:p>
          <a:p>
            <a:r>
              <a:rPr lang="en-US" dirty="0">
                <a:latin typeface="Times New Roman" charset="0"/>
              </a:rPr>
              <a:t>Dept. of Electrical and Computer Engineering</a:t>
            </a:r>
          </a:p>
          <a:p>
            <a:r>
              <a:rPr lang="en-US" dirty="0">
                <a:latin typeface="Times New Roman" charset="0"/>
              </a:rPr>
              <a:t>The University of Texas at Austin</a:t>
            </a:r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0" y="685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0" i="1" dirty="0">
                <a:solidFill>
                  <a:schemeClr val="tx1"/>
                </a:solidFill>
              </a:rPr>
              <a:t>EE 313 Linear Systems and Signals                          </a:t>
            </a:r>
            <a:r>
              <a:rPr lang="en-US" sz="2400" b="0" i="1">
                <a:solidFill>
                  <a:schemeClr val="tx1"/>
                </a:solidFill>
              </a:rPr>
              <a:t>Fall 2024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0" y="59436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0" i="1" dirty="0"/>
              <a:t>Lecture 11                     http://</a:t>
            </a:r>
            <a:r>
              <a:rPr lang="en-US" sz="2000" b="0" i="1" dirty="0" err="1"/>
              <a:t>www.ece.utexas.edu</a:t>
            </a:r>
            <a:r>
              <a:rPr lang="en-US" sz="2000" b="0" i="1" dirty="0"/>
              <a:t>/~</a:t>
            </a:r>
            <a:r>
              <a:rPr lang="en-US" sz="2000" b="0" i="1" dirty="0" err="1"/>
              <a:t>bevans</a:t>
            </a:r>
            <a:r>
              <a:rPr lang="en-US" sz="2000" b="0" i="1" dirty="0"/>
              <a:t>/courses/signals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562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Textbook: McClellan, Schafer &amp; Yoder, </a:t>
            </a:r>
            <a:r>
              <a:rPr lang="en-US" sz="2000" i="1" dirty="0">
                <a:solidFill>
                  <a:srgbClr val="0000FF"/>
                </a:solidFill>
              </a:rPr>
              <a:t>Signal Processing First, </a:t>
            </a:r>
            <a:r>
              <a:rPr lang="en-US" sz="2000" dirty="0">
                <a:solidFill>
                  <a:srgbClr val="0000FF"/>
                </a:solidFill>
              </a:rPr>
              <a:t>2003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Magnitude Response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Infinite Impulse Response (IIR) Filters–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8-5 &amp; 8-9</a:t>
            </a:r>
          </a:p>
        </p:txBody>
      </p:sp>
      <p:graphicFrame>
        <p:nvGraphicFramePr>
          <p:cNvPr id="7" name="Object 30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392586"/>
              </p:ext>
            </p:extLst>
          </p:nvPr>
        </p:nvGraphicFramePr>
        <p:xfrm>
          <a:off x="5257800" y="1362075"/>
          <a:ext cx="25717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2100" imgH="469900" progId="Equation.3">
                  <p:embed/>
                </p:oleObj>
              </mc:Choice>
              <mc:Fallback>
                <p:oleObj name="Equation" r:id="rId2" imgW="15621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362075"/>
                        <a:ext cx="257175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0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904639"/>
              </p:ext>
            </p:extLst>
          </p:nvPr>
        </p:nvGraphicFramePr>
        <p:xfrm>
          <a:off x="5222875" y="2212975"/>
          <a:ext cx="361632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97100" imgH="546100" progId="Equation.3">
                  <p:embed/>
                </p:oleObj>
              </mc:Choice>
              <mc:Fallback>
                <p:oleObj name="Equation" r:id="rId4" imgW="21971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2875" y="2212975"/>
                        <a:ext cx="3616325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0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948962"/>
              </p:ext>
            </p:extLst>
          </p:nvPr>
        </p:nvGraphicFramePr>
        <p:xfrm>
          <a:off x="5226050" y="3140075"/>
          <a:ext cx="3306763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06600" imgH="546100" progId="Equation.3">
                  <p:embed/>
                </p:oleObj>
              </mc:Choice>
              <mc:Fallback>
                <p:oleObj name="Equation" r:id="rId6" imgW="20066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050" y="3140075"/>
                        <a:ext cx="3306763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39"/>
          <p:cNvSpPr txBox="1">
            <a:spLocks noChangeArrowheads="1"/>
          </p:cNvSpPr>
          <p:nvPr/>
        </p:nvSpPr>
        <p:spPr bwMode="auto">
          <a:xfrm>
            <a:off x="959160" y="4394200"/>
            <a:ext cx="1219200" cy="19304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 err="1"/>
              <a:t>lowpass</a:t>
            </a:r>
            <a:br>
              <a:rPr lang="en-US" sz="2000" b="1" dirty="0"/>
            </a:br>
            <a:r>
              <a:rPr lang="en-US" sz="2000" b="1" dirty="0" err="1"/>
              <a:t>highpass</a:t>
            </a:r>
            <a:r>
              <a:rPr lang="en-US" sz="2000" b="1" dirty="0"/>
              <a:t> </a:t>
            </a:r>
            <a:r>
              <a:rPr lang="en-US" sz="2000" b="1" dirty="0" err="1"/>
              <a:t>bandpass</a:t>
            </a:r>
            <a:r>
              <a:rPr lang="en-US" sz="2000" b="1" dirty="0"/>
              <a:t> </a:t>
            </a:r>
            <a:r>
              <a:rPr lang="en-US" sz="2000" b="1" dirty="0" err="1"/>
              <a:t>bandstop</a:t>
            </a:r>
            <a:r>
              <a:rPr lang="en-US" sz="2000" b="1" dirty="0"/>
              <a:t> </a:t>
            </a:r>
            <a:r>
              <a:rPr lang="en-US" sz="2000" b="1" dirty="0" err="1"/>
              <a:t>allpass</a:t>
            </a:r>
            <a:r>
              <a:rPr lang="en-US" sz="2000" b="1" dirty="0"/>
              <a:t> notch?</a:t>
            </a:r>
            <a:endParaRPr lang="en-US" sz="2000" b="1" i="1" dirty="0"/>
          </a:p>
        </p:txBody>
      </p:sp>
      <p:grpSp>
        <p:nvGrpSpPr>
          <p:cNvPr id="12" name="Group 4"/>
          <p:cNvGrpSpPr>
            <a:grpSpLocks/>
          </p:cNvGrpSpPr>
          <p:nvPr/>
        </p:nvGrpSpPr>
        <p:grpSpPr bwMode="auto">
          <a:xfrm>
            <a:off x="2514600" y="4318000"/>
            <a:ext cx="2362200" cy="1905000"/>
            <a:chOff x="432" y="2256"/>
            <a:chExt cx="1488" cy="1200"/>
          </a:xfrm>
        </p:grpSpPr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912" y="2448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6"/>
            <p:cNvSpPr>
              <a:spLocks noChangeShapeType="1"/>
            </p:cNvSpPr>
            <p:nvPr/>
          </p:nvSpPr>
          <p:spPr bwMode="auto">
            <a:xfrm rot="-5400000">
              <a:off x="936" y="2448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1440" y="2841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/>
                <a:t>Re(</a:t>
              </a:r>
              <a:r>
                <a:rPr lang="en-US" sz="1800" i="1"/>
                <a:t>z</a:t>
              </a:r>
              <a:r>
                <a:rPr lang="en-US" sz="1800"/>
                <a:t>)</a:t>
              </a:r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720" y="2256"/>
              <a:ext cx="4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/>
                <a:t>Im(</a:t>
              </a:r>
              <a:r>
                <a:rPr lang="en-US" sz="1800" i="1"/>
                <a:t>z</a:t>
              </a:r>
              <a:r>
                <a:rPr lang="en-US" sz="1800"/>
                <a:t>)</a:t>
              </a:r>
            </a:p>
          </p:txBody>
        </p:sp>
        <p:sp>
          <p:nvSpPr>
            <p:cNvPr id="17" name="Oval 9"/>
            <p:cNvSpPr>
              <a:spLocks noChangeArrowheads="1"/>
            </p:cNvSpPr>
            <p:nvPr/>
          </p:nvSpPr>
          <p:spPr bwMode="auto">
            <a:xfrm>
              <a:off x="552" y="2592"/>
              <a:ext cx="720" cy="720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1100" y="2778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dirty="0"/>
                <a:t>X</a:t>
              </a: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458" y="2784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O</a:t>
              </a:r>
            </a:p>
          </p:txBody>
        </p:sp>
        <p:sp>
          <p:nvSpPr>
            <p:cNvPr id="20" name="Text Box 12"/>
            <p:cNvSpPr txBox="1">
              <a:spLocks noChangeArrowheads="1"/>
            </p:cNvSpPr>
            <p:nvPr/>
          </p:nvSpPr>
          <p:spPr bwMode="auto">
            <a:xfrm>
              <a:off x="458" y="2910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/>
                <a:t>O</a:t>
              </a:r>
            </a:p>
          </p:txBody>
        </p:sp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1100" y="2916"/>
              <a:ext cx="33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dirty="0"/>
                <a:t>X</a:t>
              </a:r>
            </a:p>
          </p:txBody>
        </p:sp>
      </p:grpSp>
      <p:sp>
        <p:nvSpPr>
          <p:cNvPr id="47" name="Text Box 41"/>
          <p:cNvSpPr txBox="1">
            <a:spLocks noChangeArrowheads="1"/>
          </p:cNvSpPr>
          <p:nvPr/>
        </p:nvSpPr>
        <p:spPr bwMode="auto">
          <a:xfrm>
            <a:off x="1371600" y="6384925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i="1" dirty="0"/>
              <a:t>Zeros are on the unit circle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181600" y="3964900"/>
            <a:ext cx="3276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accent5">
                    <a:lumMod val="50000"/>
                  </a:schemeClr>
                </a:solidFill>
              </a:rPr>
              <a:t>% zero </a:t>
            </a:r>
            <a:r>
              <a:rPr lang="pl-PL" sz="1400" dirty="0" err="1">
                <a:solidFill>
                  <a:schemeClr val="accent5">
                    <a:lumMod val="50000"/>
                  </a:schemeClr>
                </a:solidFill>
              </a:rPr>
              <a:t>locations</a:t>
            </a:r>
            <a:r>
              <a:rPr lang="pl-PL" sz="1400" dirty="0">
                <a:solidFill>
                  <a:schemeClr val="accent5">
                    <a:lumMod val="50000"/>
                  </a:schemeClr>
                </a:solidFill>
              </a:rPr>
              <a:t> on unit </a:t>
            </a:r>
            <a:r>
              <a:rPr lang="pl-PL" sz="1400" dirty="0" err="1">
                <a:solidFill>
                  <a:schemeClr val="accent5">
                    <a:lumMod val="50000"/>
                  </a:schemeClr>
                </a:solidFill>
              </a:rPr>
              <a:t>circle</a:t>
            </a:r>
            <a:endParaRPr lang="pl-PL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l-PL" sz="1400" dirty="0" err="1">
                <a:solidFill>
                  <a:srgbClr val="CF35E3"/>
                </a:solidFill>
              </a:rPr>
              <a:t>zeroAngle</a:t>
            </a:r>
            <a:r>
              <a:rPr lang="pl-PL" sz="1400" dirty="0">
                <a:solidFill>
                  <a:srgbClr val="CF35E3"/>
                </a:solidFill>
              </a:rPr>
              <a:t> = 15*pi/16;</a:t>
            </a:r>
          </a:p>
          <a:p>
            <a:r>
              <a:rPr lang="pl-PL" sz="1400" dirty="0">
                <a:solidFill>
                  <a:srgbClr val="CF35E3"/>
                </a:solidFill>
              </a:rPr>
              <a:t>z0 = </a:t>
            </a:r>
            <a:r>
              <a:rPr lang="pl-PL" sz="1400" dirty="0" err="1">
                <a:solidFill>
                  <a:srgbClr val="CF35E3"/>
                </a:solidFill>
              </a:rPr>
              <a:t>exp</a:t>
            </a:r>
            <a:r>
              <a:rPr lang="pl-PL" sz="1400" dirty="0">
                <a:solidFill>
                  <a:srgbClr val="CF35E3"/>
                </a:solidFill>
              </a:rPr>
              <a:t>(j*</a:t>
            </a:r>
            <a:r>
              <a:rPr lang="pl-PL" sz="1400" dirty="0" err="1">
                <a:solidFill>
                  <a:srgbClr val="CF35E3"/>
                </a:solidFill>
              </a:rPr>
              <a:t>zeroAngle</a:t>
            </a:r>
            <a:r>
              <a:rPr lang="pl-PL" sz="1400" dirty="0">
                <a:solidFill>
                  <a:srgbClr val="CF35E3"/>
                </a:solidFill>
              </a:rPr>
              <a:t>);</a:t>
            </a:r>
          </a:p>
          <a:p>
            <a:r>
              <a:rPr lang="pl-PL" sz="1400" dirty="0">
                <a:solidFill>
                  <a:srgbClr val="CF35E3"/>
                </a:solidFill>
              </a:rPr>
              <a:t>z1 = </a:t>
            </a:r>
            <a:r>
              <a:rPr lang="pl-PL" sz="1400" dirty="0" err="1">
                <a:solidFill>
                  <a:srgbClr val="CF35E3"/>
                </a:solidFill>
              </a:rPr>
              <a:t>exp</a:t>
            </a:r>
            <a:r>
              <a:rPr lang="pl-PL" sz="1400" dirty="0">
                <a:solidFill>
                  <a:srgbClr val="CF35E3"/>
                </a:solidFill>
              </a:rPr>
              <a:t>(-j*</a:t>
            </a:r>
            <a:r>
              <a:rPr lang="pl-PL" sz="1400" dirty="0" err="1">
                <a:solidFill>
                  <a:srgbClr val="CF35E3"/>
                </a:solidFill>
              </a:rPr>
              <a:t>zeroAngle</a:t>
            </a:r>
            <a:r>
              <a:rPr lang="pl-PL" sz="1400" dirty="0">
                <a:solidFill>
                  <a:srgbClr val="CF35E3"/>
                </a:solidFill>
              </a:rPr>
              <a:t>);</a:t>
            </a:r>
          </a:p>
          <a:p>
            <a:r>
              <a:rPr lang="is-IS" sz="1400" dirty="0">
                <a:solidFill>
                  <a:srgbClr val="CF35E3"/>
                </a:solidFill>
              </a:rPr>
              <a:t>numer = [1 -(z0+z1) z0*z1];</a:t>
            </a:r>
          </a:p>
          <a:p>
            <a:r>
              <a:rPr lang="pl-PL" sz="1400" dirty="0">
                <a:solidFill>
                  <a:schemeClr val="accent5">
                    <a:lumMod val="50000"/>
                  </a:schemeClr>
                </a:solidFill>
              </a:rPr>
              <a:t>% pole </a:t>
            </a:r>
            <a:r>
              <a:rPr lang="pl-PL" sz="1400" dirty="0" err="1">
                <a:solidFill>
                  <a:schemeClr val="accent5">
                    <a:lumMod val="50000"/>
                  </a:schemeClr>
                </a:solidFill>
              </a:rPr>
              <a:t>locations</a:t>
            </a:r>
            <a:r>
              <a:rPr lang="pl-PL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l-PL" sz="1400" dirty="0" err="1">
                <a:solidFill>
                  <a:schemeClr val="accent5">
                    <a:lumMod val="50000"/>
                  </a:schemeClr>
                </a:solidFill>
              </a:rPr>
              <a:t>inside</a:t>
            </a:r>
            <a:r>
              <a:rPr lang="pl-PL" sz="1400" dirty="0">
                <a:solidFill>
                  <a:schemeClr val="accent5">
                    <a:lumMod val="50000"/>
                  </a:schemeClr>
                </a:solidFill>
              </a:rPr>
              <a:t> unit </a:t>
            </a:r>
            <a:r>
              <a:rPr lang="pl-PL" sz="1400" dirty="0" err="1">
                <a:solidFill>
                  <a:schemeClr val="accent5">
                    <a:lumMod val="50000"/>
                  </a:schemeClr>
                </a:solidFill>
              </a:rPr>
              <a:t>circle</a:t>
            </a:r>
            <a:endParaRPr lang="is-IS" sz="1400" dirty="0">
              <a:solidFill>
                <a:srgbClr val="CF35E3"/>
              </a:solidFill>
            </a:endParaRPr>
          </a:p>
          <a:p>
            <a:r>
              <a:rPr lang="is-IS" sz="1400" dirty="0">
                <a:solidFill>
                  <a:srgbClr val="CF35E3"/>
                </a:solidFill>
              </a:rPr>
              <a:t>r = 0.9; </a:t>
            </a:r>
            <a:r>
              <a:rPr lang="en-US" sz="1400" dirty="0" err="1">
                <a:solidFill>
                  <a:srgbClr val="CF35E3"/>
                </a:solidFill>
              </a:rPr>
              <a:t>poleAngle</a:t>
            </a:r>
            <a:r>
              <a:rPr lang="en-US" sz="1400" dirty="0">
                <a:solidFill>
                  <a:srgbClr val="CF35E3"/>
                </a:solidFill>
              </a:rPr>
              <a:t> = pi/16;</a:t>
            </a:r>
          </a:p>
          <a:p>
            <a:r>
              <a:rPr lang="en-US" sz="1400" dirty="0">
                <a:solidFill>
                  <a:srgbClr val="CF35E3"/>
                </a:solidFill>
              </a:rPr>
              <a:t>p0 = r * </a:t>
            </a:r>
            <a:r>
              <a:rPr lang="en-US" sz="1400" dirty="0" err="1">
                <a:solidFill>
                  <a:srgbClr val="CF35E3"/>
                </a:solidFill>
              </a:rPr>
              <a:t>exp</a:t>
            </a:r>
            <a:r>
              <a:rPr lang="en-US" sz="1400" dirty="0">
                <a:solidFill>
                  <a:srgbClr val="CF35E3"/>
                </a:solidFill>
              </a:rPr>
              <a:t>(j*</a:t>
            </a:r>
            <a:r>
              <a:rPr lang="en-US" sz="1400" dirty="0" err="1">
                <a:solidFill>
                  <a:srgbClr val="CF35E3"/>
                </a:solidFill>
              </a:rPr>
              <a:t>poleAngle</a:t>
            </a:r>
            <a:r>
              <a:rPr lang="en-US" sz="1400" dirty="0">
                <a:solidFill>
                  <a:srgbClr val="CF35E3"/>
                </a:solidFill>
              </a:rPr>
              <a:t>);</a:t>
            </a:r>
          </a:p>
          <a:p>
            <a:r>
              <a:rPr lang="en-US" sz="1400" dirty="0">
                <a:solidFill>
                  <a:srgbClr val="CF35E3"/>
                </a:solidFill>
              </a:rPr>
              <a:t>p1 = r * </a:t>
            </a:r>
            <a:r>
              <a:rPr lang="en-US" sz="1400" dirty="0" err="1">
                <a:solidFill>
                  <a:srgbClr val="CF35E3"/>
                </a:solidFill>
              </a:rPr>
              <a:t>exp</a:t>
            </a:r>
            <a:r>
              <a:rPr lang="en-US" sz="1400" dirty="0">
                <a:solidFill>
                  <a:srgbClr val="CF35E3"/>
                </a:solidFill>
              </a:rPr>
              <a:t>(-j*</a:t>
            </a:r>
            <a:r>
              <a:rPr lang="en-US" sz="1400" dirty="0" err="1">
                <a:solidFill>
                  <a:srgbClr val="CF35E3"/>
                </a:solidFill>
              </a:rPr>
              <a:t>poleAngle</a:t>
            </a:r>
            <a:r>
              <a:rPr lang="en-US" sz="1400" dirty="0">
                <a:solidFill>
                  <a:srgbClr val="CF35E3"/>
                </a:solidFill>
              </a:rPr>
              <a:t>);</a:t>
            </a:r>
          </a:p>
          <a:p>
            <a:r>
              <a:rPr lang="hr-HR" sz="1400" dirty="0">
                <a:solidFill>
                  <a:srgbClr val="CF35E3"/>
                </a:solidFill>
              </a:rPr>
              <a:t>denom = [1 -(p0+p1) p0*p1];</a:t>
            </a:r>
          </a:p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% Set DC response at H(1) to be 1</a:t>
            </a:r>
          </a:p>
          <a:p>
            <a:r>
              <a:rPr lang="hr-HR" sz="1400" dirty="0">
                <a:solidFill>
                  <a:srgbClr val="CF35E3"/>
                </a:solidFill>
              </a:rPr>
              <a:t>C = (denom * [1 1 1]') / (numer * [1 1 1]');</a:t>
            </a:r>
          </a:p>
          <a:p>
            <a:r>
              <a:rPr lang="en-US" sz="1400" dirty="0" err="1">
                <a:solidFill>
                  <a:srgbClr val="CF35E3"/>
                </a:solidFill>
              </a:rPr>
              <a:t>freqz</a:t>
            </a:r>
            <a:r>
              <a:rPr lang="en-US" sz="1400" dirty="0">
                <a:solidFill>
                  <a:srgbClr val="CF35E3"/>
                </a:solidFill>
              </a:rPr>
              <a:t>(C*</a:t>
            </a:r>
            <a:r>
              <a:rPr lang="en-US" sz="1400" dirty="0" err="1">
                <a:solidFill>
                  <a:srgbClr val="CF35E3"/>
                </a:solidFill>
              </a:rPr>
              <a:t>numer</a:t>
            </a:r>
            <a:r>
              <a:rPr lang="en-US" sz="1400" dirty="0">
                <a:solidFill>
                  <a:srgbClr val="CF35E3"/>
                </a:solidFill>
              </a:rPr>
              <a:t>, </a:t>
            </a:r>
            <a:r>
              <a:rPr lang="en-US" sz="1400" dirty="0" err="1">
                <a:solidFill>
                  <a:srgbClr val="CF35E3"/>
                </a:solidFill>
              </a:rPr>
              <a:t>denom</a:t>
            </a:r>
            <a:r>
              <a:rPr lang="en-US" sz="1400" dirty="0">
                <a:solidFill>
                  <a:srgbClr val="CF35E3"/>
                </a:solidFill>
              </a:rPr>
              <a:t>);</a:t>
            </a:r>
          </a:p>
        </p:txBody>
      </p:sp>
      <p:sp>
        <p:nvSpPr>
          <p:cNvPr id="60" name="Rectangle 2051"/>
          <p:cNvSpPr txBox="1">
            <a:spLocks noChangeArrowheads="1"/>
          </p:cNvSpPr>
          <p:nvPr/>
        </p:nvSpPr>
        <p:spPr bwMode="auto">
          <a:xfrm>
            <a:off x="381000" y="1464512"/>
            <a:ext cx="464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spcBef>
                <a:spcPct val="0"/>
              </a:spcBef>
              <a:buFontTx/>
              <a:buNone/>
            </a:pPr>
            <a:r>
              <a:rPr lang="en-US" dirty="0">
                <a:latin typeface="Times New Roman" charset="0"/>
              </a:rPr>
              <a:t>Zeros </a:t>
            </a:r>
            <a:r>
              <a:rPr lang="en-US" i="1" dirty="0">
                <a:latin typeface="Times New Roman" charset="0"/>
              </a:rPr>
              <a:t>z</a:t>
            </a:r>
            <a:r>
              <a:rPr lang="en-US" baseline="-25000" dirty="0">
                <a:latin typeface="Times New Roman" charset="0"/>
              </a:rPr>
              <a:t>0</a:t>
            </a:r>
            <a:r>
              <a:rPr lang="en-US" dirty="0">
                <a:latin typeface="Times New Roman" charset="0"/>
              </a:rPr>
              <a:t> &amp; </a:t>
            </a:r>
            <a:r>
              <a:rPr lang="en-US" i="1" dirty="0">
                <a:latin typeface="Times New Roman" charset="0"/>
              </a:rPr>
              <a:t>z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>
                <a:latin typeface="Times New Roman" charset="0"/>
              </a:rPr>
              <a:t> and poles </a:t>
            </a:r>
            <a:r>
              <a:rPr lang="en-US" i="1" dirty="0">
                <a:latin typeface="Times New Roman" charset="0"/>
              </a:rPr>
              <a:t>p</a:t>
            </a:r>
            <a:r>
              <a:rPr lang="en-US" baseline="-25000" dirty="0">
                <a:latin typeface="Times New Roman" charset="0"/>
              </a:rPr>
              <a:t>0</a:t>
            </a:r>
            <a:r>
              <a:rPr lang="en-US" dirty="0">
                <a:latin typeface="Times New Roman" charset="0"/>
              </a:rPr>
              <a:t> &amp; </a:t>
            </a:r>
            <a:r>
              <a:rPr lang="en-US" i="1" dirty="0">
                <a:latin typeface="Times New Roman" charset="0"/>
              </a:rPr>
              <a:t>p</a:t>
            </a:r>
            <a:r>
              <a:rPr lang="en-US" baseline="-25000" dirty="0">
                <a:latin typeface="Times New Roman" charset="0"/>
              </a:rPr>
              <a:t>1</a:t>
            </a:r>
            <a:endParaRPr lang="en-US" dirty="0">
              <a:latin typeface="Times New Roman" charset="0"/>
            </a:endParaRPr>
          </a:p>
        </p:txBody>
      </p:sp>
      <p:sp>
        <p:nvSpPr>
          <p:cNvPr id="61" name="Rectangle 2051"/>
          <p:cNvSpPr txBox="1">
            <a:spLocks noChangeArrowheads="1"/>
          </p:cNvSpPr>
          <p:nvPr/>
        </p:nvSpPr>
        <p:spPr bwMode="auto">
          <a:xfrm>
            <a:off x="381000" y="2743200"/>
            <a:ext cx="464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</a:pPr>
            <a:r>
              <a:rPr lang="en-US" dirty="0">
                <a:latin typeface="Times New Roman" charset="0"/>
              </a:rPr>
              <a:t>|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dirty="0">
                <a:latin typeface="Times New Roman" charset="0"/>
              </a:rPr>
              <a:t> – </a:t>
            </a:r>
            <a:r>
              <a:rPr lang="en-US" i="1" dirty="0">
                <a:latin typeface="Times New Roman" charset="0"/>
              </a:rPr>
              <a:t>b</a:t>
            </a:r>
            <a:r>
              <a:rPr lang="en-US" dirty="0">
                <a:latin typeface="Times New Roman" charset="0"/>
              </a:rPr>
              <a:t>| is distance between</a:t>
            </a:r>
            <a:br>
              <a:rPr lang="en-US" dirty="0">
                <a:latin typeface="Times New Roman" charset="0"/>
              </a:rPr>
            </a:br>
            <a:r>
              <a:rPr lang="en-US" dirty="0">
                <a:latin typeface="Times New Roman" charset="0"/>
              </a:rPr>
              <a:t>complex numbers 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dirty="0">
                <a:latin typeface="Times New Roman" charset="0"/>
              </a:rPr>
              <a:t> and </a:t>
            </a:r>
            <a:r>
              <a:rPr lang="en-US" i="1" dirty="0">
                <a:latin typeface="Times New Roman" charset="0"/>
              </a:rPr>
              <a:t>b</a:t>
            </a:r>
          </a:p>
        </p:txBody>
      </p:sp>
      <p:sp>
        <p:nvSpPr>
          <p:cNvPr id="24" name="Rectangle 2051"/>
          <p:cNvSpPr txBox="1">
            <a:spLocks noChangeArrowheads="1"/>
          </p:cNvSpPr>
          <p:nvPr/>
        </p:nvSpPr>
        <p:spPr bwMode="auto">
          <a:xfrm>
            <a:off x="354927" y="1938424"/>
            <a:ext cx="4648200" cy="49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spcBef>
                <a:spcPct val="0"/>
              </a:spcBef>
              <a:buFontTx/>
              <a:buNone/>
            </a:pPr>
            <a:r>
              <a:rPr lang="en-US" dirty="0">
                <a:latin typeface="Times New Roman" charset="0"/>
              </a:rPr>
              <a:t>Poles inside unit circle:</a:t>
            </a:r>
            <a:br>
              <a:rPr lang="en-US" dirty="0">
                <a:latin typeface="Times New Roman" charset="0"/>
              </a:rPr>
            </a:br>
            <a:endParaRPr lang="en-US" dirty="0">
              <a:latin typeface="Times New Roman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15224"/>
              </p:ext>
            </p:extLst>
          </p:nvPr>
        </p:nvGraphicFramePr>
        <p:xfrm>
          <a:off x="914400" y="2362200"/>
          <a:ext cx="183605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68400" imgH="266700" progId="Equation.3">
                  <p:embed/>
                </p:oleObj>
              </mc:Choice>
              <mc:Fallback>
                <p:oleObj name="Equation" r:id="rId8" imgW="11684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14400" y="2362200"/>
                        <a:ext cx="1836058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051"/>
          <p:cNvSpPr txBox="1">
            <a:spLocks noChangeArrowheads="1"/>
          </p:cNvSpPr>
          <p:nvPr/>
        </p:nvSpPr>
        <p:spPr bwMode="auto">
          <a:xfrm>
            <a:off x="2286000" y="2312188"/>
            <a:ext cx="1600200" cy="49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spcBef>
                <a:spcPct val="0"/>
              </a:spcBef>
              <a:buFontTx/>
              <a:buNone/>
            </a:pPr>
            <a:r>
              <a:rPr lang="en-US" dirty="0">
                <a:latin typeface="Times New Roman" charset="0"/>
              </a:rPr>
              <a:t>is valid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5285211" y="2209800"/>
            <a:ext cx="3427775" cy="929858"/>
            <a:chOff x="5209011" y="2209800"/>
            <a:chExt cx="3427775" cy="929858"/>
          </a:xfrm>
        </p:grpSpPr>
        <p:cxnSp>
          <p:nvCxnSpPr>
            <p:cNvPr id="10" name="Straight Connector 9"/>
            <p:cNvCxnSpPr/>
            <p:nvPr/>
          </p:nvCxnSpPr>
          <p:spPr bwMode="auto">
            <a:xfrm>
              <a:off x="8636786" y="2225258"/>
              <a:ext cx="0" cy="914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161616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6342874" y="2209800"/>
              <a:ext cx="0" cy="9144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161616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5980148" y="2439415"/>
              <a:ext cx="0" cy="45225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161616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>
              <a:off x="5209011" y="2438400"/>
              <a:ext cx="0" cy="452251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161616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381000" y="3505200"/>
            <a:ext cx="4648200" cy="914400"/>
            <a:chOff x="381000" y="3505200"/>
            <a:chExt cx="4648200" cy="914400"/>
          </a:xfrm>
        </p:grpSpPr>
        <p:sp>
          <p:nvSpPr>
            <p:cNvPr id="59" name="Rectangle 2051"/>
            <p:cNvSpPr txBox="1">
              <a:spLocks noChangeArrowheads="1"/>
            </p:cNvSpPr>
            <p:nvPr/>
          </p:nvSpPr>
          <p:spPr bwMode="auto">
            <a:xfrm>
              <a:off x="381000" y="3505200"/>
              <a:ext cx="46482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800" b="1">
                  <a:solidFill>
                    <a:srgbClr val="CC00CC"/>
                  </a:solidFill>
                  <a:latin typeface="+mn-lt"/>
                  <a:ea typeface="ＭＳ Ｐゴシック" charset="0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ＭＳ Ｐゴシック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457200" lvl="1" indent="0">
                <a:buFontTx/>
                <a:buNone/>
              </a:pPr>
              <a:r>
                <a:rPr lang="en-US" dirty="0">
                  <a:latin typeface="Times New Roman" charset="0"/>
                </a:rPr>
                <a:t>            is distance from point</a:t>
              </a:r>
              <a:br>
                <a:rPr lang="en-US" dirty="0">
                  <a:latin typeface="Times New Roman" charset="0"/>
                </a:rPr>
              </a:br>
              <a:r>
                <a:rPr lang="en-US" dirty="0">
                  <a:latin typeface="Times New Roman" charset="0"/>
                </a:rPr>
                <a:t>on unit circle </a:t>
              </a:r>
              <a:r>
                <a:rPr lang="en-US" i="1" dirty="0">
                  <a:latin typeface="Times New Roman" charset="0"/>
                </a:rPr>
                <a:t>    </a:t>
              </a:r>
              <a:r>
                <a:rPr lang="en-US" dirty="0">
                  <a:latin typeface="Times New Roman" charset="0"/>
                </a:rPr>
                <a:t> and pole </a:t>
              </a:r>
              <a:r>
                <a:rPr lang="en-US" i="1" dirty="0">
                  <a:latin typeface="Times New Roman" charset="0"/>
                </a:rPr>
                <a:t>p</a:t>
              </a:r>
              <a:r>
                <a:rPr lang="en-US" baseline="-25000" dirty="0">
                  <a:latin typeface="Times New Roman" charset="0"/>
                </a:rPr>
                <a:t>0</a:t>
              </a:r>
              <a:endParaRPr lang="en-US" i="1" baseline="-25000" dirty="0">
                <a:latin typeface="Times New Roman" charset="0"/>
              </a:endParaRPr>
            </a:p>
          </p:txBody>
        </p:sp>
        <p:graphicFrame>
          <p:nvGraphicFramePr>
            <p:cNvPr id="31" name="Object 307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597177"/>
                </p:ext>
              </p:extLst>
            </p:nvPr>
          </p:nvGraphicFramePr>
          <p:xfrm>
            <a:off x="896609" y="3516642"/>
            <a:ext cx="920750" cy="481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558800" imgH="292100" progId="Equation.3">
                    <p:embed/>
                  </p:oleObj>
                </mc:Choice>
                <mc:Fallback>
                  <p:oleObj name="Equation" r:id="rId10" imgW="558800" imgH="292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6609" y="3516642"/>
                          <a:ext cx="920750" cy="481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07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1121844"/>
                </p:ext>
              </p:extLst>
            </p:nvPr>
          </p:nvGraphicFramePr>
          <p:xfrm>
            <a:off x="2579359" y="3886200"/>
            <a:ext cx="400054" cy="376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215900" imgH="203200" progId="Equation.3">
                    <p:embed/>
                  </p:oleObj>
                </mc:Choice>
                <mc:Fallback>
                  <p:oleObj name="Equation" r:id="rId12" imgW="2159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9359" y="3886200"/>
                          <a:ext cx="400054" cy="3768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47466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7" grpId="0"/>
      <p:bldP spid="56" grpId="0"/>
      <p:bldP spid="60" grpId="0"/>
      <p:bldP spid="61" grpId="0"/>
      <p:bldP spid="24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11-</a:t>
            </a:r>
            <a:fld id="{48456A70-0021-B84E-925B-88B7CCC4D2F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457200" y="14478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dirty="0">
                <a:latin typeface="Times New Roman" charset="0"/>
              </a:rPr>
              <a:t>Time/frequency/</a:t>
            </a:r>
            <a:r>
              <a:rPr lang="en-US" b="1" i="1" dirty="0">
                <a:latin typeface="Times New Roman" charset="0"/>
              </a:rPr>
              <a:t>z</a:t>
            </a:r>
            <a:r>
              <a:rPr lang="en-US" b="1" dirty="0">
                <a:latin typeface="Times New Roman" charset="0"/>
              </a:rPr>
              <a:t> domain movies for IIR Filters</a:t>
            </a:r>
          </a:p>
          <a:p>
            <a:pPr marL="457200" lvl="1" indent="0">
              <a:buNone/>
            </a:pPr>
            <a:r>
              <a:rPr lang="en-US" sz="2000" dirty="0">
                <a:latin typeface="Times New Roman" charset="0"/>
              </a:rPr>
              <a:t>http://</a:t>
            </a:r>
            <a:r>
              <a:rPr lang="en-US" sz="2000" dirty="0" err="1">
                <a:latin typeface="Times New Roman" charset="0"/>
              </a:rPr>
              <a:t>dspfirst.gatech.edu</a:t>
            </a:r>
            <a:r>
              <a:rPr lang="en-US" sz="2000" dirty="0">
                <a:latin typeface="Times New Roman" charset="0"/>
              </a:rPr>
              <a:t>/chapters/08feedbac/demos/3_domain/</a:t>
            </a:r>
            <a:r>
              <a:rPr lang="en-US" sz="2000" dirty="0" err="1">
                <a:latin typeface="Times New Roman" charset="0"/>
              </a:rPr>
              <a:t>index.html</a:t>
            </a:r>
            <a:endParaRPr lang="en-US" sz="2000" dirty="0">
              <a:latin typeface="Times New Roman" charset="0"/>
            </a:endParaRPr>
          </a:p>
        </p:txBody>
      </p:sp>
      <p:pic>
        <p:nvPicPr>
          <p:cNvPr id="9" name="Picture 2" descr="iir2_r.jpe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14600"/>
            <a:ext cx="381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2590800" y="5105400"/>
            <a:ext cx="35814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 dirty="0"/>
              <a:t>IIR filter with two poles and two zeros with poles moving towards unit circle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Infinite Impulse Response (IIR) Filters–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8-6</a:t>
            </a:r>
          </a:p>
        </p:txBody>
      </p:sp>
      <p:sp>
        <p:nvSpPr>
          <p:cNvPr id="13" name="AutoShape 1028">
            <a:hlinkClick r:id="rId2"/>
          </p:cNvPr>
          <p:cNvSpPr>
            <a:spLocks noChangeArrowheads="1"/>
          </p:cNvSpPr>
          <p:nvPr/>
        </p:nvSpPr>
        <p:spPr bwMode="auto">
          <a:xfrm>
            <a:off x="6019800" y="5280025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5943600" y="5584825"/>
            <a:ext cx="609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 i="1" dirty="0"/>
              <a:t>link</a:t>
            </a:r>
          </a:p>
        </p:txBody>
      </p:sp>
    </p:spTree>
    <p:extLst>
      <p:ext uri="{BB962C8B-B14F-4D97-AF65-F5344CB8AC3E}">
        <p14:creationId xmlns:p14="http://schemas.microsoft.com/office/powerpoint/2010/main" val="303278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11-</a:t>
            </a:r>
            <a:fld id="{48456A70-0021-B84E-925B-88B7CCC4D2F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Infinite Impulse Response (IIR) Filters–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8-8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447800"/>
            <a:ext cx="8305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A discrete-time LTI system is </a:t>
            </a:r>
            <a:r>
              <a:rPr lang="en-US" i="1" dirty="0">
                <a:latin typeface="Times New Roman" charset="0"/>
              </a:rPr>
              <a:t>bounded-input bounded-output (BIBO) stable</a:t>
            </a:r>
            <a:r>
              <a:rPr lang="en-US" dirty="0">
                <a:latin typeface="Times New Roman" charset="0"/>
              </a:rPr>
              <a:t> if for any bounded input </a:t>
            </a:r>
            <a:r>
              <a:rPr lang="en-US" b="0" i="1" dirty="0">
                <a:solidFill>
                  <a:schemeClr val="tx1"/>
                </a:solidFill>
                <a:latin typeface="Times New Roman" charset="0"/>
              </a:rPr>
              <a:t>x</a:t>
            </a:r>
            <a:r>
              <a:rPr lang="en-US" b="0" dirty="0">
                <a:solidFill>
                  <a:schemeClr val="tx1"/>
                </a:solidFill>
                <a:latin typeface="Times New Roman" charset="0"/>
              </a:rPr>
              <a:t>[</a:t>
            </a:r>
            <a:r>
              <a:rPr lang="en-US" b="0" i="1" dirty="0">
                <a:solidFill>
                  <a:schemeClr val="tx1"/>
                </a:solidFill>
                <a:latin typeface="Times New Roman" charset="0"/>
              </a:rPr>
              <a:t>n</a:t>
            </a:r>
            <a:r>
              <a:rPr lang="en-US" b="0" dirty="0">
                <a:solidFill>
                  <a:schemeClr val="tx1"/>
                </a:solidFill>
                <a:latin typeface="Times New Roman" charset="0"/>
              </a:rPr>
              <a:t>]</a:t>
            </a:r>
            <a:r>
              <a:rPr lang="en-US" dirty="0">
                <a:latin typeface="Times New Roman" charset="0"/>
              </a:rPr>
              <a:t> such that </a:t>
            </a:r>
            <a:r>
              <a:rPr lang="en-US" b="0" dirty="0">
                <a:solidFill>
                  <a:schemeClr val="tx1"/>
                </a:solidFill>
                <a:latin typeface="Times New Roman" charset="0"/>
              </a:rPr>
              <a:t>| </a:t>
            </a:r>
            <a:r>
              <a:rPr lang="en-US" b="0" i="1" dirty="0">
                <a:solidFill>
                  <a:schemeClr val="tx1"/>
                </a:solidFill>
                <a:latin typeface="Times New Roman" charset="0"/>
              </a:rPr>
              <a:t>x</a:t>
            </a:r>
            <a:r>
              <a:rPr lang="en-US" b="0" dirty="0">
                <a:solidFill>
                  <a:schemeClr val="tx1"/>
                </a:solidFill>
                <a:latin typeface="Times New Roman" charset="0"/>
              </a:rPr>
              <a:t>[</a:t>
            </a:r>
            <a:r>
              <a:rPr lang="en-US" b="0" i="1" dirty="0">
                <a:solidFill>
                  <a:schemeClr val="tx1"/>
                </a:solidFill>
                <a:latin typeface="Times New Roman" charset="0"/>
              </a:rPr>
              <a:t>n</a:t>
            </a:r>
            <a:r>
              <a:rPr lang="en-US" b="0" dirty="0">
                <a:solidFill>
                  <a:schemeClr val="tx1"/>
                </a:solidFill>
                <a:latin typeface="Times New Roman" charset="0"/>
              </a:rPr>
              <a:t>] | </a:t>
            </a:r>
            <a:r>
              <a:rPr lang="en-US" b="0" dirty="0">
                <a:solidFill>
                  <a:schemeClr val="tx1"/>
                </a:solidFill>
                <a:latin typeface="Times New Roman" charset="0"/>
                <a:sym typeface="Symbol" charset="0"/>
              </a:rPr>
              <a:t></a:t>
            </a:r>
            <a:r>
              <a:rPr lang="en-US" b="0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b="0" i="1" dirty="0">
                <a:solidFill>
                  <a:schemeClr val="tx1"/>
                </a:solidFill>
                <a:latin typeface="Times New Roman" charset="0"/>
              </a:rPr>
              <a:t>B</a:t>
            </a:r>
            <a:r>
              <a:rPr lang="en-US" b="0" i="1" baseline="-25000" dirty="0">
                <a:solidFill>
                  <a:schemeClr val="tx1"/>
                </a:solidFill>
                <a:latin typeface="Times New Roman" charset="0"/>
              </a:rPr>
              <a:t>1</a:t>
            </a:r>
            <a:r>
              <a:rPr lang="en-US" b="0" dirty="0">
                <a:solidFill>
                  <a:schemeClr val="tx1"/>
                </a:solidFill>
                <a:latin typeface="Times New Roman" charset="0"/>
              </a:rPr>
              <a:t> &lt; </a:t>
            </a:r>
            <a:r>
              <a:rPr lang="en-US" b="0" dirty="0">
                <a:solidFill>
                  <a:schemeClr val="tx1"/>
                </a:solidFill>
                <a:latin typeface="Times New Roman" charset="0"/>
                <a:sym typeface="Symbol" charset="0"/>
              </a:rPr>
              <a:t></a:t>
            </a:r>
            <a:r>
              <a:rPr lang="en-US" dirty="0">
                <a:latin typeface="Times New Roman" charset="0"/>
              </a:rPr>
              <a:t>, then the filter response </a:t>
            </a:r>
            <a:r>
              <a:rPr lang="en-US" b="0" i="1" dirty="0">
                <a:solidFill>
                  <a:schemeClr val="tx1"/>
                </a:solidFill>
                <a:latin typeface="Times New Roman" charset="0"/>
              </a:rPr>
              <a:t>y</a:t>
            </a:r>
            <a:r>
              <a:rPr lang="en-US" b="0" dirty="0">
                <a:solidFill>
                  <a:schemeClr val="tx1"/>
                </a:solidFill>
                <a:latin typeface="Times New Roman" charset="0"/>
              </a:rPr>
              <a:t>[</a:t>
            </a:r>
            <a:r>
              <a:rPr lang="en-US" b="0" i="1" dirty="0">
                <a:solidFill>
                  <a:schemeClr val="tx1"/>
                </a:solidFill>
                <a:latin typeface="Times New Roman" charset="0"/>
              </a:rPr>
              <a:t>n</a:t>
            </a:r>
            <a:r>
              <a:rPr lang="en-US" b="0" dirty="0">
                <a:solidFill>
                  <a:schemeClr val="tx1"/>
                </a:solidFill>
                <a:latin typeface="Times New Roman" charset="0"/>
              </a:rPr>
              <a:t>]</a:t>
            </a:r>
            <a:r>
              <a:rPr lang="en-US" dirty="0">
                <a:latin typeface="Times New Roman" charset="0"/>
              </a:rPr>
              <a:t> is also bounded </a:t>
            </a:r>
            <a:r>
              <a:rPr lang="en-US" b="0" dirty="0">
                <a:solidFill>
                  <a:schemeClr val="tx1"/>
                </a:solidFill>
                <a:latin typeface="Times New Roman" charset="0"/>
              </a:rPr>
              <a:t>| </a:t>
            </a:r>
            <a:r>
              <a:rPr lang="en-US" b="0" i="1" dirty="0">
                <a:solidFill>
                  <a:schemeClr val="tx1"/>
                </a:solidFill>
                <a:latin typeface="Times New Roman" charset="0"/>
              </a:rPr>
              <a:t>y</a:t>
            </a:r>
            <a:r>
              <a:rPr lang="en-US" b="0" dirty="0">
                <a:solidFill>
                  <a:schemeClr val="tx1"/>
                </a:solidFill>
                <a:latin typeface="Times New Roman" charset="0"/>
              </a:rPr>
              <a:t>[</a:t>
            </a:r>
            <a:r>
              <a:rPr lang="en-US" b="0" i="1" dirty="0">
                <a:solidFill>
                  <a:schemeClr val="tx1"/>
                </a:solidFill>
                <a:latin typeface="Times New Roman" charset="0"/>
              </a:rPr>
              <a:t>n</a:t>
            </a:r>
            <a:r>
              <a:rPr lang="en-US" b="0" dirty="0">
                <a:solidFill>
                  <a:schemeClr val="tx1"/>
                </a:solidFill>
                <a:latin typeface="Times New Roman" charset="0"/>
              </a:rPr>
              <a:t>] | </a:t>
            </a:r>
            <a:r>
              <a:rPr lang="en-US" b="0" dirty="0">
                <a:solidFill>
                  <a:schemeClr val="tx1"/>
                </a:solidFill>
                <a:latin typeface="Times New Roman" charset="0"/>
                <a:sym typeface="Symbol" charset="0"/>
              </a:rPr>
              <a:t></a:t>
            </a:r>
            <a:r>
              <a:rPr lang="en-US" b="0" dirty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b="0" i="1" dirty="0">
                <a:solidFill>
                  <a:schemeClr val="tx1"/>
                </a:solidFill>
                <a:latin typeface="Times New Roman" charset="0"/>
              </a:rPr>
              <a:t>B</a:t>
            </a:r>
            <a:r>
              <a:rPr lang="en-US" b="0" i="1" baseline="-25000" dirty="0">
                <a:solidFill>
                  <a:schemeClr val="tx1"/>
                </a:solidFill>
                <a:latin typeface="Times New Roman" charset="0"/>
              </a:rPr>
              <a:t>2</a:t>
            </a:r>
            <a:r>
              <a:rPr lang="en-US" b="0" dirty="0">
                <a:solidFill>
                  <a:schemeClr val="tx1"/>
                </a:solidFill>
                <a:latin typeface="Times New Roman" charset="0"/>
              </a:rPr>
              <a:t> &lt; </a:t>
            </a:r>
            <a:r>
              <a:rPr lang="en-US" b="0" dirty="0">
                <a:solidFill>
                  <a:schemeClr val="tx1"/>
                </a:solidFill>
                <a:latin typeface="Times New Roman" charset="0"/>
                <a:sym typeface="Symbol" charset="0"/>
              </a:rPr>
              <a:t></a:t>
            </a:r>
            <a:r>
              <a:rPr lang="en-US" dirty="0">
                <a:latin typeface="Times New Roman" charset="0"/>
              </a:rPr>
              <a:t> </a:t>
            </a:r>
          </a:p>
        </p:txBody>
      </p:sp>
      <p:graphicFrame>
        <p:nvGraphicFramePr>
          <p:cNvPr id="7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504217"/>
              </p:ext>
            </p:extLst>
          </p:nvPr>
        </p:nvGraphicFramePr>
        <p:xfrm>
          <a:off x="6629400" y="3200400"/>
          <a:ext cx="18780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8614" imgH="431613" progId="Equation.3">
                  <p:embed/>
                </p:oleObj>
              </mc:Choice>
              <mc:Fallback>
                <p:oleObj name="Equation" r:id="rId2" imgW="888614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200400"/>
                        <a:ext cx="187801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1028">
            <a:hlinkClick r:id="rId4"/>
          </p:cNvPr>
          <p:cNvSpPr>
            <a:spLocks noChangeArrowheads="1"/>
          </p:cNvSpPr>
          <p:nvPr/>
        </p:nvSpPr>
        <p:spPr bwMode="auto">
          <a:xfrm>
            <a:off x="7772400" y="59436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200" y="3048000"/>
            <a:ext cx="5943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>
                <a:latin typeface="Times New Roman" charset="0"/>
              </a:rPr>
              <a:t>Proposition: A discrete-time filter with an impulse response of </a:t>
            </a:r>
            <a:r>
              <a:rPr lang="en-US" b="0" i="1" dirty="0">
                <a:solidFill>
                  <a:schemeClr val="tx1"/>
                </a:solidFill>
                <a:latin typeface="Times New Roman" charset="0"/>
              </a:rPr>
              <a:t>h</a:t>
            </a:r>
            <a:r>
              <a:rPr lang="en-US" b="0" dirty="0">
                <a:solidFill>
                  <a:schemeClr val="tx1"/>
                </a:solidFill>
                <a:latin typeface="Times New Roman" charset="0"/>
              </a:rPr>
              <a:t>[</a:t>
            </a:r>
            <a:r>
              <a:rPr lang="en-US" b="0" i="1" dirty="0">
                <a:solidFill>
                  <a:schemeClr val="tx1"/>
                </a:solidFill>
                <a:latin typeface="Times New Roman" charset="0"/>
              </a:rPr>
              <a:t>n</a:t>
            </a:r>
            <a:r>
              <a:rPr lang="en-US" b="0" dirty="0">
                <a:solidFill>
                  <a:schemeClr val="tx1"/>
                </a:solidFill>
                <a:latin typeface="Times New Roman" charset="0"/>
              </a:rPr>
              <a:t>]</a:t>
            </a:r>
            <a:r>
              <a:rPr lang="en-US" dirty="0">
                <a:latin typeface="Times New Roman" charset="0"/>
              </a:rPr>
              <a:t> is BIBO stable if and only if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09600" y="4267200"/>
            <a:ext cx="8305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latin typeface="Times New Roman" charset="0"/>
              </a:rPr>
              <a:t>Every finite impulse response LTI system (even after implementation) is BIBO stable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09600" y="4953000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latin typeface="Times New Roman" charset="0"/>
              </a:rPr>
              <a:t>A causal infinite impulse response LTI system is BIBO stable if and only if its poles lie inside the unit circle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09600" y="5943600"/>
            <a:ext cx="701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http://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users.ece.utexas.edu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/~</a:t>
            </a:r>
            <a:r>
              <a:rPr lang="en-US" sz="2000" dirty="0" err="1">
                <a:solidFill>
                  <a:srgbClr val="000000"/>
                </a:solidFill>
                <a:ea typeface="Lucida Grande"/>
                <a:cs typeface="Lucida Grande"/>
              </a:rPr>
              <a:t>bevans</a:t>
            </a:r>
            <a:r>
              <a:rPr lang="en-US" sz="2000" dirty="0">
                <a:solidFill>
                  <a:srgbClr val="000000"/>
                </a:solidFill>
                <a:ea typeface="Lucida Grande"/>
                <a:cs typeface="Lucida Grande"/>
              </a:rPr>
              <a:t>/courses/signals/handouts/Appendix%20H%20BIBO%20Stability.pdf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749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BIBO Stability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11-</a:t>
            </a:r>
            <a:fld id="{48456A70-0021-B84E-925B-88B7CCC4D2F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Infinite Impulse Response (IIR) Filters–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8-8</a:t>
            </a:r>
          </a:p>
        </p:txBody>
      </p:sp>
      <p:sp>
        <p:nvSpPr>
          <p:cNvPr id="6" name="Rectangle 1028"/>
          <p:cNvSpPr txBox="1">
            <a:spLocks noChangeArrowheads="1"/>
          </p:cNvSpPr>
          <p:nvPr/>
        </p:nvSpPr>
        <p:spPr bwMode="auto">
          <a:xfrm>
            <a:off x="457200" y="1447800"/>
            <a:ext cx="8305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i="1" dirty="0">
                <a:solidFill>
                  <a:srgbClr val="FF0101"/>
                </a:solidFill>
                <a:latin typeface="Times New Roman" charset="0"/>
              </a:rPr>
              <a:t>Rule #1</a:t>
            </a:r>
            <a:r>
              <a:rPr lang="en-US" dirty="0">
                <a:solidFill>
                  <a:srgbClr val="FF0101"/>
                </a:solidFill>
                <a:latin typeface="Times New Roman" charset="0"/>
              </a:rPr>
              <a:t>:</a:t>
            </a:r>
            <a:r>
              <a:rPr lang="en-US" dirty="0">
                <a:latin typeface="Times New Roman" charset="0"/>
              </a:rPr>
              <a:t> For a causal sequence, poles are inside the unit circle (applies to </a:t>
            </a:r>
            <a:r>
              <a:rPr lang="en-US" i="1" dirty="0">
                <a:latin typeface="Times New Roman" charset="0"/>
              </a:rPr>
              <a:t>z</a:t>
            </a:r>
            <a:r>
              <a:rPr lang="en-US" dirty="0">
                <a:latin typeface="Times New Roman" charset="0"/>
              </a:rPr>
              <a:t>-transform functions that are ratios of two polynomials)  </a:t>
            </a:r>
            <a:r>
              <a:rPr lang="en-US" dirty="0">
                <a:solidFill>
                  <a:srgbClr val="6600FF"/>
                </a:solidFill>
                <a:latin typeface="Times New Roman" charset="0"/>
              </a:rPr>
              <a:t>OR</a:t>
            </a:r>
          </a:p>
        </p:txBody>
      </p:sp>
      <p:graphicFrame>
        <p:nvGraphicFramePr>
          <p:cNvPr id="7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085370"/>
              </p:ext>
            </p:extLst>
          </p:nvPr>
        </p:nvGraphicFramePr>
        <p:xfrm>
          <a:off x="2716213" y="3505200"/>
          <a:ext cx="3862387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05729" imgH="393529" progId="Equation.3">
                  <p:embed/>
                </p:oleObj>
              </mc:Choice>
              <mc:Fallback>
                <p:oleObj name="Equation" r:id="rId2" imgW="200572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6213" y="3505200"/>
                        <a:ext cx="3862387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WordArt 1029"/>
          <p:cNvSpPr>
            <a:spLocks noChangeArrowheads="1" noChangeShapeType="1" noTextEdit="1"/>
          </p:cNvSpPr>
          <p:nvPr/>
        </p:nvSpPr>
        <p:spPr bwMode="auto">
          <a:xfrm>
            <a:off x="6972300" y="3687763"/>
            <a:ext cx="1333500" cy="4270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i="1" kern="10" spc="-24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pole at z=a</a:t>
            </a:r>
          </a:p>
        </p:txBody>
      </p:sp>
      <p:sp>
        <p:nvSpPr>
          <p:cNvPr id="9" name="Rectangle 1028"/>
          <p:cNvSpPr txBox="1">
            <a:spLocks noChangeArrowheads="1"/>
          </p:cNvSpPr>
          <p:nvPr/>
        </p:nvSpPr>
        <p:spPr bwMode="auto">
          <a:xfrm>
            <a:off x="457200" y="2819400"/>
            <a:ext cx="830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i="1" dirty="0">
                <a:solidFill>
                  <a:srgbClr val="FF0101"/>
                </a:solidFill>
                <a:latin typeface="Times New Roman" charset="0"/>
              </a:rPr>
              <a:t>Rule #2</a:t>
            </a:r>
            <a:r>
              <a:rPr lang="en-US" dirty="0">
                <a:solidFill>
                  <a:srgbClr val="FF0101"/>
                </a:solidFill>
                <a:latin typeface="Times New Roman" charset="0"/>
              </a:rPr>
              <a:t>:</a:t>
            </a:r>
            <a:r>
              <a:rPr lang="en-US" dirty="0">
                <a:latin typeface="Times New Roman" charset="0"/>
              </a:rPr>
              <a:t> Unit circle is in region of convergence</a:t>
            </a:r>
          </a:p>
        </p:txBody>
      </p:sp>
      <p:sp>
        <p:nvSpPr>
          <p:cNvPr id="10" name="Rectangle 1028"/>
          <p:cNvSpPr txBox="1">
            <a:spLocks noChangeArrowheads="1"/>
          </p:cNvSpPr>
          <p:nvPr/>
        </p:nvSpPr>
        <p:spPr bwMode="auto">
          <a:xfrm>
            <a:off x="457200" y="3363712"/>
            <a:ext cx="2133600" cy="11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>
                <a:latin typeface="Times New Roman" charset="0"/>
              </a:rPr>
              <a:t>Example:</a:t>
            </a:r>
          </a:p>
        </p:txBody>
      </p:sp>
      <p:sp>
        <p:nvSpPr>
          <p:cNvPr id="11" name="Rectangle 1028"/>
          <p:cNvSpPr txBox="1">
            <a:spLocks noChangeArrowheads="1"/>
          </p:cNvSpPr>
          <p:nvPr/>
        </p:nvSpPr>
        <p:spPr bwMode="auto">
          <a:xfrm>
            <a:off x="685800" y="43434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Tx/>
              <a:buNone/>
            </a:pPr>
            <a:r>
              <a:rPr lang="en-US" dirty="0">
                <a:latin typeface="Times New Roman" charset="0"/>
              </a:rPr>
              <a:t>Stable if |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dirty="0">
                <a:latin typeface="Times New Roman" charset="0"/>
              </a:rPr>
              <a:t>| &lt; 1 by </a:t>
            </a:r>
            <a:r>
              <a:rPr lang="en-US" i="1" dirty="0">
                <a:latin typeface="Times New Roman" charset="0"/>
              </a:rPr>
              <a:t>rule #1</a:t>
            </a:r>
            <a:r>
              <a:rPr lang="en-US" dirty="0">
                <a:latin typeface="Times New Roman" charset="0"/>
              </a:rPr>
              <a:t> or equivalently</a:t>
            </a:r>
          </a:p>
        </p:txBody>
      </p:sp>
      <p:sp>
        <p:nvSpPr>
          <p:cNvPr id="12" name="Rectangle 1028"/>
          <p:cNvSpPr txBox="1">
            <a:spLocks noChangeArrowheads="1"/>
          </p:cNvSpPr>
          <p:nvPr/>
        </p:nvSpPr>
        <p:spPr bwMode="auto">
          <a:xfrm>
            <a:off x="685800" y="48006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Tx/>
              <a:buNone/>
            </a:pPr>
            <a:r>
              <a:rPr lang="en-US" dirty="0">
                <a:latin typeface="Times New Roman" charset="0"/>
              </a:rPr>
              <a:t>Stable if |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dirty="0">
                <a:latin typeface="Times New Roman" charset="0"/>
              </a:rPr>
              <a:t>| &lt; 1 by </a:t>
            </a:r>
            <a:r>
              <a:rPr lang="en-US" i="1" dirty="0">
                <a:latin typeface="Times New Roman" charset="0"/>
              </a:rPr>
              <a:t>rule #2 </a:t>
            </a:r>
            <a:r>
              <a:rPr lang="en-US" dirty="0">
                <a:latin typeface="Times New Roman" charset="0"/>
              </a:rPr>
              <a:t>because</a:t>
            </a:r>
            <a:r>
              <a:rPr lang="en-US" i="1" dirty="0">
                <a:latin typeface="Times New Roman" charset="0"/>
              </a:rPr>
              <a:t> |z|&gt;|a| </a:t>
            </a:r>
            <a:r>
              <a:rPr lang="en-US" dirty="0">
                <a:latin typeface="Times New Roman" charset="0"/>
              </a:rPr>
              <a:t>and</a:t>
            </a:r>
            <a:r>
              <a:rPr lang="en-US" i="1" dirty="0">
                <a:latin typeface="Times New Roman" charset="0"/>
              </a:rPr>
              <a:t> |a|&lt;</a:t>
            </a:r>
            <a:r>
              <a:rPr lang="en-US" dirty="0">
                <a:latin typeface="Times New Roman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5267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Diagram for IIR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533400"/>
          </a:xfrm>
        </p:spPr>
        <p:txBody>
          <a:bodyPr/>
          <a:lstStyle/>
          <a:p>
            <a:r>
              <a:rPr lang="en-US" dirty="0"/>
              <a:t>Convert difference equation to visual representation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11-</a:t>
            </a:r>
            <a:fld id="{48456A70-0021-B84E-925B-88B7CCC4D2F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Infinite Impulse Response (IIR) Filters–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8-3.2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725110"/>
              </p:ext>
            </p:extLst>
          </p:nvPr>
        </p:nvGraphicFramePr>
        <p:xfrm>
          <a:off x="2530475" y="1981200"/>
          <a:ext cx="42513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9000" imgH="215900" progId="Equation.3">
                  <p:embed/>
                </p:oleObj>
              </mc:Choice>
              <mc:Fallback>
                <p:oleObj name="Equation" r:id="rId2" imgW="2159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30475" y="1981200"/>
                        <a:ext cx="4251325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2362200"/>
            <a:ext cx="845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/>
              <a:t>Start with input </a:t>
            </a:r>
            <a:r>
              <a:rPr lang="en-US" i="1" dirty="0"/>
              <a:t>x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] and output </a:t>
            </a:r>
            <a:r>
              <a:rPr lang="en-US" i="1" dirty="0"/>
              <a:t>y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]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1143000" y="4296884"/>
            <a:ext cx="6858000" cy="570169"/>
            <a:chOff x="1143000" y="4068284"/>
            <a:chExt cx="6858000" cy="570169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V="1">
              <a:off x="1143000" y="4612530"/>
              <a:ext cx="1905000" cy="376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1143000" y="4077329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x</a:t>
              </a:r>
              <a:r>
                <a:rPr lang="en-US" dirty="0"/>
                <a:t>[</a:t>
              </a:r>
              <a:r>
                <a:rPr lang="en-US" i="1" dirty="0"/>
                <a:t>n</a:t>
              </a:r>
              <a:r>
                <a:rPr lang="en-US" dirty="0"/>
                <a:t>]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>
              <a:off x="5334000" y="4626040"/>
              <a:ext cx="2667000" cy="1241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7162800" y="4068284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y</a:t>
              </a:r>
              <a:r>
                <a:rPr lang="en-US" dirty="0"/>
                <a:t>[</a:t>
              </a:r>
              <a:r>
                <a:rPr lang="en-US" i="1" dirty="0"/>
                <a:t>n</a:t>
              </a:r>
              <a:r>
                <a:rPr lang="en-US" dirty="0"/>
                <a:t>]</a:t>
              </a:r>
            </a:p>
          </p:txBody>
        </p:sp>
      </p:grp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7200" y="2743200"/>
            <a:ext cx="845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/>
              <a:t>Generate </a:t>
            </a:r>
            <a:r>
              <a:rPr lang="en-US" i="1" dirty="0"/>
              <a:t>x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-1] and </a:t>
            </a:r>
            <a:r>
              <a:rPr lang="en-US" i="1" dirty="0"/>
              <a:t>y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-1] terms using unit delay blocks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1295400" y="4843794"/>
            <a:ext cx="1739088" cy="1521336"/>
            <a:chOff x="1295400" y="4615194"/>
            <a:chExt cx="1739088" cy="1521336"/>
          </a:xfrm>
        </p:grpSpPr>
        <p:sp>
          <p:nvSpPr>
            <p:cNvPr id="16" name="TextBox 15"/>
            <p:cNvSpPr txBox="1"/>
            <p:nvPr/>
          </p:nvSpPr>
          <p:spPr>
            <a:xfrm>
              <a:off x="2008224" y="4960524"/>
              <a:ext cx="709318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z</a:t>
              </a:r>
              <a:r>
                <a:rPr lang="en-US" baseline="30000" dirty="0"/>
                <a:t>-1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2362200" y="4615194"/>
              <a:ext cx="0" cy="35593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1295400" y="5453394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x</a:t>
              </a:r>
              <a:r>
                <a:rPr lang="en-US" dirty="0"/>
                <a:t>[</a:t>
              </a:r>
              <a:r>
                <a:rPr lang="en-US" i="1" dirty="0"/>
                <a:t>n</a:t>
              </a:r>
              <a:r>
                <a:rPr lang="en-US" dirty="0"/>
                <a:t>-1]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2348688" y="5410200"/>
              <a:ext cx="685800" cy="726330"/>
              <a:chOff x="2196288" y="4338540"/>
              <a:chExt cx="685800" cy="726330"/>
            </a:xfrm>
          </p:grpSpPr>
          <p:cxnSp>
            <p:nvCxnSpPr>
              <p:cNvPr id="25" name="Straight Arrow Connector 24"/>
              <p:cNvCxnSpPr/>
              <p:nvPr/>
            </p:nvCxnSpPr>
            <p:spPr bwMode="auto">
              <a:xfrm flipH="1">
                <a:off x="2209117" y="4338540"/>
                <a:ext cx="683" cy="707642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27" name="Straight Arrow Connector 26"/>
              <p:cNvCxnSpPr/>
              <p:nvPr/>
            </p:nvCxnSpPr>
            <p:spPr bwMode="auto">
              <a:xfrm>
                <a:off x="2196288" y="506487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87" name="Group 86"/>
          <p:cNvGrpSpPr/>
          <p:nvPr/>
        </p:nvGrpSpPr>
        <p:grpSpPr>
          <a:xfrm>
            <a:off x="3048000" y="3877550"/>
            <a:ext cx="600960" cy="1254870"/>
            <a:chOff x="3048000" y="3648950"/>
            <a:chExt cx="600960" cy="1254870"/>
          </a:xfrm>
        </p:grpSpPr>
        <p:grpSp>
          <p:nvGrpSpPr>
            <p:cNvPr id="40" name="Group 39"/>
            <p:cNvGrpSpPr/>
            <p:nvPr/>
          </p:nvGrpSpPr>
          <p:grpSpPr>
            <a:xfrm>
              <a:off x="3048000" y="4319044"/>
              <a:ext cx="457200" cy="584776"/>
              <a:chOff x="3276600" y="5638800"/>
              <a:chExt cx="457200" cy="584776"/>
            </a:xfrm>
          </p:grpSpPr>
          <p:sp>
            <p:nvSpPr>
              <p:cNvPr id="37" name="Oval 36"/>
              <p:cNvSpPr/>
              <p:nvPr/>
            </p:nvSpPr>
            <p:spPr bwMode="auto">
              <a:xfrm>
                <a:off x="3276600" y="5715000"/>
                <a:ext cx="457200" cy="4572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3276600" y="5638800"/>
                <a:ext cx="4572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/>
                  <a:t>×</a:t>
                </a:r>
              </a:p>
            </p:txBody>
          </p:sp>
        </p:grpSp>
        <p:cxnSp>
          <p:nvCxnSpPr>
            <p:cNvPr id="47" name="Straight Arrow Connector 46"/>
            <p:cNvCxnSpPr/>
            <p:nvPr/>
          </p:nvCxnSpPr>
          <p:spPr bwMode="auto">
            <a:xfrm>
              <a:off x="3276600" y="4038600"/>
              <a:ext cx="0" cy="35593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3115560" y="3648950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/>
                <a:t>b</a:t>
              </a:r>
              <a:r>
                <a:rPr lang="en-US" sz="2000" baseline="-25000" dirty="0"/>
                <a:t>0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034488" y="5314890"/>
            <a:ext cx="623112" cy="1314510"/>
            <a:chOff x="3034488" y="5086290"/>
            <a:chExt cx="623112" cy="1314510"/>
          </a:xfrm>
        </p:grpSpPr>
        <p:grpSp>
          <p:nvGrpSpPr>
            <p:cNvPr id="44" name="Group 43"/>
            <p:cNvGrpSpPr/>
            <p:nvPr/>
          </p:nvGrpSpPr>
          <p:grpSpPr>
            <a:xfrm>
              <a:off x="3034488" y="5816024"/>
              <a:ext cx="457200" cy="584776"/>
              <a:chOff x="3276600" y="5638800"/>
              <a:chExt cx="457200" cy="584776"/>
            </a:xfrm>
          </p:grpSpPr>
          <p:sp>
            <p:nvSpPr>
              <p:cNvPr id="45" name="Oval 44"/>
              <p:cNvSpPr/>
              <p:nvPr/>
            </p:nvSpPr>
            <p:spPr bwMode="auto">
              <a:xfrm>
                <a:off x="3276600" y="5715000"/>
                <a:ext cx="457200" cy="4572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276600" y="5638800"/>
                <a:ext cx="4572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/>
                  <a:t>×</a:t>
                </a:r>
              </a:p>
            </p:txBody>
          </p:sp>
        </p:grpSp>
        <p:cxnSp>
          <p:nvCxnSpPr>
            <p:cNvPr id="48" name="Straight Arrow Connector 47"/>
            <p:cNvCxnSpPr/>
            <p:nvPr/>
          </p:nvCxnSpPr>
          <p:spPr bwMode="auto">
            <a:xfrm>
              <a:off x="3276600" y="5520119"/>
              <a:ext cx="0" cy="35593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1" name="TextBox 50"/>
            <p:cNvSpPr txBox="1"/>
            <p:nvPr/>
          </p:nvSpPr>
          <p:spPr>
            <a:xfrm>
              <a:off x="3124200" y="5086290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/>
                <a:t>b</a:t>
              </a:r>
              <a:r>
                <a:rPr lang="en-US" sz="2000" baseline="-25000" dirty="0"/>
                <a:t>1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5804712" y="5298330"/>
            <a:ext cx="596088" cy="1274366"/>
            <a:chOff x="5804712" y="5069730"/>
            <a:chExt cx="596088" cy="1274366"/>
          </a:xfrm>
        </p:grpSpPr>
        <p:grpSp>
          <p:nvGrpSpPr>
            <p:cNvPr id="41" name="Group 40"/>
            <p:cNvGrpSpPr/>
            <p:nvPr/>
          </p:nvGrpSpPr>
          <p:grpSpPr>
            <a:xfrm>
              <a:off x="5804712" y="5759320"/>
              <a:ext cx="457200" cy="584776"/>
              <a:chOff x="3276600" y="5638800"/>
              <a:chExt cx="457200" cy="584776"/>
            </a:xfrm>
          </p:grpSpPr>
          <p:sp>
            <p:nvSpPr>
              <p:cNvPr id="42" name="Oval 41"/>
              <p:cNvSpPr/>
              <p:nvPr/>
            </p:nvSpPr>
            <p:spPr bwMode="auto">
              <a:xfrm>
                <a:off x="3276600" y="5715000"/>
                <a:ext cx="457200" cy="4572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276600" y="5638800"/>
                <a:ext cx="4572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/>
                  <a:t>×</a:t>
                </a:r>
              </a:p>
            </p:txBody>
          </p:sp>
        </p:grpSp>
        <p:cxnSp>
          <p:nvCxnSpPr>
            <p:cNvPr id="54" name="Straight Arrow Connector 53"/>
            <p:cNvCxnSpPr/>
            <p:nvPr/>
          </p:nvCxnSpPr>
          <p:spPr bwMode="auto">
            <a:xfrm>
              <a:off x="6019800" y="5503559"/>
              <a:ext cx="0" cy="35593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5" name="TextBox 54"/>
            <p:cNvSpPr txBox="1"/>
            <p:nvPr/>
          </p:nvSpPr>
          <p:spPr>
            <a:xfrm>
              <a:off x="5867400" y="5069730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/>
                <a:t>a</a:t>
              </a:r>
              <a:r>
                <a:rPr lang="en-US" sz="2000" baseline="-25000" dirty="0"/>
                <a:t>1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876800" y="4536330"/>
            <a:ext cx="457200" cy="584776"/>
            <a:chOff x="3276600" y="5638800"/>
            <a:chExt cx="457200" cy="584776"/>
          </a:xfrm>
        </p:grpSpPr>
        <p:sp>
          <p:nvSpPr>
            <p:cNvPr id="57" name="Oval 56"/>
            <p:cNvSpPr/>
            <p:nvPr/>
          </p:nvSpPr>
          <p:spPr bwMode="auto">
            <a:xfrm>
              <a:off x="3276600" y="5715000"/>
              <a:ext cx="457200" cy="457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276600" y="5638800"/>
              <a:ext cx="457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+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948888" y="4544980"/>
            <a:ext cx="457200" cy="584776"/>
            <a:chOff x="3276600" y="5638800"/>
            <a:chExt cx="457200" cy="584776"/>
          </a:xfrm>
        </p:grpSpPr>
        <p:sp>
          <p:nvSpPr>
            <p:cNvPr id="60" name="Oval 59"/>
            <p:cNvSpPr/>
            <p:nvPr/>
          </p:nvSpPr>
          <p:spPr bwMode="auto">
            <a:xfrm>
              <a:off x="3276600" y="5715000"/>
              <a:ext cx="457200" cy="457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276600" y="5638800"/>
              <a:ext cx="457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+</a:t>
              </a:r>
            </a:p>
          </p:txBody>
        </p:sp>
      </p:grpSp>
      <p:cxnSp>
        <p:nvCxnSpPr>
          <p:cNvPr id="62" name="Straight Arrow Connector 61"/>
          <p:cNvCxnSpPr/>
          <p:nvPr/>
        </p:nvCxnSpPr>
        <p:spPr bwMode="auto">
          <a:xfrm flipH="1">
            <a:off x="4176804" y="5078380"/>
            <a:ext cx="684" cy="1295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64" name="Straight Arrow Connector 63"/>
          <p:cNvCxnSpPr/>
          <p:nvPr/>
        </p:nvCxnSpPr>
        <p:spPr bwMode="auto">
          <a:xfrm>
            <a:off x="3505200" y="6365130"/>
            <a:ext cx="6858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66" name="Straight Arrow Connector 65"/>
          <p:cNvCxnSpPr/>
          <p:nvPr/>
        </p:nvCxnSpPr>
        <p:spPr bwMode="auto">
          <a:xfrm flipH="1">
            <a:off x="5105400" y="5051360"/>
            <a:ext cx="684" cy="1295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67" name="Straight Arrow Connector 66"/>
          <p:cNvCxnSpPr/>
          <p:nvPr/>
        </p:nvCxnSpPr>
        <p:spPr bwMode="auto">
          <a:xfrm>
            <a:off x="5105400" y="6351620"/>
            <a:ext cx="6858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68" name="Straight Arrow Connector 67"/>
          <p:cNvCxnSpPr/>
          <p:nvPr/>
        </p:nvCxnSpPr>
        <p:spPr bwMode="auto">
          <a:xfrm>
            <a:off x="3505200" y="4849780"/>
            <a:ext cx="455905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/>
          <p:nvPr/>
        </p:nvCxnSpPr>
        <p:spPr bwMode="auto">
          <a:xfrm>
            <a:off x="4420895" y="4849780"/>
            <a:ext cx="455905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85" name="Group 84"/>
          <p:cNvGrpSpPr/>
          <p:nvPr/>
        </p:nvGrpSpPr>
        <p:grpSpPr>
          <a:xfrm>
            <a:off x="6261912" y="4852444"/>
            <a:ext cx="1815288" cy="1502392"/>
            <a:chOff x="6261912" y="4623844"/>
            <a:chExt cx="1815288" cy="1502392"/>
          </a:xfrm>
        </p:grpSpPr>
        <p:sp>
          <p:nvSpPr>
            <p:cNvPr id="31" name="TextBox 30"/>
            <p:cNvSpPr txBox="1"/>
            <p:nvPr/>
          </p:nvSpPr>
          <p:spPr>
            <a:xfrm>
              <a:off x="6593736" y="4969174"/>
              <a:ext cx="709318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z</a:t>
              </a:r>
              <a:r>
                <a:rPr lang="en-US" baseline="30000" dirty="0"/>
                <a:t>-1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 bwMode="auto">
            <a:xfrm>
              <a:off x="6947712" y="4623844"/>
              <a:ext cx="0" cy="35593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36" name="Group 35"/>
            <p:cNvGrpSpPr/>
            <p:nvPr/>
          </p:nvGrpSpPr>
          <p:grpSpPr>
            <a:xfrm>
              <a:off x="6261912" y="5440436"/>
              <a:ext cx="702528" cy="685800"/>
              <a:chOff x="5423712" y="4463346"/>
              <a:chExt cx="702528" cy="685800"/>
            </a:xfrm>
          </p:grpSpPr>
          <p:cxnSp>
            <p:nvCxnSpPr>
              <p:cNvPr id="34" name="Straight Arrow Connector 33"/>
              <p:cNvCxnSpPr/>
              <p:nvPr/>
            </p:nvCxnSpPr>
            <p:spPr bwMode="auto">
              <a:xfrm>
                <a:off x="6126240" y="4463346"/>
                <a:ext cx="0" cy="68580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35" name="Straight Arrow Connector 34"/>
              <p:cNvCxnSpPr/>
              <p:nvPr/>
            </p:nvCxnSpPr>
            <p:spPr bwMode="auto">
              <a:xfrm flipH="1">
                <a:off x="5423712" y="5127827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76" name="TextBox 75"/>
            <p:cNvSpPr txBox="1"/>
            <p:nvPr/>
          </p:nvSpPr>
          <p:spPr>
            <a:xfrm>
              <a:off x="7086600" y="5410200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y</a:t>
              </a:r>
              <a:r>
                <a:rPr lang="en-US" dirty="0"/>
                <a:t>[</a:t>
              </a:r>
              <a:r>
                <a:rPr lang="en-US" i="1" dirty="0"/>
                <a:t>n</a:t>
              </a:r>
              <a:r>
                <a:rPr lang="en-US" dirty="0"/>
                <a:t>-1]</a:t>
              </a:r>
            </a:p>
          </p:txBody>
        </p:sp>
      </p:grpSp>
      <p:sp>
        <p:nvSpPr>
          <p:cNvPr id="81" name="Content Placeholder 2"/>
          <p:cNvSpPr txBox="1">
            <a:spLocks/>
          </p:cNvSpPr>
          <p:nvPr/>
        </p:nvSpPr>
        <p:spPr bwMode="auto">
          <a:xfrm>
            <a:off x="457200" y="3124200"/>
            <a:ext cx="845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/>
              <a:t>Add blocks for multiplication by constants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baseline="-25000" dirty="0"/>
              <a:t>0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</a:p>
        </p:txBody>
      </p:sp>
      <p:sp>
        <p:nvSpPr>
          <p:cNvPr id="90" name="Content Placeholder 2"/>
          <p:cNvSpPr txBox="1">
            <a:spLocks/>
          </p:cNvSpPr>
          <p:nvPr/>
        </p:nvSpPr>
        <p:spPr bwMode="auto">
          <a:xfrm>
            <a:off x="457200" y="3505200"/>
            <a:ext cx="845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/>
              <a:t>Add blocks for addition</a:t>
            </a:r>
            <a:endParaRPr lang="en-US" baseline="-25000" dirty="0"/>
          </a:p>
        </p:txBody>
      </p:sp>
      <p:sp>
        <p:nvSpPr>
          <p:cNvPr id="69" name="TextBox 68"/>
          <p:cNvSpPr txBox="1"/>
          <p:nvPr/>
        </p:nvSpPr>
        <p:spPr>
          <a:xfrm>
            <a:off x="5486400" y="38100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>
                <a:solidFill>
                  <a:srgbClr val="FF0000"/>
                </a:solidFill>
              </a:rPr>
              <a:t>How many initial conditions?</a:t>
            </a:r>
            <a:endParaRPr lang="en-US" sz="2000" b="1" i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42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13" grpId="0" build="p"/>
      <p:bldP spid="81" grpId="0" build="p"/>
      <p:bldP spid="90" grpId="0" build="p"/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Diagram for IIR Filter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11-</a:t>
            </a:r>
            <a:fld id="{48456A70-0021-B84E-925B-88B7CCC4D2F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Infinite Impulse Response (IIR) Filters–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8-3.2 &amp; 8-9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533400"/>
          </a:xfrm>
        </p:spPr>
        <p:txBody>
          <a:bodyPr/>
          <a:lstStyle/>
          <a:p>
            <a:r>
              <a:rPr lang="en-US" dirty="0"/>
              <a:t>Convert difference equation to visual representation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484690"/>
              </p:ext>
            </p:extLst>
          </p:nvPr>
        </p:nvGraphicFramePr>
        <p:xfrm>
          <a:off x="1130300" y="1981200"/>
          <a:ext cx="70516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81400" imgH="215900" progId="Equation.3">
                  <p:embed/>
                </p:oleObj>
              </mc:Choice>
              <mc:Fallback>
                <p:oleObj name="Equation" r:id="rId2" imgW="3581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30300" y="1981200"/>
                        <a:ext cx="7051675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2" name="Group 121"/>
          <p:cNvGrpSpPr/>
          <p:nvPr/>
        </p:nvGrpSpPr>
        <p:grpSpPr>
          <a:xfrm>
            <a:off x="1143000" y="2781534"/>
            <a:ext cx="6858000" cy="570169"/>
            <a:chOff x="1143000" y="4068284"/>
            <a:chExt cx="6858000" cy="570169"/>
          </a:xfrm>
        </p:grpSpPr>
        <p:cxnSp>
          <p:nvCxnSpPr>
            <p:cNvPr id="123" name="Straight Arrow Connector 122"/>
            <p:cNvCxnSpPr/>
            <p:nvPr/>
          </p:nvCxnSpPr>
          <p:spPr bwMode="auto">
            <a:xfrm flipV="1">
              <a:off x="1143000" y="4612530"/>
              <a:ext cx="1905000" cy="376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4" name="TextBox 123"/>
            <p:cNvSpPr txBox="1"/>
            <p:nvPr/>
          </p:nvSpPr>
          <p:spPr>
            <a:xfrm>
              <a:off x="1143000" y="4077329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x</a:t>
              </a:r>
              <a:r>
                <a:rPr lang="en-US" dirty="0"/>
                <a:t>[</a:t>
              </a:r>
              <a:r>
                <a:rPr lang="en-US" i="1" dirty="0"/>
                <a:t>n</a:t>
              </a:r>
              <a:r>
                <a:rPr lang="en-US" dirty="0"/>
                <a:t>]</a:t>
              </a:r>
            </a:p>
          </p:txBody>
        </p:sp>
        <p:cxnSp>
          <p:nvCxnSpPr>
            <p:cNvPr id="125" name="Straight Arrow Connector 124"/>
            <p:cNvCxnSpPr/>
            <p:nvPr/>
          </p:nvCxnSpPr>
          <p:spPr bwMode="auto">
            <a:xfrm>
              <a:off x="5334000" y="4626040"/>
              <a:ext cx="2667000" cy="1241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6" name="TextBox 125"/>
            <p:cNvSpPr txBox="1"/>
            <p:nvPr/>
          </p:nvSpPr>
          <p:spPr>
            <a:xfrm>
              <a:off x="7162800" y="4068284"/>
              <a:ext cx="685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y</a:t>
              </a:r>
              <a:r>
                <a:rPr lang="en-US" dirty="0"/>
                <a:t>[</a:t>
              </a:r>
              <a:r>
                <a:rPr lang="en-US" i="1" dirty="0"/>
                <a:t>n</a:t>
              </a:r>
              <a:r>
                <a:rPr lang="en-US" dirty="0"/>
                <a:t>]</a:t>
              </a: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1295400" y="3328444"/>
            <a:ext cx="1739088" cy="1521336"/>
            <a:chOff x="1295400" y="4615194"/>
            <a:chExt cx="1739088" cy="1521336"/>
          </a:xfrm>
        </p:grpSpPr>
        <p:sp>
          <p:nvSpPr>
            <p:cNvPr id="128" name="TextBox 127"/>
            <p:cNvSpPr txBox="1"/>
            <p:nvPr/>
          </p:nvSpPr>
          <p:spPr>
            <a:xfrm>
              <a:off x="2008224" y="4960524"/>
              <a:ext cx="709318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z</a:t>
              </a:r>
              <a:r>
                <a:rPr lang="en-US" baseline="30000" dirty="0"/>
                <a:t>-1</a:t>
              </a:r>
            </a:p>
          </p:txBody>
        </p:sp>
        <p:cxnSp>
          <p:nvCxnSpPr>
            <p:cNvPr id="129" name="Straight Arrow Connector 128"/>
            <p:cNvCxnSpPr/>
            <p:nvPr/>
          </p:nvCxnSpPr>
          <p:spPr bwMode="auto">
            <a:xfrm>
              <a:off x="2362200" y="4615194"/>
              <a:ext cx="0" cy="35593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0" name="TextBox 129"/>
            <p:cNvSpPr txBox="1"/>
            <p:nvPr/>
          </p:nvSpPr>
          <p:spPr>
            <a:xfrm>
              <a:off x="1295400" y="5453394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x</a:t>
              </a:r>
              <a:r>
                <a:rPr lang="en-US" dirty="0"/>
                <a:t>[</a:t>
              </a:r>
              <a:r>
                <a:rPr lang="en-US" i="1" dirty="0"/>
                <a:t>n</a:t>
              </a:r>
              <a:r>
                <a:rPr lang="en-US" dirty="0"/>
                <a:t>-1]</a:t>
              </a:r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2348688" y="5410200"/>
              <a:ext cx="685800" cy="726330"/>
              <a:chOff x="2196288" y="4338540"/>
              <a:chExt cx="685800" cy="726330"/>
            </a:xfrm>
          </p:grpSpPr>
          <p:cxnSp>
            <p:nvCxnSpPr>
              <p:cNvPr id="132" name="Straight Arrow Connector 131"/>
              <p:cNvCxnSpPr/>
              <p:nvPr/>
            </p:nvCxnSpPr>
            <p:spPr bwMode="auto">
              <a:xfrm flipH="1">
                <a:off x="2209117" y="4338540"/>
                <a:ext cx="683" cy="707642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33" name="Straight Arrow Connector 132"/>
              <p:cNvCxnSpPr/>
              <p:nvPr/>
            </p:nvCxnSpPr>
            <p:spPr bwMode="auto">
              <a:xfrm>
                <a:off x="2196288" y="506487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134" name="Group 133"/>
          <p:cNvGrpSpPr/>
          <p:nvPr/>
        </p:nvGrpSpPr>
        <p:grpSpPr>
          <a:xfrm>
            <a:off x="3048000" y="2362200"/>
            <a:ext cx="600960" cy="1254870"/>
            <a:chOff x="3048000" y="3648950"/>
            <a:chExt cx="600960" cy="1254870"/>
          </a:xfrm>
        </p:grpSpPr>
        <p:grpSp>
          <p:nvGrpSpPr>
            <p:cNvPr id="135" name="Group 134"/>
            <p:cNvGrpSpPr/>
            <p:nvPr/>
          </p:nvGrpSpPr>
          <p:grpSpPr>
            <a:xfrm>
              <a:off x="3048000" y="4319044"/>
              <a:ext cx="457200" cy="584776"/>
              <a:chOff x="3276600" y="5638800"/>
              <a:chExt cx="457200" cy="584776"/>
            </a:xfrm>
          </p:grpSpPr>
          <p:sp>
            <p:nvSpPr>
              <p:cNvPr id="138" name="Oval 137"/>
              <p:cNvSpPr/>
              <p:nvPr/>
            </p:nvSpPr>
            <p:spPr bwMode="auto">
              <a:xfrm>
                <a:off x="3276600" y="5715000"/>
                <a:ext cx="457200" cy="4572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3276600" y="5638800"/>
                <a:ext cx="4572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/>
                  <a:t>×</a:t>
                </a:r>
              </a:p>
            </p:txBody>
          </p:sp>
        </p:grpSp>
        <p:cxnSp>
          <p:nvCxnSpPr>
            <p:cNvPr id="136" name="Straight Arrow Connector 135"/>
            <p:cNvCxnSpPr/>
            <p:nvPr/>
          </p:nvCxnSpPr>
          <p:spPr bwMode="auto">
            <a:xfrm>
              <a:off x="3276600" y="4038600"/>
              <a:ext cx="0" cy="35593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37" name="TextBox 136"/>
            <p:cNvSpPr txBox="1"/>
            <p:nvPr/>
          </p:nvSpPr>
          <p:spPr>
            <a:xfrm>
              <a:off x="3115560" y="3648950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/>
                <a:t>b</a:t>
              </a:r>
              <a:r>
                <a:rPr lang="en-US" sz="2000" baseline="-25000" dirty="0"/>
                <a:t>0</a:t>
              </a: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3034488" y="3799540"/>
            <a:ext cx="623112" cy="1314510"/>
            <a:chOff x="3034488" y="5086290"/>
            <a:chExt cx="623112" cy="1314510"/>
          </a:xfrm>
        </p:grpSpPr>
        <p:grpSp>
          <p:nvGrpSpPr>
            <p:cNvPr id="141" name="Group 140"/>
            <p:cNvGrpSpPr/>
            <p:nvPr/>
          </p:nvGrpSpPr>
          <p:grpSpPr>
            <a:xfrm>
              <a:off x="3034488" y="5816024"/>
              <a:ext cx="457200" cy="584776"/>
              <a:chOff x="3276600" y="5638800"/>
              <a:chExt cx="457200" cy="584776"/>
            </a:xfrm>
          </p:grpSpPr>
          <p:sp>
            <p:nvSpPr>
              <p:cNvPr id="144" name="Oval 143"/>
              <p:cNvSpPr/>
              <p:nvPr/>
            </p:nvSpPr>
            <p:spPr bwMode="auto">
              <a:xfrm>
                <a:off x="3276600" y="5715000"/>
                <a:ext cx="457200" cy="4572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3276600" y="5638800"/>
                <a:ext cx="4572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/>
                  <a:t>×</a:t>
                </a:r>
              </a:p>
            </p:txBody>
          </p:sp>
        </p:grpSp>
        <p:cxnSp>
          <p:nvCxnSpPr>
            <p:cNvPr id="142" name="Straight Arrow Connector 141"/>
            <p:cNvCxnSpPr/>
            <p:nvPr/>
          </p:nvCxnSpPr>
          <p:spPr bwMode="auto">
            <a:xfrm>
              <a:off x="3276600" y="5520119"/>
              <a:ext cx="0" cy="35593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3" name="TextBox 142"/>
            <p:cNvSpPr txBox="1"/>
            <p:nvPr/>
          </p:nvSpPr>
          <p:spPr>
            <a:xfrm>
              <a:off x="3124200" y="5086290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/>
                <a:t>b</a:t>
              </a:r>
              <a:r>
                <a:rPr lang="en-US" sz="2000" baseline="-25000" dirty="0"/>
                <a:t>1</a:t>
              </a: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5804712" y="3782980"/>
            <a:ext cx="596088" cy="1274366"/>
            <a:chOff x="5804712" y="5069730"/>
            <a:chExt cx="596088" cy="1274366"/>
          </a:xfrm>
        </p:grpSpPr>
        <p:grpSp>
          <p:nvGrpSpPr>
            <p:cNvPr id="147" name="Group 146"/>
            <p:cNvGrpSpPr/>
            <p:nvPr/>
          </p:nvGrpSpPr>
          <p:grpSpPr>
            <a:xfrm>
              <a:off x="5804712" y="5759320"/>
              <a:ext cx="457200" cy="584776"/>
              <a:chOff x="3276600" y="5638800"/>
              <a:chExt cx="457200" cy="584776"/>
            </a:xfrm>
          </p:grpSpPr>
          <p:sp>
            <p:nvSpPr>
              <p:cNvPr id="150" name="Oval 149"/>
              <p:cNvSpPr/>
              <p:nvPr/>
            </p:nvSpPr>
            <p:spPr bwMode="auto">
              <a:xfrm>
                <a:off x="3276600" y="5715000"/>
                <a:ext cx="457200" cy="4572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3276600" y="5638800"/>
                <a:ext cx="4572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/>
                  <a:t>×</a:t>
                </a:r>
              </a:p>
            </p:txBody>
          </p:sp>
        </p:grpSp>
        <p:cxnSp>
          <p:nvCxnSpPr>
            <p:cNvPr id="148" name="Straight Arrow Connector 147"/>
            <p:cNvCxnSpPr/>
            <p:nvPr/>
          </p:nvCxnSpPr>
          <p:spPr bwMode="auto">
            <a:xfrm>
              <a:off x="6019800" y="5503559"/>
              <a:ext cx="0" cy="35593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49" name="TextBox 148"/>
            <p:cNvSpPr txBox="1"/>
            <p:nvPr/>
          </p:nvSpPr>
          <p:spPr>
            <a:xfrm>
              <a:off x="5867400" y="5069730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/>
                <a:t>a</a:t>
              </a:r>
              <a:r>
                <a:rPr lang="en-US" sz="2000" baseline="-25000" dirty="0"/>
                <a:t>1</a:t>
              </a: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4876800" y="3020980"/>
            <a:ext cx="457200" cy="584776"/>
            <a:chOff x="3276600" y="5638800"/>
            <a:chExt cx="457200" cy="584776"/>
          </a:xfrm>
        </p:grpSpPr>
        <p:sp>
          <p:nvSpPr>
            <p:cNvPr id="153" name="Oval 152"/>
            <p:cNvSpPr/>
            <p:nvPr/>
          </p:nvSpPr>
          <p:spPr bwMode="auto">
            <a:xfrm>
              <a:off x="3276600" y="5715000"/>
              <a:ext cx="457200" cy="457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3276600" y="5638800"/>
              <a:ext cx="457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+</a:t>
              </a: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3948888" y="3029630"/>
            <a:ext cx="457200" cy="584776"/>
            <a:chOff x="3276600" y="5638800"/>
            <a:chExt cx="457200" cy="584776"/>
          </a:xfrm>
        </p:grpSpPr>
        <p:sp>
          <p:nvSpPr>
            <p:cNvPr id="156" name="Oval 155"/>
            <p:cNvSpPr/>
            <p:nvPr/>
          </p:nvSpPr>
          <p:spPr bwMode="auto">
            <a:xfrm>
              <a:off x="3276600" y="5715000"/>
              <a:ext cx="457200" cy="457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3276600" y="5638800"/>
              <a:ext cx="457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+</a:t>
              </a:r>
            </a:p>
          </p:txBody>
        </p:sp>
      </p:grpSp>
      <p:cxnSp>
        <p:nvCxnSpPr>
          <p:cNvPr id="158" name="Straight Arrow Connector 157"/>
          <p:cNvCxnSpPr/>
          <p:nvPr/>
        </p:nvCxnSpPr>
        <p:spPr bwMode="auto">
          <a:xfrm>
            <a:off x="4177488" y="3532794"/>
            <a:ext cx="13512" cy="108517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159" name="Straight Arrow Connector 158"/>
          <p:cNvCxnSpPr/>
          <p:nvPr/>
        </p:nvCxnSpPr>
        <p:spPr bwMode="auto">
          <a:xfrm>
            <a:off x="3505200" y="4849780"/>
            <a:ext cx="4572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1" name="Straight Arrow Connector 160"/>
          <p:cNvCxnSpPr/>
          <p:nvPr/>
        </p:nvCxnSpPr>
        <p:spPr bwMode="auto">
          <a:xfrm>
            <a:off x="5334000" y="4836270"/>
            <a:ext cx="4572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162" name="Straight Arrow Connector 161"/>
          <p:cNvCxnSpPr/>
          <p:nvPr/>
        </p:nvCxnSpPr>
        <p:spPr bwMode="auto">
          <a:xfrm>
            <a:off x="3505200" y="3334430"/>
            <a:ext cx="455905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3" name="Straight Arrow Connector 162"/>
          <p:cNvCxnSpPr/>
          <p:nvPr/>
        </p:nvCxnSpPr>
        <p:spPr bwMode="auto">
          <a:xfrm>
            <a:off x="4420895" y="3334430"/>
            <a:ext cx="455905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64" name="Group 163"/>
          <p:cNvGrpSpPr/>
          <p:nvPr/>
        </p:nvGrpSpPr>
        <p:grpSpPr>
          <a:xfrm>
            <a:off x="6261912" y="3337094"/>
            <a:ext cx="1815288" cy="1502392"/>
            <a:chOff x="6261912" y="4623844"/>
            <a:chExt cx="1815288" cy="1502392"/>
          </a:xfrm>
        </p:grpSpPr>
        <p:sp>
          <p:nvSpPr>
            <p:cNvPr id="165" name="TextBox 164"/>
            <p:cNvSpPr txBox="1"/>
            <p:nvPr/>
          </p:nvSpPr>
          <p:spPr>
            <a:xfrm>
              <a:off x="6593736" y="4969174"/>
              <a:ext cx="709318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z</a:t>
              </a:r>
              <a:r>
                <a:rPr lang="en-US" baseline="30000" dirty="0"/>
                <a:t>-1</a:t>
              </a:r>
            </a:p>
          </p:txBody>
        </p:sp>
        <p:cxnSp>
          <p:nvCxnSpPr>
            <p:cNvPr id="166" name="Straight Arrow Connector 165"/>
            <p:cNvCxnSpPr/>
            <p:nvPr/>
          </p:nvCxnSpPr>
          <p:spPr bwMode="auto">
            <a:xfrm>
              <a:off x="6947712" y="4623844"/>
              <a:ext cx="0" cy="35593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167" name="Group 166"/>
            <p:cNvGrpSpPr/>
            <p:nvPr/>
          </p:nvGrpSpPr>
          <p:grpSpPr>
            <a:xfrm>
              <a:off x="6261912" y="5440436"/>
              <a:ext cx="702528" cy="685800"/>
              <a:chOff x="5423712" y="4463346"/>
              <a:chExt cx="702528" cy="685800"/>
            </a:xfrm>
          </p:grpSpPr>
          <p:cxnSp>
            <p:nvCxnSpPr>
              <p:cNvPr id="169" name="Straight Arrow Connector 168"/>
              <p:cNvCxnSpPr/>
              <p:nvPr/>
            </p:nvCxnSpPr>
            <p:spPr bwMode="auto">
              <a:xfrm>
                <a:off x="6126240" y="4463346"/>
                <a:ext cx="0" cy="68580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70" name="Straight Arrow Connector 169"/>
              <p:cNvCxnSpPr/>
              <p:nvPr/>
            </p:nvCxnSpPr>
            <p:spPr bwMode="auto">
              <a:xfrm flipH="1">
                <a:off x="5423712" y="5127827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168" name="TextBox 167"/>
            <p:cNvSpPr txBox="1"/>
            <p:nvPr/>
          </p:nvSpPr>
          <p:spPr>
            <a:xfrm>
              <a:off x="7086600" y="5410200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y</a:t>
              </a:r>
              <a:r>
                <a:rPr lang="en-US" dirty="0"/>
                <a:t>[</a:t>
              </a:r>
              <a:r>
                <a:rPr lang="en-US" i="1" dirty="0"/>
                <a:t>n</a:t>
              </a:r>
              <a:r>
                <a:rPr lang="en-US" dirty="0"/>
                <a:t>-1]</a:t>
              </a:r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1295400" y="4845954"/>
            <a:ext cx="1739088" cy="1521336"/>
            <a:chOff x="1295400" y="4615194"/>
            <a:chExt cx="1739088" cy="1521336"/>
          </a:xfrm>
        </p:grpSpPr>
        <p:sp>
          <p:nvSpPr>
            <p:cNvPr id="172" name="TextBox 171"/>
            <p:cNvSpPr txBox="1"/>
            <p:nvPr/>
          </p:nvSpPr>
          <p:spPr>
            <a:xfrm>
              <a:off x="2008224" y="4960524"/>
              <a:ext cx="709318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z</a:t>
              </a:r>
              <a:r>
                <a:rPr lang="en-US" baseline="30000" dirty="0"/>
                <a:t>-1</a:t>
              </a:r>
            </a:p>
          </p:txBody>
        </p:sp>
        <p:cxnSp>
          <p:nvCxnSpPr>
            <p:cNvPr id="173" name="Straight Arrow Connector 172"/>
            <p:cNvCxnSpPr/>
            <p:nvPr/>
          </p:nvCxnSpPr>
          <p:spPr bwMode="auto">
            <a:xfrm>
              <a:off x="2362200" y="4615194"/>
              <a:ext cx="0" cy="35593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4" name="TextBox 173"/>
            <p:cNvSpPr txBox="1"/>
            <p:nvPr/>
          </p:nvSpPr>
          <p:spPr>
            <a:xfrm>
              <a:off x="1295400" y="5453394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x</a:t>
              </a:r>
              <a:r>
                <a:rPr lang="en-US" dirty="0"/>
                <a:t>[</a:t>
              </a:r>
              <a:r>
                <a:rPr lang="en-US" i="1" dirty="0"/>
                <a:t>n</a:t>
              </a:r>
              <a:r>
                <a:rPr lang="en-US" dirty="0"/>
                <a:t>-2]</a:t>
              </a:r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2348688" y="5410200"/>
              <a:ext cx="685800" cy="726330"/>
              <a:chOff x="2196288" y="4338540"/>
              <a:chExt cx="685800" cy="726330"/>
            </a:xfrm>
          </p:grpSpPr>
          <p:cxnSp>
            <p:nvCxnSpPr>
              <p:cNvPr id="176" name="Straight Arrow Connector 175"/>
              <p:cNvCxnSpPr/>
              <p:nvPr/>
            </p:nvCxnSpPr>
            <p:spPr bwMode="auto">
              <a:xfrm flipH="1">
                <a:off x="2209117" y="4338540"/>
                <a:ext cx="683" cy="707642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77" name="Straight Arrow Connector 176"/>
              <p:cNvCxnSpPr/>
              <p:nvPr/>
            </p:nvCxnSpPr>
            <p:spPr bwMode="auto">
              <a:xfrm>
                <a:off x="2196288" y="5064870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178" name="Group 177"/>
          <p:cNvGrpSpPr/>
          <p:nvPr/>
        </p:nvGrpSpPr>
        <p:grpSpPr>
          <a:xfrm>
            <a:off x="6278640" y="4837936"/>
            <a:ext cx="1815288" cy="1517510"/>
            <a:chOff x="6261912" y="4623844"/>
            <a:chExt cx="1815288" cy="1517510"/>
          </a:xfrm>
        </p:grpSpPr>
        <p:sp>
          <p:nvSpPr>
            <p:cNvPr id="179" name="TextBox 178"/>
            <p:cNvSpPr txBox="1"/>
            <p:nvPr/>
          </p:nvSpPr>
          <p:spPr>
            <a:xfrm>
              <a:off x="6593736" y="4969174"/>
              <a:ext cx="709318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z</a:t>
              </a:r>
              <a:r>
                <a:rPr lang="en-US" baseline="30000" dirty="0"/>
                <a:t>-1</a:t>
              </a:r>
            </a:p>
          </p:txBody>
        </p:sp>
        <p:cxnSp>
          <p:nvCxnSpPr>
            <p:cNvPr id="180" name="Straight Arrow Connector 179"/>
            <p:cNvCxnSpPr/>
            <p:nvPr/>
          </p:nvCxnSpPr>
          <p:spPr bwMode="auto">
            <a:xfrm>
              <a:off x="6947712" y="4623844"/>
              <a:ext cx="0" cy="35593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181" name="Group 180"/>
            <p:cNvGrpSpPr/>
            <p:nvPr/>
          </p:nvGrpSpPr>
          <p:grpSpPr>
            <a:xfrm>
              <a:off x="6261912" y="5455554"/>
              <a:ext cx="702528" cy="685800"/>
              <a:chOff x="5423712" y="4478464"/>
              <a:chExt cx="702528" cy="685800"/>
            </a:xfrm>
          </p:grpSpPr>
          <p:cxnSp>
            <p:nvCxnSpPr>
              <p:cNvPr id="183" name="Straight Arrow Connector 182"/>
              <p:cNvCxnSpPr/>
              <p:nvPr/>
            </p:nvCxnSpPr>
            <p:spPr bwMode="auto">
              <a:xfrm>
                <a:off x="6126240" y="4478464"/>
                <a:ext cx="0" cy="68580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</p:spPr>
          </p:cxnSp>
          <p:cxnSp>
            <p:nvCxnSpPr>
              <p:cNvPr id="184" name="Straight Arrow Connector 183"/>
              <p:cNvCxnSpPr/>
              <p:nvPr/>
            </p:nvCxnSpPr>
            <p:spPr bwMode="auto">
              <a:xfrm flipH="1">
                <a:off x="5423712" y="5158063"/>
                <a:ext cx="685800" cy="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182" name="TextBox 181"/>
            <p:cNvSpPr txBox="1"/>
            <p:nvPr/>
          </p:nvSpPr>
          <p:spPr>
            <a:xfrm>
              <a:off x="7086600" y="5410200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y</a:t>
              </a:r>
              <a:r>
                <a:rPr lang="en-US" dirty="0"/>
                <a:t>[</a:t>
              </a:r>
              <a:r>
                <a:rPr lang="en-US" i="1" dirty="0"/>
                <a:t>n</a:t>
              </a:r>
              <a:r>
                <a:rPr lang="en-US" dirty="0"/>
                <a:t>-2]</a:t>
              </a:r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3048000" y="5314890"/>
            <a:ext cx="623112" cy="1314510"/>
            <a:chOff x="3034488" y="5086290"/>
            <a:chExt cx="623112" cy="1314510"/>
          </a:xfrm>
        </p:grpSpPr>
        <p:grpSp>
          <p:nvGrpSpPr>
            <p:cNvPr id="186" name="Group 185"/>
            <p:cNvGrpSpPr/>
            <p:nvPr/>
          </p:nvGrpSpPr>
          <p:grpSpPr>
            <a:xfrm>
              <a:off x="3034488" y="5816024"/>
              <a:ext cx="457200" cy="584776"/>
              <a:chOff x="3276600" y="5638800"/>
              <a:chExt cx="457200" cy="584776"/>
            </a:xfrm>
          </p:grpSpPr>
          <p:sp>
            <p:nvSpPr>
              <p:cNvPr id="189" name="Oval 188"/>
              <p:cNvSpPr/>
              <p:nvPr/>
            </p:nvSpPr>
            <p:spPr bwMode="auto">
              <a:xfrm>
                <a:off x="3276600" y="5715000"/>
                <a:ext cx="457200" cy="4572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0" name="TextBox 189"/>
              <p:cNvSpPr txBox="1"/>
              <p:nvPr/>
            </p:nvSpPr>
            <p:spPr>
              <a:xfrm>
                <a:off x="3276600" y="5638800"/>
                <a:ext cx="4572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/>
                  <a:t>×</a:t>
                </a:r>
              </a:p>
            </p:txBody>
          </p:sp>
        </p:grpSp>
        <p:cxnSp>
          <p:nvCxnSpPr>
            <p:cNvPr id="187" name="Straight Arrow Connector 186"/>
            <p:cNvCxnSpPr/>
            <p:nvPr/>
          </p:nvCxnSpPr>
          <p:spPr bwMode="auto">
            <a:xfrm>
              <a:off x="3276600" y="5520119"/>
              <a:ext cx="0" cy="35593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8" name="TextBox 187"/>
            <p:cNvSpPr txBox="1"/>
            <p:nvPr/>
          </p:nvSpPr>
          <p:spPr>
            <a:xfrm>
              <a:off x="3124200" y="5086290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/>
                <a:t>b</a:t>
              </a:r>
              <a:r>
                <a:rPr lang="en-US" sz="2000" baseline="-25000" dirty="0"/>
                <a:t>2</a:t>
              </a:r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5806320" y="5339916"/>
            <a:ext cx="596088" cy="1274366"/>
            <a:chOff x="5804712" y="5069730"/>
            <a:chExt cx="596088" cy="1274366"/>
          </a:xfrm>
        </p:grpSpPr>
        <p:grpSp>
          <p:nvGrpSpPr>
            <p:cNvPr id="192" name="Group 191"/>
            <p:cNvGrpSpPr/>
            <p:nvPr/>
          </p:nvGrpSpPr>
          <p:grpSpPr>
            <a:xfrm>
              <a:off x="5804712" y="5759320"/>
              <a:ext cx="457200" cy="584776"/>
              <a:chOff x="3276600" y="5638800"/>
              <a:chExt cx="457200" cy="584776"/>
            </a:xfrm>
          </p:grpSpPr>
          <p:sp>
            <p:nvSpPr>
              <p:cNvPr id="195" name="Oval 194"/>
              <p:cNvSpPr/>
              <p:nvPr/>
            </p:nvSpPr>
            <p:spPr bwMode="auto">
              <a:xfrm>
                <a:off x="3276600" y="5715000"/>
                <a:ext cx="457200" cy="45720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6" name="TextBox 195"/>
              <p:cNvSpPr txBox="1"/>
              <p:nvPr/>
            </p:nvSpPr>
            <p:spPr>
              <a:xfrm>
                <a:off x="3276600" y="5638800"/>
                <a:ext cx="4572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/>
                  <a:t>×</a:t>
                </a:r>
              </a:p>
            </p:txBody>
          </p:sp>
        </p:grpSp>
        <p:cxnSp>
          <p:nvCxnSpPr>
            <p:cNvPr id="193" name="Straight Arrow Connector 192"/>
            <p:cNvCxnSpPr/>
            <p:nvPr/>
          </p:nvCxnSpPr>
          <p:spPr bwMode="auto">
            <a:xfrm>
              <a:off x="6019800" y="5503559"/>
              <a:ext cx="0" cy="35593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94" name="TextBox 193"/>
            <p:cNvSpPr txBox="1"/>
            <p:nvPr/>
          </p:nvSpPr>
          <p:spPr>
            <a:xfrm>
              <a:off x="5867400" y="5069730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/>
                <a:t>a</a:t>
              </a:r>
              <a:r>
                <a:rPr lang="en-US" sz="2000" baseline="-25000" dirty="0"/>
                <a:t>2</a:t>
              </a:r>
            </a:p>
          </p:txBody>
        </p:sp>
      </p:grpSp>
      <p:cxnSp>
        <p:nvCxnSpPr>
          <p:cNvPr id="197" name="Straight Arrow Connector 196"/>
          <p:cNvCxnSpPr/>
          <p:nvPr/>
        </p:nvCxnSpPr>
        <p:spPr bwMode="auto">
          <a:xfrm flipH="1">
            <a:off x="4177404" y="5075164"/>
            <a:ext cx="684" cy="1295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198" name="Straight Arrow Connector 197"/>
          <p:cNvCxnSpPr/>
          <p:nvPr/>
        </p:nvCxnSpPr>
        <p:spPr bwMode="auto">
          <a:xfrm>
            <a:off x="3505800" y="6377032"/>
            <a:ext cx="6858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grpSp>
        <p:nvGrpSpPr>
          <p:cNvPr id="203" name="Group 202"/>
          <p:cNvGrpSpPr/>
          <p:nvPr/>
        </p:nvGrpSpPr>
        <p:grpSpPr>
          <a:xfrm>
            <a:off x="3947280" y="4556272"/>
            <a:ext cx="457200" cy="584776"/>
            <a:chOff x="3276600" y="5638800"/>
            <a:chExt cx="457200" cy="584776"/>
          </a:xfrm>
        </p:grpSpPr>
        <p:sp>
          <p:nvSpPr>
            <p:cNvPr id="204" name="Oval 203"/>
            <p:cNvSpPr/>
            <p:nvPr/>
          </p:nvSpPr>
          <p:spPr bwMode="auto">
            <a:xfrm>
              <a:off x="3276600" y="5715000"/>
              <a:ext cx="457200" cy="457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3276600" y="5638800"/>
              <a:ext cx="457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+</a:t>
              </a:r>
            </a:p>
          </p:txBody>
        </p:sp>
      </p:grpSp>
      <p:grpSp>
        <p:nvGrpSpPr>
          <p:cNvPr id="214" name="Group 213"/>
          <p:cNvGrpSpPr/>
          <p:nvPr/>
        </p:nvGrpSpPr>
        <p:grpSpPr>
          <a:xfrm>
            <a:off x="4861680" y="4550860"/>
            <a:ext cx="457200" cy="584776"/>
            <a:chOff x="3276600" y="5638800"/>
            <a:chExt cx="457200" cy="584776"/>
          </a:xfrm>
        </p:grpSpPr>
        <p:sp>
          <p:nvSpPr>
            <p:cNvPr id="215" name="Oval 214"/>
            <p:cNvSpPr/>
            <p:nvPr/>
          </p:nvSpPr>
          <p:spPr bwMode="auto">
            <a:xfrm>
              <a:off x="3276600" y="5715000"/>
              <a:ext cx="457200" cy="457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3276600" y="5638800"/>
              <a:ext cx="4572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+</a:t>
              </a:r>
            </a:p>
          </p:txBody>
        </p:sp>
      </p:grpSp>
      <p:cxnSp>
        <p:nvCxnSpPr>
          <p:cNvPr id="221" name="Straight Arrow Connector 220"/>
          <p:cNvCxnSpPr/>
          <p:nvPr/>
        </p:nvCxnSpPr>
        <p:spPr bwMode="auto">
          <a:xfrm>
            <a:off x="5091888" y="3551164"/>
            <a:ext cx="13512" cy="108517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222" name="Straight Arrow Connector 221"/>
          <p:cNvCxnSpPr/>
          <p:nvPr/>
        </p:nvCxnSpPr>
        <p:spPr bwMode="auto">
          <a:xfrm flipH="1">
            <a:off x="5105400" y="5060046"/>
            <a:ext cx="684" cy="1295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cxnSp>
        <p:nvCxnSpPr>
          <p:cNvPr id="223" name="Straight Arrow Connector 222"/>
          <p:cNvCxnSpPr/>
          <p:nvPr/>
        </p:nvCxnSpPr>
        <p:spPr bwMode="auto">
          <a:xfrm>
            <a:off x="5105400" y="6340328"/>
            <a:ext cx="6858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224" name="TextBox 223"/>
          <p:cNvSpPr txBox="1"/>
          <p:nvPr/>
        </p:nvSpPr>
        <p:spPr>
          <a:xfrm>
            <a:off x="5562600" y="24384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>
                <a:solidFill>
                  <a:srgbClr val="FF0000"/>
                </a:solidFill>
              </a:rPr>
              <a:t>How many initial conditions?</a:t>
            </a:r>
            <a:endParaRPr lang="en-US" sz="2000" b="1" i="1" baseline="30000" dirty="0">
              <a:solidFill>
                <a:srgbClr val="FF000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0" y="6150114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What happens if a</a:t>
            </a:r>
            <a:r>
              <a:rPr lang="en-US" sz="2000" b="1" i="1" baseline="-25000" dirty="0">
                <a:solidFill>
                  <a:srgbClr val="FF0000"/>
                </a:solidFill>
              </a:rPr>
              <a:t>2</a:t>
            </a:r>
            <a:r>
              <a:rPr lang="en-US" sz="2000" b="1" i="1" dirty="0">
                <a:solidFill>
                  <a:srgbClr val="FF0000"/>
                </a:solidFill>
              </a:rPr>
              <a:t>=0 and b</a:t>
            </a:r>
            <a:r>
              <a:rPr lang="en-US" sz="2000" b="1" i="1" baseline="-25000" dirty="0">
                <a:solidFill>
                  <a:srgbClr val="FF0000"/>
                </a:solidFill>
              </a:rPr>
              <a:t>2</a:t>
            </a:r>
            <a:r>
              <a:rPr lang="en-US" sz="2000" b="1" i="1" dirty="0">
                <a:solidFill>
                  <a:srgbClr val="FF0000"/>
                </a:solidFill>
              </a:rPr>
              <a:t>=0?</a:t>
            </a:r>
            <a:endParaRPr lang="en-US" sz="2000" b="1" i="1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15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24" grpId="0"/>
      <p:bldP spid="2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114800" y="6376998"/>
            <a:ext cx="1905000" cy="315074"/>
          </a:xfrm>
          <a:noFill/>
        </p:spPr>
        <p:txBody>
          <a:bodyPr/>
          <a:lstStyle/>
          <a:p>
            <a:pPr algn="ctr"/>
            <a:r>
              <a:rPr lang="en-US" dirty="0"/>
              <a:t>Aug. 2016</a:t>
            </a: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85200" cy="1143000"/>
          </a:xfrm>
        </p:spPr>
        <p:txBody>
          <a:bodyPr/>
          <a:lstStyle/>
          <a:p>
            <a:r>
              <a:rPr lang="en-US" dirty="0"/>
              <a:t>License Info for </a:t>
            </a:r>
            <a:r>
              <a:rPr lang="en-US" dirty="0" err="1"/>
              <a:t>SPFirst</a:t>
            </a:r>
            <a:r>
              <a:rPr lang="en-US" dirty="0"/>
              <a:t> Slides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82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McClellan, Schafer &amp;Yoder have released their work under a </a:t>
            </a:r>
            <a:r>
              <a:rPr lang="en-US" sz="2400" dirty="0">
                <a:hlinkClick r:id="rId2"/>
              </a:rPr>
              <a:t>Creative Commons License</a:t>
            </a:r>
            <a:r>
              <a:rPr lang="en-US" sz="2400" dirty="0"/>
              <a:t> with the following terms: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Attribution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Verdana" charset="0"/>
              </a:rPr>
              <a:t>The licensor permits others to copy, distribute, display, and perform the work. In return, licensees must give the original authors credit.</a:t>
            </a:r>
            <a:r>
              <a:rPr lang="en-US" sz="1800" dirty="0">
                <a:latin typeface="Verdana" charset="0"/>
              </a:rPr>
              <a:t> 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Non-Commercial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Verdana" charset="0"/>
              </a:rPr>
              <a:t>The licensor permits others to copy, distribute, display, and perform the work. In return, licensees may not use the work for commercial purposes—unless they get the licensor's permission.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2400" dirty="0"/>
              <a:t>Share Alike</a:t>
            </a:r>
          </a:p>
          <a:p>
            <a:pPr lvl="2">
              <a:lnSpc>
                <a:spcPct val="90000"/>
              </a:lnSpc>
            </a:pPr>
            <a:r>
              <a:rPr lang="en-US" sz="1600" dirty="0">
                <a:latin typeface="Verdana" charset="0"/>
              </a:rPr>
              <a:t>The licensor permits others to distribute derivative works only under a license identical to the one that governs the licensor's work.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latin typeface="Verdana" charset="0"/>
                <a:hlinkClick r:id="rId3"/>
              </a:rPr>
              <a:t>Full Text of the License</a:t>
            </a:r>
            <a:endParaRPr lang="en-US" sz="1800" dirty="0">
              <a:latin typeface="Verdana" charset="0"/>
            </a:endParaRPr>
          </a:p>
          <a:p>
            <a:pPr>
              <a:lnSpc>
                <a:spcPct val="90000"/>
              </a:lnSpc>
            </a:pPr>
            <a:r>
              <a:rPr lang="en-US" sz="1800" i="1" dirty="0">
                <a:solidFill>
                  <a:schemeClr val="accent1"/>
                </a:solidFill>
                <a:latin typeface="Verdana" charset="0"/>
              </a:rPr>
              <a:t>This (hidden) page should be kept with the presentation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0" y="6361587"/>
            <a:ext cx="3886200" cy="44367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r>
              <a:rPr lang="sv-SE" altLang="en-US" sz="1600" dirty="0"/>
              <a:t>©2003-2016, JH </a:t>
            </a:r>
            <a:r>
              <a:rPr lang="sv-SE" altLang="en-US" sz="1600" dirty="0" err="1"/>
              <a:t>McClellan</a:t>
            </a:r>
            <a:r>
              <a:rPr lang="sv-SE" altLang="en-US" sz="1600" dirty="0"/>
              <a:t> &amp; RW </a:t>
            </a:r>
            <a:r>
              <a:rPr lang="sv-SE" altLang="en-US" sz="1600" dirty="0" err="1"/>
              <a:t>Schafer</a:t>
            </a:r>
            <a:endParaRPr lang="en-US" altLang="en-US" sz="1600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6858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/>
              <a:t>11-</a:t>
            </a:r>
            <a:fld id="{95762E6C-DE49-564A-8C5A-CB9F7777570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86856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Systems and Signals Topics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11-</a:t>
            </a:r>
            <a:fld id="{48456A70-0021-B84E-925B-88B7CCC4D2F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Infinite Impulse Response (IIR) Filters–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Ch. 8 Intro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818130"/>
              </p:ext>
            </p:extLst>
          </p:nvPr>
        </p:nvGraphicFramePr>
        <p:xfrm>
          <a:off x="304800" y="1549400"/>
          <a:ext cx="8458200" cy="40792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Discrete</a:t>
                      </a:r>
                      <a:r>
                        <a:rPr lang="en-US" baseline="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Continuous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b="1" dirty="0"/>
                        <a:t>Time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ＭＳ Ｐゴシック" charset="0"/>
                          <a:cs typeface="+mn-cs"/>
                        </a:rPr>
                        <a:t>Signals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ＭＳ Ｐゴシック" charset="0"/>
                          <a:cs typeface="+mn-cs"/>
                        </a:rPr>
                        <a:t>Systems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ＭＳ Ｐゴシック" charset="0"/>
                          <a:cs typeface="+mn-cs"/>
                        </a:rPr>
                        <a:t>Convolution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b="1" dirty="0"/>
                        <a:t>Frequency</a:t>
                      </a:r>
                      <a:endParaRPr lang="en-US" b="1" dirty="0">
                        <a:solidFill>
                          <a:srgbClr val="EB070B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Fourier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ＭＳ Ｐゴシック" charset="0"/>
                          <a:cs typeface="+mn-cs"/>
                        </a:rPr>
                        <a:t>series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**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rgbClr val="EB070B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Fourier transforms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11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1" dirty="0">
                        <a:solidFill>
                          <a:srgbClr val="EB070B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Frequency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response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10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b="1" dirty="0"/>
                        <a:t>Generalized</a:t>
                      </a:r>
                    </a:p>
                    <a:p>
                      <a:r>
                        <a:rPr lang="en-US" b="1" dirty="0"/>
                        <a:t>Frequency</a:t>
                      </a: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z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/ Laplace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Transforms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7-8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Supplemental Text</a:t>
                      </a:r>
                      <a:endParaRPr lang="en-US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Transfer</a:t>
                      </a:r>
                      <a:r>
                        <a:rPr lang="en-US" sz="1800" b="0" baseline="0" dirty="0">
                          <a:solidFill>
                            <a:schemeClr val="tx1"/>
                          </a:solidFill>
                        </a:rPr>
                        <a:t> Functions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7-8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Supplemental Text</a:t>
                      </a:r>
                      <a:endParaRPr lang="en-US" i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System Stability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Mixed</a:t>
                      </a:r>
                      <a:r>
                        <a:rPr lang="en-US" b="1" baseline="0" dirty="0"/>
                        <a:t> Signal</a:t>
                      </a:r>
                      <a:endParaRPr lang="en-US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Sampling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CC00CC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CC00CC"/>
                          </a:solidFill>
                        </a:rPr>
                        <a:t> Ch. 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 err="1">
                          <a:solidFill>
                            <a:srgbClr val="0000FF"/>
                          </a:solidFill>
                        </a:rPr>
                        <a:t>SPFirst</a:t>
                      </a:r>
                      <a:r>
                        <a:rPr lang="en-US" dirty="0">
                          <a:solidFill>
                            <a:srgbClr val="0000FF"/>
                          </a:solidFill>
                        </a:rPr>
                        <a:t> Ch. 12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191000" y="4091284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8405" y="4460526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8600" y="1857968"/>
            <a:ext cx="8546159" cy="4793518"/>
            <a:chOff x="228600" y="1857968"/>
            <a:chExt cx="8546159" cy="4793518"/>
          </a:xfrm>
        </p:grpSpPr>
        <p:sp>
          <p:nvSpPr>
            <p:cNvPr id="9" name="TextBox 8"/>
            <p:cNvSpPr txBox="1"/>
            <p:nvPr/>
          </p:nvSpPr>
          <p:spPr>
            <a:xfrm>
              <a:off x="8317559" y="1857968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05800" y="29718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19800" y="1881484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19800" y="22098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19800" y="25908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31559" y="333539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31559" y="3710284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37205" y="5205116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8600" y="5943600"/>
              <a:ext cx="7848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>
                  <a:solidFill>
                    <a:schemeClr val="bg1">
                      <a:lumMod val="50000"/>
                    </a:schemeClr>
                  </a:solidFill>
                </a:rPr>
                <a:t>** Spectrograms (Ch. 3) for time-frequency spectrums (plots) computed the discrete-time Fourier series for each window of samples.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019800" y="2967335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Zapf Dingbats"/>
                  <a:ea typeface="Zapf Dingbats"/>
                  <a:cs typeface="Zapf Dingbats"/>
                  <a:sym typeface="Zapf Dingbats"/>
                </a:rPr>
                <a:t>✔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204093" y="4822323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04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1143000"/>
          </a:xfrm>
        </p:spPr>
        <p:txBody>
          <a:bodyPr/>
          <a:lstStyle/>
          <a:p>
            <a:r>
              <a:rPr lang="en-US" dirty="0"/>
              <a:t>Infinite Impulse Response (IIR)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533400"/>
          </a:xfrm>
        </p:spPr>
        <p:txBody>
          <a:bodyPr/>
          <a:lstStyle/>
          <a:p>
            <a:r>
              <a:rPr lang="en-US" dirty="0"/>
              <a:t>IIR Filter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11-</a:t>
            </a:r>
            <a:fld id="{48456A70-0021-B84E-925B-88B7CCC4D2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57200" y="2819400"/>
            <a:ext cx="845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Infinitely long impulse response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457200" y="4213555"/>
            <a:ext cx="4191000" cy="53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First-order example #1: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Infinite Impulse Response (IIR) Filters–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8-2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298408"/>
              </p:ext>
            </p:extLst>
          </p:nvPr>
        </p:nvGraphicFramePr>
        <p:xfrm>
          <a:off x="4683785" y="4312176"/>
          <a:ext cx="2999715" cy="39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4000" imgH="203200" progId="Equation.3">
                  <p:embed/>
                </p:oleObj>
              </mc:Choice>
              <mc:Fallback>
                <p:oleObj name="Equation" r:id="rId2" imgW="1524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83785" y="4312176"/>
                        <a:ext cx="2999715" cy="399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457200" y="4701408"/>
            <a:ext cx="4038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/>
              <a:t>Compute first output value: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808419"/>
              </p:ext>
            </p:extLst>
          </p:nvPr>
        </p:nvGraphicFramePr>
        <p:xfrm>
          <a:off x="4683864" y="4762882"/>
          <a:ext cx="2743200" cy="39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09700" imgH="203200" progId="Equation.3">
                  <p:embed/>
                </p:oleObj>
              </mc:Choice>
              <mc:Fallback>
                <p:oleObj name="Equation" r:id="rId4" imgW="1409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83864" y="4762882"/>
                        <a:ext cx="2743200" cy="395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457200" y="5158608"/>
            <a:ext cx="861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/>
              <a:t>Initial condition </a:t>
            </a:r>
            <a:r>
              <a:rPr lang="en-US" i="1" dirty="0"/>
              <a:t>y</a:t>
            </a:r>
            <a:r>
              <a:rPr lang="en-US" dirty="0"/>
              <a:t>[-1].  What value to use?  </a:t>
            </a:r>
            <a:r>
              <a:rPr lang="en-US" dirty="0">
                <a:solidFill>
                  <a:srgbClr val="FF0000"/>
                </a:solidFill>
              </a:rPr>
              <a:t>Why?  p. 198/201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457200" y="1918094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</a:pPr>
            <a:r>
              <a:rPr lang="en-US" dirty="0"/>
              <a:t>Depends on current/previous input values (</a:t>
            </a:r>
            <a:r>
              <a:rPr lang="en-US" i="1" dirty="0"/>
              <a:t>like an FIR filter</a:t>
            </a:r>
            <a:r>
              <a:rPr lang="en-US" dirty="0"/>
              <a:t>)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457200" y="2349106"/>
            <a:ext cx="845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</a:pPr>
            <a:r>
              <a:rPr lang="en-US" dirty="0"/>
              <a:t>Depends on previous output values (</a:t>
            </a:r>
            <a:r>
              <a:rPr lang="en-US" i="1" dirty="0"/>
              <a:t>unlike an FIR filter</a:t>
            </a:r>
            <a:r>
              <a:rPr lang="en-US" dirty="0"/>
              <a:t>)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457200" y="5589620"/>
            <a:ext cx="845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/>
              <a:t>Given </a:t>
            </a:r>
            <a:r>
              <a:rPr lang="en-US" i="1" dirty="0"/>
              <a:t>y</a:t>
            </a:r>
            <a:r>
              <a:rPr lang="en-US" dirty="0"/>
              <a:t>[-1] and </a:t>
            </a:r>
            <a:r>
              <a:rPr lang="en-US" i="1" dirty="0"/>
              <a:t>x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], we can compute </a:t>
            </a:r>
            <a:r>
              <a:rPr lang="en-US" i="1" dirty="0"/>
              <a:t>y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] iteratively</a:t>
            </a: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989651"/>
              </p:ext>
            </p:extLst>
          </p:nvPr>
        </p:nvGraphicFramePr>
        <p:xfrm>
          <a:off x="1112837" y="6123020"/>
          <a:ext cx="3459163" cy="373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79600" imgH="203200" progId="Equation.3">
                  <p:embed/>
                </p:oleObj>
              </mc:Choice>
              <mc:Fallback>
                <p:oleObj name="Equation" r:id="rId6" imgW="1879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12837" y="6123020"/>
                        <a:ext cx="3459163" cy="373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457200" y="3303620"/>
            <a:ext cx="845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/>
              <a:t>Consists of modes of form </a:t>
            </a:r>
            <a:r>
              <a:rPr lang="en-US" i="1" dirty="0"/>
              <a:t>a</a:t>
            </a:r>
            <a:r>
              <a:rPr lang="en-US" i="1" baseline="30000" dirty="0"/>
              <a:t>n</a:t>
            </a:r>
            <a:r>
              <a:rPr lang="en-US" dirty="0"/>
              <a:t> </a:t>
            </a:r>
            <a:r>
              <a:rPr lang="en-US" i="1" dirty="0"/>
              <a:t>u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] where </a:t>
            </a:r>
            <a:r>
              <a:rPr lang="en-US" i="1" dirty="0"/>
              <a:t>u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] is unit step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457200" y="3760820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/>
              <a:t>Amplitude decays </a:t>
            </a:r>
            <a:r>
              <a:rPr lang="en-US" i="1" dirty="0"/>
              <a:t>or</a:t>
            </a:r>
            <a:r>
              <a:rPr lang="en-US" dirty="0"/>
              <a:t> remains bounded </a:t>
            </a:r>
            <a:r>
              <a:rPr lang="en-US" i="1" dirty="0"/>
              <a:t>or</a:t>
            </a:r>
            <a:r>
              <a:rPr lang="en-US" dirty="0"/>
              <a:t> explodes as </a:t>
            </a:r>
            <a:r>
              <a:rPr lang="en-US" i="1" dirty="0"/>
              <a:t>n </a:t>
            </a:r>
            <a:r>
              <a:rPr lang="en-US" sz="1800" i="1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1800" i="1" dirty="0">
                <a:ea typeface="Wingdings"/>
                <a:cs typeface="Wingdings"/>
                <a:sym typeface="Wingdings"/>
              </a:rPr>
              <a:t>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∞</a:t>
            </a:r>
            <a:r>
              <a:rPr lang="en-US" dirty="0"/>
              <a:t>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176713"/>
              </p:ext>
            </p:extLst>
          </p:nvPr>
        </p:nvGraphicFramePr>
        <p:xfrm>
          <a:off x="4876800" y="6123020"/>
          <a:ext cx="2362200" cy="374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82700" imgH="203200" progId="Equation.3">
                  <p:embed/>
                </p:oleObj>
              </mc:Choice>
              <mc:Fallback>
                <p:oleObj name="Equation" r:id="rId8" imgW="1282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76800" y="6123020"/>
                        <a:ext cx="2362200" cy="3741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543800" y="603817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etc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29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" grpId="0"/>
      <p:bldP spid="21" grpId="0"/>
      <p:bldP spid="24" grpId="0"/>
      <p:bldP spid="26" grpId="0"/>
      <p:bldP spid="27" grpId="0"/>
      <p:bldP spid="28" grpId="0"/>
      <p:bldP spid="30" grpId="0"/>
      <p:bldP spid="32" grpId="0"/>
      <p:bldP spid="33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1143000"/>
          </a:xfrm>
        </p:spPr>
        <p:txBody>
          <a:bodyPr/>
          <a:lstStyle/>
          <a:p>
            <a:r>
              <a:rPr lang="en-US" dirty="0"/>
              <a:t>Infinite Impulse Response (IIR) Filter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457200" y="1447800"/>
            <a:ext cx="4572000" cy="609600"/>
          </a:xfrm>
        </p:spPr>
        <p:txBody>
          <a:bodyPr/>
          <a:lstStyle/>
          <a:p>
            <a:r>
              <a:rPr lang="en-US" dirty="0"/>
              <a:t>First-order example #2:</a:t>
            </a: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Infinite Impulse Response (IIR) Filters–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8-2</a:t>
            </a:r>
          </a:p>
        </p:txBody>
      </p:sp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457200" y="1940560"/>
            <a:ext cx="8686800" cy="53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Closed-form impulse response using time domain </a:t>
            </a:r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448816"/>
              </p:ext>
            </p:extLst>
          </p:nvPr>
        </p:nvGraphicFramePr>
        <p:xfrm>
          <a:off x="4572000" y="1549656"/>
          <a:ext cx="4370387" cy="39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74900" imgH="215900" progId="Equation.3">
                  <p:embed/>
                </p:oleObj>
              </mc:Choice>
              <mc:Fallback>
                <p:oleObj name="Equation" r:id="rId2" imgW="2374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0" y="1549656"/>
                        <a:ext cx="4370387" cy="397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15789"/>
              </p:ext>
            </p:extLst>
          </p:nvPr>
        </p:nvGraphicFramePr>
        <p:xfrm>
          <a:off x="990600" y="2449072"/>
          <a:ext cx="4675188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74900" imgH="215900" progId="Equation.3">
                  <p:embed/>
                </p:oleObj>
              </mc:Choice>
              <mc:Fallback>
                <p:oleObj name="Equation" r:id="rId4" imgW="2374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0600" y="2449072"/>
                        <a:ext cx="4675188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361928"/>
              </p:ext>
            </p:extLst>
          </p:nvPr>
        </p:nvGraphicFramePr>
        <p:xfrm>
          <a:off x="990600" y="2880616"/>
          <a:ext cx="5181600" cy="17170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dirty="0"/>
                        <a:t>[</a:t>
                      </a:r>
                      <a:r>
                        <a:rPr lang="en-US" i="1" dirty="0"/>
                        <a:t>n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h</a:t>
                      </a:r>
                      <a:r>
                        <a:rPr lang="en-US" i="0" dirty="0"/>
                        <a:t>[</a:t>
                      </a:r>
                      <a:r>
                        <a:rPr lang="en-US" i="1" dirty="0"/>
                        <a:t>n-</a:t>
                      </a:r>
                      <a:r>
                        <a:rPr lang="en-US" i="0" dirty="0"/>
                        <a:t>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h</a:t>
                      </a:r>
                      <a:r>
                        <a:rPr lang="en-US" i="0" dirty="0"/>
                        <a:t>[</a:t>
                      </a:r>
                      <a:r>
                        <a:rPr lang="en-US" i="1" dirty="0"/>
                        <a:t>n</a:t>
                      </a:r>
                      <a:r>
                        <a:rPr lang="en-US" i="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39" name="Straight Arrow Connector 38"/>
          <p:cNvCxnSpPr/>
          <p:nvPr/>
        </p:nvCxnSpPr>
        <p:spPr bwMode="auto">
          <a:xfrm flipV="1">
            <a:off x="2280709" y="4049804"/>
            <a:ext cx="357172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077553"/>
              </p:ext>
            </p:extLst>
          </p:nvPr>
        </p:nvGraphicFramePr>
        <p:xfrm>
          <a:off x="2727174" y="3324722"/>
          <a:ext cx="157163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1600" imgH="152400" progId="Equation.3">
                  <p:embed/>
                </p:oleObj>
              </mc:Choice>
              <mc:Fallback>
                <p:oleObj name="Equation" r:id="rId6" imgW="1016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27174" y="3324722"/>
                        <a:ext cx="157163" cy="23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668828"/>
              </p:ext>
            </p:extLst>
          </p:nvPr>
        </p:nvGraphicFramePr>
        <p:xfrm>
          <a:off x="2727174" y="3834298"/>
          <a:ext cx="1968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7000" imgH="165100" progId="Equation.3">
                  <p:embed/>
                </p:oleObj>
              </mc:Choice>
              <mc:Fallback>
                <p:oleObj name="Equation" r:id="rId8" imgW="127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27174" y="3834298"/>
                        <a:ext cx="19685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256720"/>
              </p:ext>
            </p:extLst>
          </p:nvPr>
        </p:nvGraphicFramePr>
        <p:xfrm>
          <a:off x="3476081" y="3337816"/>
          <a:ext cx="1968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7000" imgH="165100" progId="Equation.3">
                  <p:embed/>
                </p:oleObj>
              </mc:Choice>
              <mc:Fallback>
                <p:oleObj name="Equation" r:id="rId10" imgW="127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76081" y="3337816"/>
                        <a:ext cx="19685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042169"/>
              </p:ext>
            </p:extLst>
          </p:nvPr>
        </p:nvGraphicFramePr>
        <p:xfrm>
          <a:off x="4251174" y="3337816"/>
          <a:ext cx="1968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7000" imgH="165100" progId="Equation.3">
                  <p:embed/>
                </p:oleObj>
              </mc:Choice>
              <mc:Fallback>
                <p:oleObj name="Equation" r:id="rId11" imgW="127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51174" y="3337816"/>
                        <a:ext cx="19685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95738"/>
              </p:ext>
            </p:extLst>
          </p:nvPr>
        </p:nvGraphicFramePr>
        <p:xfrm>
          <a:off x="4986988" y="3337816"/>
          <a:ext cx="19685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7000" imgH="165100" progId="Equation.3">
                  <p:embed/>
                </p:oleObj>
              </mc:Choice>
              <mc:Fallback>
                <p:oleObj name="Equation" r:id="rId12" imgW="127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86988" y="3337816"/>
                        <a:ext cx="19685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72082"/>
              </p:ext>
            </p:extLst>
          </p:nvPr>
        </p:nvGraphicFramePr>
        <p:xfrm>
          <a:off x="5706126" y="3396554"/>
          <a:ext cx="234950" cy="13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52400" imgH="88900" progId="Equation.3">
                  <p:embed/>
                </p:oleObj>
              </mc:Choice>
              <mc:Fallback>
                <p:oleObj name="Equation" r:id="rId13" imgW="152400" imgH="88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706126" y="3396554"/>
                        <a:ext cx="234950" cy="13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446623"/>
              </p:ext>
            </p:extLst>
          </p:nvPr>
        </p:nvGraphicFramePr>
        <p:xfrm>
          <a:off x="2714081" y="4162922"/>
          <a:ext cx="2555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65100" imgH="215900" progId="Equation.3">
                  <p:embed/>
                </p:oleObj>
              </mc:Choice>
              <mc:Fallback>
                <p:oleObj name="Equation" r:id="rId15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714081" y="4162922"/>
                        <a:ext cx="255588" cy="331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6" name="Straight Arrow Connector 65"/>
          <p:cNvCxnSpPr/>
          <p:nvPr/>
        </p:nvCxnSpPr>
        <p:spPr bwMode="auto">
          <a:xfrm flipV="1">
            <a:off x="2991657" y="4060534"/>
            <a:ext cx="357172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936870"/>
              </p:ext>
            </p:extLst>
          </p:nvPr>
        </p:nvGraphicFramePr>
        <p:xfrm>
          <a:off x="3452253" y="3795016"/>
          <a:ext cx="255588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65100" imgH="215900" progId="Equation.3">
                  <p:embed/>
                </p:oleObj>
              </mc:Choice>
              <mc:Fallback>
                <p:oleObj name="Equation" r:id="rId17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452253" y="3795016"/>
                        <a:ext cx="255588" cy="331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680644"/>
              </p:ext>
            </p:extLst>
          </p:nvPr>
        </p:nvGraphicFramePr>
        <p:xfrm>
          <a:off x="3328459" y="4139098"/>
          <a:ext cx="62865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06400" imgH="215900" progId="Equation.3">
                  <p:embed/>
                </p:oleObj>
              </mc:Choice>
              <mc:Fallback>
                <p:oleObj name="Equation" r:id="rId18" imgW="406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328459" y="4139098"/>
                        <a:ext cx="628650" cy="331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867323"/>
              </p:ext>
            </p:extLst>
          </p:nvPr>
        </p:nvGraphicFramePr>
        <p:xfrm>
          <a:off x="4079724" y="3795016"/>
          <a:ext cx="62865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06400" imgH="215900" progId="Equation.3">
                  <p:embed/>
                </p:oleObj>
              </mc:Choice>
              <mc:Fallback>
                <p:oleObj name="Equation" r:id="rId20" imgW="406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079724" y="3795016"/>
                        <a:ext cx="628650" cy="331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3103745"/>
              </p:ext>
            </p:extLst>
          </p:nvPr>
        </p:nvGraphicFramePr>
        <p:xfrm>
          <a:off x="4074946" y="4099816"/>
          <a:ext cx="706438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57200" imgH="241300" progId="Equation.3">
                  <p:embed/>
                </p:oleObj>
              </mc:Choice>
              <mc:Fallback>
                <p:oleObj name="Equation" r:id="rId21" imgW="457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074946" y="4099816"/>
                        <a:ext cx="706438" cy="369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068844"/>
              </p:ext>
            </p:extLst>
          </p:nvPr>
        </p:nvGraphicFramePr>
        <p:xfrm>
          <a:off x="4784574" y="3766847"/>
          <a:ext cx="706438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457200" imgH="241300" progId="Equation.3">
                  <p:embed/>
                </p:oleObj>
              </mc:Choice>
              <mc:Fallback>
                <p:oleObj name="Equation" r:id="rId23" imgW="457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784574" y="3766847"/>
                        <a:ext cx="706438" cy="369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437828"/>
              </p:ext>
            </p:extLst>
          </p:nvPr>
        </p:nvGraphicFramePr>
        <p:xfrm>
          <a:off x="4795309" y="4099816"/>
          <a:ext cx="687388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44500" imgH="241300" progId="Equation.3">
                  <p:embed/>
                </p:oleObj>
              </mc:Choice>
              <mc:Fallback>
                <p:oleObj name="Equation" r:id="rId24" imgW="444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795309" y="4099816"/>
                        <a:ext cx="687388" cy="369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879606"/>
              </p:ext>
            </p:extLst>
          </p:nvPr>
        </p:nvGraphicFramePr>
        <p:xfrm>
          <a:off x="5716452" y="3885504"/>
          <a:ext cx="234950" cy="13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52400" imgH="88900" progId="Equation.3">
                  <p:embed/>
                </p:oleObj>
              </mc:Choice>
              <mc:Fallback>
                <p:oleObj name="Equation" r:id="rId26" imgW="152400" imgH="88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716452" y="3885504"/>
                        <a:ext cx="234950" cy="13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798232"/>
              </p:ext>
            </p:extLst>
          </p:nvPr>
        </p:nvGraphicFramePr>
        <p:xfrm>
          <a:off x="5732720" y="4226816"/>
          <a:ext cx="236538" cy="13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52400" imgH="88900" progId="Equation.3">
                  <p:embed/>
                </p:oleObj>
              </mc:Choice>
              <mc:Fallback>
                <p:oleObj name="Equation" r:id="rId28" imgW="152400" imgH="88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5732720" y="4226816"/>
                        <a:ext cx="236538" cy="13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562870"/>
              </p:ext>
            </p:extLst>
          </p:nvPr>
        </p:nvGraphicFramePr>
        <p:xfrm>
          <a:off x="6400800" y="4023616"/>
          <a:ext cx="218601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143000" imgH="279400" progId="Equation.3">
                  <p:embed/>
                </p:oleObj>
              </mc:Choice>
              <mc:Fallback>
                <p:oleObj name="Equation" r:id="rId30" imgW="11430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6400800" y="4023616"/>
                        <a:ext cx="218601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Content Placeholder 22"/>
          <p:cNvSpPr txBox="1">
            <a:spLocks/>
          </p:cNvSpPr>
          <p:nvPr/>
        </p:nvSpPr>
        <p:spPr bwMode="auto">
          <a:xfrm>
            <a:off x="457200" y="4597656"/>
            <a:ext cx="457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First-order example #3:</a:t>
            </a:r>
          </a:p>
        </p:txBody>
      </p:sp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775556"/>
              </p:ext>
            </p:extLst>
          </p:nvPr>
        </p:nvGraphicFramePr>
        <p:xfrm>
          <a:off x="990600" y="5168772"/>
          <a:ext cx="399415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2159000" imgH="215900" progId="Equation.3">
                  <p:embed/>
                </p:oleObj>
              </mc:Choice>
              <mc:Fallback>
                <p:oleObj name="Equation" r:id="rId32" imgW="2159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990600" y="5168772"/>
                        <a:ext cx="3994150" cy="398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230867"/>
              </p:ext>
            </p:extLst>
          </p:nvPr>
        </p:nvGraphicFramePr>
        <p:xfrm>
          <a:off x="3720971" y="6210684"/>
          <a:ext cx="42259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2209800" imgH="279400" progId="Equation.3">
                  <p:embed/>
                </p:oleObj>
              </mc:Choice>
              <mc:Fallback>
                <p:oleObj name="Equation" r:id="rId34" imgW="22098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3720971" y="6210684"/>
                        <a:ext cx="422592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6387197" y="2514600"/>
            <a:ext cx="2514600" cy="690265"/>
            <a:chOff x="6477000" y="2092960"/>
            <a:chExt cx="2514600" cy="690265"/>
          </a:xfrm>
        </p:grpSpPr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35398819"/>
                </p:ext>
              </p:extLst>
            </p:nvPr>
          </p:nvGraphicFramePr>
          <p:xfrm>
            <a:off x="6486525" y="2092960"/>
            <a:ext cx="600075" cy="376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6" imgW="304800" imgH="190500" progId="Equation.3">
                    <p:embed/>
                  </p:oleObj>
                </mc:Choice>
                <mc:Fallback>
                  <p:oleObj name="Equation" r:id="rId36" imgW="304800" imgH="190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7"/>
                        <a:stretch>
                          <a:fillRect/>
                        </a:stretch>
                      </p:blipFill>
                      <p:spPr>
                        <a:xfrm>
                          <a:off x="6486525" y="2092960"/>
                          <a:ext cx="600075" cy="3762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7162800" y="2321560"/>
              <a:ext cx="1143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LTI #2</a:t>
              </a:r>
            </a:p>
          </p:txBody>
        </p:sp>
        <p:cxnSp>
          <p:nvCxnSpPr>
            <p:cNvPr id="12" name="Straight Arrow Connector 11"/>
            <p:cNvCxnSpPr>
              <a:endCxn id="5" idx="1"/>
            </p:cNvCxnSpPr>
            <p:nvPr/>
          </p:nvCxnSpPr>
          <p:spPr bwMode="auto">
            <a:xfrm>
              <a:off x="6477000" y="2550160"/>
              <a:ext cx="685800" cy="223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9" name="Straight Arrow Connector 78"/>
            <p:cNvCxnSpPr/>
            <p:nvPr/>
          </p:nvCxnSpPr>
          <p:spPr bwMode="auto">
            <a:xfrm>
              <a:off x="8305800" y="2550160"/>
              <a:ext cx="685800" cy="223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81" name="Object 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2148730"/>
                </p:ext>
              </p:extLst>
            </p:nvPr>
          </p:nvGraphicFramePr>
          <p:xfrm>
            <a:off x="8391525" y="2092960"/>
            <a:ext cx="600075" cy="376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8" imgW="304800" imgH="190500" progId="Equation.3">
                    <p:embed/>
                  </p:oleObj>
                </mc:Choice>
                <mc:Fallback>
                  <p:oleObj name="Equation" r:id="rId38" imgW="304800" imgH="1905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9"/>
                        <a:stretch>
                          <a:fillRect/>
                        </a:stretch>
                      </p:blipFill>
                      <p:spPr>
                        <a:xfrm>
                          <a:off x="8391525" y="2092960"/>
                          <a:ext cx="600075" cy="3762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4" name="Content Placeholder 2"/>
          <p:cNvSpPr txBox="1">
            <a:spLocks/>
          </p:cNvSpPr>
          <p:nvPr/>
        </p:nvSpPr>
        <p:spPr bwMode="auto">
          <a:xfrm>
            <a:off x="457200" y="5638800"/>
            <a:ext cx="1295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/>
              <a:t>Input</a:t>
            </a:r>
          </a:p>
        </p:txBody>
      </p:sp>
      <p:graphicFrame>
        <p:nvGraphicFramePr>
          <p:cNvPr id="86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885995"/>
              </p:ext>
            </p:extLst>
          </p:nvPr>
        </p:nvGraphicFramePr>
        <p:xfrm>
          <a:off x="4960679" y="4899025"/>
          <a:ext cx="385286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2082800" imgH="482600" progId="Equation.3">
                  <p:embed/>
                </p:oleObj>
              </mc:Choice>
              <mc:Fallback>
                <p:oleObj name="Equation" r:id="rId40" imgW="20828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4960679" y="4899025"/>
                        <a:ext cx="3852863" cy="89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027941"/>
              </p:ext>
            </p:extLst>
          </p:nvPr>
        </p:nvGraphicFramePr>
        <p:xfrm>
          <a:off x="1663571" y="5561266"/>
          <a:ext cx="2514601" cy="763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1422400" imgH="431800" progId="Equation.3">
                  <p:embed/>
                </p:oleObj>
              </mc:Choice>
              <mc:Fallback>
                <p:oleObj name="Equation" r:id="rId42" imgW="14224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663571" y="5561266"/>
                        <a:ext cx="2514601" cy="763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Content Placeholder 2"/>
          <p:cNvSpPr txBox="1">
            <a:spLocks/>
          </p:cNvSpPr>
          <p:nvPr/>
        </p:nvSpPr>
        <p:spPr bwMode="auto">
          <a:xfrm>
            <a:off x="3733800" y="5638800"/>
            <a:ext cx="5105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/>
              <a:t>into LTI #2 to get impulse response</a:t>
            </a:r>
          </a:p>
        </p:txBody>
      </p:sp>
      <p:sp>
        <p:nvSpPr>
          <p:cNvPr id="8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11-</a:t>
            </a:r>
            <a:fld id="{48456A70-0021-B84E-925B-88B7CCC4D2F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0" name="Content Placeholder 2"/>
          <p:cNvSpPr txBox="1">
            <a:spLocks/>
          </p:cNvSpPr>
          <p:nvPr/>
        </p:nvSpPr>
        <p:spPr bwMode="auto">
          <a:xfrm>
            <a:off x="457200" y="6236340"/>
            <a:ext cx="3352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/>
              <a:t>Using LTI properties,</a:t>
            </a:r>
          </a:p>
        </p:txBody>
      </p:sp>
    </p:spTree>
    <p:extLst>
      <p:ext uri="{BB962C8B-B14F-4D97-AF65-F5344CB8AC3E}">
        <p14:creationId xmlns:p14="http://schemas.microsoft.com/office/powerpoint/2010/main" val="416648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76" grpId="0"/>
      <p:bldP spid="84" grpId="0" build="p"/>
      <p:bldP spid="88" grpId="0" build="p"/>
      <p:bldP spid="9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Common </a:t>
            </a:r>
            <a:r>
              <a:rPr lang="en-US" i="1" dirty="0"/>
              <a:t>Z</a:t>
            </a:r>
            <a:r>
              <a:rPr lang="en-US" dirty="0"/>
              <a:t>-Transform Pairs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11-</a:t>
            </a:r>
            <a:fld id="{48456A70-0021-B84E-925B-88B7CCC4D2F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447800"/>
            <a:ext cx="43973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i="1" dirty="0">
                <a:latin typeface="Times New Roman" charset="0"/>
              </a:rPr>
              <a:t>h</a:t>
            </a:r>
            <a:r>
              <a:rPr lang="en-US" dirty="0">
                <a:latin typeface="Times New Roman" charset="0"/>
              </a:rPr>
              <a:t>[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>
                <a:latin typeface="Times New Roman" charset="0"/>
              </a:rPr>
              <a:t>] = </a:t>
            </a:r>
            <a:r>
              <a:rPr lang="en-US" i="1" dirty="0">
                <a:latin typeface="Symbol" charset="0"/>
              </a:rPr>
              <a:t>d</a:t>
            </a:r>
            <a:r>
              <a:rPr lang="en-US" dirty="0">
                <a:latin typeface="Times New Roman" charset="0"/>
              </a:rPr>
              <a:t>[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>
                <a:latin typeface="Times New Roman" charset="0"/>
              </a:rPr>
              <a:t>]</a:t>
            </a:r>
            <a:endParaRPr lang="en-US" sz="2400" dirty="0">
              <a:latin typeface="Times New Roman" charset="0"/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574644"/>
              </p:ext>
            </p:extLst>
          </p:nvPr>
        </p:nvGraphicFramePr>
        <p:xfrm>
          <a:off x="977900" y="1981200"/>
          <a:ext cx="34829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84400" imgH="431800" progId="Equation.3">
                  <p:embed/>
                </p:oleObj>
              </mc:Choice>
              <mc:Fallback>
                <p:oleObj name="Equation" r:id="rId2" imgW="2184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1981200"/>
                        <a:ext cx="34829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022487"/>
              </p:ext>
            </p:extLst>
          </p:nvPr>
        </p:nvGraphicFramePr>
        <p:xfrm>
          <a:off x="931863" y="4114800"/>
          <a:ext cx="424973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67000" imgH="431800" progId="Equation.3">
                  <p:embed/>
                </p:oleObj>
              </mc:Choice>
              <mc:Fallback>
                <p:oleObj name="Equation" r:id="rId4" imgW="2667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4114800"/>
                        <a:ext cx="424973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635317"/>
              </p:ext>
            </p:extLst>
          </p:nvPr>
        </p:nvGraphicFramePr>
        <p:xfrm>
          <a:off x="6046824" y="3554380"/>
          <a:ext cx="1987550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44600" imgH="596900" progId="Equation.3">
                  <p:embed/>
                </p:oleObj>
              </mc:Choice>
              <mc:Fallback>
                <p:oleObj name="Equation" r:id="rId6" imgW="12446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6824" y="3554380"/>
                        <a:ext cx="1987550" cy="9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5029200" y="1447800"/>
            <a:ext cx="3810000" cy="533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i="1" dirty="0">
                <a:latin typeface="Times New Roman" charset="0"/>
              </a:rPr>
              <a:t>h</a:t>
            </a:r>
            <a:r>
              <a:rPr lang="en-US" dirty="0">
                <a:latin typeface="Times New Roman" charset="0"/>
              </a:rPr>
              <a:t>[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>
                <a:latin typeface="Times New Roman" charset="0"/>
              </a:rPr>
              <a:t>] = 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i="1" baseline="30000" dirty="0">
                <a:latin typeface="Times New Roman" charset="0"/>
              </a:rPr>
              <a:t>n </a:t>
            </a:r>
            <a:r>
              <a:rPr lang="en-US" i="1" dirty="0">
                <a:latin typeface="Times New Roman" charset="0"/>
              </a:rPr>
              <a:t>u</a:t>
            </a:r>
            <a:r>
              <a:rPr lang="en-US" dirty="0">
                <a:latin typeface="Times New Roman" charset="0"/>
              </a:rPr>
              <a:t>[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>
                <a:latin typeface="Times New Roman" charset="0"/>
              </a:rPr>
              <a:t>]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200" y="3581400"/>
            <a:ext cx="43973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>
                <a:latin typeface="Times New Roman" charset="0"/>
              </a:rPr>
              <a:t>h</a:t>
            </a:r>
            <a:r>
              <a:rPr lang="en-US" dirty="0">
                <a:latin typeface="Times New Roman" charset="0"/>
              </a:rPr>
              <a:t>[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>
                <a:latin typeface="Times New Roman" charset="0"/>
              </a:rPr>
              <a:t>] = </a:t>
            </a:r>
            <a:r>
              <a:rPr lang="en-US" i="1" dirty="0">
                <a:latin typeface="Symbol" charset="0"/>
              </a:rPr>
              <a:t>d</a:t>
            </a:r>
            <a:r>
              <a:rPr lang="en-US" dirty="0">
                <a:latin typeface="Times New Roman" charset="0"/>
              </a:rPr>
              <a:t>[</a:t>
            </a:r>
            <a:r>
              <a:rPr lang="en-US" i="1" dirty="0">
                <a:latin typeface="Times New Roman" charset="0"/>
              </a:rPr>
              <a:t>n-1</a:t>
            </a:r>
            <a:r>
              <a:rPr lang="en-US" dirty="0">
                <a:latin typeface="Times New Roman" charset="0"/>
              </a:rPr>
              <a:t>]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5029200" y="4495800"/>
            <a:ext cx="3810000" cy="83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ct val="100000"/>
              </a:spcBef>
              <a:buFontTx/>
              <a:buNone/>
            </a:pPr>
            <a:r>
              <a:rPr lang="en-US" dirty="0">
                <a:latin typeface="Times New Roman" charset="0"/>
              </a:rPr>
              <a:t>Region of convergence for summation: |</a:t>
            </a:r>
            <a:r>
              <a:rPr lang="en-US" i="1" dirty="0">
                <a:latin typeface="Times New Roman" charset="0"/>
              </a:rPr>
              <a:t>z</a:t>
            </a:r>
            <a:r>
              <a:rPr lang="en-US" dirty="0">
                <a:latin typeface="Times New Roman" charset="0"/>
              </a:rPr>
              <a:t>| &gt; |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dirty="0">
                <a:latin typeface="Times New Roman" charset="0"/>
              </a:rPr>
              <a:t>|</a:t>
            </a:r>
          </a:p>
        </p:txBody>
      </p:sp>
      <p:sp>
        <p:nvSpPr>
          <p:cNvPr id="12" name="Rectangle 7"/>
          <p:cNvSpPr txBox="1">
            <a:spLocks noChangeArrowheads="1"/>
          </p:cNvSpPr>
          <p:nvPr/>
        </p:nvSpPr>
        <p:spPr>
          <a:xfrm>
            <a:off x="5029200" y="5257800"/>
            <a:ext cx="3810000" cy="914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Tx/>
              <a:buNone/>
            </a:pPr>
            <a:r>
              <a:rPr lang="en-US" dirty="0">
                <a:latin typeface="Times New Roman" charset="0"/>
              </a:rPr>
              <a:t>|</a:t>
            </a:r>
            <a:r>
              <a:rPr lang="en-US" i="1" dirty="0">
                <a:latin typeface="Times New Roman" charset="0"/>
              </a:rPr>
              <a:t>z</a:t>
            </a:r>
            <a:r>
              <a:rPr lang="en-US" dirty="0">
                <a:latin typeface="Times New Roman" charset="0"/>
              </a:rPr>
              <a:t>| &gt; |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dirty="0">
                <a:latin typeface="Times New Roman" charset="0"/>
              </a:rPr>
              <a:t>| is the complement of a disk in </a:t>
            </a:r>
            <a:r>
              <a:rPr lang="en-US" i="1" dirty="0">
                <a:latin typeface="Times New Roman" charset="0"/>
              </a:rPr>
              <a:t>z</a:t>
            </a:r>
            <a:r>
              <a:rPr lang="en-US" dirty="0">
                <a:latin typeface="Times New Roman" charset="0"/>
              </a:rPr>
              <a:t>-domain</a:t>
            </a:r>
            <a:endParaRPr lang="en-US" sz="2000" dirty="0">
              <a:latin typeface="Times New Roman" charset="0"/>
            </a:endParaRPr>
          </a:p>
        </p:txBody>
      </p:sp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41971"/>
              </p:ext>
            </p:extLst>
          </p:nvPr>
        </p:nvGraphicFramePr>
        <p:xfrm>
          <a:off x="5486400" y="1981200"/>
          <a:ext cx="229076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35100" imgH="457200" progId="Equation.3">
                  <p:embed/>
                </p:oleObj>
              </mc:Choice>
              <mc:Fallback>
                <p:oleObj name="Equation" r:id="rId8" imgW="1435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981200"/>
                        <a:ext cx="2290762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838357"/>
              </p:ext>
            </p:extLst>
          </p:nvPr>
        </p:nvGraphicFramePr>
        <p:xfrm>
          <a:off x="6060336" y="2765360"/>
          <a:ext cx="1985962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44600" imgH="469900" progId="Equation.3">
                  <p:embed/>
                </p:oleObj>
              </mc:Choice>
              <mc:Fallback>
                <p:oleObj name="Equation" r:id="rId10" imgW="12446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0336" y="2765360"/>
                        <a:ext cx="1985962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Infinite Impulse Response (IIR) Filters–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8-3.3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457200" y="2667000"/>
            <a:ext cx="43973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ct val="100000"/>
              </a:spcBef>
              <a:buFontTx/>
              <a:buNone/>
            </a:pPr>
            <a:r>
              <a:rPr lang="en-US" dirty="0">
                <a:latin typeface="Times New Roman" charset="0"/>
              </a:rPr>
              <a:t>Region of convergence: entire </a:t>
            </a:r>
            <a:r>
              <a:rPr lang="en-US" i="1" dirty="0">
                <a:latin typeface="Times New Roman" charset="0"/>
              </a:rPr>
              <a:t>z</a:t>
            </a:r>
            <a:r>
              <a:rPr lang="en-US" dirty="0">
                <a:latin typeface="Times New Roman" charset="0"/>
              </a:rPr>
              <a:t>-plane</a:t>
            </a:r>
            <a:endParaRPr lang="en-US" sz="2000" dirty="0">
              <a:latin typeface="Times New Roman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7200" y="4800600"/>
            <a:ext cx="43973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spcBef>
                <a:spcPct val="70000"/>
              </a:spcBef>
              <a:buFontTx/>
              <a:buNone/>
            </a:pPr>
            <a:r>
              <a:rPr lang="en-US" dirty="0">
                <a:latin typeface="Times New Roman" charset="0"/>
              </a:rPr>
              <a:t>Region of convergence: entire </a:t>
            </a:r>
            <a:r>
              <a:rPr lang="en-US" i="1" dirty="0">
                <a:latin typeface="Times New Roman" charset="0"/>
              </a:rPr>
              <a:t>z</a:t>
            </a:r>
            <a:r>
              <a:rPr lang="en-US" dirty="0">
                <a:latin typeface="Times New Roman" charset="0"/>
              </a:rPr>
              <a:t>-plane except z = 0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57200" y="5562600"/>
            <a:ext cx="4397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buFontTx/>
              <a:buNone/>
            </a:pPr>
            <a:r>
              <a:rPr lang="en-US" i="1" dirty="0">
                <a:latin typeface="Times New Roman" charset="0"/>
              </a:rPr>
              <a:t>h</a:t>
            </a:r>
            <a:r>
              <a:rPr lang="en-US" dirty="0">
                <a:latin typeface="Times New Roman" charset="0"/>
              </a:rPr>
              <a:t>[</a:t>
            </a:r>
            <a:r>
              <a:rPr lang="en-US" i="1" dirty="0">
                <a:latin typeface="Times New Roman" charset="0"/>
              </a:rPr>
              <a:t>n</a:t>
            </a:r>
            <a:r>
              <a:rPr lang="en-US" dirty="0">
                <a:latin typeface="Times New Roman" charset="0"/>
              </a:rPr>
              <a:t>-1] </a:t>
            </a:r>
            <a:r>
              <a:rPr lang="en-US" dirty="0">
                <a:latin typeface="Times New Roman" charset="0"/>
                <a:sym typeface="Symbol" charset="0"/>
              </a:rPr>
              <a:t> </a:t>
            </a:r>
            <a:r>
              <a:rPr lang="en-US" i="1" dirty="0">
                <a:latin typeface="Times New Roman" charset="0"/>
                <a:sym typeface="Symbol" charset="0"/>
              </a:rPr>
              <a:t>z</a:t>
            </a:r>
            <a:r>
              <a:rPr lang="en-US" baseline="30000" dirty="0">
                <a:latin typeface="Times New Roman" charset="0"/>
                <a:sym typeface="Symbol" charset="0"/>
              </a:rPr>
              <a:t>-1 </a:t>
            </a:r>
            <a:r>
              <a:rPr lang="en-US" i="1" dirty="0">
                <a:latin typeface="Times New Roman" charset="0"/>
                <a:sym typeface="Symbol" charset="0"/>
              </a:rPr>
              <a:t>H</a:t>
            </a:r>
            <a:r>
              <a:rPr lang="en-US" dirty="0">
                <a:latin typeface="Times New Roman" charset="0"/>
                <a:sym typeface="Symbol" charset="0"/>
              </a:rPr>
              <a:t>(</a:t>
            </a:r>
            <a:r>
              <a:rPr lang="en-US" i="1" dirty="0">
                <a:latin typeface="Times New Roman" charset="0"/>
                <a:sym typeface="Symbol" charset="0"/>
              </a:rPr>
              <a:t>z</a:t>
            </a:r>
            <a:r>
              <a:rPr lang="en-US" dirty="0">
                <a:latin typeface="Times New Roman" charset="0"/>
                <a:sym typeface="Symbol" charset="0"/>
              </a:rPr>
              <a:t>)</a:t>
            </a:r>
            <a:endParaRPr lang="en-US" sz="20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31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dirty="0"/>
              <a:t>First-Order LTI IIR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33400"/>
          </a:xfrm>
        </p:spPr>
        <p:txBody>
          <a:bodyPr/>
          <a:lstStyle/>
          <a:p>
            <a:r>
              <a:rPr lang="en-US" dirty="0"/>
              <a:t>Find impulse response </a:t>
            </a:r>
            <a:r>
              <a:rPr lang="en-US" i="1" dirty="0"/>
              <a:t>h</a:t>
            </a:r>
            <a:r>
              <a:rPr lang="en-US" dirty="0"/>
              <a:t>[</a:t>
            </a:r>
            <a:r>
              <a:rPr lang="en-US" i="1" dirty="0"/>
              <a:t>n</a:t>
            </a:r>
            <a:r>
              <a:rPr lang="en-US" dirty="0"/>
              <a:t>] in </a:t>
            </a:r>
            <a:r>
              <a:rPr lang="en-US" i="1" dirty="0"/>
              <a:t>z</a:t>
            </a:r>
            <a:r>
              <a:rPr lang="en-US" dirty="0"/>
              <a:t>-domain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11-</a:t>
            </a:r>
            <a:fld id="{48456A70-0021-B84E-925B-88B7CCC4D2F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Infinite Impulse Response (IIR) Filters–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8-3.1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436870"/>
              </p:ext>
            </p:extLst>
          </p:nvPr>
        </p:nvGraphicFramePr>
        <p:xfrm>
          <a:off x="1133475" y="1981200"/>
          <a:ext cx="75533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35400" imgH="215900" progId="Equation.3">
                  <p:embed/>
                </p:oleObj>
              </mc:Choice>
              <mc:Fallback>
                <p:oleObj name="Equation" r:id="rId2" imgW="3835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33475" y="1981200"/>
                        <a:ext cx="7553325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2362200"/>
            <a:ext cx="868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Take z-transform of both sides of difference equation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11209"/>
              </p:ext>
            </p:extLst>
          </p:nvPr>
        </p:nvGraphicFramePr>
        <p:xfrm>
          <a:off x="1143001" y="2910222"/>
          <a:ext cx="3962399" cy="436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97100" imgH="241300" progId="Equation.3">
                  <p:embed/>
                </p:oleObj>
              </mc:Choice>
              <mc:Fallback>
                <p:oleObj name="Equation" r:id="rId4" imgW="2197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1" y="2910222"/>
                        <a:ext cx="3962399" cy="436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20332"/>
              </p:ext>
            </p:extLst>
          </p:nvPr>
        </p:nvGraphicFramePr>
        <p:xfrm>
          <a:off x="1143001" y="3365382"/>
          <a:ext cx="4038599" cy="444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97100" imgH="241300" progId="Equation.3">
                  <p:embed/>
                </p:oleObj>
              </mc:Choice>
              <mc:Fallback>
                <p:oleObj name="Equation" r:id="rId6" imgW="21971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3001" y="3365382"/>
                        <a:ext cx="4038599" cy="444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838850"/>
              </p:ext>
            </p:extLst>
          </p:nvPr>
        </p:nvGraphicFramePr>
        <p:xfrm>
          <a:off x="1143001" y="3854012"/>
          <a:ext cx="3581400" cy="53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68500" imgH="292100" progId="Equation.3">
                  <p:embed/>
                </p:oleObj>
              </mc:Choice>
              <mc:Fallback>
                <p:oleObj name="Equation" r:id="rId8" imgW="19685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43001" y="3854012"/>
                        <a:ext cx="3581400" cy="533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97030"/>
              </p:ext>
            </p:extLst>
          </p:nvPr>
        </p:nvGraphicFramePr>
        <p:xfrm>
          <a:off x="5791200" y="3733800"/>
          <a:ext cx="2667000" cy="796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98600" imgH="444500" progId="Equation.3">
                  <p:embed/>
                </p:oleObj>
              </mc:Choice>
              <mc:Fallback>
                <p:oleObj name="Equation" r:id="rId10" imgW="14986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791200" y="3733800"/>
                        <a:ext cx="2667000" cy="796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ight Arrow 17"/>
          <p:cNvSpPr/>
          <p:nvPr/>
        </p:nvSpPr>
        <p:spPr bwMode="auto">
          <a:xfrm>
            <a:off x="5105400" y="4038600"/>
            <a:ext cx="381000" cy="152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409697"/>
              </p:ext>
            </p:extLst>
          </p:nvPr>
        </p:nvGraphicFramePr>
        <p:xfrm>
          <a:off x="1143000" y="4859308"/>
          <a:ext cx="1739073" cy="74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41400" imgH="444500" progId="Equation.3">
                  <p:embed/>
                </p:oleObj>
              </mc:Choice>
              <mc:Fallback>
                <p:oleObj name="Equation" r:id="rId12" imgW="10414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43000" y="4859308"/>
                        <a:ext cx="1739073" cy="747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281849"/>
              </p:ext>
            </p:extLst>
          </p:nvPr>
        </p:nvGraphicFramePr>
        <p:xfrm>
          <a:off x="3034487" y="4879685"/>
          <a:ext cx="2375713" cy="727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22400" imgH="431800" progId="Equation.3">
                  <p:embed/>
                </p:oleObj>
              </mc:Choice>
              <mc:Fallback>
                <p:oleObj name="Equation" r:id="rId14" imgW="14224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034487" y="4879685"/>
                        <a:ext cx="2375713" cy="727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124234"/>
              </p:ext>
            </p:extLst>
          </p:nvPr>
        </p:nvGraphicFramePr>
        <p:xfrm>
          <a:off x="1143001" y="5891044"/>
          <a:ext cx="4038600" cy="509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209800" imgH="279400" progId="Equation.3">
                  <p:embed/>
                </p:oleObj>
              </mc:Choice>
              <mc:Fallback>
                <p:oleObj name="Equation" r:id="rId16" imgW="22098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143001" y="5891044"/>
                        <a:ext cx="4038600" cy="5097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417797"/>
              </p:ext>
            </p:extLst>
          </p:nvPr>
        </p:nvGraphicFramePr>
        <p:xfrm>
          <a:off x="5486400" y="5562600"/>
          <a:ext cx="71913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31800" imgH="215900" progId="Equation.3">
                  <p:embed/>
                </p:oleObj>
              </mc:Choice>
              <mc:Fallback>
                <p:oleObj name="Equation" r:id="rId18" imgW="431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486400" y="5562600"/>
                        <a:ext cx="719137" cy="358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6324600" y="5410200"/>
            <a:ext cx="685800" cy="381000"/>
            <a:chOff x="3505200" y="4191000"/>
            <a:chExt cx="990600" cy="381000"/>
          </a:xfrm>
        </p:grpSpPr>
        <p:cxnSp>
          <p:nvCxnSpPr>
            <p:cNvPr id="24" name="Straight Arrow Connector 23"/>
            <p:cNvCxnSpPr/>
            <p:nvPr/>
          </p:nvCxnSpPr>
          <p:spPr bwMode="auto">
            <a:xfrm>
              <a:off x="3505200" y="4572000"/>
              <a:ext cx="990600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3798241" y="41910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 dirty="0"/>
                <a:t>z</a:t>
              </a:r>
            </a:p>
          </p:txBody>
        </p:sp>
      </p:grpSp>
      <p:graphicFrame>
        <p:nvGraphicFramePr>
          <p:cNvPr id="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755326"/>
              </p:ext>
            </p:extLst>
          </p:nvPr>
        </p:nvGraphicFramePr>
        <p:xfrm>
          <a:off x="7086600" y="5446713"/>
          <a:ext cx="1722437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79500" imgH="406400" progId="Equation.3">
                  <p:embed/>
                </p:oleObj>
              </mc:Choice>
              <mc:Fallback>
                <p:oleObj name="Equation" r:id="rId20" imgW="10795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5446713"/>
                        <a:ext cx="1722437" cy="649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457200" y="44196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Take inverse z-transform of transfer function </a:t>
            </a:r>
            <a:r>
              <a:rPr lang="en-US" i="1" dirty="0"/>
              <a:t>H</a:t>
            </a:r>
            <a:r>
              <a:rPr lang="en-US" dirty="0"/>
              <a:t>(</a:t>
            </a:r>
            <a:r>
              <a:rPr lang="en-US" i="1" dirty="0"/>
              <a:t>z</a:t>
            </a:r>
            <a:r>
              <a:rPr lang="en-US" dirty="0"/>
              <a:t>)</a:t>
            </a:r>
          </a:p>
        </p:txBody>
      </p:sp>
      <p:cxnSp>
        <p:nvCxnSpPr>
          <p:cNvPr id="26" name="Curved Connector 25"/>
          <p:cNvCxnSpPr>
            <a:stCxn id="29" idx="3"/>
          </p:cNvCxnSpPr>
          <p:nvPr/>
        </p:nvCxnSpPr>
        <p:spPr bwMode="auto">
          <a:xfrm flipV="1">
            <a:off x="7239000" y="6172200"/>
            <a:ext cx="228600" cy="352455"/>
          </a:xfrm>
          <a:prstGeom prst="curvedConnector2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5791200" y="63246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i="1" dirty="0">
                <a:solidFill>
                  <a:srgbClr val="FF0000"/>
                </a:solidFill>
              </a:rPr>
              <a:t>pole at z = a</a:t>
            </a:r>
            <a:endParaRPr lang="en-US" sz="2000" b="1" i="1" baseline="30000" dirty="0">
              <a:solidFill>
                <a:srgbClr val="FF0000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407560" y="6399109"/>
            <a:ext cx="3383640" cy="354146"/>
            <a:chOff x="2407560" y="6399109"/>
            <a:chExt cx="3383640" cy="354146"/>
          </a:xfrm>
        </p:grpSpPr>
        <p:cxnSp>
          <p:nvCxnSpPr>
            <p:cNvPr id="31" name="Curved Connector 30"/>
            <p:cNvCxnSpPr/>
            <p:nvPr/>
          </p:nvCxnSpPr>
          <p:spPr bwMode="auto">
            <a:xfrm flipH="1" flipV="1">
              <a:off x="2407560" y="6399109"/>
              <a:ext cx="228600" cy="352455"/>
            </a:xfrm>
            <a:prstGeom prst="curvedConnector2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Curved Connector 31"/>
            <p:cNvCxnSpPr/>
            <p:nvPr/>
          </p:nvCxnSpPr>
          <p:spPr bwMode="auto">
            <a:xfrm flipH="1" flipV="1">
              <a:off x="3886200" y="6400800"/>
              <a:ext cx="228600" cy="352455"/>
            </a:xfrm>
            <a:prstGeom prst="curvedConnector2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2636760" y="6750954"/>
              <a:ext cx="2286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8" name="Curved Connector 37"/>
            <p:cNvCxnSpPr/>
            <p:nvPr/>
          </p:nvCxnSpPr>
          <p:spPr bwMode="auto">
            <a:xfrm flipV="1">
              <a:off x="4876800" y="6570009"/>
              <a:ext cx="914400" cy="180945"/>
            </a:xfrm>
            <a:prstGeom prst="curvedConnector3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30" name="Oval 29"/>
          <p:cNvSpPr/>
          <p:nvPr/>
        </p:nvSpPr>
        <p:spPr bwMode="auto">
          <a:xfrm>
            <a:off x="1828800" y="1931188"/>
            <a:ext cx="1295400" cy="533400"/>
          </a:xfrm>
          <a:prstGeom prst="ellipse">
            <a:avLst/>
          </a:prstGeom>
          <a:noFill/>
          <a:ln w="95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1828800" y="2869412"/>
            <a:ext cx="1219200" cy="570318"/>
          </a:xfrm>
          <a:prstGeom prst="ellipse">
            <a:avLst/>
          </a:prstGeom>
          <a:noFill/>
          <a:ln w="95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3200400" y="1933552"/>
            <a:ext cx="914400" cy="53103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3048000" y="2895600"/>
            <a:ext cx="914400" cy="5334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4191000" y="1905000"/>
            <a:ext cx="1219200" cy="531036"/>
          </a:xfrm>
          <a:prstGeom prst="ellips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3999321" y="2871776"/>
            <a:ext cx="1219200" cy="531036"/>
          </a:xfrm>
          <a:prstGeom prst="ellips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53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8" grpId="0" animBg="1"/>
      <p:bldP spid="28" grpId="0"/>
      <p:bldP spid="29" grpId="0"/>
      <p:bldP spid="30" grpId="1" animBg="1"/>
      <p:bldP spid="30" grpId="2" animBg="1"/>
      <p:bldP spid="33" grpId="1" animBg="1"/>
      <p:bldP spid="33" grpId="2" animBg="1"/>
      <p:bldP spid="34" grpId="1" animBg="1"/>
      <p:bldP spid="34" grpId="2" animBg="1"/>
      <p:bldP spid="35" grpId="1" animBg="1"/>
      <p:bldP spid="35" grpId="2" animBg="1"/>
      <p:bldP spid="36" grpId="1" animBg="1"/>
      <p:bldP spid="36" grpId="2" animBg="1"/>
      <p:bldP spid="37" grpId="1" animBg="1"/>
      <p:bldP spid="37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0444F9E2-E48A-FB49-AC7A-014EE12385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First-Order LTI IIR Filter Freq. Resp.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73941CBA-9797-8D4E-9F4D-1AD8C9FEA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5272088" cy="5238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rgbClr val="6600FF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en-US" kern="0" dirty="0">
                <a:ea typeface="ＭＳ Ｐゴシック" panose="020B0600070205080204" pitchFamily="34" charset="-128"/>
              </a:rPr>
              <a:t>Pole </a:t>
            </a:r>
            <a:r>
              <a:rPr lang="en-US" altLang="en-US" i="1" kern="0" dirty="0">
                <a:ea typeface="ＭＳ Ｐゴシック" panose="020B0600070205080204" pitchFamily="34" charset="-128"/>
              </a:rPr>
              <a:t>p</a:t>
            </a:r>
            <a:r>
              <a:rPr lang="en-US" altLang="en-US" kern="0" baseline="-25000" dirty="0">
                <a:ea typeface="ＭＳ Ｐゴシック" panose="020B0600070205080204" pitchFamily="34" charset="-128"/>
              </a:rPr>
              <a:t>0</a:t>
            </a:r>
            <a:r>
              <a:rPr lang="en-US" altLang="en-US" kern="0" dirty="0">
                <a:ea typeface="ＭＳ Ｐゴシック" panose="020B0600070205080204" pitchFamily="34" charset="-128"/>
              </a:rPr>
              <a:t> = 0.9 and zero </a:t>
            </a:r>
            <a:r>
              <a:rPr lang="en-US" altLang="en-US" i="1" kern="0" dirty="0">
                <a:ea typeface="ＭＳ Ｐゴシック" panose="020B0600070205080204" pitchFamily="34" charset="-128"/>
              </a:rPr>
              <a:t>z</a:t>
            </a:r>
            <a:r>
              <a:rPr lang="en-US" altLang="en-US" kern="0" baseline="-25000" dirty="0">
                <a:ea typeface="ＭＳ Ｐゴシック" panose="020B0600070205080204" pitchFamily="34" charset="-128"/>
              </a:rPr>
              <a:t>0</a:t>
            </a:r>
            <a:r>
              <a:rPr lang="en-US" altLang="en-US" kern="0" dirty="0">
                <a:ea typeface="ＭＳ Ｐゴシック" panose="020B0600070205080204" pitchFamily="34" charset="-128"/>
              </a:rPr>
              <a:t> = 0</a:t>
            </a: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B7531FBE-585F-8F47-8502-31F4BE9A2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419600"/>
            <a:ext cx="5092700" cy="1219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rgbClr val="6600FF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lnSpc>
                <a:spcPct val="90000"/>
              </a:lnSpc>
              <a:spcBef>
                <a:spcPct val="110000"/>
              </a:spcBef>
              <a:buFontTx/>
              <a:buNone/>
              <a:defRPr/>
            </a:pPr>
            <a:r>
              <a:rPr lang="en-US" altLang="en-US" kern="0" dirty="0">
                <a:ea typeface="ＭＳ Ｐゴシック" panose="020B0600070205080204" pitchFamily="34" charset="-128"/>
              </a:rPr>
              <a:t>Angle of pole near unit circle indicates frequency at which peak occurs in magnitude response</a:t>
            </a:r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6BB0A68D-6ACE-9F4E-B1F4-AF012FF79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541963"/>
            <a:ext cx="5092700" cy="10874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rgbClr val="6600FF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lnSpc>
                <a:spcPct val="90000"/>
              </a:lnSpc>
              <a:spcBef>
                <a:spcPct val="110000"/>
              </a:spcBef>
              <a:buFontTx/>
              <a:buNone/>
              <a:defRPr/>
            </a:pPr>
            <a:r>
              <a:rPr lang="en-US" altLang="en-US" kern="0" dirty="0">
                <a:ea typeface="ＭＳ Ｐゴシック" panose="020B0600070205080204" pitchFamily="34" charset="-128"/>
              </a:rPr>
              <a:t>Angle of zero on or near unit circle indicates frequency at which valley occurs in magnitude response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A7F82BCF-61EB-734B-A015-E458D2D25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Infinite Impulse Response (IIR) Filters–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8-5 &amp; 8-9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5F5A359-07C7-954D-82BB-A9BA7723F3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0"/>
          <a:stretch/>
        </p:blipFill>
        <p:spPr>
          <a:xfrm>
            <a:off x="892118" y="1875324"/>
            <a:ext cx="2193161" cy="818044"/>
          </a:xfrm>
          <a:prstGeom prst="rect">
            <a:avLst/>
          </a:prstGeom>
        </p:spPr>
      </p:pic>
      <p:pic>
        <p:nvPicPr>
          <p:cNvPr id="7" name="Picture 6" descr="A picture containing arrow&#10;&#10;Description automatically generated">
            <a:extLst>
              <a:ext uri="{FF2B5EF4-FFF2-40B4-BE49-F238E27FC236}">
                <a16:creationId xmlns:a16="http://schemas.microsoft.com/office/drawing/2014/main" id="{CBBEBCA6-DE56-B448-BD2A-FD7AE0F07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534" y="2091954"/>
            <a:ext cx="1447066" cy="429129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395CD9D8-385E-C64D-B296-018A5D934C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47"/>
          <a:stretch/>
        </p:blipFill>
        <p:spPr>
          <a:xfrm>
            <a:off x="2990411" y="1882426"/>
            <a:ext cx="1048189" cy="723338"/>
          </a:xfrm>
          <a:prstGeom prst="rect">
            <a:avLst/>
          </a:prstGeom>
        </p:spPr>
      </p:pic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C1C16637-FD89-0649-BAD3-2534F67DC2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1905000" cy="457200"/>
          </a:xfrm>
        </p:spPr>
        <p:txBody>
          <a:bodyPr/>
          <a:lstStyle/>
          <a:p>
            <a:r>
              <a:rPr lang="en-US" dirty="0"/>
              <a:t>11-</a:t>
            </a:r>
            <a:fld id="{48456A70-0021-B84E-925B-88B7CCC4D2F0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D90F29-A5FA-B137-D0DD-582E41728E19}"/>
                  </a:ext>
                </a:extLst>
              </p:cNvPr>
              <p:cNvSpPr txBox="1"/>
              <p:nvPr/>
            </p:nvSpPr>
            <p:spPr>
              <a:xfrm>
                <a:off x="228600" y="3570496"/>
                <a:ext cx="5709313" cy="772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kern="0"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</m:ctrlPr>
                              </m:sSupPr>
                              <m:e>
                                <m:r>
                                  <a:rPr lang="en-US" i="1" kern="0"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 kern="0"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  <m:t>𝑗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 kern="0" dirty="0">
                                        <a:latin typeface="Cambria Math" panose="02040503050406030204" pitchFamily="18" charset="0"/>
                                        <a:ea typeface="ＭＳ Ｐゴシック" panose="020B0600070205080204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kern="0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acc>
                              </m:sup>
                            </m:sSup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kern="0"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</m:ctrlPr>
                              </m:sSupPr>
                              <m:e>
                                <m:r>
                                  <a:rPr lang="en-US" i="1" kern="0"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 kern="0"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  <m:t>𝑗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 kern="0" dirty="0">
                                        <a:latin typeface="Cambria Math" panose="02040503050406030204" pitchFamily="18" charset="0"/>
                                        <a:ea typeface="ＭＳ Ｐゴシック" panose="020B0600070205080204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kern="0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acc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kern="0"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</m:ctrlPr>
                              </m:sSupPr>
                              <m:e>
                                <m:r>
                                  <a:rPr lang="en-US" i="1" kern="0"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 kern="0"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  <m:t>𝑗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 kern="0" dirty="0" smtClean="0">
                                        <a:latin typeface="Cambria Math" panose="02040503050406030204" pitchFamily="18" charset="0"/>
                                        <a:ea typeface="ＭＳ Ｐゴシック" panose="020B0600070205080204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kern="0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acc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kern="0"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</m:ctrlPr>
                              </m:sSupPr>
                              <m:e>
                                <m:r>
                                  <a:rPr lang="en-US" i="1" kern="0"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 kern="0"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  <m:t>𝑗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 kern="0" dirty="0">
                                        <a:latin typeface="Cambria Math" panose="02040503050406030204" pitchFamily="18" charset="0"/>
                                        <a:ea typeface="ＭＳ Ｐゴシック" panose="020B0600070205080204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kern="0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acc>
                              </m:sup>
                            </m:sSup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kern="0"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</m:ctrlPr>
                              </m:sSupPr>
                              <m:e>
                                <m:r>
                                  <a:rPr lang="en-US" i="1" kern="0"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 kern="0"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  <m:t>𝑗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 kern="0" dirty="0">
                                        <a:latin typeface="Cambria Math" panose="02040503050406030204" pitchFamily="18" charset="0"/>
                                        <a:ea typeface="ＭＳ Ｐゴシック" panose="020B0600070205080204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kern="0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acc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0.9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kern="0"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</m:ctrlPr>
                              </m:sSupPr>
                              <m:e>
                                <m:r>
                                  <a:rPr lang="en-US" i="1" kern="0"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 kern="0"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  <m:t>𝑗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 kern="0" dirty="0">
                                        <a:latin typeface="Cambria Math" panose="02040503050406030204" pitchFamily="18" charset="0"/>
                                        <a:ea typeface="ＭＳ Ｐゴシック" panose="020B0600070205080204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 kern="0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acc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−0.9</m:t>
                            </m:r>
                          </m:e>
                        </m:d>
                      </m:den>
                    </m:f>
                  </m:oMath>
                </a14:m>
                <a:endParaRPr lang="en-US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D90F29-A5FA-B137-D0DD-582E41728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570496"/>
                <a:ext cx="5709313" cy="772904"/>
              </a:xfrm>
              <a:prstGeom prst="rect">
                <a:avLst/>
              </a:prstGeom>
              <a:blipFill>
                <a:blip r:embed="rId5"/>
                <a:stretch>
                  <a:fillRect t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32E0A7-D70A-CC21-7D67-497EA6DEFD61}"/>
                  </a:ext>
                </a:extLst>
              </p:cNvPr>
              <p:cNvSpPr txBox="1"/>
              <p:nvPr/>
            </p:nvSpPr>
            <p:spPr>
              <a:xfrm>
                <a:off x="845039" y="2700470"/>
                <a:ext cx="4857261" cy="875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kern="0" dirty="0">
                    <a:latin typeface="+mn-lt"/>
                    <a:ea typeface="ＭＳ Ｐゴシック" panose="020B0600070205080204" pitchFamily="34" charset="-128"/>
                  </a:rPr>
                  <a:t>Since |</a:t>
                </a:r>
                <a:r>
                  <a:rPr lang="en-US" i="1" kern="0" dirty="0">
                    <a:latin typeface="+mn-lt"/>
                    <a:ea typeface="ＭＳ Ｐゴシック" panose="020B0600070205080204" pitchFamily="34" charset="-128"/>
                  </a:rPr>
                  <a:t>z</a:t>
                </a:r>
                <a:r>
                  <a:rPr lang="en-US" kern="0" dirty="0">
                    <a:latin typeface="+mn-lt"/>
                    <a:ea typeface="ＭＳ Ｐゴシック" panose="020B0600070205080204" pitchFamily="34" charset="-128"/>
                  </a:rPr>
                  <a:t>| &gt; 0.9, region of convergence includes the unit circle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𝑧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</m:t>
                    </m:r>
                    <m:sSup>
                      <m:sSupPr>
                        <m:ctrlPr>
                          <a:rPr lang="en-US" b="0" i="1" kern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pPr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𝑒</m:t>
                        </m:r>
                      </m:e>
                      <m:sup>
                        <m:r>
                          <a:rPr lang="en-US" b="0" i="1" kern="0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𝑗</m:t>
                        </m:r>
                        <m:acc>
                          <m:accPr>
                            <m:chr m:val="̂"/>
                            <m:ctrlPr>
                              <a:rPr lang="en-US" i="1" kern="0" dirty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accPr>
                          <m:e>
                            <m:r>
                              <a:rPr lang="en-US" i="1" kern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sup>
                    </m:sSup>
                    <m:r>
                      <a:rPr lang="en-US" b="0" i="1" kern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:</m:t>
                    </m:r>
                  </m:oMath>
                </a14:m>
                <a:endParaRPr lang="en-US" kern="0" dirty="0">
                  <a:latin typeface="+mn-lt"/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032E0A7-D70A-CC21-7D67-497EA6DEFD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039" y="2700470"/>
                <a:ext cx="4857261" cy="875176"/>
              </a:xfrm>
              <a:prstGeom prst="rect">
                <a:avLst/>
              </a:prstGeom>
              <a:blipFill>
                <a:blip r:embed="rId6"/>
                <a:stretch>
                  <a:fillRect l="-1828" t="-5714" r="-1567" b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FE0BFA4C-14C1-2C7C-A1E7-2FDA27749380}"/>
              </a:ext>
            </a:extLst>
          </p:cNvPr>
          <p:cNvGrpSpPr/>
          <p:nvPr/>
        </p:nvGrpSpPr>
        <p:grpSpPr>
          <a:xfrm>
            <a:off x="6007621" y="1582199"/>
            <a:ext cx="2361049" cy="2989801"/>
            <a:chOff x="6007621" y="1582199"/>
            <a:chExt cx="2361049" cy="2989801"/>
          </a:xfrm>
        </p:grpSpPr>
        <p:pic>
          <p:nvPicPr>
            <p:cNvPr id="10" name="Picture 9" descr="A close up of a clock&#10;&#10;Description automatically generated">
              <a:extLst>
                <a:ext uri="{FF2B5EF4-FFF2-40B4-BE49-F238E27FC236}">
                  <a16:creationId xmlns:a16="http://schemas.microsoft.com/office/drawing/2014/main" id="{EAEA834A-C489-E545-8AC0-E6D84D1559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7621" y="1582199"/>
              <a:ext cx="2361049" cy="2989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289E209-8D0D-BFEE-AD67-EAC281B8DBE3}"/>
                    </a:ext>
                  </a:extLst>
                </p:cNvPr>
                <p:cNvSpPr txBox="1"/>
                <p:nvPr/>
              </p:nvSpPr>
              <p:spPr>
                <a:xfrm>
                  <a:off x="7277144" y="1761719"/>
                  <a:ext cx="702911" cy="482376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pPr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𝑗</m:t>
                            </m:r>
                            <m:acc>
                              <m:accPr>
                                <m:chr m:val="̂"/>
                                <m:ctrlPr>
                                  <a:rPr lang="en-US" i="1" kern="0" dirty="0">
                                    <a:latin typeface="Cambria Math" panose="02040503050406030204" pitchFamily="18" charset="0"/>
                                    <a:ea typeface="ＭＳ Ｐゴシック" panose="020B0600070205080204" pitchFamily="34" charset="-128"/>
                                  </a:rPr>
                                </m:ctrlPr>
                              </m:accPr>
                              <m:e>
                                <m:r>
                                  <a:rPr lang="en-US" i="1" kern="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acc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289E209-8D0D-BFEE-AD67-EAC281B8DB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7144" y="1761719"/>
                  <a:ext cx="702911" cy="482376"/>
                </a:xfrm>
                <a:prstGeom prst="rect">
                  <a:avLst/>
                </a:prstGeom>
                <a:blipFill>
                  <a:blip r:embed="rId8"/>
                  <a:stretch>
                    <a:fillRect t="-25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7F20CBC-F365-08B4-282A-8CCE0B9F055B}"/>
                    </a:ext>
                  </a:extLst>
                </p:cNvPr>
                <p:cNvSpPr txBox="1"/>
                <p:nvPr/>
              </p:nvSpPr>
              <p:spPr>
                <a:xfrm>
                  <a:off x="6151255" y="3090446"/>
                  <a:ext cx="325745" cy="33855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600" i="1" kern="0" dirty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accPr>
                          <m:e>
                            <m:r>
                              <a:rPr lang="en-US" sz="1600" i="1" kern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7F20CBC-F365-08B4-282A-8CCE0B9F05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1255" y="3090446"/>
                  <a:ext cx="325745" cy="33855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42D0464-37E0-9A90-B706-FCB246A538FE}"/>
                    </a:ext>
                  </a:extLst>
                </p:cNvPr>
                <p:cNvSpPr txBox="1"/>
                <p:nvPr/>
              </p:nvSpPr>
              <p:spPr>
                <a:xfrm>
                  <a:off x="6553200" y="3076403"/>
                  <a:ext cx="990600" cy="352597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b="0" i="1" kern="0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pPr>
                        <m:e>
                          <m:r>
                            <a:rPr lang="en-US" sz="1600" b="0" i="1" kern="0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|</m:t>
                          </m:r>
                          <m:r>
                            <a:rPr lang="en-US" sz="1600" b="0" i="1" kern="0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𝐻</m:t>
                          </m:r>
                          <m:r>
                            <a:rPr lang="en-US" sz="1600" b="0" i="1" kern="0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(</m:t>
                          </m:r>
                          <m:r>
                            <a:rPr lang="en-US" sz="1600" b="0" i="1" kern="0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kern="0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𝑗</m:t>
                          </m:r>
                          <m:acc>
                            <m:accPr>
                              <m:chr m:val="̂"/>
                              <m:ctrlPr>
                                <a:rPr lang="en-US" sz="1600" i="1" kern="0" dirty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sz="1600" i="1" kern="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sup>
                      </m:sSup>
                    </m:oMath>
                  </a14:m>
                  <a:r>
                    <a:rPr lang="en-US" sz="1600" dirty="0"/>
                    <a:t>)|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42D0464-37E0-9A90-B706-FCB246A538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200" y="3076403"/>
                  <a:ext cx="990600" cy="352597"/>
                </a:xfrm>
                <a:prstGeom prst="rect">
                  <a:avLst/>
                </a:prstGeom>
                <a:blipFill>
                  <a:blip r:embed="rId10"/>
                  <a:stretch>
                    <a:fillRect b="-206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114075C-705E-D74B-072B-F9D0A9E2657D}"/>
              </a:ext>
            </a:extLst>
          </p:cNvPr>
          <p:cNvGrpSpPr/>
          <p:nvPr/>
        </p:nvGrpSpPr>
        <p:grpSpPr>
          <a:xfrm>
            <a:off x="5958258" y="4619491"/>
            <a:ext cx="2347542" cy="2147897"/>
            <a:chOff x="5958258" y="4619491"/>
            <a:chExt cx="2347542" cy="2147897"/>
          </a:xfrm>
        </p:grpSpPr>
        <p:pic>
          <p:nvPicPr>
            <p:cNvPr id="14" name="Picture 13" descr="A picture containing object, clock, sitting, small&#10;&#10;Description automatically generated">
              <a:extLst>
                <a:ext uri="{FF2B5EF4-FFF2-40B4-BE49-F238E27FC236}">
                  <a16:creationId xmlns:a16="http://schemas.microsoft.com/office/drawing/2014/main" id="{5B9916DE-BFA9-894A-A326-6EC2EC4DD9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8258" y="4619491"/>
              <a:ext cx="2347542" cy="2147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375FC19-4C0F-FAFC-7CE2-3D0DA44513BE}"/>
                    </a:ext>
                  </a:extLst>
                </p:cNvPr>
                <p:cNvSpPr txBox="1"/>
                <p:nvPr/>
              </p:nvSpPr>
              <p:spPr>
                <a:xfrm>
                  <a:off x="7980055" y="5876340"/>
                  <a:ext cx="325745" cy="338554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600" i="1" kern="0" dirty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accPr>
                          <m:e>
                            <m:r>
                              <a:rPr lang="en-US" sz="1600" i="1" kern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D375FC19-4C0F-FAFC-7CE2-3D0DA44513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0055" y="5876340"/>
                  <a:ext cx="325745" cy="338554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795A962-D54A-D7A0-483B-C26D7EE9BBB5}"/>
                    </a:ext>
                  </a:extLst>
                </p:cNvPr>
                <p:cNvSpPr txBox="1"/>
                <p:nvPr/>
              </p:nvSpPr>
              <p:spPr>
                <a:xfrm>
                  <a:off x="6477000" y="4648200"/>
                  <a:ext cx="1295400" cy="449867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200" b="0" i="1" kern="0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</m:ctrlPr>
                        </m:sSupPr>
                        <m:e>
                          <m:r>
                            <a:rPr lang="en-US" sz="2200" b="0" i="1" kern="0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|</m:t>
                          </m:r>
                          <m:r>
                            <a:rPr lang="en-US" sz="2200" b="0" i="1" kern="0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𝐻</m:t>
                          </m:r>
                          <m:r>
                            <a:rPr lang="en-US" sz="2200" b="0" i="1" kern="0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(</m:t>
                          </m:r>
                          <m:r>
                            <a:rPr lang="en-US" sz="2200" b="0" i="1" kern="0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𝑒</m:t>
                          </m:r>
                        </m:e>
                        <m:sup>
                          <m:r>
                            <a:rPr lang="en-US" sz="2200" b="0" i="1" kern="0" smtClean="0">
                              <a:latin typeface="Cambria Math" panose="02040503050406030204" pitchFamily="18" charset="0"/>
                              <a:ea typeface="ＭＳ Ｐゴシック" panose="020B0600070205080204" pitchFamily="34" charset="-128"/>
                            </a:rPr>
                            <m:t>𝑗</m:t>
                          </m:r>
                          <m:acc>
                            <m:accPr>
                              <m:chr m:val="̂"/>
                              <m:ctrlPr>
                                <a:rPr lang="en-US" sz="2200" i="1" kern="0" dirty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</m:ctrlPr>
                            </m:accPr>
                            <m:e>
                              <m:r>
                                <a:rPr lang="en-US" sz="2200" i="1" kern="0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sup>
                      </m:sSup>
                    </m:oMath>
                  </a14:m>
                  <a:r>
                    <a:rPr lang="en-US" sz="2200" dirty="0"/>
                    <a:t>)|</a:t>
                  </a: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795A962-D54A-D7A0-483B-C26D7EE9BB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000" y="4648200"/>
                  <a:ext cx="1295400" cy="449867"/>
                </a:xfrm>
                <a:prstGeom prst="rect">
                  <a:avLst/>
                </a:prstGeom>
                <a:blipFill>
                  <a:blip r:embed="rId13"/>
                  <a:stretch>
                    <a:fillRect t="-5556" r="-1961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11-</a:t>
            </a:r>
            <a:fld id="{48456A70-0021-B84E-925B-88B7CCC4D2F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457200" y="14478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dirty="0">
                <a:latin typeface="Times New Roman" charset="0"/>
              </a:rPr>
              <a:t>Time/frequency/</a:t>
            </a:r>
            <a:r>
              <a:rPr lang="en-US" b="1" i="1" dirty="0">
                <a:latin typeface="Times New Roman" charset="0"/>
              </a:rPr>
              <a:t>z</a:t>
            </a:r>
            <a:r>
              <a:rPr lang="en-US" b="1" dirty="0">
                <a:latin typeface="Times New Roman" charset="0"/>
              </a:rPr>
              <a:t> domain movies for IIR Filters</a:t>
            </a:r>
          </a:p>
          <a:p>
            <a:pPr marL="457200" lvl="1" indent="0">
              <a:buNone/>
            </a:pPr>
            <a:r>
              <a:rPr lang="en-US" sz="2000" dirty="0">
                <a:latin typeface="Times New Roman" charset="0"/>
              </a:rPr>
              <a:t>http://</a:t>
            </a:r>
            <a:r>
              <a:rPr lang="en-US" sz="2000" dirty="0" err="1">
                <a:latin typeface="Times New Roman" charset="0"/>
              </a:rPr>
              <a:t>dspfirst.gatech.edu</a:t>
            </a:r>
            <a:r>
              <a:rPr lang="en-US" sz="2000" dirty="0">
                <a:latin typeface="Times New Roman" charset="0"/>
              </a:rPr>
              <a:t>/chapters/08feedbac/demos/3_domain/</a:t>
            </a:r>
            <a:r>
              <a:rPr lang="en-US" sz="2000" dirty="0" err="1">
                <a:latin typeface="Times New Roman" charset="0"/>
              </a:rPr>
              <a:t>index.html</a:t>
            </a:r>
            <a:endParaRPr lang="en-US" sz="2000" dirty="0">
              <a:latin typeface="Times New Roman" charset="0"/>
            </a:endParaRPr>
          </a:p>
        </p:txBody>
      </p:sp>
      <p:pic>
        <p:nvPicPr>
          <p:cNvPr id="8" name="Picture 1" descr="iir1_a.jpe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44775"/>
            <a:ext cx="381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3155373" y="5238750"/>
            <a:ext cx="3200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i="1" dirty="0"/>
              <a:t>IIR filter with one pole and a zero at the origin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Infinite Impulse Response (IIR) Filters–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8-6</a:t>
            </a:r>
          </a:p>
        </p:txBody>
      </p:sp>
      <p:sp>
        <p:nvSpPr>
          <p:cNvPr id="13" name="AutoShape 1028">
            <a:hlinkClick r:id="rId2"/>
          </p:cNvPr>
          <p:cNvSpPr>
            <a:spLocks noChangeArrowheads="1"/>
          </p:cNvSpPr>
          <p:nvPr/>
        </p:nvSpPr>
        <p:spPr bwMode="auto">
          <a:xfrm>
            <a:off x="8153400" y="54102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8077200" y="5715000"/>
            <a:ext cx="609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 i="1" dirty="0"/>
              <a:t>link</a:t>
            </a:r>
          </a:p>
        </p:txBody>
      </p:sp>
    </p:spTree>
    <p:extLst>
      <p:ext uri="{BB962C8B-B14F-4D97-AF65-F5344CB8AC3E}">
        <p14:creationId xmlns:p14="http://schemas.microsoft.com/office/powerpoint/2010/main" val="138148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Second-Order LTI IIR Filter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533400"/>
          </a:xfrm>
        </p:spPr>
        <p:txBody>
          <a:bodyPr/>
          <a:lstStyle/>
          <a:p>
            <a:r>
              <a:rPr lang="en-US" dirty="0"/>
              <a:t>Input-output relationship in time domain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11-</a:t>
            </a:r>
            <a:fld id="{48456A70-0021-B84E-925B-88B7CCC4D2F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CC00CC"/>
                </a:solidFill>
                <a:latin typeface="Times New Roman" charset="0"/>
                <a:ea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0" i="1" dirty="0">
                <a:solidFill>
                  <a:schemeClr val="tx1"/>
                </a:solidFill>
              </a:rPr>
              <a:t>Infinite Impulse Response (IIR) Filters– </a:t>
            </a:r>
            <a:r>
              <a:rPr lang="en-US" sz="1600" b="0" i="1" dirty="0" err="1">
                <a:solidFill>
                  <a:schemeClr val="tx1"/>
                </a:solidFill>
              </a:rPr>
              <a:t>SPFirst</a:t>
            </a:r>
            <a:r>
              <a:rPr lang="en-US" sz="1600" b="0" i="1" dirty="0">
                <a:solidFill>
                  <a:schemeClr val="tx1"/>
                </a:solidFill>
              </a:rPr>
              <a:t> Sec. 8-4 &amp; 8-9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0662590"/>
              </p:ext>
            </p:extLst>
          </p:nvPr>
        </p:nvGraphicFramePr>
        <p:xfrm>
          <a:off x="1130301" y="1996716"/>
          <a:ext cx="6794500" cy="409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81400" imgH="215900" progId="Equation.3">
                  <p:embed/>
                </p:oleObj>
              </mc:Choice>
              <mc:Fallback>
                <p:oleObj name="Equation" r:id="rId2" imgW="3581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30301" y="1996716"/>
                        <a:ext cx="6794500" cy="409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935322"/>
              </p:ext>
            </p:extLst>
          </p:nvPr>
        </p:nvGraphicFramePr>
        <p:xfrm>
          <a:off x="1143000" y="2405063"/>
          <a:ext cx="6702425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03600" imgH="203200" progId="Equation.3">
                  <p:embed/>
                </p:oleObj>
              </mc:Choice>
              <mc:Fallback>
                <p:oleObj name="Equation" r:id="rId4" imgW="3403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3000" y="2405063"/>
                        <a:ext cx="6702425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143202"/>
              </p:ext>
            </p:extLst>
          </p:nvPr>
        </p:nvGraphicFramePr>
        <p:xfrm>
          <a:off x="1143001" y="3581400"/>
          <a:ext cx="6781800" cy="456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81400" imgH="241300" progId="Equation.3">
                  <p:embed/>
                </p:oleObj>
              </mc:Choice>
              <mc:Fallback>
                <p:oleObj name="Equation" r:id="rId6" imgW="35814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3001" y="3581400"/>
                        <a:ext cx="6781800" cy="4564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363278"/>
              </p:ext>
            </p:extLst>
          </p:nvPr>
        </p:nvGraphicFramePr>
        <p:xfrm>
          <a:off x="1143000" y="4011762"/>
          <a:ext cx="5334000" cy="460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94000" imgH="241300" progId="Equation.3">
                  <p:embed/>
                </p:oleObj>
              </mc:Choice>
              <mc:Fallback>
                <p:oleObj name="Equation" r:id="rId8" imgW="27940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43000" y="4011762"/>
                        <a:ext cx="5334000" cy="4602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437889"/>
              </p:ext>
            </p:extLst>
          </p:nvPr>
        </p:nvGraphicFramePr>
        <p:xfrm>
          <a:off x="1143001" y="4401434"/>
          <a:ext cx="3650840" cy="851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5000" imgH="444500" progId="Equation.3">
                  <p:embed/>
                </p:oleObj>
              </mc:Choice>
              <mc:Fallback>
                <p:oleObj name="Equation" r:id="rId10" imgW="19050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43001" y="4401434"/>
                        <a:ext cx="3650840" cy="8516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609600" y="2743200"/>
            <a:ext cx="845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None/>
            </a:pPr>
            <a:r>
              <a:rPr lang="en-US" dirty="0"/>
              <a:t>MATLAB : </a:t>
            </a:r>
            <a:r>
              <a:rPr lang="en-US" sz="2000" dirty="0">
                <a:latin typeface="Courier New"/>
                <a:cs typeface="Courier New"/>
              </a:rPr>
              <a:t>filter([b0 b1 b2], [1 -a1 -a2], x);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31242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Transfer function in </a:t>
            </a:r>
            <a:r>
              <a:rPr lang="en-US" i="1" dirty="0"/>
              <a:t>z</a:t>
            </a:r>
            <a:r>
              <a:rPr lang="en-US" dirty="0"/>
              <a:t>-domain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06485"/>
              </p:ext>
            </p:extLst>
          </p:nvPr>
        </p:nvGraphicFramePr>
        <p:xfrm>
          <a:off x="1143000" y="5562600"/>
          <a:ext cx="249178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20800" imgH="444500" progId="Equation.3">
                  <p:embed/>
                </p:oleObj>
              </mc:Choice>
              <mc:Fallback>
                <p:oleObj name="Equation" r:id="rId12" imgW="1320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43000" y="5562600"/>
                        <a:ext cx="2491783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81000" y="51054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CC00CC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Factor transfer function in </a:t>
            </a:r>
            <a:r>
              <a:rPr lang="en-US" i="1" dirty="0"/>
              <a:t>z</a:t>
            </a:r>
            <a:r>
              <a:rPr lang="en-US" dirty="0"/>
              <a:t>-domain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05000" y="64008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Zeros z</a:t>
            </a:r>
            <a:r>
              <a:rPr lang="en-US" sz="2000" b="1" i="1" baseline="-25000" dirty="0">
                <a:solidFill>
                  <a:srgbClr val="FF0000"/>
                </a:solidFill>
              </a:rPr>
              <a:t>0</a:t>
            </a:r>
            <a:r>
              <a:rPr lang="en-US" sz="2000" b="1" i="1" dirty="0">
                <a:solidFill>
                  <a:srgbClr val="FF0000"/>
                </a:solidFill>
              </a:rPr>
              <a:t> and z</a:t>
            </a:r>
            <a:r>
              <a:rPr lang="en-US" sz="2000" b="1" i="1" baseline="-25000" dirty="0">
                <a:solidFill>
                  <a:srgbClr val="FF0000"/>
                </a:solidFill>
              </a:rPr>
              <a:t>1</a:t>
            </a:r>
            <a:endParaRPr lang="en-US" sz="2000" b="1" i="1" baseline="30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4800" y="64008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Poles p</a:t>
            </a:r>
            <a:r>
              <a:rPr lang="en-US" sz="2000" b="1" i="1" baseline="-25000" dirty="0">
                <a:solidFill>
                  <a:srgbClr val="FF0000"/>
                </a:solidFill>
              </a:rPr>
              <a:t>0</a:t>
            </a:r>
            <a:r>
              <a:rPr lang="en-US" sz="2000" b="1" i="1" dirty="0">
                <a:solidFill>
                  <a:srgbClr val="FF0000"/>
                </a:solidFill>
              </a:rPr>
              <a:t> and p</a:t>
            </a:r>
            <a:r>
              <a:rPr lang="en-US" sz="2000" b="1" i="1" baseline="-25000" dirty="0">
                <a:solidFill>
                  <a:srgbClr val="FF0000"/>
                </a:solidFill>
              </a:rPr>
              <a:t>1</a:t>
            </a:r>
            <a:endParaRPr lang="en-US" sz="2000" b="1" i="1" baseline="30000" dirty="0">
              <a:solidFill>
                <a:srgbClr val="FF0000"/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413190"/>
              </p:ext>
            </p:extLst>
          </p:nvPr>
        </p:nvGraphicFramePr>
        <p:xfrm>
          <a:off x="3733800" y="5632748"/>
          <a:ext cx="2133600" cy="779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81100" imgH="431800" progId="Equation.3">
                  <p:embed/>
                </p:oleObj>
              </mc:Choice>
              <mc:Fallback>
                <p:oleObj name="Equation" r:id="rId14" imgW="1181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733800" y="5632748"/>
                        <a:ext cx="2133600" cy="779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096000" y="6000690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0000"/>
                </a:solidFill>
              </a:rPr>
              <a:t>|z| &gt; |p</a:t>
            </a:r>
            <a:r>
              <a:rPr lang="en-US" sz="2000" b="1" i="1" baseline="-25000" dirty="0">
                <a:solidFill>
                  <a:srgbClr val="FF0000"/>
                </a:solidFill>
              </a:rPr>
              <a:t>0</a:t>
            </a:r>
            <a:r>
              <a:rPr lang="en-US" sz="2000" b="1" i="1" dirty="0">
                <a:solidFill>
                  <a:srgbClr val="FF0000"/>
                </a:solidFill>
              </a:rPr>
              <a:t>|  and |z| &gt; |p</a:t>
            </a:r>
            <a:r>
              <a:rPr lang="en-US" sz="2000" b="1" i="1" baseline="-25000" dirty="0">
                <a:solidFill>
                  <a:srgbClr val="FF0000"/>
                </a:solidFill>
              </a:rPr>
              <a:t>1</a:t>
            </a:r>
            <a:r>
              <a:rPr lang="en-US" sz="2000" b="1" i="1" dirty="0">
                <a:solidFill>
                  <a:srgbClr val="FF0000"/>
                </a:solidFill>
              </a:rPr>
              <a:t>| </a:t>
            </a:r>
            <a:endParaRPr lang="en-US" sz="2000" b="1" i="1" baseline="30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77000" y="569589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>
                <a:solidFill>
                  <a:srgbClr val="FF0000"/>
                </a:solidFill>
              </a:rPr>
              <a:t>Valid z values</a:t>
            </a:r>
            <a:endParaRPr lang="en-US" sz="2000" b="1" i="1" u="sng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06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  <p:bldP spid="14" grpId="0"/>
      <p:bldP spid="15" grpId="0"/>
      <p:bldP spid="16" grpId="0"/>
      <p:bldP spid="19" grpId="0"/>
      <p:bldP spid="2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18135</TotalTime>
  <Words>1637</Words>
  <Application>Microsoft Macintosh PowerPoint</Application>
  <PresentationFormat>On-screen Show (4:3)</PresentationFormat>
  <Paragraphs>265</Paragraphs>
  <Slides>16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ＭＳ Ｐゴシック</vt:lpstr>
      <vt:lpstr>Cambria</vt:lpstr>
      <vt:lpstr>Cambria Math</vt:lpstr>
      <vt:lpstr>Courier New</vt:lpstr>
      <vt:lpstr>Impact</vt:lpstr>
      <vt:lpstr>Lucida Grande</vt:lpstr>
      <vt:lpstr>Symbol</vt:lpstr>
      <vt:lpstr>Times New Roman</vt:lpstr>
      <vt:lpstr>Verdana</vt:lpstr>
      <vt:lpstr>Wingdings</vt:lpstr>
      <vt:lpstr>Zapf Dingbats</vt:lpstr>
      <vt:lpstr>Default Design</vt:lpstr>
      <vt:lpstr>Equation</vt:lpstr>
      <vt:lpstr>Infinite Impulse Response Filters</vt:lpstr>
      <vt:lpstr>Linear Systems and Signals Topics</vt:lpstr>
      <vt:lpstr>Infinite Impulse Response (IIR) Filter</vt:lpstr>
      <vt:lpstr>Infinite Impulse Response (IIR) Filter</vt:lpstr>
      <vt:lpstr>Three Common Z-Transform Pairs</vt:lpstr>
      <vt:lpstr>First-Order LTI IIR Filter</vt:lpstr>
      <vt:lpstr>First-Order LTI IIR Filter Freq. Resp.</vt:lpstr>
      <vt:lpstr>Demonstrations</vt:lpstr>
      <vt:lpstr>Second-Order LTI IIR Filter</vt:lpstr>
      <vt:lpstr>Magnitude Response</vt:lpstr>
      <vt:lpstr>Demonstrations</vt:lpstr>
      <vt:lpstr>Stability</vt:lpstr>
      <vt:lpstr>BIBO Stability</vt:lpstr>
      <vt:lpstr>Block Diagram for IIR Filter</vt:lpstr>
      <vt:lpstr>Block Diagram for IIR Filter</vt:lpstr>
      <vt:lpstr>License Info for SPFirst Slides</vt:lpstr>
    </vt:vector>
  </TitlesOfParts>
  <Company>The University of Texas at Austin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subject>EE 345S Lecture 0</dc:subject>
  <dc:creator>Brian L. Evans</dc:creator>
  <cp:lastModifiedBy>Brian Evans</cp:lastModifiedBy>
  <cp:revision>1240</cp:revision>
  <cp:lastPrinted>2016-05-26T02:20:27Z</cp:lastPrinted>
  <dcterms:created xsi:type="dcterms:W3CDTF">1999-08-31T01:42:33Z</dcterms:created>
  <dcterms:modified xsi:type="dcterms:W3CDTF">2024-08-19T05:29:38Z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4</vt:i4>
  </property>
  <property fmtid="{D5CDD505-2E9C-101B-9397-08002B2CF9AE}" pid="6" name="ScreenUsage">
    <vt:i4>3</vt:i4>
  </property>
  <property fmtid="{D5CDD505-2E9C-101B-9397-08002B2CF9AE}" pid="7" name="MailAddress">
    <vt:lpwstr>bevans@ece.utexas.edu</vt:lpwstr>
  </property>
  <property fmtid="{D5CDD505-2E9C-101B-9397-08002B2CF9AE}" pid="8" name="HomePage">
    <vt:lpwstr>http://www.ece.utexas.ed/~bevans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L:\bevans\ee313s01\01_Introduction</vt:lpwstr>
  </property>
</Properties>
</file>