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256" r:id="rId2"/>
    <p:sldId id="469" r:id="rId3"/>
    <p:sldId id="470" r:id="rId4"/>
    <p:sldId id="471" r:id="rId5"/>
    <p:sldId id="472" r:id="rId6"/>
    <p:sldId id="473" r:id="rId7"/>
    <p:sldId id="474" r:id="rId8"/>
    <p:sldId id="475" r:id="rId9"/>
    <p:sldId id="476" r:id="rId10"/>
    <p:sldId id="477" r:id="rId11"/>
    <p:sldId id="478" r:id="rId12"/>
    <p:sldId id="409" r:id="rId13"/>
    <p:sldId id="307" r:id="rId14"/>
    <p:sldId id="480" r:id="rId15"/>
    <p:sldId id="481" r:id="rId16"/>
    <p:sldId id="482" r:id="rId17"/>
    <p:sldId id="436" r:id="rId18"/>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1E1E1E"/>
    <a:srgbClr val="2B2B2B"/>
    <a:srgbClr val="434343"/>
    <a:srgbClr val="585858"/>
    <a:srgbClr val="505050"/>
    <a:srgbClr val="404040"/>
    <a:srgbClr val="242424"/>
    <a:srgbClr val="A5A5E9"/>
    <a:srgbClr val="CF3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autoAdjust="0"/>
    <p:restoredTop sz="94660"/>
  </p:normalViewPr>
  <p:slideViewPr>
    <p:cSldViewPr>
      <p:cViewPr varScale="1">
        <p:scale>
          <a:sx n="113" d="100"/>
          <a:sy n="113" d="100"/>
        </p:scale>
        <p:origin x="15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52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4975" cy="4572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6083" name="Rectangle 3"/>
          <p:cNvSpPr>
            <a:spLocks noGrp="1" noChangeArrowheads="1"/>
          </p:cNvSpPr>
          <p:nvPr>
            <p:ph type="dt" sz="quarter" idx="1"/>
          </p:nvPr>
        </p:nvSpPr>
        <p:spPr bwMode="auto">
          <a:xfrm>
            <a:off x="3867150" y="0"/>
            <a:ext cx="2974975" cy="4572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46084" name="Rectangle 4"/>
          <p:cNvSpPr>
            <a:spLocks noGrp="1" noChangeArrowheads="1"/>
          </p:cNvSpPr>
          <p:nvPr>
            <p:ph type="ftr" sz="quarter" idx="2"/>
          </p:nvPr>
        </p:nvSpPr>
        <p:spPr bwMode="auto">
          <a:xfrm>
            <a:off x="0" y="8855075"/>
            <a:ext cx="2974975" cy="4572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6085" name="Rectangle 5"/>
          <p:cNvSpPr>
            <a:spLocks noGrp="1" noChangeArrowheads="1"/>
          </p:cNvSpPr>
          <p:nvPr>
            <p:ph type="sldNum" sz="quarter" idx="3"/>
          </p:nvPr>
        </p:nvSpPr>
        <p:spPr bwMode="auto">
          <a:xfrm>
            <a:off x="3867150" y="8855075"/>
            <a:ext cx="2974975" cy="4572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lgn="r">
              <a:defRPr sz="1200"/>
            </a:lvl1pPr>
          </a:lstStyle>
          <a:p>
            <a:fld id="{019C1538-8C06-C145-B348-B6B904A0B870}" type="slidenum">
              <a:rPr lang="en-US"/>
              <a:pPr/>
              <a:t>‹#›</a:t>
            </a:fld>
            <a:endParaRPr lang="en-US"/>
          </a:p>
        </p:txBody>
      </p:sp>
    </p:spTree>
    <p:extLst>
      <p:ext uri="{BB962C8B-B14F-4D97-AF65-F5344CB8AC3E}">
        <p14:creationId xmlns:p14="http://schemas.microsoft.com/office/powerpoint/2010/main" val="2150651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4975" cy="4572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1507" name="Rectangle 3"/>
          <p:cNvSpPr>
            <a:spLocks noGrp="1" noChangeArrowheads="1"/>
          </p:cNvSpPr>
          <p:nvPr>
            <p:ph type="dt" idx="1"/>
          </p:nvPr>
        </p:nvSpPr>
        <p:spPr bwMode="auto">
          <a:xfrm>
            <a:off x="3867150" y="0"/>
            <a:ext cx="2974975" cy="4572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082675" y="688975"/>
            <a:ext cx="4679950" cy="35099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9" name="Rectangle 5"/>
          <p:cNvSpPr>
            <a:spLocks noGrp="1" noChangeArrowheads="1"/>
          </p:cNvSpPr>
          <p:nvPr>
            <p:ph type="body" sz="quarter" idx="3"/>
          </p:nvPr>
        </p:nvSpPr>
        <p:spPr bwMode="auto">
          <a:xfrm>
            <a:off x="893763" y="4427538"/>
            <a:ext cx="5056187" cy="4195762"/>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855075"/>
            <a:ext cx="2974975" cy="4572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1511" name="Rectangle 7"/>
          <p:cNvSpPr>
            <a:spLocks noGrp="1" noChangeArrowheads="1"/>
          </p:cNvSpPr>
          <p:nvPr>
            <p:ph type="sldNum" sz="quarter" idx="5"/>
          </p:nvPr>
        </p:nvSpPr>
        <p:spPr bwMode="auto">
          <a:xfrm>
            <a:off x="3867150" y="8855075"/>
            <a:ext cx="2974975" cy="4572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lgn="r">
              <a:defRPr sz="1200"/>
            </a:lvl1pPr>
          </a:lstStyle>
          <a:p>
            <a:fld id="{8A808DF4-B55E-EC42-B023-904EB67A6183}" type="slidenum">
              <a:rPr lang="en-US"/>
              <a:pPr/>
              <a:t>‹#›</a:t>
            </a:fld>
            <a:endParaRPr lang="en-US"/>
          </a:p>
        </p:txBody>
      </p:sp>
    </p:spTree>
    <p:extLst>
      <p:ext uri="{BB962C8B-B14F-4D97-AF65-F5344CB8AC3E}">
        <p14:creationId xmlns:p14="http://schemas.microsoft.com/office/powerpoint/2010/main" val="1406656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r>
              <a:rPr lang="en-US" dirty="0"/>
              <a:t>12-</a:t>
            </a:r>
            <a:fld id="{25E6C7D9-E153-A246-A118-12F94377C0D3}" type="slidenum">
              <a:rPr lang="en-US" smtClean="0"/>
              <a:pPr/>
              <a:t>‹#›</a:t>
            </a:fld>
            <a:endParaRPr lang="en-US" dirty="0"/>
          </a:p>
        </p:txBody>
      </p:sp>
    </p:spTree>
    <p:extLst>
      <p:ext uri="{BB962C8B-B14F-4D97-AF65-F5344CB8AC3E}">
        <p14:creationId xmlns:p14="http://schemas.microsoft.com/office/powerpoint/2010/main" val="367385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a:t>0-</a:t>
            </a:r>
            <a:fld id="{F0256674-A60C-E94E-9F9F-1C820431AC6D}" type="slidenum">
              <a:rPr lang="en-US"/>
              <a:pPr/>
              <a:t>‹#›</a:t>
            </a:fld>
            <a:endParaRPr lang="en-US"/>
          </a:p>
        </p:txBody>
      </p:sp>
    </p:spTree>
    <p:extLst>
      <p:ext uri="{BB962C8B-B14F-4D97-AF65-F5344CB8AC3E}">
        <p14:creationId xmlns:p14="http://schemas.microsoft.com/office/powerpoint/2010/main" val="290585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769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a:t>0-</a:t>
            </a:r>
            <a:fld id="{7881BF9C-558B-2145-8DFD-3FA67EFD8A21}" type="slidenum">
              <a:rPr lang="en-US"/>
              <a:pPr/>
              <a:t>‹#›</a:t>
            </a:fld>
            <a:endParaRPr lang="en-US"/>
          </a:p>
        </p:txBody>
      </p:sp>
    </p:spTree>
    <p:extLst>
      <p:ext uri="{BB962C8B-B14F-4D97-AF65-F5344CB8AC3E}">
        <p14:creationId xmlns:p14="http://schemas.microsoft.com/office/powerpoint/2010/main" val="19792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dirty="0"/>
              <a:t>12-</a:t>
            </a:r>
            <a:fld id="{48456A70-0021-B84E-925B-88B7CCC4D2F0}" type="slidenum">
              <a:rPr lang="en-US" smtClean="0"/>
              <a:pPr/>
              <a:t>‹#›</a:t>
            </a:fld>
            <a:endParaRPr lang="en-US" dirty="0"/>
          </a:p>
        </p:txBody>
      </p:sp>
    </p:spTree>
    <p:extLst>
      <p:ext uri="{BB962C8B-B14F-4D97-AF65-F5344CB8AC3E}">
        <p14:creationId xmlns:p14="http://schemas.microsoft.com/office/powerpoint/2010/main" val="24315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n-US" dirty="0"/>
              <a:t>12-</a:t>
            </a:r>
            <a:fld id="{33EDC96D-55DE-CA44-A250-A00E3EA1FE2D}" type="slidenum">
              <a:rPr lang="en-US" smtClean="0"/>
              <a:pPr/>
              <a:t>‹#›</a:t>
            </a:fld>
            <a:endParaRPr lang="en-US" dirty="0"/>
          </a:p>
        </p:txBody>
      </p:sp>
    </p:spTree>
    <p:extLst>
      <p:ext uri="{BB962C8B-B14F-4D97-AF65-F5344CB8AC3E}">
        <p14:creationId xmlns:p14="http://schemas.microsoft.com/office/powerpoint/2010/main" val="88556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r>
              <a:rPr lang="en-US" dirty="0"/>
              <a:t>12-</a:t>
            </a:r>
            <a:fld id="{95762E6C-DE49-564A-8C5A-CB9F7777570B}" type="slidenum">
              <a:rPr lang="en-US" smtClean="0"/>
              <a:pPr/>
              <a:t>‹#›</a:t>
            </a:fld>
            <a:endParaRPr lang="en-US" dirty="0"/>
          </a:p>
        </p:txBody>
      </p:sp>
    </p:spTree>
    <p:extLst>
      <p:ext uri="{BB962C8B-B14F-4D97-AF65-F5344CB8AC3E}">
        <p14:creationId xmlns:p14="http://schemas.microsoft.com/office/powerpoint/2010/main" val="256827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r>
              <a:rPr lang="en-US" dirty="0"/>
              <a:t>12-</a:t>
            </a:r>
            <a:fld id="{B41D315A-3C59-1141-9ADA-E7C044A0462A}" type="slidenum">
              <a:rPr lang="en-US" smtClean="0"/>
              <a:pPr/>
              <a:t>‹#›</a:t>
            </a:fld>
            <a:endParaRPr lang="en-US" dirty="0"/>
          </a:p>
        </p:txBody>
      </p:sp>
    </p:spTree>
    <p:extLst>
      <p:ext uri="{BB962C8B-B14F-4D97-AF65-F5344CB8AC3E}">
        <p14:creationId xmlns:p14="http://schemas.microsoft.com/office/powerpoint/2010/main" val="241313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r>
              <a:rPr lang="en-US" dirty="0"/>
              <a:t>12-</a:t>
            </a:r>
            <a:fld id="{A4D5F681-E361-EC4F-A31C-2C644342852A}" type="slidenum">
              <a:rPr lang="en-US" smtClean="0"/>
              <a:pPr/>
              <a:t>‹#›</a:t>
            </a:fld>
            <a:endParaRPr lang="en-US" dirty="0"/>
          </a:p>
        </p:txBody>
      </p:sp>
    </p:spTree>
    <p:extLst>
      <p:ext uri="{BB962C8B-B14F-4D97-AF65-F5344CB8AC3E}">
        <p14:creationId xmlns:p14="http://schemas.microsoft.com/office/powerpoint/2010/main" val="405737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dirty="0"/>
              <a:t>12-</a:t>
            </a:r>
            <a:fld id="{8B3C100E-1D49-9B4B-9283-CFA0E9FD430A}" type="slidenum">
              <a:rPr lang="en-US" smtClean="0"/>
              <a:pPr/>
              <a:t>‹#›</a:t>
            </a:fld>
            <a:endParaRPr lang="en-US" dirty="0"/>
          </a:p>
        </p:txBody>
      </p:sp>
    </p:spTree>
    <p:extLst>
      <p:ext uri="{BB962C8B-B14F-4D97-AF65-F5344CB8AC3E}">
        <p14:creationId xmlns:p14="http://schemas.microsoft.com/office/powerpoint/2010/main" val="197238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0-</a:t>
            </a:r>
            <a:fld id="{98833C8E-FE58-5C4B-9D16-66EC237C2A94}" type="slidenum">
              <a:rPr lang="en-US"/>
              <a:pPr/>
              <a:t>‹#›</a:t>
            </a:fld>
            <a:endParaRPr lang="en-US"/>
          </a:p>
        </p:txBody>
      </p:sp>
    </p:spTree>
    <p:extLst>
      <p:ext uri="{BB962C8B-B14F-4D97-AF65-F5344CB8AC3E}">
        <p14:creationId xmlns:p14="http://schemas.microsoft.com/office/powerpoint/2010/main" val="142911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0-</a:t>
            </a:r>
            <a:fld id="{77728885-51BE-1D4A-AD7E-30D0C367FAF6}" type="slidenum">
              <a:rPr lang="en-US"/>
              <a:pPr/>
              <a:t>‹#›</a:t>
            </a:fld>
            <a:endParaRPr lang="en-US"/>
          </a:p>
        </p:txBody>
      </p:sp>
    </p:spTree>
    <p:extLst>
      <p:ext uri="{BB962C8B-B14F-4D97-AF65-F5344CB8AC3E}">
        <p14:creationId xmlns:p14="http://schemas.microsoft.com/office/powerpoint/2010/main" val="203313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30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8305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dirty="0"/>
              <a:t>12-</a:t>
            </a:r>
            <a:fld id="{B4EAA76D-941B-F24A-9A99-FA0C585D58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dissolve">
                                      <p:cBhvr>
                                        <p:cTn id="10" dur="500"/>
                                        <p:tgtEl>
                                          <p:spTgt spid="10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dissolve">
                                      <p:cBhvr>
                                        <p:cTn id="13" dur="500"/>
                                        <p:tgtEl>
                                          <p:spTgt spid="10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dissolve">
                                      <p:cBhvr>
                                        <p:cTn id="16" dur="500"/>
                                        <p:tgtEl>
                                          <p:spTgt spid="10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dissolve">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ftr="0" dt="0"/>
  <p:txStyles>
    <p:titleStyle>
      <a:lvl1pPr algn="ctr" rtl="0" eaLnBrk="0" fontAlgn="base" hangingPunct="0">
        <a:spcBef>
          <a:spcPct val="0"/>
        </a:spcBef>
        <a:spcAft>
          <a:spcPct val="0"/>
        </a:spcAft>
        <a:defRPr sz="4000" b="1">
          <a:solidFill>
            <a:srgbClr val="6600FF"/>
          </a:solidFill>
          <a:latin typeface="+mj-lt"/>
          <a:ea typeface="ＭＳ Ｐゴシック" charset="0"/>
          <a:cs typeface="+mj-cs"/>
        </a:defRPr>
      </a:lvl1pPr>
      <a:lvl2pPr algn="ctr" rtl="0" eaLnBrk="0" fontAlgn="base" hangingPunct="0">
        <a:spcBef>
          <a:spcPct val="0"/>
        </a:spcBef>
        <a:spcAft>
          <a:spcPct val="0"/>
        </a:spcAft>
        <a:defRPr sz="4000" b="1">
          <a:solidFill>
            <a:srgbClr val="6600FF"/>
          </a:solidFill>
          <a:latin typeface="Times New Roman" pitchFamily="18" charset="0"/>
          <a:ea typeface="ＭＳ Ｐゴシック" charset="0"/>
        </a:defRPr>
      </a:lvl2pPr>
      <a:lvl3pPr algn="ctr" rtl="0" eaLnBrk="0" fontAlgn="base" hangingPunct="0">
        <a:spcBef>
          <a:spcPct val="0"/>
        </a:spcBef>
        <a:spcAft>
          <a:spcPct val="0"/>
        </a:spcAft>
        <a:defRPr sz="4000" b="1">
          <a:solidFill>
            <a:srgbClr val="6600FF"/>
          </a:solidFill>
          <a:latin typeface="Times New Roman" pitchFamily="18" charset="0"/>
          <a:ea typeface="ＭＳ Ｐゴシック" charset="0"/>
        </a:defRPr>
      </a:lvl3pPr>
      <a:lvl4pPr algn="ctr" rtl="0" eaLnBrk="0" fontAlgn="base" hangingPunct="0">
        <a:spcBef>
          <a:spcPct val="0"/>
        </a:spcBef>
        <a:spcAft>
          <a:spcPct val="0"/>
        </a:spcAft>
        <a:defRPr sz="4000" b="1">
          <a:solidFill>
            <a:srgbClr val="6600FF"/>
          </a:solidFill>
          <a:latin typeface="Times New Roman" pitchFamily="18" charset="0"/>
          <a:ea typeface="ＭＳ Ｐゴシック" charset="0"/>
        </a:defRPr>
      </a:lvl4pPr>
      <a:lvl5pPr algn="ctr" rtl="0" eaLnBrk="0" fontAlgn="base" hangingPunct="0">
        <a:spcBef>
          <a:spcPct val="0"/>
        </a:spcBef>
        <a:spcAft>
          <a:spcPct val="0"/>
        </a:spcAft>
        <a:defRPr sz="4000" b="1">
          <a:solidFill>
            <a:srgbClr val="6600FF"/>
          </a:solidFill>
          <a:latin typeface="Times New Roman" pitchFamily="18" charset="0"/>
          <a:ea typeface="ＭＳ Ｐゴシック" charset="0"/>
        </a:defRPr>
      </a:lvl5pPr>
      <a:lvl6pPr marL="457200" algn="ctr" rtl="0" eaLnBrk="0" fontAlgn="base" hangingPunct="0">
        <a:spcBef>
          <a:spcPct val="0"/>
        </a:spcBef>
        <a:spcAft>
          <a:spcPct val="0"/>
        </a:spcAft>
        <a:defRPr sz="4000" b="1">
          <a:solidFill>
            <a:srgbClr val="6600FF"/>
          </a:solidFill>
          <a:latin typeface="Times New Roman" pitchFamily="18" charset="0"/>
        </a:defRPr>
      </a:lvl6pPr>
      <a:lvl7pPr marL="914400" algn="ctr" rtl="0" eaLnBrk="0" fontAlgn="base" hangingPunct="0">
        <a:spcBef>
          <a:spcPct val="0"/>
        </a:spcBef>
        <a:spcAft>
          <a:spcPct val="0"/>
        </a:spcAft>
        <a:defRPr sz="4000" b="1">
          <a:solidFill>
            <a:srgbClr val="6600FF"/>
          </a:solidFill>
          <a:latin typeface="Times New Roman" pitchFamily="18" charset="0"/>
        </a:defRPr>
      </a:lvl7pPr>
      <a:lvl8pPr marL="1371600" algn="ctr" rtl="0" eaLnBrk="0" fontAlgn="base" hangingPunct="0">
        <a:spcBef>
          <a:spcPct val="0"/>
        </a:spcBef>
        <a:spcAft>
          <a:spcPct val="0"/>
        </a:spcAft>
        <a:defRPr sz="4000" b="1">
          <a:solidFill>
            <a:srgbClr val="6600FF"/>
          </a:solidFill>
          <a:latin typeface="Times New Roman" pitchFamily="18" charset="0"/>
        </a:defRPr>
      </a:lvl8pPr>
      <a:lvl9pPr marL="1828800" algn="ctr" rtl="0" eaLnBrk="0" fontAlgn="base" hangingPunct="0">
        <a:spcBef>
          <a:spcPct val="0"/>
        </a:spcBef>
        <a:spcAft>
          <a:spcPct val="0"/>
        </a:spcAft>
        <a:defRPr sz="4000" b="1">
          <a:solidFill>
            <a:srgbClr val="6600FF"/>
          </a:solidFill>
          <a:latin typeface="Times New Roman" pitchFamily="18" charset="0"/>
        </a:defRPr>
      </a:lvl9pPr>
    </p:titleStyle>
    <p:body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4.wmf"/><Relationship Id="rId7" Type="http://schemas.openxmlformats.org/officeDocument/2006/relationships/image" Target="../media/image24.png"/><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users.ece.utexas.edu/~bevans/courses/signals/handouts/Appendix%20W%20Time%20Invariance%20for%20an%20Integrator.pdf" TargetMode="External"/><Relationship Id="rId4" Type="http://schemas.openxmlformats.org/officeDocument/2006/relationships/hyperlink" Target="https://users.ece.utexas.edu/~bevans/courses/signals/handouts/Appendix%20U%20Time%20Invariance%20Under%20Observations.pdf" TargetMode="Externa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0.wmf"/><Relationship Id="rId18" Type="http://schemas.openxmlformats.org/officeDocument/2006/relationships/oleObject" Target="../embeddings/oleObject53.bin"/><Relationship Id="rId3" Type="http://schemas.openxmlformats.org/officeDocument/2006/relationships/image" Target="../media/image51.wmf"/><Relationship Id="rId21" Type="http://schemas.openxmlformats.org/officeDocument/2006/relationships/image" Target="../media/image57.wmf"/><Relationship Id="rId7" Type="http://schemas.openxmlformats.org/officeDocument/2006/relationships/image" Target="../media/image47.wmf"/><Relationship Id="rId12" Type="http://schemas.openxmlformats.org/officeDocument/2006/relationships/oleObject" Target="../embeddings/oleObject50.bin"/><Relationship Id="rId17" Type="http://schemas.openxmlformats.org/officeDocument/2006/relationships/image" Target="../media/image55.wmf"/><Relationship Id="rId2" Type="http://schemas.openxmlformats.org/officeDocument/2006/relationships/oleObject" Target="../embeddings/oleObject44.bin"/><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3.wmf"/><Relationship Id="rId5" Type="http://schemas.openxmlformats.org/officeDocument/2006/relationships/image" Target="../media/image52.wmf"/><Relationship Id="rId15" Type="http://schemas.openxmlformats.org/officeDocument/2006/relationships/image" Target="../media/image54.wmf"/><Relationship Id="rId23" Type="http://schemas.openxmlformats.org/officeDocument/2006/relationships/image" Target="../media/image58.emf"/><Relationship Id="rId10" Type="http://schemas.openxmlformats.org/officeDocument/2006/relationships/oleObject" Target="../embeddings/oleObject49.bin"/><Relationship Id="rId19" Type="http://schemas.openxmlformats.org/officeDocument/2006/relationships/image" Target="../media/image56.wmf"/><Relationship Id="rId4" Type="http://schemas.openxmlformats.org/officeDocument/2006/relationships/oleObject" Target="../embeddings/oleObject45.bin"/><Relationship Id="rId9" Type="http://schemas.openxmlformats.org/officeDocument/2006/relationships/oleObject" Target="../embeddings/oleObject48.bin"/><Relationship Id="rId14" Type="http://schemas.openxmlformats.org/officeDocument/2006/relationships/oleObject" Target="../embeddings/oleObject51.bin"/><Relationship Id="rId22"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sa/1.0/legalcode" TargetMode="External"/><Relationship Id="rId2" Type="http://schemas.openxmlformats.org/officeDocument/2006/relationships/hyperlink" Target="http://creativecommons.org/licenses/by-nc-sa/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png"/><Relationship Id="rId7" Type="http://schemas.openxmlformats.org/officeDocument/2006/relationships/oleObject" Target="../embeddings/oleObject5.bin"/><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slideLayout" Target="../slideLayouts/slideLayout4.xml"/><Relationship Id="rId6" Type="http://schemas.openxmlformats.org/officeDocument/2006/relationships/oleObject" Target="../embeddings/oleObject8.bin"/><Relationship Id="rId5" Type="http://schemas.openxmlformats.org/officeDocument/2006/relationships/image" Target="../media/image10.emf"/><Relationship Id="rId10" Type="http://schemas.openxmlformats.org/officeDocument/2006/relationships/image" Target="../media/image14.png"/><Relationship Id="rId4" Type="http://schemas.openxmlformats.org/officeDocument/2006/relationships/oleObject" Target="../embeddings/oleObject7.bin"/><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5.emf"/><Relationship Id="rId7" Type="http://schemas.openxmlformats.org/officeDocument/2006/relationships/oleObject" Target="../embeddings/oleObject11.bin"/><Relationship Id="rId12" Type="http://schemas.openxmlformats.org/officeDocument/2006/relationships/oleObject" Target="../embeddings/oleObject13.bin"/><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emf"/><Relationship Id="rId10" Type="http://schemas.openxmlformats.org/officeDocument/2006/relationships/image" Target="../media/image19.e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6.wmf"/><Relationship Id="rId18" Type="http://schemas.openxmlformats.org/officeDocument/2006/relationships/image" Target="../media/image28.wmf"/><Relationship Id="rId3" Type="http://schemas.openxmlformats.org/officeDocument/2006/relationships/image" Target="../media/image21.wmf"/><Relationship Id="rId21" Type="http://schemas.openxmlformats.org/officeDocument/2006/relationships/oleObject" Target="../embeddings/oleObject24.bin"/><Relationship Id="rId7" Type="http://schemas.openxmlformats.org/officeDocument/2006/relationships/image" Target="../media/image23.wmf"/><Relationship Id="rId12" Type="http://schemas.openxmlformats.org/officeDocument/2006/relationships/oleObject" Target="../embeddings/oleObject19.bin"/><Relationship Id="rId17" Type="http://schemas.openxmlformats.org/officeDocument/2006/relationships/oleObject" Target="../embeddings/oleObject22.bin"/><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8.bin"/><Relationship Id="rId19" Type="http://schemas.openxmlformats.org/officeDocument/2006/relationships/oleObject" Target="../embeddings/oleObject23.bin"/><Relationship Id="rId4" Type="http://schemas.openxmlformats.org/officeDocument/2006/relationships/oleObject" Target="../embeddings/oleObject15.bin"/><Relationship Id="rId9" Type="http://schemas.openxmlformats.org/officeDocument/2006/relationships/image" Target="../media/image24.wmf"/><Relationship Id="rId14" Type="http://schemas.openxmlformats.org/officeDocument/2006/relationships/oleObject" Target="../embeddings/oleObject20.bin"/><Relationship Id="rId22" Type="http://schemas.openxmlformats.org/officeDocument/2006/relationships/image" Target="../media/image30.wmf"/></Relationships>
</file>

<file path=ppt/slides/_rels/slide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8.emf"/><Relationship Id="rId18" Type="http://schemas.openxmlformats.org/officeDocument/2006/relationships/oleObject" Target="../embeddings/oleObject35.bin"/><Relationship Id="rId3" Type="http://schemas.openxmlformats.org/officeDocument/2006/relationships/image" Target="../media/image33.wmf"/><Relationship Id="rId21" Type="http://schemas.openxmlformats.org/officeDocument/2006/relationships/image" Target="../media/image42.emf"/><Relationship Id="rId7" Type="http://schemas.openxmlformats.org/officeDocument/2006/relationships/image" Target="../media/image35.wmf"/><Relationship Id="rId12" Type="http://schemas.openxmlformats.org/officeDocument/2006/relationships/oleObject" Target="../embeddings/oleObject32.bin"/><Relationship Id="rId17" Type="http://schemas.openxmlformats.org/officeDocument/2006/relationships/image" Target="../media/image40.emf"/><Relationship Id="rId2" Type="http://schemas.openxmlformats.org/officeDocument/2006/relationships/oleObject" Target="../embeddings/oleObject27.bin"/><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7.emf"/><Relationship Id="rId5" Type="http://schemas.openxmlformats.org/officeDocument/2006/relationships/image" Target="../media/image34.wmf"/><Relationship Id="rId15" Type="http://schemas.openxmlformats.org/officeDocument/2006/relationships/image" Target="../media/image39.emf"/><Relationship Id="rId10" Type="http://schemas.openxmlformats.org/officeDocument/2006/relationships/oleObject" Target="../embeddings/oleObject31.bin"/><Relationship Id="rId19" Type="http://schemas.openxmlformats.org/officeDocument/2006/relationships/image" Target="../media/image41.emf"/><Relationship Id="rId4" Type="http://schemas.openxmlformats.org/officeDocument/2006/relationships/oleObject" Target="../embeddings/oleObject28.bin"/><Relationship Id="rId9" Type="http://schemas.openxmlformats.org/officeDocument/2006/relationships/image" Target="../media/image36.wmf"/><Relationship Id="rId14" Type="http://schemas.openxmlformats.org/officeDocument/2006/relationships/oleObject" Target="../embeddings/oleObject3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447800"/>
            <a:ext cx="7772400" cy="1143000"/>
          </a:xfrm>
        </p:spPr>
        <p:txBody>
          <a:bodyPr/>
          <a:lstStyle/>
          <a:p>
            <a:r>
              <a:rPr lang="en-US" dirty="0">
                <a:latin typeface="Times New Roman" charset="0"/>
              </a:rPr>
              <a:t>Continuous-Time</a:t>
            </a:r>
            <a:br>
              <a:rPr lang="en-US" dirty="0">
                <a:latin typeface="Times New Roman" charset="0"/>
              </a:rPr>
            </a:br>
            <a:r>
              <a:rPr lang="en-US" dirty="0">
                <a:latin typeface="Times New Roman" charset="0"/>
              </a:rPr>
              <a:t>Signals and LTI Systems</a:t>
            </a:r>
          </a:p>
        </p:txBody>
      </p:sp>
      <p:sp>
        <p:nvSpPr>
          <p:cNvPr id="2051" name="Rectangle 6"/>
          <p:cNvSpPr>
            <a:spLocks noGrp="1" noChangeArrowheads="1"/>
          </p:cNvSpPr>
          <p:nvPr>
            <p:ph type="subTitle" idx="1"/>
          </p:nvPr>
        </p:nvSpPr>
        <p:spPr>
          <a:xfrm>
            <a:off x="838200" y="2895600"/>
            <a:ext cx="7696200" cy="1752600"/>
          </a:xfrm>
        </p:spPr>
        <p:txBody>
          <a:bodyPr/>
          <a:lstStyle/>
          <a:p>
            <a:r>
              <a:rPr lang="en-US" dirty="0">
                <a:solidFill>
                  <a:schemeClr val="tx1"/>
                </a:solidFill>
                <a:latin typeface="Times New Roman" charset="0"/>
              </a:rPr>
              <a:t>Prof. Brian L. Evans</a:t>
            </a:r>
            <a:endParaRPr lang="en-US" dirty="0">
              <a:latin typeface="Times New Roman" charset="0"/>
            </a:endParaRPr>
          </a:p>
          <a:p>
            <a:r>
              <a:rPr lang="en-US" dirty="0">
                <a:latin typeface="Times New Roman" charset="0"/>
              </a:rPr>
              <a:t>Dept. of Electrical and Computer Engineering</a:t>
            </a:r>
          </a:p>
          <a:p>
            <a:r>
              <a:rPr lang="en-US" dirty="0">
                <a:latin typeface="Times New Roman" charset="0"/>
              </a:rPr>
              <a:t>The University of Texas at Austin</a:t>
            </a:r>
          </a:p>
        </p:txBody>
      </p:sp>
      <p:sp>
        <p:nvSpPr>
          <p:cNvPr id="2052" name="Text Box 7"/>
          <p:cNvSpPr txBox="1">
            <a:spLocks noChangeArrowheads="1"/>
          </p:cNvSpPr>
          <p:nvPr/>
        </p:nvSpPr>
        <p:spPr bwMode="auto">
          <a:xfrm>
            <a:off x="0" y="6858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2400" b="0" i="1" dirty="0">
                <a:solidFill>
                  <a:schemeClr val="tx1"/>
                </a:solidFill>
              </a:rPr>
              <a:t>EE 313 Linear Systems and Signals                          Fall 2024</a:t>
            </a:r>
            <a:endParaRPr lang="en-US" sz="2400" b="0" dirty="0">
              <a:solidFill>
                <a:schemeClr val="tx1"/>
              </a:solidFill>
            </a:endParaRPr>
          </a:p>
        </p:txBody>
      </p:sp>
      <p:sp>
        <p:nvSpPr>
          <p:cNvPr id="2053" name="Text Box 8"/>
          <p:cNvSpPr txBox="1">
            <a:spLocks noChangeArrowheads="1"/>
          </p:cNvSpPr>
          <p:nvPr/>
        </p:nvSpPr>
        <p:spPr bwMode="auto">
          <a:xfrm>
            <a:off x="0" y="5943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2000" b="0" i="1" dirty="0"/>
              <a:t>Lecture 12                     http://</a:t>
            </a:r>
            <a:r>
              <a:rPr lang="en-US" sz="2000" b="0" i="1" dirty="0" err="1"/>
              <a:t>www.ece.utexas.edu</a:t>
            </a:r>
            <a:r>
              <a:rPr lang="en-US" sz="2000" b="0" i="1" dirty="0"/>
              <a:t>/~</a:t>
            </a:r>
            <a:r>
              <a:rPr lang="en-US" sz="2000" b="0" i="1" dirty="0" err="1"/>
              <a:t>bevans</a:t>
            </a:r>
            <a:r>
              <a:rPr lang="en-US" sz="2000" b="0" i="1" dirty="0"/>
              <a:t>/courses/signals</a:t>
            </a:r>
          </a:p>
        </p:txBody>
      </p:sp>
      <p:sp>
        <p:nvSpPr>
          <p:cNvPr id="6" name="TextBox 5"/>
          <p:cNvSpPr txBox="1"/>
          <p:nvPr/>
        </p:nvSpPr>
        <p:spPr>
          <a:xfrm>
            <a:off x="0" y="5562600"/>
            <a:ext cx="9144000" cy="400110"/>
          </a:xfrm>
          <a:prstGeom prst="rect">
            <a:avLst/>
          </a:prstGeom>
          <a:noFill/>
        </p:spPr>
        <p:txBody>
          <a:bodyPr wrap="square" rtlCol="0">
            <a:spAutoFit/>
          </a:bodyPr>
          <a:lstStyle/>
          <a:p>
            <a:pPr algn="ctr"/>
            <a:r>
              <a:rPr lang="en-US" sz="2000" dirty="0">
                <a:solidFill>
                  <a:srgbClr val="0000FF"/>
                </a:solidFill>
              </a:rPr>
              <a:t>Textbook: McClellan, Schafer &amp; Yoder, </a:t>
            </a:r>
            <a:r>
              <a:rPr lang="en-US" sz="2000" i="1" dirty="0">
                <a:solidFill>
                  <a:srgbClr val="0000FF"/>
                </a:solidFill>
              </a:rPr>
              <a:t>Signal Processing First, </a:t>
            </a:r>
            <a:r>
              <a:rPr lang="en-US" sz="2000" dirty="0">
                <a:solidFill>
                  <a:srgbClr val="0000FF"/>
                </a:solidFill>
              </a:rPr>
              <a:t>2003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rPr>
              <a:t>Systems</a:t>
            </a:r>
            <a:endParaRPr lang="en-US" dirty="0"/>
          </a:p>
        </p:txBody>
      </p:sp>
      <p:sp>
        <p:nvSpPr>
          <p:cNvPr id="7" name="Rectangle 3"/>
          <p:cNvSpPr>
            <a:spLocks noGrp="1" noChangeArrowheads="1"/>
          </p:cNvSpPr>
          <p:nvPr>
            <p:ph idx="1"/>
          </p:nvPr>
        </p:nvSpPr>
        <p:spPr>
          <a:xfrm>
            <a:off x="457200" y="1447800"/>
            <a:ext cx="5410200" cy="1447800"/>
          </a:xfrm>
        </p:spPr>
        <p:txBody>
          <a:bodyPr/>
          <a:lstStyle/>
          <a:p>
            <a:r>
              <a:rPr lang="en-US" dirty="0">
                <a:latin typeface="Times New Roman" charset="0"/>
              </a:rPr>
              <a:t>Systems operate on signals to produce new signals or new signal representations</a:t>
            </a:r>
          </a:p>
        </p:txBody>
      </p:sp>
      <p:grpSp>
        <p:nvGrpSpPr>
          <p:cNvPr id="25" name="Group 24"/>
          <p:cNvGrpSpPr/>
          <p:nvPr/>
        </p:nvGrpSpPr>
        <p:grpSpPr>
          <a:xfrm>
            <a:off x="5943600" y="1676400"/>
            <a:ext cx="2590800" cy="1042988"/>
            <a:chOff x="1320800" y="2438400"/>
            <a:chExt cx="2590800" cy="1042988"/>
          </a:xfrm>
        </p:grpSpPr>
        <p:graphicFrame>
          <p:nvGraphicFramePr>
            <p:cNvPr id="10" name="Object 21"/>
            <p:cNvGraphicFramePr>
              <a:graphicFrameLocks noChangeAspect="1"/>
            </p:cNvGraphicFramePr>
            <p:nvPr>
              <p:extLst>
                <p:ext uri="{D42A27DB-BD31-4B8C-83A1-F6EECF244321}">
                  <p14:modId xmlns:p14="http://schemas.microsoft.com/office/powerpoint/2010/main" val="3058938120"/>
                </p:ext>
              </p:extLst>
            </p:nvPr>
          </p:nvGraphicFramePr>
          <p:xfrm>
            <a:off x="1676400" y="3048000"/>
            <a:ext cx="1812925" cy="433388"/>
          </p:xfrm>
          <a:graphic>
            <a:graphicData uri="http://schemas.openxmlformats.org/presentationml/2006/ole">
              <mc:AlternateContent xmlns:mc="http://schemas.openxmlformats.org/markup-compatibility/2006">
                <mc:Choice xmlns:v="urn:schemas-microsoft-com:vml" Requires="v">
                  <p:oleObj name="Equation" r:id="rId2" imgW="914003" imgH="215806" progId="Equation.3">
                    <p:embed/>
                  </p:oleObj>
                </mc:Choice>
                <mc:Fallback>
                  <p:oleObj name="Equation" r:id="rId2" imgW="914003"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0"/>
                          <a:ext cx="1812925" cy="433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2" name="Group 23"/>
            <p:cNvGrpSpPr>
              <a:grpSpLocks/>
            </p:cNvGrpSpPr>
            <p:nvPr/>
          </p:nvGrpSpPr>
          <p:grpSpPr bwMode="auto">
            <a:xfrm>
              <a:off x="1320800" y="2438400"/>
              <a:ext cx="2590800" cy="457200"/>
              <a:chOff x="3360" y="1344"/>
              <a:chExt cx="1632" cy="288"/>
            </a:xfrm>
          </p:grpSpPr>
          <p:sp>
            <p:nvSpPr>
              <p:cNvPr id="13" name="Rectangle 24"/>
              <p:cNvSpPr>
                <a:spLocks noChangeArrowheads="1"/>
              </p:cNvSpPr>
              <p:nvPr/>
            </p:nvSpPr>
            <p:spPr bwMode="auto">
              <a:xfrm>
                <a:off x="3888" y="1344"/>
                <a:ext cx="576" cy="288"/>
              </a:xfrm>
              <a:prstGeom prst="rect">
                <a:avLst/>
              </a:prstGeom>
              <a:solidFill>
                <a:schemeClr val="accent1"/>
              </a:solidFill>
              <a:ln w="9525">
                <a:solidFill>
                  <a:schemeClr val="tx1"/>
                </a:solidFill>
                <a:miter lim="800000"/>
                <a:headEnd/>
                <a:tailEnd/>
              </a:ln>
            </p:spPr>
            <p:txBody>
              <a:bodyPr wrap="none" anchor="ctr"/>
              <a:lstStyle/>
              <a:p>
                <a:pPr algn="ctr"/>
                <a:r>
                  <a:rPr lang="en-US" i="1" dirty="0"/>
                  <a:t>T</a:t>
                </a:r>
                <a:r>
                  <a:rPr lang="en-US" dirty="0"/>
                  <a:t>{•}</a:t>
                </a:r>
              </a:p>
            </p:txBody>
          </p:sp>
          <p:sp>
            <p:nvSpPr>
              <p:cNvPr id="14" name="Rectangle 25"/>
              <p:cNvSpPr>
                <a:spLocks noChangeArrowheads="1"/>
              </p:cNvSpPr>
              <p:nvPr/>
            </p:nvSpPr>
            <p:spPr bwMode="auto">
              <a:xfrm>
                <a:off x="4656"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a:t>y</a:t>
                </a:r>
                <a:r>
                  <a:rPr lang="en-US"/>
                  <a:t>(</a:t>
                </a:r>
                <a:r>
                  <a:rPr lang="en-US" i="1"/>
                  <a:t>t</a:t>
                </a:r>
                <a:r>
                  <a:rPr lang="en-US"/>
                  <a:t>)</a:t>
                </a:r>
              </a:p>
            </p:txBody>
          </p:sp>
          <p:sp>
            <p:nvSpPr>
              <p:cNvPr id="15" name="Rectangle 26"/>
              <p:cNvSpPr>
                <a:spLocks noChangeArrowheads="1"/>
              </p:cNvSpPr>
              <p:nvPr/>
            </p:nvSpPr>
            <p:spPr bwMode="auto">
              <a:xfrm>
                <a:off x="3360"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a:t>x</a:t>
                </a:r>
                <a:r>
                  <a:rPr lang="en-US"/>
                  <a:t>(</a:t>
                </a:r>
                <a:r>
                  <a:rPr lang="en-US" i="1"/>
                  <a:t>t</a:t>
                </a:r>
                <a:r>
                  <a:rPr lang="en-US"/>
                  <a:t>)</a:t>
                </a:r>
              </a:p>
            </p:txBody>
          </p:sp>
          <p:cxnSp>
            <p:nvCxnSpPr>
              <p:cNvPr id="16" name="AutoShape 27"/>
              <p:cNvCxnSpPr>
                <a:cxnSpLocks noChangeShapeType="1"/>
                <a:stCxn id="15" idx="3"/>
                <a:endCxn id="13" idx="1"/>
              </p:cNvCxnSpPr>
              <p:nvPr/>
            </p:nvCxnSpPr>
            <p:spPr bwMode="auto">
              <a:xfrm>
                <a:off x="3696"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 name="AutoShape 28"/>
              <p:cNvCxnSpPr>
                <a:cxnSpLocks noChangeShapeType="1"/>
                <a:stCxn id="13" idx="3"/>
                <a:endCxn id="14" idx="1"/>
              </p:cNvCxnSpPr>
              <p:nvPr/>
            </p:nvCxnSpPr>
            <p:spPr bwMode="auto">
              <a:xfrm>
                <a:off x="4464"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sp>
        <p:nvSpPr>
          <p:cNvPr id="30"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9-3</a:t>
            </a:r>
          </a:p>
        </p:txBody>
      </p:sp>
      <p:sp>
        <p:nvSpPr>
          <p:cNvPr id="32" name="TextBox 31"/>
          <p:cNvSpPr txBox="1"/>
          <p:nvPr/>
        </p:nvSpPr>
        <p:spPr>
          <a:xfrm>
            <a:off x="0" y="6519446"/>
            <a:ext cx="3200400" cy="338554"/>
          </a:xfrm>
          <a:prstGeom prst="rect">
            <a:avLst/>
          </a:prstGeom>
          <a:noFill/>
        </p:spPr>
        <p:txBody>
          <a:bodyPr wrap="square" rtlCol="0">
            <a:spAutoFit/>
          </a:bodyPr>
          <a:lstStyle/>
          <a:p>
            <a:r>
              <a:rPr lang="en-US" sz="1600" i="1" dirty="0">
                <a:solidFill>
                  <a:srgbClr val="0000FF"/>
                </a:solidFill>
              </a:rPr>
              <a:t>See lecture slides 1-15 and 1-16</a:t>
            </a:r>
          </a:p>
        </p:txBody>
      </p:sp>
      <p:sp>
        <p:nvSpPr>
          <p:cNvPr id="33" name="Rectangle 3"/>
          <p:cNvSpPr txBox="1">
            <a:spLocks noChangeArrowheads="1"/>
          </p:cNvSpPr>
          <p:nvPr/>
        </p:nvSpPr>
        <p:spPr bwMode="auto">
          <a:xfrm>
            <a:off x="457200" y="28194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7472">
              <a:spcBef>
                <a:spcPts val="1272"/>
              </a:spcBef>
            </a:pPr>
            <a:r>
              <a:rPr lang="en-US" dirty="0">
                <a:latin typeface="Times New Roman" charset="0"/>
              </a:rPr>
              <a:t>Continuous-time system examples</a:t>
            </a:r>
          </a:p>
        </p:txBody>
      </p:sp>
      <p:sp>
        <p:nvSpPr>
          <p:cNvPr id="6" name="Rectangle 5"/>
          <p:cNvSpPr/>
          <p:nvPr/>
        </p:nvSpPr>
        <p:spPr>
          <a:xfrm>
            <a:off x="533400" y="4191000"/>
            <a:ext cx="4191000" cy="523220"/>
          </a:xfrm>
          <a:prstGeom prst="rect">
            <a:avLst/>
          </a:prstGeom>
        </p:spPr>
        <p:txBody>
          <a:bodyPr wrap="square">
            <a:spAutoFit/>
          </a:bodyPr>
          <a:lstStyle/>
          <a:p>
            <a:pPr marL="342900" indent="-342900">
              <a:buFont typeface="Arial"/>
              <a:buChar char="•"/>
            </a:pPr>
            <a:r>
              <a:rPr lang="en-US" sz="2800" b="1" dirty="0">
                <a:solidFill>
                  <a:srgbClr val="CC00CC"/>
                </a:solidFill>
              </a:rPr>
              <a:t>Squaring block</a:t>
            </a:r>
          </a:p>
        </p:txBody>
      </p:sp>
      <p:sp>
        <p:nvSpPr>
          <p:cNvPr id="35" name="Rectangle 34"/>
          <p:cNvSpPr/>
          <p:nvPr/>
        </p:nvSpPr>
        <p:spPr>
          <a:xfrm>
            <a:off x="609600" y="5150115"/>
            <a:ext cx="6096000" cy="461665"/>
          </a:xfrm>
          <a:prstGeom prst="rect">
            <a:avLst/>
          </a:prstGeom>
        </p:spPr>
        <p:txBody>
          <a:bodyPr wrap="square">
            <a:spAutoFit/>
          </a:bodyPr>
          <a:lstStyle/>
          <a:p>
            <a:pPr lvl="1"/>
            <a:r>
              <a:rPr lang="en-US" dirty="0"/>
              <a:t>Screen maps pixels by (</a:t>
            </a:r>
            <a:r>
              <a:rPr lang="en-US" dirty="0">
                <a:latin typeface="Wingdings"/>
                <a:ea typeface="Wingdings"/>
                <a:cs typeface="Wingdings"/>
                <a:sym typeface="Wingdings"/>
              </a:rPr>
              <a:t></a:t>
            </a:r>
            <a:r>
              <a:rPr lang="en-US" dirty="0"/>
              <a:t>)</a:t>
            </a:r>
            <a:r>
              <a:rPr lang="en-US" baseline="30000" dirty="0"/>
              <a:t>2.2</a:t>
            </a:r>
          </a:p>
        </p:txBody>
      </p:sp>
      <p:sp>
        <p:nvSpPr>
          <p:cNvPr id="36" name="Rectangle 35"/>
          <p:cNvSpPr/>
          <p:nvPr/>
        </p:nvSpPr>
        <p:spPr>
          <a:xfrm>
            <a:off x="609600" y="4692915"/>
            <a:ext cx="4419600" cy="461665"/>
          </a:xfrm>
          <a:prstGeom prst="rect">
            <a:avLst/>
          </a:prstGeom>
        </p:spPr>
        <p:txBody>
          <a:bodyPr wrap="square">
            <a:spAutoFit/>
          </a:bodyPr>
          <a:lstStyle/>
          <a:p>
            <a:pPr lvl="1"/>
            <a:r>
              <a:rPr lang="en-US" dirty="0"/>
              <a:t>AM radio receiver</a:t>
            </a:r>
          </a:p>
        </p:txBody>
      </p:sp>
      <p:sp>
        <p:nvSpPr>
          <p:cNvPr id="37" name="Rectangle 36"/>
          <p:cNvSpPr/>
          <p:nvPr/>
        </p:nvSpPr>
        <p:spPr>
          <a:xfrm>
            <a:off x="609600" y="5607315"/>
            <a:ext cx="5105400" cy="461665"/>
          </a:xfrm>
          <a:prstGeom prst="rect">
            <a:avLst/>
          </a:prstGeom>
        </p:spPr>
        <p:txBody>
          <a:bodyPr wrap="square">
            <a:spAutoFit/>
          </a:bodyPr>
          <a:lstStyle/>
          <a:p>
            <a:pPr lvl="1"/>
            <a:r>
              <a:rPr lang="en-US" dirty="0"/>
              <a:t>Increase musical note by one octave</a:t>
            </a:r>
          </a:p>
        </p:txBody>
      </p:sp>
      <p:sp>
        <p:nvSpPr>
          <p:cNvPr id="26" name="TextBox 25"/>
          <p:cNvSpPr txBox="1"/>
          <p:nvPr/>
        </p:nvSpPr>
        <p:spPr>
          <a:xfrm>
            <a:off x="5029200" y="4521988"/>
            <a:ext cx="3962400" cy="1554272"/>
          </a:xfrm>
          <a:prstGeom prst="rect">
            <a:avLst/>
          </a:prstGeom>
          <a:noFill/>
        </p:spPr>
        <p:txBody>
          <a:bodyPr wrap="square" rtlCol="0">
            <a:spAutoFit/>
          </a:bodyPr>
          <a:lstStyle/>
          <a:p>
            <a:pPr lvl="1">
              <a:spcAft>
                <a:spcPts val="600"/>
              </a:spcAft>
            </a:pPr>
            <a:r>
              <a:rPr lang="en-US" sz="2000" i="1" dirty="0">
                <a:solidFill>
                  <a:srgbClr val="0000FF"/>
                </a:solidFill>
              </a:rPr>
              <a:t>x</a:t>
            </a:r>
            <a:r>
              <a:rPr lang="en-US" sz="2000" dirty="0">
                <a:solidFill>
                  <a:srgbClr val="0000FF"/>
                </a:solidFill>
              </a:rPr>
              <a:t>(</a:t>
            </a:r>
            <a:r>
              <a:rPr lang="en-US" sz="2000" i="1" dirty="0">
                <a:solidFill>
                  <a:srgbClr val="0000FF"/>
                </a:solidFill>
              </a:rPr>
              <a:t>t</a:t>
            </a:r>
            <a:r>
              <a:rPr lang="en-US" sz="2000" dirty="0">
                <a:solidFill>
                  <a:srgbClr val="0000FF"/>
                </a:solidFill>
              </a:rPr>
              <a:t>) = </a:t>
            </a:r>
            <a:r>
              <a:rPr lang="en-US" sz="2000" dirty="0" err="1">
                <a:solidFill>
                  <a:srgbClr val="0000FF"/>
                </a:solidFill>
              </a:rPr>
              <a:t>cos</a:t>
            </a:r>
            <a:r>
              <a:rPr lang="en-US" sz="2000" dirty="0">
                <a:solidFill>
                  <a:srgbClr val="0000FF"/>
                </a:solidFill>
              </a:rPr>
              <a:t>(2 </a:t>
            </a:r>
            <a:r>
              <a:rPr lang="en-US" sz="2000" dirty="0">
                <a:solidFill>
                  <a:srgbClr val="0000FF"/>
                </a:solidFill>
                <a:latin typeface="Symbol" charset="2"/>
                <a:cs typeface="Symbol" charset="2"/>
              </a:rPr>
              <a:t>p</a:t>
            </a:r>
            <a:r>
              <a:rPr lang="en-US" sz="2000" dirty="0">
                <a:solidFill>
                  <a:srgbClr val="0000FF"/>
                </a:solidFill>
              </a:rPr>
              <a:t> 440 </a:t>
            </a:r>
            <a:r>
              <a:rPr lang="en-US" sz="2000" i="1" dirty="0">
                <a:solidFill>
                  <a:srgbClr val="0000FF"/>
                </a:solidFill>
              </a:rPr>
              <a:t>t</a:t>
            </a:r>
            <a:r>
              <a:rPr lang="en-US" sz="2000" dirty="0">
                <a:solidFill>
                  <a:srgbClr val="0000FF"/>
                </a:solidFill>
              </a:rPr>
              <a:t>)</a:t>
            </a:r>
          </a:p>
          <a:p>
            <a:pPr lvl="1">
              <a:spcAft>
                <a:spcPts val="0"/>
              </a:spcAft>
            </a:pPr>
            <a:endParaRPr lang="en-US" sz="1000" dirty="0">
              <a:solidFill>
                <a:srgbClr val="0000FF"/>
              </a:solidFill>
            </a:endParaRPr>
          </a:p>
          <a:p>
            <a:pPr lvl="1"/>
            <a:r>
              <a:rPr lang="en-US" sz="2000" i="1" dirty="0">
                <a:solidFill>
                  <a:srgbClr val="FC1107"/>
                </a:solidFill>
              </a:rPr>
              <a:t>y</a:t>
            </a:r>
            <a:r>
              <a:rPr lang="en-US" sz="2000" dirty="0">
                <a:solidFill>
                  <a:srgbClr val="FC1107"/>
                </a:solidFill>
              </a:rPr>
              <a:t>(</a:t>
            </a:r>
            <a:r>
              <a:rPr lang="en-US" sz="2000" i="1" dirty="0">
                <a:solidFill>
                  <a:srgbClr val="FC1107"/>
                </a:solidFill>
              </a:rPr>
              <a:t>t</a:t>
            </a:r>
            <a:r>
              <a:rPr lang="en-US" sz="2000" dirty="0">
                <a:solidFill>
                  <a:srgbClr val="FC1107"/>
                </a:solidFill>
              </a:rPr>
              <a:t>) = cos</a:t>
            </a:r>
            <a:r>
              <a:rPr lang="en-US" sz="2000" baseline="30000" dirty="0">
                <a:solidFill>
                  <a:srgbClr val="FC1107"/>
                </a:solidFill>
              </a:rPr>
              <a:t>2</a:t>
            </a:r>
            <a:r>
              <a:rPr lang="en-US" sz="2000" dirty="0">
                <a:solidFill>
                  <a:srgbClr val="FC1107"/>
                </a:solidFill>
              </a:rPr>
              <a:t>(2 </a:t>
            </a:r>
            <a:r>
              <a:rPr lang="en-US" sz="2000" dirty="0">
                <a:solidFill>
                  <a:srgbClr val="FC1107"/>
                </a:solidFill>
                <a:latin typeface="Symbol" charset="2"/>
                <a:cs typeface="Symbol" charset="2"/>
              </a:rPr>
              <a:t>p</a:t>
            </a:r>
            <a:r>
              <a:rPr lang="en-US" sz="2000" dirty="0">
                <a:solidFill>
                  <a:srgbClr val="FC1107"/>
                </a:solidFill>
              </a:rPr>
              <a:t> 440 </a:t>
            </a:r>
            <a:r>
              <a:rPr lang="en-US" sz="2000" i="1" dirty="0">
                <a:solidFill>
                  <a:srgbClr val="FC1107"/>
                </a:solidFill>
              </a:rPr>
              <a:t>t</a:t>
            </a:r>
            <a:r>
              <a:rPr lang="en-US" sz="2000" dirty="0">
                <a:solidFill>
                  <a:srgbClr val="FC1107"/>
                </a:solidFill>
              </a:rPr>
              <a:t>)</a:t>
            </a:r>
            <a:br>
              <a:rPr lang="en-US" sz="2000" dirty="0">
                <a:solidFill>
                  <a:srgbClr val="FC1107"/>
                </a:solidFill>
              </a:rPr>
            </a:br>
            <a:r>
              <a:rPr lang="en-US" sz="2000" dirty="0">
                <a:solidFill>
                  <a:srgbClr val="FC1107"/>
                </a:solidFill>
              </a:rPr>
              <a:t>       = ½ (1 + </a:t>
            </a:r>
            <a:r>
              <a:rPr lang="en-US" sz="2000" dirty="0" err="1">
                <a:solidFill>
                  <a:srgbClr val="FC1107"/>
                </a:solidFill>
              </a:rPr>
              <a:t>cos</a:t>
            </a:r>
            <a:r>
              <a:rPr lang="en-US" sz="2000" dirty="0">
                <a:solidFill>
                  <a:srgbClr val="FC1107"/>
                </a:solidFill>
              </a:rPr>
              <a:t>(2 (2 </a:t>
            </a:r>
            <a:r>
              <a:rPr lang="en-US" sz="2000" dirty="0">
                <a:solidFill>
                  <a:srgbClr val="FC1107"/>
                </a:solidFill>
                <a:latin typeface="Symbol" charset="2"/>
                <a:cs typeface="Symbol" charset="2"/>
              </a:rPr>
              <a:t>p</a:t>
            </a:r>
            <a:r>
              <a:rPr lang="en-US" sz="2000" dirty="0">
                <a:solidFill>
                  <a:srgbClr val="FC1107"/>
                </a:solidFill>
              </a:rPr>
              <a:t> 440 </a:t>
            </a:r>
            <a:r>
              <a:rPr lang="en-US" sz="2000" i="1" dirty="0">
                <a:solidFill>
                  <a:srgbClr val="FC1107"/>
                </a:solidFill>
              </a:rPr>
              <a:t>t</a:t>
            </a:r>
            <a:r>
              <a:rPr lang="en-US" sz="2000" dirty="0">
                <a:solidFill>
                  <a:srgbClr val="FC1107"/>
                </a:solidFill>
              </a:rPr>
              <a:t>)) )</a:t>
            </a:r>
            <a:br>
              <a:rPr lang="en-US" sz="2000" dirty="0">
                <a:solidFill>
                  <a:srgbClr val="FC1107"/>
                </a:solidFill>
              </a:rPr>
            </a:br>
            <a:r>
              <a:rPr lang="en-US" sz="2000" dirty="0">
                <a:solidFill>
                  <a:srgbClr val="FC1107"/>
                </a:solidFill>
              </a:rPr>
              <a:t>       = ½ + ½ </a:t>
            </a:r>
            <a:r>
              <a:rPr lang="en-US" sz="2000" dirty="0" err="1">
                <a:solidFill>
                  <a:srgbClr val="FC1107"/>
                </a:solidFill>
              </a:rPr>
              <a:t>cos</a:t>
            </a:r>
            <a:r>
              <a:rPr lang="en-US" sz="2000" dirty="0">
                <a:solidFill>
                  <a:srgbClr val="FC1107"/>
                </a:solidFill>
              </a:rPr>
              <a:t>(2 </a:t>
            </a:r>
            <a:r>
              <a:rPr lang="en-US" sz="2000" dirty="0">
                <a:solidFill>
                  <a:srgbClr val="FC1107"/>
                </a:solidFill>
                <a:latin typeface="Symbol" charset="2"/>
                <a:cs typeface="Symbol" charset="2"/>
              </a:rPr>
              <a:t>p</a:t>
            </a:r>
            <a:r>
              <a:rPr lang="en-US" sz="2000" dirty="0">
                <a:solidFill>
                  <a:srgbClr val="FC1107"/>
                </a:solidFill>
              </a:rPr>
              <a:t> 880 </a:t>
            </a:r>
            <a:r>
              <a:rPr lang="en-US" sz="2000" i="1" dirty="0">
                <a:solidFill>
                  <a:srgbClr val="FC1107"/>
                </a:solidFill>
              </a:rPr>
              <a:t>t</a:t>
            </a:r>
            <a:r>
              <a:rPr lang="en-US" sz="2000" dirty="0">
                <a:solidFill>
                  <a:srgbClr val="FC1107"/>
                </a:solidFill>
              </a:rPr>
              <a:t>)</a:t>
            </a:r>
          </a:p>
        </p:txBody>
      </p:sp>
      <p:sp>
        <p:nvSpPr>
          <p:cNvPr id="38" name="Rectangle 3"/>
          <p:cNvSpPr txBox="1">
            <a:spLocks noChangeArrowheads="1"/>
          </p:cNvSpPr>
          <p:nvPr/>
        </p:nvSpPr>
        <p:spPr bwMode="auto">
          <a:xfrm>
            <a:off x="609600" y="3276600"/>
            <a:ext cx="4191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i="1" dirty="0">
                <a:latin typeface="Times New Roman" charset="0"/>
              </a:rPr>
              <a:t>y</a:t>
            </a:r>
            <a:r>
              <a:rPr lang="en-US" dirty="0">
                <a:latin typeface="Times New Roman" charset="0"/>
              </a:rPr>
              <a:t>(</a:t>
            </a:r>
            <a:r>
              <a:rPr lang="en-US" i="1" dirty="0">
                <a:latin typeface="Times New Roman" charset="0"/>
              </a:rPr>
              <a:t>t</a:t>
            </a:r>
            <a:r>
              <a:rPr lang="en-US" dirty="0">
                <a:latin typeface="Times New Roman" charset="0"/>
              </a:rPr>
              <a:t>) = ½ </a:t>
            </a:r>
            <a:r>
              <a:rPr lang="en-US" i="1" dirty="0">
                <a:latin typeface="Times New Roman" charset="0"/>
              </a:rPr>
              <a:t>x</a:t>
            </a:r>
            <a:r>
              <a:rPr lang="en-US" dirty="0">
                <a:latin typeface="Times New Roman" charset="0"/>
              </a:rPr>
              <a:t>(</a:t>
            </a:r>
            <a:r>
              <a:rPr lang="en-US" i="1" dirty="0">
                <a:latin typeface="Times New Roman" charset="0"/>
              </a:rPr>
              <a:t>t</a:t>
            </a:r>
            <a:r>
              <a:rPr lang="en-US" dirty="0">
                <a:latin typeface="Times New Roman" charset="0"/>
              </a:rPr>
              <a:t>) + ½ </a:t>
            </a:r>
            <a:r>
              <a:rPr lang="en-US" i="1" dirty="0">
                <a:latin typeface="Times New Roman" charset="0"/>
              </a:rPr>
              <a:t>x</a:t>
            </a:r>
            <a:r>
              <a:rPr lang="en-US" dirty="0">
                <a:latin typeface="Times New Roman" charset="0"/>
              </a:rPr>
              <a:t>(</a:t>
            </a:r>
            <a:r>
              <a:rPr lang="en-US" i="1" dirty="0">
                <a:latin typeface="Times New Roman" charset="0"/>
              </a:rPr>
              <a:t>t</a:t>
            </a:r>
            <a:r>
              <a:rPr lang="en-US" dirty="0">
                <a:latin typeface="Times New Roman" charset="0"/>
              </a:rPr>
              <a:t>-1)</a:t>
            </a:r>
          </a:p>
        </p:txBody>
      </p:sp>
      <p:grpSp>
        <p:nvGrpSpPr>
          <p:cNvPr id="39" name="Group 23"/>
          <p:cNvGrpSpPr>
            <a:grpSpLocks/>
          </p:cNvGrpSpPr>
          <p:nvPr/>
        </p:nvGrpSpPr>
        <p:grpSpPr bwMode="auto">
          <a:xfrm>
            <a:off x="5536414" y="3886200"/>
            <a:ext cx="2590800" cy="457200"/>
            <a:chOff x="3360" y="1344"/>
            <a:chExt cx="1632" cy="288"/>
          </a:xfrm>
        </p:grpSpPr>
        <p:sp>
          <p:nvSpPr>
            <p:cNvPr id="40" name="Rectangle 24"/>
            <p:cNvSpPr>
              <a:spLocks noChangeArrowheads="1"/>
            </p:cNvSpPr>
            <p:nvPr/>
          </p:nvSpPr>
          <p:spPr bwMode="auto">
            <a:xfrm>
              <a:off x="3888" y="1344"/>
              <a:ext cx="576" cy="288"/>
            </a:xfrm>
            <a:prstGeom prst="rect">
              <a:avLst/>
            </a:prstGeom>
            <a:solidFill>
              <a:schemeClr val="accent1"/>
            </a:solidFill>
            <a:ln w="9525">
              <a:solidFill>
                <a:schemeClr val="tx1"/>
              </a:solidFill>
              <a:miter lim="800000"/>
              <a:headEnd/>
              <a:tailEnd/>
            </a:ln>
          </p:spPr>
          <p:txBody>
            <a:bodyPr wrap="none" anchor="ctr"/>
            <a:lstStyle/>
            <a:p>
              <a:pPr algn="ctr"/>
              <a:r>
                <a:rPr lang="en-US" dirty="0"/>
                <a:t>(•)</a:t>
              </a:r>
              <a:r>
                <a:rPr lang="en-US" baseline="30000" dirty="0"/>
                <a:t>2</a:t>
              </a:r>
            </a:p>
          </p:txBody>
        </p:sp>
        <p:sp>
          <p:nvSpPr>
            <p:cNvPr id="41" name="Rectangle 25"/>
            <p:cNvSpPr>
              <a:spLocks noChangeArrowheads="1"/>
            </p:cNvSpPr>
            <p:nvPr/>
          </p:nvSpPr>
          <p:spPr bwMode="auto">
            <a:xfrm>
              <a:off x="4656"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dirty="0">
                  <a:solidFill>
                    <a:srgbClr val="FC1107"/>
                  </a:solidFill>
                </a:rPr>
                <a:t>y</a:t>
              </a:r>
              <a:r>
                <a:rPr lang="en-US" dirty="0">
                  <a:solidFill>
                    <a:srgbClr val="FC1107"/>
                  </a:solidFill>
                </a:rPr>
                <a:t>(</a:t>
              </a:r>
              <a:r>
                <a:rPr lang="en-US" i="1" dirty="0">
                  <a:solidFill>
                    <a:srgbClr val="FC1107"/>
                  </a:solidFill>
                </a:rPr>
                <a:t>t</a:t>
              </a:r>
              <a:r>
                <a:rPr lang="en-US" dirty="0">
                  <a:solidFill>
                    <a:srgbClr val="FC1107"/>
                  </a:solidFill>
                </a:rPr>
                <a:t>)</a:t>
              </a:r>
            </a:p>
          </p:txBody>
        </p:sp>
        <p:sp>
          <p:nvSpPr>
            <p:cNvPr id="42" name="Rectangle 26"/>
            <p:cNvSpPr>
              <a:spLocks noChangeArrowheads="1"/>
            </p:cNvSpPr>
            <p:nvPr/>
          </p:nvSpPr>
          <p:spPr bwMode="auto">
            <a:xfrm>
              <a:off x="3360"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dirty="0">
                  <a:solidFill>
                    <a:srgbClr val="0000FF"/>
                  </a:solidFill>
                </a:rPr>
                <a:t>x</a:t>
              </a:r>
              <a:r>
                <a:rPr lang="en-US" dirty="0">
                  <a:solidFill>
                    <a:srgbClr val="0000FF"/>
                  </a:solidFill>
                </a:rPr>
                <a:t>(</a:t>
              </a:r>
              <a:r>
                <a:rPr lang="en-US" i="1" dirty="0">
                  <a:solidFill>
                    <a:srgbClr val="0000FF"/>
                  </a:solidFill>
                </a:rPr>
                <a:t>t</a:t>
              </a:r>
              <a:r>
                <a:rPr lang="en-US" dirty="0">
                  <a:solidFill>
                    <a:srgbClr val="0000FF"/>
                  </a:solidFill>
                </a:rPr>
                <a:t>)</a:t>
              </a:r>
            </a:p>
          </p:txBody>
        </p:sp>
        <p:cxnSp>
          <p:nvCxnSpPr>
            <p:cNvPr id="43" name="AutoShape 27"/>
            <p:cNvCxnSpPr>
              <a:cxnSpLocks noChangeShapeType="1"/>
              <a:stCxn id="42" idx="3"/>
              <a:endCxn id="40" idx="1"/>
            </p:cNvCxnSpPr>
            <p:nvPr/>
          </p:nvCxnSpPr>
          <p:spPr bwMode="auto">
            <a:xfrm>
              <a:off x="3696"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4" name="AutoShape 28"/>
            <p:cNvCxnSpPr>
              <a:cxnSpLocks noChangeShapeType="1"/>
              <a:stCxn id="40" idx="3"/>
              <a:endCxn id="41" idx="1"/>
            </p:cNvCxnSpPr>
            <p:nvPr/>
          </p:nvCxnSpPr>
          <p:spPr bwMode="auto">
            <a:xfrm>
              <a:off x="4464"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45" name="Rectangle 3"/>
          <p:cNvSpPr txBox="1">
            <a:spLocks noChangeArrowheads="1"/>
          </p:cNvSpPr>
          <p:nvPr/>
        </p:nvSpPr>
        <p:spPr bwMode="auto">
          <a:xfrm>
            <a:off x="609600" y="3733800"/>
            <a:ext cx="4191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i="1" dirty="0">
                <a:latin typeface="Times New Roman" charset="0"/>
              </a:rPr>
              <a:t>y</a:t>
            </a:r>
            <a:r>
              <a:rPr lang="en-US" dirty="0">
                <a:latin typeface="Times New Roman" charset="0"/>
              </a:rPr>
              <a:t>(</a:t>
            </a:r>
            <a:r>
              <a:rPr lang="en-US" i="1" dirty="0">
                <a:latin typeface="Times New Roman" charset="0"/>
              </a:rPr>
              <a:t>t</a:t>
            </a:r>
            <a:r>
              <a:rPr lang="en-US" dirty="0">
                <a:latin typeface="Times New Roman" charset="0"/>
              </a:rPr>
              <a:t>) = </a:t>
            </a:r>
            <a:r>
              <a:rPr lang="en-US" i="1" dirty="0">
                <a:latin typeface="Times New Roman" charset="0"/>
              </a:rPr>
              <a:t>x</a:t>
            </a:r>
            <a:r>
              <a:rPr lang="en-US" baseline="30000" dirty="0">
                <a:latin typeface="Times New Roman" charset="0"/>
              </a:rPr>
              <a:t>2</a:t>
            </a:r>
            <a:r>
              <a:rPr lang="en-US" dirty="0">
                <a:latin typeface="Times New Roman" charset="0"/>
              </a:rPr>
              <a:t>(</a:t>
            </a:r>
            <a:r>
              <a:rPr lang="en-US" i="1" dirty="0">
                <a:latin typeface="Times New Roman" charset="0"/>
              </a:rPr>
              <a:t>t</a:t>
            </a:r>
            <a:r>
              <a:rPr lang="en-US" dirty="0">
                <a:latin typeface="Times New Roman" charset="0"/>
              </a:rPr>
              <a:t>)</a:t>
            </a:r>
          </a:p>
        </p:txBody>
      </p:sp>
      <p:sp>
        <p:nvSpPr>
          <p:cNvPr id="46" name="Slide Number Placeholder 3"/>
          <p:cNvSpPr>
            <a:spLocks noGrp="1"/>
          </p:cNvSpPr>
          <p:nvPr>
            <p:ph type="sldNum" sz="quarter" idx="10"/>
          </p:nvPr>
        </p:nvSpPr>
        <p:spPr>
          <a:xfrm>
            <a:off x="6858000" y="6400800"/>
            <a:ext cx="1905000" cy="457200"/>
          </a:xfrm>
        </p:spPr>
        <p:txBody>
          <a:bodyPr/>
          <a:lstStyle/>
          <a:p>
            <a:r>
              <a:rPr lang="en-US" dirty="0"/>
              <a:t>12-</a:t>
            </a:r>
            <a:fld id="{48456A70-0021-B84E-925B-88B7CCC4D2F0}" type="slidenum">
              <a:rPr lang="en-US" smtClean="0"/>
              <a:pPr/>
              <a:t>10</a:t>
            </a:fld>
            <a:endParaRPr lang="en-US" dirty="0"/>
          </a:p>
        </p:txBody>
      </p:sp>
    </p:spTree>
    <p:extLst>
      <p:ext uri="{BB962C8B-B14F-4D97-AF65-F5344CB8AC3E}">
        <p14:creationId xmlns:p14="http://schemas.microsoft.com/office/powerpoint/2010/main" val="31723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2" grpId="0"/>
      <p:bldP spid="33" grpId="0"/>
      <p:bldP spid="6" grpId="0"/>
      <p:bldP spid="35" grpId="0"/>
      <p:bldP spid="36" grpId="0"/>
      <p:bldP spid="37" grpId="0"/>
      <p:bldP spid="26" grpId="0"/>
      <p:bldP spid="38"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latin typeface="Times New Roman" charset="0"/>
              </a:rPr>
              <a:t>Continuous-Time System Properties</a:t>
            </a:r>
          </a:p>
        </p:txBody>
      </p:sp>
      <p:sp>
        <p:nvSpPr>
          <p:cNvPr id="24579" name="Rectangle 3"/>
          <p:cNvSpPr>
            <a:spLocks noGrp="1" noChangeArrowheads="1"/>
          </p:cNvSpPr>
          <p:nvPr>
            <p:ph type="body" idx="1"/>
          </p:nvPr>
        </p:nvSpPr>
        <p:spPr>
          <a:xfrm>
            <a:off x="457200" y="1447800"/>
            <a:ext cx="8305800" cy="1371600"/>
          </a:xfrm>
        </p:spPr>
        <p:txBody>
          <a:bodyPr/>
          <a:lstStyle/>
          <a:p>
            <a:r>
              <a:rPr lang="en-US" dirty="0">
                <a:latin typeface="Times New Roman" charset="0"/>
              </a:rPr>
              <a:t>Let </a:t>
            </a:r>
            <a:r>
              <a:rPr lang="en-US" b="0" i="1" dirty="0">
                <a:solidFill>
                  <a:schemeClr val="tx1"/>
                </a:solidFill>
                <a:latin typeface="Times New Roman" charset="0"/>
              </a:rPr>
              <a:t>x</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t>
            </a:r>
            <a:r>
              <a:rPr lang="en-US" b="0" i="1" dirty="0">
                <a:solidFill>
                  <a:schemeClr val="tx1"/>
                </a:solidFill>
                <a:latin typeface="Times New Roman" charset="0"/>
              </a:rPr>
              <a:t>x</a:t>
            </a:r>
            <a:r>
              <a:rPr lang="en-US" b="0" baseline="-25000" dirty="0">
                <a:solidFill>
                  <a:schemeClr val="tx1"/>
                </a:solidFill>
                <a:latin typeface="Times New Roman" charset="0"/>
              </a:rPr>
              <a:t>1</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and </a:t>
            </a:r>
            <a:r>
              <a:rPr lang="en-US" b="0" i="1" dirty="0">
                <a:solidFill>
                  <a:schemeClr val="tx1"/>
                </a:solidFill>
                <a:latin typeface="Times New Roman" charset="0"/>
              </a:rPr>
              <a:t>x</a:t>
            </a:r>
            <a:r>
              <a:rPr lang="en-US" b="0" baseline="-25000" dirty="0">
                <a:solidFill>
                  <a:schemeClr val="tx1"/>
                </a:solidFill>
                <a:latin typeface="Times New Roman" charset="0"/>
              </a:rPr>
              <a:t>2</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be inputs to a continuous-time linear system and let </a:t>
            </a:r>
            <a:r>
              <a:rPr lang="en-US" b="0" i="1" dirty="0">
                <a:solidFill>
                  <a:schemeClr val="tx1"/>
                </a:solidFill>
                <a:latin typeface="Times New Roman" charset="0"/>
              </a:rPr>
              <a:t>y</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t>
            </a:r>
            <a:r>
              <a:rPr lang="en-US" b="0" i="1" dirty="0">
                <a:solidFill>
                  <a:schemeClr val="tx1"/>
                </a:solidFill>
                <a:latin typeface="Times New Roman" charset="0"/>
              </a:rPr>
              <a:t>y</a:t>
            </a:r>
            <a:r>
              <a:rPr lang="en-US" b="0" baseline="-25000" dirty="0">
                <a:solidFill>
                  <a:schemeClr val="tx1"/>
                </a:solidFill>
                <a:latin typeface="Times New Roman" charset="0"/>
              </a:rPr>
              <a:t>1</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and </a:t>
            </a:r>
            <a:r>
              <a:rPr lang="en-US" b="0" i="1" dirty="0">
                <a:solidFill>
                  <a:schemeClr val="tx1"/>
                </a:solidFill>
                <a:latin typeface="Times New Roman" charset="0"/>
              </a:rPr>
              <a:t>y</a:t>
            </a:r>
            <a:r>
              <a:rPr lang="en-US" b="0" baseline="-25000" dirty="0">
                <a:solidFill>
                  <a:schemeClr val="tx1"/>
                </a:solidFill>
                <a:latin typeface="Times New Roman" charset="0"/>
              </a:rPr>
              <a:t>2</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be their corresponding outputs</a:t>
            </a:r>
          </a:p>
        </p:txBody>
      </p:sp>
      <p:sp>
        <p:nvSpPr>
          <p:cNvPr id="24581" name="Text Box 7"/>
          <p:cNvSpPr txBox="1">
            <a:spLocks noChangeArrowheads="1"/>
          </p:cNvSpPr>
          <p:nvPr/>
        </p:nvSpPr>
        <p:spPr bwMode="auto">
          <a:xfrm>
            <a:off x="6000750" y="2971800"/>
            <a:ext cx="2895600" cy="711200"/>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t>Quick test to identify some nonlinear systems?</a:t>
            </a:r>
          </a:p>
        </p:txBody>
      </p:sp>
      <p:sp>
        <p:nvSpPr>
          <p:cNvPr id="12"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9-4</a:t>
            </a:r>
          </a:p>
        </p:txBody>
      </p:sp>
      <p:sp>
        <p:nvSpPr>
          <p:cNvPr id="13" name="Slide Number Placeholder 3"/>
          <p:cNvSpPr>
            <a:spLocks noGrp="1"/>
          </p:cNvSpPr>
          <p:nvPr>
            <p:ph type="sldNum" sz="quarter" idx="10"/>
          </p:nvPr>
        </p:nvSpPr>
        <p:spPr>
          <a:xfrm>
            <a:off x="6858000" y="6400800"/>
            <a:ext cx="1905000" cy="457200"/>
          </a:xfrm>
        </p:spPr>
        <p:txBody>
          <a:bodyPr/>
          <a:lstStyle/>
          <a:p>
            <a:r>
              <a:rPr lang="en-US" dirty="0"/>
              <a:t>12-</a:t>
            </a:r>
            <a:fld id="{48456A70-0021-B84E-925B-88B7CCC4D2F0}" type="slidenum">
              <a:rPr lang="en-US" smtClean="0"/>
              <a:pPr/>
              <a:t>11</a:t>
            </a:fld>
            <a:endParaRPr lang="en-US" dirty="0"/>
          </a:p>
        </p:txBody>
      </p:sp>
      <p:sp>
        <p:nvSpPr>
          <p:cNvPr id="14" name="Rectangle 3"/>
          <p:cNvSpPr txBox="1">
            <a:spLocks noChangeArrowheads="1"/>
          </p:cNvSpPr>
          <p:nvPr/>
        </p:nvSpPr>
        <p:spPr bwMode="auto">
          <a:xfrm>
            <a:off x="457200" y="2819400"/>
            <a:ext cx="8305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A linear system satisfies</a:t>
            </a:r>
          </a:p>
          <a:p>
            <a:pPr lvl="1">
              <a:buFontTx/>
              <a:buNone/>
            </a:pPr>
            <a:r>
              <a:rPr lang="en-US" dirty="0" err="1">
                <a:latin typeface="Times New Roman" charset="0"/>
              </a:rPr>
              <a:t>Additivity</a:t>
            </a:r>
            <a:r>
              <a:rPr lang="en-US" dirty="0">
                <a:latin typeface="Times New Roman" charset="0"/>
              </a:rPr>
              <a:t>: </a:t>
            </a:r>
            <a:r>
              <a:rPr lang="en-US" i="1" dirty="0">
                <a:latin typeface="Times New Roman" charset="0"/>
                <a:sym typeface="Symbol" charset="0"/>
              </a:rPr>
              <a:t>x</a:t>
            </a:r>
            <a:r>
              <a:rPr lang="en-US" baseline="-25000" dirty="0">
                <a:latin typeface="Times New Roman" charset="0"/>
                <a:sym typeface="Symbol" charset="0"/>
              </a:rPr>
              <a:t>1</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 + </a:t>
            </a:r>
            <a:r>
              <a:rPr lang="en-US" i="1" dirty="0">
                <a:latin typeface="Times New Roman" charset="0"/>
                <a:sym typeface="Symbol" charset="0"/>
              </a:rPr>
              <a:t>x</a:t>
            </a:r>
            <a:r>
              <a:rPr lang="en-US" baseline="-25000" dirty="0">
                <a:latin typeface="Times New Roman" charset="0"/>
                <a:sym typeface="Symbol" charset="0"/>
              </a:rPr>
              <a:t>2</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  </a:t>
            </a:r>
            <a:r>
              <a:rPr lang="en-US" i="1" dirty="0">
                <a:latin typeface="Times New Roman" charset="0"/>
                <a:sym typeface="Symbol" charset="0"/>
              </a:rPr>
              <a:t>y</a:t>
            </a:r>
            <a:r>
              <a:rPr lang="en-US" baseline="-25000" dirty="0">
                <a:latin typeface="Times New Roman" charset="0"/>
                <a:sym typeface="Symbol" charset="0"/>
              </a:rPr>
              <a:t>1</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 + </a:t>
            </a:r>
            <a:r>
              <a:rPr lang="en-US" i="1" dirty="0">
                <a:latin typeface="Times New Roman" charset="0"/>
                <a:sym typeface="Symbol" charset="0"/>
              </a:rPr>
              <a:t>y</a:t>
            </a:r>
            <a:r>
              <a:rPr lang="en-US" baseline="-25000" dirty="0">
                <a:latin typeface="Times New Roman" charset="0"/>
                <a:sym typeface="Symbol" charset="0"/>
              </a:rPr>
              <a:t>2</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a:t>
            </a:r>
            <a:endParaRPr lang="en-US" dirty="0">
              <a:latin typeface="Times New Roman" charset="0"/>
            </a:endParaRPr>
          </a:p>
          <a:p>
            <a:pPr lvl="1">
              <a:buFontTx/>
              <a:buNone/>
            </a:pPr>
            <a:r>
              <a:rPr lang="en-US" dirty="0">
                <a:latin typeface="Times New Roman" charset="0"/>
              </a:rPr>
              <a:t>Homogeneity: </a:t>
            </a:r>
            <a:r>
              <a:rPr lang="en-US" i="1" dirty="0">
                <a:latin typeface="Times New Roman" charset="0"/>
                <a:sym typeface="Symbol" charset="0"/>
              </a:rPr>
              <a:t>a x</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  </a:t>
            </a:r>
            <a:r>
              <a:rPr lang="en-US" i="1" dirty="0">
                <a:latin typeface="Times New Roman" charset="0"/>
                <a:sym typeface="Symbol" charset="0"/>
              </a:rPr>
              <a:t>a y</a:t>
            </a:r>
            <a:r>
              <a:rPr lang="en-US" dirty="0">
                <a:latin typeface="Times New Roman" charset="0"/>
                <a:sym typeface="Symbol" charset="0"/>
              </a:rPr>
              <a:t>(</a:t>
            </a:r>
            <a:r>
              <a:rPr lang="en-US" i="1" dirty="0">
                <a:latin typeface="Times New Roman" charset="0"/>
              </a:rPr>
              <a:t>t</a:t>
            </a:r>
            <a:r>
              <a:rPr lang="en-US" dirty="0">
                <a:latin typeface="Times New Roman" charset="0"/>
                <a:sym typeface="Symbol" charset="0"/>
              </a:rPr>
              <a:t>) for any real/complex constant </a:t>
            </a:r>
            <a:r>
              <a:rPr lang="en-US" i="1" dirty="0">
                <a:latin typeface="Times New Roman" charset="0"/>
                <a:sym typeface="Symbol" charset="0"/>
              </a:rPr>
              <a:t>a</a:t>
            </a:r>
            <a:endParaRPr lang="en-US" dirty="0">
              <a:latin typeface="Times New Roman" charset="0"/>
              <a:sym typeface="Symbol" charset="0"/>
            </a:endParaRPr>
          </a:p>
        </p:txBody>
      </p:sp>
      <p:sp>
        <p:nvSpPr>
          <p:cNvPr id="15" name="Rectangle 3"/>
          <p:cNvSpPr txBox="1">
            <a:spLocks noChangeArrowheads="1"/>
          </p:cNvSpPr>
          <p:nvPr/>
        </p:nvSpPr>
        <p:spPr bwMode="auto">
          <a:xfrm>
            <a:off x="457200" y="4267200"/>
            <a:ext cx="8305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For time-invariant system, shift of input signal by any </a:t>
            </a:r>
            <a:r>
              <a:rPr lang="en-US" dirty="0">
                <a:latin typeface="Times New Roman" charset="0"/>
                <a:sym typeface="Symbol" charset="0"/>
              </a:rPr>
              <a:t>real-valued </a:t>
            </a:r>
            <a:r>
              <a:rPr lang="en-US" b="0" i="1" dirty="0">
                <a:solidFill>
                  <a:schemeClr val="tx1"/>
                </a:solidFill>
                <a:latin typeface="Symbol" charset="0"/>
              </a:rPr>
              <a:t>t</a:t>
            </a:r>
            <a:r>
              <a:rPr lang="en-US" dirty="0">
                <a:latin typeface="Times New Roman" charset="0"/>
              </a:rPr>
              <a:t> causes same shift in output signal, i.e. </a:t>
            </a:r>
            <a:r>
              <a:rPr lang="en-US" b="0" i="1" dirty="0">
                <a:solidFill>
                  <a:schemeClr val="tx1"/>
                </a:solidFill>
                <a:latin typeface="Times New Roman" charset="0"/>
              </a:rPr>
              <a:t>x</a:t>
            </a:r>
            <a:r>
              <a:rPr lang="en-US" b="0" dirty="0">
                <a:solidFill>
                  <a:schemeClr val="tx1"/>
                </a:solidFill>
                <a:latin typeface="Times New Roman" charset="0"/>
              </a:rPr>
              <a:t>(</a:t>
            </a:r>
            <a:r>
              <a:rPr lang="en-US" b="0" i="1" dirty="0">
                <a:solidFill>
                  <a:schemeClr val="tx1"/>
                </a:solidFill>
                <a:latin typeface="Times New Roman" charset="0"/>
              </a:rPr>
              <a:t>t - </a:t>
            </a:r>
            <a:r>
              <a:rPr lang="en-US" b="0" i="1" dirty="0">
                <a:solidFill>
                  <a:schemeClr val="tx1"/>
                </a:solidFill>
                <a:latin typeface="Symbol" charset="0"/>
              </a:rPr>
              <a:t>t</a:t>
            </a:r>
            <a:r>
              <a:rPr lang="en-US" b="0" dirty="0">
                <a:solidFill>
                  <a:schemeClr val="tx1"/>
                </a:solidFill>
                <a:latin typeface="Times New Roman" charset="0"/>
              </a:rPr>
              <a:t>) </a:t>
            </a:r>
            <a:r>
              <a:rPr lang="en-US" b="0" dirty="0">
                <a:solidFill>
                  <a:schemeClr val="tx1"/>
                </a:solidFill>
                <a:latin typeface="Times New Roman" charset="0"/>
                <a:sym typeface="Symbol" charset="0"/>
              </a:rPr>
              <a:t> </a:t>
            </a:r>
            <a:r>
              <a:rPr lang="en-US" b="0" i="1" dirty="0">
                <a:solidFill>
                  <a:schemeClr val="tx1"/>
                </a:solidFill>
                <a:latin typeface="Times New Roman" charset="0"/>
                <a:sym typeface="Symbol" charset="0"/>
              </a:rPr>
              <a:t>y</a:t>
            </a:r>
            <a:r>
              <a:rPr lang="en-US" b="0" dirty="0">
                <a:solidFill>
                  <a:schemeClr val="tx1"/>
                </a:solidFill>
                <a:latin typeface="Times New Roman" charset="0"/>
                <a:sym typeface="Symbol" charset="0"/>
              </a:rPr>
              <a:t>(</a:t>
            </a:r>
            <a:r>
              <a:rPr lang="en-US" b="0" i="1" dirty="0">
                <a:solidFill>
                  <a:schemeClr val="tx1"/>
                </a:solidFill>
                <a:latin typeface="Times New Roman" charset="0"/>
              </a:rPr>
              <a:t>t</a:t>
            </a:r>
            <a:r>
              <a:rPr lang="en-US" b="0" i="1" dirty="0">
                <a:solidFill>
                  <a:schemeClr val="tx1"/>
                </a:solidFill>
                <a:latin typeface="Times New Roman" charset="0"/>
                <a:sym typeface="Symbol" charset="0"/>
              </a:rPr>
              <a:t> - </a:t>
            </a:r>
            <a:r>
              <a:rPr lang="en-US" b="0" i="1" dirty="0">
                <a:solidFill>
                  <a:schemeClr val="tx1"/>
                </a:solidFill>
                <a:latin typeface="Symbol" charset="0"/>
              </a:rPr>
              <a:t>t</a:t>
            </a:r>
            <a:r>
              <a:rPr lang="en-US" b="0" dirty="0">
                <a:solidFill>
                  <a:schemeClr val="tx1"/>
                </a:solidFill>
                <a:latin typeface="Times New Roman" charset="0"/>
                <a:sym typeface="Symbol" charset="0"/>
              </a:rPr>
              <a:t>)</a:t>
            </a:r>
            <a:r>
              <a:rPr lang="en-US" dirty="0">
                <a:latin typeface="Times New Roman" charset="0"/>
                <a:sym typeface="Symbol" charset="0"/>
              </a:rPr>
              <a:t>, for all </a:t>
            </a:r>
            <a:r>
              <a:rPr lang="en-US" b="0" i="1" dirty="0">
                <a:solidFill>
                  <a:schemeClr val="tx1"/>
                </a:solidFill>
                <a:latin typeface="Symbol" charset="0"/>
              </a:rPr>
              <a:t>t</a:t>
            </a:r>
          </a:p>
        </p:txBody>
      </p:sp>
      <p:sp>
        <p:nvSpPr>
          <p:cNvPr id="16" name="Rectangle 3"/>
          <p:cNvSpPr txBox="1">
            <a:spLocks noChangeArrowheads="1"/>
          </p:cNvSpPr>
          <p:nvPr/>
        </p:nvSpPr>
        <p:spPr bwMode="auto">
          <a:xfrm>
            <a:off x="457200" y="5715000"/>
            <a:ext cx="487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i="1" dirty="0">
                <a:latin typeface="Times New Roman" charset="0"/>
              </a:rPr>
              <a:t>Example</a:t>
            </a:r>
            <a:r>
              <a:rPr lang="en-US" dirty="0">
                <a:latin typeface="Times New Roman" charset="0"/>
              </a:rPr>
              <a:t>:  Squaring block</a:t>
            </a:r>
          </a:p>
        </p:txBody>
      </p:sp>
      <p:grpSp>
        <p:nvGrpSpPr>
          <p:cNvPr id="17" name="Group 23"/>
          <p:cNvGrpSpPr>
            <a:grpSpLocks/>
          </p:cNvGrpSpPr>
          <p:nvPr/>
        </p:nvGrpSpPr>
        <p:grpSpPr bwMode="auto">
          <a:xfrm>
            <a:off x="6096000" y="5715000"/>
            <a:ext cx="2590800" cy="457200"/>
            <a:chOff x="3360" y="1344"/>
            <a:chExt cx="1632" cy="288"/>
          </a:xfrm>
        </p:grpSpPr>
        <p:sp>
          <p:nvSpPr>
            <p:cNvPr id="18" name="Rectangle 24"/>
            <p:cNvSpPr>
              <a:spLocks noChangeArrowheads="1"/>
            </p:cNvSpPr>
            <p:nvPr/>
          </p:nvSpPr>
          <p:spPr bwMode="auto">
            <a:xfrm>
              <a:off x="3888" y="1344"/>
              <a:ext cx="576" cy="288"/>
            </a:xfrm>
            <a:prstGeom prst="rect">
              <a:avLst/>
            </a:prstGeom>
            <a:solidFill>
              <a:schemeClr val="accent1"/>
            </a:solidFill>
            <a:ln w="9525">
              <a:solidFill>
                <a:schemeClr val="tx1"/>
              </a:solidFill>
              <a:miter lim="800000"/>
              <a:headEnd/>
              <a:tailEnd/>
            </a:ln>
          </p:spPr>
          <p:txBody>
            <a:bodyPr wrap="none" anchor="ctr"/>
            <a:lstStyle/>
            <a:p>
              <a:pPr algn="ctr"/>
              <a:r>
                <a:rPr lang="en-US" dirty="0"/>
                <a:t>(•)</a:t>
              </a:r>
              <a:r>
                <a:rPr lang="en-US" baseline="30000" dirty="0"/>
                <a:t>2</a:t>
              </a:r>
            </a:p>
          </p:txBody>
        </p:sp>
        <p:sp>
          <p:nvSpPr>
            <p:cNvPr id="19" name="Rectangle 25"/>
            <p:cNvSpPr>
              <a:spLocks noChangeArrowheads="1"/>
            </p:cNvSpPr>
            <p:nvPr/>
          </p:nvSpPr>
          <p:spPr bwMode="auto">
            <a:xfrm>
              <a:off x="4656"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dirty="0">
                  <a:solidFill>
                    <a:srgbClr val="FC1107"/>
                  </a:solidFill>
                </a:rPr>
                <a:t>y</a:t>
              </a:r>
              <a:r>
                <a:rPr lang="en-US" dirty="0">
                  <a:solidFill>
                    <a:srgbClr val="FC1107"/>
                  </a:solidFill>
                </a:rPr>
                <a:t>(</a:t>
              </a:r>
              <a:r>
                <a:rPr lang="en-US" i="1" dirty="0">
                  <a:solidFill>
                    <a:srgbClr val="FC1107"/>
                  </a:solidFill>
                </a:rPr>
                <a:t>t</a:t>
              </a:r>
              <a:r>
                <a:rPr lang="en-US" dirty="0">
                  <a:solidFill>
                    <a:srgbClr val="FC1107"/>
                  </a:solidFill>
                </a:rPr>
                <a:t>)</a:t>
              </a:r>
            </a:p>
          </p:txBody>
        </p:sp>
        <p:sp>
          <p:nvSpPr>
            <p:cNvPr id="20" name="Rectangle 26"/>
            <p:cNvSpPr>
              <a:spLocks noChangeArrowheads="1"/>
            </p:cNvSpPr>
            <p:nvPr/>
          </p:nvSpPr>
          <p:spPr bwMode="auto">
            <a:xfrm>
              <a:off x="3360" y="1344"/>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dirty="0">
                  <a:solidFill>
                    <a:srgbClr val="0000FF"/>
                  </a:solidFill>
                </a:rPr>
                <a:t>x</a:t>
              </a:r>
              <a:r>
                <a:rPr lang="en-US" dirty="0">
                  <a:solidFill>
                    <a:srgbClr val="0000FF"/>
                  </a:solidFill>
                </a:rPr>
                <a:t>(</a:t>
              </a:r>
              <a:r>
                <a:rPr lang="en-US" i="1" dirty="0">
                  <a:solidFill>
                    <a:srgbClr val="0000FF"/>
                  </a:solidFill>
                </a:rPr>
                <a:t>t</a:t>
              </a:r>
              <a:r>
                <a:rPr lang="en-US" dirty="0">
                  <a:solidFill>
                    <a:srgbClr val="0000FF"/>
                  </a:solidFill>
                </a:rPr>
                <a:t>)</a:t>
              </a:r>
            </a:p>
          </p:txBody>
        </p:sp>
        <p:cxnSp>
          <p:nvCxnSpPr>
            <p:cNvPr id="21" name="AutoShape 27"/>
            <p:cNvCxnSpPr>
              <a:cxnSpLocks noChangeShapeType="1"/>
              <a:stCxn id="20" idx="3"/>
              <a:endCxn id="18" idx="1"/>
            </p:cNvCxnSpPr>
            <p:nvPr/>
          </p:nvCxnSpPr>
          <p:spPr bwMode="auto">
            <a:xfrm>
              <a:off x="3696"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2" name="AutoShape 28"/>
            <p:cNvCxnSpPr>
              <a:cxnSpLocks noChangeShapeType="1"/>
              <a:stCxn id="18" idx="3"/>
              <a:endCxn id="19" idx="1"/>
            </p:cNvCxnSpPr>
            <p:nvPr/>
          </p:nvCxnSpPr>
          <p:spPr bwMode="auto">
            <a:xfrm>
              <a:off x="4464" y="1488"/>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23" name="TextBox 22"/>
          <p:cNvSpPr txBox="1"/>
          <p:nvPr/>
        </p:nvSpPr>
        <p:spPr>
          <a:xfrm>
            <a:off x="0" y="6519446"/>
            <a:ext cx="3581400" cy="338554"/>
          </a:xfrm>
          <a:prstGeom prst="rect">
            <a:avLst/>
          </a:prstGeom>
          <a:noFill/>
        </p:spPr>
        <p:txBody>
          <a:bodyPr wrap="square" rtlCol="0">
            <a:spAutoFit/>
          </a:bodyPr>
          <a:lstStyle/>
          <a:p>
            <a:r>
              <a:rPr lang="en-US" sz="1600" i="1" dirty="0">
                <a:solidFill>
                  <a:srgbClr val="0000FF"/>
                </a:solidFill>
              </a:rPr>
              <a:t>See lecture slides 8-2 and 8-3</a:t>
            </a:r>
          </a:p>
        </p:txBody>
      </p:sp>
    </p:spTree>
    <p:extLst>
      <p:ext uri="{BB962C8B-B14F-4D97-AF65-F5344CB8AC3E}">
        <p14:creationId xmlns:p14="http://schemas.microsoft.com/office/powerpoint/2010/main" val="340163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1" grpId="0" animBg="1"/>
      <p:bldP spid="14" grpId="0"/>
      <p:bldP spid="15" grpId="0"/>
      <p:bldP spid="16"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2"/>
          <p:cNvSpPr>
            <a:spLocks noGrp="1" noChangeArrowheads="1"/>
          </p:cNvSpPr>
          <p:nvPr>
            <p:ph type="title"/>
          </p:nvPr>
        </p:nvSpPr>
        <p:spPr>
          <a:xfrm>
            <a:off x="0" y="304800"/>
            <a:ext cx="9144000" cy="1143000"/>
          </a:xfrm>
        </p:spPr>
        <p:txBody>
          <a:bodyPr/>
          <a:lstStyle/>
          <a:p>
            <a:r>
              <a:rPr lang="en-US" dirty="0">
                <a:latin typeface="Times New Roman" charset="0"/>
              </a:rPr>
              <a:t>Initial Conditions for Linear Systems</a:t>
            </a:r>
          </a:p>
        </p:txBody>
      </p:sp>
      <p:sp>
        <p:nvSpPr>
          <p:cNvPr id="14341" name="Rectangle 23"/>
          <p:cNvSpPr>
            <a:spLocks noGrp="1" noChangeArrowheads="1"/>
          </p:cNvSpPr>
          <p:nvPr>
            <p:ph type="body" idx="1"/>
          </p:nvPr>
        </p:nvSpPr>
        <p:spPr>
          <a:xfrm>
            <a:off x="457200" y="1447800"/>
            <a:ext cx="8229600" cy="533400"/>
          </a:xfrm>
        </p:spPr>
        <p:txBody>
          <a:bodyPr/>
          <a:lstStyle/>
          <a:p>
            <a:pPr>
              <a:lnSpc>
                <a:spcPct val="90000"/>
              </a:lnSpc>
            </a:pPr>
            <a:r>
              <a:rPr lang="en-US" dirty="0">
                <a:latin typeface="Times New Roman" charset="0"/>
              </a:rPr>
              <a:t>Observe signals and systems starting at time </a:t>
            </a:r>
            <a:r>
              <a:rPr lang="en-US" i="1" dirty="0">
                <a:latin typeface="Times New Roman" charset="0"/>
              </a:rPr>
              <a:t>t</a:t>
            </a:r>
            <a:r>
              <a:rPr lang="en-US" dirty="0">
                <a:latin typeface="Times New Roman" charset="0"/>
              </a:rPr>
              <a:t> = 0</a:t>
            </a:r>
            <a:endParaRPr lang="en-US" baseline="-25000" dirty="0">
              <a:latin typeface="Times New Roman" charset="0"/>
            </a:endParaRPr>
          </a:p>
        </p:txBody>
      </p:sp>
      <p:grpSp>
        <p:nvGrpSpPr>
          <p:cNvPr id="25605" name="Group 5"/>
          <p:cNvGrpSpPr>
            <a:grpSpLocks/>
          </p:cNvGrpSpPr>
          <p:nvPr/>
        </p:nvGrpSpPr>
        <p:grpSpPr bwMode="auto">
          <a:xfrm>
            <a:off x="1012825" y="2413000"/>
            <a:ext cx="2590800" cy="762000"/>
            <a:chOff x="720" y="2064"/>
            <a:chExt cx="1632" cy="480"/>
          </a:xfrm>
        </p:grpSpPr>
        <p:sp>
          <p:nvSpPr>
            <p:cNvPr id="25616" name="Rectangle 6"/>
            <p:cNvSpPr>
              <a:spLocks noChangeArrowheads="1"/>
            </p:cNvSpPr>
            <p:nvPr/>
          </p:nvSpPr>
          <p:spPr bwMode="auto">
            <a:xfrm>
              <a:off x="1152" y="2112"/>
              <a:ext cx="720" cy="4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7" name="Line 7"/>
            <p:cNvSpPr>
              <a:spLocks noChangeShapeType="1"/>
            </p:cNvSpPr>
            <p:nvPr/>
          </p:nvSpPr>
          <p:spPr bwMode="auto">
            <a:xfrm>
              <a:off x="720" y="2352"/>
              <a:ext cx="43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5618" name="Object 8"/>
            <p:cNvGraphicFramePr>
              <a:graphicFrameLocks noChangeAspect="1"/>
            </p:cNvGraphicFramePr>
            <p:nvPr/>
          </p:nvGraphicFramePr>
          <p:xfrm>
            <a:off x="1148" y="2110"/>
            <a:ext cx="654" cy="392"/>
          </p:xfrm>
          <a:graphic>
            <a:graphicData uri="http://schemas.openxmlformats.org/presentationml/2006/ole">
              <mc:AlternateContent xmlns:mc="http://schemas.openxmlformats.org/markup-compatibility/2006">
                <mc:Choice xmlns:v="urn:schemas-microsoft-com:vml" Requires="v">
                  <p:oleObj name="Equation" r:id="rId2" imgW="545863" imgH="330057" progId="Equation.3">
                    <p:embed/>
                  </p:oleObj>
                </mc:Choice>
                <mc:Fallback>
                  <p:oleObj name="Equation" r:id="rId2" imgW="545863" imgH="330057" progId="Equation.3">
                    <p:embed/>
                    <p:pic>
                      <p:nvPicPr>
                        <p:cNvPr id="2561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 y="2110"/>
                          <a:ext cx="654" cy="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19" name="Line 9"/>
            <p:cNvSpPr>
              <a:spLocks noChangeShapeType="1"/>
            </p:cNvSpPr>
            <p:nvPr/>
          </p:nvSpPr>
          <p:spPr bwMode="auto">
            <a:xfrm>
              <a:off x="1872" y="2352"/>
              <a:ext cx="43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20" name="Text Box 10"/>
            <p:cNvSpPr txBox="1">
              <a:spLocks noChangeArrowheads="1"/>
            </p:cNvSpPr>
            <p:nvPr/>
          </p:nvSpPr>
          <p:spPr bwMode="auto">
            <a:xfrm>
              <a:off x="720" y="2073"/>
              <a:ext cx="43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dirty="0">
                  <a:latin typeface="Cambria" panose="02040503050406030204" pitchFamily="18" charset="0"/>
                </a:rPr>
                <a:t>x</a:t>
              </a:r>
              <a:r>
                <a:rPr lang="en-US" sz="2000" dirty="0">
                  <a:latin typeface="Cambria" panose="02040503050406030204" pitchFamily="18" charset="0"/>
                </a:rPr>
                <a:t>(</a:t>
              </a:r>
              <a:r>
                <a:rPr lang="en-US" sz="2000" i="1" dirty="0">
                  <a:latin typeface="Cambria" panose="02040503050406030204" pitchFamily="18" charset="0"/>
                </a:rPr>
                <a:t>t</a:t>
              </a:r>
              <a:r>
                <a:rPr lang="en-US" sz="2000" dirty="0">
                  <a:latin typeface="Cambria" panose="02040503050406030204" pitchFamily="18" charset="0"/>
                </a:rPr>
                <a:t>)</a:t>
              </a:r>
            </a:p>
          </p:txBody>
        </p:sp>
        <p:sp>
          <p:nvSpPr>
            <p:cNvPr id="25621" name="Text Box 11"/>
            <p:cNvSpPr txBox="1">
              <a:spLocks noChangeArrowheads="1"/>
            </p:cNvSpPr>
            <p:nvPr/>
          </p:nvSpPr>
          <p:spPr bwMode="auto">
            <a:xfrm>
              <a:off x="1920" y="2064"/>
              <a:ext cx="43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dirty="0"/>
                <a:t>y</a:t>
              </a:r>
              <a:r>
                <a:rPr lang="en-US" sz="2000" dirty="0"/>
                <a:t>(</a:t>
              </a:r>
              <a:r>
                <a:rPr lang="en-US" sz="2000" i="1" dirty="0"/>
                <a:t>t</a:t>
              </a:r>
              <a:r>
                <a:rPr lang="en-US" sz="2000" dirty="0"/>
                <a:t>)</a:t>
              </a:r>
            </a:p>
          </p:txBody>
        </p:sp>
      </p:grpSp>
      <p:sp>
        <p:nvSpPr>
          <p:cNvPr id="25613" name="Text Box 19"/>
          <p:cNvSpPr txBox="1">
            <a:spLocks noChangeArrowheads="1"/>
          </p:cNvSpPr>
          <p:nvPr/>
        </p:nvSpPr>
        <p:spPr bwMode="auto">
          <a:xfrm>
            <a:off x="6984914" y="3505200"/>
            <a:ext cx="1828800" cy="1014412"/>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i="1" dirty="0"/>
              <a:t>C</a:t>
            </a:r>
            <a:r>
              <a:rPr lang="en-US" sz="2000" b="1" baseline="-25000" dirty="0"/>
              <a:t>0</a:t>
            </a:r>
            <a:r>
              <a:rPr lang="en-US" sz="2000" b="1" dirty="0"/>
              <a:t> is the initial condition w/r to observation</a:t>
            </a:r>
          </a:p>
        </p:txBody>
      </p:sp>
      <p:sp>
        <p:nvSpPr>
          <p:cNvPr id="25614" name="Oval 20"/>
          <p:cNvSpPr>
            <a:spLocks noChangeArrowheads="1"/>
          </p:cNvSpPr>
          <p:nvPr/>
        </p:nvSpPr>
        <p:spPr bwMode="auto">
          <a:xfrm>
            <a:off x="6231495" y="2247899"/>
            <a:ext cx="1464705" cy="1170939"/>
          </a:xfrm>
          <a:prstGeom prst="ellipse">
            <a:avLst/>
          </a:prstGeom>
          <a:noFill/>
          <a:ln w="952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5" name="Line 21"/>
          <p:cNvSpPr>
            <a:spLocks noChangeShapeType="1"/>
          </p:cNvSpPr>
          <p:nvPr/>
        </p:nvSpPr>
        <p:spPr bwMode="auto">
          <a:xfrm flipH="1">
            <a:off x="5900651" y="3200400"/>
            <a:ext cx="500149" cy="63500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 name="Rectangle 23"/>
          <p:cNvSpPr txBox="1">
            <a:spLocks noChangeArrowheads="1"/>
          </p:cNvSpPr>
          <p:nvPr/>
        </p:nvSpPr>
        <p:spPr bwMode="auto">
          <a:xfrm>
            <a:off x="457200" y="1981200"/>
            <a:ext cx="822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i="1" dirty="0">
                <a:latin typeface="Times New Roman" charset="0"/>
              </a:rPr>
              <a:t>Example</a:t>
            </a:r>
            <a:r>
              <a:rPr lang="en-US" dirty="0">
                <a:latin typeface="Times New Roman" charset="0"/>
              </a:rPr>
              <a:t>: Integrator</a:t>
            </a:r>
          </a:p>
        </p:txBody>
      </p:sp>
      <p:sp>
        <p:nvSpPr>
          <p:cNvPr id="25" name="Rectangle 23" descr="When observing the integrator at time t0 and later, the output of the integrator is the integration of the input seen before time t0, which is denoted C0, plus the integration of the input observed from time t0 to the current time t."/>
          <p:cNvSpPr txBox="1">
            <a:spLocks noChangeArrowheads="1"/>
          </p:cNvSpPr>
          <p:nvPr/>
        </p:nvSpPr>
        <p:spPr bwMode="auto">
          <a:xfrm>
            <a:off x="477795" y="3276600"/>
            <a:ext cx="4953000" cy="454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dirty="0">
                <a:latin typeface="Times New Roman" charset="0"/>
              </a:rPr>
              <a:t>Observe integrator for </a:t>
            </a:r>
            <a:r>
              <a:rPr lang="en-US" i="1" dirty="0">
                <a:latin typeface="Times New Roman" charset="0"/>
              </a:rPr>
              <a:t>t</a:t>
            </a:r>
            <a:r>
              <a:rPr lang="en-US" dirty="0">
                <a:latin typeface="Times New Roman" charset="0"/>
              </a:rPr>
              <a:t> </a:t>
            </a:r>
            <a:r>
              <a:rPr lang="en-US" dirty="0">
                <a:latin typeface="Times New Roman" charset="0"/>
                <a:sym typeface="Symbol" charset="0"/>
              </a:rPr>
              <a:t> </a:t>
            </a:r>
            <a:r>
              <a:rPr lang="en-US" dirty="0">
                <a:latin typeface="Times New Roman" charset="0"/>
              </a:rPr>
              <a:t>0</a:t>
            </a:r>
          </a:p>
        </p:txBody>
      </p:sp>
      <p:sp>
        <p:nvSpPr>
          <p:cNvPr id="26" name="Rectangle 23"/>
          <p:cNvSpPr txBox="1">
            <a:spLocks noChangeArrowheads="1"/>
          </p:cNvSpPr>
          <p:nvPr/>
        </p:nvSpPr>
        <p:spPr bwMode="auto">
          <a:xfrm>
            <a:off x="457199" y="6227762"/>
            <a:ext cx="867555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dirty="0">
                <a:latin typeface="Times New Roman" charset="0"/>
              </a:rPr>
              <a:t>System “at rest” is a necessary condition for linearity</a:t>
            </a:r>
          </a:p>
        </p:txBody>
      </p:sp>
      <mc:AlternateContent xmlns:mc="http://schemas.openxmlformats.org/markup-compatibility/2006" xmlns:a14="http://schemas.microsoft.com/office/drawing/2010/main">
        <mc:Choice Requires="a14">
          <p:sp>
            <p:nvSpPr>
              <p:cNvPr id="3" name="TextBox 2" descr="In the time domain, the output of the squaring system is the square of the input.">
                <a:extLst>
                  <a:ext uri="{FF2B5EF4-FFF2-40B4-BE49-F238E27FC236}">
                    <a16:creationId xmlns:a16="http://schemas.microsoft.com/office/drawing/2014/main" id="{F4C1999D-0951-8682-64B7-3CA6A5DBD2FC}"/>
                  </a:ext>
                </a:extLst>
              </p:cNvPr>
              <p:cNvSpPr txBox="1"/>
              <p:nvPr/>
            </p:nvSpPr>
            <p:spPr>
              <a:xfrm>
                <a:off x="3657600" y="2416018"/>
                <a:ext cx="2460625" cy="784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rPr>
                            <m:t>𝑡</m:t>
                          </m:r>
                        </m:sup>
                        <m:e>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𝑢</m:t>
                              </m:r>
                            </m:e>
                          </m:d>
                          <m:r>
                            <a:rPr lang="en-US" sz="2000" b="0" i="1" smtClean="0">
                              <a:latin typeface="Cambria Math" panose="02040503050406030204" pitchFamily="18" charset="0"/>
                            </a:rPr>
                            <m:t>𝑑𝑢</m:t>
                          </m:r>
                        </m:e>
                      </m:nary>
                    </m:oMath>
                  </m:oMathPara>
                </a14:m>
                <a:endParaRPr lang="en-US" sz="2000" dirty="0"/>
              </a:p>
            </p:txBody>
          </p:sp>
        </mc:Choice>
        <mc:Fallback xmlns="">
          <p:sp>
            <p:nvSpPr>
              <p:cNvPr id="3" name="TextBox 2" descr="In the time domain, the output of the squaring system is the square of the input.">
                <a:extLst>
                  <a:ext uri="{FF2B5EF4-FFF2-40B4-BE49-F238E27FC236}">
                    <a16:creationId xmlns:a16="http://schemas.microsoft.com/office/drawing/2014/main" id="{F4C1999D-0951-8682-64B7-3CA6A5DBD2FC}"/>
                  </a:ext>
                </a:extLst>
              </p:cNvPr>
              <p:cNvSpPr txBox="1">
                <a:spLocks noRot="1" noChangeAspect="1" noMove="1" noResize="1" noEditPoints="1" noAdjustHandles="1" noChangeArrowheads="1" noChangeShapeType="1" noTextEdit="1"/>
              </p:cNvSpPr>
              <p:nvPr/>
            </p:nvSpPr>
            <p:spPr>
              <a:xfrm>
                <a:off x="3657600" y="2416018"/>
                <a:ext cx="2460625" cy="784382"/>
              </a:xfrm>
              <a:prstGeom prst="rect">
                <a:avLst/>
              </a:prstGeom>
              <a:blipFill>
                <a:blip r:embed="rId4"/>
                <a:stretch>
                  <a:fillRect l="-3608" t="-152381" b="-2269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B7F47C-872F-1CC7-93DA-7470FBB75599}"/>
                  </a:ext>
                </a:extLst>
              </p:cNvPr>
              <p:cNvSpPr txBox="1"/>
              <p:nvPr/>
            </p:nvSpPr>
            <p:spPr>
              <a:xfrm>
                <a:off x="4572000" y="3772030"/>
                <a:ext cx="2089878" cy="7824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nary>
                        <m:naryPr>
                          <m:ctrlPr>
                            <a:rPr lang="en-US" sz="2000" i="1" smtClean="0">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rPr>
                            <m:t>0</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𝑑𝑢</m:t>
                          </m:r>
                        </m:e>
                      </m:nary>
                    </m:oMath>
                  </m:oMathPara>
                </a14:m>
                <a:endParaRPr lang="en-US" sz="2000" dirty="0"/>
              </a:p>
            </p:txBody>
          </p:sp>
        </mc:Choice>
        <mc:Fallback xmlns="">
          <p:sp>
            <p:nvSpPr>
              <p:cNvPr id="6" name="TextBox 5">
                <a:extLst>
                  <a:ext uri="{FF2B5EF4-FFF2-40B4-BE49-F238E27FC236}">
                    <a16:creationId xmlns:a16="http://schemas.microsoft.com/office/drawing/2014/main" id="{4DB7F47C-872F-1CC7-93DA-7470FBB75599}"/>
                  </a:ext>
                </a:extLst>
              </p:cNvPr>
              <p:cNvSpPr txBox="1">
                <a:spLocks noRot="1" noChangeAspect="1" noMove="1" noResize="1" noEditPoints="1" noAdjustHandles="1" noChangeArrowheads="1" noChangeShapeType="1" noTextEdit="1"/>
              </p:cNvSpPr>
              <p:nvPr/>
            </p:nvSpPr>
            <p:spPr>
              <a:xfrm>
                <a:off x="4572000" y="3772030"/>
                <a:ext cx="2089878" cy="782458"/>
              </a:xfrm>
              <a:prstGeom prst="rect">
                <a:avLst/>
              </a:prstGeom>
              <a:blipFill>
                <a:blip r:embed="rId5"/>
                <a:stretch>
                  <a:fillRect l="-18182" t="-154839" b="-23225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21E230D6-76EE-1180-F2E4-21C776D7681E}"/>
              </a:ext>
            </a:extLst>
          </p:cNvPr>
          <p:cNvGrpSpPr/>
          <p:nvPr/>
        </p:nvGrpSpPr>
        <p:grpSpPr>
          <a:xfrm>
            <a:off x="982662" y="3733800"/>
            <a:ext cx="3360738" cy="800100"/>
            <a:chOff x="982662" y="3733800"/>
            <a:chExt cx="3360738" cy="800100"/>
          </a:xfrm>
        </p:grpSpPr>
        <p:sp>
          <p:nvSpPr>
            <p:cNvPr id="25606" name="Rectangle 12"/>
            <p:cNvSpPr>
              <a:spLocks noChangeArrowheads="1"/>
            </p:cNvSpPr>
            <p:nvPr/>
          </p:nvSpPr>
          <p:spPr bwMode="auto">
            <a:xfrm>
              <a:off x="1668461" y="3810000"/>
              <a:ext cx="1858963"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07" name="Line 13"/>
            <p:cNvSpPr>
              <a:spLocks noChangeShapeType="1"/>
            </p:cNvSpPr>
            <p:nvPr/>
          </p:nvSpPr>
          <p:spPr bwMode="auto">
            <a:xfrm>
              <a:off x="982662" y="4191000"/>
              <a:ext cx="6858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09" name="Line 15"/>
            <p:cNvSpPr>
              <a:spLocks noChangeShapeType="1"/>
            </p:cNvSpPr>
            <p:nvPr/>
          </p:nvSpPr>
          <p:spPr bwMode="auto">
            <a:xfrm>
              <a:off x="3505200" y="4191000"/>
              <a:ext cx="838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10" name="Text Box 16"/>
            <p:cNvSpPr txBox="1">
              <a:spLocks noChangeArrowheads="1"/>
            </p:cNvSpPr>
            <p:nvPr/>
          </p:nvSpPr>
          <p:spPr bwMode="auto">
            <a:xfrm>
              <a:off x="982662" y="3748088"/>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dirty="0">
                  <a:latin typeface="Cambria" panose="02040503050406030204" pitchFamily="18" charset="0"/>
                </a:rPr>
                <a:t>x</a:t>
              </a:r>
              <a:r>
                <a:rPr lang="en-US" sz="2000" dirty="0">
                  <a:latin typeface="Cambria" panose="02040503050406030204" pitchFamily="18" charset="0"/>
                </a:rPr>
                <a:t>(</a:t>
              </a:r>
              <a:r>
                <a:rPr lang="en-US" sz="2000" i="1" dirty="0">
                  <a:latin typeface="Cambria" panose="02040503050406030204" pitchFamily="18" charset="0"/>
                </a:rPr>
                <a:t>t</a:t>
              </a:r>
              <a:r>
                <a:rPr lang="en-US" sz="2000" dirty="0">
                  <a:latin typeface="Cambria" panose="02040503050406030204" pitchFamily="18" charset="0"/>
                </a:rPr>
                <a:t>)</a:t>
              </a:r>
            </a:p>
          </p:txBody>
        </p:sp>
        <p:sp>
          <p:nvSpPr>
            <p:cNvPr id="25611" name="Text Box 17"/>
            <p:cNvSpPr txBox="1">
              <a:spLocks noChangeArrowheads="1"/>
            </p:cNvSpPr>
            <p:nvPr/>
          </p:nvSpPr>
          <p:spPr bwMode="auto">
            <a:xfrm>
              <a:off x="3657600" y="3733800"/>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dirty="0">
                  <a:latin typeface="Cambria" panose="02040503050406030204" pitchFamily="18" charset="0"/>
                </a:rPr>
                <a:t>y</a:t>
              </a:r>
              <a:r>
                <a:rPr lang="en-US" sz="2000" dirty="0">
                  <a:latin typeface="Cambria" panose="02040503050406030204" pitchFamily="18" charset="0"/>
                </a:rPr>
                <a:t>(</a:t>
              </a:r>
              <a:r>
                <a:rPr lang="en-US" sz="2000" i="1" dirty="0">
                  <a:latin typeface="Cambria" panose="02040503050406030204" pitchFamily="18" charset="0"/>
                </a:rPr>
                <a:t>t</a:t>
              </a:r>
              <a:r>
                <a:rPr lang="en-US" sz="2000" dirty="0">
                  <a:latin typeface="Cambria" panose="020405030504060302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2805A8-001C-2B9F-CCF8-F9CA4D3F5472}"/>
                    </a:ext>
                  </a:extLst>
                </p:cNvPr>
                <p:cNvSpPr txBox="1"/>
                <p:nvPr/>
              </p:nvSpPr>
              <p:spPr>
                <a:xfrm>
                  <a:off x="1515698" y="3753237"/>
                  <a:ext cx="2141902" cy="7806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𝑡</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m:t>
                            </m:r>
                            <m:r>
                              <a:rPr lang="en-US" sz="2000" i="1" smtClean="0">
                                <a:latin typeface="Cambria Math" panose="02040503050406030204" pitchFamily="18" charset="0"/>
                              </a:rPr>
                              <m:t>𝑢</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0</m:t>
                                </m:r>
                              </m:sub>
                            </m:sSub>
                          </m:e>
                        </m:nary>
                      </m:oMath>
                    </m:oMathPara>
                  </a14:m>
                  <a:endParaRPr lang="en-US" sz="2000" dirty="0"/>
                </a:p>
              </p:txBody>
            </p:sp>
          </mc:Choice>
          <mc:Fallback xmlns="">
            <p:sp>
              <p:nvSpPr>
                <p:cNvPr id="7" name="TextBox 6">
                  <a:extLst>
                    <a:ext uri="{FF2B5EF4-FFF2-40B4-BE49-F238E27FC236}">
                      <a16:creationId xmlns:a16="http://schemas.microsoft.com/office/drawing/2014/main" id="{A02805A8-001C-2B9F-CCF8-F9CA4D3F5472}"/>
                    </a:ext>
                  </a:extLst>
                </p:cNvPr>
                <p:cNvSpPr txBox="1">
                  <a:spLocks noRot="1" noChangeAspect="1" noMove="1" noResize="1" noEditPoints="1" noAdjustHandles="1" noChangeArrowheads="1" noChangeShapeType="1" noTextEdit="1"/>
                </p:cNvSpPr>
                <p:nvPr/>
              </p:nvSpPr>
              <p:spPr>
                <a:xfrm>
                  <a:off x="1515698" y="3753237"/>
                  <a:ext cx="2141902" cy="780663"/>
                </a:xfrm>
                <a:prstGeom prst="rect">
                  <a:avLst/>
                </a:prstGeom>
                <a:blipFill>
                  <a:blip r:embed="rId6"/>
                  <a:stretch>
                    <a:fillRect l="-39645" t="-152381" b="-2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descr="In the time domain, the output of the squaring system is the square of the input.">
                <a:extLst>
                  <a:ext uri="{FF2B5EF4-FFF2-40B4-BE49-F238E27FC236}">
                    <a16:creationId xmlns:a16="http://schemas.microsoft.com/office/drawing/2014/main" id="{E601C4CF-5132-1131-A98A-9F8CFDF56854}"/>
                  </a:ext>
                </a:extLst>
              </p:cNvPr>
              <p:cNvSpPr txBox="1"/>
              <p:nvPr/>
            </p:nvSpPr>
            <p:spPr>
              <a:xfrm>
                <a:off x="5870424" y="2407367"/>
                <a:ext cx="3349776" cy="784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0</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𝑑𝑢</m:t>
                          </m:r>
                          <m:r>
                            <a:rPr lang="en-US" sz="2000" i="1">
                              <a:latin typeface="Cambria Math" panose="02040503050406030204" pitchFamily="18" charset="0"/>
                            </a:rPr>
                            <m:t>+</m:t>
                          </m:r>
                          <m:nary>
                            <m:naryPr>
                              <m:ctrlPr>
                                <a:rPr lang="en-US" sz="2000" i="1">
                                  <a:latin typeface="Cambria Math" panose="02040503050406030204" pitchFamily="18" charset="0"/>
                                </a:rPr>
                              </m:ctrlPr>
                            </m:naryPr>
                            <m:sub>
                              <m:r>
                                <a:rPr lang="en-US" sz="2000" i="1">
                                  <a:latin typeface="Cambria Math" panose="02040503050406030204" pitchFamily="18" charset="0"/>
                                </a:rPr>
                                <m:t>0</m:t>
                              </m:r>
                            </m:sub>
                            <m:sup>
                              <m:r>
                                <a:rPr lang="en-US" sz="2000" i="1">
                                  <a:latin typeface="Cambria Math" panose="02040503050406030204" pitchFamily="18" charset="0"/>
                                </a:rPr>
                                <m:t>𝑡</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𝑑𝑢</m:t>
                              </m:r>
                            </m:e>
                          </m:nary>
                        </m:e>
                      </m:nary>
                    </m:oMath>
                  </m:oMathPara>
                </a14:m>
                <a:endParaRPr lang="en-US" sz="2000" dirty="0"/>
              </a:p>
            </p:txBody>
          </p:sp>
        </mc:Choice>
        <mc:Fallback xmlns="">
          <p:sp>
            <p:nvSpPr>
              <p:cNvPr id="9" name="TextBox 8" descr="In the time domain, the output of the squaring system is the square of the input.">
                <a:extLst>
                  <a:ext uri="{FF2B5EF4-FFF2-40B4-BE49-F238E27FC236}">
                    <a16:creationId xmlns:a16="http://schemas.microsoft.com/office/drawing/2014/main" id="{E601C4CF-5132-1131-A98A-9F8CFDF56854}"/>
                  </a:ext>
                </a:extLst>
              </p:cNvPr>
              <p:cNvSpPr txBox="1">
                <a:spLocks noRot="1" noChangeAspect="1" noMove="1" noResize="1" noEditPoints="1" noAdjustHandles="1" noChangeArrowheads="1" noChangeShapeType="1" noTextEdit="1"/>
              </p:cNvSpPr>
              <p:nvPr/>
            </p:nvSpPr>
            <p:spPr>
              <a:xfrm>
                <a:off x="5870424" y="2407367"/>
                <a:ext cx="3349776" cy="784382"/>
              </a:xfrm>
              <a:prstGeom prst="rect">
                <a:avLst/>
              </a:prstGeom>
              <a:blipFill>
                <a:blip r:embed="rId7"/>
                <a:stretch>
                  <a:fillRect l="-18491" t="-150794" b="-2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23">
                <a:extLst>
                  <a:ext uri="{FF2B5EF4-FFF2-40B4-BE49-F238E27FC236}">
                    <a16:creationId xmlns:a16="http://schemas.microsoft.com/office/drawing/2014/main" id="{BFFAD223-6C00-4A22-E718-31B71672B4B5}"/>
                  </a:ext>
                </a:extLst>
              </p:cNvPr>
              <p:cNvSpPr txBox="1">
                <a:spLocks noChangeArrowheads="1"/>
              </p:cNvSpPr>
              <p:nvPr/>
            </p:nvSpPr>
            <p:spPr bwMode="auto">
              <a:xfrm>
                <a:off x="457200" y="4565601"/>
                <a:ext cx="6858000" cy="44173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lnSpc>
                    <a:spcPct val="90000"/>
                  </a:lnSpc>
                  <a:buFontTx/>
                  <a:buNone/>
                </a:pPr>
                <a:r>
                  <a:rPr lang="en-US" dirty="0">
                    <a:latin typeface="Times New Roman" charset="0"/>
                  </a:rPr>
                  <a:t>Homogeneity: input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 </m:t>
                    </m:r>
                  </m:oMath>
                </a14:m>
                <a:r>
                  <a:rPr lang="en-US" dirty="0">
                    <a:latin typeface="Times New Roman" charset="0"/>
                  </a:rPr>
                  <a:t>for output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𝑠𝑐𝑎𝑙𝑒𝑑</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endParaRPr lang="en-US" sz="2000" dirty="0">
                  <a:latin typeface="Times New Roman" charset="0"/>
                </a:endParaRPr>
              </a:p>
            </p:txBody>
          </p:sp>
        </mc:Choice>
        <mc:Fallback xmlns="">
          <p:sp>
            <p:nvSpPr>
              <p:cNvPr id="10" name="Rectangle 23">
                <a:extLst>
                  <a:ext uri="{FF2B5EF4-FFF2-40B4-BE49-F238E27FC236}">
                    <a16:creationId xmlns:a16="http://schemas.microsoft.com/office/drawing/2014/main" id="{BFFAD223-6C00-4A22-E718-31B71672B4B5}"/>
                  </a:ext>
                </a:extLst>
              </p:cNvPr>
              <p:cNvSpPr txBox="1">
                <a:spLocks noRot="1" noChangeAspect="1" noMove="1" noResize="1" noEditPoints="1" noAdjustHandles="1" noChangeArrowheads="1" noChangeShapeType="1" noTextEdit="1"/>
              </p:cNvSpPr>
              <p:nvPr/>
            </p:nvSpPr>
            <p:spPr bwMode="auto">
              <a:xfrm>
                <a:off x="457200" y="4565601"/>
                <a:ext cx="6858000" cy="441735"/>
              </a:xfrm>
              <a:prstGeom prst="rect">
                <a:avLst/>
              </a:prstGeom>
              <a:blipFill>
                <a:blip r:embed="rId8"/>
                <a:stretch>
                  <a:fillRect t="-19444" b="-250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23">
                <a:extLst>
                  <a:ext uri="{FF2B5EF4-FFF2-40B4-BE49-F238E27FC236}">
                    <a16:creationId xmlns:a16="http://schemas.microsoft.com/office/drawing/2014/main" id="{0A8223A0-5274-8C0E-CE8D-2C4E5CF95DD3}"/>
                  </a:ext>
                </a:extLst>
              </p:cNvPr>
              <p:cNvSpPr txBox="1">
                <a:spLocks noChangeArrowheads="1"/>
              </p:cNvSpPr>
              <p:nvPr/>
            </p:nvSpPr>
            <p:spPr bwMode="auto">
              <a:xfrm>
                <a:off x="293557" y="5485738"/>
                <a:ext cx="8839200" cy="76266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lnSpc>
                    <a:spcPct val="90000"/>
                  </a:lnSpc>
                  <a:buFontTx/>
                  <a:buNone/>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𝑠𝑐𝑎𝑙𝑒𝑑</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0</m:t>
                          </m:r>
                        </m:sub>
                        <m:sup>
                          <m:r>
                            <a:rPr lang="en-US" sz="2000" i="1">
                              <a:latin typeface="Cambria Math" panose="02040503050406030204" pitchFamily="18" charset="0"/>
                            </a:rPr>
                            <m:t>𝑡</m:t>
                          </m:r>
                        </m:sup>
                        <m:e>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𝑑𝑢</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𝑎</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0</m:t>
                              </m:r>
                            </m:sub>
                            <m:sup>
                              <m:r>
                                <a:rPr lang="en-US" sz="2000" i="1">
                                  <a:latin typeface="Cambria Math" panose="02040503050406030204" pitchFamily="18" charset="0"/>
                                </a:rPr>
                                <m:t>𝑡</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𝑑𝑢</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𝑦</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 </m:t>
                              </m:r>
                              <m:r>
                                <a:rPr lang="en-US" sz="2000" b="1" i="0" smtClean="0">
                                  <a:latin typeface="Cambria Math" panose="02040503050406030204" pitchFamily="18" charset="0"/>
                                  <a:ea typeface="Cambria Math" panose="02040503050406030204" pitchFamily="18" charset="0"/>
                                </a:rPr>
                                <m:t>𝐨𝐧𝐥𝐲</m:t>
                              </m:r>
                              <m:r>
                                <a:rPr lang="en-US" sz="2000" b="1" i="0" smtClean="0">
                                  <a:latin typeface="Cambria Math" panose="02040503050406030204" pitchFamily="18" charset="0"/>
                                  <a:ea typeface="Cambria Math" panose="02040503050406030204" pitchFamily="18" charset="0"/>
                                </a:rPr>
                                <m:t> </m:t>
                              </m:r>
                              <m:r>
                                <a:rPr lang="en-US" sz="2000" b="1" i="0" smtClean="0">
                                  <a:latin typeface="Cambria Math" panose="02040503050406030204" pitchFamily="18" charset="0"/>
                                  <a:ea typeface="Cambria Math" panose="02040503050406030204" pitchFamily="18" charset="0"/>
                                </a:rPr>
                                <m:t>𝐢𝐟</m:t>
                              </m:r>
                              <m:r>
                                <a:rPr lang="en-US" sz="2000" b="1" i="0" smtClean="0">
                                  <a:latin typeface="Cambria Math" panose="02040503050406030204" pitchFamily="18" charset="0"/>
                                  <a:ea typeface="Cambria Math" panose="02040503050406030204" pitchFamily="18" charset="0"/>
                                </a:rPr>
                                <m:t> </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𝑪</m:t>
                                  </m:r>
                                </m:e>
                                <m:sub>
                                  <m:r>
                                    <a:rPr lang="en-US" sz="2000" b="1" i="1" smtClean="0">
                                      <a:latin typeface="Cambria Math" panose="02040503050406030204" pitchFamily="18" charset="0"/>
                                      <a:ea typeface="Cambria Math" panose="02040503050406030204" pitchFamily="18" charset="0"/>
                                    </a:rPr>
                                    <m:t>𝟎</m:t>
                                  </m:r>
                                </m:sub>
                              </m:sSub>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𝟎</m:t>
                              </m:r>
                              <m:r>
                                <a:rPr lang="en-US" sz="2000" b="1" i="1" smtClean="0">
                                  <a:latin typeface="Cambria Math" panose="02040503050406030204" pitchFamily="18" charset="0"/>
                                  <a:ea typeface="Cambria Math" panose="02040503050406030204" pitchFamily="18" charset="0"/>
                                </a:rPr>
                                <m:t> </m:t>
                              </m:r>
                            </m:e>
                          </m:nary>
                        </m:e>
                      </m:nary>
                    </m:oMath>
                  </m:oMathPara>
                </a14:m>
                <a:endParaRPr lang="en-US" sz="2000" dirty="0">
                  <a:latin typeface="Times New Roman" charset="0"/>
                </a:endParaRPr>
              </a:p>
            </p:txBody>
          </p:sp>
        </mc:Choice>
        <mc:Fallback xmlns="">
          <p:sp>
            <p:nvSpPr>
              <p:cNvPr id="12" name="Rectangle 23">
                <a:extLst>
                  <a:ext uri="{FF2B5EF4-FFF2-40B4-BE49-F238E27FC236}">
                    <a16:creationId xmlns:a16="http://schemas.microsoft.com/office/drawing/2014/main" id="{0A8223A0-5274-8C0E-CE8D-2C4E5CF95DD3}"/>
                  </a:ext>
                </a:extLst>
              </p:cNvPr>
              <p:cNvSpPr txBox="1">
                <a:spLocks noRot="1" noChangeAspect="1" noMove="1" noResize="1" noEditPoints="1" noAdjustHandles="1" noChangeArrowheads="1" noChangeShapeType="1" noTextEdit="1"/>
              </p:cNvSpPr>
              <p:nvPr/>
            </p:nvSpPr>
            <p:spPr bwMode="auto">
              <a:xfrm>
                <a:off x="293557" y="5485738"/>
                <a:ext cx="8839200" cy="762662"/>
              </a:xfrm>
              <a:prstGeom prst="rect">
                <a:avLst/>
              </a:prstGeom>
              <a:blipFill>
                <a:blip r:embed="rId9"/>
                <a:stretch>
                  <a:fillRect t="-163934" b="-2311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23">
                <a:extLst>
                  <a:ext uri="{FF2B5EF4-FFF2-40B4-BE49-F238E27FC236}">
                    <a16:creationId xmlns:a16="http://schemas.microsoft.com/office/drawing/2014/main" id="{927EA26A-32C2-CE59-C58D-9B1BECEDE794}"/>
                  </a:ext>
                </a:extLst>
              </p:cNvPr>
              <p:cNvSpPr txBox="1">
                <a:spLocks noChangeArrowheads="1"/>
              </p:cNvSpPr>
              <p:nvPr/>
            </p:nvSpPr>
            <p:spPr bwMode="auto">
              <a:xfrm>
                <a:off x="469867" y="5015741"/>
                <a:ext cx="6375466" cy="47799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lnSpc>
                    <a:spcPct val="90000"/>
                  </a:lnSpc>
                  <a:buFontTx/>
                  <a:buNone/>
                </a:pPr>
                <a14:m>
                  <m:oMath xmlns:m="http://schemas.openxmlformats.org/officeDocument/2006/math">
                    <m:r>
                      <m:rPr>
                        <m:sty m:val="p"/>
                      </m:rPr>
                      <a:rPr lang="en-US" sz="2000" b="0" i="0" smtClean="0">
                        <a:latin typeface="Cambria Math" panose="02040503050406030204" pitchFamily="18" charset="0"/>
                      </a:rPr>
                      <m:t>Does</m:t>
                    </m:r>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𝑠𝑐𝑎𝑙𝑒𝑑</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oMath>
                </a14:m>
                <a:r>
                  <a:rPr lang="en-US" dirty="0">
                    <a:latin typeface="Times New Roman" charset="0"/>
                  </a:rPr>
                  <a:t> for all values of </a:t>
                </a:r>
                <a14:m>
                  <m:oMath xmlns:m="http://schemas.openxmlformats.org/officeDocument/2006/math">
                    <m:r>
                      <a:rPr lang="en-US" sz="2000" b="0" i="1" smtClean="0">
                        <a:latin typeface="Cambria Math" panose="02040503050406030204" pitchFamily="18" charset="0"/>
                      </a:rPr>
                      <m:t>𝑎</m:t>
                    </m:r>
                  </m:oMath>
                </a14:m>
                <a:r>
                  <a:rPr lang="en-US" dirty="0">
                    <a:latin typeface="Times New Roman" charset="0"/>
                  </a:rPr>
                  <a:t>? </a:t>
                </a:r>
              </a:p>
            </p:txBody>
          </p:sp>
        </mc:Choice>
        <mc:Fallback xmlns="">
          <p:sp>
            <p:nvSpPr>
              <p:cNvPr id="13" name="Rectangle 23">
                <a:extLst>
                  <a:ext uri="{FF2B5EF4-FFF2-40B4-BE49-F238E27FC236}">
                    <a16:creationId xmlns:a16="http://schemas.microsoft.com/office/drawing/2014/main" id="{927EA26A-32C2-CE59-C58D-9B1BECEDE794}"/>
                  </a:ext>
                </a:extLst>
              </p:cNvPr>
              <p:cNvSpPr txBox="1">
                <a:spLocks noRot="1" noChangeAspect="1" noMove="1" noResize="1" noEditPoints="1" noAdjustHandles="1" noChangeArrowheads="1" noChangeShapeType="1" noTextEdit="1"/>
              </p:cNvSpPr>
              <p:nvPr/>
            </p:nvSpPr>
            <p:spPr bwMode="auto">
              <a:xfrm>
                <a:off x="469867" y="5015741"/>
                <a:ext cx="6375466" cy="477997"/>
              </a:xfrm>
              <a:prstGeom prst="rect">
                <a:avLst/>
              </a:prstGeom>
              <a:blipFill>
                <a:blip r:embed="rId10"/>
                <a:stretch>
                  <a:fillRect t="-21053" b="-1842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A1F7F4-6355-32BC-2D8E-0C412F114F2B}"/>
                  </a:ext>
                </a:extLst>
              </p:cNvPr>
              <p:cNvSpPr txBox="1"/>
              <p:nvPr/>
            </p:nvSpPr>
            <p:spPr>
              <a:xfrm>
                <a:off x="6056021" y="4817593"/>
                <a:ext cx="3164179" cy="7806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𝑡</m:t>
                          </m:r>
                        </m:sup>
                        <m:e>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𝑢</m:t>
                              </m:r>
                            </m:e>
                          </m:d>
                          <m:r>
                            <a:rPr lang="en-US" sz="2000" i="1">
                              <a:latin typeface="Cambria Math" panose="02040503050406030204" pitchFamily="18" charset="0"/>
                            </a:rPr>
                            <m:t>𝑑</m:t>
                          </m:r>
                          <m:r>
                            <a:rPr lang="en-US" sz="2000" i="1" smtClean="0">
                              <a:latin typeface="Cambria Math" panose="02040503050406030204" pitchFamily="18" charset="0"/>
                            </a:rPr>
                            <m:t>𝑢</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0</m:t>
                              </m:r>
                            </m:sub>
                          </m:sSub>
                        </m:e>
                      </m:nary>
                    </m:oMath>
                  </m:oMathPara>
                </a14:m>
                <a:endParaRPr lang="en-US" sz="2000" dirty="0"/>
              </a:p>
            </p:txBody>
          </p:sp>
        </mc:Choice>
        <mc:Fallback xmlns="">
          <p:sp>
            <p:nvSpPr>
              <p:cNvPr id="14" name="TextBox 13">
                <a:extLst>
                  <a:ext uri="{FF2B5EF4-FFF2-40B4-BE49-F238E27FC236}">
                    <a16:creationId xmlns:a16="http://schemas.microsoft.com/office/drawing/2014/main" id="{74A1F7F4-6355-32BC-2D8E-0C412F114F2B}"/>
                  </a:ext>
                </a:extLst>
              </p:cNvPr>
              <p:cNvSpPr txBox="1">
                <a:spLocks noRot="1" noChangeAspect="1" noMove="1" noResize="1" noEditPoints="1" noAdjustHandles="1" noChangeArrowheads="1" noChangeShapeType="1" noTextEdit="1"/>
              </p:cNvSpPr>
              <p:nvPr/>
            </p:nvSpPr>
            <p:spPr>
              <a:xfrm>
                <a:off x="6056021" y="4817593"/>
                <a:ext cx="3164179" cy="780663"/>
              </a:xfrm>
              <a:prstGeom prst="rect">
                <a:avLst/>
              </a:prstGeom>
              <a:blipFill>
                <a:blip r:embed="rId11"/>
                <a:stretch>
                  <a:fillRect t="-154839" b="-233871"/>
                </a:stretch>
              </a:blipFill>
            </p:spPr>
            <p:txBody>
              <a:bodyPr/>
              <a:lstStyle/>
              <a:p>
                <a:r>
                  <a:rPr lang="en-US">
                    <a:noFill/>
                  </a:rPr>
                  <a:t> </a:t>
                </a:r>
              </a:p>
            </p:txBody>
          </p:sp>
        </mc:Fallback>
      </mc:AlternateContent>
    </p:spTree>
    <p:extLst>
      <p:ext uri="{BB962C8B-B14F-4D97-AF65-F5344CB8AC3E}">
        <p14:creationId xmlns:p14="http://schemas.microsoft.com/office/powerpoint/2010/main" val="38433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P spid="25613" grpId="0" animBg="1"/>
      <p:bldP spid="25614" grpId="0" animBg="1"/>
      <p:bldP spid="25615" grpId="0" animBg="1"/>
      <p:bldP spid="23" grpId="0"/>
      <p:bldP spid="25" grpId="0"/>
      <p:bldP spid="26" grpId="0"/>
      <p:bldP spid="3" grpId="0"/>
      <p:bldP spid="6" grpId="0"/>
      <p:bldP spid="9" grpId="0"/>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2"/>
          <p:cNvSpPr>
            <a:spLocks noGrp="1" noChangeArrowheads="1"/>
          </p:cNvSpPr>
          <p:nvPr>
            <p:ph type="title"/>
          </p:nvPr>
        </p:nvSpPr>
        <p:spPr>
          <a:xfrm>
            <a:off x="0" y="304800"/>
            <a:ext cx="9144000" cy="1143000"/>
          </a:xfrm>
        </p:spPr>
        <p:txBody>
          <a:bodyPr/>
          <a:lstStyle/>
          <a:p>
            <a:r>
              <a:rPr lang="en-US" dirty="0" err="1">
                <a:latin typeface="Times New Roman" charset="0"/>
              </a:rPr>
              <a:t>Init.</a:t>
            </a:r>
            <a:r>
              <a:rPr lang="en-US" dirty="0">
                <a:latin typeface="Times New Roman" charset="0"/>
              </a:rPr>
              <a:t> Cond. for Time-Invariant Systems?</a:t>
            </a:r>
          </a:p>
        </p:txBody>
      </p:sp>
      <p:sp>
        <p:nvSpPr>
          <p:cNvPr id="25" name="Rectangle 23" descr="When observing the integrator at time t0 and later, the output of the integrator is the integration of the input seen before time t0, which is denoted C0, plus the integration of the input observed from time t0 to the current time t."/>
          <p:cNvSpPr txBox="1">
            <a:spLocks noChangeArrowheads="1"/>
          </p:cNvSpPr>
          <p:nvPr/>
        </p:nvSpPr>
        <p:spPr bwMode="auto">
          <a:xfrm>
            <a:off x="457200" y="1447800"/>
            <a:ext cx="6096000" cy="450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dirty="0">
                <a:latin typeface="Times New Roman" charset="0"/>
              </a:rPr>
              <a:t>Observe system for </a:t>
            </a:r>
            <a:r>
              <a:rPr lang="en-US" i="1" dirty="0">
                <a:latin typeface="Times New Roman" charset="0"/>
              </a:rPr>
              <a:t>t</a:t>
            </a:r>
            <a:r>
              <a:rPr lang="en-US" dirty="0">
                <a:latin typeface="Times New Roman" charset="0"/>
              </a:rPr>
              <a:t> </a:t>
            </a:r>
            <a:r>
              <a:rPr lang="en-US" dirty="0">
                <a:latin typeface="Times New Roman" charset="0"/>
                <a:sym typeface="Symbol" charset="0"/>
              </a:rPr>
              <a:t> </a:t>
            </a:r>
            <a:r>
              <a:rPr lang="en-US" dirty="0">
                <a:latin typeface="Times New Roman" charset="0"/>
              </a:rPr>
              <a:t>0</a:t>
            </a:r>
            <a:r>
              <a:rPr lang="en-US" sz="3600" baseline="30000" dirty="0">
                <a:latin typeface="Times New Roman" charset="0"/>
              </a:rPr>
              <a:t>-</a:t>
            </a:r>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6422E4A0-484A-40FD-4F1E-09BB809B3487}"/>
                  </a:ext>
                </a:extLst>
              </p:cNvPr>
              <p:cNvSpPr txBox="1">
                <a:spLocks noChangeArrowheads="1"/>
              </p:cNvSpPr>
              <p:nvPr/>
            </p:nvSpPr>
            <p:spPr bwMode="auto">
              <a:xfrm>
                <a:off x="401876" y="2438400"/>
                <a:ext cx="8056323" cy="45085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r>
                  <a:rPr lang="en-US" dirty="0">
                    <a:latin typeface="Times New Roman" charset="0"/>
                  </a:rPr>
                  <a:t>Does </a:t>
                </a:r>
                <a:r>
                  <a:rPr lang="en-US" i="1" dirty="0" err="1">
                    <a:latin typeface="Cambria" panose="02040503050406030204" pitchFamily="18" charset="0"/>
                  </a:rPr>
                  <a:t>y</a:t>
                </a:r>
                <a:r>
                  <a:rPr lang="en-US" baseline="-25000" dirty="0" err="1">
                    <a:latin typeface="Cambria" panose="02040503050406030204" pitchFamily="18" charset="0"/>
                  </a:rPr>
                  <a:t>shifted</a:t>
                </a:r>
                <a:r>
                  <a:rPr lang="en-US" dirty="0">
                    <a:latin typeface="Cambria" panose="02040503050406030204" pitchFamily="18" charset="0"/>
                  </a:rPr>
                  <a:t>(</a:t>
                </a:r>
                <a:r>
                  <a:rPr lang="en-US" i="1" dirty="0">
                    <a:latin typeface="Cambria" panose="02040503050406030204" pitchFamily="18" charset="0"/>
                  </a:rPr>
                  <a:t>t</a:t>
                </a:r>
                <a:r>
                  <a:rPr lang="en-US" dirty="0">
                    <a:latin typeface="Cambria" panose="02040503050406030204" pitchFamily="18" charset="0"/>
                  </a:rPr>
                  <a:t>) = </a:t>
                </a:r>
                <a:r>
                  <a:rPr lang="en-US" i="1" dirty="0">
                    <a:latin typeface="Cambria" panose="02040503050406030204" pitchFamily="18" charset="0"/>
                  </a:rPr>
                  <a:t>y</a:t>
                </a:r>
                <a:r>
                  <a:rPr lang="en-US" dirty="0">
                    <a:latin typeface="Cambria" panose="02040503050406030204" pitchFamily="18" charset="0"/>
                  </a:rPr>
                  <a:t>(</a:t>
                </a:r>
                <a:r>
                  <a:rPr lang="en-US" i="1" dirty="0">
                    <a:latin typeface="Cambria" panose="02040503050406030204" pitchFamily="18" charset="0"/>
                  </a:rPr>
                  <a:t>t-t</a:t>
                </a:r>
                <a:r>
                  <a:rPr lang="en-US" i="1" baseline="-25000" dirty="0">
                    <a:latin typeface="Cambria" panose="02040503050406030204" pitchFamily="18" charset="0"/>
                  </a:rPr>
                  <a:t>0</a:t>
                </a:r>
                <a:r>
                  <a:rPr lang="en-US" dirty="0">
                    <a:latin typeface="Cambria" panose="02040503050406030204" pitchFamily="18" charset="0"/>
                  </a:rPr>
                  <a:t>) </a:t>
                </a:r>
                <a:r>
                  <a:rPr lang="en-US" dirty="0">
                    <a:latin typeface="Times New Roman" charset="0"/>
                  </a:rPr>
                  <a:t>for all real-valued </a:t>
                </a:r>
                <a:r>
                  <a:rPr lang="en-US" i="1" dirty="0">
                    <a:latin typeface="Cambria" panose="02040503050406030204" pitchFamily="18" charset="0"/>
                  </a:rPr>
                  <a:t>t</a:t>
                </a:r>
                <a:r>
                  <a:rPr lang="en-US" i="1" baseline="-25000" dirty="0">
                    <a:latin typeface="Cambria" panose="02040503050406030204" pitchFamily="18" charset="0"/>
                  </a:rPr>
                  <a:t>0</a:t>
                </a:r>
                <a:r>
                  <a:rPr lang="en-US" i="1" baseline="-25000" dirty="0">
                    <a:latin typeface="Times New Roman" charset="0"/>
                  </a:rPr>
                  <a:t> </a:t>
                </a:r>
                <a:r>
                  <a:rPr lang="en-US" dirty="0">
                    <a:latin typeface="Times New Roman" charset="0"/>
                  </a:rPr>
                  <a:t>for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m:t>
                        </m:r>
                      </m:e>
                      <m:sup>
                        <m:r>
                          <a:rPr lang="en-US" b="0" i="1" smtClean="0">
                            <a:latin typeface="Cambria Math" panose="02040503050406030204" pitchFamily="18" charset="0"/>
                            <a:ea typeface="Cambria Math" panose="02040503050406030204" pitchFamily="18" charset="0"/>
                          </a:rPr>
                          <m:t>−</m:t>
                        </m:r>
                      </m:sup>
                    </m:sSup>
                  </m:oMath>
                </a14:m>
                <a:r>
                  <a:rPr lang="en-US" dirty="0">
                    <a:latin typeface="Times New Roman" charset="0"/>
                  </a:rPr>
                  <a:t> ?</a:t>
                </a:r>
                <a:endParaRPr lang="en-US" dirty="0"/>
              </a:p>
            </p:txBody>
          </p:sp>
        </mc:Choice>
        <mc:Fallback xmlns="">
          <p:sp>
            <p:nvSpPr>
              <p:cNvPr id="5" name="Rectangle 3">
                <a:extLst>
                  <a:ext uri="{FF2B5EF4-FFF2-40B4-BE49-F238E27FC236}">
                    <a16:creationId xmlns:a16="http://schemas.microsoft.com/office/drawing/2014/main" id="{6422E4A0-484A-40FD-4F1E-09BB809B3487}"/>
                  </a:ext>
                </a:extLst>
              </p:cNvPr>
              <p:cNvSpPr txBox="1">
                <a:spLocks noRot="1" noChangeAspect="1" noMove="1" noResize="1" noEditPoints="1" noAdjustHandles="1" noChangeArrowheads="1" noChangeShapeType="1" noTextEdit="1"/>
              </p:cNvSpPr>
              <p:nvPr/>
            </p:nvSpPr>
            <p:spPr bwMode="auto">
              <a:xfrm>
                <a:off x="401876" y="2438400"/>
                <a:ext cx="8056323" cy="450851"/>
              </a:xfrm>
              <a:prstGeom prst="rect">
                <a:avLst/>
              </a:prstGeom>
              <a:blipFill>
                <a:blip r:embed="rId2"/>
                <a:stretch>
                  <a:fillRect t="-11111" b="-3333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pic>
        <p:nvPicPr>
          <p:cNvPr id="40" name="Picture 39" descr="Diagram&#10;&#10;Description automatically generated">
            <a:extLst>
              <a:ext uri="{FF2B5EF4-FFF2-40B4-BE49-F238E27FC236}">
                <a16:creationId xmlns:a16="http://schemas.microsoft.com/office/drawing/2014/main" id="{8F89983B-1381-7AE4-CBB2-F3137329D3B0}"/>
              </a:ext>
            </a:extLst>
          </p:cNvPr>
          <p:cNvPicPr>
            <a:picLocks noChangeAspect="1"/>
          </p:cNvPicPr>
          <p:nvPr/>
        </p:nvPicPr>
        <p:blipFill rotWithShape="1">
          <a:blip r:embed="rId3">
            <a:extLst>
              <a:ext uri="{28A0092B-C50C-407E-A947-70E740481C1C}">
                <a14:useLocalDpi xmlns:a14="http://schemas.microsoft.com/office/drawing/2010/main" val="0"/>
              </a:ext>
            </a:extLst>
          </a:blip>
          <a:srcRect t="3982" b="7962"/>
          <a:stretch/>
        </p:blipFill>
        <p:spPr>
          <a:xfrm>
            <a:off x="1708150" y="3044826"/>
            <a:ext cx="5803900" cy="1755774"/>
          </a:xfrm>
          <a:prstGeom prst="rect">
            <a:avLst/>
          </a:prstGeom>
        </p:spPr>
      </p:pic>
      <p:sp>
        <p:nvSpPr>
          <p:cNvPr id="41" name="Rectangle 3">
            <a:extLst>
              <a:ext uri="{FF2B5EF4-FFF2-40B4-BE49-F238E27FC236}">
                <a16:creationId xmlns:a16="http://schemas.microsoft.com/office/drawing/2014/main" id="{59DDEE4C-BCFF-D254-5359-AA871BF99FD4}"/>
              </a:ext>
            </a:extLst>
          </p:cNvPr>
          <p:cNvSpPr txBox="1">
            <a:spLocks noChangeArrowheads="1"/>
          </p:cNvSpPr>
          <p:nvPr/>
        </p:nvSpPr>
        <p:spPr bwMode="auto">
          <a:xfrm>
            <a:off x="381000" y="1936750"/>
            <a:ext cx="8458200" cy="450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r>
              <a:rPr lang="en-US" dirty="0">
                <a:latin typeface="Times New Roman" charset="0"/>
              </a:rPr>
              <a:t>Notation means to include any Dirac delta signals at origin</a:t>
            </a:r>
            <a:endParaRPr lang="en-US" dirty="0"/>
          </a:p>
          <a:p>
            <a:pPr marL="457200" lvl="1" indent="0">
              <a:buNone/>
            </a:pPr>
            <a:r>
              <a:rPr lang="en-US" dirty="0">
                <a:latin typeface="Times New Roman" charset="0"/>
              </a:rPr>
              <a:t> </a:t>
            </a:r>
          </a:p>
        </p:txBody>
      </p:sp>
      <p:sp>
        <p:nvSpPr>
          <p:cNvPr id="42" name="Rectangle 23" descr="When observing the integrator at time t0 and later, the output of the integrator is the integration of the input seen before time t0, which is denoted C0, plus the integration of the input observed from time t0 to the current time t.">
            <a:extLst>
              <a:ext uri="{FF2B5EF4-FFF2-40B4-BE49-F238E27FC236}">
                <a16:creationId xmlns:a16="http://schemas.microsoft.com/office/drawing/2014/main" id="{5F6DDCBC-67DD-CB5C-1B01-6279F57A6B86}"/>
              </a:ext>
            </a:extLst>
          </p:cNvPr>
          <p:cNvSpPr txBox="1">
            <a:spLocks noChangeArrowheads="1"/>
          </p:cNvSpPr>
          <p:nvPr/>
        </p:nvSpPr>
        <p:spPr bwMode="auto">
          <a:xfrm>
            <a:off x="462419" y="4800600"/>
            <a:ext cx="6096000" cy="450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dirty="0">
                <a:latin typeface="Times New Roman" charset="0"/>
              </a:rPr>
              <a:t>Handouts for example systems</a:t>
            </a:r>
            <a:endParaRPr lang="en-US" sz="3600" baseline="30000" dirty="0">
              <a:latin typeface="Times New Roman" charset="0"/>
            </a:endParaRPr>
          </a:p>
        </p:txBody>
      </p:sp>
      <p:sp>
        <p:nvSpPr>
          <p:cNvPr id="43" name="Rectangle 3">
            <a:extLst>
              <a:ext uri="{FF2B5EF4-FFF2-40B4-BE49-F238E27FC236}">
                <a16:creationId xmlns:a16="http://schemas.microsoft.com/office/drawing/2014/main" id="{7D5128A4-0202-8C44-E20A-5C7C0D091977}"/>
              </a:ext>
            </a:extLst>
          </p:cNvPr>
          <p:cNvSpPr txBox="1">
            <a:spLocks noChangeArrowheads="1"/>
          </p:cNvSpPr>
          <p:nvPr/>
        </p:nvSpPr>
        <p:spPr bwMode="auto">
          <a:xfrm>
            <a:off x="361167" y="5290680"/>
            <a:ext cx="7563633" cy="450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r>
              <a:rPr lang="en-US" dirty="0">
                <a:latin typeface="Times New Roman" charset="0"/>
              </a:rPr>
              <a:t>Time-Invariance for a (Shift) System Under Observation</a:t>
            </a:r>
            <a:endParaRPr lang="en-US" dirty="0"/>
          </a:p>
          <a:p>
            <a:pPr marL="457200" lvl="1" indent="0">
              <a:buNone/>
            </a:pPr>
            <a:r>
              <a:rPr lang="en-US" dirty="0">
                <a:latin typeface="Times New Roman" charset="0"/>
              </a:rPr>
              <a:t> </a:t>
            </a:r>
          </a:p>
        </p:txBody>
      </p:sp>
      <p:sp>
        <p:nvSpPr>
          <p:cNvPr id="44" name="Rectangle 3">
            <a:extLst>
              <a:ext uri="{FF2B5EF4-FFF2-40B4-BE49-F238E27FC236}">
                <a16:creationId xmlns:a16="http://schemas.microsoft.com/office/drawing/2014/main" id="{768E5636-45C4-07E6-DD3E-9E6D30271836}"/>
              </a:ext>
            </a:extLst>
          </p:cNvPr>
          <p:cNvSpPr txBox="1">
            <a:spLocks noChangeArrowheads="1"/>
          </p:cNvSpPr>
          <p:nvPr/>
        </p:nvSpPr>
        <p:spPr bwMode="auto">
          <a:xfrm>
            <a:off x="342900" y="5797549"/>
            <a:ext cx="4838700" cy="450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b="1">
                <a:solidFill>
                  <a:srgbClr val="66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r>
              <a:rPr lang="en-US" dirty="0">
                <a:latin typeface="Times New Roman" charset="0"/>
              </a:rPr>
              <a:t>Time-Invariance for an Integrator</a:t>
            </a:r>
            <a:endParaRPr lang="en-US" dirty="0"/>
          </a:p>
          <a:p>
            <a:pPr marL="457200" lvl="1" indent="0">
              <a:buNone/>
            </a:pPr>
            <a:r>
              <a:rPr lang="en-US" dirty="0">
                <a:latin typeface="Times New Roman" charset="0"/>
              </a:rPr>
              <a:t> </a:t>
            </a:r>
          </a:p>
        </p:txBody>
      </p:sp>
      <p:sp>
        <p:nvSpPr>
          <p:cNvPr id="45" name="Right Arrow 44">
            <a:hlinkClick r:id="rId4"/>
            <a:extLst>
              <a:ext uri="{FF2B5EF4-FFF2-40B4-BE49-F238E27FC236}">
                <a16:creationId xmlns:a16="http://schemas.microsoft.com/office/drawing/2014/main" id="{AEBD7A7A-62AB-6C92-9FDC-60470891CC8C}"/>
              </a:ext>
            </a:extLst>
          </p:cNvPr>
          <p:cNvSpPr/>
          <p:nvPr/>
        </p:nvSpPr>
        <p:spPr bwMode="auto">
          <a:xfrm>
            <a:off x="8001001" y="5410200"/>
            <a:ext cx="380999"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Right Arrow 45">
            <a:hlinkClick r:id="rId5"/>
            <a:extLst>
              <a:ext uri="{FF2B5EF4-FFF2-40B4-BE49-F238E27FC236}">
                <a16:creationId xmlns:a16="http://schemas.microsoft.com/office/drawing/2014/main" id="{4B90B694-2A0B-B88E-D1F2-4988E3D09E7F}"/>
              </a:ext>
            </a:extLst>
          </p:cNvPr>
          <p:cNvSpPr/>
          <p:nvPr/>
        </p:nvSpPr>
        <p:spPr bwMode="auto">
          <a:xfrm>
            <a:off x="5181601" y="5943600"/>
            <a:ext cx="380999"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extBox 14">
            <a:extLst>
              <a:ext uri="{FF2B5EF4-FFF2-40B4-BE49-F238E27FC236}">
                <a16:creationId xmlns:a16="http://schemas.microsoft.com/office/drawing/2014/main" id="{D7E82F5E-7EB0-79BF-512C-332BCA0A3969}"/>
              </a:ext>
            </a:extLst>
          </p:cNvPr>
          <p:cNvSpPr txBox="1">
            <a:spLocks noChangeArrowheads="1"/>
          </p:cNvSpPr>
          <p:nvPr/>
        </p:nvSpPr>
        <p:spPr bwMode="auto">
          <a:xfrm>
            <a:off x="7772399" y="5659971"/>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CC00CC"/>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b="1">
                <a:solidFill>
                  <a:srgbClr val="6600FF"/>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1600" b="0" dirty="0">
                <a:solidFill>
                  <a:schemeClr val="tx1"/>
                </a:solidFill>
              </a:rPr>
              <a:t>link</a:t>
            </a:r>
          </a:p>
        </p:txBody>
      </p:sp>
      <p:sp>
        <p:nvSpPr>
          <p:cNvPr id="3" name="TextBox 14">
            <a:extLst>
              <a:ext uri="{FF2B5EF4-FFF2-40B4-BE49-F238E27FC236}">
                <a16:creationId xmlns:a16="http://schemas.microsoft.com/office/drawing/2014/main" id="{4963B005-1049-BA05-7F6C-3F384BE51EC8}"/>
              </a:ext>
            </a:extLst>
          </p:cNvPr>
          <p:cNvSpPr txBox="1">
            <a:spLocks noChangeArrowheads="1"/>
          </p:cNvSpPr>
          <p:nvPr/>
        </p:nvSpPr>
        <p:spPr bwMode="auto">
          <a:xfrm>
            <a:off x="5029200" y="6149182"/>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CC00CC"/>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b="1">
                <a:solidFill>
                  <a:srgbClr val="6600FF"/>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1600" b="0" dirty="0">
                <a:solidFill>
                  <a:schemeClr val="tx1"/>
                </a:solidFill>
              </a:rPr>
              <a:t>link</a:t>
            </a:r>
          </a:p>
        </p:txBody>
      </p:sp>
      <p:sp>
        <p:nvSpPr>
          <p:cNvPr id="4" name="Slide Number Placeholder 5">
            <a:extLst>
              <a:ext uri="{FF2B5EF4-FFF2-40B4-BE49-F238E27FC236}">
                <a16:creationId xmlns:a16="http://schemas.microsoft.com/office/drawing/2014/main" id="{94E8DB79-1594-B3E5-4254-A177CCCAD07D}"/>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r>
              <a:rPr lang="en-US"/>
              <a:t>3 - </a:t>
            </a:r>
            <a:fld id="{C2498F60-1035-AB4C-9BE1-7BF82AAE51EC}" type="slidenum">
              <a:rPr lang="en-US" smtClean="0"/>
              <a:pPr>
                <a:defRPr/>
              </a:pPr>
              <a:t>13</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41" grpId="0"/>
      <p:bldP spid="42" grpId="0"/>
      <p:bldP spid="43" grpId="0"/>
      <p:bldP spid="44" grpId="0"/>
      <p:bldP spid="45" grpId="0" animBg="1"/>
      <p:bldP spid="46"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1026"/>
          <p:cNvGraphicFramePr>
            <a:graphicFrameLocks noChangeAspect="1"/>
          </p:cNvGraphicFramePr>
          <p:nvPr/>
        </p:nvGraphicFramePr>
        <p:xfrm>
          <a:off x="4343400" y="2209800"/>
          <a:ext cx="1654175" cy="400050"/>
        </p:xfrm>
        <a:graphic>
          <a:graphicData uri="http://schemas.openxmlformats.org/presentationml/2006/ole">
            <mc:AlternateContent xmlns:mc="http://schemas.openxmlformats.org/markup-compatibility/2006">
              <mc:Choice xmlns:v="urn:schemas-microsoft-com:vml" Requires="v">
                <p:oleObj name="Equation" r:id="rId2" imgW="888614" imgH="215806" progId="Equation.3">
                  <p:embed/>
                </p:oleObj>
              </mc:Choice>
              <mc:Fallback>
                <p:oleObj name="Equation" r:id="rId2" imgW="888614"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1654175"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27" name="Rectangle 1027"/>
          <p:cNvSpPr>
            <a:spLocks noGrp="1" noChangeArrowheads="1"/>
          </p:cNvSpPr>
          <p:nvPr>
            <p:ph type="title"/>
          </p:nvPr>
        </p:nvSpPr>
        <p:spPr/>
        <p:txBody>
          <a:bodyPr/>
          <a:lstStyle/>
          <a:p>
            <a:r>
              <a:rPr lang="en-US">
                <a:latin typeface="Times New Roman" charset="0"/>
              </a:rPr>
              <a:t>Continuous-Time System Properties</a:t>
            </a:r>
          </a:p>
        </p:txBody>
      </p:sp>
      <p:sp>
        <p:nvSpPr>
          <p:cNvPr id="26628" name="Rectangle 1028"/>
          <p:cNvSpPr>
            <a:spLocks noGrp="1" noChangeArrowheads="1"/>
          </p:cNvSpPr>
          <p:nvPr>
            <p:ph type="body" idx="1"/>
          </p:nvPr>
        </p:nvSpPr>
        <p:spPr>
          <a:xfrm>
            <a:off x="457200" y="1447800"/>
            <a:ext cx="8305800" cy="609600"/>
          </a:xfrm>
        </p:spPr>
        <p:txBody>
          <a:bodyPr/>
          <a:lstStyle/>
          <a:p>
            <a:pPr>
              <a:lnSpc>
                <a:spcPct val="90000"/>
              </a:lnSpc>
            </a:pPr>
            <a:r>
              <a:rPr lang="en-US" dirty="0">
                <a:latin typeface="Times New Roman" charset="0"/>
              </a:rPr>
              <a:t>Ideal delay by </a:t>
            </a:r>
            <a:r>
              <a:rPr lang="en-US" i="1" dirty="0">
                <a:latin typeface="Times New Roman" charset="0"/>
              </a:rPr>
              <a:t>T</a:t>
            </a:r>
            <a:r>
              <a:rPr lang="en-US" dirty="0">
                <a:latin typeface="Times New Roman" charset="0"/>
              </a:rPr>
              <a:t> seconds</a:t>
            </a:r>
          </a:p>
        </p:txBody>
      </p:sp>
      <p:grpSp>
        <p:nvGrpSpPr>
          <p:cNvPr id="26629" name="Group 1029"/>
          <p:cNvGrpSpPr>
            <a:grpSpLocks/>
          </p:cNvGrpSpPr>
          <p:nvPr/>
        </p:nvGrpSpPr>
        <p:grpSpPr bwMode="auto">
          <a:xfrm>
            <a:off x="1219200" y="1981200"/>
            <a:ext cx="2057400" cy="609600"/>
            <a:chOff x="1392" y="1488"/>
            <a:chExt cx="1296" cy="384"/>
          </a:xfrm>
        </p:grpSpPr>
        <p:sp>
          <p:nvSpPr>
            <p:cNvPr id="26653" name="Rectangle 1030"/>
            <p:cNvSpPr>
              <a:spLocks noChangeArrowheads="1"/>
            </p:cNvSpPr>
            <p:nvPr/>
          </p:nvSpPr>
          <p:spPr bwMode="auto">
            <a:xfrm>
              <a:off x="1824" y="1632"/>
              <a:ext cx="336" cy="24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4" name="Line 1031"/>
            <p:cNvSpPr>
              <a:spLocks noChangeShapeType="1"/>
            </p:cNvSpPr>
            <p:nvPr/>
          </p:nvSpPr>
          <p:spPr bwMode="auto">
            <a:xfrm>
              <a:off x="1392" y="177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6655" name="Object 1032"/>
            <p:cNvGraphicFramePr>
              <a:graphicFrameLocks noChangeAspect="1"/>
            </p:cNvGraphicFramePr>
            <p:nvPr/>
          </p:nvGraphicFramePr>
          <p:xfrm>
            <a:off x="1920" y="1632"/>
            <a:ext cx="167" cy="196"/>
          </p:xfrm>
          <a:graphic>
            <a:graphicData uri="http://schemas.openxmlformats.org/presentationml/2006/ole">
              <mc:AlternateContent xmlns:mc="http://schemas.openxmlformats.org/markup-compatibility/2006">
                <mc:Choice xmlns:v="urn:schemas-microsoft-com:vml" Requires="v">
                  <p:oleObj name="Equation" r:id="rId4" imgW="139579" imgH="164957" progId="Equation.3">
                    <p:embed/>
                  </p:oleObj>
                </mc:Choice>
                <mc:Fallback>
                  <p:oleObj name="Equation" r:id="rId4" imgW="139579"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632"/>
                          <a:ext cx="167" cy="1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56" name="Line 1033"/>
            <p:cNvSpPr>
              <a:spLocks noChangeShapeType="1"/>
            </p:cNvSpPr>
            <p:nvPr/>
          </p:nvSpPr>
          <p:spPr bwMode="auto">
            <a:xfrm>
              <a:off x="2160" y="177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57" name="Text Box 1034"/>
            <p:cNvSpPr txBox="1">
              <a:spLocks noChangeArrowheads="1"/>
            </p:cNvSpPr>
            <p:nvPr/>
          </p:nvSpPr>
          <p:spPr bwMode="auto">
            <a:xfrm>
              <a:off x="1392" y="1497"/>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x</a:t>
              </a:r>
              <a:r>
                <a:rPr lang="en-US" sz="2000"/>
                <a:t>(</a:t>
              </a:r>
              <a:r>
                <a:rPr lang="en-US" sz="2000" i="1"/>
                <a:t>t</a:t>
              </a:r>
              <a:r>
                <a:rPr lang="en-US" sz="2000"/>
                <a:t>)</a:t>
              </a:r>
            </a:p>
          </p:txBody>
        </p:sp>
        <p:sp>
          <p:nvSpPr>
            <p:cNvPr id="26658" name="Text Box 1035"/>
            <p:cNvSpPr txBox="1">
              <a:spLocks noChangeArrowheads="1"/>
            </p:cNvSpPr>
            <p:nvPr/>
          </p:nvSpPr>
          <p:spPr bwMode="auto">
            <a:xfrm>
              <a:off x="2256" y="1488"/>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y</a:t>
              </a:r>
              <a:r>
                <a:rPr lang="en-US" sz="2000"/>
                <a:t>(</a:t>
              </a:r>
              <a:r>
                <a:rPr lang="en-US" sz="2000" i="1"/>
                <a:t>t</a:t>
              </a:r>
              <a:r>
                <a:rPr lang="en-US" sz="2000"/>
                <a:t>)</a:t>
              </a:r>
            </a:p>
          </p:txBody>
        </p:sp>
      </p:grpSp>
      <p:grpSp>
        <p:nvGrpSpPr>
          <p:cNvPr id="26630" name="Group 1036"/>
          <p:cNvGrpSpPr>
            <a:grpSpLocks/>
          </p:cNvGrpSpPr>
          <p:nvPr/>
        </p:nvGrpSpPr>
        <p:grpSpPr bwMode="auto">
          <a:xfrm>
            <a:off x="3886200" y="4343400"/>
            <a:ext cx="1981200" cy="762000"/>
            <a:chOff x="2304" y="2640"/>
            <a:chExt cx="1248" cy="480"/>
          </a:xfrm>
        </p:grpSpPr>
        <p:sp>
          <p:nvSpPr>
            <p:cNvPr id="26645" name="Line 1037"/>
            <p:cNvSpPr>
              <a:spLocks noChangeShapeType="1"/>
            </p:cNvSpPr>
            <p:nvPr/>
          </p:nvSpPr>
          <p:spPr bwMode="auto">
            <a:xfrm>
              <a:off x="2736" y="2784"/>
              <a:ext cx="0" cy="3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6" name="Line 1038"/>
            <p:cNvSpPr>
              <a:spLocks noChangeShapeType="1"/>
            </p:cNvSpPr>
            <p:nvPr/>
          </p:nvSpPr>
          <p:spPr bwMode="auto">
            <a:xfrm flipV="1">
              <a:off x="2736" y="2928"/>
              <a:ext cx="336"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7" name="Line 1039"/>
            <p:cNvSpPr>
              <a:spLocks noChangeShapeType="1"/>
            </p:cNvSpPr>
            <p:nvPr/>
          </p:nvSpPr>
          <p:spPr bwMode="auto">
            <a:xfrm flipH="1" flipV="1">
              <a:off x="2736" y="2784"/>
              <a:ext cx="336"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6648" name="Object 1040"/>
            <p:cNvGraphicFramePr>
              <a:graphicFrameLocks noChangeAspect="1"/>
            </p:cNvGraphicFramePr>
            <p:nvPr/>
          </p:nvGraphicFramePr>
          <p:xfrm>
            <a:off x="2736" y="2832"/>
            <a:ext cx="155" cy="216"/>
          </p:xfrm>
          <a:graphic>
            <a:graphicData uri="http://schemas.openxmlformats.org/presentationml/2006/ole">
              <mc:AlternateContent xmlns:mc="http://schemas.openxmlformats.org/markup-compatibility/2006">
                <mc:Choice xmlns:v="urn:schemas-microsoft-com:vml" Requires="v">
                  <p:oleObj name="Equation" r:id="rId6" imgW="165028" imgH="228501" progId="Equation.3">
                    <p:embed/>
                  </p:oleObj>
                </mc:Choice>
                <mc:Fallback>
                  <p:oleObj name="Equation" r:id="rId6" imgW="16502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2832"/>
                          <a:ext cx="155" cy="2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49" name="Line 1041"/>
            <p:cNvSpPr>
              <a:spLocks noChangeShapeType="1"/>
            </p:cNvSpPr>
            <p:nvPr/>
          </p:nvSpPr>
          <p:spPr bwMode="auto">
            <a:xfrm>
              <a:off x="2304" y="29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50" name="Line 1042"/>
            <p:cNvSpPr>
              <a:spLocks noChangeShapeType="1"/>
            </p:cNvSpPr>
            <p:nvPr/>
          </p:nvSpPr>
          <p:spPr bwMode="auto">
            <a:xfrm>
              <a:off x="3072" y="29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51" name="Text Box 1043"/>
            <p:cNvSpPr txBox="1">
              <a:spLocks noChangeArrowheads="1"/>
            </p:cNvSpPr>
            <p:nvPr/>
          </p:nvSpPr>
          <p:spPr bwMode="auto">
            <a:xfrm>
              <a:off x="2304" y="2640"/>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x</a:t>
              </a:r>
              <a:r>
                <a:rPr lang="en-US" sz="2000"/>
                <a:t>(</a:t>
              </a:r>
              <a:r>
                <a:rPr lang="en-US" sz="2000" i="1"/>
                <a:t>t</a:t>
              </a:r>
              <a:r>
                <a:rPr lang="en-US" sz="2000"/>
                <a:t>)</a:t>
              </a:r>
            </a:p>
          </p:txBody>
        </p:sp>
        <p:sp>
          <p:nvSpPr>
            <p:cNvPr id="26652" name="Text Box 1044"/>
            <p:cNvSpPr txBox="1">
              <a:spLocks noChangeArrowheads="1"/>
            </p:cNvSpPr>
            <p:nvPr/>
          </p:nvSpPr>
          <p:spPr bwMode="auto">
            <a:xfrm>
              <a:off x="3120" y="2640"/>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y</a:t>
              </a:r>
              <a:r>
                <a:rPr lang="en-US" sz="2000"/>
                <a:t>(</a:t>
              </a:r>
              <a:r>
                <a:rPr lang="en-US" sz="2000" i="1"/>
                <a:t>t</a:t>
              </a:r>
              <a:r>
                <a:rPr lang="en-US" sz="2000"/>
                <a:t>)</a:t>
              </a:r>
            </a:p>
          </p:txBody>
        </p:sp>
      </p:grpSp>
      <p:graphicFrame>
        <p:nvGraphicFramePr>
          <p:cNvPr id="26631" name="Object 1045"/>
          <p:cNvGraphicFramePr>
            <a:graphicFrameLocks noChangeAspect="1"/>
          </p:cNvGraphicFramePr>
          <p:nvPr>
            <p:extLst>
              <p:ext uri="{D42A27DB-BD31-4B8C-83A1-F6EECF244321}">
                <p14:modId xmlns:p14="http://schemas.microsoft.com/office/powerpoint/2010/main" val="1111130292"/>
              </p:ext>
            </p:extLst>
          </p:nvPr>
        </p:nvGraphicFramePr>
        <p:xfrm>
          <a:off x="7010400" y="4560888"/>
          <a:ext cx="1677987" cy="423862"/>
        </p:xfrm>
        <a:graphic>
          <a:graphicData uri="http://schemas.openxmlformats.org/presentationml/2006/ole">
            <mc:AlternateContent xmlns:mc="http://schemas.openxmlformats.org/markup-compatibility/2006">
              <mc:Choice xmlns:v="urn:schemas-microsoft-com:vml" Requires="v">
                <p:oleObj name="Equation" r:id="rId8" imgW="901309" imgH="228501" progId="Equation.3">
                  <p:embed/>
                </p:oleObj>
              </mc:Choice>
              <mc:Fallback>
                <p:oleObj name="Equation" r:id="rId8" imgW="901309"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560888"/>
                        <a:ext cx="1677987" cy="42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6632" name="Group 1046"/>
          <p:cNvGrpSpPr>
            <a:grpSpLocks/>
          </p:cNvGrpSpPr>
          <p:nvPr/>
        </p:nvGrpSpPr>
        <p:grpSpPr bwMode="auto">
          <a:xfrm>
            <a:off x="990600" y="4343400"/>
            <a:ext cx="2667000" cy="1371600"/>
            <a:chOff x="480" y="2640"/>
            <a:chExt cx="1680" cy="864"/>
          </a:xfrm>
        </p:grpSpPr>
        <p:sp>
          <p:nvSpPr>
            <p:cNvPr id="26635" name="Oval 1047"/>
            <p:cNvSpPr>
              <a:spLocks noChangeArrowheads="1"/>
            </p:cNvSpPr>
            <p:nvPr/>
          </p:nvSpPr>
          <p:spPr bwMode="auto">
            <a:xfrm>
              <a:off x="1200" y="2832"/>
              <a:ext cx="192" cy="19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36" name="Line 1048"/>
            <p:cNvSpPr>
              <a:spLocks noChangeShapeType="1"/>
            </p:cNvSpPr>
            <p:nvPr/>
          </p:nvSpPr>
          <p:spPr bwMode="auto">
            <a:xfrm>
              <a:off x="1248" y="2880"/>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7" name="Line 1049"/>
            <p:cNvSpPr>
              <a:spLocks noChangeShapeType="1"/>
            </p:cNvSpPr>
            <p:nvPr/>
          </p:nvSpPr>
          <p:spPr bwMode="auto">
            <a:xfrm flipV="1">
              <a:off x="1248" y="2880"/>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8" name="Line 1050"/>
            <p:cNvSpPr>
              <a:spLocks noChangeShapeType="1"/>
            </p:cNvSpPr>
            <p:nvPr/>
          </p:nvSpPr>
          <p:spPr bwMode="auto">
            <a:xfrm>
              <a:off x="768" y="29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6639" name="Object 1051"/>
            <p:cNvGraphicFramePr>
              <a:graphicFrameLocks noChangeAspect="1"/>
            </p:cNvGraphicFramePr>
            <p:nvPr/>
          </p:nvGraphicFramePr>
          <p:xfrm>
            <a:off x="1200" y="3288"/>
            <a:ext cx="155" cy="216"/>
          </p:xfrm>
          <a:graphic>
            <a:graphicData uri="http://schemas.openxmlformats.org/presentationml/2006/ole">
              <mc:AlternateContent xmlns:mc="http://schemas.openxmlformats.org/markup-compatibility/2006">
                <mc:Choice xmlns:v="urn:schemas-microsoft-com:vml" Requires="v">
                  <p:oleObj name="Equation" r:id="rId10" imgW="165028" imgH="228501" progId="Equation.3">
                    <p:embed/>
                  </p:oleObj>
                </mc:Choice>
                <mc:Fallback>
                  <p:oleObj name="Equation" r:id="rId10" imgW="16502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288"/>
                          <a:ext cx="155" cy="2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40" name="Line 1052"/>
            <p:cNvSpPr>
              <a:spLocks noChangeShapeType="1"/>
            </p:cNvSpPr>
            <p:nvPr/>
          </p:nvSpPr>
          <p:spPr bwMode="auto">
            <a:xfrm flipV="1">
              <a:off x="1296" y="3024"/>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41" name="Line 1053"/>
            <p:cNvSpPr>
              <a:spLocks noChangeShapeType="1"/>
            </p:cNvSpPr>
            <p:nvPr/>
          </p:nvSpPr>
          <p:spPr bwMode="auto">
            <a:xfrm>
              <a:off x="1392" y="29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42" name="Text Box 1054"/>
            <p:cNvSpPr txBox="1">
              <a:spLocks noChangeArrowheads="1"/>
            </p:cNvSpPr>
            <p:nvPr/>
          </p:nvSpPr>
          <p:spPr bwMode="auto">
            <a:xfrm>
              <a:off x="480" y="2640"/>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x</a:t>
              </a:r>
              <a:r>
                <a:rPr lang="en-US" sz="2000"/>
                <a:t>(</a:t>
              </a:r>
              <a:r>
                <a:rPr lang="en-US" sz="2000" i="1"/>
                <a:t>t</a:t>
              </a:r>
              <a:r>
                <a:rPr lang="en-US" sz="2000"/>
                <a:t>)</a:t>
              </a:r>
            </a:p>
          </p:txBody>
        </p:sp>
        <p:sp>
          <p:nvSpPr>
            <p:cNvPr id="26643" name="Text Box 1055"/>
            <p:cNvSpPr txBox="1">
              <a:spLocks noChangeArrowheads="1"/>
            </p:cNvSpPr>
            <p:nvPr/>
          </p:nvSpPr>
          <p:spPr bwMode="auto">
            <a:xfrm>
              <a:off x="1728" y="2640"/>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i="1"/>
                <a:t>y</a:t>
              </a:r>
              <a:r>
                <a:rPr lang="en-US" sz="2000"/>
                <a:t>(</a:t>
              </a:r>
              <a:r>
                <a:rPr lang="en-US" sz="2000" i="1"/>
                <a:t>t</a:t>
              </a:r>
              <a:r>
                <a:rPr lang="en-US" sz="2000"/>
                <a:t>)</a:t>
              </a:r>
            </a:p>
          </p:txBody>
        </p:sp>
        <p:sp>
          <p:nvSpPr>
            <p:cNvPr id="26644" name="Rectangle 1056"/>
            <p:cNvSpPr>
              <a:spLocks noChangeArrowheads="1"/>
            </p:cNvSpPr>
            <p:nvPr/>
          </p:nvSpPr>
          <p:spPr bwMode="auto">
            <a:xfrm>
              <a:off x="864" y="2736"/>
              <a:ext cx="816" cy="768"/>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6634" name="Text Box 1058"/>
          <p:cNvSpPr txBox="1">
            <a:spLocks noChangeArrowheads="1"/>
          </p:cNvSpPr>
          <p:nvPr/>
        </p:nvSpPr>
        <p:spPr bwMode="auto">
          <a:xfrm>
            <a:off x="7086600" y="2032000"/>
            <a:ext cx="1752600" cy="711200"/>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dirty="0"/>
              <a:t>Role of initial conditions?</a:t>
            </a:r>
          </a:p>
        </p:txBody>
      </p:sp>
      <p:sp>
        <p:nvSpPr>
          <p:cNvPr id="3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9-4</a:t>
            </a:r>
          </a:p>
        </p:txBody>
      </p:sp>
      <p:sp>
        <p:nvSpPr>
          <p:cNvPr id="36" name="Slide Number Placeholder 3"/>
          <p:cNvSpPr>
            <a:spLocks noGrp="1"/>
          </p:cNvSpPr>
          <p:nvPr>
            <p:ph type="sldNum" sz="quarter" idx="10"/>
          </p:nvPr>
        </p:nvSpPr>
        <p:spPr>
          <a:xfrm>
            <a:off x="6858000" y="6400800"/>
            <a:ext cx="1905000" cy="457200"/>
          </a:xfrm>
        </p:spPr>
        <p:txBody>
          <a:bodyPr/>
          <a:lstStyle/>
          <a:p>
            <a:r>
              <a:rPr lang="en-US" dirty="0"/>
              <a:t>12-</a:t>
            </a:r>
            <a:fld id="{48456A70-0021-B84E-925B-88B7CCC4D2F0}" type="slidenum">
              <a:rPr lang="en-US" smtClean="0"/>
              <a:pPr/>
              <a:t>14</a:t>
            </a:fld>
            <a:endParaRPr lang="en-US" dirty="0"/>
          </a:p>
        </p:txBody>
      </p:sp>
      <p:sp>
        <p:nvSpPr>
          <p:cNvPr id="37" name="Rectangle 1028"/>
          <p:cNvSpPr txBox="1">
            <a:spLocks noChangeArrowheads="1"/>
          </p:cNvSpPr>
          <p:nvPr/>
        </p:nvSpPr>
        <p:spPr bwMode="auto">
          <a:xfrm>
            <a:off x="457200" y="3276600"/>
            <a:ext cx="830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spcBef>
                <a:spcPts val="1800"/>
              </a:spcBef>
            </a:pPr>
            <a:r>
              <a:rPr lang="en-US" dirty="0">
                <a:latin typeface="Times New Roman" charset="0"/>
              </a:rPr>
              <a:t>Scale by a constant (a.k.a. gain block)</a:t>
            </a:r>
          </a:p>
        </p:txBody>
      </p:sp>
      <p:sp>
        <p:nvSpPr>
          <p:cNvPr id="38" name="Rectangle 1028"/>
          <p:cNvSpPr txBox="1">
            <a:spLocks noChangeArrowheads="1"/>
          </p:cNvSpPr>
          <p:nvPr/>
        </p:nvSpPr>
        <p:spPr bwMode="auto">
          <a:xfrm>
            <a:off x="533400" y="2743200"/>
            <a:ext cx="510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0050" lvl="1" indent="0">
              <a:lnSpc>
                <a:spcPct val="90000"/>
              </a:lnSpc>
              <a:buFontTx/>
              <a:buNone/>
            </a:pPr>
            <a:r>
              <a:rPr lang="en-US" i="1" dirty="0">
                <a:latin typeface="Times New Roman" charset="0"/>
              </a:rPr>
              <a:t>Linear?  Time-invariant?</a:t>
            </a:r>
          </a:p>
        </p:txBody>
      </p:sp>
      <p:sp>
        <p:nvSpPr>
          <p:cNvPr id="39" name="Rectangle 1028"/>
          <p:cNvSpPr txBox="1">
            <a:spLocks noChangeArrowheads="1"/>
          </p:cNvSpPr>
          <p:nvPr/>
        </p:nvSpPr>
        <p:spPr bwMode="auto">
          <a:xfrm>
            <a:off x="457200" y="38100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lnSpc>
                <a:spcPct val="90000"/>
              </a:lnSpc>
              <a:buFontTx/>
              <a:buNone/>
            </a:pPr>
            <a:r>
              <a:rPr lang="en-US" dirty="0">
                <a:latin typeface="Times New Roman" charset="0"/>
              </a:rPr>
              <a:t>Two different ways to express it in a block diagram</a:t>
            </a:r>
          </a:p>
        </p:txBody>
      </p:sp>
      <p:sp>
        <p:nvSpPr>
          <p:cNvPr id="40" name="Rectangle 1028"/>
          <p:cNvSpPr txBox="1">
            <a:spLocks noChangeArrowheads="1"/>
          </p:cNvSpPr>
          <p:nvPr/>
        </p:nvSpPr>
        <p:spPr bwMode="auto">
          <a:xfrm>
            <a:off x="533400" y="5791200"/>
            <a:ext cx="510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0050" lvl="1" indent="0">
              <a:lnSpc>
                <a:spcPct val="90000"/>
              </a:lnSpc>
              <a:buFontTx/>
              <a:buNone/>
            </a:pPr>
            <a:r>
              <a:rPr lang="en-US" i="1" dirty="0">
                <a:latin typeface="Times New Roman" charset="0"/>
              </a:rPr>
              <a:t>Linear?  Time-invariant?</a:t>
            </a:r>
          </a:p>
        </p:txBody>
      </p:sp>
      <p:sp>
        <p:nvSpPr>
          <p:cNvPr id="41" name="TextBox 40"/>
          <p:cNvSpPr txBox="1"/>
          <p:nvPr/>
        </p:nvSpPr>
        <p:spPr>
          <a:xfrm>
            <a:off x="0" y="6519446"/>
            <a:ext cx="3581400" cy="338554"/>
          </a:xfrm>
          <a:prstGeom prst="rect">
            <a:avLst/>
          </a:prstGeom>
          <a:noFill/>
        </p:spPr>
        <p:txBody>
          <a:bodyPr wrap="square" rtlCol="0">
            <a:spAutoFit/>
          </a:bodyPr>
          <a:lstStyle/>
          <a:p>
            <a:r>
              <a:rPr lang="en-US" sz="1600" i="1" dirty="0">
                <a:solidFill>
                  <a:srgbClr val="0000FF"/>
                </a:solidFill>
              </a:rPr>
              <a:t>See lecture slide 8-4</a:t>
            </a:r>
          </a:p>
        </p:txBody>
      </p:sp>
    </p:spTree>
    <p:extLst>
      <p:ext uri="{BB962C8B-B14F-4D97-AF65-F5344CB8AC3E}">
        <p14:creationId xmlns:p14="http://schemas.microsoft.com/office/powerpoint/2010/main" val="14699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6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P spid="26634" grpId="0" animBg="1"/>
      <p:bldP spid="37" grpId="0"/>
      <p:bldP spid="38" grpId="0" build="p"/>
      <p:bldP spid="39" grpId="0"/>
      <p:bldP spid="40" grpId="0" build="p"/>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3589731326"/>
              </p:ext>
            </p:extLst>
          </p:nvPr>
        </p:nvGraphicFramePr>
        <p:xfrm>
          <a:off x="6035675" y="1981200"/>
          <a:ext cx="2598738" cy="800100"/>
        </p:xfrm>
        <a:graphic>
          <a:graphicData uri="http://schemas.openxmlformats.org/presentationml/2006/ole">
            <mc:AlternateContent xmlns:mc="http://schemas.openxmlformats.org/markup-compatibility/2006">
              <mc:Choice xmlns:v="urn:schemas-microsoft-com:vml" Requires="v">
                <p:oleObj name="Equation" r:id="rId2" imgW="1397000" imgH="431800" progId="Equation.3">
                  <p:embed/>
                </p:oleObj>
              </mc:Choice>
              <mc:Fallback>
                <p:oleObj name="Equation" r:id="rId2" imgW="13970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1981200"/>
                        <a:ext cx="2598738" cy="800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52" name="Rectangle 44"/>
          <p:cNvSpPr>
            <a:spLocks noGrp="1" noChangeArrowheads="1"/>
          </p:cNvSpPr>
          <p:nvPr>
            <p:ph type="title"/>
          </p:nvPr>
        </p:nvSpPr>
        <p:spPr/>
        <p:txBody>
          <a:bodyPr/>
          <a:lstStyle/>
          <a:p>
            <a:r>
              <a:rPr lang="en-US">
                <a:latin typeface="Times New Roman" charset="0"/>
              </a:rPr>
              <a:t>Continuous-Time System Properties</a:t>
            </a:r>
          </a:p>
        </p:txBody>
      </p:sp>
      <p:sp>
        <p:nvSpPr>
          <p:cNvPr id="27653" name="Rectangle 45"/>
          <p:cNvSpPr>
            <a:spLocks noGrp="1" noChangeArrowheads="1"/>
          </p:cNvSpPr>
          <p:nvPr>
            <p:ph type="body" idx="1"/>
          </p:nvPr>
        </p:nvSpPr>
        <p:spPr>
          <a:xfrm>
            <a:off x="457200" y="1447800"/>
            <a:ext cx="5562600" cy="685800"/>
          </a:xfrm>
        </p:spPr>
        <p:txBody>
          <a:bodyPr/>
          <a:lstStyle/>
          <a:p>
            <a:r>
              <a:rPr lang="en-US" dirty="0">
                <a:latin typeface="Times New Roman" charset="0"/>
              </a:rPr>
              <a:t>Tapped delay line</a:t>
            </a:r>
          </a:p>
        </p:txBody>
      </p:sp>
      <p:sp>
        <p:nvSpPr>
          <p:cNvPr id="27654" name="Text Box 46"/>
          <p:cNvSpPr txBox="1">
            <a:spLocks noChangeArrowheads="1"/>
          </p:cNvSpPr>
          <p:nvPr/>
        </p:nvSpPr>
        <p:spPr bwMode="auto">
          <a:xfrm>
            <a:off x="5943600" y="1524000"/>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i="1" dirty="0"/>
              <a:t>M-1</a:t>
            </a:r>
            <a:r>
              <a:rPr lang="en-US" dirty="0"/>
              <a:t> delay blocks:</a:t>
            </a:r>
          </a:p>
        </p:txBody>
      </p:sp>
      <p:grpSp>
        <p:nvGrpSpPr>
          <p:cNvPr id="27655" name="Group 56"/>
          <p:cNvGrpSpPr>
            <a:grpSpLocks/>
          </p:cNvGrpSpPr>
          <p:nvPr/>
        </p:nvGrpSpPr>
        <p:grpSpPr bwMode="auto">
          <a:xfrm>
            <a:off x="533400" y="2209800"/>
            <a:ext cx="5181600" cy="3276600"/>
            <a:chOff x="336" y="1296"/>
            <a:chExt cx="3264" cy="2064"/>
          </a:xfrm>
        </p:grpSpPr>
        <p:sp>
          <p:nvSpPr>
            <p:cNvPr id="27658" name="Rectangle 3"/>
            <p:cNvSpPr>
              <a:spLocks noChangeArrowheads="1"/>
            </p:cNvSpPr>
            <p:nvPr/>
          </p:nvSpPr>
          <p:spPr bwMode="auto">
            <a:xfrm>
              <a:off x="1344" y="1662"/>
              <a:ext cx="336" cy="24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59" name="Rectangle 4"/>
            <p:cNvSpPr>
              <a:spLocks noChangeArrowheads="1"/>
            </p:cNvSpPr>
            <p:nvPr/>
          </p:nvSpPr>
          <p:spPr bwMode="auto">
            <a:xfrm>
              <a:off x="2832" y="1662"/>
              <a:ext cx="336" cy="24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0" name="Rectangle 5"/>
            <p:cNvSpPr>
              <a:spLocks noChangeArrowheads="1"/>
            </p:cNvSpPr>
            <p:nvPr/>
          </p:nvSpPr>
          <p:spPr bwMode="auto">
            <a:xfrm>
              <a:off x="1968" y="1662"/>
              <a:ext cx="336" cy="24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1" name="Oval 6"/>
            <p:cNvSpPr>
              <a:spLocks noChangeArrowheads="1"/>
            </p:cNvSpPr>
            <p:nvPr/>
          </p:nvSpPr>
          <p:spPr bwMode="auto">
            <a:xfrm>
              <a:off x="1056" y="2238"/>
              <a:ext cx="192" cy="19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2" name="Line 7"/>
            <p:cNvSpPr>
              <a:spLocks noChangeShapeType="1"/>
            </p:cNvSpPr>
            <p:nvPr/>
          </p:nvSpPr>
          <p:spPr bwMode="auto">
            <a:xfrm>
              <a:off x="1152" y="1824"/>
              <a:ext cx="0" cy="41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63" name="Line 8"/>
            <p:cNvSpPr>
              <a:spLocks noChangeShapeType="1"/>
            </p:cNvSpPr>
            <p:nvPr/>
          </p:nvSpPr>
          <p:spPr bwMode="auto">
            <a:xfrm>
              <a:off x="1680" y="180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64" name="Oval 9"/>
            <p:cNvSpPr>
              <a:spLocks noChangeArrowheads="1"/>
            </p:cNvSpPr>
            <p:nvPr/>
          </p:nvSpPr>
          <p:spPr bwMode="auto">
            <a:xfrm>
              <a:off x="1728" y="2238"/>
              <a:ext cx="192" cy="19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5" name="Line 10"/>
            <p:cNvSpPr>
              <a:spLocks noChangeShapeType="1"/>
            </p:cNvSpPr>
            <p:nvPr/>
          </p:nvSpPr>
          <p:spPr bwMode="auto">
            <a:xfrm flipH="1">
              <a:off x="1824" y="1806"/>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66" name="Oval 11"/>
            <p:cNvSpPr>
              <a:spLocks noChangeArrowheads="1"/>
            </p:cNvSpPr>
            <p:nvPr/>
          </p:nvSpPr>
          <p:spPr bwMode="auto">
            <a:xfrm>
              <a:off x="2592" y="2238"/>
              <a:ext cx="192" cy="19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7" name="Line 12"/>
            <p:cNvSpPr>
              <a:spLocks noChangeShapeType="1"/>
            </p:cNvSpPr>
            <p:nvPr/>
          </p:nvSpPr>
          <p:spPr bwMode="auto">
            <a:xfrm>
              <a:off x="3168" y="1806"/>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Oval 13"/>
            <p:cNvSpPr>
              <a:spLocks noChangeArrowheads="1"/>
            </p:cNvSpPr>
            <p:nvPr/>
          </p:nvSpPr>
          <p:spPr bwMode="auto">
            <a:xfrm>
              <a:off x="3264" y="2238"/>
              <a:ext cx="192" cy="19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69" name="Line 14"/>
            <p:cNvSpPr>
              <a:spLocks noChangeShapeType="1"/>
            </p:cNvSpPr>
            <p:nvPr/>
          </p:nvSpPr>
          <p:spPr bwMode="auto">
            <a:xfrm>
              <a:off x="3360" y="1806"/>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7670" name="Object 15"/>
            <p:cNvGraphicFramePr>
              <a:graphicFrameLocks noChangeAspect="1"/>
            </p:cNvGraphicFramePr>
            <p:nvPr/>
          </p:nvGraphicFramePr>
          <p:xfrm>
            <a:off x="336" y="1518"/>
            <a:ext cx="288" cy="233"/>
          </p:xfrm>
          <a:graphic>
            <a:graphicData uri="http://schemas.openxmlformats.org/presentationml/2006/ole">
              <mc:AlternateContent xmlns:mc="http://schemas.openxmlformats.org/markup-compatibility/2006">
                <mc:Choice xmlns:v="urn:schemas-microsoft-com:vml" Requires="v">
                  <p:oleObj name="Equation" r:id="rId4" imgW="266353" imgH="215619" progId="Equation.3">
                    <p:embed/>
                  </p:oleObj>
                </mc:Choice>
                <mc:Fallback>
                  <p:oleObj name="Equation" r:id="rId4" imgW="266353"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518"/>
                          <a:ext cx="288"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71" name="Object 16"/>
            <p:cNvGraphicFramePr>
              <a:graphicFrameLocks noChangeAspect="1"/>
            </p:cNvGraphicFramePr>
            <p:nvPr/>
          </p:nvGraphicFramePr>
          <p:xfrm>
            <a:off x="1440" y="1662"/>
            <a:ext cx="167" cy="196"/>
          </p:xfrm>
          <a:graphic>
            <a:graphicData uri="http://schemas.openxmlformats.org/presentationml/2006/ole">
              <mc:AlternateContent xmlns:mc="http://schemas.openxmlformats.org/markup-compatibility/2006">
                <mc:Choice xmlns:v="urn:schemas-microsoft-com:vml" Requires="v">
                  <p:oleObj name="Equation" r:id="rId6" imgW="139579" imgH="164957" progId="Equation.3">
                    <p:embed/>
                  </p:oleObj>
                </mc:Choice>
                <mc:Fallback>
                  <p:oleObj name="Equation" r:id="rId6" imgW="139579" imgH="1649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 y="1662"/>
                          <a:ext cx="167" cy="1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72" name="Object 17"/>
            <p:cNvGraphicFramePr>
              <a:graphicFrameLocks noChangeAspect="1"/>
            </p:cNvGraphicFramePr>
            <p:nvPr/>
          </p:nvGraphicFramePr>
          <p:xfrm>
            <a:off x="2928" y="1662"/>
            <a:ext cx="167" cy="196"/>
          </p:xfrm>
          <a:graphic>
            <a:graphicData uri="http://schemas.openxmlformats.org/presentationml/2006/ole">
              <mc:AlternateContent xmlns:mc="http://schemas.openxmlformats.org/markup-compatibility/2006">
                <mc:Choice xmlns:v="urn:schemas-microsoft-com:vml" Requires="v">
                  <p:oleObj name="Equation" r:id="rId8" imgW="139579" imgH="164957" progId="Equation.3">
                    <p:embed/>
                  </p:oleObj>
                </mc:Choice>
                <mc:Fallback>
                  <p:oleObj name="Equation" r:id="rId8" imgW="139579" imgH="1649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662"/>
                          <a:ext cx="167" cy="1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73" name="Object 18"/>
            <p:cNvGraphicFramePr>
              <a:graphicFrameLocks noChangeAspect="1"/>
            </p:cNvGraphicFramePr>
            <p:nvPr/>
          </p:nvGraphicFramePr>
          <p:xfrm>
            <a:off x="2064" y="1662"/>
            <a:ext cx="167" cy="196"/>
          </p:xfrm>
          <a:graphic>
            <a:graphicData uri="http://schemas.openxmlformats.org/presentationml/2006/ole">
              <mc:AlternateContent xmlns:mc="http://schemas.openxmlformats.org/markup-compatibility/2006">
                <mc:Choice xmlns:v="urn:schemas-microsoft-com:vml" Requires="v">
                  <p:oleObj name="Equation" r:id="rId9" imgW="139579" imgH="164957" progId="Equation.3">
                    <p:embed/>
                  </p:oleObj>
                </mc:Choice>
                <mc:Fallback>
                  <p:oleObj name="Equation" r:id="rId9" imgW="139579" imgH="1649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1662"/>
                          <a:ext cx="167" cy="1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74" name="Line 19"/>
            <p:cNvSpPr>
              <a:spLocks noChangeShapeType="1"/>
            </p:cNvSpPr>
            <p:nvPr/>
          </p:nvSpPr>
          <p:spPr bwMode="auto">
            <a:xfrm>
              <a:off x="1104"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5" name="Line 20"/>
            <p:cNvSpPr>
              <a:spLocks noChangeShapeType="1"/>
            </p:cNvSpPr>
            <p:nvPr/>
          </p:nvSpPr>
          <p:spPr bwMode="auto">
            <a:xfrm>
              <a:off x="1776"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6" name="Line 21"/>
            <p:cNvSpPr>
              <a:spLocks noChangeShapeType="1"/>
            </p:cNvSpPr>
            <p:nvPr/>
          </p:nvSpPr>
          <p:spPr bwMode="auto">
            <a:xfrm>
              <a:off x="2640"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7" name="Line 22"/>
            <p:cNvSpPr>
              <a:spLocks noChangeShapeType="1"/>
            </p:cNvSpPr>
            <p:nvPr/>
          </p:nvSpPr>
          <p:spPr bwMode="auto">
            <a:xfrm>
              <a:off x="3312"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8" name="Line 23"/>
            <p:cNvSpPr>
              <a:spLocks noChangeShapeType="1"/>
            </p:cNvSpPr>
            <p:nvPr/>
          </p:nvSpPr>
          <p:spPr bwMode="auto">
            <a:xfrm flipV="1">
              <a:off x="1104"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9" name="Line 24"/>
            <p:cNvSpPr>
              <a:spLocks noChangeShapeType="1"/>
            </p:cNvSpPr>
            <p:nvPr/>
          </p:nvSpPr>
          <p:spPr bwMode="auto">
            <a:xfrm flipV="1">
              <a:off x="3312"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0" name="Line 25"/>
            <p:cNvSpPr>
              <a:spLocks noChangeShapeType="1"/>
            </p:cNvSpPr>
            <p:nvPr/>
          </p:nvSpPr>
          <p:spPr bwMode="auto">
            <a:xfrm flipV="1">
              <a:off x="2640"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1" name="Line 26"/>
            <p:cNvSpPr>
              <a:spLocks noChangeShapeType="1"/>
            </p:cNvSpPr>
            <p:nvPr/>
          </p:nvSpPr>
          <p:spPr bwMode="auto">
            <a:xfrm flipV="1">
              <a:off x="1776" y="2286"/>
              <a:ext cx="96"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2" name="Oval 27"/>
            <p:cNvSpPr>
              <a:spLocks noChangeArrowheads="1"/>
            </p:cNvSpPr>
            <p:nvPr/>
          </p:nvSpPr>
          <p:spPr bwMode="auto">
            <a:xfrm>
              <a:off x="2016" y="2718"/>
              <a:ext cx="336" cy="28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83" name="Text Box 28"/>
            <p:cNvSpPr txBox="1">
              <a:spLocks noChangeArrowheads="1"/>
            </p:cNvSpPr>
            <p:nvPr/>
          </p:nvSpPr>
          <p:spPr bwMode="auto">
            <a:xfrm>
              <a:off x="2064" y="2718"/>
              <a:ext cx="23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Symbol" charset="0"/>
                </a:rPr>
                <a:t>S</a:t>
              </a:r>
            </a:p>
          </p:txBody>
        </p:sp>
        <p:sp>
          <p:nvSpPr>
            <p:cNvPr id="27684" name="Line 29"/>
            <p:cNvSpPr>
              <a:spLocks noChangeShapeType="1"/>
            </p:cNvSpPr>
            <p:nvPr/>
          </p:nvSpPr>
          <p:spPr bwMode="auto">
            <a:xfrm>
              <a:off x="1248" y="2382"/>
              <a:ext cx="768" cy="4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85" name="Line 30"/>
            <p:cNvSpPr>
              <a:spLocks noChangeShapeType="1"/>
            </p:cNvSpPr>
            <p:nvPr/>
          </p:nvSpPr>
          <p:spPr bwMode="auto">
            <a:xfrm>
              <a:off x="1872" y="2430"/>
              <a:ext cx="24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86" name="Line 31"/>
            <p:cNvSpPr>
              <a:spLocks noChangeShapeType="1"/>
            </p:cNvSpPr>
            <p:nvPr/>
          </p:nvSpPr>
          <p:spPr bwMode="auto">
            <a:xfrm flipH="1">
              <a:off x="2256" y="2400"/>
              <a:ext cx="384" cy="33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87" name="Line 32"/>
            <p:cNvSpPr>
              <a:spLocks noChangeShapeType="1"/>
            </p:cNvSpPr>
            <p:nvPr/>
          </p:nvSpPr>
          <p:spPr bwMode="auto">
            <a:xfrm>
              <a:off x="2208" y="300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7688" name="Object 33"/>
            <p:cNvGraphicFramePr>
              <a:graphicFrameLocks noChangeAspect="1"/>
            </p:cNvGraphicFramePr>
            <p:nvPr/>
          </p:nvGraphicFramePr>
          <p:xfrm>
            <a:off x="2304" y="3102"/>
            <a:ext cx="336" cy="258"/>
          </p:xfrm>
          <a:graphic>
            <a:graphicData uri="http://schemas.openxmlformats.org/presentationml/2006/ole">
              <mc:AlternateContent xmlns:mc="http://schemas.openxmlformats.org/markup-compatibility/2006">
                <mc:Choice xmlns:v="urn:schemas-microsoft-com:vml" Requires="v">
                  <p:oleObj name="Equation" r:id="rId10" imgW="279279" imgH="215806" progId="Equation.3">
                    <p:embed/>
                  </p:oleObj>
                </mc:Choice>
                <mc:Fallback>
                  <p:oleObj name="Equation" r:id="rId10" imgW="279279"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4" y="3102"/>
                          <a:ext cx="336" cy="2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89" name="Line 34"/>
            <p:cNvSpPr>
              <a:spLocks noChangeShapeType="1"/>
            </p:cNvSpPr>
            <p:nvPr/>
          </p:nvSpPr>
          <p:spPr bwMode="auto">
            <a:xfrm>
              <a:off x="912" y="23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90" name="Line 35"/>
            <p:cNvSpPr>
              <a:spLocks noChangeShapeType="1"/>
            </p:cNvSpPr>
            <p:nvPr/>
          </p:nvSpPr>
          <p:spPr bwMode="auto">
            <a:xfrm>
              <a:off x="3120" y="23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91" name="Line 36"/>
            <p:cNvSpPr>
              <a:spLocks noChangeShapeType="1"/>
            </p:cNvSpPr>
            <p:nvPr/>
          </p:nvSpPr>
          <p:spPr bwMode="auto">
            <a:xfrm>
              <a:off x="2448" y="23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92" name="Line 37"/>
            <p:cNvSpPr>
              <a:spLocks noChangeShapeType="1"/>
            </p:cNvSpPr>
            <p:nvPr/>
          </p:nvSpPr>
          <p:spPr bwMode="auto">
            <a:xfrm>
              <a:off x="1584" y="23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7693" name="Object 38"/>
            <p:cNvGraphicFramePr>
              <a:graphicFrameLocks noChangeAspect="1"/>
            </p:cNvGraphicFramePr>
            <p:nvPr/>
          </p:nvGraphicFramePr>
          <p:xfrm>
            <a:off x="816" y="2094"/>
            <a:ext cx="155" cy="216"/>
          </p:xfrm>
          <a:graphic>
            <a:graphicData uri="http://schemas.openxmlformats.org/presentationml/2006/ole">
              <mc:AlternateContent xmlns:mc="http://schemas.openxmlformats.org/markup-compatibility/2006">
                <mc:Choice xmlns:v="urn:schemas-microsoft-com:vml" Requires="v">
                  <p:oleObj name="Equation" r:id="rId12" imgW="165028" imgH="228501" progId="Equation.3">
                    <p:embed/>
                  </p:oleObj>
                </mc:Choice>
                <mc:Fallback>
                  <p:oleObj name="Equation" r:id="rId12" imgW="165028"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2094"/>
                          <a:ext cx="155" cy="2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94" name="Object 39"/>
            <p:cNvGraphicFramePr>
              <a:graphicFrameLocks noChangeAspect="1"/>
            </p:cNvGraphicFramePr>
            <p:nvPr/>
          </p:nvGraphicFramePr>
          <p:xfrm>
            <a:off x="3006" y="2100"/>
            <a:ext cx="287" cy="204"/>
          </p:xfrm>
          <a:graphic>
            <a:graphicData uri="http://schemas.openxmlformats.org/presentationml/2006/ole">
              <mc:AlternateContent xmlns:mc="http://schemas.openxmlformats.org/markup-compatibility/2006">
                <mc:Choice xmlns:v="urn:schemas-microsoft-com:vml" Requires="v">
                  <p:oleObj name="Equation" r:id="rId14" imgW="304536" imgH="215713" progId="Equation.3">
                    <p:embed/>
                  </p:oleObj>
                </mc:Choice>
                <mc:Fallback>
                  <p:oleObj name="Equation" r:id="rId14" imgW="304536" imgH="2157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6" y="2100"/>
                          <a:ext cx="287" cy="2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95" name="Object 40"/>
            <p:cNvGraphicFramePr>
              <a:graphicFrameLocks noChangeAspect="1"/>
            </p:cNvGraphicFramePr>
            <p:nvPr/>
          </p:nvGraphicFramePr>
          <p:xfrm>
            <a:off x="2280" y="2100"/>
            <a:ext cx="299" cy="204"/>
          </p:xfrm>
          <a:graphic>
            <a:graphicData uri="http://schemas.openxmlformats.org/presentationml/2006/ole">
              <mc:AlternateContent xmlns:mc="http://schemas.openxmlformats.org/markup-compatibility/2006">
                <mc:Choice xmlns:v="urn:schemas-microsoft-com:vml" Requires="v">
                  <p:oleObj name="Equation" r:id="rId16" imgW="317087" imgH="215619" progId="Equation.3">
                    <p:embed/>
                  </p:oleObj>
                </mc:Choice>
                <mc:Fallback>
                  <p:oleObj name="Equation" r:id="rId16" imgW="317087" imgH="21561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0" y="2100"/>
                          <a:ext cx="299" cy="2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96" name="Object 41"/>
            <p:cNvGraphicFramePr>
              <a:graphicFrameLocks noChangeAspect="1"/>
            </p:cNvGraphicFramePr>
            <p:nvPr/>
          </p:nvGraphicFramePr>
          <p:xfrm>
            <a:off x="1542" y="2100"/>
            <a:ext cx="143" cy="203"/>
          </p:xfrm>
          <a:graphic>
            <a:graphicData uri="http://schemas.openxmlformats.org/presentationml/2006/ole">
              <mc:AlternateContent xmlns:mc="http://schemas.openxmlformats.org/markup-compatibility/2006">
                <mc:Choice xmlns:v="urn:schemas-microsoft-com:vml" Requires="v">
                  <p:oleObj name="Equation" r:id="rId18" imgW="152268" imgH="215713" progId="Equation.3">
                    <p:embed/>
                  </p:oleObj>
                </mc:Choice>
                <mc:Fallback>
                  <p:oleObj name="Equation" r:id="rId18" imgW="152268" imgH="21571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2" y="2100"/>
                          <a:ext cx="143" cy="2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7697" name="AutoShape 42"/>
            <p:cNvCxnSpPr>
              <a:cxnSpLocks noChangeShapeType="1"/>
              <a:stCxn id="27668" idx="3"/>
              <a:endCxn id="27682" idx="7"/>
            </p:cNvCxnSpPr>
            <p:nvPr/>
          </p:nvCxnSpPr>
          <p:spPr bwMode="auto">
            <a:xfrm flipH="1">
              <a:off x="2303" y="2402"/>
              <a:ext cx="989" cy="35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7698" name="Text Box 47"/>
            <p:cNvSpPr txBox="1">
              <a:spLocks noChangeArrowheads="1"/>
            </p:cNvSpPr>
            <p:nvPr/>
          </p:nvSpPr>
          <p:spPr bwMode="auto">
            <a:xfrm>
              <a:off x="2016" y="2112"/>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a:t>
              </a:r>
            </a:p>
          </p:txBody>
        </p:sp>
        <p:sp>
          <p:nvSpPr>
            <p:cNvPr id="27699" name="Line 48"/>
            <p:cNvSpPr>
              <a:spLocks noChangeShapeType="1"/>
            </p:cNvSpPr>
            <p:nvPr/>
          </p:nvSpPr>
          <p:spPr bwMode="auto">
            <a:xfrm>
              <a:off x="2688" y="182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700" name="Line 49"/>
            <p:cNvSpPr>
              <a:spLocks noChangeShapeType="1"/>
            </p:cNvSpPr>
            <p:nvPr/>
          </p:nvSpPr>
          <p:spPr bwMode="auto">
            <a:xfrm flipH="1">
              <a:off x="2688" y="1824"/>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701" name="Line 50"/>
            <p:cNvSpPr>
              <a:spLocks noChangeShapeType="1"/>
            </p:cNvSpPr>
            <p:nvPr/>
          </p:nvSpPr>
          <p:spPr bwMode="auto">
            <a:xfrm>
              <a:off x="2304" y="1824"/>
              <a:ext cx="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702" name="Text Box 51"/>
            <p:cNvSpPr txBox="1">
              <a:spLocks noChangeArrowheads="1"/>
            </p:cNvSpPr>
            <p:nvPr/>
          </p:nvSpPr>
          <p:spPr bwMode="auto">
            <a:xfrm>
              <a:off x="2400" y="1632"/>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a:t>
              </a:r>
            </a:p>
          </p:txBody>
        </p:sp>
        <p:sp>
          <p:nvSpPr>
            <p:cNvPr id="27703" name="Rectangle 52"/>
            <p:cNvSpPr>
              <a:spLocks noChangeArrowheads="1"/>
            </p:cNvSpPr>
            <p:nvPr/>
          </p:nvSpPr>
          <p:spPr bwMode="auto">
            <a:xfrm>
              <a:off x="816" y="1296"/>
              <a:ext cx="2784" cy="1776"/>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04" name="Line 53"/>
            <p:cNvSpPr>
              <a:spLocks noChangeShapeType="1"/>
            </p:cNvSpPr>
            <p:nvPr/>
          </p:nvSpPr>
          <p:spPr bwMode="auto">
            <a:xfrm>
              <a:off x="480" y="1824"/>
              <a:ext cx="8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7705" name="Object 54"/>
            <p:cNvGraphicFramePr>
              <a:graphicFrameLocks noChangeAspect="1"/>
            </p:cNvGraphicFramePr>
            <p:nvPr/>
          </p:nvGraphicFramePr>
          <p:xfrm>
            <a:off x="1577" y="1399"/>
            <a:ext cx="535" cy="233"/>
          </p:xfrm>
          <a:graphic>
            <a:graphicData uri="http://schemas.openxmlformats.org/presentationml/2006/ole">
              <mc:AlternateContent xmlns:mc="http://schemas.openxmlformats.org/markup-compatibility/2006">
                <mc:Choice xmlns:v="urn:schemas-microsoft-com:vml" Requires="v">
                  <p:oleObj name="Equation" r:id="rId20" imgW="494870" imgH="215713" progId="Equation.3">
                    <p:embed/>
                  </p:oleObj>
                </mc:Choice>
                <mc:Fallback>
                  <p:oleObj name="Equation" r:id="rId20" imgW="494870" imgH="215713"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7" y="1399"/>
                          <a:ext cx="535"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7656" name="Text Box 57"/>
          <p:cNvSpPr txBox="1">
            <a:spLocks noChangeArrowheads="1"/>
          </p:cNvSpPr>
          <p:nvPr/>
        </p:nvSpPr>
        <p:spPr bwMode="auto">
          <a:xfrm>
            <a:off x="5981700" y="2819400"/>
            <a:ext cx="2971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t>Coefficients (or taps) are </a:t>
            </a:r>
            <a:r>
              <a:rPr lang="en-US" i="1" dirty="0"/>
              <a:t>a</a:t>
            </a:r>
            <a:r>
              <a:rPr lang="en-US" baseline="-25000" dirty="0"/>
              <a:t>0</a:t>
            </a:r>
            <a:r>
              <a:rPr lang="en-US" dirty="0"/>
              <a:t>, </a:t>
            </a:r>
            <a:r>
              <a:rPr lang="en-US" i="1" dirty="0"/>
              <a:t>a</a:t>
            </a:r>
            <a:r>
              <a:rPr lang="en-US" baseline="-25000" dirty="0"/>
              <a:t>1</a:t>
            </a:r>
            <a:r>
              <a:rPr lang="en-US" dirty="0"/>
              <a:t>, …</a:t>
            </a:r>
            <a:r>
              <a:rPr lang="en-US" i="1" dirty="0"/>
              <a:t>a</a:t>
            </a:r>
            <a:r>
              <a:rPr lang="en-US" i="1" baseline="-25000" dirty="0"/>
              <a:t>M</a:t>
            </a:r>
            <a:r>
              <a:rPr lang="en-US" baseline="-25000" dirty="0"/>
              <a:t>-1</a:t>
            </a:r>
          </a:p>
        </p:txBody>
      </p:sp>
      <p:sp>
        <p:nvSpPr>
          <p:cNvPr id="27657" name="Text Box 58"/>
          <p:cNvSpPr txBox="1">
            <a:spLocks noChangeArrowheads="1"/>
          </p:cNvSpPr>
          <p:nvPr/>
        </p:nvSpPr>
        <p:spPr bwMode="auto">
          <a:xfrm>
            <a:off x="6096000" y="5410200"/>
            <a:ext cx="1752600" cy="707886"/>
          </a:xfrm>
          <a:prstGeom prst="rect">
            <a:avLst/>
          </a:prstGeom>
          <a:solidFill>
            <a:srgbClr val="FFCC99"/>
          </a:solidFill>
          <a:ln w="9525">
            <a:solidFill>
              <a:schemeClr val="tx1"/>
            </a:solidFill>
            <a:miter lim="800000"/>
            <a:headEnd/>
            <a:tailEnd/>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dirty="0"/>
              <a:t>Role of initial conditions?</a:t>
            </a:r>
          </a:p>
        </p:txBody>
      </p:sp>
      <p:sp>
        <p:nvSpPr>
          <p:cNvPr id="59" name="Text Box 57"/>
          <p:cNvSpPr txBox="1">
            <a:spLocks noChangeArrowheads="1"/>
          </p:cNvSpPr>
          <p:nvPr/>
        </p:nvSpPr>
        <p:spPr bwMode="auto">
          <a:xfrm>
            <a:off x="5994400" y="3597275"/>
            <a:ext cx="2971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t>Impulse response lasts for (</a:t>
            </a:r>
            <a:r>
              <a:rPr lang="en-US" i="1" dirty="0"/>
              <a:t>M</a:t>
            </a:r>
            <a:r>
              <a:rPr lang="en-US" dirty="0"/>
              <a:t>-1) </a:t>
            </a:r>
            <a:r>
              <a:rPr lang="en-US" i="1" dirty="0"/>
              <a:t>T</a:t>
            </a:r>
            <a:r>
              <a:rPr lang="en-US" dirty="0"/>
              <a:t> seconds:</a:t>
            </a:r>
            <a:endParaRPr lang="en-US" baseline="-25000" dirty="0"/>
          </a:p>
        </p:txBody>
      </p:sp>
      <p:graphicFrame>
        <p:nvGraphicFramePr>
          <p:cNvPr id="60" name="Object 2"/>
          <p:cNvGraphicFramePr>
            <a:graphicFrameLocks noChangeAspect="1"/>
          </p:cNvGraphicFramePr>
          <p:nvPr>
            <p:extLst>
              <p:ext uri="{D42A27DB-BD31-4B8C-83A1-F6EECF244321}">
                <p14:modId xmlns:p14="http://schemas.microsoft.com/office/powerpoint/2010/main" val="2044982633"/>
              </p:ext>
            </p:extLst>
          </p:nvPr>
        </p:nvGraphicFramePr>
        <p:xfrm>
          <a:off x="6029325" y="4383088"/>
          <a:ext cx="2717800" cy="847725"/>
        </p:xfrm>
        <a:graphic>
          <a:graphicData uri="http://schemas.openxmlformats.org/presentationml/2006/ole">
            <mc:AlternateContent xmlns:mc="http://schemas.openxmlformats.org/markup-compatibility/2006">
              <mc:Choice xmlns:v="urn:schemas-microsoft-com:vml" Requires="v">
                <p:oleObj name="Equation" r:id="rId22" imgW="1460500" imgH="457200" progId="Equation.3">
                  <p:embed/>
                </p:oleObj>
              </mc:Choice>
              <mc:Fallback>
                <p:oleObj name="Equation" r:id="rId22" imgW="1460500" imgH="457200" progId="Equation.3">
                  <p:embed/>
                  <p:pic>
                    <p:nvPicPr>
                      <p:cNvPr id="0" name=""/>
                      <p:cNvPicPr>
                        <a:picLocks noChangeAspect="1" noChangeArrowheads="1"/>
                      </p:cNvPicPr>
                      <p:nvPr/>
                    </p:nvPicPr>
                    <p:blipFill>
                      <a:blip r:embed="rId23"/>
                      <a:srcRect/>
                      <a:stretch>
                        <a:fillRect/>
                      </a:stretch>
                    </p:blipFill>
                    <p:spPr bwMode="auto">
                      <a:xfrm>
                        <a:off x="6029325" y="4383088"/>
                        <a:ext cx="2717800" cy="847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9-4</a:t>
            </a:r>
          </a:p>
        </p:txBody>
      </p:sp>
      <p:sp>
        <p:nvSpPr>
          <p:cNvPr id="62" name="Slide Number Placeholder 3"/>
          <p:cNvSpPr>
            <a:spLocks noGrp="1"/>
          </p:cNvSpPr>
          <p:nvPr>
            <p:ph type="sldNum" sz="quarter" idx="10"/>
          </p:nvPr>
        </p:nvSpPr>
        <p:spPr>
          <a:xfrm>
            <a:off x="6858000" y="6400800"/>
            <a:ext cx="1905000" cy="457200"/>
          </a:xfrm>
        </p:spPr>
        <p:txBody>
          <a:bodyPr/>
          <a:lstStyle/>
          <a:p>
            <a:r>
              <a:rPr lang="en-US" dirty="0"/>
              <a:t>12-</a:t>
            </a:r>
            <a:fld id="{48456A70-0021-B84E-925B-88B7CCC4D2F0}" type="slidenum">
              <a:rPr lang="en-US" smtClean="0"/>
              <a:pPr/>
              <a:t>15</a:t>
            </a:fld>
            <a:endParaRPr lang="en-US" dirty="0"/>
          </a:p>
        </p:txBody>
      </p:sp>
      <p:sp>
        <p:nvSpPr>
          <p:cNvPr id="63" name="Rectangle 1028"/>
          <p:cNvSpPr txBox="1">
            <a:spLocks noChangeArrowheads="1"/>
          </p:cNvSpPr>
          <p:nvPr/>
        </p:nvSpPr>
        <p:spPr bwMode="auto">
          <a:xfrm>
            <a:off x="609600" y="5638800"/>
            <a:ext cx="510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0050" lvl="1" indent="0">
              <a:lnSpc>
                <a:spcPct val="90000"/>
              </a:lnSpc>
              <a:buFontTx/>
              <a:buNone/>
            </a:pPr>
            <a:r>
              <a:rPr lang="en-US" i="1" dirty="0">
                <a:latin typeface="Times New Roman" charset="0"/>
              </a:rPr>
              <a:t>Linear?  Time-invariant?</a:t>
            </a:r>
          </a:p>
        </p:txBody>
      </p:sp>
      <p:sp>
        <p:nvSpPr>
          <p:cNvPr id="64" name="TextBox 63"/>
          <p:cNvSpPr txBox="1"/>
          <p:nvPr/>
        </p:nvSpPr>
        <p:spPr>
          <a:xfrm>
            <a:off x="0" y="6519446"/>
            <a:ext cx="3581400" cy="338554"/>
          </a:xfrm>
          <a:prstGeom prst="rect">
            <a:avLst/>
          </a:prstGeom>
          <a:noFill/>
        </p:spPr>
        <p:txBody>
          <a:bodyPr wrap="square" rtlCol="0">
            <a:spAutoFit/>
          </a:bodyPr>
          <a:lstStyle/>
          <a:p>
            <a:r>
              <a:rPr lang="en-US" sz="1600" i="1" dirty="0">
                <a:solidFill>
                  <a:srgbClr val="0000FF"/>
                </a:solidFill>
              </a:rPr>
              <a:t>See lecture slides 8-5 and 8-6</a:t>
            </a:r>
          </a:p>
        </p:txBody>
      </p:sp>
    </p:spTree>
    <p:extLst>
      <p:ext uri="{BB962C8B-B14F-4D97-AF65-F5344CB8AC3E}">
        <p14:creationId xmlns:p14="http://schemas.microsoft.com/office/powerpoint/2010/main" val="30114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P spid="27654" grpId="0"/>
      <p:bldP spid="27656" grpId="0"/>
      <p:bldP spid="27657" grpId="0" animBg="1"/>
      <p:bldP spid="59" grpId="0"/>
      <p:bldP spid="63" grpId="0" build="p"/>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Times New Roman" charset="0"/>
              </a:rPr>
              <a:t>Continuous-Time System Properties</a:t>
            </a:r>
          </a:p>
        </p:txBody>
      </p:sp>
      <p:sp>
        <p:nvSpPr>
          <p:cNvPr id="28675" name="Rectangle 3"/>
          <p:cNvSpPr>
            <a:spLocks noGrp="1" noChangeArrowheads="1"/>
          </p:cNvSpPr>
          <p:nvPr>
            <p:ph type="body" idx="1"/>
          </p:nvPr>
        </p:nvSpPr>
        <p:spPr>
          <a:xfrm>
            <a:off x="457200" y="1447800"/>
            <a:ext cx="8229600" cy="5105400"/>
          </a:xfrm>
        </p:spPr>
        <p:txBody>
          <a:bodyPr/>
          <a:lstStyle/>
          <a:p>
            <a:r>
              <a:rPr lang="en-US" dirty="0">
                <a:latin typeface="Times New Roman" charset="0"/>
              </a:rPr>
              <a:t>Amplitude Modulation (AM)</a:t>
            </a:r>
          </a:p>
          <a:p>
            <a:pPr lvl="1">
              <a:buFontTx/>
              <a:buNone/>
            </a:pPr>
            <a:r>
              <a:rPr lang="en-US" i="1" dirty="0">
                <a:latin typeface="Times New Roman" charset="0"/>
              </a:rPr>
              <a:t>y</a:t>
            </a:r>
            <a:r>
              <a:rPr lang="en-US" dirty="0">
                <a:latin typeface="Times New Roman" charset="0"/>
              </a:rPr>
              <a:t>(</a:t>
            </a:r>
            <a:r>
              <a:rPr lang="en-US" i="1" dirty="0">
                <a:latin typeface="Times New Roman" charset="0"/>
              </a:rPr>
              <a:t>t</a:t>
            </a:r>
            <a:r>
              <a:rPr lang="en-US" dirty="0">
                <a:latin typeface="Times New Roman" charset="0"/>
              </a:rPr>
              <a:t>) = </a:t>
            </a:r>
            <a:r>
              <a:rPr lang="en-US" i="1" dirty="0">
                <a:latin typeface="Times New Roman" charset="0"/>
              </a:rPr>
              <a:t>A</a:t>
            </a:r>
            <a:r>
              <a:rPr lang="en-US" dirty="0">
                <a:latin typeface="Times New Roman" charset="0"/>
              </a:rPr>
              <a:t> </a:t>
            </a:r>
            <a:r>
              <a:rPr lang="en-US" i="1" dirty="0">
                <a:latin typeface="Times New Roman" charset="0"/>
              </a:rPr>
              <a:t>x</a:t>
            </a:r>
            <a:r>
              <a:rPr lang="en-US" dirty="0">
                <a:latin typeface="Times New Roman" charset="0"/>
              </a:rPr>
              <a:t>(</a:t>
            </a:r>
            <a:r>
              <a:rPr lang="en-US" i="1" dirty="0">
                <a:latin typeface="Times New Roman" charset="0"/>
              </a:rPr>
              <a:t>t</a:t>
            </a:r>
            <a:r>
              <a:rPr lang="en-US" dirty="0">
                <a:latin typeface="Times New Roman" charset="0"/>
              </a:rPr>
              <a:t>) </a:t>
            </a:r>
            <a:r>
              <a:rPr lang="en-US" dirty="0" err="1">
                <a:latin typeface="Times New Roman" charset="0"/>
              </a:rPr>
              <a:t>cos</a:t>
            </a:r>
            <a:r>
              <a:rPr lang="en-US" dirty="0">
                <a:latin typeface="Times New Roman" charset="0"/>
              </a:rPr>
              <a:t>(2</a:t>
            </a:r>
            <a:r>
              <a:rPr lang="en-US" dirty="0">
                <a:latin typeface="Symbol" charset="0"/>
              </a:rPr>
              <a:t>p </a:t>
            </a:r>
            <a:r>
              <a:rPr lang="en-US" i="1" dirty="0">
                <a:latin typeface="Times New Roman" charset="0"/>
              </a:rPr>
              <a:t>f</a:t>
            </a:r>
            <a:r>
              <a:rPr lang="en-US" i="1" baseline="-25000" dirty="0">
                <a:latin typeface="Times New Roman" charset="0"/>
              </a:rPr>
              <a:t>c </a:t>
            </a:r>
            <a:r>
              <a:rPr lang="en-US" i="1" dirty="0">
                <a:latin typeface="Times New Roman" charset="0"/>
              </a:rPr>
              <a:t>t</a:t>
            </a:r>
            <a:r>
              <a:rPr lang="en-US" dirty="0">
                <a:latin typeface="Times New Roman" charset="0"/>
              </a:rPr>
              <a:t>)</a:t>
            </a:r>
          </a:p>
          <a:p>
            <a:pPr lvl="1">
              <a:buFontTx/>
              <a:buNone/>
            </a:pPr>
            <a:r>
              <a:rPr lang="en-US" i="1" dirty="0">
                <a:latin typeface="Times New Roman" charset="0"/>
              </a:rPr>
              <a:t>f</a:t>
            </a:r>
            <a:r>
              <a:rPr lang="en-US" i="1" baseline="-25000" dirty="0">
                <a:latin typeface="Times New Roman" charset="0"/>
              </a:rPr>
              <a:t>c</a:t>
            </a:r>
            <a:r>
              <a:rPr lang="en-US" dirty="0">
                <a:latin typeface="Times New Roman" charset="0"/>
              </a:rPr>
              <a:t> is the carrier</a:t>
            </a:r>
            <a:br>
              <a:rPr lang="en-US" dirty="0">
                <a:latin typeface="Times New Roman" charset="0"/>
              </a:rPr>
            </a:br>
            <a:r>
              <a:rPr lang="en-US" dirty="0">
                <a:latin typeface="Times New Roman" charset="0"/>
              </a:rPr>
              <a:t>frequency</a:t>
            </a:r>
            <a:br>
              <a:rPr lang="en-US" dirty="0">
                <a:latin typeface="Times New Roman" charset="0"/>
              </a:rPr>
            </a:br>
            <a:r>
              <a:rPr lang="en-US" dirty="0">
                <a:latin typeface="Times New Roman" charset="0"/>
              </a:rPr>
              <a:t>(frequency of</a:t>
            </a:r>
            <a:br>
              <a:rPr lang="en-US" dirty="0">
                <a:latin typeface="Times New Roman" charset="0"/>
              </a:rPr>
            </a:br>
            <a:r>
              <a:rPr lang="en-US" dirty="0">
                <a:latin typeface="Times New Roman" charset="0"/>
              </a:rPr>
              <a:t>radio station)</a:t>
            </a:r>
          </a:p>
          <a:p>
            <a:pPr lvl="1">
              <a:buFontTx/>
              <a:buNone/>
            </a:pPr>
            <a:r>
              <a:rPr lang="en-US" i="1" dirty="0">
                <a:latin typeface="Times New Roman" charset="0"/>
              </a:rPr>
              <a:t>A</a:t>
            </a:r>
            <a:r>
              <a:rPr lang="en-US" dirty="0">
                <a:latin typeface="Times New Roman" charset="0"/>
              </a:rPr>
              <a:t> is a constant</a:t>
            </a:r>
          </a:p>
          <a:p>
            <a:pPr lvl="1">
              <a:spcBef>
                <a:spcPct val="30000"/>
              </a:spcBef>
              <a:buFontTx/>
              <a:buNone/>
            </a:pPr>
            <a:r>
              <a:rPr lang="en-US" i="1" dirty="0">
                <a:latin typeface="Times New Roman" charset="0"/>
              </a:rPr>
              <a:t>Linear?  Time-invariant?</a:t>
            </a:r>
          </a:p>
          <a:p>
            <a:r>
              <a:rPr lang="en-US" dirty="0">
                <a:latin typeface="Times New Roman" charset="0"/>
              </a:rPr>
              <a:t>AM radio transmitter if </a:t>
            </a:r>
            <a:r>
              <a:rPr lang="en-US" b="0" i="1" dirty="0">
                <a:solidFill>
                  <a:schemeClr val="tx1"/>
                </a:solidFill>
                <a:latin typeface="Times New Roman" charset="0"/>
              </a:rPr>
              <a:t>x</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 = 1 + </a:t>
            </a:r>
            <a:r>
              <a:rPr lang="en-US" b="0" i="1" dirty="0" err="1">
                <a:solidFill>
                  <a:schemeClr val="tx1"/>
                </a:solidFill>
                <a:latin typeface="Times New Roman" charset="0"/>
              </a:rPr>
              <a:t>k</a:t>
            </a:r>
            <a:r>
              <a:rPr lang="en-US" b="0" i="1" baseline="-25000" dirty="0" err="1">
                <a:solidFill>
                  <a:schemeClr val="tx1"/>
                </a:solidFill>
                <a:latin typeface="Times New Roman" charset="0"/>
              </a:rPr>
              <a:t>a</a:t>
            </a:r>
            <a:r>
              <a:rPr lang="en-US" b="0" dirty="0">
                <a:solidFill>
                  <a:schemeClr val="tx1"/>
                </a:solidFill>
                <a:latin typeface="Times New Roman" charset="0"/>
              </a:rPr>
              <a:t> </a:t>
            </a:r>
            <a:r>
              <a:rPr lang="en-US" b="0" i="1" dirty="0">
                <a:solidFill>
                  <a:schemeClr val="tx1"/>
                </a:solidFill>
                <a:latin typeface="Times New Roman" charset="0"/>
              </a:rPr>
              <a:t>m</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t>
            </a:r>
          </a:p>
          <a:p>
            <a:pPr marL="457200" lvl="1" indent="0">
              <a:buNone/>
            </a:pPr>
            <a:r>
              <a:rPr lang="en-US" b="0" i="1" dirty="0">
                <a:solidFill>
                  <a:schemeClr val="tx1"/>
                </a:solidFill>
                <a:latin typeface="Times New Roman" charset="0"/>
              </a:rPr>
              <a:t>m</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is audio signal to be broadcast</a:t>
            </a:r>
          </a:p>
          <a:p>
            <a:pPr marL="457200" lvl="1" indent="0">
              <a:buNone/>
            </a:pPr>
            <a:r>
              <a:rPr lang="en-US" dirty="0">
                <a:solidFill>
                  <a:schemeClr val="tx1"/>
                </a:solidFill>
                <a:latin typeface="Times New Roman" charset="0"/>
              </a:rPr>
              <a:t>| </a:t>
            </a:r>
            <a:r>
              <a:rPr lang="en-US" b="0" i="1" dirty="0" err="1">
                <a:solidFill>
                  <a:schemeClr val="tx1"/>
                </a:solidFill>
                <a:latin typeface="Times New Roman" charset="0"/>
              </a:rPr>
              <a:t>k</a:t>
            </a:r>
            <a:r>
              <a:rPr lang="en-US" b="0" i="1" baseline="-25000" dirty="0" err="1">
                <a:solidFill>
                  <a:schemeClr val="tx1"/>
                </a:solidFill>
                <a:latin typeface="Times New Roman" charset="0"/>
              </a:rPr>
              <a:t>a</a:t>
            </a:r>
            <a:r>
              <a:rPr lang="en-US" b="0" dirty="0">
                <a:solidFill>
                  <a:schemeClr val="tx1"/>
                </a:solidFill>
                <a:latin typeface="Times New Roman" charset="0"/>
              </a:rPr>
              <a:t> </a:t>
            </a:r>
            <a:r>
              <a:rPr lang="en-US" b="0" i="1" dirty="0">
                <a:solidFill>
                  <a:schemeClr val="tx1"/>
                </a:solidFill>
                <a:latin typeface="Times New Roman" charset="0"/>
              </a:rPr>
              <a:t>m</a:t>
            </a:r>
            <a:r>
              <a:rPr lang="en-US" b="0" dirty="0">
                <a:solidFill>
                  <a:schemeClr val="tx1"/>
                </a:solidFill>
                <a:latin typeface="Times New Roman" charset="0"/>
              </a:rPr>
              <a:t>(</a:t>
            </a:r>
            <a:r>
              <a:rPr lang="en-US" b="0" i="1" dirty="0">
                <a:solidFill>
                  <a:schemeClr val="tx1"/>
                </a:solidFill>
                <a:latin typeface="Times New Roman" charset="0"/>
              </a:rPr>
              <a:t>t</a:t>
            </a:r>
            <a:r>
              <a:rPr lang="en-US" b="0" dirty="0">
                <a:solidFill>
                  <a:schemeClr val="tx1"/>
                </a:solidFill>
                <a:latin typeface="Times New Roman" charset="0"/>
              </a:rPr>
              <a:t>)</a:t>
            </a:r>
            <a:r>
              <a:rPr lang="en-US" dirty="0">
                <a:latin typeface="Times New Roman" charset="0"/>
              </a:rPr>
              <a:t> </a:t>
            </a:r>
            <a:r>
              <a:rPr lang="en-US" dirty="0">
                <a:solidFill>
                  <a:schemeClr val="tx1"/>
                </a:solidFill>
                <a:latin typeface="Times New Roman" charset="0"/>
              </a:rPr>
              <a:t>| &lt; 1</a:t>
            </a:r>
            <a:endParaRPr lang="en-US" dirty="0">
              <a:latin typeface="Times New Roman" charset="0"/>
            </a:endParaRPr>
          </a:p>
        </p:txBody>
      </p:sp>
      <p:sp>
        <p:nvSpPr>
          <p:cNvPr id="28676" name="Oval 4"/>
          <p:cNvSpPr>
            <a:spLocks noChangeArrowheads="1"/>
          </p:cNvSpPr>
          <p:nvPr/>
        </p:nvSpPr>
        <p:spPr bwMode="auto">
          <a:xfrm>
            <a:off x="6553200" y="2622550"/>
            <a:ext cx="533400" cy="533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77" name="AutoShape 5"/>
          <p:cNvSpPr>
            <a:spLocks noChangeArrowheads="1"/>
          </p:cNvSpPr>
          <p:nvPr/>
        </p:nvSpPr>
        <p:spPr bwMode="auto">
          <a:xfrm rot="5400000">
            <a:off x="5410200" y="2622550"/>
            <a:ext cx="685800" cy="533400"/>
          </a:xfrm>
          <a:prstGeom prst="flowChartExtra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r>
              <a:rPr lang="en-US" i="1"/>
              <a:t>A</a:t>
            </a:r>
            <a:endParaRPr lang="en-US"/>
          </a:p>
        </p:txBody>
      </p:sp>
      <p:cxnSp>
        <p:nvCxnSpPr>
          <p:cNvPr id="28678" name="AutoShape 6"/>
          <p:cNvCxnSpPr>
            <a:cxnSpLocks noChangeShapeType="1"/>
            <a:stCxn id="28677" idx="0"/>
            <a:endCxn id="28676" idx="2"/>
          </p:cNvCxnSpPr>
          <p:nvPr/>
        </p:nvCxnSpPr>
        <p:spPr bwMode="auto">
          <a:xfrm>
            <a:off x="6018213" y="2887663"/>
            <a:ext cx="534987"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679" name="AutoShape 8"/>
          <p:cNvCxnSpPr>
            <a:cxnSpLocks noChangeShapeType="1"/>
            <a:stCxn id="28680" idx="1"/>
            <a:endCxn id="28677" idx="2"/>
          </p:cNvCxnSpPr>
          <p:nvPr/>
        </p:nvCxnSpPr>
        <p:spPr bwMode="auto">
          <a:xfrm>
            <a:off x="4572000" y="2887663"/>
            <a:ext cx="9128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8680" name="Rectangle 9"/>
          <p:cNvSpPr>
            <a:spLocks noChangeArrowheads="1"/>
          </p:cNvSpPr>
          <p:nvPr/>
        </p:nvSpPr>
        <p:spPr bwMode="auto">
          <a:xfrm flipH="1">
            <a:off x="4038600" y="262255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a:t>x</a:t>
            </a:r>
            <a:r>
              <a:rPr lang="en-US"/>
              <a:t>(</a:t>
            </a:r>
            <a:r>
              <a:rPr lang="en-US" i="1"/>
              <a:t>t</a:t>
            </a:r>
            <a:r>
              <a:rPr lang="en-US"/>
              <a:t>)</a:t>
            </a:r>
          </a:p>
        </p:txBody>
      </p:sp>
      <p:sp>
        <p:nvSpPr>
          <p:cNvPr id="28681" name="Rectangle 10"/>
          <p:cNvSpPr>
            <a:spLocks noChangeArrowheads="1"/>
          </p:cNvSpPr>
          <p:nvPr/>
        </p:nvSpPr>
        <p:spPr bwMode="auto">
          <a:xfrm>
            <a:off x="7772400" y="2622550"/>
            <a:ext cx="76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cxnSp>
        <p:nvCxnSpPr>
          <p:cNvPr id="28682" name="AutoShape 11"/>
          <p:cNvCxnSpPr>
            <a:cxnSpLocks noChangeShapeType="1"/>
            <a:stCxn id="28676" idx="1"/>
            <a:endCxn id="28676" idx="5"/>
          </p:cNvCxnSpPr>
          <p:nvPr/>
        </p:nvCxnSpPr>
        <p:spPr bwMode="auto">
          <a:xfrm>
            <a:off x="6630988" y="2700338"/>
            <a:ext cx="377825" cy="37782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8683" name="AutoShape 12"/>
          <p:cNvCxnSpPr>
            <a:cxnSpLocks noChangeShapeType="1"/>
            <a:stCxn id="28676" idx="7"/>
            <a:endCxn id="28676" idx="3"/>
          </p:cNvCxnSpPr>
          <p:nvPr/>
        </p:nvCxnSpPr>
        <p:spPr bwMode="auto">
          <a:xfrm flipH="1">
            <a:off x="6630988" y="2700338"/>
            <a:ext cx="377825" cy="37782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8684" name="Rectangle 13"/>
          <p:cNvSpPr>
            <a:spLocks noChangeArrowheads="1"/>
          </p:cNvSpPr>
          <p:nvPr/>
        </p:nvSpPr>
        <p:spPr bwMode="auto">
          <a:xfrm>
            <a:off x="6096000" y="3765550"/>
            <a:ext cx="1447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t>cos(2 </a:t>
            </a:r>
            <a:r>
              <a:rPr lang="en-US">
                <a:latin typeface="Symbol" charset="0"/>
              </a:rPr>
              <a:t>p </a:t>
            </a:r>
            <a:r>
              <a:rPr lang="en-US" i="1"/>
              <a:t>f</a:t>
            </a:r>
            <a:r>
              <a:rPr lang="en-US" i="1" baseline="-25000"/>
              <a:t>c </a:t>
            </a:r>
            <a:r>
              <a:rPr lang="en-US" i="1"/>
              <a:t>t</a:t>
            </a:r>
            <a:r>
              <a:rPr lang="en-US"/>
              <a:t>)</a:t>
            </a:r>
          </a:p>
        </p:txBody>
      </p:sp>
      <p:cxnSp>
        <p:nvCxnSpPr>
          <p:cNvPr id="28685" name="AutoShape 14"/>
          <p:cNvCxnSpPr>
            <a:cxnSpLocks noChangeShapeType="1"/>
            <a:stCxn id="28684" idx="0"/>
            <a:endCxn id="28676" idx="4"/>
          </p:cNvCxnSpPr>
          <p:nvPr/>
        </p:nvCxnSpPr>
        <p:spPr bwMode="auto">
          <a:xfrm flipV="1">
            <a:off x="6819900" y="3155950"/>
            <a:ext cx="0" cy="609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8686" name="Rectangle 15"/>
          <p:cNvSpPr>
            <a:spLocks noChangeArrowheads="1"/>
          </p:cNvSpPr>
          <p:nvPr/>
        </p:nvSpPr>
        <p:spPr bwMode="auto">
          <a:xfrm flipH="1">
            <a:off x="8077200" y="25908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a:t>y</a:t>
            </a:r>
            <a:r>
              <a:rPr lang="en-US"/>
              <a:t>(</a:t>
            </a:r>
            <a:r>
              <a:rPr lang="en-US" i="1"/>
              <a:t>t</a:t>
            </a:r>
            <a:r>
              <a:rPr lang="en-US"/>
              <a:t>)</a:t>
            </a:r>
          </a:p>
        </p:txBody>
      </p:sp>
      <p:sp>
        <p:nvSpPr>
          <p:cNvPr id="28687" name="Rectangle 16"/>
          <p:cNvSpPr>
            <a:spLocks noChangeArrowheads="1"/>
          </p:cNvSpPr>
          <p:nvPr/>
        </p:nvSpPr>
        <p:spPr bwMode="auto">
          <a:xfrm>
            <a:off x="4953000" y="2362200"/>
            <a:ext cx="2743200" cy="1905000"/>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28688" name="AutoShape 18"/>
          <p:cNvCxnSpPr>
            <a:cxnSpLocks noChangeShapeType="1"/>
          </p:cNvCxnSpPr>
          <p:nvPr/>
        </p:nvCxnSpPr>
        <p:spPr bwMode="auto">
          <a:xfrm>
            <a:off x="7086600" y="2895600"/>
            <a:ext cx="9128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9-4</a:t>
            </a:r>
          </a:p>
        </p:txBody>
      </p:sp>
      <p:sp>
        <p:nvSpPr>
          <p:cNvPr id="19" name="Slide Number Placeholder 3"/>
          <p:cNvSpPr>
            <a:spLocks noGrp="1"/>
          </p:cNvSpPr>
          <p:nvPr>
            <p:ph type="sldNum" sz="quarter" idx="10"/>
          </p:nvPr>
        </p:nvSpPr>
        <p:spPr>
          <a:xfrm>
            <a:off x="6858000" y="6400800"/>
            <a:ext cx="1905000" cy="457200"/>
          </a:xfrm>
        </p:spPr>
        <p:txBody>
          <a:bodyPr/>
          <a:lstStyle/>
          <a:p>
            <a:r>
              <a:rPr lang="en-US" dirty="0"/>
              <a:t>12-</a:t>
            </a:r>
            <a:fld id="{48456A70-0021-B84E-925B-88B7CCC4D2F0}" type="slidenum">
              <a:rPr lang="en-US" smtClean="0"/>
              <a:pPr/>
              <a:t>16</a:t>
            </a:fld>
            <a:endParaRPr lang="en-US" dirty="0"/>
          </a:p>
        </p:txBody>
      </p:sp>
    </p:spTree>
    <p:extLst>
      <p:ext uri="{BB962C8B-B14F-4D97-AF65-F5344CB8AC3E}">
        <p14:creationId xmlns:p14="http://schemas.microsoft.com/office/powerpoint/2010/main" val="231926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xfrm>
            <a:off x="4114800" y="6376998"/>
            <a:ext cx="1905000" cy="315074"/>
          </a:xfrm>
          <a:noFill/>
        </p:spPr>
        <p:txBody>
          <a:bodyPr/>
          <a:lstStyle/>
          <a:p>
            <a:pPr algn="ctr"/>
            <a:r>
              <a:rPr lang="en-US" dirty="0"/>
              <a:t>Aug. 2016</a:t>
            </a:r>
          </a:p>
        </p:txBody>
      </p:sp>
      <p:sp>
        <p:nvSpPr>
          <p:cNvPr id="28677" name="Rectangle 2"/>
          <p:cNvSpPr>
            <a:spLocks noGrp="1" noChangeArrowheads="1"/>
          </p:cNvSpPr>
          <p:nvPr>
            <p:ph type="title"/>
          </p:nvPr>
        </p:nvSpPr>
        <p:spPr>
          <a:xfrm>
            <a:off x="228600" y="76200"/>
            <a:ext cx="8585200" cy="1143000"/>
          </a:xfrm>
        </p:spPr>
        <p:txBody>
          <a:bodyPr/>
          <a:lstStyle/>
          <a:p>
            <a:r>
              <a:rPr lang="en-US" dirty="0"/>
              <a:t>License Info for </a:t>
            </a:r>
            <a:r>
              <a:rPr lang="en-US" dirty="0" err="1"/>
              <a:t>SPFirst</a:t>
            </a:r>
            <a:r>
              <a:rPr lang="en-US" dirty="0"/>
              <a:t> Slides</a:t>
            </a:r>
          </a:p>
        </p:txBody>
      </p:sp>
      <p:sp>
        <p:nvSpPr>
          <p:cNvPr id="28678" name="Rectangle 3"/>
          <p:cNvSpPr>
            <a:spLocks noGrp="1" noChangeArrowheads="1"/>
          </p:cNvSpPr>
          <p:nvPr>
            <p:ph type="body" idx="1"/>
          </p:nvPr>
        </p:nvSpPr>
        <p:spPr>
          <a:xfrm>
            <a:off x="457200" y="1295400"/>
            <a:ext cx="8382000" cy="4419600"/>
          </a:xfrm>
        </p:spPr>
        <p:txBody>
          <a:bodyPr/>
          <a:lstStyle/>
          <a:p>
            <a:pPr>
              <a:lnSpc>
                <a:spcPct val="90000"/>
              </a:lnSpc>
            </a:pPr>
            <a:r>
              <a:rPr lang="en-US" sz="2400" dirty="0"/>
              <a:t>McClellan, Schafer &amp;Yoder have released their work under a </a:t>
            </a:r>
            <a:r>
              <a:rPr lang="en-US" sz="2400" dirty="0">
                <a:hlinkClick r:id="rId2"/>
              </a:rPr>
              <a:t>Creative Commons License</a:t>
            </a:r>
            <a:r>
              <a:rPr lang="en-US" sz="2400" dirty="0"/>
              <a:t> with the following terms:</a:t>
            </a:r>
          </a:p>
          <a:p>
            <a:pPr>
              <a:lnSpc>
                <a:spcPct val="90000"/>
              </a:lnSpc>
            </a:pPr>
            <a:r>
              <a:rPr lang="en-US" sz="2400" dirty="0"/>
              <a:t>Attribution</a:t>
            </a:r>
          </a:p>
          <a:p>
            <a:pPr lvl="2">
              <a:lnSpc>
                <a:spcPct val="90000"/>
              </a:lnSpc>
            </a:pPr>
            <a:r>
              <a:rPr lang="en-US" sz="1600" dirty="0">
                <a:latin typeface="Verdana" charset="0"/>
              </a:rPr>
              <a:t>The licensor permits others to copy, distribute, display, and perform the work. In return, licensees must give the original authors credit.</a:t>
            </a:r>
            <a:r>
              <a:rPr lang="en-US" sz="1800" dirty="0">
                <a:latin typeface="Verdana" charset="0"/>
              </a:rPr>
              <a:t> </a:t>
            </a:r>
            <a:endParaRPr lang="en-US" sz="1800" dirty="0"/>
          </a:p>
          <a:p>
            <a:pPr>
              <a:lnSpc>
                <a:spcPct val="90000"/>
              </a:lnSpc>
            </a:pPr>
            <a:r>
              <a:rPr lang="en-US" sz="2400" dirty="0"/>
              <a:t>Non-Commercial</a:t>
            </a:r>
          </a:p>
          <a:p>
            <a:pPr lvl="2">
              <a:lnSpc>
                <a:spcPct val="90000"/>
              </a:lnSpc>
            </a:pPr>
            <a:r>
              <a:rPr lang="en-US" sz="1600" dirty="0">
                <a:latin typeface="Verdana" charset="0"/>
              </a:rPr>
              <a:t>The licensor permits others to copy, distribute, display, and perform the work. In return, licensees may not use the work for commercial purposes—unless they get the licensor's permission.</a:t>
            </a:r>
            <a:endParaRPr lang="en-US" sz="1600" dirty="0"/>
          </a:p>
          <a:p>
            <a:pPr>
              <a:lnSpc>
                <a:spcPct val="90000"/>
              </a:lnSpc>
            </a:pPr>
            <a:r>
              <a:rPr lang="en-US" sz="2400" dirty="0"/>
              <a:t>Share Alike</a:t>
            </a:r>
          </a:p>
          <a:p>
            <a:pPr lvl="2">
              <a:lnSpc>
                <a:spcPct val="90000"/>
              </a:lnSpc>
            </a:pPr>
            <a:r>
              <a:rPr lang="en-US" sz="1600" dirty="0">
                <a:latin typeface="Verdana" charset="0"/>
              </a:rPr>
              <a:t>The licensor permits others to distribute derivative works only under a license identical to the one that governs the licensor's work.</a:t>
            </a:r>
          </a:p>
          <a:p>
            <a:pPr>
              <a:lnSpc>
                <a:spcPct val="90000"/>
              </a:lnSpc>
            </a:pPr>
            <a:r>
              <a:rPr lang="en-US" sz="1800" dirty="0">
                <a:latin typeface="Verdana" charset="0"/>
                <a:hlinkClick r:id="rId3"/>
              </a:rPr>
              <a:t>Full Text of the License</a:t>
            </a:r>
            <a:endParaRPr lang="en-US" sz="1800" dirty="0">
              <a:latin typeface="Verdana" charset="0"/>
            </a:endParaRPr>
          </a:p>
          <a:p>
            <a:pPr>
              <a:lnSpc>
                <a:spcPct val="90000"/>
              </a:lnSpc>
            </a:pPr>
            <a:r>
              <a:rPr lang="en-US" sz="1800" i="1" dirty="0">
                <a:solidFill>
                  <a:schemeClr val="accent1"/>
                </a:solidFill>
                <a:latin typeface="Verdana" charset="0"/>
              </a:rPr>
              <a:t>This (hidden) page should be kept with the presentation</a:t>
            </a:r>
          </a:p>
        </p:txBody>
      </p:sp>
      <p:sp>
        <p:nvSpPr>
          <p:cNvPr id="7" name="Footer Placeholder 4"/>
          <p:cNvSpPr txBox="1">
            <a:spLocks/>
          </p:cNvSpPr>
          <p:nvPr/>
        </p:nvSpPr>
        <p:spPr>
          <a:xfrm>
            <a:off x="0" y="6361587"/>
            <a:ext cx="3886200" cy="443672"/>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pPr>
              <a:defRPr/>
            </a:pPr>
            <a:r>
              <a:rPr lang="sv-SE" altLang="en-US" sz="1600" dirty="0"/>
              <a:t>©2003-2016, JH </a:t>
            </a:r>
            <a:r>
              <a:rPr lang="sv-SE" altLang="en-US" sz="1600" dirty="0" err="1"/>
              <a:t>McClellan</a:t>
            </a:r>
            <a:r>
              <a:rPr lang="sv-SE" altLang="en-US" sz="1600" dirty="0"/>
              <a:t> &amp; RW </a:t>
            </a:r>
            <a:r>
              <a:rPr lang="sv-SE" altLang="en-US" sz="1600" dirty="0" err="1"/>
              <a:t>Schafer</a:t>
            </a:r>
            <a:endParaRPr lang="en-US" altLang="en-US" sz="1600" dirty="0"/>
          </a:p>
        </p:txBody>
      </p:sp>
      <p:sp>
        <p:nvSpPr>
          <p:cNvPr id="9" name="Slide Number Placeholder 4"/>
          <p:cNvSpPr txBox="1">
            <a:spLocks/>
          </p:cNvSpPr>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r>
              <a:rPr lang="en-US" dirty="0"/>
              <a:t>12-</a:t>
            </a:r>
            <a:fld id="{95762E6C-DE49-564A-8C5A-CB9F7777570B}" type="slidenum">
              <a:rPr lang="en-US" smtClean="0"/>
              <a:pPr/>
              <a:t>17</a:t>
            </a:fld>
            <a:endParaRPr lang="en-US" dirty="0"/>
          </a:p>
        </p:txBody>
      </p:sp>
    </p:spTree>
    <p:extLst>
      <p:ext uri="{BB962C8B-B14F-4D97-AF65-F5344CB8AC3E}">
        <p14:creationId xmlns:p14="http://schemas.microsoft.com/office/powerpoint/2010/main" val="30768685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Systems and Signals Topics</a:t>
            </a:r>
          </a:p>
        </p:txBody>
      </p:sp>
      <p:sp>
        <p:nvSpPr>
          <p:cNvPr id="4" name="Slide Number Placeholder 3"/>
          <p:cNvSpPr>
            <a:spLocks noGrp="1"/>
          </p:cNvSpPr>
          <p:nvPr>
            <p:ph type="sldNum" sz="quarter" idx="10"/>
          </p:nvPr>
        </p:nvSpPr>
        <p:spPr/>
        <p:txBody>
          <a:bodyPr/>
          <a:lstStyle/>
          <a:p>
            <a:r>
              <a:rPr lang="en-US" dirty="0"/>
              <a:t>12-</a:t>
            </a:r>
            <a:fld id="{48456A70-0021-B84E-925B-88B7CCC4D2F0}" type="slidenum">
              <a:rPr lang="en-US" smtClean="0"/>
              <a:pPr/>
              <a:t>2</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Ch. 9 Intro</a:t>
            </a:r>
          </a:p>
        </p:txBody>
      </p:sp>
      <p:graphicFrame>
        <p:nvGraphicFramePr>
          <p:cNvPr id="6" name="Table 5"/>
          <p:cNvGraphicFramePr>
            <a:graphicFrameLocks noGrp="1"/>
          </p:cNvGraphicFramePr>
          <p:nvPr>
            <p:extLst>
              <p:ext uri="{D42A27DB-BD31-4B8C-83A1-F6EECF244321}">
                <p14:modId xmlns:p14="http://schemas.microsoft.com/office/powerpoint/2010/main" val="2160818130"/>
              </p:ext>
            </p:extLst>
          </p:nvPr>
        </p:nvGraphicFramePr>
        <p:xfrm>
          <a:off x="304800" y="1549400"/>
          <a:ext cx="8458200" cy="4079240"/>
        </p:xfrm>
        <a:graphic>
          <a:graphicData uri="http://schemas.openxmlformats.org/drawingml/2006/table">
            <a:tbl>
              <a:tblPr firstRow="1" bandRow="1">
                <a:tableStyleId>{912C8C85-51F0-491E-9774-3900AFEF0FD7}</a:tableStyleId>
              </a:tblPr>
              <a:tblGrid>
                <a:gridCol w="1524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r>
                        <a:rPr lang="en-US" dirty="0">
                          <a:solidFill>
                            <a:schemeClr val="bg1">
                              <a:lumMod val="85000"/>
                            </a:schemeClr>
                          </a:solidFill>
                        </a:rPr>
                        <a:t>Domain</a:t>
                      </a:r>
                    </a:p>
                  </a:txBody>
                  <a:tcPr/>
                </a:tc>
                <a:tc>
                  <a:txBody>
                    <a:bodyPr/>
                    <a:lstStyle/>
                    <a:p>
                      <a:r>
                        <a:rPr lang="en-US" dirty="0">
                          <a:solidFill>
                            <a:schemeClr val="bg1">
                              <a:lumMod val="85000"/>
                            </a:schemeClr>
                          </a:solidFill>
                        </a:rPr>
                        <a:t>Topic</a:t>
                      </a:r>
                    </a:p>
                  </a:txBody>
                  <a:tcPr/>
                </a:tc>
                <a:tc>
                  <a:txBody>
                    <a:bodyPr/>
                    <a:lstStyle/>
                    <a:p>
                      <a:pPr algn="ctr"/>
                      <a:r>
                        <a:rPr lang="en-US" dirty="0">
                          <a:solidFill>
                            <a:schemeClr val="bg1">
                              <a:lumMod val="85000"/>
                            </a:schemeClr>
                          </a:solidFill>
                        </a:rPr>
                        <a:t>Discrete</a:t>
                      </a:r>
                      <a:r>
                        <a:rPr lang="en-US" baseline="0" dirty="0">
                          <a:solidFill>
                            <a:schemeClr val="bg1">
                              <a:lumMod val="85000"/>
                            </a:schemeClr>
                          </a:solidFill>
                        </a:rPr>
                        <a:t> </a:t>
                      </a:r>
                      <a:r>
                        <a:rPr lang="en-US" dirty="0">
                          <a:solidFill>
                            <a:schemeClr val="bg1">
                              <a:lumMod val="85000"/>
                            </a:schemeClr>
                          </a:solidFill>
                        </a:rPr>
                        <a:t>Time</a:t>
                      </a:r>
                    </a:p>
                  </a:txBody>
                  <a:tcPr/>
                </a:tc>
                <a:tc>
                  <a:txBody>
                    <a:bodyPr/>
                    <a:lstStyle/>
                    <a:p>
                      <a:pPr algn="ctr"/>
                      <a:r>
                        <a:rPr lang="en-US" dirty="0">
                          <a:solidFill>
                            <a:schemeClr val="bg1">
                              <a:lumMod val="85000"/>
                            </a:schemeClr>
                          </a:solidFill>
                        </a:rPr>
                        <a:t>Continuous Time</a:t>
                      </a:r>
                    </a:p>
                  </a:txBody>
                  <a:tcPr/>
                </a:tc>
                <a:extLst>
                  <a:ext uri="{0D108BD9-81ED-4DB2-BD59-A6C34878D82A}">
                    <a16:rowId xmlns:a16="http://schemas.microsoft.com/office/drawing/2014/main" val="10000"/>
                  </a:ext>
                </a:extLst>
              </a:tr>
              <a:tr h="370840">
                <a:tc rowSpan="3">
                  <a:txBody>
                    <a:bodyPr/>
                    <a:lstStyle/>
                    <a:p>
                      <a:r>
                        <a:rPr lang="en-US" b="1" dirty="0"/>
                        <a:t>Time</a:t>
                      </a:r>
                    </a:p>
                  </a:txBody>
                  <a:tcPr>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r>
                        <a:rPr lang="en-US" sz="1800" b="0" kern="1200" dirty="0">
                          <a:solidFill>
                            <a:schemeClr val="tx1"/>
                          </a:solidFill>
                          <a:latin typeface="+mn-lt"/>
                          <a:ea typeface="ＭＳ Ｐゴシック" charset="0"/>
                          <a:cs typeface="+mn-cs"/>
                        </a:rPr>
                        <a:t>Signals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2</a:t>
                      </a:r>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1"/>
                  </a:ext>
                </a:extLst>
              </a:tr>
              <a:tr h="370840">
                <a:tc vMerge="1">
                  <a:txBody>
                    <a:bodyPr/>
                    <a:lstStyle/>
                    <a:p>
                      <a:endParaRPr lang="en-US" b="1" dirty="0"/>
                    </a:p>
                  </a:txBody>
                  <a:tcPr/>
                </a:tc>
                <a:tc>
                  <a:txBody>
                    <a:bodyPr/>
                    <a:lstStyle/>
                    <a:p>
                      <a:r>
                        <a:rPr lang="en-US" sz="1800" b="0" kern="1200" dirty="0">
                          <a:solidFill>
                            <a:schemeClr val="tx1"/>
                          </a:solidFill>
                          <a:latin typeface="+mn-lt"/>
                          <a:ea typeface="ＭＳ Ｐゴシック" charset="0"/>
                          <a:cs typeface="+mn-cs"/>
                        </a:rPr>
                        <a:t>Systems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9</a:t>
                      </a:r>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370840">
                <a:tc vMerge="1">
                  <a:txBody>
                    <a:bodyPr/>
                    <a:lstStyle/>
                    <a:p>
                      <a:endParaRPr lang="en-US" b="1" dirty="0"/>
                    </a:p>
                  </a:txBody>
                  <a:tcPr>
                    <a:lnB w="38100" cap="flat" cmpd="sng" algn="ctr">
                      <a:solidFill>
                        <a:scrgbClr r="0" g="0" b="0"/>
                      </a:solidFill>
                      <a:prstDash val="solid"/>
                      <a:round/>
                      <a:headEnd type="none" w="med" len="med"/>
                      <a:tailEnd type="none" w="med" len="med"/>
                    </a:lnB>
                  </a:tcPr>
                </a:tc>
                <a:tc>
                  <a:txBody>
                    <a:bodyPr/>
                    <a:lstStyle/>
                    <a:p>
                      <a:r>
                        <a:rPr lang="en-US" sz="1800" b="0" kern="1200" dirty="0">
                          <a:solidFill>
                            <a:schemeClr val="tx1"/>
                          </a:solidFill>
                          <a:latin typeface="+mn-lt"/>
                          <a:ea typeface="ＭＳ Ｐゴシック" charset="0"/>
                          <a:cs typeface="+mn-cs"/>
                        </a:rPr>
                        <a:t>Convolution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9</a:t>
                      </a:r>
                    </a:p>
                  </a:txBody>
                  <a:tcPr>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rowSpan="3">
                  <a:txBody>
                    <a:bodyPr/>
                    <a:lstStyle/>
                    <a:p>
                      <a:r>
                        <a:rPr lang="en-US" b="1" dirty="0"/>
                        <a:t>Frequency</a:t>
                      </a:r>
                      <a:endParaRPr lang="en-US" b="1" dirty="0">
                        <a:solidFill>
                          <a:srgbClr val="EB070B"/>
                        </a:solidFill>
                      </a:endParaRPr>
                    </a:p>
                  </a:txBody>
                  <a:tcPr>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sz="1800" b="0" dirty="0">
                          <a:solidFill>
                            <a:schemeClr val="tx1"/>
                          </a:solidFill>
                        </a:rPr>
                        <a:t>Fourier </a:t>
                      </a:r>
                      <a:r>
                        <a:rPr lang="en-US" sz="1800" b="0" kern="1200" dirty="0">
                          <a:solidFill>
                            <a:schemeClr val="tx1"/>
                          </a:solidFill>
                          <a:latin typeface="+mn-lt"/>
                          <a:ea typeface="ＭＳ Ｐゴシック" charset="0"/>
                          <a:cs typeface="+mn-cs"/>
                        </a:rPr>
                        <a:t>series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ctr"/>
                      <a:r>
                        <a:rPr lang="en-US" dirty="0">
                          <a:solidFill>
                            <a:srgbClr val="CC00CC"/>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3</a:t>
                      </a:r>
                    </a:p>
                  </a:txBody>
                  <a:tcPr>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4"/>
                  </a:ext>
                </a:extLst>
              </a:tr>
              <a:tr h="370840">
                <a:tc vMerge="1">
                  <a:txBody>
                    <a:bodyPr/>
                    <a:lstStyle/>
                    <a:p>
                      <a:endParaRPr lang="en-US" b="1" dirty="0">
                        <a:solidFill>
                          <a:srgbClr val="EB070B"/>
                        </a:solidFill>
                      </a:endParaRPr>
                    </a:p>
                  </a:txBody>
                  <a:tcPr/>
                </a:tc>
                <a:tc>
                  <a:txBody>
                    <a:bodyPr/>
                    <a:lstStyle/>
                    <a:p>
                      <a:r>
                        <a:rPr lang="en-US" sz="1800" b="0" dirty="0">
                          <a:solidFill>
                            <a:schemeClr val="tx1"/>
                          </a:solidFill>
                        </a:rPr>
                        <a:t>Fourier transforms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11</a:t>
                      </a:r>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370840">
                <a:tc vMerge="1">
                  <a:txBody>
                    <a:bodyPr/>
                    <a:lstStyle/>
                    <a:p>
                      <a:endParaRPr lang="en-US" b="1" dirty="0">
                        <a:solidFill>
                          <a:srgbClr val="EB070B"/>
                        </a:solidFill>
                      </a:endParaRPr>
                    </a:p>
                  </a:txBody>
                  <a:tcPr>
                    <a:lnB w="38100" cap="flat" cmpd="sng" algn="ctr">
                      <a:solidFill>
                        <a:scrgbClr r="0" g="0" b="0"/>
                      </a:solidFill>
                      <a:prstDash val="solid"/>
                      <a:round/>
                      <a:headEnd type="none" w="med" len="med"/>
                      <a:tailEnd type="none" w="med" len="med"/>
                    </a:lnB>
                  </a:tcPr>
                </a:tc>
                <a:tc>
                  <a:txBody>
                    <a:bodyPr/>
                    <a:lstStyle/>
                    <a:p>
                      <a:r>
                        <a:rPr lang="en-US" sz="1800" b="0" dirty="0">
                          <a:solidFill>
                            <a:schemeClr val="tx1"/>
                          </a:solidFill>
                        </a:rPr>
                        <a:t>Frequency</a:t>
                      </a:r>
                      <a:r>
                        <a:rPr lang="en-US" sz="1800" b="0" baseline="0" dirty="0">
                          <a:solidFill>
                            <a:schemeClr val="tx1"/>
                          </a:solidFill>
                        </a:rPr>
                        <a:t> response</a:t>
                      </a:r>
                      <a:endParaRPr lang="en-US" sz="18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10</a:t>
                      </a:r>
                    </a:p>
                  </a:txBody>
                  <a:tcPr>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rowSpan="3">
                  <a:txBody>
                    <a:bodyPr/>
                    <a:lstStyle/>
                    <a:p>
                      <a:r>
                        <a:rPr lang="en-US" b="1" dirty="0"/>
                        <a:t>Generalized</a:t>
                      </a:r>
                    </a:p>
                    <a:p>
                      <a:r>
                        <a:rPr lang="en-US" b="1" dirty="0"/>
                        <a:t>Frequency</a:t>
                      </a:r>
                    </a:p>
                  </a:txBody>
                  <a:tcPr>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sz="1800" b="0" dirty="0">
                          <a:solidFill>
                            <a:schemeClr val="tx1"/>
                          </a:solidFill>
                        </a:rPr>
                        <a:t>z</a:t>
                      </a:r>
                      <a:r>
                        <a:rPr lang="en-US" sz="1800" b="0" baseline="0" dirty="0">
                          <a:solidFill>
                            <a:schemeClr val="tx1"/>
                          </a:solidFill>
                        </a:rPr>
                        <a:t> / Laplace </a:t>
                      </a:r>
                      <a:r>
                        <a:rPr lang="en-US" sz="1800" b="0" dirty="0">
                          <a:solidFill>
                            <a:schemeClr val="tx1"/>
                          </a:solidFill>
                        </a:rPr>
                        <a:t>Transforms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7-8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algn="ctr"/>
                      <a:r>
                        <a:rPr lang="en-US" dirty="0">
                          <a:solidFill>
                            <a:srgbClr val="0000FF"/>
                          </a:solidFill>
                        </a:rPr>
                        <a:t>Supplemental Text</a:t>
                      </a:r>
                      <a:endParaRPr lang="en-US" i="1" dirty="0">
                        <a:solidFill>
                          <a:srgbClr val="0000FF"/>
                        </a:solidFill>
                      </a:endParaRPr>
                    </a:p>
                  </a:txBody>
                  <a:tcPr>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7"/>
                  </a:ext>
                </a:extLst>
              </a:tr>
              <a:tr h="370840">
                <a:tc vMerge="1">
                  <a:txBody>
                    <a:bodyPr/>
                    <a:lstStyle/>
                    <a:p>
                      <a:endParaRPr lang="en-US" b="1" dirty="0"/>
                    </a:p>
                  </a:txBody>
                  <a:tcPr/>
                </a:tc>
                <a:tc>
                  <a:txBody>
                    <a:bodyPr/>
                    <a:lstStyle/>
                    <a:p>
                      <a:r>
                        <a:rPr lang="en-US" sz="1800" b="0" dirty="0">
                          <a:solidFill>
                            <a:schemeClr val="tx1"/>
                          </a:solidFill>
                        </a:rPr>
                        <a:t>Transfer</a:t>
                      </a:r>
                      <a:r>
                        <a:rPr lang="en-US" sz="1800" b="0" baseline="0" dirty="0">
                          <a:solidFill>
                            <a:schemeClr val="tx1"/>
                          </a:solidFill>
                        </a:rPr>
                        <a:t> Functions</a:t>
                      </a:r>
                      <a:endParaRPr lang="en-US" sz="18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7-8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a:solidFill>
                            <a:srgbClr val="0000FF"/>
                          </a:solidFill>
                        </a:rPr>
                        <a:t>Supplemental Text</a:t>
                      </a:r>
                      <a:endParaRPr lang="en-US" i="1" dirty="0">
                        <a:solidFill>
                          <a:srgbClr val="0000FF"/>
                        </a:solidFill>
                      </a:endParaRPr>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8"/>
                  </a:ext>
                </a:extLst>
              </a:tr>
              <a:tr h="370840">
                <a:tc vMerge="1">
                  <a:txBody>
                    <a:bodyPr/>
                    <a:lstStyle/>
                    <a:p>
                      <a:endParaRPr lang="en-US" b="1" dirty="0"/>
                    </a:p>
                  </a:txBody>
                  <a:tcPr>
                    <a:lnB w="381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System Stability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9</a:t>
                      </a:r>
                    </a:p>
                  </a:txBody>
                  <a:tcPr>
                    <a:lnL w="127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b="1" dirty="0"/>
                        <a:t>Mixed</a:t>
                      </a:r>
                      <a:r>
                        <a:rPr lang="en-US" b="1" baseline="0" dirty="0"/>
                        <a:t> Signal</a:t>
                      </a:r>
                      <a:endParaRPr lang="en-US" b="1" dirty="0">
                        <a:solidFill>
                          <a:schemeClr val="accent5">
                            <a:lumMod val="50000"/>
                          </a:schemeClr>
                        </a:solidFill>
                      </a:endParaRPr>
                    </a:p>
                  </a:txBody>
                  <a:tcPr>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Sampling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CC00CC"/>
                          </a:solidFill>
                        </a:rPr>
                        <a:t>SPFirst</a:t>
                      </a:r>
                      <a:r>
                        <a:rPr lang="en-US" dirty="0">
                          <a:solidFill>
                            <a:srgbClr val="CC00CC"/>
                          </a:solidFill>
                        </a:rPr>
                        <a:t> Ch. 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a:solidFill>
                            <a:srgbClr val="0000FF"/>
                          </a:solidFill>
                        </a:rPr>
                        <a:t>SPFirst</a:t>
                      </a:r>
                      <a:r>
                        <a:rPr lang="en-US" dirty="0">
                          <a:solidFill>
                            <a:srgbClr val="0000FF"/>
                          </a:solidFill>
                        </a:rPr>
                        <a:t> Ch. 12</a:t>
                      </a:r>
                    </a:p>
                  </a:txBody>
                  <a:tcPr>
                    <a:lnL w="127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10"/>
                  </a:ext>
                </a:extLst>
              </a:tr>
            </a:tbl>
          </a:graphicData>
        </a:graphic>
      </p:graphicFrame>
      <p:sp>
        <p:nvSpPr>
          <p:cNvPr id="16" name="TextBox 15"/>
          <p:cNvSpPr txBox="1"/>
          <p:nvPr/>
        </p:nvSpPr>
        <p:spPr>
          <a:xfrm>
            <a:off x="6450814" y="2233624"/>
            <a:ext cx="457200" cy="461665"/>
          </a:xfrm>
          <a:prstGeom prst="rect">
            <a:avLst/>
          </a:prstGeom>
          <a:noFill/>
        </p:spPr>
        <p:txBody>
          <a:bodyPr wrap="square" rtlCol="0">
            <a:spAutoFit/>
          </a:bodyPr>
          <a:lstStyle/>
          <a:p>
            <a:r>
              <a:rPr lang="en-US" dirty="0">
                <a:solidFill>
                  <a:srgbClr val="FF0000"/>
                </a:solidFill>
                <a:latin typeface="Wingdings"/>
                <a:ea typeface="Wingdings"/>
                <a:cs typeface="Wingdings"/>
                <a:sym typeface="Wingdings"/>
              </a:rPr>
              <a:t></a:t>
            </a:r>
            <a:endParaRPr lang="en-US" dirty="0">
              <a:solidFill>
                <a:srgbClr val="FF0000"/>
              </a:solidFill>
            </a:endParaRPr>
          </a:p>
        </p:txBody>
      </p:sp>
      <p:grpSp>
        <p:nvGrpSpPr>
          <p:cNvPr id="8" name="Group 7"/>
          <p:cNvGrpSpPr/>
          <p:nvPr/>
        </p:nvGrpSpPr>
        <p:grpSpPr>
          <a:xfrm>
            <a:off x="228600" y="1857968"/>
            <a:ext cx="8546159" cy="4793518"/>
            <a:chOff x="228600" y="1857968"/>
            <a:chExt cx="8546159" cy="4793518"/>
          </a:xfrm>
        </p:grpSpPr>
        <p:sp>
          <p:nvSpPr>
            <p:cNvPr id="9" name="TextBox 8"/>
            <p:cNvSpPr txBox="1"/>
            <p:nvPr/>
          </p:nvSpPr>
          <p:spPr>
            <a:xfrm>
              <a:off x="8317559" y="1857968"/>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0" name="TextBox 9"/>
            <p:cNvSpPr txBox="1"/>
            <p:nvPr/>
          </p:nvSpPr>
          <p:spPr>
            <a:xfrm>
              <a:off x="8305800" y="2971800"/>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1" name="TextBox 10"/>
            <p:cNvSpPr txBox="1"/>
            <p:nvPr/>
          </p:nvSpPr>
          <p:spPr>
            <a:xfrm>
              <a:off x="6019800" y="1881484"/>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2" name="TextBox 11"/>
            <p:cNvSpPr txBox="1"/>
            <p:nvPr/>
          </p:nvSpPr>
          <p:spPr>
            <a:xfrm>
              <a:off x="6019800" y="2209800"/>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3" name="TextBox 12"/>
            <p:cNvSpPr txBox="1"/>
            <p:nvPr/>
          </p:nvSpPr>
          <p:spPr>
            <a:xfrm>
              <a:off x="6019800" y="2590800"/>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4" name="TextBox 13"/>
            <p:cNvSpPr txBox="1"/>
            <p:nvPr/>
          </p:nvSpPr>
          <p:spPr>
            <a:xfrm>
              <a:off x="6031559" y="3335390"/>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5" name="TextBox 14"/>
            <p:cNvSpPr txBox="1"/>
            <p:nvPr/>
          </p:nvSpPr>
          <p:spPr>
            <a:xfrm>
              <a:off x="6031559" y="3710284"/>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18" name="TextBox 17"/>
            <p:cNvSpPr txBox="1"/>
            <p:nvPr/>
          </p:nvSpPr>
          <p:spPr>
            <a:xfrm>
              <a:off x="6037205" y="5205116"/>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3" name="TextBox 2"/>
            <p:cNvSpPr txBox="1"/>
            <p:nvPr/>
          </p:nvSpPr>
          <p:spPr>
            <a:xfrm>
              <a:off x="228600" y="5943600"/>
              <a:ext cx="7848600" cy="707886"/>
            </a:xfrm>
            <a:prstGeom prst="rect">
              <a:avLst/>
            </a:prstGeom>
            <a:noFill/>
          </p:spPr>
          <p:txBody>
            <a:bodyPr wrap="square" rtlCol="0">
              <a:spAutoFit/>
            </a:bodyPr>
            <a:lstStyle/>
            <a:p>
              <a:r>
                <a:rPr lang="en-US" sz="2000" i="1" dirty="0">
                  <a:solidFill>
                    <a:schemeClr val="bg1">
                      <a:lumMod val="50000"/>
                    </a:schemeClr>
                  </a:solidFill>
                </a:rPr>
                <a:t>** Spectrograms (Ch. 3) for time-frequency spectrums (plots) computed the discrete-time Fourier series for each window of samples.</a:t>
              </a:r>
            </a:p>
          </p:txBody>
        </p:sp>
        <p:sp>
          <p:nvSpPr>
            <p:cNvPr id="19" name="TextBox 18"/>
            <p:cNvSpPr txBox="1"/>
            <p:nvPr/>
          </p:nvSpPr>
          <p:spPr>
            <a:xfrm>
              <a:off x="6019800" y="2967335"/>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21" name="TextBox 20"/>
            <p:cNvSpPr txBox="1"/>
            <p:nvPr/>
          </p:nvSpPr>
          <p:spPr>
            <a:xfrm>
              <a:off x="6057745" y="4460523"/>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22" name="TextBox 21"/>
            <p:cNvSpPr txBox="1"/>
            <p:nvPr/>
          </p:nvSpPr>
          <p:spPr>
            <a:xfrm>
              <a:off x="6057745" y="4835417"/>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23" name="TextBox 22"/>
            <p:cNvSpPr txBox="1"/>
            <p:nvPr/>
          </p:nvSpPr>
          <p:spPr>
            <a:xfrm>
              <a:off x="6045986" y="4092468"/>
              <a:ext cx="457200" cy="461665"/>
            </a:xfrm>
            <a:prstGeom prst="rect">
              <a:avLst/>
            </a:prstGeom>
            <a:noFill/>
          </p:spPr>
          <p:txBody>
            <a:bodyPr wrap="square" rtlCol="0">
              <a:spAutoFit/>
            </a:bodyPr>
            <a:lstStyle/>
            <a:p>
              <a:r>
                <a:rPr lang="en-US" dirty="0">
                  <a:solidFill>
                    <a:srgbClr val="FF0000"/>
                  </a:solidFill>
                  <a:latin typeface="Zapf Dingbats"/>
                  <a:ea typeface="Zapf Dingbats"/>
                  <a:cs typeface="Zapf Dingbats"/>
                  <a:sym typeface="Zapf Dingbats"/>
                </a:rPr>
                <a:t>✔</a:t>
              </a:r>
              <a:endParaRPr lang="en-US" dirty="0">
                <a:solidFill>
                  <a:srgbClr val="FF0000"/>
                </a:solidFill>
              </a:endParaRPr>
            </a:p>
          </p:txBody>
        </p:sp>
      </p:grpSp>
    </p:spTree>
    <p:extLst>
      <p:ext uri="{BB962C8B-B14F-4D97-AF65-F5344CB8AC3E}">
        <p14:creationId xmlns:p14="http://schemas.microsoft.com/office/powerpoint/2010/main" val="179704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rPr>
              <a:t>Many Faces of Signals</a:t>
            </a:r>
            <a:endParaRPr lang="en-US" dirty="0"/>
          </a:p>
        </p:txBody>
      </p:sp>
      <p:sp>
        <p:nvSpPr>
          <p:cNvPr id="3" name="Content Placeholder 2"/>
          <p:cNvSpPr>
            <a:spLocks noGrp="1"/>
          </p:cNvSpPr>
          <p:nvPr>
            <p:ph idx="1"/>
          </p:nvPr>
        </p:nvSpPr>
        <p:spPr>
          <a:xfrm>
            <a:off x="457200" y="1447800"/>
            <a:ext cx="8305800" cy="990600"/>
          </a:xfrm>
        </p:spPr>
        <p:txBody>
          <a:bodyPr/>
          <a:lstStyle/>
          <a:p>
            <a:r>
              <a:rPr lang="en-US" dirty="0">
                <a:latin typeface="Times New Roman" charset="0"/>
              </a:rPr>
              <a:t>Function, e.g. </a:t>
            </a:r>
            <a:r>
              <a:rPr lang="en-US" b="0" i="1" dirty="0">
                <a:solidFill>
                  <a:schemeClr val="tx1"/>
                </a:solidFill>
              </a:rPr>
              <a:t>A </a:t>
            </a:r>
            <a:r>
              <a:rPr lang="en-US" b="0" dirty="0" err="1">
                <a:solidFill>
                  <a:schemeClr val="tx1"/>
                </a:solidFill>
              </a:rPr>
              <a:t>cos</a:t>
            </a:r>
            <a:r>
              <a:rPr lang="en-US" b="0" dirty="0">
                <a:solidFill>
                  <a:schemeClr val="tx1"/>
                </a:solidFill>
              </a:rPr>
              <a:t>(</a:t>
            </a:r>
            <a:r>
              <a:rPr lang="en-US" b="0" i="1" dirty="0">
                <a:solidFill>
                  <a:schemeClr val="tx1"/>
                </a:solidFill>
                <a:latin typeface="Symbol" charset="2"/>
                <a:cs typeface="Symbol" charset="2"/>
              </a:rPr>
              <a:t>w</a:t>
            </a:r>
            <a:r>
              <a:rPr lang="en-US" b="0" baseline="-25000" dirty="0">
                <a:solidFill>
                  <a:schemeClr val="tx1"/>
                </a:solidFill>
                <a:latin typeface="Symbol" charset="2"/>
                <a:cs typeface="Symbol" charset="2"/>
              </a:rPr>
              <a:t>0</a:t>
            </a:r>
            <a:r>
              <a:rPr lang="en-US" b="0" dirty="0">
                <a:solidFill>
                  <a:schemeClr val="tx1"/>
                </a:solidFill>
              </a:rPr>
              <a:t> </a:t>
            </a:r>
            <a:r>
              <a:rPr lang="en-US" b="0" i="1" dirty="0">
                <a:solidFill>
                  <a:schemeClr val="tx1"/>
                </a:solidFill>
              </a:rPr>
              <a:t>t</a:t>
            </a:r>
            <a:r>
              <a:rPr lang="en-US" b="0" dirty="0">
                <a:solidFill>
                  <a:schemeClr val="tx1"/>
                </a:solidFill>
              </a:rPr>
              <a:t> + </a:t>
            </a:r>
            <a:r>
              <a:rPr lang="en-US" b="0" i="1" dirty="0">
                <a:solidFill>
                  <a:schemeClr val="tx1"/>
                </a:solidFill>
                <a:latin typeface="Symbol" charset="2"/>
                <a:cs typeface="Symbol" charset="2"/>
              </a:rPr>
              <a:t>f</a:t>
            </a:r>
            <a:r>
              <a:rPr lang="en-US" b="0" dirty="0">
                <a:solidFill>
                  <a:schemeClr val="tx1"/>
                </a:solidFill>
              </a:rPr>
              <a:t>) </a:t>
            </a:r>
            <a:r>
              <a:rPr lang="en-US" dirty="0">
                <a:latin typeface="Times New Roman" charset="0"/>
              </a:rPr>
              <a:t>in continuous time or</a:t>
            </a:r>
            <a:br>
              <a:rPr lang="en-US" dirty="0">
                <a:latin typeface="Times New Roman" charset="0"/>
              </a:rPr>
            </a:br>
            <a:r>
              <a:rPr lang="en-US" dirty="0">
                <a:latin typeface="Times New Roman" charset="0"/>
              </a:rPr>
              <a:t>                         in discrete time, </a:t>
            </a:r>
            <a:r>
              <a:rPr lang="en-US" dirty="0">
                <a:solidFill>
                  <a:srgbClr val="FF0101"/>
                </a:solidFill>
                <a:latin typeface="Times New Roman" charset="0"/>
              </a:rPr>
              <a:t>useful in analysis</a:t>
            </a:r>
            <a:endParaRPr lang="en-US" dirty="0">
              <a:latin typeface="Times New Roman" charset="0"/>
            </a:endParaRPr>
          </a:p>
        </p:txBody>
      </p:sp>
      <p:sp>
        <p:nvSpPr>
          <p:cNvPr id="4" name="Slide Number Placeholder 3"/>
          <p:cNvSpPr>
            <a:spLocks noGrp="1"/>
          </p:cNvSpPr>
          <p:nvPr>
            <p:ph type="sldNum" sz="quarter" idx="10"/>
          </p:nvPr>
        </p:nvSpPr>
        <p:spPr/>
        <p:txBody>
          <a:bodyPr/>
          <a:lstStyle/>
          <a:p>
            <a:r>
              <a:rPr lang="en-US"/>
              <a:t>12-</a:t>
            </a:r>
            <a:fld id="{48456A70-0021-B84E-925B-88B7CCC4D2F0}" type="slidenum">
              <a:rPr lang="en-US" smtClean="0"/>
              <a:pPr/>
              <a:t>3</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9-1</a:t>
            </a:r>
          </a:p>
        </p:txBody>
      </p:sp>
      <p:graphicFrame>
        <p:nvGraphicFramePr>
          <p:cNvPr id="10" name="Object 5"/>
          <p:cNvGraphicFramePr>
            <a:graphicFrameLocks noChangeAspect="1"/>
          </p:cNvGraphicFramePr>
          <p:nvPr>
            <p:extLst>
              <p:ext uri="{D42A27DB-BD31-4B8C-83A1-F6EECF244321}">
                <p14:modId xmlns:p14="http://schemas.microsoft.com/office/powerpoint/2010/main" val="1046821285"/>
              </p:ext>
            </p:extLst>
          </p:nvPr>
        </p:nvGraphicFramePr>
        <p:xfrm>
          <a:off x="6457950" y="4038600"/>
          <a:ext cx="2609850" cy="885825"/>
        </p:xfrm>
        <a:graphic>
          <a:graphicData uri="http://schemas.openxmlformats.org/presentationml/2006/ole">
            <mc:AlternateContent xmlns:mc="http://schemas.openxmlformats.org/markup-compatibility/2006">
              <mc:Choice xmlns:v="urn:schemas-microsoft-com:vml" Requires="v">
                <p:oleObj name="Equation" r:id="rId2" imgW="1460500" imgH="495300" progId="Equation.3">
                  <p:embed/>
                </p:oleObj>
              </mc:Choice>
              <mc:Fallback>
                <p:oleObj name="Equation" r:id="rId2" imgW="1460500" imgH="495300" progId="Equation.3">
                  <p:embed/>
                  <p:pic>
                    <p:nvPicPr>
                      <p:cNvPr id="0" name=""/>
                      <p:cNvPicPr>
                        <a:picLocks noChangeAspect="1" noChangeArrowheads="1"/>
                      </p:cNvPicPr>
                      <p:nvPr/>
                    </p:nvPicPr>
                    <p:blipFill>
                      <a:blip r:embed="rId3"/>
                      <a:srcRect/>
                      <a:stretch>
                        <a:fillRect/>
                      </a:stretch>
                    </p:blipFill>
                    <p:spPr bwMode="auto">
                      <a:xfrm>
                        <a:off x="6457950" y="4038600"/>
                        <a:ext cx="2609850" cy="885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 name="Line 6"/>
          <p:cNvSpPr>
            <a:spLocks noChangeShapeType="1"/>
          </p:cNvSpPr>
          <p:nvPr/>
        </p:nvSpPr>
        <p:spPr bwMode="auto">
          <a:xfrm flipV="1">
            <a:off x="5791200" y="4495799"/>
            <a:ext cx="609600" cy="34924"/>
          </a:xfrm>
          <a:prstGeom prst="line">
            <a:avLst/>
          </a:prstGeom>
          <a:noFill/>
          <a:ln w="28575">
            <a:solidFill>
              <a:srgbClr val="66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 name="Line 7"/>
          <p:cNvSpPr>
            <a:spLocks noChangeShapeType="1"/>
          </p:cNvSpPr>
          <p:nvPr/>
        </p:nvSpPr>
        <p:spPr bwMode="auto">
          <a:xfrm>
            <a:off x="5791200" y="4530725"/>
            <a:ext cx="533400" cy="727075"/>
          </a:xfrm>
          <a:prstGeom prst="line">
            <a:avLst/>
          </a:prstGeom>
          <a:noFill/>
          <a:ln w="28575">
            <a:solidFill>
              <a:srgbClr val="66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Content Placeholder 2"/>
          <p:cNvSpPr txBox="1">
            <a:spLocks/>
          </p:cNvSpPr>
          <p:nvPr/>
        </p:nvSpPr>
        <p:spPr bwMode="auto">
          <a:xfrm>
            <a:off x="457200" y="2362200"/>
            <a:ext cx="8305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Sequence of numbers, e.g. </a:t>
            </a:r>
            <a:r>
              <a:rPr lang="en-US" dirty="0">
                <a:solidFill>
                  <a:schemeClr val="tx1"/>
                </a:solidFill>
                <a:latin typeface="Times New Roman" charset="0"/>
              </a:rPr>
              <a:t>{1,2,3,2,1}</a:t>
            </a:r>
            <a:r>
              <a:rPr lang="en-US" dirty="0">
                <a:latin typeface="Times New Roman" charset="0"/>
              </a:rPr>
              <a:t> or a sampled triangle function, </a:t>
            </a:r>
            <a:r>
              <a:rPr lang="en-US" dirty="0">
                <a:solidFill>
                  <a:srgbClr val="FF0101"/>
                </a:solidFill>
                <a:latin typeface="Times New Roman" charset="0"/>
              </a:rPr>
              <a:t>useful in simulation</a:t>
            </a:r>
            <a:endParaRPr lang="en-US" dirty="0">
              <a:latin typeface="Times New Roman" charset="0"/>
            </a:endParaRPr>
          </a:p>
        </p:txBody>
      </p:sp>
      <p:sp>
        <p:nvSpPr>
          <p:cNvPr id="14" name="Content Placeholder 2"/>
          <p:cNvSpPr txBox="1">
            <a:spLocks/>
          </p:cNvSpPr>
          <p:nvPr/>
        </p:nvSpPr>
        <p:spPr bwMode="auto">
          <a:xfrm>
            <a:off x="457200" y="3276600"/>
            <a:ext cx="8305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Set of properties, e.g. even and causal,</a:t>
            </a:r>
            <a:br>
              <a:rPr lang="en-US" dirty="0">
                <a:latin typeface="Times New Roman" charset="0"/>
              </a:rPr>
            </a:br>
            <a:r>
              <a:rPr lang="en-US" dirty="0">
                <a:solidFill>
                  <a:srgbClr val="FF0101"/>
                </a:solidFill>
                <a:latin typeface="Times New Roman" charset="0"/>
              </a:rPr>
              <a:t>useful in reasoning about behavior</a:t>
            </a:r>
          </a:p>
        </p:txBody>
      </p:sp>
      <p:sp>
        <p:nvSpPr>
          <p:cNvPr id="15" name="Content Placeholder 2"/>
          <p:cNvSpPr txBox="1">
            <a:spLocks/>
          </p:cNvSpPr>
          <p:nvPr/>
        </p:nvSpPr>
        <p:spPr bwMode="auto">
          <a:xfrm>
            <a:off x="457200" y="4191000"/>
            <a:ext cx="5257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A piecewise representation, e.g.</a:t>
            </a:r>
            <a:br>
              <a:rPr lang="en-US" dirty="0">
                <a:latin typeface="Times New Roman" charset="0"/>
              </a:rPr>
            </a:br>
            <a:r>
              <a:rPr lang="en-US" dirty="0">
                <a:latin typeface="Times New Roman" charset="0"/>
              </a:rPr>
              <a:t> </a:t>
            </a:r>
            <a:r>
              <a:rPr lang="en-US" dirty="0">
                <a:solidFill>
                  <a:srgbClr val="FF0101"/>
                </a:solidFill>
                <a:latin typeface="Times New Roman" charset="0"/>
              </a:rPr>
              <a:t>useful in analysis</a:t>
            </a:r>
            <a:endParaRPr lang="en-US" dirty="0">
              <a:latin typeface="Times New Roman" charset="0"/>
            </a:endParaRPr>
          </a:p>
        </p:txBody>
      </p:sp>
      <p:sp>
        <p:nvSpPr>
          <p:cNvPr id="16" name="Content Placeholder 2"/>
          <p:cNvSpPr txBox="1">
            <a:spLocks/>
          </p:cNvSpPr>
          <p:nvPr/>
        </p:nvSpPr>
        <p:spPr bwMode="auto">
          <a:xfrm>
            <a:off x="457200" y="5105400"/>
            <a:ext cx="5638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latin typeface="Times New Roman" charset="0"/>
              </a:rPr>
              <a:t>A generalized function, e.g. the Dirac delta </a:t>
            </a:r>
            <a:r>
              <a:rPr lang="en-US" dirty="0">
                <a:solidFill>
                  <a:schemeClr val="tx1"/>
                </a:solidFill>
                <a:latin typeface="Symbol" charset="0"/>
              </a:rPr>
              <a:t>d</a:t>
            </a:r>
            <a:r>
              <a:rPr lang="en-US" dirty="0">
                <a:solidFill>
                  <a:schemeClr val="tx1"/>
                </a:solidFill>
                <a:latin typeface="Times New Roman" charset="0"/>
              </a:rPr>
              <a:t>(</a:t>
            </a:r>
            <a:r>
              <a:rPr lang="en-US" i="1" dirty="0">
                <a:solidFill>
                  <a:schemeClr val="tx1"/>
                </a:solidFill>
                <a:latin typeface="Times New Roman" charset="0"/>
              </a:rPr>
              <a:t>t</a:t>
            </a:r>
            <a:r>
              <a:rPr lang="en-US" dirty="0">
                <a:solidFill>
                  <a:schemeClr val="tx1"/>
                </a:solidFill>
                <a:latin typeface="Times New Roman" charset="0"/>
              </a:rPr>
              <a:t>)</a:t>
            </a:r>
            <a:r>
              <a:rPr lang="en-US" dirty="0">
                <a:latin typeface="Times New Roman" charset="0"/>
              </a:rPr>
              <a:t>,</a:t>
            </a:r>
            <a:r>
              <a:rPr lang="en-US" dirty="0">
                <a:solidFill>
                  <a:schemeClr val="tx1"/>
                </a:solidFill>
                <a:latin typeface="Times New Roman" charset="0"/>
              </a:rPr>
              <a:t> </a:t>
            </a:r>
            <a:r>
              <a:rPr lang="en-US" dirty="0">
                <a:solidFill>
                  <a:srgbClr val="FF0101"/>
                </a:solidFill>
                <a:latin typeface="Times New Roman" charset="0"/>
              </a:rPr>
              <a:t>useful in analysis</a:t>
            </a:r>
            <a:endParaRPr lang="en-US" i="1" dirty="0">
              <a:latin typeface="Times New Roman"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619206856"/>
              </p:ext>
            </p:extLst>
          </p:nvPr>
        </p:nvGraphicFramePr>
        <p:xfrm>
          <a:off x="850900" y="1886691"/>
          <a:ext cx="2197100" cy="527897"/>
        </p:xfrm>
        <a:graphic>
          <a:graphicData uri="http://schemas.openxmlformats.org/presentationml/2006/ole">
            <mc:AlternateContent xmlns:mc="http://schemas.openxmlformats.org/markup-compatibility/2006">
              <mc:Choice xmlns:v="urn:schemas-microsoft-com:vml" Requires="v">
                <p:oleObj name="Equation" r:id="rId4" imgW="952500" imgH="228600" progId="Equation.3">
                  <p:embed/>
                </p:oleObj>
              </mc:Choice>
              <mc:Fallback>
                <p:oleObj name="Equation" r:id="rId4" imgW="952500" imgH="228600" progId="Equation.3">
                  <p:embed/>
                  <p:pic>
                    <p:nvPicPr>
                      <p:cNvPr id="0" name=""/>
                      <p:cNvPicPr/>
                      <p:nvPr/>
                    </p:nvPicPr>
                    <p:blipFill>
                      <a:blip r:embed="rId5"/>
                      <a:stretch>
                        <a:fillRect/>
                      </a:stretch>
                    </p:blipFill>
                    <p:spPr>
                      <a:xfrm>
                        <a:off x="850900" y="1886691"/>
                        <a:ext cx="2197100" cy="527897"/>
                      </a:xfrm>
                      <a:prstGeom prst="rect">
                        <a:avLst/>
                      </a:prstGeom>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695035744"/>
              </p:ext>
            </p:extLst>
          </p:nvPr>
        </p:nvGraphicFramePr>
        <p:xfrm>
          <a:off x="6400800" y="4876800"/>
          <a:ext cx="2655887" cy="884238"/>
        </p:xfrm>
        <a:graphic>
          <a:graphicData uri="http://schemas.openxmlformats.org/presentationml/2006/ole">
            <mc:AlternateContent xmlns:mc="http://schemas.openxmlformats.org/markup-compatibility/2006">
              <mc:Choice xmlns:v="urn:schemas-microsoft-com:vml" Requires="v">
                <p:oleObj name="Equation" r:id="rId6" imgW="1485900" imgH="495300" progId="Equation.3">
                  <p:embed/>
                </p:oleObj>
              </mc:Choice>
              <mc:Fallback>
                <p:oleObj name="Equation" r:id="rId6" imgW="1485900" imgH="495300" progId="Equation.3">
                  <p:embed/>
                  <p:pic>
                    <p:nvPicPr>
                      <p:cNvPr id="0" name=""/>
                      <p:cNvPicPr>
                        <a:picLocks noChangeAspect="1" noChangeArrowheads="1"/>
                      </p:cNvPicPr>
                      <p:nvPr/>
                    </p:nvPicPr>
                    <p:blipFill>
                      <a:blip r:embed="rId7"/>
                      <a:srcRect/>
                      <a:stretch>
                        <a:fillRect/>
                      </a:stretch>
                    </p:blipFill>
                    <p:spPr bwMode="auto">
                      <a:xfrm>
                        <a:off x="6400800" y="4876800"/>
                        <a:ext cx="2655887" cy="884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010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Two-Sided Signals</a:t>
            </a:r>
          </a:p>
        </p:txBody>
      </p:sp>
      <p:sp>
        <p:nvSpPr>
          <p:cNvPr id="4" name="Slide Number Placeholder 3"/>
          <p:cNvSpPr>
            <a:spLocks noGrp="1"/>
          </p:cNvSpPr>
          <p:nvPr>
            <p:ph type="sldNum" sz="quarter" idx="10"/>
          </p:nvPr>
        </p:nvSpPr>
        <p:spPr/>
        <p:txBody>
          <a:bodyPr/>
          <a:lstStyle/>
          <a:p>
            <a:r>
              <a:rPr lang="en-US"/>
              <a:t>12-</a:t>
            </a:r>
            <a:fld id="{48456A70-0021-B84E-925B-88B7CCC4D2F0}" type="slidenum">
              <a:rPr lang="en-US" smtClean="0"/>
              <a:pPr/>
              <a:t>4</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9-1</a:t>
            </a:r>
          </a:p>
        </p:txBody>
      </p:sp>
      <p:grpSp>
        <p:nvGrpSpPr>
          <p:cNvPr id="23" name="Group 22"/>
          <p:cNvGrpSpPr/>
          <p:nvPr/>
        </p:nvGrpSpPr>
        <p:grpSpPr>
          <a:xfrm>
            <a:off x="76200" y="1993952"/>
            <a:ext cx="2971800" cy="2325624"/>
            <a:chOff x="76200" y="1993952"/>
            <a:chExt cx="2971800" cy="2325624"/>
          </a:xfrm>
        </p:grpSpPr>
        <p:pic>
          <p:nvPicPr>
            <p:cNvPr id="9" name="Picture 8" descr="figure9_1a.png"/>
            <p:cNvPicPr>
              <a:picLocks noChangeAspect="1"/>
            </p:cNvPicPr>
            <p:nvPr/>
          </p:nvPicPr>
          <p:blipFill rotWithShape="1">
            <a:blip r:embed="rId2">
              <a:extLst>
                <a:ext uri="{28A0092B-C50C-407E-A947-70E740481C1C}">
                  <a14:useLocalDpi xmlns:a14="http://schemas.microsoft.com/office/drawing/2010/main" val="0"/>
                </a:ext>
              </a:extLst>
            </a:blip>
            <a:srcRect l="8373" t="3814" r="5673" b="3534"/>
            <a:stretch/>
          </p:blipFill>
          <p:spPr>
            <a:xfrm>
              <a:off x="76200" y="1993952"/>
              <a:ext cx="2816352" cy="2276856"/>
            </a:xfrm>
            <a:prstGeom prst="rect">
              <a:avLst/>
            </a:prstGeom>
          </p:spPr>
        </p:pic>
        <p:sp>
          <p:nvSpPr>
            <p:cNvPr id="12" name="TextBox 11"/>
            <p:cNvSpPr txBox="1"/>
            <p:nvPr/>
          </p:nvSpPr>
          <p:spPr>
            <a:xfrm>
              <a:off x="2743200" y="3862376"/>
              <a:ext cx="304800" cy="457200"/>
            </a:xfrm>
            <a:prstGeom prst="rect">
              <a:avLst/>
            </a:prstGeom>
            <a:noFill/>
          </p:spPr>
          <p:txBody>
            <a:bodyPr wrap="square" rtlCol="0">
              <a:spAutoFit/>
            </a:bodyPr>
            <a:lstStyle/>
            <a:p>
              <a:r>
                <a:rPr lang="en-US" i="1" dirty="0"/>
                <a:t>t</a:t>
              </a:r>
            </a:p>
          </p:txBody>
        </p:sp>
      </p:grpSp>
      <p:grpSp>
        <p:nvGrpSpPr>
          <p:cNvPr id="24" name="Group 23"/>
          <p:cNvGrpSpPr/>
          <p:nvPr/>
        </p:nvGrpSpPr>
        <p:grpSpPr>
          <a:xfrm>
            <a:off x="2971800" y="1957376"/>
            <a:ext cx="3124200" cy="2362200"/>
            <a:chOff x="2971800" y="1957376"/>
            <a:chExt cx="3124200" cy="2362200"/>
          </a:xfrm>
        </p:grpSpPr>
        <p:pic>
          <p:nvPicPr>
            <p:cNvPr id="10" name="Picture 9" descr="figure9_1b.png"/>
            <p:cNvPicPr>
              <a:picLocks noChangeAspect="1"/>
            </p:cNvPicPr>
            <p:nvPr/>
          </p:nvPicPr>
          <p:blipFill rotWithShape="1">
            <a:blip r:embed="rId3">
              <a:extLst>
                <a:ext uri="{28A0092B-C50C-407E-A947-70E740481C1C}">
                  <a14:useLocalDpi xmlns:a14="http://schemas.microsoft.com/office/drawing/2010/main" val="0"/>
                </a:ext>
              </a:extLst>
            </a:blip>
            <a:srcRect l="5455" t="3788" r="5364" b="3484"/>
            <a:stretch/>
          </p:blipFill>
          <p:spPr>
            <a:xfrm>
              <a:off x="2971800" y="1957376"/>
              <a:ext cx="2990088" cy="2331720"/>
            </a:xfrm>
            <a:prstGeom prst="rect">
              <a:avLst/>
            </a:prstGeom>
          </p:spPr>
        </p:pic>
        <p:sp>
          <p:nvSpPr>
            <p:cNvPr id="13" name="TextBox 12"/>
            <p:cNvSpPr txBox="1"/>
            <p:nvPr/>
          </p:nvSpPr>
          <p:spPr>
            <a:xfrm>
              <a:off x="5791200" y="3862376"/>
              <a:ext cx="304800" cy="457200"/>
            </a:xfrm>
            <a:prstGeom prst="rect">
              <a:avLst/>
            </a:prstGeom>
            <a:noFill/>
          </p:spPr>
          <p:txBody>
            <a:bodyPr wrap="square" rtlCol="0">
              <a:spAutoFit/>
            </a:bodyPr>
            <a:lstStyle/>
            <a:p>
              <a:r>
                <a:rPr lang="en-US" i="1" dirty="0"/>
                <a:t>t</a:t>
              </a:r>
            </a:p>
          </p:txBody>
        </p:sp>
      </p:grpSp>
      <p:grpSp>
        <p:nvGrpSpPr>
          <p:cNvPr id="25" name="Group 24"/>
          <p:cNvGrpSpPr/>
          <p:nvPr/>
        </p:nvGrpSpPr>
        <p:grpSpPr>
          <a:xfrm>
            <a:off x="6077712" y="1962912"/>
            <a:ext cx="3027009" cy="2341206"/>
            <a:chOff x="6077712" y="1962912"/>
            <a:chExt cx="3027009" cy="2341206"/>
          </a:xfrm>
        </p:grpSpPr>
        <p:pic>
          <p:nvPicPr>
            <p:cNvPr id="11" name="Picture 10" descr="figure9_1c.png"/>
            <p:cNvPicPr>
              <a:picLocks noChangeAspect="1"/>
            </p:cNvPicPr>
            <p:nvPr/>
          </p:nvPicPr>
          <p:blipFill rotWithShape="1">
            <a:blip r:embed="rId4">
              <a:extLst>
                <a:ext uri="{28A0092B-C50C-407E-A947-70E740481C1C}">
                  <a14:useLocalDpi xmlns:a14="http://schemas.microsoft.com/office/drawing/2010/main" val="0"/>
                </a:ext>
              </a:extLst>
            </a:blip>
            <a:srcRect l="8183" t="3819" r="2636" b="3453"/>
            <a:stretch/>
          </p:blipFill>
          <p:spPr>
            <a:xfrm>
              <a:off x="6077712" y="1962912"/>
              <a:ext cx="2990088" cy="2331720"/>
            </a:xfrm>
            <a:prstGeom prst="rect">
              <a:avLst/>
            </a:prstGeom>
          </p:spPr>
        </p:pic>
        <p:sp>
          <p:nvSpPr>
            <p:cNvPr id="14" name="TextBox 13"/>
            <p:cNvSpPr txBox="1"/>
            <p:nvPr/>
          </p:nvSpPr>
          <p:spPr>
            <a:xfrm>
              <a:off x="8799921" y="3846918"/>
              <a:ext cx="304800" cy="457200"/>
            </a:xfrm>
            <a:prstGeom prst="rect">
              <a:avLst/>
            </a:prstGeom>
            <a:noFill/>
          </p:spPr>
          <p:txBody>
            <a:bodyPr wrap="square" rtlCol="0">
              <a:spAutoFit/>
            </a:bodyPr>
            <a:lstStyle/>
            <a:p>
              <a:r>
                <a:rPr lang="en-US" i="1" dirty="0"/>
                <a:t>t</a:t>
              </a:r>
            </a:p>
          </p:txBody>
        </p:sp>
      </p:grpSp>
      <p:graphicFrame>
        <p:nvGraphicFramePr>
          <p:cNvPr id="15" name="Object 14"/>
          <p:cNvGraphicFramePr>
            <a:graphicFrameLocks noChangeAspect="1"/>
          </p:cNvGraphicFramePr>
          <p:nvPr>
            <p:extLst>
              <p:ext uri="{D42A27DB-BD31-4B8C-83A1-F6EECF244321}">
                <p14:modId xmlns:p14="http://schemas.microsoft.com/office/powerpoint/2010/main" val="3422889271"/>
              </p:ext>
            </p:extLst>
          </p:nvPr>
        </p:nvGraphicFramePr>
        <p:xfrm>
          <a:off x="160338" y="1616075"/>
          <a:ext cx="2582862" cy="365125"/>
        </p:xfrm>
        <a:graphic>
          <a:graphicData uri="http://schemas.openxmlformats.org/presentationml/2006/ole">
            <mc:AlternateContent xmlns:mc="http://schemas.openxmlformats.org/markup-compatibility/2006">
              <mc:Choice xmlns:v="urn:schemas-microsoft-com:vml" Requires="v">
                <p:oleObj name="Equation" r:id="rId5" imgW="1435100" imgH="203200" progId="Equation.3">
                  <p:embed/>
                </p:oleObj>
              </mc:Choice>
              <mc:Fallback>
                <p:oleObj name="Equation" r:id="rId5" imgW="1435100" imgH="203200" progId="Equation.3">
                  <p:embed/>
                  <p:pic>
                    <p:nvPicPr>
                      <p:cNvPr id="0" name=""/>
                      <p:cNvPicPr/>
                      <p:nvPr/>
                    </p:nvPicPr>
                    <p:blipFill>
                      <a:blip r:embed="rId6"/>
                      <a:stretch>
                        <a:fillRect/>
                      </a:stretch>
                    </p:blipFill>
                    <p:spPr>
                      <a:xfrm>
                        <a:off x="160338" y="1616075"/>
                        <a:ext cx="2582862" cy="365125"/>
                      </a:xfrm>
                      <a:prstGeom prst="rect">
                        <a:avLst/>
                      </a:prstGeom>
                    </p:spPr>
                  </p:pic>
                </p:oleObj>
              </mc:Fallback>
            </mc:AlternateContent>
          </a:graphicData>
        </a:graphic>
      </p:graphicFrame>
      <p:sp>
        <p:nvSpPr>
          <p:cNvPr id="16" name="TextBox 15"/>
          <p:cNvSpPr txBox="1"/>
          <p:nvPr/>
        </p:nvSpPr>
        <p:spPr>
          <a:xfrm>
            <a:off x="2819400" y="1524000"/>
            <a:ext cx="3276600" cy="461665"/>
          </a:xfrm>
          <a:prstGeom prst="rect">
            <a:avLst/>
          </a:prstGeom>
          <a:noFill/>
        </p:spPr>
        <p:txBody>
          <a:bodyPr wrap="square" rtlCol="0">
            <a:spAutoFit/>
          </a:bodyPr>
          <a:lstStyle/>
          <a:p>
            <a:pPr algn="ctr"/>
            <a:r>
              <a:rPr lang="en-US" dirty="0"/>
              <a:t>Square wave </a:t>
            </a:r>
            <a:r>
              <a:rPr lang="en-US" i="1" dirty="0"/>
              <a:t>f</a:t>
            </a:r>
            <a:r>
              <a:rPr lang="en-US" baseline="-25000" dirty="0"/>
              <a:t>0</a:t>
            </a:r>
            <a:r>
              <a:rPr lang="en-US" dirty="0"/>
              <a:t> = 3 Hz</a:t>
            </a:r>
          </a:p>
        </p:txBody>
      </p:sp>
      <p:graphicFrame>
        <p:nvGraphicFramePr>
          <p:cNvPr id="17" name="Object 16"/>
          <p:cNvGraphicFramePr>
            <a:graphicFrameLocks noChangeAspect="1"/>
          </p:cNvGraphicFramePr>
          <p:nvPr>
            <p:extLst>
              <p:ext uri="{D42A27DB-BD31-4B8C-83A1-F6EECF244321}">
                <p14:modId xmlns:p14="http://schemas.microsoft.com/office/powerpoint/2010/main" val="771719506"/>
              </p:ext>
            </p:extLst>
          </p:nvPr>
        </p:nvGraphicFramePr>
        <p:xfrm>
          <a:off x="6836537" y="1566863"/>
          <a:ext cx="1301750" cy="433387"/>
        </p:xfrm>
        <a:graphic>
          <a:graphicData uri="http://schemas.openxmlformats.org/presentationml/2006/ole">
            <mc:AlternateContent xmlns:mc="http://schemas.openxmlformats.org/markup-compatibility/2006">
              <mc:Choice xmlns:v="urn:schemas-microsoft-com:vml" Requires="v">
                <p:oleObj name="Equation" r:id="rId7" imgW="723900" imgH="241300" progId="Equation.3">
                  <p:embed/>
                </p:oleObj>
              </mc:Choice>
              <mc:Fallback>
                <p:oleObj name="Equation" r:id="rId7" imgW="723900" imgH="241300" progId="Equation.3">
                  <p:embed/>
                  <p:pic>
                    <p:nvPicPr>
                      <p:cNvPr id="0" name=""/>
                      <p:cNvPicPr/>
                      <p:nvPr/>
                    </p:nvPicPr>
                    <p:blipFill>
                      <a:blip r:embed="rId8"/>
                      <a:stretch>
                        <a:fillRect/>
                      </a:stretch>
                    </p:blipFill>
                    <p:spPr>
                      <a:xfrm>
                        <a:off x="6836537" y="1566863"/>
                        <a:ext cx="1301750" cy="433387"/>
                      </a:xfrm>
                      <a:prstGeom prst="rect">
                        <a:avLst/>
                      </a:prstGeom>
                    </p:spPr>
                  </p:pic>
                </p:oleObj>
              </mc:Fallback>
            </mc:AlternateContent>
          </a:graphicData>
        </a:graphic>
      </p:graphicFrame>
      <p:sp>
        <p:nvSpPr>
          <p:cNvPr id="19" name="TextBox 18"/>
          <p:cNvSpPr txBox="1"/>
          <p:nvPr/>
        </p:nvSpPr>
        <p:spPr>
          <a:xfrm>
            <a:off x="507195" y="4267200"/>
            <a:ext cx="2007405" cy="2031325"/>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Cosine</a:t>
            </a:r>
          </a:p>
          <a:p>
            <a:r>
              <a:rPr lang="pl-PL" sz="1800" dirty="0">
                <a:solidFill>
                  <a:srgbClr val="CF35E3"/>
                </a:solidFill>
              </a:rPr>
              <a:t>w0 = 3*pi;</a:t>
            </a:r>
          </a:p>
          <a:p>
            <a:r>
              <a:rPr lang="en-US" sz="1800" dirty="0">
                <a:solidFill>
                  <a:srgbClr val="CF35E3"/>
                </a:solidFill>
              </a:rPr>
              <a:t>x1 = 10*</a:t>
            </a:r>
            <a:r>
              <a:rPr lang="en-US" sz="1800" dirty="0" err="1">
                <a:solidFill>
                  <a:srgbClr val="CF35E3"/>
                </a:solidFill>
              </a:rPr>
              <a:t>cos</a:t>
            </a:r>
            <a:r>
              <a:rPr lang="en-US" sz="1800" dirty="0">
                <a:solidFill>
                  <a:srgbClr val="CF35E3"/>
                </a:solidFill>
              </a:rPr>
              <a:t>(w0*t);</a:t>
            </a:r>
          </a:p>
          <a:p>
            <a:r>
              <a:rPr lang="en-US" sz="1800" dirty="0">
                <a:solidFill>
                  <a:srgbClr val="CF35E3"/>
                </a:solidFill>
              </a:rPr>
              <a:t>figure;</a:t>
            </a:r>
          </a:p>
          <a:p>
            <a:r>
              <a:rPr lang="en-US" sz="1800" dirty="0">
                <a:solidFill>
                  <a:srgbClr val="CF35E3"/>
                </a:solidFill>
              </a:rPr>
              <a:t>plot(t, x1);</a:t>
            </a:r>
          </a:p>
          <a:p>
            <a:r>
              <a:rPr lang="fi-FI" sz="1800" dirty="0" err="1">
                <a:solidFill>
                  <a:srgbClr val="CF35E3"/>
                </a:solidFill>
              </a:rPr>
              <a:t>ylim</a:t>
            </a:r>
            <a:r>
              <a:rPr lang="fi-FI" sz="1800" dirty="0">
                <a:solidFill>
                  <a:srgbClr val="CF35E3"/>
                </a:solidFill>
              </a:rPr>
              <a:t>( [-11 11] );</a:t>
            </a:r>
          </a:p>
        </p:txBody>
      </p:sp>
      <p:sp>
        <p:nvSpPr>
          <p:cNvPr id="20" name="TextBox 19"/>
          <p:cNvSpPr txBox="1"/>
          <p:nvPr/>
        </p:nvSpPr>
        <p:spPr>
          <a:xfrm>
            <a:off x="3352800" y="4267200"/>
            <a:ext cx="2330098" cy="2308324"/>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Square Wave</a:t>
            </a:r>
          </a:p>
          <a:p>
            <a:r>
              <a:rPr lang="en-US" sz="1800" dirty="0">
                <a:solidFill>
                  <a:srgbClr val="CF35E3"/>
                </a:solidFill>
              </a:rPr>
              <a:t>f0 = 3;</a:t>
            </a:r>
          </a:p>
          <a:p>
            <a:r>
              <a:rPr lang="it-IT" sz="1800" dirty="0">
                <a:solidFill>
                  <a:srgbClr val="CF35E3"/>
                </a:solidFill>
              </a:rPr>
              <a:t>v = cos(2*</a:t>
            </a:r>
            <a:r>
              <a:rPr lang="it-IT" sz="1800" dirty="0" err="1">
                <a:solidFill>
                  <a:srgbClr val="CF35E3"/>
                </a:solidFill>
              </a:rPr>
              <a:t>pi</a:t>
            </a:r>
            <a:r>
              <a:rPr lang="it-IT" sz="1800" dirty="0">
                <a:solidFill>
                  <a:srgbClr val="CF35E3"/>
                </a:solidFill>
              </a:rPr>
              <a:t>*f0*t);</a:t>
            </a:r>
          </a:p>
          <a:p>
            <a:r>
              <a:rPr lang="it-IT" sz="1800" dirty="0">
                <a:solidFill>
                  <a:srgbClr val="CF35E3"/>
                </a:solidFill>
              </a:rPr>
              <a:t>x2 = 0.5*</a:t>
            </a:r>
            <a:r>
              <a:rPr lang="it-IT" sz="1800" dirty="0" err="1">
                <a:solidFill>
                  <a:srgbClr val="CF35E3"/>
                </a:solidFill>
              </a:rPr>
              <a:t>sign</a:t>
            </a:r>
            <a:r>
              <a:rPr lang="it-IT" sz="1800" dirty="0">
                <a:solidFill>
                  <a:srgbClr val="CF35E3"/>
                </a:solidFill>
              </a:rPr>
              <a:t>(v) + 0.5;</a:t>
            </a:r>
          </a:p>
          <a:p>
            <a:r>
              <a:rPr lang="it-IT" sz="1800" dirty="0">
                <a:solidFill>
                  <a:srgbClr val="CF35E3"/>
                </a:solidFill>
              </a:rPr>
              <a:t>figure;</a:t>
            </a:r>
          </a:p>
          <a:p>
            <a:r>
              <a:rPr lang="it-IT" sz="1800" dirty="0">
                <a:solidFill>
                  <a:srgbClr val="CF35E3"/>
                </a:solidFill>
              </a:rPr>
              <a:t>plot(t, x2);</a:t>
            </a:r>
          </a:p>
          <a:p>
            <a:r>
              <a:rPr lang="fi-FI" sz="1800" dirty="0" err="1">
                <a:solidFill>
                  <a:srgbClr val="CF35E3"/>
                </a:solidFill>
              </a:rPr>
              <a:t>ylim</a:t>
            </a:r>
            <a:r>
              <a:rPr lang="fi-FI" sz="1800" dirty="0">
                <a:solidFill>
                  <a:srgbClr val="CF35E3"/>
                </a:solidFill>
              </a:rPr>
              <a:t>( [-0.1, 1.1] );</a:t>
            </a:r>
          </a:p>
        </p:txBody>
      </p:sp>
      <p:sp>
        <p:nvSpPr>
          <p:cNvPr id="22" name="TextBox 21"/>
          <p:cNvSpPr txBox="1"/>
          <p:nvPr/>
        </p:nvSpPr>
        <p:spPr>
          <a:xfrm>
            <a:off x="6172200" y="4244876"/>
            <a:ext cx="2613253" cy="1477328"/>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Two-Sided Exponential</a:t>
            </a:r>
          </a:p>
          <a:p>
            <a:r>
              <a:rPr lang="en-US" sz="1800" dirty="0">
                <a:solidFill>
                  <a:srgbClr val="CF35E3"/>
                </a:solidFill>
              </a:rPr>
              <a:t>x3 = 5*</a:t>
            </a:r>
            <a:r>
              <a:rPr lang="en-US" sz="1800" dirty="0" err="1">
                <a:solidFill>
                  <a:srgbClr val="CF35E3"/>
                </a:solidFill>
              </a:rPr>
              <a:t>exp</a:t>
            </a:r>
            <a:r>
              <a:rPr lang="en-US" sz="1800" dirty="0">
                <a:solidFill>
                  <a:srgbClr val="CF35E3"/>
                </a:solidFill>
              </a:rPr>
              <a:t>(-abs(t));</a:t>
            </a:r>
          </a:p>
          <a:p>
            <a:r>
              <a:rPr lang="en-US" sz="1800" dirty="0">
                <a:solidFill>
                  <a:srgbClr val="CF35E3"/>
                </a:solidFill>
              </a:rPr>
              <a:t>figure;</a:t>
            </a:r>
          </a:p>
          <a:p>
            <a:r>
              <a:rPr lang="en-US" sz="1800" dirty="0">
                <a:solidFill>
                  <a:srgbClr val="CF35E3"/>
                </a:solidFill>
              </a:rPr>
              <a:t>plot(t, x3);</a:t>
            </a:r>
          </a:p>
        </p:txBody>
      </p:sp>
    </p:spTree>
    <p:extLst>
      <p:ext uri="{BB962C8B-B14F-4D97-AF65-F5344CB8AC3E}">
        <p14:creationId xmlns:p14="http://schemas.microsoft.com/office/powerpoint/2010/main" val="19826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One-Sided Signals</a:t>
            </a:r>
          </a:p>
        </p:txBody>
      </p:sp>
      <p:sp>
        <p:nvSpPr>
          <p:cNvPr id="4" name="Slide Number Placeholder 3"/>
          <p:cNvSpPr>
            <a:spLocks noGrp="1"/>
          </p:cNvSpPr>
          <p:nvPr>
            <p:ph type="sldNum" sz="quarter" idx="10"/>
          </p:nvPr>
        </p:nvSpPr>
        <p:spPr/>
        <p:txBody>
          <a:bodyPr/>
          <a:lstStyle/>
          <a:p>
            <a:r>
              <a:rPr lang="en-US" dirty="0"/>
              <a:t>12-</a:t>
            </a:r>
            <a:fld id="{48456A70-0021-B84E-925B-88B7CCC4D2F0}" type="slidenum">
              <a:rPr lang="en-US" smtClean="0"/>
              <a:pPr/>
              <a:t>5</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9-1</a:t>
            </a:r>
          </a:p>
        </p:txBody>
      </p:sp>
      <p:graphicFrame>
        <p:nvGraphicFramePr>
          <p:cNvPr id="15" name="Object 14"/>
          <p:cNvGraphicFramePr>
            <a:graphicFrameLocks noChangeAspect="1"/>
          </p:cNvGraphicFramePr>
          <p:nvPr>
            <p:extLst>
              <p:ext uri="{D42A27DB-BD31-4B8C-83A1-F6EECF244321}">
                <p14:modId xmlns:p14="http://schemas.microsoft.com/office/powerpoint/2010/main" val="2684611941"/>
              </p:ext>
            </p:extLst>
          </p:nvPr>
        </p:nvGraphicFramePr>
        <p:xfrm>
          <a:off x="3167063" y="1600200"/>
          <a:ext cx="3017837" cy="365125"/>
        </p:xfrm>
        <a:graphic>
          <a:graphicData uri="http://schemas.openxmlformats.org/presentationml/2006/ole">
            <mc:AlternateContent xmlns:mc="http://schemas.openxmlformats.org/markup-compatibility/2006">
              <mc:Choice xmlns:v="urn:schemas-microsoft-com:vml" Requires="v">
                <p:oleObj name="Equation" r:id="rId2" imgW="1676400" imgH="203200" progId="Equation.3">
                  <p:embed/>
                </p:oleObj>
              </mc:Choice>
              <mc:Fallback>
                <p:oleObj name="Equation" r:id="rId2" imgW="1676400" imgH="203200" progId="Equation.3">
                  <p:embed/>
                  <p:pic>
                    <p:nvPicPr>
                      <p:cNvPr id="0" name=""/>
                      <p:cNvPicPr/>
                      <p:nvPr/>
                    </p:nvPicPr>
                    <p:blipFill>
                      <a:blip r:embed="rId3"/>
                      <a:stretch>
                        <a:fillRect/>
                      </a:stretch>
                    </p:blipFill>
                    <p:spPr>
                      <a:xfrm>
                        <a:off x="3167063" y="1600200"/>
                        <a:ext cx="3017837" cy="3651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993435"/>
              </p:ext>
            </p:extLst>
          </p:nvPr>
        </p:nvGraphicFramePr>
        <p:xfrm>
          <a:off x="6791325" y="1524000"/>
          <a:ext cx="1666875" cy="433388"/>
        </p:xfrm>
        <a:graphic>
          <a:graphicData uri="http://schemas.openxmlformats.org/presentationml/2006/ole">
            <mc:AlternateContent xmlns:mc="http://schemas.openxmlformats.org/markup-compatibility/2006">
              <mc:Choice xmlns:v="urn:schemas-microsoft-com:vml" Requires="v">
                <p:oleObj name="Equation" r:id="rId4" imgW="927100" imgH="241300" progId="Equation.3">
                  <p:embed/>
                </p:oleObj>
              </mc:Choice>
              <mc:Fallback>
                <p:oleObj name="Equation" r:id="rId4" imgW="927100" imgH="241300" progId="Equation.3">
                  <p:embed/>
                  <p:pic>
                    <p:nvPicPr>
                      <p:cNvPr id="0" name=""/>
                      <p:cNvPicPr/>
                      <p:nvPr/>
                    </p:nvPicPr>
                    <p:blipFill>
                      <a:blip r:embed="rId5"/>
                      <a:stretch>
                        <a:fillRect/>
                      </a:stretch>
                    </p:blipFill>
                    <p:spPr>
                      <a:xfrm>
                        <a:off x="6791325" y="1524000"/>
                        <a:ext cx="1666875" cy="433388"/>
                      </a:xfrm>
                      <a:prstGeom prst="rect">
                        <a:avLst/>
                      </a:prstGeom>
                    </p:spPr>
                  </p:pic>
                </p:oleObj>
              </mc:Fallback>
            </mc:AlternateContent>
          </a:graphicData>
        </a:graphic>
      </p:graphicFrame>
      <p:sp>
        <p:nvSpPr>
          <p:cNvPr id="19" name="TextBox 18"/>
          <p:cNvSpPr txBox="1"/>
          <p:nvPr/>
        </p:nvSpPr>
        <p:spPr>
          <a:xfrm>
            <a:off x="3048000" y="4267200"/>
            <a:ext cx="2898550" cy="2308324"/>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Cosine</a:t>
            </a:r>
          </a:p>
          <a:p>
            <a:r>
              <a:rPr lang="pl-PL" sz="1800" dirty="0">
                <a:solidFill>
                  <a:srgbClr val="CF35E3"/>
                </a:solidFill>
              </a:rPr>
              <a:t>w0 = 3*pi;</a:t>
            </a:r>
          </a:p>
          <a:p>
            <a:r>
              <a:rPr lang="pl-PL" sz="1800" dirty="0" err="1">
                <a:solidFill>
                  <a:srgbClr val="CF35E3"/>
                </a:solidFill>
              </a:rPr>
              <a:t>unitstep</a:t>
            </a:r>
            <a:r>
              <a:rPr lang="pl-PL" sz="1800" dirty="0">
                <a:solidFill>
                  <a:srgbClr val="CF35E3"/>
                </a:solidFill>
              </a:rPr>
              <a:t> = (t &gt;= 0);</a:t>
            </a:r>
          </a:p>
          <a:p>
            <a:r>
              <a:rPr lang="en-US" sz="1800" dirty="0">
                <a:solidFill>
                  <a:srgbClr val="CF35E3"/>
                </a:solidFill>
              </a:rPr>
              <a:t>x1 = 10*cos(w0*t).*</a:t>
            </a:r>
            <a:r>
              <a:rPr lang="en-US" sz="1800" dirty="0" err="1">
                <a:solidFill>
                  <a:srgbClr val="CF35E3"/>
                </a:solidFill>
              </a:rPr>
              <a:t>unitstep</a:t>
            </a:r>
            <a:r>
              <a:rPr lang="en-US" sz="1800" dirty="0">
                <a:solidFill>
                  <a:srgbClr val="CF35E3"/>
                </a:solidFill>
              </a:rPr>
              <a:t>;</a:t>
            </a:r>
          </a:p>
          <a:p>
            <a:r>
              <a:rPr lang="en-US" sz="1800" dirty="0">
                <a:solidFill>
                  <a:srgbClr val="CF35E3"/>
                </a:solidFill>
              </a:rPr>
              <a:t>figure;</a:t>
            </a:r>
          </a:p>
          <a:p>
            <a:r>
              <a:rPr lang="en-US" sz="1800" dirty="0">
                <a:solidFill>
                  <a:srgbClr val="CF35E3"/>
                </a:solidFill>
              </a:rPr>
              <a:t>plot(t, x1);</a:t>
            </a:r>
          </a:p>
          <a:p>
            <a:r>
              <a:rPr lang="fi-FI" sz="1800" dirty="0" err="1">
                <a:solidFill>
                  <a:srgbClr val="CF35E3"/>
                </a:solidFill>
              </a:rPr>
              <a:t>ylim</a:t>
            </a:r>
            <a:r>
              <a:rPr lang="fi-FI" sz="1800" dirty="0">
                <a:solidFill>
                  <a:srgbClr val="CF35E3"/>
                </a:solidFill>
              </a:rPr>
              <a:t>( [-11 11] );</a:t>
            </a:r>
          </a:p>
        </p:txBody>
      </p:sp>
      <p:sp>
        <p:nvSpPr>
          <p:cNvPr id="22" name="TextBox 21"/>
          <p:cNvSpPr txBox="1"/>
          <p:nvPr/>
        </p:nvSpPr>
        <p:spPr>
          <a:xfrm>
            <a:off x="6172200" y="4244876"/>
            <a:ext cx="2613792" cy="2031325"/>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Two-Sided Exponential</a:t>
            </a:r>
          </a:p>
          <a:p>
            <a:r>
              <a:rPr lang="de-DE" sz="1800" dirty="0" err="1">
                <a:solidFill>
                  <a:srgbClr val="CF35E3"/>
                </a:solidFill>
              </a:rPr>
              <a:t>unitstep</a:t>
            </a:r>
            <a:r>
              <a:rPr lang="de-DE" sz="1800" dirty="0">
                <a:solidFill>
                  <a:srgbClr val="CF35E3"/>
                </a:solidFill>
              </a:rPr>
              <a:t> = (t &gt;= 0);</a:t>
            </a:r>
          </a:p>
          <a:p>
            <a:r>
              <a:rPr lang="de-DE" sz="1800" dirty="0">
                <a:solidFill>
                  <a:srgbClr val="CF35E3"/>
                </a:solidFill>
              </a:rPr>
              <a:t>x3 = 5*</a:t>
            </a:r>
            <a:r>
              <a:rPr lang="de-DE" sz="1800" dirty="0" err="1">
                <a:solidFill>
                  <a:srgbClr val="CF35E3"/>
                </a:solidFill>
              </a:rPr>
              <a:t>exp</a:t>
            </a:r>
            <a:r>
              <a:rPr lang="de-DE" sz="1800" dirty="0">
                <a:solidFill>
                  <a:srgbClr val="CF35E3"/>
                </a:solidFill>
              </a:rPr>
              <a:t>(-t).*</a:t>
            </a:r>
            <a:r>
              <a:rPr lang="de-DE" sz="1800" dirty="0" err="1">
                <a:solidFill>
                  <a:srgbClr val="CF35E3"/>
                </a:solidFill>
              </a:rPr>
              <a:t>unitstep</a:t>
            </a:r>
            <a:r>
              <a:rPr lang="de-DE" sz="1800" dirty="0">
                <a:solidFill>
                  <a:srgbClr val="CF35E3"/>
                </a:solidFill>
              </a:rPr>
              <a:t>;</a:t>
            </a:r>
          </a:p>
          <a:p>
            <a:r>
              <a:rPr lang="de-DE" sz="1800" dirty="0" err="1">
                <a:solidFill>
                  <a:srgbClr val="CF35E3"/>
                </a:solidFill>
              </a:rPr>
              <a:t>figure</a:t>
            </a:r>
            <a:r>
              <a:rPr lang="de-DE" sz="1800" dirty="0">
                <a:solidFill>
                  <a:srgbClr val="CF35E3"/>
                </a:solidFill>
              </a:rPr>
              <a:t>;</a:t>
            </a:r>
          </a:p>
          <a:p>
            <a:r>
              <a:rPr lang="de-DE" sz="1800" dirty="0" err="1">
                <a:solidFill>
                  <a:srgbClr val="CF35E3"/>
                </a:solidFill>
              </a:rPr>
              <a:t>plot</a:t>
            </a:r>
            <a:r>
              <a:rPr lang="de-DE" sz="1800" dirty="0">
                <a:solidFill>
                  <a:srgbClr val="CF35E3"/>
                </a:solidFill>
              </a:rPr>
              <a:t>(t, x3);</a:t>
            </a:r>
          </a:p>
          <a:p>
            <a:r>
              <a:rPr lang="fi-FI" sz="1800" dirty="0" err="1">
                <a:solidFill>
                  <a:srgbClr val="CF35E3"/>
                </a:solidFill>
              </a:rPr>
              <a:t>ylim</a:t>
            </a:r>
            <a:r>
              <a:rPr lang="fi-FI" sz="1800" dirty="0">
                <a:solidFill>
                  <a:srgbClr val="CF35E3"/>
                </a:solidFill>
              </a:rPr>
              <a:t>( [-0.5, 5.5] );</a:t>
            </a:r>
          </a:p>
        </p:txBody>
      </p:sp>
      <p:graphicFrame>
        <p:nvGraphicFramePr>
          <p:cNvPr id="21" name="Object 20"/>
          <p:cNvGraphicFramePr>
            <a:graphicFrameLocks noChangeAspect="1"/>
          </p:cNvGraphicFramePr>
          <p:nvPr>
            <p:extLst>
              <p:ext uri="{D42A27DB-BD31-4B8C-83A1-F6EECF244321}">
                <p14:modId xmlns:p14="http://schemas.microsoft.com/office/powerpoint/2010/main" val="2460300465"/>
              </p:ext>
            </p:extLst>
          </p:nvPr>
        </p:nvGraphicFramePr>
        <p:xfrm>
          <a:off x="922338" y="1616075"/>
          <a:ext cx="1233487" cy="365125"/>
        </p:xfrm>
        <a:graphic>
          <a:graphicData uri="http://schemas.openxmlformats.org/presentationml/2006/ole">
            <mc:AlternateContent xmlns:mc="http://schemas.openxmlformats.org/markup-compatibility/2006">
              <mc:Choice xmlns:v="urn:schemas-microsoft-com:vml" Requires="v">
                <p:oleObj name="Equation" r:id="rId6" imgW="685800" imgH="203200" progId="Equation.3">
                  <p:embed/>
                </p:oleObj>
              </mc:Choice>
              <mc:Fallback>
                <p:oleObj name="Equation" r:id="rId6" imgW="685800" imgH="203200" progId="Equation.3">
                  <p:embed/>
                  <p:pic>
                    <p:nvPicPr>
                      <p:cNvPr id="0" name=""/>
                      <p:cNvPicPr/>
                      <p:nvPr/>
                    </p:nvPicPr>
                    <p:blipFill>
                      <a:blip r:embed="rId7"/>
                      <a:stretch>
                        <a:fillRect/>
                      </a:stretch>
                    </p:blipFill>
                    <p:spPr>
                      <a:xfrm>
                        <a:off x="922338" y="1616075"/>
                        <a:ext cx="1233487" cy="365125"/>
                      </a:xfrm>
                      <a:prstGeom prst="rect">
                        <a:avLst/>
                      </a:prstGeom>
                    </p:spPr>
                  </p:pic>
                </p:oleObj>
              </mc:Fallback>
            </mc:AlternateContent>
          </a:graphicData>
        </a:graphic>
      </p:graphicFrame>
      <p:grpSp>
        <p:nvGrpSpPr>
          <p:cNvPr id="8" name="Group 7"/>
          <p:cNvGrpSpPr/>
          <p:nvPr/>
        </p:nvGrpSpPr>
        <p:grpSpPr>
          <a:xfrm>
            <a:off x="0" y="1977933"/>
            <a:ext cx="3124200" cy="2365467"/>
            <a:chOff x="0" y="1977933"/>
            <a:chExt cx="3124200" cy="2365467"/>
          </a:xfrm>
        </p:grpSpPr>
        <p:pic>
          <p:nvPicPr>
            <p:cNvPr id="2" name="Picture 1" descr="figure9_2a.png"/>
            <p:cNvPicPr>
              <a:picLocks noChangeAspect="1"/>
            </p:cNvPicPr>
            <p:nvPr/>
          </p:nvPicPr>
          <p:blipFill rotWithShape="1">
            <a:blip r:embed="rId8">
              <a:extLst>
                <a:ext uri="{28A0092B-C50C-407E-A947-70E740481C1C}">
                  <a14:useLocalDpi xmlns:a14="http://schemas.microsoft.com/office/drawing/2010/main" val="0"/>
                </a:ext>
              </a:extLst>
            </a:blip>
            <a:srcRect l="6100" t="4134" r="6000" b="3866"/>
            <a:stretch/>
          </p:blipFill>
          <p:spPr>
            <a:xfrm>
              <a:off x="0" y="1977933"/>
              <a:ext cx="2941321" cy="2308888"/>
            </a:xfrm>
            <a:prstGeom prst="rect">
              <a:avLst/>
            </a:prstGeom>
          </p:spPr>
        </p:pic>
        <p:sp>
          <p:nvSpPr>
            <p:cNvPr id="28" name="TextBox 27"/>
            <p:cNvSpPr txBox="1"/>
            <p:nvPr/>
          </p:nvSpPr>
          <p:spPr>
            <a:xfrm>
              <a:off x="2819400" y="3886200"/>
              <a:ext cx="304800" cy="457200"/>
            </a:xfrm>
            <a:prstGeom prst="rect">
              <a:avLst/>
            </a:prstGeom>
            <a:noFill/>
          </p:spPr>
          <p:txBody>
            <a:bodyPr wrap="square" rtlCol="0">
              <a:spAutoFit/>
            </a:bodyPr>
            <a:lstStyle/>
            <a:p>
              <a:r>
                <a:rPr lang="en-US" i="1" dirty="0"/>
                <a:t>t</a:t>
              </a:r>
            </a:p>
          </p:txBody>
        </p:sp>
      </p:grpSp>
      <p:sp>
        <p:nvSpPr>
          <p:cNvPr id="29" name="TextBox 28"/>
          <p:cNvSpPr txBox="1"/>
          <p:nvPr/>
        </p:nvSpPr>
        <p:spPr>
          <a:xfrm>
            <a:off x="507195" y="4267200"/>
            <a:ext cx="1933543" cy="2031325"/>
          </a:xfrm>
          <a:prstGeom prst="rect">
            <a:avLst/>
          </a:prstGeom>
          <a:noFill/>
        </p:spPr>
        <p:txBody>
          <a:bodyPr wrap="none" rtlCol="0">
            <a:spAutoFit/>
          </a:bodyPr>
          <a:lstStyle/>
          <a:p>
            <a:r>
              <a:rPr lang="en-US" sz="1800" dirty="0">
                <a:solidFill>
                  <a:srgbClr val="CF35E3"/>
                </a:solidFill>
              </a:rPr>
              <a:t>t = -2 : 0.01 : 2;</a:t>
            </a:r>
          </a:p>
          <a:p>
            <a:r>
              <a:rPr lang="en-US" sz="1800" dirty="0">
                <a:solidFill>
                  <a:schemeClr val="accent5">
                    <a:lumMod val="50000"/>
                  </a:schemeClr>
                </a:solidFill>
              </a:rPr>
              <a:t>% Unit Step</a:t>
            </a:r>
          </a:p>
          <a:p>
            <a:r>
              <a:rPr lang="de-DE" sz="1800" dirty="0" err="1">
                <a:solidFill>
                  <a:srgbClr val="CF35E3"/>
                </a:solidFill>
              </a:rPr>
              <a:t>unitstep</a:t>
            </a:r>
            <a:r>
              <a:rPr lang="de-DE" sz="1800" dirty="0">
                <a:solidFill>
                  <a:srgbClr val="CF35E3"/>
                </a:solidFill>
              </a:rPr>
              <a:t> = (t &gt;= 0);</a:t>
            </a:r>
          </a:p>
          <a:p>
            <a:r>
              <a:rPr lang="de-DE" sz="1800" dirty="0">
                <a:solidFill>
                  <a:srgbClr val="CF35E3"/>
                </a:solidFill>
              </a:rPr>
              <a:t>x1 = </a:t>
            </a:r>
            <a:r>
              <a:rPr lang="de-DE" sz="1800" dirty="0" err="1">
                <a:solidFill>
                  <a:srgbClr val="CF35E3"/>
                </a:solidFill>
              </a:rPr>
              <a:t>unitstep</a:t>
            </a:r>
            <a:r>
              <a:rPr lang="de-DE" sz="1800" dirty="0">
                <a:solidFill>
                  <a:srgbClr val="CF35E3"/>
                </a:solidFill>
              </a:rPr>
              <a:t>;</a:t>
            </a:r>
          </a:p>
          <a:p>
            <a:r>
              <a:rPr lang="de-DE" sz="1800" dirty="0" err="1">
                <a:solidFill>
                  <a:srgbClr val="CF35E3"/>
                </a:solidFill>
              </a:rPr>
              <a:t>figure</a:t>
            </a:r>
            <a:r>
              <a:rPr lang="de-DE" sz="1800" dirty="0">
                <a:solidFill>
                  <a:srgbClr val="CF35E3"/>
                </a:solidFill>
              </a:rPr>
              <a:t>;</a:t>
            </a:r>
          </a:p>
          <a:p>
            <a:r>
              <a:rPr lang="de-DE" sz="1800" dirty="0" err="1">
                <a:solidFill>
                  <a:srgbClr val="CF35E3"/>
                </a:solidFill>
              </a:rPr>
              <a:t>plot</a:t>
            </a:r>
            <a:r>
              <a:rPr lang="de-DE" sz="1800" dirty="0">
                <a:solidFill>
                  <a:srgbClr val="CF35E3"/>
                </a:solidFill>
              </a:rPr>
              <a:t>(t, x1);</a:t>
            </a:r>
          </a:p>
          <a:p>
            <a:r>
              <a:rPr lang="fi-FI" sz="1800" dirty="0" err="1">
                <a:solidFill>
                  <a:srgbClr val="CF35E3"/>
                </a:solidFill>
              </a:rPr>
              <a:t>ylim</a:t>
            </a:r>
            <a:r>
              <a:rPr lang="fi-FI" sz="1800" dirty="0">
                <a:solidFill>
                  <a:srgbClr val="CF35E3"/>
                </a:solidFill>
              </a:rPr>
              <a:t>( [-0.1 1.1] );</a:t>
            </a:r>
          </a:p>
        </p:txBody>
      </p:sp>
      <p:grpSp>
        <p:nvGrpSpPr>
          <p:cNvPr id="18" name="Group 17"/>
          <p:cNvGrpSpPr/>
          <p:nvPr/>
        </p:nvGrpSpPr>
        <p:grpSpPr>
          <a:xfrm>
            <a:off x="3020568" y="1920240"/>
            <a:ext cx="3151632" cy="2423160"/>
            <a:chOff x="3020568" y="1920240"/>
            <a:chExt cx="3151632" cy="2423160"/>
          </a:xfrm>
        </p:grpSpPr>
        <p:pic>
          <p:nvPicPr>
            <p:cNvPr id="3" name="Picture 2" descr="figure9_2b.png"/>
            <p:cNvPicPr>
              <a:picLocks noChangeAspect="1"/>
            </p:cNvPicPr>
            <p:nvPr/>
          </p:nvPicPr>
          <p:blipFill rotWithShape="1">
            <a:blip r:embed="rId9">
              <a:extLst>
                <a:ext uri="{28A0092B-C50C-407E-A947-70E740481C1C}">
                  <a14:useLocalDpi xmlns:a14="http://schemas.microsoft.com/office/drawing/2010/main" val="0"/>
                </a:ext>
              </a:extLst>
            </a:blip>
            <a:srcRect l="7851" t="3529" r="5324" b="3648"/>
            <a:stretch/>
          </p:blipFill>
          <p:spPr>
            <a:xfrm>
              <a:off x="3020568" y="1920240"/>
              <a:ext cx="2999232" cy="2404872"/>
            </a:xfrm>
            <a:prstGeom prst="rect">
              <a:avLst/>
            </a:prstGeom>
          </p:spPr>
        </p:pic>
        <p:sp>
          <p:nvSpPr>
            <p:cNvPr id="30" name="TextBox 29"/>
            <p:cNvSpPr txBox="1"/>
            <p:nvPr/>
          </p:nvSpPr>
          <p:spPr>
            <a:xfrm>
              <a:off x="5867400" y="3886200"/>
              <a:ext cx="304800" cy="457200"/>
            </a:xfrm>
            <a:prstGeom prst="rect">
              <a:avLst/>
            </a:prstGeom>
            <a:noFill/>
          </p:spPr>
          <p:txBody>
            <a:bodyPr wrap="square" rtlCol="0">
              <a:spAutoFit/>
            </a:bodyPr>
            <a:lstStyle/>
            <a:p>
              <a:r>
                <a:rPr lang="en-US" i="1" dirty="0"/>
                <a:t>t</a:t>
              </a:r>
            </a:p>
          </p:txBody>
        </p:sp>
      </p:grpSp>
      <p:grpSp>
        <p:nvGrpSpPr>
          <p:cNvPr id="32" name="Group 31"/>
          <p:cNvGrpSpPr/>
          <p:nvPr/>
        </p:nvGrpSpPr>
        <p:grpSpPr>
          <a:xfrm>
            <a:off x="6062472" y="1920240"/>
            <a:ext cx="3107714" cy="2423160"/>
            <a:chOff x="6062472" y="1920240"/>
            <a:chExt cx="3107714" cy="2423160"/>
          </a:xfrm>
        </p:grpSpPr>
        <p:pic>
          <p:nvPicPr>
            <p:cNvPr id="7" name="Picture 6" descr="figure9_2c.png"/>
            <p:cNvPicPr>
              <a:picLocks noChangeAspect="1"/>
            </p:cNvPicPr>
            <p:nvPr/>
          </p:nvPicPr>
          <p:blipFill rotWithShape="1">
            <a:blip r:embed="rId10">
              <a:extLst>
                <a:ext uri="{28A0092B-C50C-407E-A947-70E740481C1C}">
                  <a14:useLocalDpi xmlns:a14="http://schemas.microsoft.com/office/drawing/2010/main" val="0"/>
                </a:ext>
              </a:extLst>
            </a:blip>
            <a:srcRect l="7909" t="3554" r="5422" b="7200"/>
            <a:stretch/>
          </p:blipFill>
          <p:spPr>
            <a:xfrm>
              <a:off x="6062472" y="1920240"/>
              <a:ext cx="2971800" cy="2295144"/>
            </a:xfrm>
            <a:prstGeom prst="rect">
              <a:avLst/>
            </a:prstGeom>
          </p:spPr>
        </p:pic>
        <p:sp>
          <p:nvSpPr>
            <p:cNvPr id="31" name="TextBox 30"/>
            <p:cNvSpPr txBox="1"/>
            <p:nvPr/>
          </p:nvSpPr>
          <p:spPr>
            <a:xfrm>
              <a:off x="8865386" y="3886200"/>
              <a:ext cx="304800" cy="457200"/>
            </a:xfrm>
            <a:prstGeom prst="rect">
              <a:avLst/>
            </a:prstGeom>
            <a:noFill/>
          </p:spPr>
          <p:txBody>
            <a:bodyPr wrap="square" rtlCol="0">
              <a:spAutoFit/>
            </a:bodyPr>
            <a:lstStyle/>
            <a:p>
              <a:r>
                <a:rPr lang="en-US" i="1" dirty="0"/>
                <a:t>t</a:t>
              </a:r>
            </a:p>
          </p:txBody>
        </p:sp>
      </p:grpSp>
    </p:spTree>
    <p:extLst>
      <p:ext uri="{BB962C8B-B14F-4D97-AF65-F5344CB8AC3E}">
        <p14:creationId xmlns:p14="http://schemas.microsoft.com/office/powerpoint/2010/main" val="15495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Finite-Length Signals</a:t>
            </a:r>
          </a:p>
        </p:txBody>
      </p:sp>
      <p:sp>
        <p:nvSpPr>
          <p:cNvPr id="5" name="Slide Number Placeholder 4"/>
          <p:cNvSpPr>
            <a:spLocks noGrp="1"/>
          </p:cNvSpPr>
          <p:nvPr>
            <p:ph type="sldNum" sz="quarter" idx="10"/>
          </p:nvPr>
        </p:nvSpPr>
        <p:spPr/>
        <p:txBody>
          <a:bodyPr/>
          <a:lstStyle/>
          <a:p>
            <a:r>
              <a:rPr lang="en-US"/>
              <a:t>12-</a:t>
            </a:r>
            <a:fld id="{95762E6C-DE49-564A-8C5A-CB9F7777570B}" type="slidenum">
              <a:rPr lang="en-US" smtClean="0"/>
              <a:pPr/>
              <a:t>6</a:t>
            </a:fld>
            <a:endParaRPr lang="en-US" dirty="0"/>
          </a:p>
        </p:txBody>
      </p:sp>
      <p:sp>
        <p:nvSpPr>
          <p:cNvPr id="6"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9-1</a:t>
            </a:r>
          </a:p>
        </p:txBody>
      </p:sp>
      <p:sp>
        <p:nvSpPr>
          <p:cNvPr id="9" name="Rectangle 3"/>
          <p:cNvSpPr>
            <a:spLocks noGrp="1" noChangeArrowheads="1"/>
          </p:cNvSpPr>
          <p:nvPr>
            <p:ph sz="half" idx="1"/>
          </p:nvPr>
        </p:nvSpPr>
        <p:spPr>
          <a:xfrm>
            <a:off x="457200" y="1447800"/>
            <a:ext cx="4076700" cy="533400"/>
          </a:xfrm>
        </p:spPr>
        <p:txBody>
          <a:bodyPr/>
          <a:lstStyle/>
          <a:p>
            <a:pPr>
              <a:lnSpc>
                <a:spcPct val="90000"/>
              </a:lnSpc>
            </a:pPr>
            <a:r>
              <a:rPr lang="en-US" dirty="0"/>
              <a:t>Rectangular pulse</a:t>
            </a:r>
          </a:p>
          <a:p>
            <a:pPr lvl="1">
              <a:lnSpc>
                <a:spcPct val="90000"/>
              </a:lnSpc>
              <a:buFontTx/>
              <a:buNone/>
            </a:pPr>
            <a:endParaRPr lang="en-US" dirty="0"/>
          </a:p>
          <a:p>
            <a:pPr lvl="1">
              <a:lnSpc>
                <a:spcPct val="90000"/>
              </a:lnSpc>
              <a:buFontTx/>
              <a:buNone/>
            </a:pPr>
            <a:endParaRPr lang="en-US" dirty="0"/>
          </a:p>
          <a:p>
            <a:pPr lvl="1">
              <a:lnSpc>
                <a:spcPct val="90000"/>
              </a:lnSpc>
              <a:buFontTx/>
              <a:buNone/>
            </a:pPr>
            <a:endParaRPr lang="en-US" dirty="0"/>
          </a:p>
        </p:txBody>
      </p:sp>
      <p:graphicFrame>
        <p:nvGraphicFramePr>
          <p:cNvPr id="10" name="Object 0"/>
          <p:cNvGraphicFramePr>
            <a:graphicFrameLocks noChangeAspect="1"/>
          </p:cNvGraphicFramePr>
          <p:nvPr>
            <p:extLst>
              <p:ext uri="{D42A27DB-BD31-4B8C-83A1-F6EECF244321}">
                <p14:modId xmlns:p14="http://schemas.microsoft.com/office/powerpoint/2010/main" val="3492149182"/>
              </p:ext>
            </p:extLst>
          </p:nvPr>
        </p:nvGraphicFramePr>
        <p:xfrm>
          <a:off x="914400" y="2036763"/>
          <a:ext cx="3090863" cy="1163637"/>
        </p:xfrm>
        <a:graphic>
          <a:graphicData uri="http://schemas.openxmlformats.org/presentationml/2006/ole">
            <mc:AlternateContent xmlns:mc="http://schemas.openxmlformats.org/markup-compatibility/2006">
              <mc:Choice xmlns:v="urn:schemas-microsoft-com:vml" Requires="v">
                <p:oleObj name="Equation" r:id="rId2" imgW="1854200" imgH="698500" progId="Equation.3">
                  <p:embed/>
                </p:oleObj>
              </mc:Choice>
              <mc:Fallback>
                <p:oleObj name="Equation" r:id="rId2" imgW="1854200" imgH="698500" progId="Equation.3">
                  <p:embed/>
                  <p:pic>
                    <p:nvPicPr>
                      <p:cNvPr id="0" name=""/>
                      <p:cNvPicPr>
                        <a:picLocks noChangeAspect="1" noChangeArrowheads="1"/>
                      </p:cNvPicPr>
                      <p:nvPr/>
                    </p:nvPicPr>
                    <p:blipFill>
                      <a:blip r:embed="rId3"/>
                      <a:srcRect/>
                      <a:stretch>
                        <a:fillRect/>
                      </a:stretch>
                    </p:blipFill>
                    <p:spPr bwMode="auto">
                      <a:xfrm>
                        <a:off x="914400" y="2036763"/>
                        <a:ext cx="3090863" cy="1163637"/>
                      </a:xfrm>
                      <a:prstGeom prst="rect">
                        <a:avLst/>
                      </a:prstGeom>
                      <a:noFill/>
                    </p:spPr>
                  </p:pic>
                </p:oleObj>
              </mc:Fallback>
            </mc:AlternateContent>
          </a:graphicData>
        </a:graphic>
      </p:graphicFrame>
      <p:sp>
        <p:nvSpPr>
          <p:cNvPr id="15" name="Rectangle 3"/>
          <p:cNvSpPr txBox="1">
            <a:spLocks noChangeArrowheads="1"/>
          </p:cNvSpPr>
          <p:nvPr/>
        </p:nvSpPr>
        <p:spPr bwMode="auto">
          <a:xfrm>
            <a:off x="304800" y="6019800"/>
            <a:ext cx="2743200" cy="5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457200" lvl="1" indent="0">
              <a:buNone/>
            </a:pPr>
            <a:r>
              <a:rPr lang="en-US" dirty="0"/>
              <a:t>Value of </a:t>
            </a:r>
            <a:r>
              <a:rPr lang="en-US" i="1" dirty="0"/>
              <a:t>p</a:t>
            </a:r>
            <a:r>
              <a:rPr lang="en-US" dirty="0"/>
              <a:t>(</a:t>
            </a:r>
            <a:r>
              <a:rPr lang="en-US" i="1" dirty="0"/>
              <a:t>0</a:t>
            </a:r>
            <a:r>
              <a:rPr lang="en-US" dirty="0"/>
              <a:t>)?</a:t>
            </a:r>
          </a:p>
        </p:txBody>
      </p:sp>
      <p:sp>
        <p:nvSpPr>
          <p:cNvPr id="16" name="Rectangle 3"/>
          <p:cNvSpPr txBox="1">
            <a:spLocks noChangeArrowheads="1"/>
          </p:cNvSpPr>
          <p:nvPr/>
        </p:nvSpPr>
        <p:spPr bwMode="auto">
          <a:xfrm>
            <a:off x="2133600" y="6033010"/>
            <a:ext cx="2057400" cy="672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457200" lvl="1" indent="0">
              <a:buNone/>
            </a:pPr>
            <a:r>
              <a:rPr lang="en-US" i="1" dirty="0"/>
              <a:t>p</a:t>
            </a:r>
            <a:r>
              <a:rPr lang="en-US" dirty="0"/>
              <a:t>(0.5)?</a:t>
            </a:r>
          </a:p>
        </p:txBody>
      </p:sp>
      <p:sp>
        <p:nvSpPr>
          <p:cNvPr id="17" name="Rectangle 3"/>
          <p:cNvSpPr txBox="1">
            <a:spLocks noChangeArrowheads="1"/>
          </p:cNvSpPr>
          <p:nvPr/>
        </p:nvSpPr>
        <p:spPr bwMode="auto">
          <a:xfrm>
            <a:off x="3124200" y="6019800"/>
            <a:ext cx="152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457200" lvl="1" indent="0">
              <a:buNone/>
            </a:pPr>
            <a:r>
              <a:rPr lang="en-US" i="1" dirty="0"/>
              <a:t>p</a:t>
            </a:r>
            <a:r>
              <a:rPr lang="en-US" dirty="0"/>
              <a:t>(</a:t>
            </a:r>
            <a:r>
              <a:rPr lang="en-US" i="1" dirty="0"/>
              <a:t>1</a:t>
            </a:r>
            <a:r>
              <a:rPr lang="en-US" dirty="0"/>
              <a:t>)?</a:t>
            </a:r>
          </a:p>
        </p:txBody>
      </p:sp>
      <p:grpSp>
        <p:nvGrpSpPr>
          <p:cNvPr id="30" name="Group 29"/>
          <p:cNvGrpSpPr/>
          <p:nvPr/>
        </p:nvGrpSpPr>
        <p:grpSpPr>
          <a:xfrm>
            <a:off x="685800" y="3227832"/>
            <a:ext cx="3527425" cy="2715768"/>
            <a:chOff x="685800" y="3227832"/>
            <a:chExt cx="3527425" cy="2715768"/>
          </a:xfrm>
        </p:grpSpPr>
        <p:graphicFrame>
          <p:nvGraphicFramePr>
            <p:cNvPr id="12" name="Object 4"/>
            <p:cNvGraphicFramePr>
              <a:graphicFrameLocks noChangeAspect="1"/>
            </p:cNvGraphicFramePr>
            <p:nvPr>
              <p:extLst>
                <p:ext uri="{D42A27DB-BD31-4B8C-83A1-F6EECF244321}">
                  <p14:modId xmlns:p14="http://schemas.microsoft.com/office/powerpoint/2010/main" val="642806927"/>
                </p:ext>
              </p:extLst>
            </p:nvPr>
          </p:nvGraphicFramePr>
          <p:xfrm>
            <a:off x="4038600" y="5519738"/>
            <a:ext cx="174625" cy="260350"/>
          </p:xfrm>
          <a:graphic>
            <a:graphicData uri="http://schemas.openxmlformats.org/presentationml/2006/ole">
              <mc:AlternateContent xmlns:mc="http://schemas.openxmlformats.org/markup-compatibility/2006">
                <mc:Choice xmlns:v="urn:schemas-microsoft-com:vml" Requires="v">
                  <p:oleObj name="Equation" r:id="rId4" imgW="101600" imgH="152400" progId="Equation.3">
                    <p:embed/>
                  </p:oleObj>
                </mc:Choice>
                <mc:Fallback>
                  <p:oleObj name="Equation" r:id="rId4" imgW="101600" imgH="152400" progId="Equation.3">
                    <p:embed/>
                    <p:pic>
                      <p:nvPicPr>
                        <p:cNvPr id="0" name=""/>
                        <p:cNvPicPr>
                          <a:picLocks noChangeAspect="1" noChangeArrowheads="1"/>
                        </p:cNvPicPr>
                        <p:nvPr/>
                      </p:nvPicPr>
                      <p:blipFill>
                        <a:blip r:embed="rId5"/>
                        <a:srcRect/>
                        <a:stretch>
                          <a:fillRect/>
                        </a:stretch>
                      </p:blipFill>
                      <p:spPr bwMode="auto">
                        <a:xfrm>
                          <a:off x="4038600" y="5519738"/>
                          <a:ext cx="174625" cy="260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igure9_3.png"/>
            <p:cNvPicPr>
              <a:picLocks noChangeAspect="1"/>
            </p:cNvPicPr>
            <p:nvPr/>
          </p:nvPicPr>
          <p:blipFill rotWithShape="1">
            <a:blip r:embed="rId6">
              <a:extLst>
                <a:ext uri="{28A0092B-C50C-407E-A947-70E740481C1C}">
                  <a14:useLocalDpi xmlns:a14="http://schemas.microsoft.com/office/drawing/2010/main" val="0"/>
                </a:ext>
              </a:extLst>
            </a:blip>
            <a:srcRect l="7184" t="3158" r="4710" b="3053"/>
            <a:stretch/>
          </p:blipFill>
          <p:spPr>
            <a:xfrm>
              <a:off x="685800" y="3227832"/>
              <a:ext cx="3401568" cy="2715768"/>
            </a:xfrm>
            <a:prstGeom prst="rect">
              <a:avLst/>
            </a:prstGeom>
          </p:spPr>
        </p:pic>
      </p:grpSp>
      <p:sp>
        <p:nvSpPr>
          <p:cNvPr id="14" name="TextBox 13"/>
          <p:cNvSpPr txBox="1"/>
          <p:nvPr/>
        </p:nvSpPr>
        <p:spPr>
          <a:xfrm>
            <a:off x="2743200" y="4191000"/>
            <a:ext cx="1600200" cy="954107"/>
          </a:xfrm>
          <a:prstGeom prst="rect">
            <a:avLst/>
          </a:prstGeom>
          <a:solidFill>
            <a:schemeClr val="bg1"/>
          </a:solidFill>
          <a:ln>
            <a:solidFill>
              <a:schemeClr val="tx1"/>
            </a:solidFill>
          </a:ln>
        </p:spPr>
        <p:txBody>
          <a:bodyPr wrap="square" rtlCol="0">
            <a:spAutoFit/>
          </a:bodyPr>
          <a:lstStyle/>
          <a:p>
            <a:r>
              <a:rPr lang="en-US" sz="1400" dirty="0">
                <a:solidFill>
                  <a:srgbClr val="CF35E3"/>
                </a:solidFill>
              </a:rPr>
              <a:t>t = -1 : 0.01 : 4;</a:t>
            </a:r>
          </a:p>
          <a:p>
            <a:r>
              <a:rPr lang="en-US" sz="1400" dirty="0" err="1">
                <a:solidFill>
                  <a:srgbClr val="CF35E3"/>
                </a:solidFill>
              </a:rPr>
              <a:t>rp</a:t>
            </a:r>
            <a:r>
              <a:rPr lang="en-US" sz="1400" dirty="0">
                <a:solidFill>
                  <a:srgbClr val="CF35E3"/>
                </a:solidFill>
              </a:rPr>
              <a:t> = </a:t>
            </a:r>
            <a:r>
              <a:rPr lang="en-US" sz="1400" dirty="0" err="1">
                <a:solidFill>
                  <a:srgbClr val="CF35E3"/>
                </a:solidFill>
              </a:rPr>
              <a:t>rectpuls</a:t>
            </a:r>
            <a:r>
              <a:rPr lang="en-US" sz="1400" dirty="0">
                <a:solidFill>
                  <a:srgbClr val="CF35E3"/>
                </a:solidFill>
              </a:rPr>
              <a:t>(t-1/2);</a:t>
            </a:r>
          </a:p>
          <a:p>
            <a:r>
              <a:rPr lang="en-US" sz="1400" dirty="0">
                <a:solidFill>
                  <a:srgbClr val="CF35E3"/>
                </a:solidFill>
              </a:rPr>
              <a:t>plot(t, </a:t>
            </a:r>
            <a:r>
              <a:rPr lang="en-US" sz="1400" dirty="0" err="1">
                <a:solidFill>
                  <a:srgbClr val="CF35E3"/>
                </a:solidFill>
              </a:rPr>
              <a:t>rp</a:t>
            </a:r>
            <a:r>
              <a:rPr lang="en-US" sz="1400" dirty="0">
                <a:solidFill>
                  <a:srgbClr val="CF35E3"/>
                </a:solidFill>
              </a:rPr>
              <a:t>);</a:t>
            </a:r>
          </a:p>
          <a:p>
            <a:r>
              <a:rPr lang="fi-FI" sz="1400" dirty="0" err="1">
                <a:solidFill>
                  <a:srgbClr val="CF35E3"/>
                </a:solidFill>
              </a:rPr>
              <a:t>ylim</a:t>
            </a:r>
            <a:r>
              <a:rPr lang="fi-FI" sz="1400" dirty="0">
                <a:solidFill>
                  <a:srgbClr val="CF35E3"/>
                </a:solidFill>
              </a:rPr>
              <a:t>( [-0.1 1.1] );</a:t>
            </a:r>
          </a:p>
        </p:txBody>
      </p:sp>
      <p:sp>
        <p:nvSpPr>
          <p:cNvPr id="19" name="Oval 18"/>
          <p:cNvSpPr/>
          <p:nvPr/>
        </p:nvSpPr>
        <p:spPr bwMode="auto">
          <a:xfrm>
            <a:off x="1483464" y="351385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Oval 19"/>
          <p:cNvSpPr/>
          <p:nvPr/>
        </p:nvSpPr>
        <p:spPr bwMode="auto">
          <a:xfrm>
            <a:off x="2062272" y="547289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Oval 20"/>
          <p:cNvSpPr/>
          <p:nvPr/>
        </p:nvSpPr>
        <p:spPr bwMode="auto">
          <a:xfrm>
            <a:off x="1779624" y="3505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22" name="Object 0"/>
          <p:cNvGraphicFramePr>
            <a:graphicFrameLocks noChangeAspect="1"/>
          </p:cNvGraphicFramePr>
          <p:nvPr>
            <p:extLst>
              <p:ext uri="{D42A27DB-BD31-4B8C-83A1-F6EECF244321}">
                <p14:modId xmlns:p14="http://schemas.microsoft.com/office/powerpoint/2010/main" val="3579784169"/>
              </p:ext>
            </p:extLst>
          </p:nvPr>
        </p:nvGraphicFramePr>
        <p:xfrm>
          <a:off x="2644775" y="3317875"/>
          <a:ext cx="1165225" cy="720725"/>
        </p:xfrm>
        <a:graphic>
          <a:graphicData uri="http://schemas.openxmlformats.org/presentationml/2006/ole">
            <mc:AlternateContent xmlns:mc="http://schemas.openxmlformats.org/markup-compatibility/2006">
              <mc:Choice xmlns:v="urn:schemas-microsoft-com:vml" Requires="v">
                <p:oleObj name="Equation" r:id="rId7" imgW="698500" imgH="431800" progId="Equation.3">
                  <p:embed/>
                </p:oleObj>
              </mc:Choice>
              <mc:Fallback>
                <p:oleObj name="Equation" r:id="rId7" imgW="698500" imgH="431800" progId="Equation.3">
                  <p:embed/>
                  <p:pic>
                    <p:nvPicPr>
                      <p:cNvPr id="0" name=""/>
                      <p:cNvPicPr>
                        <a:picLocks noChangeAspect="1" noChangeArrowheads="1"/>
                      </p:cNvPicPr>
                      <p:nvPr/>
                    </p:nvPicPr>
                    <p:blipFill>
                      <a:blip r:embed="rId8"/>
                      <a:srcRect/>
                      <a:stretch>
                        <a:fillRect/>
                      </a:stretch>
                    </p:blipFill>
                    <p:spPr bwMode="auto">
                      <a:xfrm>
                        <a:off x="2644775" y="3317875"/>
                        <a:ext cx="1165225" cy="720725"/>
                      </a:xfrm>
                      <a:prstGeom prst="rect">
                        <a:avLst/>
                      </a:prstGeom>
                      <a:noFill/>
                    </p:spPr>
                  </p:pic>
                </p:oleObj>
              </mc:Fallback>
            </mc:AlternateContent>
          </a:graphicData>
        </a:graphic>
      </p:graphicFrame>
      <p:sp>
        <p:nvSpPr>
          <p:cNvPr id="23" name="Rectangle 3"/>
          <p:cNvSpPr txBox="1">
            <a:spLocks noChangeArrowheads="1"/>
          </p:cNvSpPr>
          <p:nvPr/>
        </p:nvSpPr>
        <p:spPr bwMode="auto">
          <a:xfrm>
            <a:off x="4953000" y="1447800"/>
            <a:ext cx="40767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dirty="0"/>
              <a:t>Sinusoidal signal</a:t>
            </a:r>
          </a:p>
          <a:p>
            <a:pPr lvl="1">
              <a:lnSpc>
                <a:spcPct val="90000"/>
              </a:lnSpc>
              <a:buFontTx/>
              <a:buNone/>
            </a:pPr>
            <a:endParaRPr lang="en-US" dirty="0"/>
          </a:p>
          <a:p>
            <a:pPr lvl="1">
              <a:lnSpc>
                <a:spcPct val="90000"/>
              </a:lnSpc>
              <a:buFontTx/>
              <a:buNone/>
            </a:pPr>
            <a:endParaRPr lang="en-US" dirty="0"/>
          </a:p>
          <a:p>
            <a:pPr lvl="1">
              <a:lnSpc>
                <a:spcPct val="90000"/>
              </a:lnSpc>
              <a:buFontTx/>
              <a:buNone/>
            </a:pPr>
            <a:endParaRPr lang="en-US" dirty="0"/>
          </a:p>
        </p:txBody>
      </p:sp>
      <p:graphicFrame>
        <p:nvGraphicFramePr>
          <p:cNvPr id="25" name="Object 24"/>
          <p:cNvGraphicFramePr>
            <a:graphicFrameLocks noChangeAspect="1"/>
          </p:cNvGraphicFramePr>
          <p:nvPr>
            <p:extLst>
              <p:ext uri="{D42A27DB-BD31-4B8C-83A1-F6EECF244321}">
                <p14:modId xmlns:p14="http://schemas.microsoft.com/office/powerpoint/2010/main" val="2302904555"/>
              </p:ext>
            </p:extLst>
          </p:nvPr>
        </p:nvGraphicFramePr>
        <p:xfrm>
          <a:off x="5029200" y="1905000"/>
          <a:ext cx="3932238" cy="776287"/>
        </p:xfrm>
        <a:graphic>
          <a:graphicData uri="http://schemas.openxmlformats.org/presentationml/2006/ole">
            <mc:AlternateContent xmlns:mc="http://schemas.openxmlformats.org/markup-compatibility/2006">
              <mc:Choice xmlns:v="urn:schemas-microsoft-com:vml" Requires="v">
                <p:oleObj name="Equation" r:id="rId9" imgW="2184400" imgH="431800" progId="Equation.3">
                  <p:embed/>
                </p:oleObj>
              </mc:Choice>
              <mc:Fallback>
                <p:oleObj name="Equation" r:id="rId9" imgW="2184400" imgH="431800" progId="Equation.3">
                  <p:embed/>
                  <p:pic>
                    <p:nvPicPr>
                      <p:cNvPr id="0" name=""/>
                      <p:cNvPicPr/>
                      <p:nvPr/>
                    </p:nvPicPr>
                    <p:blipFill>
                      <a:blip r:embed="rId10"/>
                      <a:stretch>
                        <a:fillRect/>
                      </a:stretch>
                    </p:blipFill>
                    <p:spPr>
                      <a:xfrm>
                        <a:off x="5029200" y="1905000"/>
                        <a:ext cx="3932238" cy="776287"/>
                      </a:xfrm>
                      <a:prstGeom prst="rect">
                        <a:avLst/>
                      </a:prstGeom>
                    </p:spPr>
                  </p:pic>
                </p:oleObj>
              </mc:Fallback>
            </mc:AlternateContent>
          </a:graphicData>
        </a:graphic>
      </p:graphicFrame>
      <p:grpSp>
        <p:nvGrpSpPr>
          <p:cNvPr id="29" name="Group 28"/>
          <p:cNvGrpSpPr/>
          <p:nvPr/>
        </p:nvGrpSpPr>
        <p:grpSpPr>
          <a:xfrm>
            <a:off x="4953000" y="3124200"/>
            <a:ext cx="3886200" cy="2914650"/>
            <a:chOff x="4953000" y="3124200"/>
            <a:chExt cx="3886200" cy="2914650"/>
          </a:xfrm>
        </p:grpSpPr>
        <p:pic>
          <p:nvPicPr>
            <p:cNvPr id="26" name="Picture 25" descr="figure9_3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3000" y="3124200"/>
              <a:ext cx="3886200" cy="2914650"/>
            </a:xfrm>
            <a:prstGeom prst="rect">
              <a:avLst/>
            </a:prstGeom>
          </p:spPr>
        </p:pic>
        <p:graphicFrame>
          <p:nvGraphicFramePr>
            <p:cNvPr id="27" name="Object 4"/>
            <p:cNvGraphicFramePr>
              <a:graphicFrameLocks noChangeAspect="1"/>
            </p:cNvGraphicFramePr>
            <p:nvPr>
              <p:extLst>
                <p:ext uri="{D42A27DB-BD31-4B8C-83A1-F6EECF244321}">
                  <p14:modId xmlns:p14="http://schemas.microsoft.com/office/powerpoint/2010/main" val="888560774"/>
                </p:ext>
              </p:extLst>
            </p:nvPr>
          </p:nvGraphicFramePr>
          <p:xfrm>
            <a:off x="8592216" y="5486400"/>
            <a:ext cx="174625" cy="260350"/>
          </p:xfrm>
          <a:graphic>
            <a:graphicData uri="http://schemas.openxmlformats.org/presentationml/2006/ole">
              <mc:AlternateContent xmlns:mc="http://schemas.openxmlformats.org/markup-compatibility/2006">
                <mc:Choice xmlns:v="urn:schemas-microsoft-com:vml" Requires="v">
                  <p:oleObj name="Equation" r:id="rId12" imgW="101600" imgH="152400" progId="Equation.3">
                    <p:embed/>
                  </p:oleObj>
                </mc:Choice>
                <mc:Fallback>
                  <p:oleObj name="Equation" r:id="rId12" imgW="101600" imgH="152400" progId="Equation.3">
                    <p:embed/>
                    <p:pic>
                      <p:nvPicPr>
                        <p:cNvPr id="0" name=""/>
                        <p:cNvPicPr>
                          <a:picLocks noChangeAspect="1" noChangeArrowheads="1"/>
                        </p:cNvPicPr>
                        <p:nvPr/>
                      </p:nvPicPr>
                      <p:blipFill>
                        <a:blip r:embed="rId5"/>
                        <a:srcRect/>
                        <a:stretch>
                          <a:fillRect/>
                        </a:stretch>
                      </p:blipFill>
                      <p:spPr bwMode="auto">
                        <a:xfrm>
                          <a:off x="8592216" y="5486400"/>
                          <a:ext cx="174625" cy="260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8" name="TextBox 27"/>
          <p:cNvSpPr txBox="1"/>
          <p:nvPr/>
        </p:nvSpPr>
        <p:spPr>
          <a:xfrm>
            <a:off x="6858000" y="2882205"/>
            <a:ext cx="2057400" cy="1384995"/>
          </a:xfrm>
          <a:prstGeom prst="rect">
            <a:avLst/>
          </a:prstGeom>
          <a:solidFill>
            <a:schemeClr val="bg1"/>
          </a:solidFill>
          <a:ln>
            <a:solidFill>
              <a:schemeClr val="tx1"/>
            </a:solidFill>
          </a:ln>
        </p:spPr>
        <p:txBody>
          <a:bodyPr wrap="square" rtlCol="0">
            <a:spAutoFit/>
          </a:bodyPr>
          <a:lstStyle/>
          <a:p>
            <a:r>
              <a:rPr lang="en-US" sz="1400" dirty="0">
                <a:solidFill>
                  <a:srgbClr val="CF35E3"/>
                </a:solidFill>
              </a:rPr>
              <a:t>t = -1 : 0.01 : 4;</a:t>
            </a:r>
          </a:p>
          <a:p>
            <a:r>
              <a:rPr lang="nl-NL" sz="1400" dirty="0" err="1">
                <a:solidFill>
                  <a:srgbClr val="CF35E3"/>
                </a:solidFill>
              </a:rPr>
              <a:t>rp</a:t>
            </a:r>
            <a:r>
              <a:rPr lang="nl-NL" sz="1400" dirty="0">
                <a:solidFill>
                  <a:srgbClr val="CF35E3"/>
                </a:solidFill>
              </a:rPr>
              <a:t> = </a:t>
            </a:r>
            <a:r>
              <a:rPr lang="nl-NL" sz="1400" dirty="0" err="1">
                <a:solidFill>
                  <a:srgbClr val="CF35E3"/>
                </a:solidFill>
              </a:rPr>
              <a:t>rectpuls</a:t>
            </a:r>
            <a:r>
              <a:rPr lang="nl-NL" sz="1400" dirty="0">
                <a:solidFill>
                  <a:srgbClr val="CF35E3"/>
                </a:solidFill>
              </a:rPr>
              <a:t>(t-1/2);</a:t>
            </a:r>
          </a:p>
          <a:p>
            <a:r>
              <a:rPr lang="pl-PL" sz="1400" dirty="0">
                <a:solidFill>
                  <a:srgbClr val="CF35E3"/>
                </a:solidFill>
              </a:rPr>
              <a:t>w0 = 3*pi;</a:t>
            </a:r>
          </a:p>
          <a:p>
            <a:r>
              <a:rPr lang="en-US" sz="1400" dirty="0">
                <a:solidFill>
                  <a:srgbClr val="CF35E3"/>
                </a:solidFill>
              </a:rPr>
              <a:t>x4 = 10*</a:t>
            </a:r>
            <a:r>
              <a:rPr lang="en-US" sz="1400" dirty="0" err="1">
                <a:solidFill>
                  <a:srgbClr val="CF35E3"/>
                </a:solidFill>
              </a:rPr>
              <a:t>cos</a:t>
            </a:r>
            <a:r>
              <a:rPr lang="en-US" sz="1400" dirty="0">
                <a:solidFill>
                  <a:srgbClr val="CF35E3"/>
                </a:solidFill>
              </a:rPr>
              <a:t>(w0*t).*</a:t>
            </a:r>
            <a:r>
              <a:rPr lang="en-US" sz="1400" dirty="0" err="1">
                <a:solidFill>
                  <a:srgbClr val="CF35E3"/>
                </a:solidFill>
              </a:rPr>
              <a:t>rp</a:t>
            </a:r>
            <a:r>
              <a:rPr lang="en-US" sz="1400" dirty="0">
                <a:solidFill>
                  <a:srgbClr val="CF35E3"/>
                </a:solidFill>
              </a:rPr>
              <a:t>;</a:t>
            </a:r>
          </a:p>
          <a:p>
            <a:r>
              <a:rPr lang="en-US" sz="1400" dirty="0">
                <a:solidFill>
                  <a:srgbClr val="CF35E3"/>
                </a:solidFill>
              </a:rPr>
              <a:t>plot(t, x4);</a:t>
            </a:r>
          </a:p>
          <a:p>
            <a:r>
              <a:rPr lang="fi-FI" sz="1400" dirty="0" err="1">
                <a:solidFill>
                  <a:srgbClr val="CF35E3"/>
                </a:solidFill>
              </a:rPr>
              <a:t>ylim</a:t>
            </a:r>
            <a:r>
              <a:rPr lang="fi-FI" sz="1400" dirty="0">
                <a:solidFill>
                  <a:srgbClr val="CF35E3"/>
                </a:solidFill>
              </a:rPr>
              <a:t>( [-11 11] );</a:t>
            </a:r>
          </a:p>
        </p:txBody>
      </p:sp>
    </p:spTree>
    <p:extLst>
      <p:ext uri="{BB962C8B-B14F-4D97-AF65-F5344CB8AC3E}">
        <p14:creationId xmlns:p14="http://schemas.microsoft.com/office/powerpoint/2010/main" val="35943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4" grpId="0" animBg="1"/>
      <p:bldP spid="19" grpId="0" animBg="1"/>
      <p:bldP spid="19" grpId="1" animBg="1"/>
      <p:bldP spid="20" grpId="0" animBg="1"/>
      <p:bldP spid="20" grpId="1" animBg="1"/>
      <p:bldP spid="21" grpId="0" animBg="1"/>
      <p:bldP spid="21" grpId="1" animBg="1"/>
      <p:bldP spid="23"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Impulse (Dirac Delta)</a:t>
            </a:r>
          </a:p>
        </p:txBody>
      </p:sp>
      <p:sp>
        <p:nvSpPr>
          <p:cNvPr id="3" name="Content Placeholder 2"/>
          <p:cNvSpPr>
            <a:spLocks noGrp="1"/>
          </p:cNvSpPr>
          <p:nvPr>
            <p:ph idx="1"/>
          </p:nvPr>
        </p:nvSpPr>
        <p:spPr>
          <a:xfrm>
            <a:off x="457200" y="1447800"/>
            <a:ext cx="4800600" cy="990600"/>
          </a:xfrm>
        </p:spPr>
        <p:txBody>
          <a:bodyPr/>
          <a:lstStyle/>
          <a:p>
            <a:r>
              <a:rPr lang="en-US" dirty="0"/>
              <a:t>Mathematical idealism for</a:t>
            </a:r>
            <a:br>
              <a:rPr lang="en-US" dirty="0"/>
            </a:br>
            <a:r>
              <a:rPr lang="en-US" dirty="0"/>
              <a:t>an instantaneous event</a:t>
            </a:r>
          </a:p>
        </p:txBody>
      </p:sp>
      <p:sp>
        <p:nvSpPr>
          <p:cNvPr id="4" name="Slide Number Placeholder 3"/>
          <p:cNvSpPr>
            <a:spLocks noGrp="1"/>
          </p:cNvSpPr>
          <p:nvPr>
            <p:ph type="sldNum" sz="quarter" idx="10"/>
          </p:nvPr>
        </p:nvSpPr>
        <p:spPr/>
        <p:txBody>
          <a:bodyPr/>
          <a:lstStyle/>
          <a:p>
            <a:r>
              <a:rPr lang="en-US"/>
              <a:t>12-</a:t>
            </a:r>
            <a:fld id="{48456A70-0021-B84E-925B-88B7CCC4D2F0}" type="slidenum">
              <a:rPr lang="en-US" smtClean="0"/>
              <a:pPr/>
              <a:t>7</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9-2</a:t>
            </a:r>
          </a:p>
        </p:txBody>
      </p:sp>
      <p:graphicFrame>
        <p:nvGraphicFramePr>
          <p:cNvPr id="6" name="Object 4"/>
          <p:cNvGraphicFramePr>
            <a:graphicFrameLocks noChangeAspect="1"/>
          </p:cNvGraphicFramePr>
          <p:nvPr>
            <p:extLst>
              <p:ext uri="{D42A27DB-BD31-4B8C-83A1-F6EECF244321}">
                <p14:modId xmlns:p14="http://schemas.microsoft.com/office/powerpoint/2010/main" val="1753346839"/>
              </p:ext>
            </p:extLst>
          </p:nvPr>
        </p:nvGraphicFramePr>
        <p:xfrm>
          <a:off x="2592388" y="3213910"/>
          <a:ext cx="1598612" cy="630238"/>
        </p:xfrm>
        <a:graphic>
          <a:graphicData uri="http://schemas.openxmlformats.org/presentationml/2006/ole">
            <mc:AlternateContent xmlns:mc="http://schemas.openxmlformats.org/markup-compatibility/2006">
              <mc:Choice xmlns:v="urn:schemas-microsoft-com:vml" Requires="v">
                <p:oleObj name="Equation" r:id="rId2" imgW="838080" imgH="330120" progId="Equation.3">
                  <p:embed/>
                </p:oleObj>
              </mc:Choice>
              <mc:Fallback>
                <p:oleObj name="Equation" r:id="rId2" imgW="838080" imgH="330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3213910"/>
                        <a:ext cx="1598612" cy="630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177506650"/>
              </p:ext>
            </p:extLst>
          </p:nvPr>
        </p:nvGraphicFramePr>
        <p:xfrm>
          <a:off x="2586038" y="3761598"/>
          <a:ext cx="2519362" cy="630237"/>
        </p:xfrm>
        <a:graphic>
          <a:graphicData uri="http://schemas.openxmlformats.org/presentationml/2006/ole">
            <mc:AlternateContent xmlns:mc="http://schemas.openxmlformats.org/markup-compatibility/2006">
              <mc:Choice xmlns:v="urn:schemas-microsoft-com:vml" Requires="v">
                <p:oleObj name="Equation" r:id="rId4" imgW="1320480" imgH="330120" progId="Equation.3">
                  <p:embed/>
                </p:oleObj>
              </mc:Choice>
              <mc:Fallback>
                <p:oleObj name="Equation" r:id="rId4" imgW="13204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3761598"/>
                        <a:ext cx="2519362" cy="630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425197556"/>
              </p:ext>
            </p:extLst>
          </p:nvPr>
        </p:nvGraphicFramePr>
        <p:xfrm>
          <a:off x="2557463" y="4728385"/>
          <a:ext cx="3005137" cy="847725"/>
        </p:xfrm>
        <a:graphic>
          <a:graphicData uri="http://schemas.openxmlformats.org/presentationml/2006/ole">
            <mc:AlternateContent xmlns:mc="http://schemas.openxmlformats.org/markup-compatibility/2006">
              <mc:Choice xmlns:v="urn:schemas-microsoft-com:vml" Requires="v">
                <p:oleObj name="Equation" r:id="rId6" imgW="1574640" imgH="444240" progId="Equation.3">
                  <p:embed/>
                </p:oleObj>
              </mc:Choice>
              <mc:Fallback>
                <p:oleObj name="Equation" r:id="rId6" imgW="157464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4728385"/>
                        <a:ext cx="3005137" cy="847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985798548"/>
              </p:ext>
            </p:extLst>
          </p:nvPr>
        </p:nvGraphicFramePr>
        <p:xfrm>
          <a:off x="5681663" y="3090863"/>
          <a:ext cx="1676400" cy="596900"/>
        </p:xfrm>
        <a:graphic>
          <a:graphicData uri="http://schemas.openxmlformats.org/presentationml/2006/ole">
            <mc:AlternateContent xmlns:mc="http://schemas.openxmlformats.org/markup-compatibility/2006">
              <mc:Choice xmlns:v="urn:schemas-microsoft-com:vml" Requires="v">
                <p:oleObj name="Equation" r:id="rId8" imgW="1104840" imgH="393480" progId="Equation.3">
                  <p:embed/>
                </p:oleObj>
              </mc:Choice>
              <mc:Fallback>
                <p:oleObj name="Equation" r:id="rId8" imgW="11048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1663" y="3090863"/>
                        <a:ext cx="16764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3765981329"/>
              </p:ext>
            </p:extLst>
          </p:nvPr>
        </p:nvGraphicFramePr>
        <p:xfrm>
          <a:off x="5605463" y="2239963"/>
          <a:ext cx="1490662" cy="449262"/>
        </p:xfrm>
        <a:graphic>
          <a:graphicData uri="http://schemas.openxmlformats.org/presentationml/2006/ole">
            <mc:AlternateContent xmlns:mc="http://schemas.openxmlformats.org/markup-compatibility/2006">
              <mc:Choice xmlns:v="urn:schemas-microsoft-com:vml" Requires="v">
                <p:oleObj name="Equation" r:id="rId10" imgW="927000" imgH="279360" progId="Equation.3">
                  <p:embed/>
                </p:oleObj>
              </mc:Choice>
              <mc:Fallback>
                <p:oleObj name="Equation" r:id="rId10" imgW="92700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5463" y="2239963"/>
                        <a:ext cx="1490662"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 name="Group 9"/>
          <p:cNvGrpSpPr>
            <a:grpSpLocks/>
          </p:cNvGrpSpPr>
          <p:nvPr/>
        </p:nvGrpSpPr>
        <p:grpSpPr bwMode="auto">
          <a:xfrm>
            <a:off x="6519863" y="1655763"/>
            <a:ext cx="2362200" cy="1600200"/>
            <a:chOff x="4032" y="1024"/>
            <a:chExt cx="1488" cy="1008"/>
          </a:xfrm>
        </p:grpSpPr>
        <p:sp>
          <p:nvSpPr>
            <p:cNvPr id="13" name="Line 10"/>
            <p:cNvSpPr>
              <a:spLocks noChangeShapeType="1"/>
            </p:cNvSpPr>
            <p:nvPr/>
          </p:nvSpPr>
          <p:spPr bwMode="auto">
            <a:xfrm>
              <a:off x="4752" y="1024"/>
              <a:ext cx="0" cy="76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1"/>
            <p:cNvSpPr>
              <a:spLocks noChangeShapeType="1"/>
            </p:cNvSpPr>
            <p:nvPr/>
          </p:nvSpPr>
          <p:spPr bwMode="auto">
            <a:xfrm>
              <a:off x="4032" y="1792"/>
              <a:ext cx="139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Text Box 12"/>
            <p:cNvSpPr txBox="1">
              <a:spLocks noChangeArrowheads="1"/>
            </p:cNvSpPr>
            <p:nvPr/>
          </p:nvSpPr>
          <p:spPr bwMode="auto">
            <a:xfrm>
              <a:off x="4800" y="1792"/>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i="1">
                  <a:latin typeface="Symbol" charset="0"/>
                </a:rPr>
                <a:t>e</a:t>
              </a:r>
              <a:endParaRPr lang="en-US" sz="1600" i="1"/>
            </a:p>
          </p:txBody>
        </p:sp>
        <p:sp>
          <p:nvSpPr>
            <p:cNvPr id="16" name="Text Box 13"/>
            <p:cNvSpPr txBox="1">
              <a:spLocks noChangeArrowheads="1"/>
            </p:cNvSpPr>
            <p:nvPr/>
          </p:nvSpPr>
          <p:spPr bwMode="auto">
            <a:xfrm>
              <a:off x="4416" y="1792"/>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latin typeface="Symbol" charset="0"/>
                </a:rPr>
                <a:t>-</a:t>
              </a:r>
              <a:r>
                <a:rPr lang="en-US" sz="1600" i="1">
                  <a:latin typeface="Symbol" charset="0"/>
                </a:rPr>
                <a:t>e</a:t>
              </a:r>
              <a:endParaRPr lang="en-US" sz="1600" i="1"/>
            </a:p>
          </p:txBody>
        </p:sp>
        <p:sp>
          <p:nvSpPr>
            <p:cNvPr id="17" name="Text Box 14"/>
            <p:cNvSpPr txBox="1">
              <a:spLocks noChangeArrowheads="1"/>
            </p:cNvSpPr>
            <p:nvPr/>
          </p:nvSpPr>
          <p:spPr bwMode="auto">
            <a:xfrm>
              <a:off x="5328" y="1840"/>
              <a:ext cx="1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i="1"/>
                <a:t>t</a:t>
              </a:r>
              <a:endParaRPr lang="en-US"/>
            </a:p>
          </p:txBody>
        </p:sp>
        <p:sp>
          <p:nvSpPr>
            <p:cNvPr id="18" name="Line 15"/>
            <p:cNvSpPr>
              <a:spLocks noChangeShapeType="1"/>
            </p:cNvSpPr>
            <p:nvPr/>
          </p:nvSpPr>
          <p:spPr bwMode="auto">
            <a:xfrm>
              <a:off x="4608" y="1360"/>
              <a:ext cx="288" cy="0"/>
            </a:xfrm>
            <a:prstGeom prst="line">
              <a:avLst/>
            </a:prstGeom>
            <a:noFill/>
            <a:ln w="3810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16"/>
            <p:cNvSpPr>
              <a:spLocks noChangeShapeType="1"/>
            </p:cNvSpPr>
            <p:nvPr/>
          </p:nvSpPr>
          <p:spPr bwMode="auto">
            <a:xfrm>
              <a:off x="4608" y="1360"/>
              <a:ext cx="0" cy="432"/>
            </a:xfrm>
            <a:prstGeom prst="line">
              <a:avLst/>
            </a:prstGeom>
            <a:noFill/>
            <a:ln w="3810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17"/>
            <p:cNvSpPr>
              <a:spLocks noChangeShapeType="1"/>
            </p:cNvSpPr>
            <p:nvPr/>
          </p:nvSpPr>
          <p:spPr bwMode="auto">
            <a:xfrm>
              <a:off x="4896" y="1360"/>
              <a:ext cx="0" cy="432"/>
            </a:xfrm>
            <a:prstGeom prst="line">
              <a:avLst/>
            </a:prstGeom>
            <a:noFill/>
            <a:ln w="3810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1" name="Object 18"/>
            <p:cNvGraphicFramePr>
              <a:graphicFrameLocks noChangeAspect="1"/>
            </p:cNvGraphicFramePr>
            <p:nvPr/>
          </p:nvGraphicFramePr>
          <p:xfrm>
            <a:off x="4960" y="1222"/>
            <a:ext cx="192" cy="330"/>
          </p:xfrm>
          <a:graphic>
            <a:graphicData uri="http://schemas.openxmlformats.org/presentationml/2006/ole">
              <mc:AlternateContent xmlns:mc="http://schemas.openxmlformats.org/markup-compatibility/2006">
                <mc:Choice xmlns:v="urn:schemas-microsoft-com:vml" Requires="v">
                  <p:oleObj name="Equation" r:id="rId12" imgW="228600" imgH="393480" progId="Equation.3">
                    <p:embed/>
                  </p:oleObj>
                </mc:Choice>
                <mc:Fallback>
                  <p:oleObj name="Equation" r:id="rId12" imgW="22860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0" y="1222"/>
                          <a:ext cx="192"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2" name="Object 19"/>
          <p:cNvGraphicFramePr>
            <a:graphicFrameLocks noChangeAspect="1"/>
          </p:cNvGraphicFramePr>
          <p:nvPr>
            <p:extLst>
              <p:ext uri="{D42A27DB-BD31-4B8C-83A1-F6EECF244321}">
                <p14:modId xmlns:p14="http://schemas.microsoft.com/office/powerpoint/2010/main" val="2222577148"/>
              </p:ext>
            </p:extLst>
          </p:nvPr>
        </p:nvGraphicFramePr>
        <p:xfrm>
          <a:off x="5605463" y="1477963"/>
          <a:ext cx="1752600" cy="587375"/>
        </p:xfrm>
        <a:graphic>
          <a:graphicData uri="http://schemas.openxmlformats.org/presentationml/2006/ole">
            <mc:AlternateContent xmlns:mc="http://schemas.openxmlformats.org/markup-compatibility/2006">
              <mc:Choice xmlns:v="urn:schemas-microsoft-com:vml" Requires="v">
                <p:oleObj name="Equation" r:id="rId14" imgW="1282680" imgH="431640" progId="Equation.3">
                  <p:embed/>
                </p:oleObj>
              </mc:Choice>
              <mc:Fallback>
                <p:oleObj name="Equation" r:id="rId14" imgW="1282680" imgH="431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5463" y="1477963"/>
                        <a:ext cx="17526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 name="WordArt 20"/>
          <p:cNvSpPr>
            <a:spLocks noChangeArrowheads="1" noChangeShapeType="1" noTextEdit="1"/>
          </p:cNvSpPr>
          <p:nvPr/>
        </p:nvSpPr>
        <p:spPr bwMode="auto">
          <a:xfrm>
            <a:off x="7510463" y="3306763"/>
            <a:ext cx="1123950" cy="427037"/>
          </a:xfrm>
          <a:prstGeom prst="rect">
            <a:avLst/>
          </a:prstGeom>
        </p:spPr>
        <p:txBody>
          <a:bodyPr wrap="none" fromWordArt="1">
            <a:prstTxWarp prst="textDoubleWave1">
              <a:avLst>
                <a:gd name="adj1" fmla="val 6500"/>
                <a:gd name="adj2" fmla="val 0"/>
              </a:avLst>
            </a:prstTxWarp>
          </a:bodyPr>
          <a:lstStyle/>
          <a:p>
            <a:pPr algn="ctr"/>
            <a:r>
              <a:rPr lang="en-US" kern="10" spc="-240" dirty="0">
                <a:ln w="12700">
                  <a:solidFill>
                    <a:schemeClr val="tx1"/>
                  </a:solidFill>
                  <a:round/>
                  <a:headEnd/>
                  <a:tailEnd/>
                </a:ln>
                <a:solidFill>
                  <a:srgbClr val="FFCC99"/>
                </a:solidFill>
                <a:effectLst>
                  <a:outerShdw blurRad="63500" dist="125724" dir="18900000" algn="ctr" rotWithShape="0">
                    <a:srgbClr val="000099">
                      <a:alpha val="74998"/>
                    </a:srgbClr>
                  </a:outerShdw>
                </a:effectLst>
                <a:latin typeface="Impact"/>
                <a:ea typeface="Impact"/>
                <a:cs typeface="Impact"/>
              </a:rPr>
              <a:t>Unit Area</a:t>
            </a:r>
          </a:p>
        </p:txBody>
      </p:sp>
      <p:graphicFrame>
        <p:nvGraphicFramePr>
          <p:cNvPr id="24" name="Object 21"/>
          <p:cNvGraphicFramePr>
            <a:graphicFrameLocks noChangeAspect="1"/>
          </p:cNvGraphicFramePr>
          <p:nvPr>
            <p:extLst>
              <p:ext uri="{D42A27DB-BD31-4B8C-83A1-F6EECF244321}">
                <p14:modId xmlns:p14="http://schemas.microsoft.com/office/powerpoint/2010/main" val="1016497299"/>
              </p:ext>
            </p:extLst>
          </p:nvPr>
        </p:nvGraphicFramePr>
        <p:xfrm>
          <a:off x="5748337" y="4754563"/>
          <a:ext cx="1490663" cy="449262"/>
        </p:xfrm>
        <a:graphic>
          <a:graphicData uri="http://schemas.openxmlformats.org/presentationml/2006/ole">
            <mc:AlternateContent xmlns:mc="http://schemas.openxmlformats.org/markup-compatibility/2006">
              <mc:Choice xmlns:v="urn:schemas-microsoft-com:vml" Requires="v">
                <p:oleObj name="Equation" r:id="rId16" imgW="927000" imgH="279360" progId="Equation.3">
                  <p:embed/>
                </p:oleObj>
              </mc:Choice>
              <mc:Fallback>
                <p:oleObj name="Equation" r:id="rId16" imgW="92700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8337" y="4754563"/>
                        <a:ext cx="1490663"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5" name="Group 22"/>
          <p:cNvGrpSpPr>
            <a:grpSpLocks/>
          </p:cNvGrpSpPr>
          <p:nvPr/>
        </p:nvGrpSpPr>
        <p:grpSpPr bwMode="auto">
          <a:xfrm>
            <a:off x="6519863" y="4170363"/>
            <a:ext cx="2362200" cy="1600200"/>
            <a:chOff x="4032" y="2656"/>
            <a:chExt cx="1488" cy="1008"/>
          </a:xfrm>
        </p:grpSpPr>
        <p:sp>
          <p:nvSpPr>
            <p:cNvPr id="26" name="Line 23"/>
            <p:cNvSpPr>
              <a:spLocks noChangeShapeType="1"/>
            </p:cNvSpPr>
            <p:nvPr/>
          </p:nvSpPr>
          <p:spPr bwMode="auto">
            <a:xfrm>
              <a:off x="4752" y="2656"/>
              <a:ext cx="0" cy="76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24"/>
            <p:cNvSpPr>
              <a:spLocks noChangeShapeType="1"/>
            </p:cNvSpPr>
            <p:nvPr/>
          </p:nvSpPr>
          <p:spPr bwMode="auto">
            <a:xfrm>
              <a:off x="4032" y="3424"/>
              <a:ext cx="139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25"/>
            <p:cNvSpPr txBox="1">
              <a:spLocks noChangeArrowheads="1"/>
            </p:cNvSpPr>
            <p:nvPr/>
          </p:nvSpPr>
          <p:spPr bwMode="auto">
            <a:xfrm>
              <a:off x="4800" y="3424"/>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i="1">
                  <a:latin typeface="Symbol" charset="0"/>
                </a:rPr>
                <a:t>e</a:t>
              </a:r>
              <a:endParaRPr lang="en-US" sz="1600" i="1"/>
            </a:p>
          </p:txBody>
        </p:sp>
        <p:sp>
          <p:nvSpPr>
            <p:cNvPr id="29" name="Text Box 26"/>
            <p:cNvSpPr txBox="1">
              <a:spLocks noChangeArrowheads="1"/>
            </p:cNvSpPr>
            <p:nvPr/>
          </p:nvSpPr>
          <p:spPr bwMode="auto">
            <a:xfrm>
              <a:off x="4416" y="3424"/>
              <a:ext cx="28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latin typeface="Symbol" charset="0"/>
                </a:rPr>
                <a:t>-</a:t>
              </a:r>
              <a:r>
                <a:rPr lang="en-US" sz="1600" i="1">
                  <a:latin typeface="Symbol" charset="0"/>
                </a:rPr>
                <a:t>e</a:t>
              </a:r>
              <a:endParaRPr lang="en-US" sz="1600" i="1"/>
            </a:p>
          </p:txBody>
        </p:sp>
        <p:sp>
          <p:nvSpPr>
            <p:cNvPr id="30" name="Text Box 27"/>
            <p:cNvSpPr txBox="1">
              <a:spLocks noChangeArrowheads="1"/>
            </p:cNvSpPr>
            <p:nvPr/>
          </p:nvSpPr>
          <p:spPr bwMode="auto">
            <a:xfrm>
              <a:off x="5328" y="3472"/>
              <a:ext cx="19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i="1"/>
                <a:t>t</a:t>
              </a:r>
              <a:endParaRPr lang="en-US"/>
            </a:p>
          </p:txBody>
        </p:sp>
        <p:sp>
          <p:nvSpPr>
            <p:cNvPr id="31" name="Line 28"/>
            <p:cNvSpPr>
              <a:spLocks noChangeShapeType="1"/>
            </p:cNvSpPr>
            <p:nvPr/>
          </p:nvSpPr>
          <p:spPr bwMode="auto">
            <a:xfrm flipH="1">
              <a:off x="4608" y="2992"/>
              <a:ext cx="144" cy="432"/>
            </a:xfrm>
            <a:prstGeom prst="line">
              <a:avLst/>
            </a:prstGeom>
            <a:noFill/>
            <a:ln w="3810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29"/>
            <p:cNvSpPr>
              <a:spLocks noChangeShapeType="1"/>
            </p:cNvSpPr>
            <p:nvPr/>
          </p:nvSpPr>
          <p:spPr bwMode="auto">
            <a:xfrm>
              <a:off x="4752" y="2992"/>
              <a:ext cx="144" cy="432"/>
            </a:xfrm>
            <a:prstGeom prst="line">
              <a:avLst/>
            </a:prstGeom>
            <a:noFill/>
            <a:ln w="38100">
              <a:solidFill>
                <a:srgbClr val="66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33" name="Object 30"/>
            <p:cNvGraphicFramePr>
              <a:graphicFrameLocks noChangeAspect="1"/>
            </p:cNvGraphicFramePr>
            <p:nvPr/>
          </p:nvGraphicFramePr>
          <p:xfrm>
            <a:off x="4992" y="2854"/>
            <a:ext cx="128" cy="330"/>
          </p:xfrm>
          <a:graphic>
            <a:graphicData uri="http://schemas.openxmlformats.org/presentationml/2006/ole">
              <mc:AlternateContent xmlns:mc="http://schemas.openxmlformats.org/markup-compatibility/2006">
                <mc:Choice xmlns:v="urn:schemas-microsoft-com:vml" Requires="v">
                  <p:oleObj name="Equation" r:id="rId17" imgW="152280" imgH="393480" progId="Equation.3">
                    <p:embed/>
                  </p:oleObj>
                </mc:Choice>
                <mc:Fallback>
                  <p:oleObj name="Equation" r:id="rId17" imgW="1522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2" y="2854"/>
                          <a:ext cx="128"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34" name="Object 31"/>
          <p:cNvGraphicFramePr>
            <a:graphicFrameLocks noChangeAspect="1"/>
          </p:cNvGraphicFramePr>
          <p:nvPr>
            <p:extLst>
              <p:ext uri="{D42A27DB-BD31-4B8C-83A1-F6EECF244321}">
                <p14:modId xmlns:p14="http://schemas.microsoft.com/office/powerpoint/2010/main" val="2956305837"/>
              </p:ext>
            </p:extLst>
          </p:nvPr>
        </p:nvGraphicFramePr>
        <p:xfrm>
          <a:off x="5795963" y="3992563"/>
          <a:ext cx="1443037" cy="611187"/>
        </p:xfrm>
        <a:graphic>
          <a:graphicData uri="http://schemas.openxmlformats.org/presentationml/2006/ole">
            <mc:AlternateContent xmlns:mc="http://schemas.openxmlformats.org/markup-compatibility/2006">
              <mc:Choice xmlns:v="urn:schemas-microsoft-com:vml" Requires="v">
                <p:oleObj name="Equation" r:id="rId19" imgW="1015920" imgH="431640" progId="Equation.3">
                  <p:embed/>
                </p:oleObj>
              </mc:Choice>
              <mc:Fallback>
                <p:oleObj name="Equation" r:id="rId19" imgW="101592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5963" y="3992563"/>
                        <a:ext cx="1443037" cy="611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 name="WordArt 32"/>
          <p:cNvSpPr>
            <a:spLocks noChangeArrowheads="1" noChangeShapeType="1" noTextEdit="1"/>
          </p:cNvSpPr>
          <p:nvPr/>
        </p:nvSpPr>
        <p:spPr bwMode="auto">
          <a:xfrm>
            <a:off x="7543800" y="5831730"/>
            <a:ext cx="1123950" cy="427037"/>
          </a:xfrm>
          <a:prstGeom prst="rect">
            <a:avLst/>
          </a:prstGeom>
        </p:spPr>
        <p:txBody>
          <a:bodyPr wrap="none" fromWordArt="1">
            <a:prstTxWarp prst="textDoubleWave1">
              <a:avLst>
                <a:gd name="adj1" fmla="val 6500"/>
                <a:gd name="adj2" fmla="val 0"/>
              </a:avLst>
            </a:prstTxWarp>
          </a:bodyPr>
          <a:lstStyle/>
          <a:p>
            <a:pPr algn="ctr"/>
            <a:r>
              <a:rPr lang="en-US" kern="10" spc="-240" dirty="0">
                <a:ln w="12700">
                  <a:solidFill>
                    <a:schemeClr val="tx1"/>
                  </a:solidFill>
                  <a:round/>
                  <a:headEnd/>
                  <a:tailEnd/>
                </a:ln>
                <a:solidFill>
                  <a:srgbClr val="FFCC99"/>
                </a:solidFill>
                <a:effectLst>
                  <a:outerShdw blurRad="63500" dist="125724" dir="18900000" algn="ctr" rotWithShape="0">
                    <a:srgbClr val="000099">
                      <a:alpha val="74998"/>
                    </a:srgbClr>
                  </a:outerShdw>
                </a:effectLst>
                <a:latin typeface="Impact"/>
                <a:ea typeface="Impact"/>
                <a:cs typeface="Impact"/>
              </a:rPr>
              <a:t>Unit Area</a:t>
            </a:r>
          </a:p>
        </p:txBody>
      </p:sp>
      <p:graphicFrame>
        <p:nvGraphicFramePr>
          <p:cNvPr id="36" name="Object 33"/>
          <p:cNvGraphicFramePr>
            <a:graphicFrameLocks noChangeAspect="1"/>
          </p:cNvGraphicFramePr>
          <p:nvPr>
            <p:extLst>
              <p:ext uri="{D42A27DB-BD31-4B8C-83A1-F6EECF244321}">
                <p14:modId xmlns:p14="http://schemas.microsoft.com/office/powerpoint/2010/main" val="1659297194"/>
              </p:ext>
            </p:extLst>
          </p:nvPr>
        </p:nvGraphicFramePr>
        <p:xfrm>
          <a:off x="5791200" y="5656263"/>
          <a:ext cx="1524000" cy="584200"/>
        </p:xfrm>
        <a:graphic>
          <a:graphicData uri="http://schemas.openxmlformats.org/presentationml/2006/ole">
            <mc:AlternateContent xmlns:mc="http://schemas.openxmlformats.org/markup-compatibility/2006">
              <mc:Choice xmlns:v="urn:schemas-microsoft-com:vml" Requires="v">
                <p:oleObj name="Equation" r:id="rId21" imgW="1028520" imgH="393480" progId="Equation.3">
                  <p:embed/>
                </p:oleObj>
              </mc:Choice>
              <mc:Fallback>
                <p:oleObj name="Equation" r:id="rId21" imgW="102852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91200" y="5656263"/>
                        <a:ext cx="1524000" cy="584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 name="Content Placeholder 2"/>
          <p:cNvSpPr txBox="1">
            <a:spLocks/>
          </p:cNvSpPr>
          <p:nvPr/>
        </p:nvSpPr>
        <p:spPr bwMode="auto">
          <a:xfrm>
            <a:off x="457200" y="2362200"/>
            <a:ext cx="4953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t>Dirac delta as generalized</a:t>
            </a:r>
            <a:br>
              <a:rPr lang="en-US" dirty="0"/>
            </a:br>
            <a:r>
              <a:rPr lang="en-US" dirty="0"/>
              <a:t>function  (a.k.a. functional)</a:t>
            </a:r>
          </a:p>
        </p:txBody>
      </p:sp>
      <p:sp>
        <p:nvSpPr>
          <p:cNvPr id="38" name="Content Placeholder 2"/>
          <p:cNvSpPr txBox="1">
            <a:spLocks/>
          </p:cNvSpPr>
          <p:nvPr/>
        </p:nvSpPr>
        <p:spPr bwMode="auto">
          <a:xfrm>
            <a:off x="458016" y="5562600"/>
            <a:ext cx="515376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40000"/>
              </a:spcBef>
            </a:pPr>
            <a:r>
              <a:rPr lang="en-US" dirty="0">
                <a:sym typeface="Symbol" charset="0"/>
              </a:rPr>
              <a:t>Note that </a:t>
            </a:r>
            <a:r>
              <a:rPr lang="en-US" i="1" dirty="0">
                <a:solidFill>
                  <a:schemeClr val="tx1"/>
                </a:solidFill>
                <a:latin typeface="Symbol" charset="0"/>
                <a:sym typeface="Symbol" charset="0"/>
              </a:rPr>
              <a:t>d</a:t>
            </a:r>
            <a:r>
              <a:rPr lang="en-US" dirty="0">
                <a:solidFill>
                  <a:schemeClr val="tx1"/>
                </a:solidFill>
                <a:sym typeface="Symbol" charset="0"/>
              </a:rPr>
              <a:t>(0)</a:t>
            </a:r>
            <a:r>
              <a:rPr lang="en-US" dirty="0">
                <a:sym typeface="Symbol" charset="0"/>
              </a:rPr>
              <a:t> is undefined </a:t>
            </a:r>
          </a:p>
          <a:p>
            <a:endParaRPr lang="en-US" dirty="0"/>
          </a:p>
        </p:txBody>
      </p:sp>
      <p:sp>
        <p:nvSpPr>
          <p:cNvPr id="39" name="Content Placeholder 2"/>
          <p:cNvSpPr txBox="1">
            <a:spLocks/>
          </p:cNvSpPr>
          <p:nvPr/>
        </p:nvSpPr>
        <p:spPr bwMode="auto">
          <a:xfrm>
            <a:off x="533400" y="3366310"/>
            <a:ext cx="5105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spcBef>
                <a:spcPct val="40000"/>
              </a:spcBef>
              <a:spcAft>
                <a:spcPct val="20000"/>
              </a:spcAft>
              <a:buFontTx/>
              <a:buNone/>
            </a:pPr>
            <a:r>
              <a:rPr lang="en-US" i="1" dirty="0"/>
              <a:t>Unit area</a:t>
            </a:r>
            <a:r>
              <a:rPr lang="en-US" dirty="0"/>
              <a:t>:  </a:t>
            </a:r>
          </a:p>
          <a:p>
            <a:pPr lvl="1">
              <a:spcAft>
                <a:spcPct val="20000"/>
              </a:spcAft>
              <a:buFontTx/>
              <a:buNone/>
            </a:pPr>
            <a:r>
              <a:rPr lang="en-US" i="1" dirty="0"/>
              <a:t>Sifting</a:t>
            </a:r>
            <a:r>
              <a:rPr lang="en-US" dirty="0"/>
              <a:t> </a:t>
            </a:r>
          </a:p>
          <a:p>
            <a:pPr lvl="1">
              <a:spcAft>
                <a:spcPct val="20000"/>
              </a:spcAft>
              <a:buFontTx/>
              <a:buNone/>
            </a:pPr>
            <a:r>
              <a:rPr lang="en-US" dirty="0"/>
              <a:t>  </a:t>
            </a:r>
            <a:r>
              <a:rPr lang="en-US" i="1" dirty="0"/>
              <a:t>provided </a:t>
            </a:r>
            <a:r>
              <a:rPr lang="en-US" dirty="0"/>
              <a:t>g(t) </a:t>
            </a:r>
            <a:r>
              <a:rPr lang="en-US" i="1" dirty="0"/>
              <a:t>is </a:t>
            </a:r>
            <a:r>
              <a:rPr lang="en-US" b="1" i="1" dirty="0"/>
              <a:t>defined</a:t>
            </a:r>
            <a:r>
              <a:rPr lang="en-US" i="1" dirty="0"/>
              <a:t> at</a:t>
            </a:r>
            <a:r>
              <a:rPr lang="en-US" dirty="0"/>
              <a:t> t = 0 </a:t>
            </a:r>
          </a:p>
          <a:p>
            <a:pPr lvl="1">
              <a:spcAft>
                <a:spcPct val="20000"/>
              </a:spcAft>
              <a:buFontTx/>
              <a:buNone/>
            </a:pPr>
            <a:r>
              <a:rPr lang="en-US" i="1" dirty="0"/>
              <a:t>Scaling</a:t>
            </a:r>
            <a:r>
              <a:rPr lang="en-US" dirty="0"/>
              <a:t>: </a:t>
            </a:r>
          </a:p>
        </p:txBody>
      </p:sp>
    </p:spTree>
    <p:extLst>
      <p:ext uri="{BB962C8B-B14F-4D97-AF65-F5344CB8AC3E}">
        <p14:creationId xmlns:p14="http://schemas.microsoft.com/office/powerpoint/2010/main" val="9356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1"/>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Impulse (Dirac Delta)</a:t>
            </a:r>
          </a:p>
        </p:txBody>
      </p:sp>
      <p:sp>
        <p:nvSpPr>
          <p:cNvPr id="3" name="Content Placeholder 2"/>
          <p:cNvSpPr>
            <a:spLocks noGrp="1"/>
          </p:cNvSpPr>
          <p:nvPr>
            <p:ph idx="1"/>
          </p:nvPr>
        </p:nvSpPr>
        <p:spPr>
          <a:xfrm>
            <a:off x="457200" y="1447800"/>
            <a:ext cx="8305800" cy="609600"/>
          </a:xfrm>
        </p:spPr>
        <p:txBody>
          <a:bodyPr/>
          <a:lstStyle/>
          <a:p>
            <a:r>
              <a:rPr lang="en-US" dirty="0"/>
              <a:t>Generalized sifting, assuming that </a:t>
            </a:r>
            <a:r>
              <a:rPr lang="en-US" i="1" dirty="0"/>
              <a:t>a</a:t>
            </a:r>
            <a:r>
              <a:rPr lang="en-US" dirty="0"/>
              <a:t> &gt; 0</a:t>
            </a:r>
          </a:p>
        </p:txBody>
      </p:sp>
      <p:sp>
        <p:nvSpPr>
          <p:cNvPr id="4" name="Slide Number Placeholder 3"/>
          <p:cNvSpPr>
            <a:spLocks noGrp="1"/>
          </p:cNvSpPr>
          <p:nvPr>
            <p:ph type="sldNum" sz="quarter" idx="10"/>
          </p:nvPr>
        </p:nvSpPr>
        <p:spPr/>
        <p:txBody>
          <a:bodyPr/>
          <a:lstStyle/>
          <a:p>
            <a:r>
              <a:rPr lang="en-US"/>
              <a:t>12-</a:t>
            </a:r>
            <a:fld id="{48456A70-0021-B84E-925B-88B7CCC4D2F0}" type="slidenum">
              <a:rPr lang="en-US" smtClean="0"/>
              <a:pPr/>
              <a:t>8</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9-2</a:t>
            </a:r>
          </a:p>
        </p:txBody>
      </p:sp>
      <p:grpSp>
        <p:nvGrpSpPr>
          <p:cNvPr id="7" name="Group 5"/>
          <p:cNvGrpSpPr>
            <a:grpSpLocks/>
          </p:cNvGrpSpPr>
          <p:nvPr/>
        </p:nvGrpSpPr>
        <p:grpSpPr bwMode="auto">
          <a:xfrm>
            <a:off x="6477000" y="3962400"/>
            <a:ext cx="2362200" cy="1663700"/>
            <a:chOff x="3936" y="2908"/>
            <a:chExt cx="1488" cy="1048"/>
          </a:xfrm>
        </p:grpSpPr>
        <p:sp>
          <p:nvSpPr>
            <p:cNvPr id="9" name="Line 6"/>
            <p:cNvSpPr>
              <a:spLocks noChangeShapeType="1"/>
            </p:cNvSpPr>
            <p:nvPr/>
          </p:nvSpPr>
          <p:spPr bwMode="auto">
            <a:xfrm>
              <a:off x="4656" y="2908"/>
              <a:ext cx="0" cy="7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7"/>
            <p:cNvSpPr>
              <a:spLocks noChangeShapeType="1"/>
            </p:cNvSpPr>
            <p:nvPr/>
          </p:nvSpPr>
          <p:spPr bwMode="auto">
            <a:xfrm>
              <a:off x="3936" y="3696"/>
              <a:ext cx="139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Text Box 8"/>
            <p:cNvSpPr txBox="1">
              <a:spLocks noChangeArrowheads="1"/>
            </p:cNvSpPr>
            <p:nvPr/>
          </p:nvSpPr>
          <p:spPr bwMode="auto">
            <a:xfrm>
              <a:off x="5232" y="3724"/>
              <a:ext cx="19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i="1"/>
                <a:t>t</a:t>
              </a:r>
              <a:endParaRPr lang="en-US" sz="1600"/>
            </a:p>
          </p:txBody>
        </p:sp>
        <p:graphicFrame>
          <p:nvGraphicFramePr>
            <p:cNvPr id="12" name="Object 9"/>
            <p:cNvGraphicFramePr>
              <a:graphicFrameLocks noChangeAspect="1"/>
            </p:cNvGraphicFramePr>
            <p:nvPr/>
          </p:nvGraphicFramePr>
          <p:xfrm>
            <a:off x="4320" y="2908"/>
            <a:ext cx="283" cy="219"/>
          </p:xfrm>
          <a:graphic>
            <a:graphicData uri="http://schemas.openxmlformats.org/presentationml/2006/ole">
              <mc:AlternateContent xmlns:mc="http://schemas.openxmlformats.org/markup-compatibility/2006">
                <mc:Choice xmlns:v="urn:schemas-microsoft-com:vml" Requires="v">
                  <p:oleObj name="Equation" r:id="rId2" imgW="279360" imgH="215640" progId="Equation.3">
                    <p:embed/>
                  </p:oleObj>
                </mc:Choice>
                <mc:Fallback>
                  <p:oleObj name="Equation" r:id="rId2" imgW="279360" imgH="215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2908"/>
                          <a:ext cx="283" cy="2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Line 10"/>
            <p:cNvSpPr>
              <a:spLocks noChangeShapeType="1"/>
            </p:cNvSpPr>
            <p:nvPr/>
          </p:nvSpPr>
          <p:spPr bwMode="auto">
            <a:xfrm flipV="1">
              <a:off x="4656" y="3120"/>
              <a:ext cx="0" cy="576"/>
            </a:xfrm>
            <a:prstGeom prst="line">
              <a:avLst/>
            </a:prstGeom>
            <a:noFill/>
            <a:ln w="38100">
              <a:solidFill>
                <a:srgbClr val="66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Text Box 11"/>
            <p:cNvSpPr txBox="1">
              <a:spLocks noChangeArrowheads="1"/>
            </p:cNvSpPr>
            <p:nvPr/>
          </p:nvSpPr>
          <p:spPr bwMode="auto">
            <a:xfrm>
              <a:off x="4704" y="3072"/>
              <a:ext cx="26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(1)</a:t>
              </a:r>
            </a:p>
          </p:txBody>
        </p:sp>
        <p:sp>
          <p:nvSpPr>
            <p:cNvPr id="15" name="Text Box 12"/>
            <p:cNvSpPr txBox="1">
              <a:spLocks noChangeArrowheads="1"/>
            </p:cNvSpPr>
            <p:nvPr/>
          </p:nvSpPr>
          <p:spPr bwMode="auto">
            <a:xfrm>
              <a:off x="4560" y="3744"/>
              <a:ext cx="14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a:t>
              </a:r>
            </a:p>
          </p:txBody>
        </p:sp>
      </p:grpSp>
      <p:sp>
        <p:nvSpPr>
          <p:cNvPr id="8" name="WordArt 13"/>
          <p:cNvSpPr>
            <a:spLocks noChangeArrowheads="1" noChangeShapeType="1" noTextEdit="1"/>
          </p:cNvSpPr>
          <p:nvPr/>
        </p:nvSpPr>
        <p:spPr bwMode="auto">
          <a:xfrm>
            <a:off x="5867400" y="4405313"/>
            <a:ext cx="1123950" cy="427038"/>
          </a:xfrm>
          <a:prstGeom prst="rect">
            <a:avLst/>
          </a:prstGeom>
        </p:spPr>
        <p:txBody>
          <a:bodyPr wrap="none" fromWordArt="1">
            <a:prstTxWarp prst="textDoubleWave1">
              <a:avLst>
                <a:gd name="adj1" fmla="val 6500"/>
                <a:gd name="adj2" fmla="val 0"/>
              </a:avLst>
            </a:prstTxWarp>
          </a:bodyPr>
          <a:lstStyle/>
          <a:p>
            <a:pPr algn="ctr"/>
            <a:r>
              <a:rPr lang="en-US" kern="10" spc="-240" dirty="0">
                <a:ln w="12700">
                  <a:solidFill>
                    <a:schemeClr val="tx1"/>
                  </a:solidFill>
                  <a:round/>
                  <a:headEnd/>
                  <a:tailEnd/>
                </a:ln>
                <a:solidFill>
                  <a:srgbClr val="FFCC99"/>
                </a:solidFill>
                <a:effectLst>
                  <a:outerShdw blurRad="63500" dist="125724" dir="18900000" algn="ctr" rotWithShape="0">
                    <a:srgbClr val="000099">
                      <a:alpha val="74998"/>
                    </a:srgbClr>
                  </a:outerShdw>
                </a:effectLst>
                <a:latin typeface="Impact"/>
                <a:ea typeface="Impact"/>
                <a:cs typeface="Impact"/>
              </a:rPr>
              <a:t>Unit Area</a:t>
            </a:r>
          </a:p>
        </p:txBody>
      </p:sp>
      <p:sp>
        <p:nvSpPr>
          <p:cNvPr id="16" name="Content Placeholder 2"/>
          <p:cNvSpPr txBox="1">
            <a:spLocks/>
          </p:cNvSpPr>
          <p:nvPr/>
        </p:nvSpPr>
        <p:spPr bwMode="auto">
          <a:xfrm>
            <a:off x="457200" y="3276600"/>
            <a:ext cx="830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50000"/>
              </a:spcBef>
            </a:pPr>
            <a:r>
              <a:rPr lang="en-US" dirty="0"/>
              <a:t>By convention, plot Dirac delta as arrow at origin</a:t>
            </a:r>
          </a:p>
        </p:txBody>
      </p:sp>
      <p:graphicFrame>
        <p:nvGraphicFramePr>
          <p:cNvPr id="17" name="Object 17"/>
          <p:cNvGraphicFramePr>
            <a:graphicFrameLocks noChangeAspect="1"/>
          </p:cNvGraphicFramePr>
          <p:nvPr>
            <p:extLst>
              <p:ext uri="{D42A27DB-BD31-4B8C-83A1-F6EECF244321}">
                <p14:modId xmlns:p14="http://schemas.microsoft.com/office/powerpoint/2010/main" val="2583286100"/>
              </p:ext>
            </p:extLst>
          </p:nvPr>
        </p:nvGraphicFramePr>
        <p:xfrm>
          <a:off x="1203325" y="2020887"/>
          <a:ext cx="4130675" cy="1103313"/>
        </p:xfrm>
        <a:graphic>
          <a:graphicData uri="http://schemas.openxmlformats.org/presentationml/2006/ole">
            <mc:AlternateContent xmlns:mc="http://schemas.openxmlformats.org/markup-compatibility/2006">
              <mc:Choice xmlns:v="urn:schemas-microsoft-com:vml" Requires="v">
                <p:oleObj name="Equation" r:id="rId4" imgW="2286000" imgH="609480" progId="Equation.3">
                  <p:embed/>
                </p:oleObj>
              </mc:Choice>
              <mc:Fallback>
                <p:oleObj name="Equation" r:id="rId4" imgW="228600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2020887"/>
                        <a:ext cx="4130675"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Content Placeholder 2"/>
          <p:cNvSpPr txBox="1">
            <a:spLocks/>
          </p:cNvSpPr>
          <p:nvPr/>
        </p:nvSpPr>
        <p:spPr bwMode="auto">
          <a:xfrm>
            <a:off x="685800" y="3886200"/>
            <a:ext cx="4648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dirty="0"/>
              <a:t>Undefined amplitude at origin</a:t>
            </a:r>
          </a:p>
        </p:txBody>
      </p:sp>
      <p:sp>
        <p:nvSpPr>
          <p:cNvPr id="19" name="Content Placeholder 2"/>
          <p:cNvSpPr txBox="1">
            <a:spLocks/>
          </p:cNvSpPr>
          <p:nvPr/>
        </p:nvSpPr>
        <p:spPr bwMode="auto">
          <a:xfrm>
            <a:off x="685800" y="4419600"/>
            <a:ext cx="4648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dirty="0"/>
              <a:t>Denote area at origin as (area)</a:t>
            </a:r>
          </a:p>
        </p:txBody>
      </p:sp>
      <p:sp>
        <p:nvSpPr>
          <p:cNvPr id="20" name="Content Placeholder 2"/>
          <p:cNvSpPr txBox="1">
            <a:spLocks/>
          </p:cNvSpPr>
          <p:nvPr/>
        </p:nvSpPr>
        <p:spPr bwMode="auto">
          <a:xfrm>
            <a:off x="685800" y="4980020"/>
            <a:ext cx="434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dirty="0"/>
              <a:t>Height of arrow is irrelevant</a:t>
            </a:r>
          </a:p>
        </p:txBody>
      </p:sp>
      <p:sp>
        <p:nvSpPr>
          <p:cNvPr id="21" name="Content Placeholder 2"/>
          <p:cNvSpPr txBox="1">
            <a:spLocks/>
          </p:cNvSpPr>
          <p:nvPr/>
        </p:nvSpPr>
        <p:spPr bwMode="auto">
          <a:xfrm>
            <a:off x="685800" y="551342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dirty="0"/>
              <a:t>Direction of arrow indicates sign of area</a:t>
            </a:r>
          </a:p>
        </p:txBody>
      </p:sp>
    </p:spTree>
    <p:extLst>
      <p:ext uri="{BB962C8B-B14F-4D97-AF65-F5344CB8AC3E}">
        <p14:creationId xmlns:p14="http://schemas.microsoft.com/office/powerpoint/2010/main" val="4843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6"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Impulse (Dirac Delta)</a:t>
            </a:r>
          </a:p>
        </p:txBody>
      </p:sp>
      <p:sp>
        <p:nvSpPr>
          <p:cNvPr id="4" name="Slide Number Placeholder 3"/>
          <p:cNvSpPr>
            <a:spLocks noGrp="1"/>
          </p:cNvSpPr>
          <p:nvPr>
            <p:ph type="sldNum" sz="quarter" idx="10"/>
          </p:nvPr>
        </p:nvSpPr>
        <p:spPr/>
        <p:txBody>
          <a:bodyPr/>
          <a:lstStyle/>
          <a:p>
            <a:r>
              <a:rPr lang="en-US" dirty="0"/>
              <a:t>12-</a:t>
            </a:r>
            <a:fld id="{48456A70-0021-B84E-925B-88B7CCC4D2F0}" type="slidenum">
              <a:rPr lang="en-US" smtClean="0"/>
              <a:pPr/>
              <a:t>9</a:t>
            </a:fld>
            <a:endParaRPr lang="en-US" dirty="0"/>
          </a:p>
        </p:txBody>
      </p:sp>
      <p:sp>
        <p:nvSpPr>
          <p:cNvPr id="5" name="Text Box 8"/>
          <p:cNvSpPr txBox="1">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CC00CC"/>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a:defRPr sz="2000">
                <a:solidFill>
                  <a:schemeClr val="tx1"/>
                </a:solidFill>
                <a:latin typeface="Times New Roman" charset="0"/>
                <a:ea typeface="ＭＳ Ｐゴシック" charset="0"/>
              </a:defRPr>
            </a:lvl6pPr>
            <a:lvl7pPr>
              <a:defRPr sz="2000">
                <a:solidFill>
                  <a:schemeClr val="tx1"/>
                </a:solidFill>
                <a:latin typeface="Times New Roman" charset="0"/>
                <a:ea typeface="ＭＳ Ｐゴシック" charset="0"/>
              </a:defRPr>
            </a:lvl7pPr>
            <a:lvl8pPr>
              <a:defRPr sz="2000">
                <a:solidFill>
                  <a:schemeClr val="tx1"/>
                </a:solidFill>
                <a:latin typeface="Times New Roman" charset="0"/>
                <a:ea typeface="ＭＳ Ｐゴシック" charset="0"/>
              </a:defRPr>
            </a:lvl8pPr>
            <a:lvl9pPr>
              <a:defRPr sz="2000">
                <a:solidFill>
                  <a:schemeClr val="tx1"/>
                </a:solidFill>
                <a:latin typeface="Times New Roman" charset="0"/>
                <a:ea typeface="ＭＳ Ｐゴシック" charset="0"/>
              </a:defRPr>
            </a:lvl9pPr>
          </a:lstStyle>
          <a:p>
            <a:pPr algn="ctr">
              <a:spcBef>
                <a:spcPct val="50000"/>
              </a:spcBef>
            </a:pPr>
            <a:r>
              <a:rPr lang="en-US" sz="1600" b="0" i="1" dirty="0">
                <a:solidFill>
                  <a:schemeClr val="tx1"/>
                </a:solidFill>
              </a:rPr>
              <a:t>Continuous-Time Signals and LTI Systems – </a:t>
            </a:r>
            <a:r>
              <a:rPr lang="en-US" sz="1600" b="0" i="1" dirty="0" err="1">
                <a:solidFill>
                  <a:schemeClr val="tx1"/>
                </a:solidFill>
              </a:rPr>
              <a:t>SPFirst</a:t>
            </a:r>
            <a:r>
              <a:rPr lang="en-US" sz="1600" b="0" i="1" dirty="0">
                <a:solidFill>
                  <a:schemeClr val="tx1"/>
                </a:solidFill>
              </a:rPr>
              <a:t> Sec. 9-2</a:t>
            </a:r>
          </a:p>
        </p:txBody>
      </p:sp>
      <p:sp>
        <p:nvSpPr>
          <p:cNvPr id="6" name="Rectangle 3"/>
          <p:cNvSpPr txBox="1">
            <a:spLocks noChangeArrowheads="1"/>
          </p:cNvSpPr>
          <p:nvPr/>
        </p:nvSpPr>
        <p:spPr bwMode="auto">
          <a:xfrm>
            <a:off x="457200" y="1447800"/>
            <a:ext cx="3810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t>We can simplify </a:t>
            </a:r>
            <a:r>
              <a:rPr lang="en-US" b="0" i="1" dirty="0">
                <a:solidFill>
                  <a:schemeClr val="tx1"/>
                </a:solidFill>
                <a:latin typeface="Symbol" charset="0"/>
              </a:rPr>
              <a:t>d</a:t>
            </a:r>
            <a:r>
              <a:rPr lang="en-US" b="0" dirty="0">
                <a:solidFill>
                  <a:schemeClr val="tx1"/>
                </a:solidFill>
              </a:rPr>
              <a:t>(t)</a:t>
            </a:r>
            <a:r>
              <a:rPr lang="en-US" dirty="0"/>
              <a:t> under integration</a:t>
            </a:r>
          </a:p>
        </p:txBody>
      </p:sp>
      <p:sp>
        <p:nvSpPr>
          <p:cNvPr id="7" name="Rectangle 4"/>
          <p:cNvSpPr txBox="1">
            <a:spLocks noChangeArrowheads="1"/>
          </p:cNvSpPr>
          <p:nvPr/>
        </p:nvSpPr>
        <p:spPr>
          <a:xfrm>
            <a:off x="4419600" y="1447800"/>
            <a:ext cx="4191000" cy="609600"/>
          </a:xfrm>
          <a:prstGeom prst="rect">
            <a:avLst/>
          </a:prstGeom>
        </p:spPr>
        <p:txBody>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t>Other examples</a:t>
            </a:r>
          </a:p>
        </p:txBody>
      </p:sp>
      <p:graphicFrame>
        <p:nvGraphicFramePr>
          <p:cNvPr id="8" name="Object 5"/>
          <p:cNvGraphicFramePr>
            <a:graphicFrameLocks noChangeAspect="1"/>
          </p:cNvGraphicFramePr>
          <p:nvPr>
            <p:extLst>
              <p:ext uri="{D42A27DB-BD31-4B8C-83A1-F6EECF244321}">
                <p14:modId xmlns:p14="http://schemas.microsoft.com/office/powerpoint/2010/main" val="2807237449"/>
              </p:ext>
            </p:extLst>
          </p:nvPr>
        </p:nvGraphicFramePr>
        <p:xfrm>
          <a:off x="1371600" y="2344738"/>
          <a:ext cx="2051050" cy="550862"/>
        </p:xfrm>
        <a:graphic>
          <a:graphicData uri="http://schemas.openxmlformats.org/presentationml/2006/ole">
            <mc:AlternateContent xmlns:mc="http://schemas.openxmlformats.org/markup-compatibility/2006">
              <mc:Choice xmlns:v="urn:schemas-microsoft-com:vml" Requires="v">
                <p:oleObj name="Equation" r:id="rId2" imgW="1231560" imgH="330120" progId="Equation.3">
                  <p:embed/>
                </p:oleObj>
              </mc:Choice>
              <mc:Fallback>
                <p:oleObj name="Equation" r:id="rId2" imgW="1231560" imgH="330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44738"/>
                        <a:ext cx="2051050" cy="550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4161670910"/>
              </p:ext>
            </p:extLst>
          </p:nvPr>
        </p:nvGraphicFramePr>
        <p:xfrm>
          <a:off x="1371600" y="3335338"/>
          <a:ext cx="1755775" cy="550862"/>
        </p:xfrm>
        <a:graphic>
          <a:graphicData uri="http://schemas.openxmlformats.org/presentationml/2006/ole">
            <mc:AlternateContent xmlns:mc="http://schemas.openxmlformats.org/markup-compatibility/2006">
              <mc:Choice xmlns:v="urn:schemas-microsoft-com:vml" Requires="v">
                <p:oleObj name="Equation" r:id="rId4" imgW="1054080" imgH="330120" progId="Equation.3">
                  <p:embed/>
                </p:oleObj>
              </mc:Choice>
              <mc:Fallback>
                <p:oleObj name="Equation" r:id="rId4" imgW="10540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335338"/>
                        <a:ext cx="1755775" cy="550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741638353"/>
              </p:ext>
            </p:extLst>
          </p:nvPr>
        </p:nvGraphicFramePr>
        <p:xfrm>
          <a:off x="1143000" y="4706938"/>
          <a:ext cx="2133600" cy="550862"/>
        </p:xfrm>
        <a:graphic>
          <a:graphicData uri="http://schemas.openxmlformats.org/presentationml/2006/ole">
            <mc:AlternateContent xmlns:mc="http://schemas.openxmlformats.org/markup-compatibility/2006">
              <mc:Choice xmlns:v="urn:schemas-microsoft-com:vml" Requires="v">
                <p:oleObj name="Equation" r:id="rId6" imgW="1282680" imgH="330120" progId="Equation.3">
                  <p:embed/>
                </p:oleObj>
              </mc:Choice>
              <mc:Fallback>
                <p:oleObj name="Equation" r:id="rId6" imgW="1282680" imgH="3301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06938"/>
                        <a:ext cx="2133600" cy="550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1302907915"/>
              </p:ext>
            </p:extLst>
          </p:nvPr>
        </p:nvGraphicFramePr>
        <p:xfrm>
          <a:off x="1066800" y="5621338"/>
          <a:ext cx="2493963" cy="550862"/>
        </p:xfrm>
        <a:graphic>
          <a:graphicData uri="http://schemas.openxmlformats.org/presentationml/2006/ole">
            <mc:AlternateContent xmlns:mc="http://schemas.openxmlformats.org/markup-compatibility/2006">
              <mc:Choice xmlns:v="urn:schemas-microsoft-com:vml" Requires="v">
                <p:oleObj name="Equation" r:id="rId8" imgW="1498320" imgH="330120" progId="Equation.3">
                  <p:embed/>
                </p:oleObj>
              </mc:Choice>
              <mc:Fallback>
                <p:oleObj name="Equation" r:id="rId8" imgW="149832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621338"/>
                        <a:ext cx="2493963" cy="550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431723371"/>
              </p:ext>
            </p:extLst>
          </p:nvPr>
        </p:nvGraphicFramePr>
        <p:xfrm>
          <a:off x="4886325" y="1913650"/>
          <a:ext cx="2200275" cy="555625"/>
        </p:xfrm>
        <a:graphic>
          <a:graphicData uri="http://schemas.openxmlformats.org/presentationml/2006/ole">
            <mc:AlternateContent xmlns:mc="http://schemas.openxmlformats.org/markup-compatibility/2006">
              <mc:Choice xmlns:v="urn:schemas-microsoft-com:vml" Requires="v">
                <p:oleObj name="Equation" r:id="rId10" imgW="1257300" imgH="317500" progId="Equation.3">
                  <p:embed/>
                </p:oleObj>
              </mc:Choice>
              <mc:Fallback>
                <p:oleObj name="Equation" r:id="rId10" imgW="1257300" imgH="317500" progId="Equation.3">
                  <p:embed/>
                  <p:pic>
                    <p:nvPicPr>
                      <p:cNvPr id="0" name=""/>
                      <p:cNvPicPr>
                        <a:picLocks noChangeAspect="1" noChangeArrowheads="1"/>
                      </p:cNvPicPr>
                      <p:nvPr/>
                    </p:nvPicPr>
                    <p:blipFill>
                      <a:blip r:embed="rId11"/>
                      <a:srcRect/>
                      <a:stretch>
                        <a:fillRect/>
                      </a:stretch>
                    </p:blipFill>
                    <p:spPr bwMode="auto">
                      <a:xfrm>
                        <a:off x="4886325" y="1913650"/>
                        <a:ext cx="2200275" cy="555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Rectangle 3"/>
          <p:cNvSpPr txBox="1">
            <a:spLocks noChangeArrowheads="1"/>
          </p:cNvSpPr>
          <p:nvPr/>
        </p:nvSpPr>
        <p:spPr bwMode="auto">
          <a:xfrm>
            <a:off x="457200" y="2895600"/>
            <a:ext cx="3810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t>What about?</a:t>
            </a:r>
          </a:p>
        </p:txBody>
      </p:sp>
      <p:sp>
        <p:nvSpPr>
          <p:cNvPr id="19" name="Rectangle 3"/>
          <p:cNvSpPr txBox="1">
            <a:spLocks noChangeArrowheads="1"/>
          </p:cNvSpPr>
          <p:nvPr/>
        </p:nvSpPr>
        <p:spPr bwMode="auto">
          <a:xfrm>
            <a:off x="457200" y="4286733"/>
            <a:ext cx="3810000" cy="59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a:t>What about?</a:t>
            </a:r>
          </a:p>
        </p:txBody>
      </p:sp>
      <p:sp>
        <p:nvSpPr>
          <p:cNvPr id="20" name="Rectangle 3"/>
          <p:cNvSpPr txBox="1">
            <a:spLocks noChangeArrowheads="1"/>
          </p:cNvSpPr>
          <p:nvPr/>
        </p:nvSpPr>
        <p:spPr bwMode="auto">
          <a:xfrm>
            <a:off x="457200" y="3886200"/>
            <a:ext cx="381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sz="2000" dirty="0"/>
              <a:t>Answer: 0</a:t>
            </a:r>
          </a:p>
        </p:txBody>
      </p:sp>
      <p:sp>
        <p:nvSpPr>
          <p:cNvPr id="21" name="Rectangle 3"/>
          <p:cNvSpPr txBox="1">
            <a:spLocks noChangeArrowheads="1"/>
          </p:cNvSpPr>
          <p:nvPr/>
        </p:nvSpPr>
        <p:spPr bwMode="auto">
          <a:xfrm>
            <a:off x="457200" y="5257800"/>
            <a:ext cx="381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Tx/>
              <a:buNone/>
            </a:pPr>
            <a:r>
              <a:rPr lang="en-US" sz="2000" dirty="0"/>
              <a:t>By substitution of variables,</a:t>
            </a:r>
          </a:p>
        </p:txBody>
      </p:sp>
      <p:sp>
        <p:nvSpPr>
          <p:cNvPr id="22" name="Rectangle 4"/>
          <p:cNvSpPr txBox="1">
            <a:spLocks noChangeArrowheads="1"/>
          </p:cNvSpPr>
          <p:nvPr/>
        </p:nvSpPr>
        <p:spPr>
          <a:xfrm>
            <a:off x="4419600" y="3810000"/>
            <a:ext cx="4191000" cy="533400"/>
          </a:xfrm>
          <a:prstGeom prst="rect">
            <a:avLst/>
          </a:prstGeom>
        </p:spPr>
        <p:txBody>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100000"/>
              </a:spcBef>
            </a:pPr>
            <a:r>
              <a:rPr lang="en-US" dirty="0"/>
              <a:t>What about at origin?</a:t>
            </a:r>
          </a:p>
        </p:txBody>
      </p:sp>
      <p:graphicFrame>
        <p:nvGraphicFramePr>
          <p:cNvPr id="23" name="Object 9"/>
          <p:cNvGraphicFramePr>
            <a:graphicFrameLocks noChangeAspect="1"/>
          </p:cNvGraphicFramePr>
          <p:nvPr>
            <p:extLst>
              <p:ext uri="{D42A27DB-BD31-4B8C-83A1-F6EECF244321}">
                <p14:modId xmlns:p14="http://schemas.microsoft.com/office/powerpoint/2010/main" val="3057633610"/>
              </p:ext>
            </p:extLst>
          </p:nvPr>
        </p:nvGraphicFramePr>
        <p:xfrm>
          <a:off x="4876800" y="2438400"/>
          <a:ext cx="3135312" cy="757238"/>
        </p:xfrm>
        <a:graphic>
          <a:graphicData uri="http://schemas.openxmlformats.org/presentationml/2006/ole">
            <mc:AlternateContent xmlns:mc="http://schemas.openxmlformats.org/markup-compatibility/2006">
              <mc:Choice xmlns:v="urn:schemas-microsoft-com:vml" Requires="v">
                <p:oleObj name="Equation" r:id="rId12" imgW="1790700" imgH="431800" progId="Equation.3">
                  <p:embed/>
                </p:oleObj>
              </mc:Choice>
              <mc:Fallback>
                <p:oleObj name="Equation" r:id="rId12" imgW="1790700" imgH="431800" progId="Equation.3">
                  <p:embed/>
                  <p:pic>
                    <p:nvPicPr>
                      <p:cNvPr id="0" name=""/>
                      <p:cNvPicPr>
                        <a:picLocks noChangeAspect="1" noChangeArrowheads="1"/>
                      </p:cNvPicPr>
                      <p:nvPr/>
                    </p:nvPicPr>
                    <p:blipFill>
                      <a:blip r:embed="rId13"/>
                      <a:srcRect/>
                      <a:stretch>
                        <a:fillRect/>
                      </a:stretch>
                    </p:blipFill>
                    <p:spPr bwMode="auto">
                      <a:xfrm>
                        <a:off x="4876800" y="2438400"/>
                        <a:ext cx="3135312" cy="757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 name="Object 9"/>
          <p:cNvGraphicFramePr>
            <a:graphicFrameLocks noChangeAspect="1"/>
          </p:cNvGraphicFramePr>
          <p:nvPr>
            <p:extLst>
              <p:ext uri="{D42A27DB-BD31-4B8C-83A1-F6EECF244321}">
                <p14:modId xmlns:p14="http://schemas.microsoft.com/office/powerpoint/2010/main" val="1078307186"/>
              </p:ext>
            </p:extLst>
          </p:nvPr>
        </p:nvGraphicFramePr>
        <p:xfrm>
          <a:off x="4876800" y="3200400"/>
          <a:ext cx="2840037" cy="563562"/>
        </p:xfrm>
        <a:graphic>
          <a:graphicData uri="http://schemas.openxmlformats.org/presentationml/2006/ole">
            <mc:AlternateContent xmlns:mc="http://schemas.openxmlformats.org/markup-compatibility/2006">
              <mc:Choice xmlns:v="urn:schemas-microsoft-com:vml" Requires="v">
                <p:oleObj name="Equation" r:id="rId14" imgW="1600200" imgH="317500" progId="Equation.3">
                  <p:embed/>
                </p:oleObj>
              </mc:Choice>
              <mc:Fallback>
                <p:oleObj name="Equation" r:id="rId14" imgW="1600200" imgH="317500" progId="Equation.3">
                  <p:embed/>
                  <p:pic>
                    <p:nvPicPr>
                      <p:cNvPr id="0" name=""/>
                      <p:cNvPicPr>
                        <a:picLocks noChangeAspect="1" noChangeArrowheads="1"/>
                      </p:cNvPicPr>
                      <p:nvPr/>
                    </p:nvPicPr>
                    <p:blipFill>
                      <a:blip r:embed="rId15"/>
                      <a:srcRect/>
                      <a:stretch>
                        <a:fillRect/>
                      </a:stretch>
                    </p:blipFill>
                    <p:spPr bwMode="auto">
                      <a:xfrm>
                        <a:off x="4876800" y="3200400"/>
                        <a:ext cx="2840037" cy="563562"/>
                      </a:xfrm>
                      <a:prstGeom prst="rect">
                        <a:avLst/>
                      </a:prstGeom>
                      <a:noFill/>
                      <a:ln>
                        <a:noFill/>
                      </a:ln>
                      <a:effectLst/>
                    </p:spPr>
                  </p:pic>
                </p:oleObj>
              </mc:Fallback>
            </mc:AlternateContent>
          </a:graphicData>
        </a:graphic>
      </p:graphicFrame>
      <p:graphicFrame>
        <p:nvGraphicFramePr>
          <p:cNvPr id="26" name="Object 3"/>
          <p:cNvGraphicFramePr>
            <a:graphicFrameLocks noChangeAspect="1"/>
          </p:cNvGraphicFramePr>
          <p:nvPr>
            <p:extLst>
              <p:ext uri="{D42A27DB-BD31-4B8C-83A1-F6EECF244321}">
                <p14:modId xmlns:p14="http://schemas.microsoft.com/office/powerpoint/2010/main" val="307181563"/>
              </p:ext>
            </p:extLst>
          </p:nvPr>
        </p:nvGraphicFramePr>
        <p:xfrm>
          <a:off x="4876800" y="4621245"/>
          <a:ext cx="1257300" cy="511175"/>
        </p:xfrm>
        <a:graphic>
          <a:graphicData uri="http://schemas.openxmlformats.org/presentationml/2006/ole">
            <mc:AlternateContent xmlns:mc="http://schemas.openxmlformats.org/markup-compatibility/2006">
              <mc:Choice xmlns:v="urn:schemas-microsoft-com:vml" Requires="v">
                <p:oleObj name="Equation" r:id="rId16" imgW="825500" imgH="317500" progId="Equation.3">
                  <p:embed/>
                </p:oleObj>
              </mc:Choice>
              <mc:Fallback>
                <p:oleObj name="Equation" r:id="rId16" imgW="825500" imgH="317500" progId="Equation.3">
                  <p:embed/>
                  <p:pic>
                    <p:nvPicPr>
                      <p:cNvPr id="0" name=""/>
                      <p:cNvPicPr>
                        <a:picLocks noChangeAspect="1" noChangeArrowheads="1"/>
                      </p:cNvPicPr>
                      <p:nvPr/>
                    </p:nvPicPr>
                    <p:blipFill>
                      <a:blip r:embed="rId17"/>
                      <a:srcRect/>
                      <a:stretch>
                        <a:fillRect/>
                      </a:stretch>
                    </p:blipFill>
                    <p:spPr bwMode="auto">
                      <a:xfrm>
                        <a:off x="4876800" y="4621245"/>
                        <a:ext cx="1257300" cy="511175"/>
                      </a:xfrm>
                      <a:prstGeom prst="rect">
                        <a:avLst/>
                      </a:prstGeom>
                      <a:noFill/>
                      <a:ln>
                        <a:noFill/>
                      </a:ln>
                      <a:effectLst/>
                    </p:spPr>
                  </p:pic>
                </p:oleObj>
              </mc:Fallback>
            </mc:AlternateContent>
          </a:graphicData>
        </a:graphic>
      </p:graphicFrame>
      <p:graphicFrame>
        <p:nvGraphicFramePr>
          <p:cNvPr id="27" name="Object 3"/>
          <p:cNvGraphicFramePr>
            <a:graphicFrameLocks noChangeAspect="1"/>
          </p:cNvGraphicFramePr>
          <p:nvPr>
            <p:extLst>
              <p:ext uri="{D42A27DB-BD31-4B8C-83A1-F6EECF244321}">
                <p14:modId xmlns:p14="http://schemas.microsoft.com/office/powerpoint/2010/main" val="2972910906"/>
              </p:ext>
            </p:extLst>
          </p:nvPr>
        </p:nvGraphicFramePr>
        <p:xfrm>
          <a:off x="6199224" y="4267200"/>
          <a:ext cx="1352550" cy="1228725"/>
        </p:xfrm>
        <a:graphic>
          <a:graphicData uri="http://schemas.openxmlformats.org/presentationml/2006/ole">
            <mc:AlternateContent xmlns:mc="http://schemas.openxmlformats.org/markup-compatibility/2006">
              <mc:Choice xmlns:v="urn:schemas-microsoft-com:vml" Requires="v">
                <p:oleObj name="Equation" r:id="rId18" imgW="889000" imgH="762000" progId="Equation.3">
                  <p:embed/>
                </p:oleObj>
              </mc:Choice>
              <mc:Fallback>
                <p:oleObj name="Equation" r:id="rId18" imgW="889000" imgH="762000" progId="Equation.3">
                  <p:embed/>
                  <p:pic>
                    <p:nvPicPr>
                      <p:cNvPr id="0" name=""/>
                      <p:cNvPicPr>
                        <a:picLocks noChangeAspect="1" noChangeArrowheads="1"/>
                      </p:cNvPicPr>
                      <p:nvPr/>
                    </p:nvPicPr>
                    <p:blipFill>
                      <a:blip r:embed="rId19"/>
                      <a:srcRect/>
                      <a:stretch>
                        <a:fillRect/>
                      </a:stretch>
                    </p:blipFill>
                    <p:spPr bwMode="auto">
                      <a:xfrm>
                        <a:off x="6199224" y="4267200"/>
                        <a:ext cx="1352550" cy="1228725"/>
                      </a:xfrm>
                      <a:prstGeom prst="rect">
                        <a:avLst/>
                      </a:prstGeom>
                      <a:noFill/>
                      <a:ln>
                        <a:noFill/>
                      </a:ln>
                      <a:effectLst/>
                    </p:spPr>
                  </p:pic>
                </p:oleObj>
              </mc:Fallback>
            </mc:AlternateContent>
          </a:graphicData>
        </a:graphic>
      </p:graphicFrame>
      <p:graphicFrame>
        <p:nvGraphicFramePr>
          <p:cNvPr id="28" name="Object 3"/>
          <p:cNvGraphicFramePr>
            <a:graphicFrameLocks noChangeAspect="1"/>
          </p:cNvGraphicFramePr>
          <p:nvPr>
            <p:extLst>
              <p:ext uri="{D42A27DB-BD31-4B8C-83A1-F6EECF244321}">
                <p14:modId xmlns:p14="http://schemas.microsoft.com/office/powerpoint/2010/main" val="1134285269"/>
              </p:ext>
            </p:extLst>
          </p:nvPr>
        </p:nvGraphicFramePr>
        <p:xfrm>
          <a:off x="7647024" y="4724400"/>
          <a:ext cx="581025" cy="327025"/>
        </p:xfrm>
        <a:graphic>
          <a:graphicData uri="http://schemas.openxmlformats.org/presentationml/2006/ole">
            <mc:AlternateContent xmlns:mc="http://schemas.openxmlformats.org/markup-compatibility/2006">
              <mc:Choice xmlns:v="urn:schemas-microsoft-com:vml" Requires="v">
                <p:oleObj name="Equation" r:id="rId20" imgW="381000" imgH="203200" progId="Equation.3">
                  <p:embed/>
                </p:oleObj>
              </mc:Choice>
              <mc:Fallback>
                <p:oleObj name="Equation" r:id="rId20" imgW="381000" imgH="203200" progId="Equation.3">
                  <p:embed/>
                  <p:pic>
                    <p:nvPicPr>
                      <p:cNvPr id="0" name=""/>
                      <p:cNvPicPr>
                        <a:picLocks noChangeAspect="1" noChangeArrowheads="1"/>
                      </p:cNvPicPr>
                      <p:nvPr/>
                    </p:nvPicPr>
                    <p:blipFill>
                      <a:blip r:embed="rId21"/>
                      <a:srcRect/>
                      <a:stretch>
                        <a:fillRect/>
                      </a:stretch>
                    </p:blipFill>
                    <p:spPr bwMode="auto">
                      <a:xfrm>
                        <a:off x="7647024" y="4724400"/>
                        <a:ext cx="581025" cy="327025"/>
                      </a:xfrm>
                      <a:prstGeom prst="rect">
                        <a:avLst/>
                      </a:prstGeom>
                      <a:noFill/>
                      <a:ln>
                        <a:noFill/>
                      </a:ln>
                      <a:effectLst/>
                    </p:spPr>
                  </p:pic>
                </p:oleObj>
              </mc:Fallback>
            </mc:AlternateContent>
          </a:graphicData>
        </a:graphic>
      </p:graphicFrame>
      <p:sp>
        <p:nvSpPr>
          <p:cNvPr id="29" name="TextBox 28"/>
          <p:cNvSpPr txBox="1"/>
          <p:nvPr/>
        </p:nvSpPr>
        <p:spPr>
          <a:xfrm>
            <a:off x="76200" y="6477000"/>
            <a:ext cx="7467600" cy="338554"/>
          </a:xfrm>
          <a:prstGeom prst="rect">
            <a:avLst/>
          </a:prstGeom>
          <a:noFill/>
        </p:spPr>
        <p:txBody>
          <a:bodyPr wrap="square" rtlCol="0">
            <a:spAutoFit/>
          </a:bodyPr>
          <a:lstStyle/>
          <a:p>
            <a:r>
              <a:rPr lang="en-US" sz="1600" dirty="0">
                <a:solidFill>
                  <a:srgbClr val="0000FF"/>
                </a:solidFill>
              </a:rPr>
              <a:t>L. B. Jackson, “A correction to impulse invariance,” </a:t>
            </a:r>
            <a:r>
              <a:rPr lang="en-US" sz="1600" i="1" dirty="0">
                <a:solidFill>
                  <a:srgbClr val="0000FF"/>
                </a:solidFill>
              </a:rPr>
              <a:t>IEEE Sig. Proc. Letters</a:t>
            </a:r>
            <a:r>
              <a:rPr lang="en-US" sz="1600" dirty="0">
                <a:solidFill>
                  <a:srgbClr val="0000FF"/>
                </a:solidFill>
              </a:rPr>
              <a:t>, Oct. 2000.</a:t>
            </a:r>
          </a:p>
        </p:txBody>
      </p:sp>
      <p:sp>
        <p:nvSpPr>
          <p:cNvPr id="32" name="Rectangle 4"/>
          <p:cNvSpPr txBox="1">
            <a:spLocks noChangeArrowheads="1"/>
          </p:cNvSpPr>
          <p:nvPr/>
        </p:nvSpPr>
        <p:spPr>
          <a:xfrm>
            <a:off x="4419600" y="5410200"/>
            <a:ext cx="4191000" cy="533400"/>
          </a:xfrm>
          <a:prstGeom prst="rect">
            <a:avLst/>
          </a:prstGeom>
        </p:spPr>
        <p:txBody>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0050" lvl="1" indent="0">
              <a:spcBef>
                <a:spcPts val="1200"/>
              </a:spcBef>
              <a:buFontTx/>
              <a:buNone/>
            </a:pPr>
            <a:r>
              <a:rPr lang="en-US" i="1" dirty="0">
                <a:latin typeface="Times New Roman" charset="0"/>
              </a:rPr>
              <a:t>u</a:t>
            </a:r>
            <a:r>
              <a:rPr lang="en-US" dirty="0">
                <a:latin typeface="Times New Roman" charset="0"/>
              </a:rPr>
              <a:t>(0) can take any value</a:t>
            </a:r>
          </a:p>
        </p:txBody>
      </p:sp>
      <p:sp>
        <p:nvSpPr>
          <p:cNvPr id="33" name="Rectangle 4"/>
          <p:cNvSpPr txBox="1">
            <a:spLocks noChangeArrowheads="1"/>
          </p:cNvSpPr>
          <p:nvPr/>
        </p:nvSpPr>
        <p:spPr>
          <a:xfrm>
            <a:off x="4419600" y="5867400"/>
            <a:ext cx="4191000" cy="533400"/>
          </a:xfrm>
          <a:prstGeom prst="rect">
            <a:avLst/>
          </a:prstGeom>
        </p:spPr>
        <p:txBody>
          <a:bodyPr/>
          <a:lstStyle>
            <a:lvl1pPr marL="342900" indent="-342900" algn="l" rtl="0" eaLnBrk="0" fontAlgn="base" hangingPunct="0">
              <a:spcBef>
                <a:spcPct val="20000"/>
              </a:spcBef>
              <a:spcAft>
                <a:spcPct val="0"/>
              </a:spcAft>
              <a:buChar char="•"/>
              <a:defRPr sz="2800" b="1">
                <a:solidFill>
                  <a:srgbClr val="CC00C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0050" lvl="1" indent="0">
              <a:spcBef>
                <a:spcPts val="600"/>
              </a:spcBef>
              <a:buFontTx/>
              <a:buNone/>
            </a:pPr>
            <a:r>
              <a:rPr lang="en-US" dirty="0">
                <a:latin typeface="Times New Roman" charset="0"/>
              </a:rPr>
              <a:t>Common values: 0, </a:t>
            </a:r>
            <a:r>
              <a:rPr lang="en-US" dirty="0">
                <a:solidFill>
                  <a:srgbClr val="0000FF"/>
                </a:solidFill>
                <a:latin typeface="Times New Roman" charset="0"/>
              </a:rPr>
              <a:t>½</a:t>
            </a:r>
            <a:r>
              <a:rPr lang="en-US" dirty="0">
                <a:latin typeface="Times New Roman" charset="0"/>
              </a:rPr>
              <a:t>, 1</a:t>
            </a:r>
          </a:p>
          <a:p>
            <a:pPr marL="400050" lvl="1" indent="0">
              <a:spcBef>
                <a:spcPts val="1200"/>
              </a:spcBef>
              <a:buFontTx/>
              <a:buNone/>
            </a:pPr>
            <a:endParaRPr lang="en-US" dirty="0">
              <a:latin typeface="Times New Roman" charset="0"/>
            </a:endParaRPr>
          </a:p>
        </p:txBody>
      </p:sp>
      <p:grpSp>
        <p:nvGrpSpPr>
          <p:cNvPr id="38" name="Group 37"/>
          <p:cNvGrpSpPr/>
          <p:nvPr/>
        </p:nvGrpSpPr>
        <p:grpSpPr>
          <a:xfrm>
            <a:off x="7391400" y="6334760"/>
            <a:ext cx="152400" cy="335280"/>
            <a:chOff x="7391400" y="6334760"/>
            <a:chExt cx="152400" cy="335280"/>
          </a:xfrm>
        </p:grpSpPr>
        <p:cxnSp>
          <p:nvCxnSpPr>
            <p:cNvPr id="34" name="Straight Connector 33"/>
            <p:cNvCxnSpPr/>
            <p:nvPr/>
          </p:nvCxnSpPr>
          <p:spPr bwMode="auto">
            <a:xfrm>
              <a:off x="7391400" y="6659880"/>
              <a:ext cx="152400" cy="0"/>
            </a:xfrm>
            <a:prstGeom prst="line">
              <a:avLst/>
            </a:prstGeom>
            <a:solidFill>
              <a:schemeClr val="accent1"/>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Arrow Connector 34"/>
            <p:cNvCxnSpPr/>
            <p:nvPr/>
          </p:nvCxnSpPr>
          <p:spPr bwMode="auto">
            <a:xfrm flipV="1">
              <a:off x="7543800" y="6334760"/>
              <a:ext cx="0" cy="335280"/>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395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9" grpId="0"/>
      <p:bldP spid="20" grpId="0"/>
      <p:bldP spid="21" grpId="0"/>
      <p:bldP spid="22" grpId="0"/>
      <p:bldP spid="29" grpId="0"/>
      <p:bldP spid="32" grpId="0"/>
      <p:bldP spid="3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25400" cap="flat" cmpd="sng" algn="ctr">
          <a:solidFill>
            <a:schemeClr val="tx1"/>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17789</TotalTime>
  <Words>1843</Words>
  <Application>Microsoft Macintosh PowerPoint</Application>
  <PresentationFormat>On-screen Show (4:3)</PresentationFormat>
  <Paragraphs>313</Paragraphs>
  <Slides>17</Slides>
  <Notes>0</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Cambria</vt:lpstr>
      <vt:lpstr>Cambria Math</vt:lpstr>
      <vt:lpstr>Impact</vt:lpstr>
      <vt:lpstr>Symbol</vt:lpstr>
      <vt:lpstr>Times New Roman</vt:lpstr>
      <vt:lpstr>Verdana</vt:lpstr>
      <vt:lpstr>Wingdings</vt:lpstr>
      <vt:lpstr>Zapf Dingbats</vt:lpstr>
      <vt:lpstr>Default Design</vt:lpstr>
      <vt:lpstr>Equation</vt:lpstr>
      <vt:lpstr>Continuous-Time Signals and LTI Systems</vt:lpstr>
      <vt:lpstr>Linear Systems and Signals Topics</vt:lpstr>
      <vt:lpstr>Many Faces of Signals</vt:lpstr>
      <vt:lpstr>Two-Sided Signals</vt:lpstr>
      <vt:lpstr>One-Sided Signals</vt:lpstr>
      <vt:lpstr>Finite-Length Signals</vt:lpstr>
      <vt:lpstr>Unit Impulse (Dirac Delta)</vt:lpstr>
      <vt:lpstr>Unit Impulse (Dirac Delta)</vt:lpstr>
      <vt:lpstr>Unit Impulse (Dirac Delta)</vt:lpstr>
      <vt:lpstr>Systems</vt:lpstr>
      <vt:lpstr>Continuous-Time System Properties</vt:lpstr>
      <vt:lpstr>Initial Conditions for Linear Systems</vt:lpstr>
      <vt:lpstr>Init. Cond. for Time-Invariant Systems?</vt:lpstr>
      <vt:lpstr>Continuous-Time System Properties</vt:lpstr>
      <vt:lpstr>Continuous-Time System Properties</vt:lpstr>
      <vt:lpstr>Continuous-Time System Properties</vt:lpstr>
      <vt:lpstr>License Info for SPFirst Slides</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EE 345S Lecture 0</dc:subject>
  <dc:creator>Brian L. Evans</dc:creator>
  <cp:lastModifiedBy>Brian Evans</cp:lastModifiedBy>
  <cp:revision>1267</cp:revision>
  <cp:lastPrinted>2016-05-26T02:20:27Z</cp:lastPrinted>
  <dcterms:created xsi:type="dcterms:W3CDTF">1999-08-31T01:42:33Z</dcterms:created>
  <dcterms:modified xsi:type="dcterms:W3CDTF">2024-08-19T05:30:32Z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3</vt:i4>
  </property>
  <property fmtid="{D5CDD505-2E9C-101B-9397-08002B2CF9AE}" pid="7" name="MailAddress">
    <vt:lpwstr>bevans@ece.utexas.edu</vt:lpwstr>
  </property>
  <property fmtid="{D5CDD505-2E9C-101B-9397-08002B2CF9AE}" pid="8" name="HomePage">
    <vt:lpwstr>http://www.ece.utexas.ed/~bevans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L:\bevans\ee313s01\01_Introduction</vt:lpwstr>
  </property>
</Properties>
</file>