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469" r:id="rId3"/>
    <p:sldId id="477" r:id="rId4"/>
    <p:sldId id="483" r:id="rId5"/>
    <p:sldId id="485" r:id="rId6"/>
    <p:sldId id="486" r:id="rId7"/>
    <p:sldId id="487" r:id="rId8"/>
    <p:sldId id="488" r:id="rId9"/>
    <p:sldId id="489" r:id="rId10"/>
    <p:sldId id="490" r:id="rId11"/>
    <p:sldId id="492" r:id="rId12"/>
    <p:sldId id="484" r:id="rId13"/>
    <p:sldId id="436" r:id="rId14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1616"/>
    <a:srgbClr val="1E1E1E"/>
    <a:srgbClr val="2B2B2B"/>
    <a:srgbClr val="434343"/>
    <a:srgbClr val="585858"/>
    <a:srgbClr val="505050"/>
    <a:srgbClr val="404040"/>
    <a:srgbClr val="242424"/>
    <a:srgbClr val="A5A5E9"/>
    <a:srgbClr val="CF3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84" autoAdjust="0"/>
    <p:restoredTop sz="94660"/>
  </p:normalViewPr>
  <p:slideViewPr>
    <p:cSldViewPr>
      <p:cViewPr varScale="1">
        <p:scale>
          <a:sx n="113" d="100"/>
          <a:sy n="113" d="100"/>
        </p:scale>
        <p:origin x="159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200" y="-10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715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715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9C1538-8C06-C145-B348-B6B904A0B8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51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2675" y="688975"/>
            <a:ext cx="4679950" cy="3509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3763" y="4427538"/>
            <a:ext cx="5056187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A808DF4-B55E-EC42-B023-904EB67A61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56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8DF4-B55E-EC42-B023-904EB67A618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8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13-</a:t>
            </a:r>
            <a:fld id="{25E6C7D9-E153-A246-A118-12F94377C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852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F0256674-A60C-E94E-9F9F-1C820431AC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5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07645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7695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7881BF9C-558B-2145-8DFD-3FA67EFD8A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7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13-</a:t>
            </a:r>
            <a:fld id="{48456A70-0021-B84E-925B-88B7CCC4D2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22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13-</a:t>
            </a:r>
            <a:fld id="{33EDC96D-55DE-CA44-A250-A00E3EA1FE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62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767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0767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13-</a:t>
            </a:r>
            <a:fld id="{95762E6C-DE49-564A-8C5A-CB9F777757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7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13-</a:t>
            </a:r>
            <a:fld id="{B41D315A-3C59-1141-9ADA-E7C044A046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37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13-</a:t>
            </a:r>
            <a:fld id="{A4D5F681-E361-EC4F-A31C-2C64434285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7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13-</a:t>
            </a:r>
            <a:fld id="{8B3C100E-1D49-9B4B-9283-CFA0E9FD43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38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98833C8E-FE58-5C4B-9D16-66EC237C2A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1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77728885-51BE-1D4A-AD7E-30D0C367FA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3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305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US" dirty="0"/>
              <a:t>13-</a:t>
            </a:r>
            <a:fld id="{B4EAA76D-941B-F24A-9A99-FA0C585D58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CC00CC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ece.utexas.edu/~bevans/courses/signals/handouts/Appendix%20E%20Convolution%20Example.pdf" TargetMode="External"/><Relationship Id="rId2" Type="http://schemas.openxmlformats.org/officeDocument/2006/relationships/hyperlink" Target="http://dspfirst.gatech.edu/matlab/ZipFiles/cconvdemo-v218.zi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spfirst.gatech.edu/matlab/ZipFiles/dconvdemo-v318.zi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4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1.0/legalcode" TargetMode="External"/><Relationship Id="rId2" Type="http://schemas.openxmlformats.org/officeDocument/2006/relationships/hyperlink" Target="http://creativecommons.org/licenses/by-nc-sa/1.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e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0.emf"/><Relationship Id="rId18" Type="http://schemas.openxmlformats.org/officeDocument/2006/relationships/oleObject" Target="../embeddings/oleObject13.bin"/><Relationship Id="rId26" Type="http://schemas.openxmlformats.org/officeDocument/2006/relationships/oleObject" Target="../embeddings/oleObject17.bin"/><Relationship Id="rId3" Type="http://schemas.openxmlformats.org/officeDocument/2006/relationships/image" Target="../media/image5.wmf"/><Relationship Id="rId21" Type="http://schemas.openxmlformats.org/officeDocument/2006/relationships/image" Target="../media/image14.emf"/><Relationship Id="rId7" Type="http://schemas.openxmlformats.org/officeDocument/2006/relationships/image" Target="../media/image7.e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12.wmf"/><Relationship Id="rId25" Type="http://schemas.openxmlformats.org/officeDocument/2006/relationships/image" Target="../media/image16.emf"/><Relationship Id="rId2" Type="http://schemas.openxmlformats.org/officeDocument/2006/relationships/oleObject" Target="../embeddings/oleObject5.bin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4.bin"/><Relationship Id="rId29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9.emf"/><Relationship Id="rId24" Type="http://schemas.openxmlformats.org/officeDocument/2006/relationships/oleObject" Target="../embeddings/oleObject16.bin"/><Relationship Id="rId5" Type="http://schemas.openxmlformats.org/officeDocument/2006/relationships/image" Target="../media/image6.wmf"/><Relationship Id="rId15" Type="http://schemas.openxmlformats.org/officeDocument/2006/relationships/image" Target="../media/image11.wmf"/><Relationship Id="rId23" Type="http://schemas.openxmlformats.org/officeDocument/2006/relationships/image" Target="../media/image15.emf"/><Relationship Id="rId28" Type="http://schemas.openxmlformats.org/officeDocument/2006/relationships/oleObject" Target="../embeddings/oleObject18.bin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13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8.emf"/><Relationship Id="rId14" Type="http://schemas.openxmlformats.org/officeDocument/2006/relationships/oleObject" Target="../embeddings/oleObject11.bin"/><Relationship Id="rId22" Type="http://schemas.openxmlformats.org/officeDocument/2006/relationships/oleObject" Target="../embeddings/oleObject15.bin"/><Relationship Id="rId27" Type="http://schemas.openxmlformats.org/officeDocument/2006/relationships/image" Target="../media/image17.emf"/><Relationship Id="rId30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5.bin"/><Relationship Id="rId18" Type="http://schemas.openxmlformats.org/officeDocument/2006/relationships/oleObject" Target="../embeddings/oleObject28.bin"/><Relationship Id="rId26" Type="http://schemas.openxmlformats.org/officeDocument/2006/relationships/oleObject" Target="../embeddings/oleObject32.bin"/><Relationship Id="rId3" Type="http://schemas.openxmlformats.org/officeDocument/2006/relationships/image" Target="../media/image20.emf"/><Relationship Id="rId21" Type="http://schemas.openxmlformats.org/officeDocument/2006/relationships/image" Target="../media/image27.wmf"/><Relationship Id="rId34" Type="http://schemas.openxmlformats.org/officeDocument/2006/relationships/image" Target="../media/image34.png"/><Relationship Id="rId7" Type="http://schemas.openxmlformats.org/officeDocument/2006/relationships/image" Target="../media/image22.emf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25.wmf"/><Relationship Id="rId25" Type="http://schemas.openxmlformats.org/officeDocument/2006/relationships/image" Target="../media/image29.wmf"/><Relationship Id="rId33" Type="http://schemas.openxmlformats.org/officeDocument/2006/relationships/image" Target="../media/image33.emf"/><Relationship Id="rId2" Type="http://schemas.openxmlformats.org/officeDocument/2006/relationships/oleObject" Target="../embeddings/oleObject19.bin"/><Relationship Id="rId16" Type="http://schemas.openxmlformats.org/officeDocument/2006/relationships/oleObject" Target="../embeddings/oleObject27.bin"/><Relationship Id="rId20" Type="http://schemas.openxmlformats.org/officeDocument/2006/relationships/oleObject" Target="../embeddings/oleObject29.bin"/><Relationship Id="rId29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6.wmf"/><Relationship Id="rId24" Type="http://schemas.openxmlformats.org/officeDocument/2006/relationships/oleObject" Target="../embeddings/oleObject31.bin"/><Relationship Id="rId32" Type="http://schemas.openxmlformats.org/officeDocument/2006/relationships/oleObject" Target="../embeddings/oleObject35.bin"/><Relationship Id="rId5" Type="http://schemas.openxmlformats.org/officeDocument/2006/relationships/image" Target="../media/image21.emf"/><Relationship Id="rId15" Type="http://schemas.openxmlformats.org/officeDocument/2006/relationships/image" Target="../media/image24.wmf"/><Relationship Id="rId23" Type="http://schemas.openxmlformats.org/officeDocument/2006/relationships/image" Target="../media/image28.wmf"/><Relationship Id="rId28" Type="http://schemas.openxmlformats.org/officeDocument/2006/relationships/oleObject" Target="../embeddings/oleObject33.bin"/><Relationship Id="rId10" Type="http://schemas.openxmlformats.org/officeDocument/2006/relationships/oleObject" Target="../embeddings/oleObject23.bin"/><Relationship Id="rId19" Type="http://schemas.openxmlformats.org/officeDocument/2006/relationships/image" Target="../media/image26.wmf"/><Relationship Id="rId31" Type="http://schemas.openxmlformats.org/officeDocument/2006/relationships/image" Target="../media/image32.e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26.bin"/><Relationship Id="rId22" Type="http://schemas.openxmlformats.org/officeDocument/2006/relationships/oleObject" Target="../embeddings/oleObject30.bin"/><Relationship Id="rId27" Type="http://schemas.openxmlformats.org/officeDocument/2006/relationships/image" Target="../media/image30.emf"/><Relationship Id="rId30" Type="http://schemas.openxmlformats.org/officeDocument/2006/relationships/oleObject" Target="../embeddings/oleObject34.bin"/><Relationship Id="rId8" Type="http://schemas.openxmlformats.org/officeDocument/2006/relationships/oleObject" Target="../embeddings/oleObject2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spfirst.gatech.edu/matlab/ZipFiles/cconvdemo-v218.zi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447800"/>
            <a:ext cx="7772400" cy="11430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Continuous-Time Convolution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895600"/>
            <a:ext cx="7696200" cy="1752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charset="0"/>
              </a:rPr>
              <a:t>Prof. Brian L. Evans</a:t>
            </a:r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Dept. of Electrical and Computer Engineering</a:t>
            </a:r>
          </a:p>
          <a:p>
            <a:r>
              <a:rPr lang="en-US" dirty="0">
                <a:latin typeface="Times New Roman" charset="0"/>
              </a:rPr>
              <a:t>The University of Texas at Austin</a:t>
            </a:r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0" i="1" dirty="0">
                <a:solidFill>
                  <a:schemeClr val="tx1"/>
                </a:solidFill>
              </a:rPr>
              <a:t>EE 313 Linear Systems and Signals                          </a:t>
            </a:r>
            <a:r>
              <a:rPr lang="en-US" sz="2400" b="0" i="1">
                <a:solidFill>
                  <a:schemeClr val="tx1"/>
                </a:solidFill>
              </a:rPr>
              <a:t>Fall 2024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0" y="59436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 i="1" dirty="0"/>
              <a:t>Lecture 13                     http://</a:t>
            </a:r>
            <a:r>
              <a:rPr lang="en-US" sz="2000" b="0" i="1" dirty="0" err="1"/>
              <a:t>www.ece.utexas.edu</a:t>
            </a:r>
            <a:r>
              <a:rPr lang="en-US" sz="2000" b="0" i="1" dirty="0"/>
              <a:t>/~</a:t>
            </a:r>
            <a:r>
              <a:rPr lang="en-US" sz="2000" b="0" i="1" dirty="0" err="1"/>
              <a:t>bevans</a:t>
            </a:r>
            <a:r>
              <a:rPr lang="en-US" sz="2000" b="0" i="1" dirty="0"/>
              <a:t>/courses/signals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5626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Textbook: McClellan, Schafer &amp; Yoder, </a:t>
            </a:r>
            <a:r>
              <a:rPr lang="en-US" sz="2000" i="1" dirty="0">
                <a:solidFill>
                  <a:srgbClr val="0000FF"/>
                </a:solidFill>
              </a:rPr>
              <a:t>Signal Processing First, </a:t>
            </a:r>
            <a:r>
              <a:rPr lang="en-US" sz="2000" dirty="0">
                <a:solidFill>
                  <a:srgbClr val="0000FF"/>
                </a:solidFill>
              </a:rPr>
              <a:t>2003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3" name="Rectangle 107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Graphical Convolution Example</a:t>
            </a:r>
          </a:p>
        </p:txBody>
      </p:sp>
      <p:sp>
        <p:nvSpPr>
          <p:cNvPr id="51254" name="Rectangle 1078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05800" cy="533400"/>
          </a:xfrm>
        </p:spPr>
        <p:txBody>
          <a:bodyPr/>
          <a:lstStyle/>
          <a:p>
            <a:r>
              <a:rPr lang="en-US" dirty="0"/>
              <a:t>Result of convolution (5 intervals of interest):</a:t>
            </a:r>
          </a:p>
        </p:txBody>
      </p:sp>
      <p:graphicFrame>
        <p:nvGraphicFramePr>
          <p:cNvPr id="51204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686843"/>
              </p:ext>
            </p:extLst>
          </p:nvPr>
        </p:nvGraphicFramePr>
        <p:xfrm>
          <a:off x="879475" y="2135188"/>
          <a:ext cx="5619750" cy="258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24080" imgH="1447560" progId="Equation.3">
                  <p:embed/>
                </p:oleObj>
              </mc:Choice>
              <mc:Fallback>
                <p:oleObj name="Equation" r:id="rId2" imgW="3124080" imgH="1447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475" y="2135188"/>
                        <a:ext cx="5619750" cy="2589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990600" y="4692650"/>
            <a:ext cx="5562600" cy="1784350"/>
            <a:chOff x="990600" y="4692650"/>
            <a:chExt cx="5562600" cy="1784350"/>
          </a:xfrm>
        </p:grpSpPr>
        <p:sp>
          <p:nvSpPr>
            <p:cNvPr id="51261" name="Line 1085"/>
            <p:cNvSpPr>
              <a:spLocks noChangeShapeType="1"/>
            </p:cNvSpPr>
            <p:nvPr/>
          </p:nvSpPr>
          <p:spPr bwMode="auto">
            <a:xfrm>
              <a:off x="990600" y="5988050"/>
              <a:ext cx="525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62" name="Line 1086"/>
            <p:cNvSpPr>
              <a:spLocks noChangeShapeType="1"/>
            </p:cNvSpPr>
            <p:nvPr/>
          </p:nvSpPr>
          <p:spPr bwMode="auto">
            <a:xfrm flipV="1">
              <a:off x="3048000" y="4997450"/>
              <a:ext cx="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63" name="Line 1087"/>
            <p:cNvSpPr>
              <a:spLocks noChangeShapeType="1"/>
            </p:cNvSpPr>
            <p:nvPr/>
          </p:nvSpPr>
          <p:spPr bwMode="auto">
            <a:xfrm>
              <a:off x="1981200" y="591185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64" name="Line 1088"/>
            <p:cNvSpPr>
              <a:spLocks noChangeShapeType="1"/>
            </p:cNvSpPr>
            <p:nvPr/>
          </p:nvSpPr>
          <p:spPr bwMode="auto">
            <a:xfrm>
              <a:off x="3048000" y="591185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67" name="Line 1091"/>
            <p:cNvSpPr>
              <a:spLocks noChangeShapeType="1"/>
            </p:cNvSpPr>
            <p:nvPr/>
          </p:nvSpPr>
          <p:spPr bwMode="auto">
            <a:xfrm>
              <a:off x="4114800" y="591185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68" name="Line 1092"/>
            <p:cNvSpPr>
              <a:spLocks noChangeShapeType="1"/>
            </p:cNvSpPr>
            <p:nvPr/>
          </p:nvSpPr>
          <p:spPr bwMode="auto">
            <a:xfrm>
              <a:off x="5181600" y="591185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69" name="Text Box 1093"/>
            <p:cNvSpPr txBox="1">
              <a:spLocks noChangeArrowheads="1"/>
            </p:cNvSpPr>
            <p:nvPr/>
          </p:nvSpPr>
          <p:spPr bwMode="auto">
            <a:xfrm>
              <a:off x="6248400" y="5803900"/>
              <a:ext cx="3048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/>
                <a:t>t</a:t>
              </a:r>
            </a:p>
          </p:txBody>
        </p:sp>
        <p:sp>
          <p:nvSpPr>
            <p:cNvPr id="51270" name="Line 1094"/>
            <p:cNvSpPr>
              <a:spLocks noChangeShapeType="1"/>
            </p:cNvSpPr>
            <p:nvPr/>
          </p:nvSpPr>
          <p:spPr bwMode="auto">
            <a:xfrm>
              <a:off x="1295400" y="5988050"/>
              <a:ext cx="685800" cy="0"/>
            </a:xfrm>
            <a:prstGeom prst="line">
              <a:avLst/>
            </a:prstGeom>
            <a:noFill/>
            <a:ln w="38100">
              <a:solidFill>
                <a:srgbClr val="66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1" name="Line 1095"/>
            <p:cNvSpPr>
              <a:spLocks noChangeShapeType="1"/>
            </p:cNvSpPr>
            <p:nvPr/>
          </p:nvSpPr>
          <p:spPr bwMode="auto">
            <a:xfrm>
              <a:off x="3048000" y="5378450"/>
              <a:ext cx="1066800" cy="0"/>
            </a:xfrm>
            <a:prstGeom prst="line">
              <a:avLst/>
            </a:prstGeom>
            <a:noFill/>
            <a:ln w="38100">
              <a:solidFill>
                <a:srgbClr val="66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2" name="Line 1096"/>
            <p:cNvSpPr>
              <a:spLocks noChangeShapeType="1"/>
            </p:cNvSpPr>
            <p:nvPr/>
          </p:nvSpPr>
          <p:spPr bwMode="auto">
            <a:xfrm>
              <a:off x="5181600" y="5988050"/>
              <a:ext cx="685800" cy="0"/>
            </a:xfrm>
            <a:prstGeom prst="line">
              <a:avLst/>
            </a:prstGeom>
            <a:noFill/>
            <a:ln w="38100">
              <a:solidFill>
                <a:srgbClr val="66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6" name="Arc 1100"/>
            <p:cNvSpPr>
              <a:spLocks/>
            </p:cNvSpPr>
            <p:nvPr/>
          </p:nvSpPr>
          <p:spPr bwMode="auto">
            <a:xfrm flipH="1">
              <a:off x="1981200" y="5378450"/>
              <a:ext cx="1066800" cy="6096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66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6600FF"/>
                </a:solidFill>
              </a:endParaRPr>
            </a:p>
          </p:txBody>
        </p:sp>
        <p:sp>
          <p:nvSpPr>
            <p:cNvPr id="51277" name="Arc 1101"/>
            <p:cNvSpPr>
              <a:spLocks/>
            </p:cNvSpPr>
            <p:nvPr/>
          </p:nvSpPr>
          <p:spPr bwMode="auto">
            <a:xfrm flipH="1" flipV="1">
              <a:off x="4114800" y="5378450"/>
              <a:ext cx="1066800" cy="6096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66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>
                <a:solidFill>
                  <a:srgbClr val="6600FF"/>
                </a:solidFill>
              </a:endParaRPr>
            </a:p>
          </p:txBody>
        </p:sp>
        <p:sp>
          <p:nvSpPr>
            <p:cNvPr id="51278" name="Text Box 1102"/>
            <p:cNvSpPr txBox="1">
              <a:spLocks noChangeArrowheads="1"/>
            </p:cNvSpPr>
            <p:nvPr/>
          </p:nvSpPr>
          <p:spPr bwMode="auto">
            <a:xfrm>
              <a:off x="2971800" y="4692650"/>
              <a:ext cx="914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y</a:t>
              </a:r>
              <a:r>
                <a:rPr lang="en-US"/>
                <a:t>(</a:t>
              </a:r>
              <a:r>
                <a:rPr lang="en-US" i="1"/>
                <a:t>t</a:t>
              </a:r>
              <a:r>
                <a:rPr lang="en-US"/>
                <a:t>)</a:t>
              </a:r>
            </a:p>
          </p:txBody>
        </p:sp>
        <p:sp>
          <p:nvSpPr>
            <p:cNvPr id="51279" name="Text Box 1103"/>
            <p:cNvSpPr txBox="1">
              <a:spLocks noChangeArrowheads="1"/>
            </p:cNvSpPr>
            <p:nvPr/>
          </p:nvSpPr>
          <p:spPr bwMode="auto">
            <a:xfrm>
              <a:off x="2667000" y="6140450"/>
              <a:ext cx="7620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0</a:t>
              </a:r>
            </a:p>
          </p:txBody>
        </p:sp>
        <p:sp>
          <p:nvSpPr>
            <p:cNvPr id="51280" name="Text Box 1104"/>
            <p:cNvSpPr txBox="1">
              <a:spLocks noChangeArrowheads="1"/>
            </p:cNvSpPr>
            <p:nvPr/>
          </p:nvSpPr>
          <p:spPr bwMode="auto">
            <a:xfrm>
              <a:off x="3733800" y="6140450"/>
              <a:ext cx="7620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2</a:t>
              </a:r>
            </a:p>
          </p:txBody>
        </p:sp>
        <p:sp>
          <p:nvSpPr>
            <p:cNvPr id="51281" name="Text Box 1105"/>
            <p:cNvSpPr txBox="1">
              <a:spLocks noChangeArrowheads="1"/>
            </p:cNvSpPr>
            <p:nvPr/>
          </p:nvSpPr>
          <p:spPr bwMode="auto">
            <a:xfrm>
              <a:off x="4800600" y="6140450"/>
              <a:ext cx="7620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4</a:t>
              </a:r>
            </a:p>
          </p:txBody>
        </p:sp>
        <p:sp>
          <p:nvSpPr>
            <p:cNvPr id="51282" name="Text Box 1106"/>
            <p:cNvSpPr txBox="1">
              <a:spLocks noChangeArrowheads="1"/>
            </p:cNvSpPr>
            <p:nvPr/>
          </p:nvSpPr>
          <p:spPr bwMode="auto">
            <a:xfrm>
              <a:off x="1600200" y="6140450"/>
              <a:ext cx="7620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-2</a:t>
              </a:r>
            </a:p>
          </p:txBody>
        </p:sp>
        <p:sp>
          <p:nvSpPr>
            <p:cNvPr id="51283" name="Text Box 1107"/>
            <p:cNvSpPr txBox="1">
              <a:spLocks noChangeArrowheads="1"/>
            </p:cNvSpPr>
            <p:nvPr/>
          </p:nvSpPr>
          <p:spPr bwMode="auto">
            <a:xfrm>
              <a:off x="2514600" y="5105400"/>
              <a:ext cx="7620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6</a:t>
              </a:r>
            </a:p>
          </p:txBody>
        </p:sp>
      </p:grpSp>
      <p:sp>
        <p:nvSpPr>
          <p:cNvPr id="51285" name="WordArt 1109"/>
          <p:cNvSpPr>
            <a:spLocks noChangeArrowheads="1" noChangeShapeType="1" noTextEdit="1"/>
          </p:cNvSpPr>
          <p:nvPr/>
        </p:nvSpPr>
        <p:spPr bwMode="auto">
          <a:xfrm>
            <a:off x="6781800" y="4305300"/>
            <a:ext cx="1295400" cy="457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kern="10" spc="-24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C99"/>
                </a:solidFill>
                <a:effectLst>
                  <a:outerShdw blurRad="63500" dist="125724" dir="18900000" algn="ctr" rotWithShape="0">
                    <a:srgbClr val="000099">
                      <a:alpha val="74998"/>
                    </a:srgbClr>
                  </a:outerShdw>
                </a:effectLst>
                <a:latin typeface="Impact"/>
                <a:ea typeface="Impact"/>
                <a:cs typeface="Impact"/>
              </a:rPr>
              <a:t>No Overlap</a:t>
            </a:r>
          </a:p>
        </p:txBody>
      </p:sp>
      <p:sp>
        <p:nvSpPr>
          <p:cNvPr id="51287" name="WordArt 1111"/>
          <p:cNvSpPr>
            <a:spLocks noChangeArrowheads="1" noChangeShapeType="1" noTextEdit="1"/>
          </p:cNvSpPr>
          <p:nvPr/>
        </p:nvSpPr>
        <p:spPr bwMode="auto">
          <a:xfrm>
            <a:off x="6800850" y="2133600"/>
            <a:ext cx="1295400" cy="457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kern="10" spc="-24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C99"/>
                </a:solidFill>
                <a:effectLst>
                  <a:outerShdw blurRad="63500" dist="125724" dir="18900000" algn="ctr" rotWithShape="0">
                    <a:srgbClr val="000099">
                      <a:alpha val="74998"/>
                    </a:srgbClr>
                  </a:outerShdw>
                </a:effectLst>
                <a:latin typeface="Impact"/>
                <a:ea typeface="Impact"/>
                <a:cs typeface="Impact"/>
              </a:rPr>
              <a:t>No Overlap</a:t>
            </a:r>
          </a:p>
        </p:txBody>
      </p:sp>
      <p:sp>
        <p:nvSpPr>
          <p:cNvPr id="51288" name="WordArt 1112"/>
          <p:cNvSpPr>
            <a:spLocks noChangeArrowheads="1" noChangeShapeType="1" noTextEdit="1"/>
          </p:cNvSpPr>
          <p:nvPr/>
        </p:nvSpPr>
        <p:spPr bwMode="auto">
          <a:xfrm>
            <a:off x="6781800" y="2667000"/>
            <a:ext cx="1752600" cy="457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kern="10" spc="-24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C99"/>
                </a:solidFill>
                <a:effectLst>
                  <a:outerShdw blurRad="63500" dist="125724" dir="18900000" algn="ctr" rotWithShape="0">
                    <a:srgbClr val="000099">
                      <a:alpha val="74998"/>
                    </a:srgbClr>
                  </a:outerShdw>
                </a:effectLst>
                <a:latin typeface="Impact"/>
                <a:ea typeface="Impact"/>
                <a:cs typeface="Impact"/>
              </a:rPr>
              <a:t>Partial Overlap</a:t>
            </a:r>
          </a:p>
        </p:txBody>
      </p:sp>
      <p:sp>
        <p:nvSpPr>
          <p:cNvPr id="51289" name="WordArt 1113"/>
          <p:cNvSpPr>
            <a:spLocks noChangeArrowheads="1" noChangeShapeType="1" noTextEdit="1"/>
          </p:cNvSpPr>
          <p:nvPr/>
        </p:nvSpPr>
        <p:spPr bwMode="auto">
          <a:xfrm>
            <a:off x="6781800" y="3733800"/>
            <a:ext cx="1752600" cy="457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kern="10" spc="-24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C99"/>
                </a:solidFill>
                <a:effectLst>
                  <a:outerShdw blurRad="63500" dist="125724" dir="18900000" algn="ctr" rotWithShape="0">
                    <a:srgbClr val="000099">
                      <a:alpha val="74998"/>
                    </a:srgbClr>
                  </a:outerShdw>
                </a:effectLst>
                <a:latin typeface="Impact"/>
                <a:ea typeface="Impact"/>
                <a:cs typeface="Impact"/>
              </a:rPr>
              <a:t>Partial Overlap</a:t>
            </a:r>
          </a:p>
        </p:txBody>
      </p:sp>
      <p:sp>
        <p:nvSpPr>
          <p:cNvPr id="51290" name="WordArt 1114"/>
          <p:cNvSpPr>
            <a:spLocks noChangeArrowheads="1" noChangeShapeType="1" noTextEdit="1"/>
          </p:cNvSpPr>
          <p:nvPr/>
        </p:nvSpPr>
        <p:spPr bwMode="auto">
          <a:xfrm>
            <a:off x="6781800" y="3200400"/>
            <a:ext cx="1981200" cy="457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kern="10" spc="-24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C99"/>
                </a:solidFill>
                <a:effectLst>
                  <a:outerShdw blurRad="63500" dist="125724" dir="18900000" algn="ctr" rotWithShape="0">
                    <a:srgbClr val="000099">
                      <a:alpha val="74998"/>
                    </a:srgbClr>
                  </a:outerShdw>
                </a:effectLst>
                <a:latin typeface="Impact"/>
                <a:ea typeface="Impact"/>
                <a:cs typeface="Impact"/>
              </a:rPr>
              <a:t>Complete Overlap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Continuous-Time Signals and LTI Systems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9-7</a:t>
            </a:r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 dirty="0"/>
              <a:t>13-</a:t>
            </a:r>
            <a:fld id="{48456A70-0021-B84E-925B-88B7CCC4D2F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4953000"/>
            <a:ext cx="2438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Check values at interval endpoints to validate answer</a:t>
            </a:r>
          </a:p>
        </p:txBody>
      </p:sp>
    </p:spTree>
    <p:extLst>
      <p:ext uri="{BB962C8B-B14F-4D97-AF65-F5344CB8AC3E}">
        <p14:creationId xmlns:p14="http://schemas.microsoft.com/office/powerpoint/2010/main" val="224718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5" grpId="0"/>
      <p:bldP spid="51287" grpId="0"/>
      <p:bldP spid="51288" grpId="0"/>
      <p:bldP spid="51289" grpId="0"/>
      <p:bldP spid="51290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 Demos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58200" cy="5105400"/>
          </a:xfrm>
        </p:spPr>
        <p:txBody>
          <a:bodyPr/>
          <a:lstStyle/>
          <a:p>
            <a:r>
              <a:rPr lang="en-US" dirty="0"/>
              <a:t>Continuous-Time Convolution </a:t>
            </a:r>
            <a:r>
              <a:rPr lang="en-US" dirty="0" err="1"/>
              <a:t>Demonstation</a:t>
            </a:r>
            <a:endParaRPr lang="en-US" dirty="0"/>
          </a:p>
          <a:p>
            <a:pPr marL="457200" lvl="1" indent="0">
              <a:buNone/>
            </a:pPr>
            <a:r>
              <a:rPr lang="en-US" dirty="0" err="1"/>
              <a:t>cconvdemo</a:t>
            </a:r>
            <a:r>
              <a:rPr lang="en-US" dirty="0"/>
              <a:t> from </a:t>
            </a:r>
            <a:r>
              <a:rPr lang="en-US" i="1" dirty="0"/>
              <a:t>Signal Processing First</a:t>
            </a:r>
          </a:p>
          <a:p>
            <a:pPr marL="457200" lvl="1" indent="0">
              <a:buNone/>
            </a:pPr>
            <a:r>
              <a:rPr lang="en-US" sz="2000" u="sng" dirty="0">
                <a:hlinkClick r:id="rId2"/>
              </a:rPr>
              <a:t>http://dspfirst.gatech.edu/matlab/ZipFiles/cconvdemo-v218.zip</a:t>
            </a:r>
            <a:endParaRPr lang="en-US" sz="2000" dirty="0"/>
          </a:p>
          <a:p>
            <a:r>
              <a:rPr lang="en-US" dirty="0"/>
              <a:t>Some conclusions from the animations</a:t>
            </a:r>
          </a:p>
          <a:p>
            <a:pPr lvl="1">
              <a:buFontTx/>
              <a:buNone/>
            </a:pPr>
            <a:r>
              <a:rPr lang="en-US" dirty="0"/>
              <a:t>Convolution of two causal signals gives a causal result</a:t>
            </a:r>
          </a:p>
          <a:p>
            <a:pPr lvl="1">
              <a:buFontTx/>
              <a:buNone/>
            </a:pPr>
            <a:r>
              <a:rPr lang="en-US" dirty="0"/>
              <a:t>Convolving two finite-length signals results in a signal whose length is the sum of the lengths of </a:t>
            </a:r>
            <a:r>
              <a:rPr lang="en-US" dirty="0" err="1"/>
              <a:t>tsignals</a:t>
            </a:r>
            <a:r>
              <a:rPr lang="en-US" dirty="0"/>
              <a:t> being convolved</a:t>
            </a:r>
          </a:p>
          <a:p>
            <a:pPr lvl="1">
              <a:buFontTx/>
              <a:buNone/>
            </a:pPr>
            <a:r>
              <a:rPr lang="en-US" dirty="0"/>
              <a:t>See convolution of two rectangular pulses in </a:t>
            </a:r>
            <a:r>
              <a:rPr lang="en-US" dirty="0">
                <a:hlinkClick r:id="rId3"/>
              </a:rPr>
              <a:t>handout E</a:t>
            </a:r>
            <a:endParaRPr lang="en-US" dirty="0"/>
          </a:p>
          <a:p>
            <a:r>
              <a:rPr lang="en-US" dirty="0"/>
              <a:t>Discrete-Time Convolution Demonstration</a:t>
            </a:r>
          </a:p>
          <a:p>
            <a:pPr marL="457200" lvl="1" indent="0">
              <a:buNone/>
            </a:pPr>
            <a:r>
              <a:rPr lang="en-US" dirty="0" err="1"/>
              <a:t>dconvdemo</a:t>
            </a:r>
            <a:r>
              <a:rPr lang="en-US" dirty="0"/>
              <a:t> from </a:t>
            </a:r>
            <a:r>
              <a:rPr lang="en-US" i="1" dirty="0"/>
              <a:t>Signal Processing First</a:t>
            </a:r>
          </a:p>
          <a:p>
            <a:pPr marL="457200" lvl="1" indent="0">
              <a:buNone/>
            </a:pPr>
            <a:r>
              <a:rPr lang="en-US" sz="2000" u="sng" dirty="0">
                <a:hlinkClick r:id="rId4"/>
              </a:rPr>
              <a:t>http://dspfirst.gatech.edu/matlab/ZipFiles/dconvdemo-v318.zip</a:t>
            </a:r>
            <a:r>
              <a:rPr lang="en-US" sz="2000" dirty="0"/>
              <a:t> </a:t>
            </a:r>
            <a:endParaRPr lang="en-US" sz="2000" i="1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Continuous-Time Signals and LTI Systems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9-7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 dirty="0"/>
              <a:t>13-</a:t>
            </a:r>
            <a:fld id="{48456A70-0021-B84E-925B-88B7CCC4D2F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597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2667000" cy="609600"/>
          </a:xfrm>
        </p:spPr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13-</a:t>
            </a:r>
            <a:fld id="{48456A70-0021-B84E-925B-88B7CCC4D2F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Continuous-Time Signals and LTI Systems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9-4</a:t>
            </a: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274914"/>
              </p:ext>
            </p:extLst>
          </p:nvPr>
        </p:nvGraphicFramePr>
        <p:xfrm>
          <a:off x="3135313" y="1487488"/>
          <a:ext cx="4217987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95500" imgH="254000" progId="Equation.3">
                  <p:embed/>
                </p:oleObj>
              </mc:Choice>
              <mc:Fallback>
                <p:oleObj name="Equation" r:id="rId2" imgW="20955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5313" y="1487488"/>
                        <a:ext cx="4217987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457200" y="1981200"/>
            <a:ext cx="815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Properties</a:t>
            </a:r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533400" y="2514600"/>
            <a:ext cx="815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/>
              <a:t>Commutative: </a:t>
            </a:r>
            <a:r>
              <a:rPr lang="en-US" i="1" dirty="0"/>
              <a:t>f</a:t>
            </a:r>
            <a:r>
              <a:rPr lang="en-US" i="1" baseline="-25000" dirty="0"/>
              <a:t>1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* </a:t>
            </a:r>
            <a:r>
              <a:rPr lang="en-US" i="1" dirty="0"/>
              <a:t>f</a:t>
            </a:r>
            <a:r>
              <a:rPr lang="en-US" i="1" baseline="-25000" dirty="0"/>
              <a:t>2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= </a:t>
            </a:r>
            <a:r>
              <a:rPr lang="en-US" i="1" dirty="0"/>
              <a:t>f</a:t>
            </a:r>
            <a:r>
              <a:rPr lang="en-US" i="1" baseline="-25000" dirty="0"/>
              <a:t>2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* </a:t>
            </a:r>
            <a:r>
              <a:rPr lang="en-US" i="1" dirty="0"/>
              <a:t>f</a:t>
            </a:r>
            <a:r>
              <a:rPr lang="en-US" i="1" baseline="-25000" dirty="0"/>
              <a:t>1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</a:t>
            </a: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533400" y="3577278"/>
            <a:ext cx="8153400" cy="53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/>
              <a:t>Distributive: </a:t>
            </a:r>
            <a:r>
              <a:rPr lang="en-US" i="1" dirty="0"/>
              <a:t>f</a:t>
            </a:r>
            <a:r>
              <a:rPr lang="en-US" i="1" baseline="-25000" dirty="0"/>
              <a:t>1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* [</a:t>
            </a:r>
            <a:r>
              <a:rPr lang="en-US" i="1" dirty="0"/>
              <a:t>f</a:t>
            </a:r>
            <a:r>
              <a:rPr lang="en-US" i="1" baseline="-25000" dirty="0"/>
              <a:t>2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+ </a:t>
            </a:r>
            <a:r>
              <a:rPr lang="en-US" i="1" dirty="0"/>
              <a:t>f</a:t>
            </a:r>
            <a:r>
              <a:rPr lang="en-US" i="1" baseline="-25000" dirty="0"/>
              <a:t>3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)] = </a:t>
            </a:r>
            <a:r>
              <a:rPr lang="en-US" i="1" dirty="0"/>
              <a:t>f</a:t>
            </a:r>
            <a:r>
              <a:rPr lang="en-US" i="1" baseline="-25000" dirty="0"/>
              <a:t>1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*</a:t>
            </a:r>
            <a:r>
              <a:rPr lang="en-US" i="1" dirty="0"/>
              <a:t> f</a:t>
            </a:r>
            <a:r>
              <a:rPr lang="en-US" i="1" baseline="-25000" dirty="0"/>
              <a:t>2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+ </a:t>
            </a:r>
            <a:r>
              <a:rPr lang="en-US" i="1" dirty="0"/>
              <a:t>f</a:t>
            </a:r>
            <a:r>
              <a:rPr lang="en-US" i="1" baseline="-25000" dirty="0"/>
              <a:t>1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* </a:t>
            </a:r>
            <a:r>
              <a:rPr lang="en-US" i="1" dirty="0"/>
              <a:t>f</a:t>
            </a:r>
            <a:r>
              <a:rPr lang="en-US" i="1" baseline="-25000" dirty="0"/>
              <a:t>3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</a:t>
            </a: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533400" y="4038600"/>
            <a:ext cx="815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/>
              <a:t>Associative: </a:t>
            </a:r>
            <a:r>
              <a:rPr lang="en-US" i="1" dirty="0"/>
              <a:t>f</a:t>
            </a:r>
            <a:r>
              <a:rPr lang="en-US" i="1" baseline="-25000" dirty="0"/>
              <a:t>1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* [</a:t>
            </a:r>
            <a:r>
              <a:rPr lang="en-US" i="1" dirty="0"/>
              <a:t>f</a:t>
            </a:r>
            <a:r>
              <a:rPr lang="en-US" i="1" baseline="-25000" dirty="0"/>
              <a:t>2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* </a:t>
            </a:r>
            <a:r>
              <a:rPr lang="en-US" i="1" dirty="0"/>
              <a:t>f</a:t>
            </a:r>
            <a:r>
              <a:rPr lang="en-US" i="1" baseline="-25000" dirty="0"/>
              <a:t>3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)] = [</a:t>
            </a:r>
            <a:r>
              <a:rPr lang="en-US" i="1" dirty="0"/>
              <a:t>f</a:t>
            </a:r>
            <a:r>
              <a:rPr lang="en-US" i="1" baseline="-25000" dirty="0"/>
              <a:t>1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* </a:t>
            </a:r>
            <a:r>
              <a:rPr lang="en-US" i="1" dirty="0"/>
              <a:t>f</a:t>
            </a:r>
            <a:r>
              <a:rPr lang="en-US" i="1" baseline="-25000" dirty="0"/>
              <a:t>2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)] * </a:t>
            </a:r>
            <a:r>
              <a:rPr lang="en-US" i="1" dirty="0"/>
              <a:t>f</a:t>
            </a:r>
            <a:r>
              <a:rPr lang="en-US" i="1" baseline="-25000" dirty="0"/>
              <a:t>3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</a:t>
            </a: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533400" y="4495800"/>
            <a:ext cx="8153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/>
              <a:t>Shift: If </a:t>
            </a:r>
            <a:r>
              <a:rPr lang="en-US" i="1" dirty="0"/>
              <a:t>f</a:t>
            </a:r>
            <a:r>
              <a:rPr lang="en-US" i="1" baseline="-25000" dirty="0"/>
              <a:t>1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* </a:t>
            </a:r>
            <a:r>
              <a:rPr lang="en-US" i="1" dirty="0"/>
              <a:t>f</a:t>
            </a:r>
            <a:r>
              <a:rPr lang="en-US" i="1" baseline="-25000" dirty="0"/>
              <a:t>2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= </a:t>
            </a:r>
            <a:r>
              <a:rPr lang="en-US" i="1" dirty="0"/>
              <a:t>c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), then</a:t>
            </a:r>
            <a:br>
              <a:rPr lang="en-US" dirty="0"/>
            </a:br>
            <a:r>
              <a:rPr lang="en-US" dirty="0"/>
              <a:t> </a:t>
            </a:r>
            <a:r>
              <a:rPr lang="en-US" i="1" dirty="0"/>
              <a:t>f</a:t>
            </a:r>
            <a:r>
              <a:rPr lang="en-US" i="1" baseline="-25000" dirty="0"/>
              <a:t>1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* </a:t>
            </a:r>
            <a:r>
              <a:rPr lang="en-US" i="1" dirty="0"/>
              <a:t>f</a:t>
            </a:r>
            <a:r>
              <a:rPr lang="en-US" i="1" baseline="-25000" dirty="0"/>
              <a:t>2</a:t>
            </a:r>
            <a:r>
              <a:rPr lang="en-US" dirty="0"/>
              <a:t>(</a:t>
            </a:r>
            <a:r>
              <a:rPr lang="en-US" i="1" dirty="0"/>
              <a:t>t </a:t>
            </a:r>
            <a:r>
              <a:rPr lang="en-US" dirty="0"/>
              <a:t>– </a:t>
            </a:r>
            <a:r>
              <a:rPr lang="en-US" i="1" dirty="0"/>
              <a:t>T</a:t>
            </a:r>
            <a:r>
              <a:rPr lang="en-US" dirty="0"/>
              <a:t>) = </a:t>
            </a:r>
            <a:r>
              <a:rPr lang="en-US" i="1" dirty="0"/>
              <a:t>f</a:t>
            </a:r>
            <a:r>
              <a:rPr lang="en-US" i="1" baseline="-25000" dirty="0"/>
              <a:t>1</a:t>
            </a:r>
            <a:r>
              <a:rPr lang="en-US" dirty="0"/>
              <a:t>(</a:t>
            </a:r>
            <a:r>
              <a:rPr lang="en-US" i="1" dirty="0"/>
              <a:t>t </a:t>
            </a:r>
            <a:r>
              <a:rPr lang="en-US" dirty="0"/>
              <a:t>– </a:t>
            </a:r>
            <a:r>
              <a:rPr lang="en-US" i="1" dirty="0"/>
              <a:t>T</a:t>
            </a:r>
            <a:r>
              <a:rPr lang="en-US" dirty="0"/>
              <a:t>) *</a:t>
            </a:r>
            <a:r>
              <a:rPr lang="en-US" i="1" dirty="0"/>
              <a:t> f</a:t>
            </a:r>
            <a:r>
              <a:rPr lang="en-US" i="1" baseline="-25000" dirty="0"/>
              <a:t>2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=</a:t>
            </a:r>
            <a:r>
              <a:rPr lang="en-US" i="1" dirty="0"/>
              <a:t> c</a:t>
            </a:r>
            <a:r>
              <a:rPr lang="en-US" dirty="0"/>
              <a:t>(</a:t>
            </a:r>
            <a:r>
              <a:rPr lang="en-US" i="1" dirty="0"/>
              <a:t>t </a:t>
            </a:r>
            <a:r>
              <a:rPr lang="en-US" dirty="0"/>
              <a:t>– </a:t>
            </a:r>
            <a:r>
              <a:rPr lang="en-US" i="1" dirty="0"/>
              <a:t>T</a:t>
            </a:r>
            <a:r>
              <a:rPr lang="en-US" dirty="0"/>
              <a:t>)</a:t>
            </a:r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427856"/>
              </p:ext>
            </p:extLst>
          </p:nvPr>
        </p:nvGraphicFramePr>
        <p:xfrm>
          <a:off x="1905000" y="3034675"/>
          <a:ext cx="5827712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95600" imgH="254000" progId="Equation.3">
                  <p:embed/>
                </p:oleObj>
              </mc:Choice>
              <mc:Fallback>
                <p:oleObj name="Equation" r:id="rId4" imgW="28956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034675"/>
                        <a:ext cx="5827712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013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114800" y="6376998"/>
            <a:ext cx="1905000" cy="315074"/>
          </a:xfrm>
          <a:noFill/>
        </p:spPr>
        <p:txBody>
          <a:bodyPr/>
          <a:lstStyle/>
          <a:p>
            <a:pPr algn="ctr"/>
            <a:r>
              <a:rPr lang="en-US" dirty="0"/>
              <a:t>Aug. 2016</a:t>
            </a: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85200" cy="1143000"/>
          </a:xfrm>
        </p:spPr>
        <p:txBody>
          <a:bodyPr/>
          <a:lstStyle/>
          <a:p>
            <a:r>
              <a:rPr lang="en-US" dirty="0"/>
              <a:t>License Info for </a:t>
            </a:r>
            <a:r>
              <a:rPr lang="en-US" dirty="0" err="1"/>
              <a:t>SPFirst</a:t>
            </a:r>
            <a:r>
              <a:rPr lang="en-US" dirty="0"/>
              <a:t> Slides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McClellan, Schafer &amp;Yoder have released their work under a </a:t>
            </a:r>
            <a:r>
              <a:rPr lang="en-US" sz="2400" dirty="0">
                <a:hlinkClick r:id="rId2"/>
              </a:rPr>
              <a:t>Creative Commons License</a:t>
            </a:r>
            <a:r>
              <a:rPr lang="en-US" sz="2400" dirty="0"/>
              <a:t> with the following terms: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Attribution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Verdana" charset="0"/>
              </a:rPr>
              <a:t>The licensor permits others to copy, distribute, display, and perform the work. In return, licensees must give the original authors credit.</a:t>
            </a:r>
            <a:r>
              <a:rPr lang="en-US" sz="1800" dirty="0">
                <a:latin typeface="Verdana" charset="0"/>
              </a:rPr>
              <a:t> 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/>
              <a:t>Non-Commercial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Verdana" charset="0"/>
              </a:rPr>
              <a:t>The licensor permits others to copy, distribute, display, and perform the work. In return, licensees may not use the work for commercial purposes—unless they get the licensor's permission.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2400" dirty="0"/>
              <a:t>Share Alike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Verdana" charset="0"/>
              </a:rPr>
              <a:t>The licensor permits others to distribute derivative works only under a license identical to the one that governs the licensor's work.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Verdana" charset="0"/>
                <a:hlinkClick r:id="rId3"/>
              </a:rPr>
              <a:t>Full Text of the License</a:t>
            </a:r>
            <a:endParaRPr lang="en-US" sz="1800" dirty="0">
              <a:latin typeface="Verdana" charset="0"/>
            </a:endParaRPr>
          </a:p>
          <a:p>
            <a:pPr>
              <a:lnSpc>
                <a:spcPct val="90000"/>
              </a:lnSpc>
            </a:pPr>
            <a:r>
              <a:rPr lang="en-US" sz="1800" i="1" dirty="0">
                <a:solidFill>
                  <a:schemeClr val="accent1"/>
                </a:solidFill>
                <a:latin typeface="Verdana" charset="0"/>
              </a:rPr>
              <a:t>This (hidden) page should be kept with the presentation</a:t>
            </a: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0" y="6361587"/>
            <a:ext cx="3886200" cy="4436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sv-SE" altLang="en-US" sz="1600" dirty="0"/>
              <a:t>©2003-2016, JH </a:t>
            </a:r>
            <a:r>
              <a:rPr lang="sv-SE" altLang="en-US" sz="1600" dirty="0" err="1"/>
              <a:t>McClellan</a:t>
            </a:r>
            <a:r>
              <a:rPr lang="sv-SE" altLang="en-US" sz="1600" dirty="0"/>
              <a:t> &amp; RW </a:t>
            </a:r>
            <a:r>
              <a:rPr lang="sv-SE" altLang="en-US" sz="1600" dirty="0" err="1"/>
              <a:t>Schafer</a:t>
            </a:r>
            <a:endParaRPr lang="en-US" altLang="en-US" sz="1600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6858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/>
              <a:t>13-</a:t>
            </a:r>
            <a:fld id="{95762E6C-DE49-564A-8C5A-CB9F7777570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86856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Systems and Signals Topics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13-</a:t>
            </a:r>
            <a:fld id="{48456A70-0021-B84E-925B-88B7CCC4D2F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Continuous-Time Signals and LTI Systems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Ch. 9-4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818130"/>
              </p:ext>
            </p:extLst>
          </p:nvPr>
        </p:nvGraphicFramePr>
        <p:xfrm>
          <a:off x="304800" y="1549400"/>
          <a:ext cx="8458200" cy="40792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Discrete</a:t>
                      </a:r>
                      <a:r>
                        <a:rPr lang="en-US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Continuous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b="1" dirty="0"/>
                        <a:t>Time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ＭＳ Ｐゴシック" charset="0"/>
                          <a:cs typeface="+mn-cs"/>
                        </a:rPr>
                        <a:t>Signals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ＭＳ Ｐゴシック" charset="0"/>
                          <a:cs typeface="+mn-cs"/>
                        </a:rPr>
                        <a:t>Systems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ＭＳ Ｐゴシック" charset="0"/>
                          <a:cs typeface="+mn-cs"/>
                        </a:rPr>
                        <a:t>Convolution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b="1" dirty="0"/>
                        <a:t>Frequency</a:t>
                      </a:r>
                      <a:endParaRPr lang="en-US" b="1" dirty="0">
                        <a:solidFill>
                          <a:srgbClr val="EB070B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Fourier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ＭＳ Ｐゴシック" charset="0"/>
                          <a:cs typeface="+mn-cs"/>
                        </a:rPr>
                        <a:t>series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**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rgbClr val="EB070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Fourier transforms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11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rgbClr val="EB070B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Frequency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response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10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b="1" dirty="0"/>
                        <a:t>Generalized</a:t>
                      </a:r>
                    </a:p>
                    <a:p>
                      <a:r>
                        <a:rPr lang="en-US" b="1" dirty="0"/>
                        <a:t>Frequency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z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/ Laplace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Transforms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7-8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Supplemental Text</a:t>
                      </a:r>
                      <a:endParaRPr lang="en-US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Transfer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Functions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7-8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Supplemental Text</a:t>
                      </a:r>
                      <a:endParaRPr lang="en-US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System Stability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Mixed</a:t>
                      </a:r>
                      <a:r>
                        <a:rPr lang="en-US" b="1" baseline="0" dirty="0"/>
                        <a:t> Signal</a:t>
                      </a:r>
                      <a:endParaRPr lang="en-US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Sampling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12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450814" y="2590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59436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** Spectrograms (Ch. 3) for time-frequency spectrums (plots) computed the discrete-time Fourier series for each window of samples.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019800" y="1857968"/>
            <a:ext cx="2759481" cy="3808813"/>
            <a:chOff x="6019800" y="1857968"/>
            <a:chExt cx="2759481" cy="3808813"/>
          </a:xfrm>
        </p:grpSpPr>
        <p:sp>
          <p:nvSpPr>
            <p:cNvPr id="21" name="TextBox 20"/>
            <p:cNvSpPr txBox="1"/>
            <p:nvPr/>
          </p:nvSpPr>
          <p:spPr>
            <a:xfrm>
              <a:off x="6057745" y="4460523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7559" y="1857968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05800" y="29718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19800" y="1881484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19800" y="22098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19800" y="25908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31559" y="333539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31559" y="3710284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37205" y="5205116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19800" y="29673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57745" y="4835417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45986" y="4092468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322081" y="223269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704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Systems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5410200" cy="14478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Systems operate on signals to produce new signals or new signal representations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096000" y="1600200"/>
            <a:ext cx="2590800" cy="1042988"/>
            <a:chOff x="1320800" y="2438400"/>
            <a:chExt cx="2590800" cy="1042988"/>
          </a:xfrm>
        </p:grpSpPr>
        <p:graphicFrame>
          <p:nvGraphicFramePr>
            <p:cNvPr id="10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8938120"/>
                </p:ext>
              </p:extLst>
            </p:nvPr>
          </p:nvGraphicFramePr>
          <p:xfrm>
            <a:off x="1676400" y="3048000"/>
            <a:ext cx="1812925" cy="433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914003" imgH="215806" progId="Equation.3">
                    <p:embed/>
                  </p:oleObj>
                </mc:Choice>
                <mc:Fallback>
                  <p:oleObj name="Equation" r:id="rId3" imgW="914003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6400" y="3048000"/>
                          <a:ext cx="1812925" cy="4333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2" name="Group 23"/>
            <p:cNvGrpSpPr>
              <a:grpSpLocks/>
            </p:cNvGrpSpPr>
            <p:nvPr/>
          </p:nvGrpSpPr>
          <p:grpSpPr bwMode="auto">
            <a:xfrm>
              <a:off x="1320800" y="2438400"/>
              <a:ext cx="2590800" cy="457200"/>
              <a:chOff x="3360" y="1344"/>
              <a:chExt cx="1632" cy="288"/>
            </a:xfrm>
          </p:grpSpPr>
          <p:sp>
            <p:nvSpPr>
              <p:cNvPr id="13" name="Rectangle 24"/>
              <p:cNvSpPr>
                <a:spLocks noChangeArrowheads="1"/>
              </p:cNvSpPr>
              <p:nvPr/>
            </p:nvSpPr>
            <p:spPr bwMode="auto">
              <a:xfrm>
                <a:off x="3888" y="1344"/>
                <a:ext cx="57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/>
                  <a:t>T</a:t>
                </a:r>
                <a:r>
                  <a:rPr lang="en-US" dirty="0"/>
                  <a:t>{•}</a:t>
                </a: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/>
            </p:nvSpPr>
            <p:spPr bwMode="auto">
              <a:xfrm>
                <a:off x="4656" y="1344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i="1"/>
                  <a:t>y</a:t>
                </a:r>
                <a:r>
                  <a:rPr lang="en-US"/>
                  <a:t>(</a:t>
                </a:r>
                <a:r>
                  <a:rPr lang="en-US" i="1"/>
                  <a:t>t</a:t>
                </a:r>
                <a:r>
                  <a:rPr lang="en-US"/>
                  <a:t>)</a:t>
                </a: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/>
            </p:nvSpPr>
            <p:spPr bwMode="auto">
              <a:xfrm>
                <a:off x="3360" y="1344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i="1" dirty="0"/>
                  <a:t>x</a:t>
                </a:r>
                <a:r>
                  <a:rPr lang="en-US" dirty="0"/>
                  <a:t>(</a:t>
                </a:r>
                <a:r>
                  <a:rPr lang="en-US" i="1" dirty="0"/>
                  <a:t>t</a:t>
                </a:r>
                <a:r>
                  <a:rPr lang="en-US" dirty="0"/>
                  <a:t>)</a:t>
                </a:r>
              </a:p>
            </p:txBody>
          </p:sp>
          <p:cxnSp>
            <p:nvCxnSpPr>
              <p:cNvPr id="16" name="AutoShape 27"/>
              <p:cNvCxnSpPr>
                <a:cxnSpLocks noChangeShapeType="1"/>
                <a:stCxn id="15" idx="3"/>
                <a:endCxn id="13" idx="1"/>
              </p:cNvCxnSpPr>
              <p:nvPr/>
            </p:nvCxnSpPr>
            <p:spPr bwMode="auto">
              <a:xfrm>
                <a:off x="3696" y="1488"/>
                <a:ext cx="1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7" name="AutoShape 28"/>
              <p:cNvCxnSpPr>
                <a:cxnSpLocks noChangeShapeType="1"/>
                <a:stCxn id="13" idx="3"/>
                <a:endCxn id="14" idx="1"/>
              </p:cNvCxnSpPr>
              <p:nvPr/>
            </p:nvCxnSpPr>
            <p:spPr bwMode="auto">
              <a:xfrm>
                <a:off x="4464" y="1488"/>
                <a:ext cx="1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</p:grp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Continuous-Time Signals and LTI Systems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9-4</a:t>
            </a:r>
          </a:p>
        </p:txBody>
      </p:sp>
      <p:sp>
        <p:nvSpPr>
          <p:cNvPr id="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 dirty="0"/>
              <a:t>13-</a:t>
            </a:r>
            <a:fld id="{48456A70-0021-B84E-925B-88B7CCC4D2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457200" y="2895600"/>
            <a:ext cx="533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latin typeface="Times New Roman" charset="0"/>
              </a:rPr>
              <a:t>Linear time-invariant system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096000" y="3048000"/>
            <a:ext cx="2590800" cy="1095376"/>
            <a:chOff x="5943600" y="2819400"/>
            <a:chExt cx="2590800" cy="1095376"/>
          </a:xfrm>
        </p:grpSpPr>
        <p:graphicFrame>
          <p:nvGraphicFramePr>
            <p:cNvPr id="54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5777411"/>
                </p:ext>
              </p:extLst>
            </p:nvPr>
          </p:nvGraphicFramePr>
          <p:xfrm>
            <a:off x="6234848" y="3378201"/>
            <a:ext cx="2065337" cy="536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041400" imgH="266700" progId="Equation.3">
                    <p:embed/>
                  </p:oleObj>
                </mc:Choice>
                <mc:Fallback>
                  <p:oleObj name="Equation" r:id="rId5" imgW="1041400" imgH="266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34848" y="3378201"/>
                          <a:ext cx="2065337" cy="536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5" name="Group 23"/>
            <p:cNvGrpSpPr>
              <a:grpSpLocks/>
            </p:cNvGrpSpPr>
            <p:nvPr/>
          </p:nvGrpSpPr>
          <p:grpSpPr bwMode="auto">
            <a:xfrm>
              <a:off x="5943600" y="2819400"/>
              <a:ext cx="2590800" cy="457200"/>
              <a:chOff x="3360" y="1344"/>
              <a:chExt cx="1632" cy="288"/>
            </a:xfrm>
          </p:grpSpPr>
          <p:sp>
            <p:nvSpPr>
              <p:cNvPr id="56" name="Rectangle 24"/>
              <p:cNvSpPr>
                <a:spLocks noChangeArrowheads="1"/>
              </p:cNvSpPr>
              <p:nvPr/>
            </p:nvSpPr>
            <p:spPr bwMode="auto">
              <a:xfrm>
                <a:off x="3888" y="1344"/>
                <a:ext cx="57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/>
                  <a:t>T</a:t>
                </a:r>
                <a:r>
                  <a:rPr lang="en-US" dirty="0"/>
                  <a:t>{•}</a:t>
                </a:r>
              </a:p>
            </p:txBody>
          </p:sp>
          <p:sp>
            <p:nvSpPr>
              <p:cNvPr id="57" name="Rectangle 25"/>
              <p:cNvSpPr>
                <a:spLocks noChangeArrowheads="1"/>
              </p:cNvSpPr>
              <p:nvPr/>
            </p:nvSpPr>
            <p:spPr bwMode="auto">
              <a:xfrm>
                <a:off x="4656" y="1344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i="1" dirty="0"/>
                  <a:t>h</a:t>
                </a:r>
                <a:r>
                  <a:rPr lang="en-US" dirty="0"/>
                  <a:t>(</a:t>
                </a:r>
                <a:r>
                  <a:rPr lang="en-US" i="1" dirty="0"/>
                  <a:t>t</a:t>
                </a:r>
                <a:r>
                  <a:rPr lang="en-US" dirty="0"/>
                  <a:t>)</a:t>
                </a:r>
              </a:p>
            </p:txBody>
          </p:sp>
          <p:sp>
            <p:nvSpPr>
              <p:cNvPr id="58" name="Rectangle 26"/>
              <p:cNvSpPr>
                <a:spLocks noChangeArrowheads="1"/>
              </p:cNvSpPr>
              <p:nvPr/>
            </p:nvSpPr>
            <p:spPr bwMode="auto">
              <a:xfrm>
                <a:off x="3360" y="1344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Symbol"/>
                  </a:rPr>
                  <a:t>d</a:t>
                </a:r>
                <a:r>
                  <a:rPr lang="en-US" dirty="0"/>
                  <a:t>(</a:t>
                </a:r>
                <a:r>
                  <a:rPr lang="en-US" i="1" dirty="0"/>
                  <a:t>t</a:t>
                </a:r>
                <a:r>
                  <a:rPr lang="en-US" dirty="0"/>
                  <a:t>)</a:t>
                </a:r>
              </a:p>
            </p:txBody>
          </p:sp>
          <p:cxnSp>
            <p:nvCxnSpPr>
              <p:cNvPr id="59" name="AutoShape 27"/>
              <p:cNvCxnSpPr>
                <a:cxnSpLocks noChangeShapeType="1"/>
                <a:stCxn id="58" idx="3"/>
                <a:endCxn id="56" idx="1"/>
              </p:cNvCxnSpPr>
              <p:nvPr/>
            </p:nvCxnSpPr>
            <p:spPr bwMode="auto">
              <a:xfrm>
                <a:off x="3696" y="1488"/>
                <a:ext cx="1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60" name="AutoShape 28"/>
              <p:cNvCxnSpPr>
                <a:cxnSpLocks noChangeShapeType="1"/>
                <a:stCxn id="56" idx="3"/>
                <a:endCxn id="57" idx="1"/>
              </p:cNvCxnSpPr>
              <p:nvPr/>
            </p:nvCxnSpPr>
            <p:spPr bwMode="auto">
              <a:xfrm>
                <a:off x="4464" y="1488"/>
                <a:ext cx="1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</p:grpSp>
      <p:grpSp>
        <p:nvGrpSpPr>
          <p:cNvPr id="9" name="Group 8"/>
          <p:cNvGrpSpPr/>
          <p:nvPr/>
        </p:nvGrpSpPr>
        <p:grpSpPr>
          <a:xfrm>
            <a:off x="6096000" y="4418012"/>
            <a:ext cx="2590800" cy="1068388"/>
            <a:chOff x="5943600" y="4343400"/>
            <a:chExt cx="2590800" cy="1068388"/>
          </a:xfrm>
        </p:grpSpPr>
        <p:graphicFrame>
          <p:nvGraphicFramePr>
            <p:cNvPr id="34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1691941"/>
                </p:ext>
              </p:extLst>
            </p:nvPr>
          </p:nvGraphicFramePr>
          <p:xfrm>
            <a:off x="6237288" y="4876801"/>
            <a:ext cx="2255837" cy="534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028700" imgH="241300" progId="Equation.3">
                    <p:embed/>
                  </p:oleObj>
                </mc:Choice>
                <mc:Fallback>
                  <p:oleObj name="Equation" r:id="rId7" imgW="10287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37288" y="4876801"/>
                          <a:ext cx="2255837" cy="5349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1" name="Group 23"/>
            <p:cNvGrpSpPr>
              <a:grpSpLocks/>
            </p:cNvGrpSpPr>
            <p:nvPr/>
          </p:nvGrpSpPr>
          <p:grpSpPr bwMode="auto">
            <a:xfrm>
              <a:off x="5943600" y="4343400"/>
              <a:ext cx="2590800" cy="457200"/>
              <a:chOff x="3360" y="1344"/>
              <a:chExt cx="1632" cy="288"/>
            </a:xfrm>
          </p:grpSpPr>
          <p:sp>
            <p:nvSpPr>
              <p:cNvPr id="62" name="Rectangle 24"/>
              <p:cNvSpPr>
                <a:spLocks noChangeArrowheads="1"/>
              </p:cNvSpPr>
              <p:nvPr/>
            </p:nvSpPr>
            <p:spPr bwMode="auto">
              <a:xfrm>
                <a:off x="3888" y="1344"/>
                <a:ext cx="57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/>
                  <a:t>T</a:t>
                </a:r>
                <a:r>
                  <a:rPr lang="en-US" dirty="0"/>
                  <a:t>{•}</a:t>
                </a:r>
              </a:p>
            </p:txBody>
          </p:sp>
          <p:sp>
            <p:nvSpPr>
              <p:cNvPr id="63" name="Rectangle 25"/>
              <p:cNvSpPr>
                <a:spLocks noChangeArrowheads="1"/>
              </p:cNvSpPr>
              <p:nvPr/>
            </p:nvSpPr>
            <p:spPr bwMode="auto">
              <a:xfrm>
                <a:off x="4656" y="1344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i="1" dirty="0"/>
                  <a:t>y</a:t>
                </a:r>
                <a:r>
                  <a:rPr lang="en-US" dirty="0"/>
                  <a:t>(</a:t>
                </a:r>
                <a:r>
                  <a:rPr lang="en-US" i="1" dirty="0"/>
                  <a:t>t</a:t>
                </a:r>
                <a:r>
                  <a:rPr lang="en-US" dirty="0"/>
                  <a:t>)</a:t>
                </a:r>
              </a:p>
            </p:txBody>
          </p:sp>
          <p:sp>
            <p:nvSpPr>
              <p:cNvPr id="64" name="Rectangle 26"/>
              <p:cNvSpPr>
                <a:spLocks noChangeArrowheads="1"/>
              </p:cNvSpPr>
              <p:nvPr/>
            </p:nvSpPr>
            <p:spPr bwMode="auto">
              <a:xfrm>
                <a:off x="3360" y="1344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i="1" dirty="0"/>
                  <a:t>x</a:t>
                </a:r>
                <a:r>
                  <a:rPr lang="en-US" dirty="0"/>
                  <a:t>(</a:t>
                </a:r>
                <a:r>
                  <a:rPr lang="en-US" i="1" dirty="0"/>
                  <a:t>t</a:t>
                </a:r>
                <a:r>
                  <a:rPr lang="en-US" dirty="0"/>
                  <a:t>)</a:t>
                </a:r>
              </a:p>
            </p:txBody>
          </p:sp>
          <p:cxnSp>
            <p:nvCxnSpPr>
              <p:cNvPr id="65" name="AutoShape 27"/>
              <p:cNvCxnSpPr>
                <a:cxnSpLocks noChangeShapeType="1"/>
                <a:stCxn id="64" idx="3"/>
                <a:endCxn id="62" idx="1"/>
              </p:cNvCxnSpPr>
              <p:nvPr/>
            </p:nvCxnSpPr>
            <p:spPr bwMode="auto">
              <a:xfrm>
                <a:off x="3696" y="1488"/>
                <a:ext cx="1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66" name="AutoShape 28"/>
              <p:cNvCxnSpPr>
                <a:cxnSpLocks noChangeShapeType="1"/>
                <a:stCxn id="62" idx="3"/>
                <a:endCxn id="63" idx="1"/>
              </p:cNvCxnSpPr>
              <p:nvPr/>
            </p:nvCxnSpPr>
            <p:spPr bwMode="auto">
              <a:xfrm>
                <a:off x="4464" y="1488"/>
                <a:ext cx="1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</p:grpSp>
      <p:sp>
        <p:nvSpPr>
          <p:cNvPr id="67" name="Rectangle 3"/>
          <p:cNvSpPr txBox="1">
            <a:spLocks noChangeArrowheads="1"/>
          </p:cNvSpPr>
          <p:nvPr/>
        </p:nvSpPr>
        <p:spPr bwMode="auto">
          <a:xfrm>
            <a:off x="533400" y="3429000"/>
            <a:ext cx="533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>
                <a:latin typeface="Times New Roman" charset="0"/>
              </a:rPr>
              <a:t>Uniquely defined by its impulse response</a:t>
            </a:r>
          </a:p>
        </p:txBody>
      </p:sp>
      <p:sp>
        <p:nvSpPr>
          <p:cNvPr id="68" name="Rectangle 3"/>
          <p:cNvSpPr txBox="1">
            <a:spLocks noChangeArrowheads="1"/>
          </p:cNvSpPr>
          <p:nvPr/>
        </p:nvSpPr>
        <p:spPr bwMode="auto">
          <a:xfrm>
            <a:off x="533400" y="4267200"/>
            <a:ext cx="533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>
                <a:latin typeface="Times New Roman" charset="0"/>
              </a:rPr>
              <a:t>Output in time domain is convolution of impulse response and input signal</a:t>
            </a:r>
          </a:p>
        </p:txBody>
      </p:sp>
      <p:graphicFrame>
        <p:nvGraphicFramePr>
          <p:cNvPr id="6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992689"/>
              </p:ext>
            </p:extLst>
          </p:nvPr>
        </p:nvGraphicFramePr>
        <p:xfrm>
          <a:off x="1157288" y="5638800"/>
          <a:ext cx="3935412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55800" imgH="254000" progId="Equation.3">
                  <p:embed/>
                </p:oleObj>
              </mc:Choice>
              <mc:Fallback>
                <p:oleObj name="Equation" r:id="rId9" imgW="19558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7288" y="5638800"/>
                        <a:ext cx="3935412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Rectangle 3"/>
          <p:cNvSpPr txBox="1">
            <a:spLocks noChangeArrowheads="1"/>
          </p:cNvSpPr>
          <p:nvPr/>
        </p:nvSpPr>
        <p:spPr bwMode="auto">
          <a:xfrm>
            <a:off x="457200" y="5105400"/>
            <a:ext cx="533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latin typeface="Times New Roman" charset="0"/>
              </a:rPr>
              <a:t>Continuous-time convolution</a:t>
            </a:r>
          </a:p>
        </p:txBody>
      </p:sp>
    </p:spTree>
    <p:extLst>
      <p:ext uri="{BB962C8B-B14F-4D97-AF65-F5344CB8AC3E}">
        <p14:creationId xmlns:p14="http://schemas.microsoft.com/office/powerpoint/2010/main" val="317238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9" grpId="0" build="p"/>
      <p:bldP spid="67" grpId="0" build="p"/>
      <p:bldP spid="68" grpId="0" build="p"/>
      <p:bldP spid="7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7519"/>
            <a:ext cx="9144000" cy="1143000"/>
          </a:xfrm>
        </p:spPr>
        <p:txBody>
          <a:bodyPr/>
          <a:lstStyle/>
          <a:p>
            <a:r>
              <a:rPr lang="en-US" dirty="0"/>
              <a:t>LTI System Examples</a:t>
            </a:r>
          </a:p>
        </p:txBody>
      </p:sp>
      <p:graphicFrame>
        <p:nvGraphicFramePr>
          <p:cNvPr id="5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344679"/>
              </p:ext>
            </p:extLst>
          </p:nvPr>
        </p:nvGraphicFramePr>
        <p:xfrm>
          <a:off x="1066800" y="5601068"/>
          <a:ext cx="1524000" cy="368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88614" imgH="215806" progId="Equation.3">
                  <p:embed/>
                </p:oleObj>
              </mc:Choice>
              <mc:Fallback>
                <p:oleObj name="Equation" r:id="rId2" imgW="888614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601068"/>
                        <a:ext cx="1524000" cy="3685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028"/>
          <p:cNvSpPr txBox="1">
            <a:spLocks noChangeArrowheads="1"/>
          </p:cNvSpPr>
          <p:nvPr/>
        </p:nvSpPr>
        <p:spPr bwMode="auto">
          <a:xfrm>
            <a:off x="457200" y="144780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Observe signals over all time</a:t>
            </a:r>
          </a:p>
        </p:txBody>
      </p:sp>
      <p:grpSp>
        <p:nvGrpSpPr>
          <p:cNvPr id="7" name="Group 1029"/>
          <p:cNvGrpSpPr>
            <a:grpSpLocks/>
          </p:cNvGrpSpPr>
          <p:nvPr/>
        </p:nvGrpSpPr>
        <p:grpSpPr bwMode="auto">
          <a:xfrm>
            <a:off x="914400" y="4915268"/>
            <a:ext cx="2057400" cy="609600"/>
            <a:chOff x="1392" y="1488"/>
            <a:chExt cx="1296" cy="384"/>
          </a:xfrm>
        </p:grpSpPr>
        <p:sp>
          <p:nvSpPr>
            <p:cNvPr id="8" name="Rectangle 1030"/>
            <p:cNvSpPr>
              <a:spLocks noChangeArrowheads="1"/>
            </p:cNvSpPr>
            <p:nvPr/>
          </p:nvSpPr>
          <p:spPr bwMode="auto">
            <a:xfrm>
              <a:off x="1824" y="1632"/>
              <a:ext cx="33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031"/>
            <p:cNvSpPr>
              <a:spLocks noChangeShapeType="1"/>
            </p:cNvSpPr>
            <p:nvPr/>
          </p:nvSpPr>
          <p:spPr bwMode="auto">
            <a:xfrm>
              <a:off x="1392" y="177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" name="Object 1032"/>
            <p:cNvGraphicFramePr>
              <a:graphicFrameLocks noChangeAspect="1"/>
            </p:cNvGraphicFramePr>
            <p:nvPr/>
          </p:nvGraphicFramePr>
          <p:xfrm>
            <a:off x="1920" y="1632"/>
            <a:ext cx="167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39579" imgH="164957" progId="Equation.3">
                    <p:embed/>
                  </p:oleObj>
                </mc:Choice>
                <mc:Fallback>
                  <p:oleObj name="Equation" r:id="rId4" imgW="139579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1632"/>
                          <a:ext cx="167" cy="1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Line 1033"/>
            <p:cNvSpPr>
              <a:spLocks noChangeShapeType="1"/>
            </p:cNvSpPr>
            <p:nvPr/>
          </p:nvSpPr>
          <p:spPr bwMode="auto">
            <a:xfrm>
              <a:off x="2160" y="177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034"/>
            <p:cNvSpPr txBox="1">
              <a:spLocks noChangeArrowheads="1"/>
            </p:cNvSpPr>
            <p:nvPr/>
          </p:nvSpPr>
          <p:spPr bwMode="auto">
            <a:xfrm>
              <a:off x="1392" y="1497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/>
                <a:t>x</a:t>
              </a:r>
              <a:r>
                <a:rPr lang="en-US" sz="2000"/>
                <a:t>(</a:t>
              </a:r>
              <a:r>
                <a:rPr lang="en-US" sz="2000" i="1"/>
                <a:t>t</a:t>
              </a:r>
              <a:r>
                <a:rPr lang="en-US" sz="2000"/>
                <a:t>)</a:t>
              </a:r>
            </a:p>
          </p:txBody>
        </p:sp>
        <p:sp>
          <p:nvSpPr>
            <p:cNvPr id="13" name="Text Box 1035"/>
            <p:cNvSpPr txBox="1">
              <a:spLocks noChangeArrowheads="1"/>
            </p:cNvSpPr>
            <p:nvPr/>
          </p:nvSpPr>
          <p:spPr bwMode="auto">
            <a:xfrm>
              <a:off x="2256" y="1488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/>
                <a:t>y</a:t>
              </a:r>
              <a:r>
                <a:rPr lang="en-US" sz="2000"/>
                <a:t>(</a:t>
              </a:r>
              <a:r>
                <a:rPr lang="en-US" sz="2000" i="1"/>
                <a:t>t</a:t>
              </a:r>
              <a:r>
                <a:rPr lang="en-US" sz="2000"/>
                <a:t>)</a:t>
              </a:r>
            </a:p>
          </p:txBody>
        </p:sp>
      </p:grpSp>
      <p:graphicFrame>
        <p:nvGraphicFramePr>
          <p:cNvPr id="16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547785"/>
              </p:ext>
            </p:extLst>
          </p:nvPr>
        </p:nvGraphicFramePr>
        <p:xfrm>
          <a:off x="3682024" y="4915268"/>
          <a:ext cx="1524000" cy="412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89000" imgH="241300" progId="Equation.3">
                  <p:embed/>
                </p:oleObj>
              </mc:Choice>
              <mc:Fallback>
                <p:oleObj name="Equation" r:id="rId6" imgW="889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2024" y="4915268"/>
                        <a:ext cx="1524000" cy="412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24614"/>
              </p:ext>
            </p:extLst>
          </p:nvPr>
        </p:nvGraphicFramePr>
        <p:xfrm>
          <a:off x="3657600" y="5323624"/>
          <a:ext cx="18843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90600" imgH="203200" progId="Equation.3">
                  <p:embed/>
                </p:oleObj>
              </mc:Choice>
              <mc:Fallback>
                <p:oleObj name="Equation" r:id="rId8" imgW="990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323624"/>
                        <a:ext cx="188436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452263"/>
              </p:ext>
            </p:extLst>
          </p:nvPr>
        </p:nvGraphicFramePr>
        <p:xfrm>
          <a:off x="5550388" y="5286238"/>
          <a:ext cx="2907812" cy="468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74800" imgH="254000" progId="Equation.3">
                  <p:embed/>
                </p:oleObj>
              </mc:Choice>
              <mc:Fallback>
                <p:oleObj name="Equation" r:id="rId10" imgW="15748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0388" y="5286238"/>
                        <a:ext cx="2907812" cy="4682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933414"/>
              </p:ext>
            </p:extLst>
          </p:nvPr>
        </p:nvGraphicFramePr>
        <p:xfrm>
          <a:off x="3657841" y="5719762"/>
          <a:ext cx="16668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76300" imgH="203200" progId="Equation.3">
                  <p:embed/>
                </p:oleObj>
              </mc:Choice>
              <mc:Fallback>
                <p:oleObj name="Equation" r:id="rId12" imgW="8763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841" y="5719762"/>
                        <a:ext cx="16668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028"/>
          <p:cNvSpPr txBox="1">
            <a:spLocks noChangeArrowheads="1"/>
          </p:cNvSpPr>
          <p:nvPr/>
        </p:nvSpPr>
        <p:spPr bwMode="auto">
          <a:xfrm>
            <a:off x="457200" y="3960722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Ideal delay by 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 seconds</a:t>
            </a:r>
          </a:p>
        </p:txBody>
      </p:sp>
      <p:grpSp>
        <p:nvGrpSpPr>
          <p:cNvPr id="21" name="Group 1036"/>
          <p:cNvGrpSpPr>
            <a:grpSpLocks/>
          </p:cNvGrpSpPr>
          <p:nvPr/>
        </p:nvGrpSpPr>
        <p:grpSpPr bwMode="auto">
          <a:xfrm>
            <a:off x="893763" y="2438400"/>
            <a:ext cx="1981200" cy="762000"/>
            <a:chOff x="2304" y="2640"/>
            <a:chExt cx="1248" cy="480"/>
          </a:xfrm>
        </p:grpSpPr>
        <p:sp>
          <p:nvSpPr>
            <p:cNvPr id="22" name="Line 1037"/>
            <p:cNvSpPr>
              <a:spLocks noChangeShapeType="1"/>
            </p:cNvSpPr>
            <p:nvPr/>
          </p:nvSpPr>
          <p:spPr bwMode="auto">
            <a:xfrm>
              <a:off x="2736" y="278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038"/>
            <p:cNvSpPr>
              <a:spLocks noChangeShapeType="1"/>
            </p:cNvSpPr>
            <p:nvPr/>
          </p:nvSpPr>
          <p:spPr bwMode="auto">
            <a:xfrm flipV="1">
              <a:off x="2736" y="2928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039"/>
            <p:cNvSpPr>
              <a:spLocks noChangeShapeType="1"/>
            </p:cNvSpPr>
            <p:nvPr/>
          </p:nvSpPr>
          <p:spPr bwMode="auto">
            <a:xfrm flipH="1" flipV="1">
              <a:off x="2736" y="2784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5" name="Object 1040"/>
            <p:cNvGraphicFramePr>
              <a:graphicFrameLocks noChangeAspect="1"/>
            </p:cNvGraphicFramePr>
            <p:nvPr/>
          </p:nvGraphicFramePr>
          <p:xfrm>
            <a:off x="2736" y="2832"/>
            <a:ext cx="155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65028" imgH="228501" progId="Equation.3">
                    <p:embed/>
                  </p:oleObj>
                </mc:Choice>
                <mc:Fallback>
                  <p:oleObj name="Equation" r:id="rId14" imgW="165028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2832"/>
                          <a:ext cx="155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Line 1041"/>
            <p:cNvSpPr>
              <a:spLocks noChangeShapeType="1"/>
            </p:cNvSpPr>
            <p:nvPr/>
          </p:nvSpPr>
          <p:spPr bwMode="auto">
            <a:xfrm>
              <a:off x="2304" y="292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1042"/>
            <p:cNvSpPr>
              <a:spLocks noChangeShapeType="1"/>
            </p:cNvSpPr>
            <p:nvPr/>
          </p:nvSpPr>
          <p:spPr bwMode="auto">
            <a:xfrm>
              <a:off x="3072" y="292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1043"/>
            <p:cNvSpPr txBox="1">
              <a:spLocks noChangeArrowheads="1"/>
            </p:cNvSpPr>
            <p:nvPr/>
          </p:nvSpPr>
          <p:spPr bwMode="auto">
            <a:xfrm>
              <a:off x="2304" y="2640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/>
                <a:t>x</a:t>
              </a:r>
              <a:r>
                <a:rPr lang="en-US" sz="2000"/>
                <a:t>(</a:t>
              </a:r>
              <a:r>
                <a:rPr lang="en-US" sz="2000" i="1"/>
                <a:t>t</a:t>
              </a:r>
              <a:r>
                <a:rPr lang="en-US" sz="2000"/>
                <a:t>)</a:t>
              </a:r>
            </a:p>
          </p:txBody>
        </p:sp>
        <p:sp>
          <p:nvSpPr>
            <p:cNvPr id="29" name="Text Box 1044"/>
            <p:cNvSpPr txBox="1">
              <a:spLocks noChangeArrowheads="1"/>
            </p:cNvSpPr>
            <p:nvPr/>
          </p:nvSpPr>
          <p:spPr bwMode="auto">
            <a:xfrm>
              <a:off x="3120" y="2640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/>
                <a:t>y</a:t>
              </a:r>
              <a:r>
                <a:rPr lang="en-US" sz="2000"/>
                <a:t>(</a:t>
              </a:r>
              <a:r>
                <a:rPr lang="en-US" sz="2000" i="1"/>
                <a:t>t</a:t>
              </a:r>
              <a:r>
                <a:rPr lang="en-US" sz="2000"/>
                <a:t>)</a:t>
              </a:r>
            </a:p>
          </p:txBody>
        </p:sp>
      </p:grpSp>
      <p:graphicFrame>
        <p:nvGraphicFramePr>
          <p:cNvPr id="30" name="Object 10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907856"/>
              </p:ext>
            </p:extLst>
          </p:nvPr>
        </p:nvGraphicFramePr>
        <p:xfrm>
          <a:off x="1044576" y="3233738"/>
          <a:ext cx="1677987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01309" imgH="228501" progId="Equation.3">
                  <p:embed/>
                </p:oleObj>
              </mc:Choice>
              <mc:Fallback>
                <p:oleObj name="Equation" r:id="rId16" imgW="901309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6" y="3233738"/>
                        <a:ext cx="1677987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663080"/>
              </p:ext>
            </p:extLst>
          </p:nvPr>
        </p:nvGraphicFramePr>
        <p:xfrm>
          <a:off x="3763839" y="2411413"/>
          <a:ext cx="1436688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38200" imgH="241300" progId="Equation.3">
                  <p:embed/>
                </p:oleObj>
              </mc:Choice>
              <mc:Fallback>
                <p:oleObj name="Equation" r:id="rId18" imgW="838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3839" y="2411413"/>
                        <a:ext cx="1436688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847181"/>
              </p:ext>
            </p:extLst>
          </p:nvPr>
        </p:nvGraphicFramePr>
        <p:xfrm>
          <a:off x="3713163" y="2819400"/>
          <a:ext cx="18843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990600" imgH="203200" progId="Equation.3">
                  <p:embed/>
                </p:oleObj>
              </mc:Choice>
              <mc:Fallback>
                <p:oleObj name="Equation" r:id="rId20" imgW="990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3163" y="2819400"/>
                        <a:ext cx="188436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123208"/>
              </p:ext>
            </p:extLst>
          </p:nvPr>
        </p:nvGraphicFramePr>
        <p:xfrm>
          <a:off x="5618163" y="2781300"/>
          <a:ext cx="272097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473200" imgH="254000" progId="Equation.3">
                  <p:embed/>
                </p:oleObj>
              </mc:Choice>
              <mc:Fallback>
                <p:oleObj name="Equation" r:id="rId22" imgW="14732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163" y="2781300"/>
                        <a:ext cx="2720975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334923"/>
              </p:ext>
            </p:extLst>
          </p:nvPr>
        </p:nvGraphicFramePr>
        <p:xfrm>
          <a:off x="3725740" y="3230683"/>
          <a:ext cx="157003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25500" imgH="215900" progId="Equation.3">
                  <p:embed/>
                </p:oleObj>
              </mc:Choice>
              <mc:Fallback>
                <p:oleObj name="Equation" r:id="rId24" imgW="8255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5740" y="3230683"/>
                        <a:ext cx="1570037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0" y="-15861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Continuous-Time Signals and LTI Systems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9-5</a:t>
            </a: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381000" y="4354512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>
                <a:latin typeface="Times New Roman" charset="0"/>
              </a:rPr>
              <a:t>Initial conditions must be zero for LTI properties to hold</a:t>
            </a:r>
          </a:p>
        </p:txBody>
      </p:sp>
      <p:sp>
        <p:nvSpPr>
          <p:cNvPr id="14" name="Left Brace 13"/>
          <p:cNvSpPr/>
          <p:nvPr/>
        </p:nvSpPr>
        <p:spPr bwMode="auto">
          <a:xfrm rot="16200000">
            <a:off x="7010400" y="4583112"/>
            <a:ext cx="228600" cy="2667000"/>
          </a:xfrm>
          <a:prstGeom prst="leftBrac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41963" y="5954712"/>
            <a:ext cx="3221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apply sifting property</a:t>
            </a:r>
          </a:p>
        </p:txBody>
      </p:sp>
      <p:graphicFrame>
        <p:nvGraphicFramePr>
          <p:cNvPr id="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036105"/>
              </p:ext>
            </p:extLst>
          </p:nvPr>
        </p:nvGraphicFramePr>
        <p:xfrm>
          <a:off x="5772150" y="6345237"/>
          <a:ext cx="264477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638300" imgH="317500" progId="Equation.3">
                  <p:embed/>
                </p:oleObj>
              </mc:Choice>
              <mc:Fallback>
                <p:oleObj name="Equation" r:id="rId26" imgW="16383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2150" y="6345237"/>
                        <a:ext cx="2644775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Left Brace 37"/>
          <p:cNvSpPr/>
          <p:nvPr/>
        </p:nvSpPr>
        <p:spPr bwMode="auto">
          <a:xfrm rot="16200000">
            <a:off x="7065963" y="2068512"/>
            <a:ext cx="228600" cy="2667000"/>
          </a:xfrm>
          <a:prstGeom prst="leftBrac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694363" y="3440112"/>
            <a:ext cx="3068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apply sifting property</a:t>
            </a:r>
          </a:p>
        </p:txBody>
      </p:sp>
      <p:graphicFrame>
        <p:nvGraphicFramePr>
          <p:cNvPr id="4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670596"/>
              </p:ext>
            </p:extLst>
          </p:nvPr>
        </p:nvGraphicFramePr>
        <p:xfrm>
          <a:off x="6021388" y="3830638"/>
          <a:ext cx="2255838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397000" imgH="317500" progId="Equation.3">
                  <p:embed/>
                </p:oleObj>
              </mc:Choice>
              <mc:Fallback>
                <p:oleObj name="Equation" r:id="rId28" imgW="13970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1388" y="3830638"/>
                        <a:ext cx="2255838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1028">
            <a:extLst>
              <a:ext uri="{FF2B5EF4-FFF2-40B4-BE49-F238E27FC236}">
                <a16:creationId xmlns:a16="http://schemas.microsoft.com/office/drawing/2014/main" id="{CAFECFBB-0CA4-3B49-97D6-216A47BDD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46" y="1936373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Gain</a:t>
            </a:r>
          </a:p>
        </p:txBody>
      </p:sp>
      <p:pic>
        <p:nvPicPr>
          <p:cNvPr id="50" name="Picture 49" descr="Shape, arrow&#10;&#10;Description automatically generated">
            <a:extLst>
              <a:ext uri="{FF2B5EF4-FFF2-40B4-BE49-F238E27FC236}">
                <a16:creationId xmlns:a16="http://schemas.microsoft.com/office/drawing/2014/main" id="{E790D02B-6F2B-AE4D-AABA-94F0631C2702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570" y="1484494"/>
            <a:ext cx="1954430" cy="49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7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0" grpId="0" build="p"/>
      <p:bldP spid="48" grpId="0" build="p"/>
      <p:bldP spid="14" grpId="0" animBg="1"/>
      <p:bldP spid="15" grpId="0"/>
      <p:bldP spid="38" grpId="0" animBg="1"/>
      <p:bldP spid="39" grpId="0"/>
      <p:bldP spid="4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LTI System Examples (</a:t>
            </a:r>
            <a:r>
              <a:rPr lang="en-US" i="1" dirty="0"/>
              <a:t>continued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13-</a:t>
            </a:r>
            <a:fld id="{48456A70-0021-B84E-925B-88B7CCC4D2F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Continuous-Time Signals and LTI Systems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9-5</a:t>
            </a:r>
          </a:p>
        </p:txBody>
      </p:sp>
      <p:graphicFrame>
        <p:nvGraphicFramePr>
          <p:cNvPr id="6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961347"/>
              </p:ext>
            </p:extLst>
          </p:nvPr>
        </p:nvGraphicFramePr>
        <p:xfrm>
          <a:off x="4000865" y="1470152"/>
          <a:ext cx="1244723" cy="453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60400" imgH="241300" progId="Equation.3">
                  <p:embed/>
                </p:oleObj>
              </mc:Choice>
              <mc:Fallback>
                <p:oleObj name="Equation" r:id="rId2" imgW="660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865" y="1470152"/>
                        <a:ext cx="1244723" cy="4538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6408"/>
              </p:ext>
            </p:extLst>
          </p:nvPr>
        </p:nvGraphicFramePr>
        <p:xfrm>
          <a:off x="3979862" y="1919167"/>
          <a:ext cx="18843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90600" imgH="203200" progId="Equation.3">
                  <p:embed/>
                </p:oleObj>
              </mc:Choice>
              <mc:Fallback>
                <p:oleObj name="Equation" r:id="rId4" imgW="990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9862" y="1919167"/>
                        <a:ext cx="188436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990600" y="1905000"/>
            <a:ext cx="2590800" cy="762000"/>
            <a:chOff x="720" y="2064"/>
            <a:chExt cx="1632" cy="480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1152" y="2112"/>
              <a:ext cx="720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720" y="235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3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828505"/>
                </p:ext>
              </p:extLst>
            </p:nvPr>
          </p:nvGraphicFramePr>
          <p:xfrm>
            <a:off x="1157" y="2117"/>
            <a:ext cx="716" cy="3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596900" imgH="317500" progId="Equation.3">
                    <p:embed/>
                  </p:oleObj>
                </mc:Choice>
                <mc:Fallback>
                  <p:oleObj name="Equation" r:id="rId6" imgW="596900" imgH="317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7" y="2117"/>
                          <a:ext cx="716" cy="3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1872" y="235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720" y="2073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/>
                <a:t>x</a:t>
              </a:r>
              <a:r>
                <a:rPr lang="en-US" sz="2000"/>
                <a:t>(</a:t>
              </a:r>
              <a:r>
                <a:rPr lang="en-US" sz="2000" i="1"/>
                <a:t>t</a:t>
              </a:r>
              <a:r>
                <a:rPr lang="en-US" sz="2000"/>
                <a:t>)</a:t>
              </a: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1920" y="2064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/>
                <a:t>y</a:t>
              </a:r>
              <a:r>
                <a:rPr lang="en-US" sz="2000"/>
                <a:t>(</a:t>
              </a:r>
              <a:r>
                <a:rPr lang="en-US" sz="2000" i="1"/>
                <a:t>t</a:t>
              </a:r>
              <a:r>
                <a:rPr lang="en-US" sz="2000"/>
                <a:t>)</a:t>
              </a:r>
            </a:p>
          </p:txBody>
        </p:sp>
      </p:grpSp>
      <p:sp>
        <p:nvSpPr>
          <p:cNvPr id="17" name="Rectangle 1028"/>
          <p:cNvSpPr txBox="1">
            <a:spLocks noChangeArrowheads="1"/>
          </p:cNvSpPr>
          <p:nvPr/>
        </p:nvSpPr>
        <p:spPr bwMode="auto">
          <a:xfrm>
            <a:off x="457200" y="1447800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Integrator</a:t>
            </a:r>
          </a:p>
        </p:txBody>
      </p:sp>
      <p:sp>
        <p:nvSpPr>
          <p:cNvPr id="18" name="Rectangle 45"/>
          <p:cNvSpPr txBox="1">
            <a:spLocks noChangeArrowheads="1"/>
          </p:cNvSpPr>
          <p:nvPr/>
        </p:nvSpPr>
        <p:spPr bwMode="auto">
          <a:xfrm>
            <a:off x="457200" y="3200400"/>
            <a:ext cx="556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latin typeface="Times New Roman" charset="0"/>
              </a:rPr>
              <a:t>Tapped delay line</a:t>
            </a:r>
          </a:p>
        </p:txBody>
      </p:sp>
      <p:grpSp>
        <p:nvGrpSpPr>
          <p:cNvPr id="19" name="Group 56"/>
          <p:cNvGrpSpPr>
            <a:grpSpLocks/>
          </p:cNvGrpSpPr>
          <p:nvPr/>
        </p:nvGrpSpPr>
        <p:grpSpPr bwMode="auto">
          <a:xfrm>
            <a:off x="3733800" y="3200400"/>
            <a:ext cx="5181600" cy="3276600"/>
            <a:chOff x="336" y="1296"/>
            <a:chExt cx="3264" cy="2064"/>
          </a:xfrm>
        </p:grpSpPr>
        <p:sp>
          <p:nvSpPr>
            <p:cNvPr id="20" name="Rectangle 3"/>
            <p:cNvSpPr>
              <a:spLocks noChangeArrowheads="1"/>
            </p:cNvSpPr>
            <p:nvPr/>
          </p:nvSpPr>
          <p:spPr bwMode="auto">
            <a:xfrm>
              <a:off x="1344" y="1662"/>
              <a:ext cx="33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2832" y="1662"/>
              <a:ext cx="33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1968" y="1662"/>
              <a:ext cx="33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6"/>
            <p:cNvSpPr>
              <a:spLocks noChangeArrowheads="1"/>
            </p:cNvSpPr>
            <p:nvPr/>
          </p:nvSpPr>
          <p:spPr bwMode="auto">
            <a:xfrm>
              <a:off x="1056" y="2238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7"/>
            <p:cNvSpPr>
              <a:spLocks noChangeShapeType="1"/>
            </p:cNvSpPr>
            <p:nvPr/>
          </p:nvSpPr>
          <p:spPr bwMode="auto">
            <a:xfrm>
              <a:off x="1152" y="1824"/>
              <a:ext cx="0" cy="4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8"/>
            <p:cNvSpPr>
              <a:spLocks noChangeShapeType="1"/>
            </p:cNvSpPr>
            <p:nvPr/>
          </p:nvSpPr>
          <p:spPr bwMode="auto">
            <a:xfrm>
              <a:off x="1680" y="180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9"/>
            <p:cNvSpPr>
              <a:spLocks noChangeArrowheads="1"/>
            </p:cNvSpPr>
            <p:nvPr/>
          </p:nvSpPr>
          <p:spPr bwMode="auto">
            <a:xfrm>
              <a:off x="1728" y="2238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10"/>
            <p:cNvSpPr>
              <a:spLocks noChangeShapeType="1"/>
            </p:cNvSpPr>
            <p:nvPr/>
          </p:nvSpPr>
          <p:spPr bwMode="auto">
            <a:xfrm flipH="1">
              <a:off x="1824" y="180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11"/>
            <p:cNvSpPr>
              <a:spLocks noChangeArrowheads="1"/>
            </p:cNvSpPr>
            <p:nvPr/>
          </p:nvSpPr>
          <p:spPr bwMode="auto">
            <a:xfrm>
              <a:off x="2592" y="2238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3168" y="180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13"/>
            <p:cNvSpPr>
              <a:spLocks noChangeArrowheads="1"/>
            </p:cNvSpPr>
            <p:nvPr/>
          </p:nvSpPr>
          <p:spPr bwMode="auto">
            <a:xfrm>
              <a:off x="3264" y="2238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14"/>
            <p:cNvSpPr>
              <a:spLocks noChangeShapeType="1"/>
            </p:cNvSpPr>
            <p:nvPr/>
          </p:nvSpPr>
          <p:spPr bwMode="auto">
            <a:xfrm>
              <a:off x="3360" y="180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2" name="Object 15"/>
            <p:cNvGraphicFramePr>
              <a:graphicFrameLocks noChangeAspect="1"/>
            </p:cNvGraphicFramePr>
            <p:nvPr/>
          </p:nvGraphicFramePr>
          <p:xfrm>
            <a:off x="336" y="1518"/>
            <a:ext cx="288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66353" imgH="215619" progId="Equation.3">
                    <p:embed/>
                  </p:oleObj>
                </mc:Choice>
                <mc:Fallback>
                  <p:oleObj name="Equation" r:id="rId8" imgW="266353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1518"/>
                          <a:ext cx="288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16"/>
            <p:cNvGraphicFramePr>
              <a:graphicFrameLocks noChangeAspect="1"/>
            </p:cNvGraphicFramePr>
            <p:nvPr/>
          </p:nvGraphicFramePr>
          <p:xfrm>
            <a:off x="1440" y="1662"/>
            <a:ext cx="167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39579" imgH="164957" progId="Equation.3">
                    <p:embed/>
                  </p:oleObj>
                </mc:Choice>
                <mc:Fallback>
                  <p:oleObj name="Equation" r:id="rId10" imgW="139579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1662"/>
                          <a:ext cx="167" cy="1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17"/>
            <p:cNvGraphicFramePr>
              <a:graphicFrameLocks noChangeAspect="1"/>
            </p:cNvGraphicFramePr>
            <p:nvPr/>
          </p:nvGraphicFramePr>
          <p:xfrm>
            <a:off x="2928" y="1662"/>
            <a:ext cx="167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39579" imgH="164957" progId="Equation.3">
                    <p:embed/>
                  </p:oleObj>
                </mc:Choice>
                <mc:Fallback>
                  <p:oleObj name="Equation" r:id="rId12" imgW="139579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1662"/>
                          <a:ext cx="167" cy="1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18"/>
            <p:cNvGraphicFramePr>
              <a:graphicFrameLocks noChangeAspect="1"/>
            </p:cNvGraphicFramePr>
            <p:nvPr/>
          </p:nvGraphicFramePr>
          <p:xfrm>
            <a:off x="2064" y="1662"/>
            <a:ext cx="167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39579" imgH="164957" progId="Equation.3">
                    <p:embed/>
                  </p:oleObj>
                </mc:Choice>
                <mc:Fallback>
                  <p:oleObj name="Equation" r:id="rId13" imgW="139579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1662"/>
                          <a:ext cx="167" cy="1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Line 19"/>
            <p:cNvSpPr>
              <a:spLocks noChangeShapeType="1"/>
            </p:cNvSpPr>
            <p:nvPr/>
          </p:nvSpPr>
          <p:spPr bwMode="auto">
            <a:xfrm>
              <a:off x="1104" y="228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20"/>
            <p:cNvSpPr>
              <a:spLocks noChangeShapeType="1"/>
            </p:cNvSpPr>
            <p:nvPr/>
          </p:nvSpPr>
          <p:spPr bwMode="auto">
            <a:xfrm>
              <a:off x="1776" y="228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21"/>
            <p:cNvSpPr>
              <a:spLocks noChangeShapeType="1"/>
            </p:cNvSpPr>
            <p:nvPr/>
          </p:nvSpPr>
          <p:spPr bwMode="auto">
            <a:xfrm>
              <a:off x="2640" y="228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22"/>
            <p:cNvSpPr>
              <a:spLocks noChangeShapeType="1"/>
            </p:cNvSpPr>
            <p:nvPr/>
          </p:nvSpPr>
          <p:spPr bwMode="auto">
            <a:xfrm>
              <a:off x="3312" y="228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23"/>
            <p:cNvSpPr>
              <a:spLocks noChangeShapeType="1"/>
            </p:cNvSpPr>
            <p:nvPr/>
          </p:nvSpPr>
          <p:spPr bwMode="auto">
            <a:xfrm flipV="1">
              <a:off x="1104" y="228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24"/>
            <p:cNvSpPr>
              <a:spLocks noChangeShapeType="1"/>
            </p:cNvSpPr>
            <p:nvPr/>
          </p:nvSpPr>
          <p:spPr bwMode="auto">
            <a:xfrm flipV="1">
              <a:off x="3312" y="228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25"/>
            <p:cNvSpPr>
              <a:spLocks noChangeShapeType="1"/>
            </p:cNvSpPr>
            <p:nvPr/>
          </p:nvSpPr>
          <p:spPr bwMode="auto">
            <a:xfrm flipV="1">
              <a:off x="2640" y="228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26"/>
            <p:cNvSpPr>
              <a:spLocks noChangeShapeType="1"/>
            </p:cNvSpPr>
            <p:nvPr/>
          </p:nvSpPr>
          <p:spPr bwMode="auto">
            <a:xfrm flipV="1">
              <a:off x="1776" y="228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27"/>
            <p:cNvSpPr>
              <a:spLocks noChangeArrowheads="1"/>
            </p:cNvSpPr>
            <p:nvPr/>
          </p:nvSpPr>
          <p:spPr bwMode="auto">
            <a:xfrm>
              <a:off x="2016" y="2718"/>
              <a:ext cx="336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Text Box 28"/>
            <p:cNvSpPr txBox="1">
              <a:spLocks noChangeArrowheads="1"/>
            </p:cNvSpPr>
            <p:nvPr/>
          </p:nvSpPr>
          <p:spPr bwMode="auto">
            <a:xfrm>
              <a:off x="2064" y="2718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Symbol" charset="0"/>
                </a:rPr>
                <a:t>S</a:t>
              </a:r>
            </a:p>
          </p:txBody>
        </p:sp>
        <p:sp>
          <p:nvSpPr>
            <p:cNvPr id="46" name="Line 29"/>
            <p:cNvSpPr>
              <a:spLocks noChangeShapeType="1"/>
            </p:cNvSpPr>
            <p:nvPr/>
          </p:nvSpPr>
          <p:spPr bwMode="auto">
            <a:xfrm>
              <a:off x="1248" y="2382"/>
              <a:ext cx="76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30"/>
            <p:cNvSpPr>
              <a:spLocks noChangeShapeType="1"/>
            </p:cNvSpPr>
            <p:nvPr/>
          </p:nvSpPr>
          <p:spPr bwMode="auto">
            <a:xfrm>
              <a:off x="1872" y="2430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31"/>
            <p:cNvSpPr>
              <a:spLocks noChangeShapeType="1"/>
            </p:cNvSpPr>
            <p:nvPr/>
          </p:nvSpPr>
          <p:spPr bwMode="auto">
            <a:xfrm flipH="1">
              <a:off x="2256" y="2400"/>
              <a:ext cx="38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32"/>
            <p:cNvSpPr>
              <a:spLocks noChangeShapeType="1"/>
            </p:cNvSpPr>
            <p:nvPr/>
          </p:nvSpPr>
          <p:spPr bwMode="auto">
            <a:xfrm>
              <a:off x="2208" y="300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0" name="Object 33"/>
            <p:cNvGraphicFramePr>
              <a:graphicFrameLocks noChangeAspect="1"/>
            </p:cNvGraphicFramePr>
            <p:nvPr/>
          </p:nvGraphicFramePr>
          <p:xfrm>
            <a:off x="2304" y="3102"/>
            <a:ext cx="336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279279" imgH="215806" progId="Equation.3">
                    <p:embed/>
                  </p:oleObj>
                </mc:Choice>
                <mc:Fallback>
                  <p:oleObj name="Equation" r:id="rId14" imgW="279279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4" y="3102"/>
                          <a:ext cx="336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" name="Line 34"/>
            <p:cNvSpPr>
              <a:spLocks noChangeShapeType="1"/>
            </p:cNvSpPr>
            <p:nvPr/>
          </p:nvSpPr>
          <p:spPr bwMode="auto">
            <a:xfrm>
              <a:off x="912" y="233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35"/>
            <p:cNvSpPr>
              <a:spLocks noChangeShapeType="1"/>
            </p:cNvSpPr>
            <p:nvPr/>
          </p:nvSpPr>
          <p:spPr bwMode="auto">
            <a:xfrm>
              <a:off x="3120" y="233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36"/>
            <p:cNvSpPr>
              <a:spLocks noChangeShapeType="1"/>
            </p:cNvSpPr>
            <p:nvPr/>
          </p:nvSpPr>
          <p:spPr bwMode="auto">
            <a:xfrm>
              <a:off x="2448" y="233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37"/>
            <p:cNvSpPr>
              <a:spLocks noChangeShapeType="1"/>
            </p:cNvSpPr>
            <p:nvPr/>
          </p:nvSpPr>
          <p:spPr bwMode="auto">
            <a:xfrm>
              <a:off x="1584" y="233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5" name="Object 38"/>
            <p:cNvGraphicFramePr>
              <a:graphicFrameLocks noChangeAspect="1"/>
            </p:cNvGraphicFramePr>
            <p:nvPr/>
          </p:nvGraphicFramePr>
          <p:xfrm>
            <a:off x="816" y="2094"/>
            <a:ext cx="155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65028" imgH="228501" progId="Equation.3">
                    <p:embed/>
                  </p:oleObj>
                </mc:Choice>
                <mc:Fallback>
                  <p:oleObj name="Equation" r:id="rId16" imgW="165028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2094"/>
                          <a:ext cx="155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39"/>
            <p:cNvGraphicFramePr>
              <a:graphicFrameLocks noChangeAspect="1"/>
            </p:cNvGraphicFramePr>
            <p:nvPr/>
          </p:nvGraphicFramePr>
          <p:xfrm>
            <a:off x="3006" y="2100"/>
            <a:ext cx="287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304536" imgH="215713" progId="Equation.3">
                    <p:embed/>
                  </p:oleObj>
                </mc:Choice>
                <mc:Fallback>
                  <p:oleObj name="Equation" r:id="rId18" imgW="304536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6" y="2100"/>
                          <a:ext cx="287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40"/>
            <p:cNvGraphicFramePr>
              <a:graphicFrameLocks noChangeAspect="1"/>
            </p:cNvGraphicFramePr>
            <p:nvPr/>
          </p:nvGraphicFramePr>
          <p:xfrm>
            <a:off x="2280" y="2100"/>
            <a:ext cx="299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317087" imgH="215619" progId="Equation.3">
                    <p:embed/>
                  </p:oleObj>
                </mc:Choice>
                <mc:Fallback>
                  <p:oleObj name="Equation" r:id="rId20" imgW="317087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0" y="2100"/>
                          <a:ext cx="299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41"/>
            <p:cNvGraphicFramePr>
              <a:graphicFrameLocks noChangeAspect="1"/>
            </p:cNvGraphicFramePr>
            <p:nvPr/>
          </p:nvGraphicFramePr>
          <p:xfrm>
            <a:off x="1542" y="2100"/>
            <a:ext cx="143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152268" imgH="215713" progId="Equation.3">
                    <p:embed/>
                  </p:oleObj>
                </mc:Choice>
                <mc:Fallback>
                  <p:oleObj name="Equation" r:id="rId22" imgW="152268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2" y="2100"/>
                          <a:ext cx="143" cy="2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9" name="AutoShape 42"/>
            <p:cNvCxnSpPr>
              <a:cxnSpLocks noChangeShapeType="1"/>
              <a:stCxn id="30" idx="3"/>
              <a:endCxn id="44" idx="7"/>
            </p:cNvCxnSpPr>
            <p:nvPr/>
          </p:nvCxnSpPr>
          <p:spPr bwMode="auto">
            <a:xfrm flipH="1">
              <a:off x="2303" y="2402"/>
              <a:ext cx="989" cy="3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0" name="Text Box 47"/>
            <p:cNvSpPr txBox="1">
              <a:spLocks noChangeArrowheads="1"/>
            </p:cNvSpPr>
            <p:nvPr/>
          </p:nvSpPr>
          <p:spPr bwMode="auto">
            <a:xfrm>
              <a:off x="2016" y="2112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…</a:t>
              </a:r>
            </a:p>
          </p:txBody>
        </p:sp>
        <p:sp>
          <p:nvSpPr>
            <p:cNvPr id="61" name="Line 48"/>
            <p:cNvSpPr>
              <a:spLocks noChangeShapeType="1"/>
            </p:cNvSpPr>
            <p:nvPr/>
          </p:nvSpPr>
          <p:spPr bwMode="auto">
            <a:xfrm>
              <a:off x="2688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49"/>
            <p:cNvSpPr>
              <a:spLocks noChangeShapeType="1"/>
            </p:cNvSpPr>
            <p:nvPr/>
          </p:nvSpPr>
          <p:spPr bwMode="auto">
            <a:xfrm flipH="1">
              <a:off x="2688" y="1824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50"/>
            <p:cNvSpPr>
              <a:spLocks noChangeShapeType="1"/>
            </p:cNvSpPr>
            <p:nvPr/>
          </p:nvSpPr>
          <p:spPr bwMode="auto">
            <a:xfrm>
              <a:off x="2304" y="182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Text Box 51"/>
            <p:cNvSpPr txBox="1">
              <a:spLocks noChangeArrowheads="1"/>
            </p:cNvSpPr>
            <p:nvPr/>
          </p:nvSpPr>
          <p:spPr bwMode="auto">
            <a:xfrm>
              <a:off x="2400" y="1632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…</a:t>
              </a:r>
            </a:p>
          </p:txBody>
        </p:sp>
        <p:sp>
          <p:nvSpPr>
            <p:cNvPr id="65" name="Rectangle 52"/>
            <p:cNvSpPr>
              <a:spLocks noChangeArrowheads="1"/>
            </p:cNvSpPr>
            <p:nvPr/>
          </p:nvSpPr>
          <p:spPr bwMode="auto">
            <a:xfrm>
              <a:off x="816" y="1296"/>
              <a:ext cx="2784" cy="1776"/>
            </a:xfrm>
            <a:prstGeom prst="rect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53"/>
            <p:cNvSpPr>
              <a:spLocks noChangeShapeType="1"/>
            </p:cNvSpPr>
            <p:nvPr/>
          </p:nvSpPr>
          <p:spPr bwMode="auto">
            <a:xfrm>
              <a:off x="480" y="1824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7" name="Object 54"/>
            <p:cNvGraphicFramePr>
              <a:graphicFrameLocks noChangeAspect="1"/>
            </p:cNvGraphicFramePr>
            <p:nvPr/>
          </p:nvGraphicFramePr>
          <p:xfrm>
            <a:off x="1577" y="1399"/>
            <a:ext cx="535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494870" imgH="215713" progId="Equation.3">
                    <p:embed/>
                  </p:oleObj>
                </mc:Choice>
                <mc:Fallback>
                  <p:oleObj name="Equation" r:id="rId24" imgW="494870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7" y="1399"/>
                          <a:ext cx="535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9" name="Text Box 46"/>
          <p:cNvSpPr txBox="1">
            <a:spLocks noChangeArrowheads="1"/>
          </p:cNvSpPr>
          <p:nvPr/>
        </p:nvSpPr>
        <p:spPr bwMode="auto">
          <a:xfrm>
            <a:off x="6858001" y="3209925"/>
            <a:ext cx="20573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i="1" dirty="0"/>
              <a:t>M-1</a:t>
            </a:r>
            <a:r>
              <a:rPr lang="en-US" sz="2000" dirty="0"/>
              <a:t> delay blocks</a:t>
            </a:r>
          </a:p>
        </p:txBody>
      </p:sp>
      <p:sp>
        <p:nvSpPr>
          <p:cNvPr id="71" name="Text Box 57"/>
          <p:cNvSpPr txBox="1">
            <a:spLocks noChangeArrowheads="1"/>
          </p:cNvSpPr>
          <p:nvPr/>
        </p:nvSpPr>
        <p:spPr bwMode="auto">
          <a:xfrm>
            <a:off x="838200" y="3657600"/>
            <a:ext cx="297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Impulse response:</a:t>
            </a:r>
            <a:endParaRPr lang="en-US" baseline="-25000" dirty="0"/>
          </a:p>
        </p:txBody>
      </p:sp>
      <p:graphicFrame>
        <p:nvGraphicFramePr>
          <p:cNvPr id="7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589496"/>
              </p:ext>
            </p:extLst>
          </p:nvPr>
        </p:nvGraphicFramePr>
        <p:xfrm>
          <a:off x="914400" y="5220846"/>
          <a:ext cx="27178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460500" imgH="457200" progId="Equation.3">
                  <p:embed/>
                </p:oleObj>
              </mc:Choice>
              <mc:Fallback>
                <p:oleObj name="Equation" r:id="rId26" imgW="1460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220846"/>
                        <a:ext cx="271780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113467"/>
              </p:ext>
            </p:extLst>
          </p:nvPr>
        </p:nvGraphicFramePr>
        <p:xfrm>
          <a:off x="5854441" y="1867674"/>
          <a:ext cx="2509838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358900" imgH="254000" progId="Equation.3">
                  <p:embed/>
                </p:oleObj>
              </mc:Choice>
              <mc:Fallback>
                <p:oleObj name="Equation" r:id="rId28" imgW="13589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4441" y="1867674"/>
                        <a:ext cx="2509838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152231"/>
              </p:ext>
            </p:extLst>
          </p:nvPr>
        </p:nvGraphicFramePr>
        <p:xfrm>
          <a:off x="3962400" y="2323326"/>
          <a:ext cx="2039938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104900" imgH="254000" progId="Equation.3">
                  <p:embed/>
                </p:oleObj>
              </mc:Choice>
              <mc:Fallback>
                <p:oleObj name="Equation" r:id="rId30" imgW="11049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323326"/>
                        <a:ext cx="2039938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764178"/>
              </p:ext>
            </p:extLst>
          </p:nvPr>
        </p:nvGraphicFramePr>
        <p:xfrm>
          <a:off x="1284288" y="2717800"/>
          <a:ext cx="2043112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104900" imgH="254000" progId="Equation.3">
                  <p:embed/>
                </p:oleObj>
              </mc:Choice>
              <mc:Fallback>
                <p:oleObj name="Equation" r:id="rId32" imgW="11049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288" y="2717800"/>
                        <a:ext cx="2043112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Left Brace 76"/>
          <p:cNvSpPr/>
          <p:nvPr/>
        </p:nvSpPr>
        <p:spPr bwMode="auto">
          <a:xfrm rot="16200000">
            <a:off x="7353300" y="1943101"/>
            <a:ext cx="228599" cy="914400"/>
          </a:xfrm>
          <a:prstGeom prst="leftBrac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0" y="24954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1 if </a:t>
            </a:r>
            <a:r>
              <a:rPr lang="en-US" sz="2000" i="1" dirty="0">
                <a:solidFill>
                  <a:srgbClr val="0000FF"/>
                </a:solidFill>
              </a:rPr>
              <a:t>t</a:t>
            </a:r>
            <a:r>
              <a:rPr lang="en-US" sz="2000" dirty="0">
                <a:solidFill>
                  <a:srgbClr val="0000FF"/>
                </a:solidFill>
              </a:rPr>
              <a:t> ≥ </a:t>
            </a:r>
            <a:r>
              <a:rPr lang="en-US" sz="2000" i="1" dirty="0">
                <a:solidFill>
                  <a:srgbClr val="0000FF"/>
                </a:solidFill>
                <a:latin typeface="Symbol"/>
              </a:rPr>
              <a:t>t</a:t>
            </a:r>
          </a:p>
        </p:txBody>
      </p:sp>
      <p:sp>
        <p:nvSpPr>
          <p:cNvPr id="76" name="Text Box 57">
            <a:extLst>
              <a:ext uri="{FF2B5EF4-FFF2-40B4-BE49-F238E27FC236}">
                <a16:creationId xmlns:a16="http://schemas.microsoft.com/office/drawing/2014/main" id="{E6BB7CD6-2C6B-F64F-B4ED-96C9E0127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1" y="6121400"/>
            <a:ext cx="34670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Lasts for (</a:t>
            </a:r>
            <a:r>
              <a:rPr lang="en-US" i="1" dirty="0"/>
              <a:t>M</a:t>
            </a:r>
            <a:r>
              <a:rPr lang="en-US" dirty="0"/>
              <a:t>-1)</a:t>
            </a:r>
            <a:r>
              <a:rPr lang="en-US" i="1" dirty="0"/>
              <a:t>T</a:t>
            </a:r>
            <a:r>
              <a:rPr lang="en-US" dirty="0"/>
              <a:t> seconds</a:t>
            </a:r>
            <a:endParaRPr lang="en-US" baseline="-25000" dirty="0"/>
          </a:p>
        </p:txBody>
      </p:sp>
      <p:pic>
        <p:nvPicPr>
          <p:cNvPr id="78" name="Picture 77" descr="Text&#10;&#10;Description automatically generated">
            <a:extLst>
              <a:ext uri="{FF2B5EF4-FFF2-40B4-BE49-F238E27FC236}">
                <a16:creationId xmlns:a16="http://schemas.microsoft.com/office/drawing/2014/main" id="{6BE83161-AC91-174B-A96E-66FF8B588C1A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42230"/>
            <a:ext cx="3582194" cy="107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8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 build="p"/>
      <p:bldP spid="69" grpId="0"/>
      <p:bldP spid="71" grpId="0"/>
      <p:bldP spid="77" grpId="0" animBg="1"/>
      <p:bldP spid="3" grpId="0"/>
      <p:bldP spid="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Graphical Convolution Methods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05800" cy="533400"/>
          </a:xfrm>
        </p:spPr>
        <p:txBody>
          <a:bodyPr/>
          <a:lstStyle/>
          <a:p>
            <a:r>
              <a:rPr lang="en-US" dirty="0"/>
              <a:t>From its definition, convolution is equivalent to</a:t>
            </a:r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677084"/>
              </p:ext>
            </p:extLst>
          </p:nvPr>
        </p:nvGraphicFramePr>
        <p:xfrm>
          <a:off x="2895600" y="2082800"/>
          <a:ext cx="30353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39880" imgH="291960" progId="Equation.3">
                  <p:embed/>
                </p:oleObj>
              </mc:Choice>
              <mc:Fallback>
                <p:oleObj name="Equation" r:id="rId2" imgW="17398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082800"/>
                        <a:ext cx="3035300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5257800" y="2159000"/>
            <a:ext cx="558800" cy="762000"/>
            <a:chOff x="5257800" y="2159000"/>
            <a:chExt cx="558800" cy="762000"/>
          </a:xfrm>
        </p:grpSpPr>
        <p:sp>
          <p:nvSpPr>
            <p:cNvPr id="36869" name="Oval 5"/>
            <p:cNvSpPr>
              <a:spLocks noChangeArrowheads="1"/>
            </p:cNvSpPr>
            <p:nvPr/>
          </p:nvSpPr>
          <p:spPr bwMode="auto">
            <a:xfrm>
              <a:off x="5257800" y="2159000"/>
              <a:ext cx="304800" cy="381000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0" name="Freeform 6"/>
            <p:cNvSpPr>
              <a:spLocks/>
            </p:cNvSpPr>
            <p:nvPr/>
          </p:nvSpPr>
          <p:spPr bwMode="auto">
            <a:xfrm>
              <a:off x="5562600" y="2387600"/>
              <a:ext cx="254000" cy="533400"/>
            </a:xfrm>
            <a:custGeom>
              <a:avLst/>
              <a:gdLst>
                <a:gd name="T0" fmla="*/ 96 w 160"/>
                <a:gd name="T1" fmla="*/ 336 h 336"/>
                <a:gd name="T2" fmla="*/ 144 w 160"/>
                <a:gd name="T3" fmla="*/ 192 h 336"/>
                <a:gd name="T4" fmla="*/ 0 w 160"/>
                <a:gd name="T5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" h="336">
                  <a:moveTo>
                    <a:pt x="96" y="336"/>
                  </a:moveTo>
                  <a:cubicBezTo>
                    <a:pt x="128" y="292"/>
                    <a:pt x="160" y="248"/>
                    <a:pt x="144" y="192"/>
                  </a:cubicBezTo>
                  <a:cubicBezTo>
                    <a:pt x="128" y="136"/>
                    <a:pt x="32" y="32"/>
                    <a:pt x="0" y="0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505200" y="1930400"/>
            <a:ext cx="2819400" cy="1676400"/>
            <a:chOff x="3505200" y="1930400"/>
            <a:chExt cx="2819400" cy="1676400"/>
          </a:xfrm>
        </p:grpSpPr>
        <p:sp>
          <p:nvSpPr>
            <p:cNvPr id="36871" name="Oval 7"/>
            <p:cNvSpPr>
              <a:spLocks noChangeArrowheads="1"/>
            </p:cNvSpPr>
            <p:nvPr/>
          </p:nvSpPr>
          <p:spPr bwMode="auto">
            <a:xfrm>
              <a:off x="5105400" y="2159000"/>
              <a:ext cx="228600" cy="381000"/>
            </a:xfrm>
            <a:prstGeom prst="ellipse">
              <a:avLst/>
            </a:prstGeom>
            <a:noFill/>
            <a:ln w="9525">
              <a:solidFill>
                <a:srgbClr val="FF010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2" name="Freeform 8"/>
            <p:cNvSpPr>
              <a:spLocks/>
            </p:cNvSpPr>
            <p:nvPr/>
          </p:nvSpPr>
          <p:spPr bwMode="auto">
            <a:xfrm>
              <a:off x="3505200" y="1930400"/>
              <a:ext cx="2819400" cy="1676400"/>
            </a:xfrm>
            <a:custGeom>
              <a:avLst/>
              <a:gdLst>
                <a:gd name="T0" fmla="*/ 0 w 2248"/>
                <a:gd name="T1" fmla="*/ 1016 h 1056"/>
                <a:gd name="T2" fmla="*/ 1920 w 2248"/>
                <a:gd name="T3" fmla="*/ 920 h 1056"/>
                <a:gd name="T4" fmla="*/ 1968 w 2248"/>
                <a:gd name="T5" fmla="*/ 200 h 1056"/>
                <a:gd name="T6" fmla="*/ 1440 w 2248"/>
                <a:gd name="T7" fmla="*/ 8 h 1056"/>
                <a:gd name="T8" fmla="*/ 1392 w 2248"/>
                <a:gd name="T9" fmla="*/ 152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8" h="1056">
                  <a:moveTo>
                    <a:pt x="0" y="1016"/>
                  </a:moveTo>
                  <a:cubicBezTo>
                    <a:pt x="796" y="1036"/>
                    <a:pt x="1592" y="1056"/>
                    <a:pt x="1920" y="920"/>
                  </a:cubicBezTo>
                  <a:cubicBezTo>
                    <a:pt x="2248" y="784"/>
                    <a:pt x="2048" y="352"/>
                    <a:pt x="1968" y="200"/>
                  </a:cubicBezTo>
                  <a:cubicBezTo>
                    <a:pt x="1888" y="48"/>
                    <a:pt x="1536" y="16"/>
                    <a:pt x="1440" y="8"/>
                  </a:cubicBezTo>
                  <a:cubicBezTo>
                    <a:pt x="1344" y="0"/>
                    <a:pt x="1400" y="120"/>
                    <a:pt x="1392" y="152"/>
                  </a:cubicBezTo>
                </a:path>
              </a:pathLst>
            </a:custGeom>
            <a:noFill/>
            <a:ln w="25400">
              <a:solidFill>
                <a:srgbClr val="FF010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495800" y="2540000"/>
            <a:ext cx="3429000" cy="1219200"/>
            <a:chOff x="4495800" y="2540000"/>
            <a:chExt cx="3429000" cy="1219200"/>
          </a:xfrm>
        </p:grpSpPr>
        <p:sp>
          <p:nvSpPr>
            <p:cNvPr id="36873" name="Freeform 9"/>
            <p:cNvSpPr>
              <a:spLocks/>
            </p:cNvSpPr>
            <p:nvPr/>
          </p:nvSpPr>
          <p:spPr bwMode="auto">
            <a:xfrm>
              <a:off x="4495800" y="2540000"/>
              <a:ext cx="1219200" cy="152400"/>
            </a:xfrm>
            <a:custGeom>
              <a:avLst/>
              <a:gdLst>
                <a:gd name="T0" fmla="*/ 0 w 768"/>
                <a:gd name="T1" fmla="*/ 0 h 96"/>
                <a:gd name="T2" fmla="*/ 384 w 768"/>
                <a:gd name="T3" fmla="*/ 96 h 96"/>
                <a:gd name="T4" fmla="*/ 768 w 768"/>
                <a:gd name="T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8" h="96">
                  <a:moveTo>
                    <a:pt x="0" y="0"/>
                  </a:moveTo>
                  <a:cubicBezTo>
                    <a:pt x="128" y="48"/>
                    <a:pt x="256" y="96"/>
                    <a:pt x="384" y="96"/>
                  </a:cubicBezTo>
                  <a:cubicBezTo>
                    <a:pt x="512" y="96"/>
                    <a:pt x="688" y="16"/>
                    <a:pt x="768" y="0"/>
                  </a:cubicBezTo>
                </a:path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4" name="Freeform 10"/>
            <p:cNvSpPr>
              <a:spLocks/>
            </p:cNvSpPr>
            <p:nvPr/>
          </p:nvSpPr>
          <p:spPr bwMode="auto">
            <a:xfrm>
              <a:off x="5270500" y="2692400"/>
              <a:ext cx="2654300" cy="1066800"/>
            </a:xfrm>
            <a:custGeom>
              <a:avLst/>
              <a:gdLst>
                <a:gd name="T0" fmla="*/ 1536 w 1672"/>
                <a:gd name="T1" fmla="*/ 624 h 624"/>
                <a:gd name="T2" fmla="*/ 1632 w 1672"/>
                <a:gd name="T3" fmla="*/ 528 h 624"/>
                <a:gd name="T4" fmla="*/ 1584 w 1672"/>
                <a:gd name="T5" fmla="*/ 384 h 624"/>
                <a:gd name="T6" fmla="*/ 1104 w 1672"/>
                <a:gd name="T7" fmla="*/ 144 h 624"/>
                <a:gd name="T8" fmla="*/ 288 w 1672"/>
                <a:gd name="T9" fmla="*/ 96 h 624"/>
                <a:gd name="T10" fmla="*/ 0 w 1672"/>
                <a:gd name="T11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2" h="624">
                  <a:moveTo>
                    <a:pt x="1536" y="624"/>
                  </a:moveTo>
                  <a:cubicBezTo>
                    <a:pt x="1580" y="596"/>
                    <a:pt x="1624" y="568"/>
                    <a:pt x="1632" y="528"/>
                  </a:cubicBezTo>
                  <a:cubicBezTo>
                    <a:pt x="1640" y="488"/>
                    <a:pt x="1672" y="448"/>
                    <a:pt x="1584" y="384"/>
                  </a:cubicBezTo>
                  <a:cubicBezTo>
                    <a:pt x="1496" y="320"/>
                    <a:pt x="1320" y="192"/>
                    <a:pt x="1104" y="144"/>
                  </a:cubicBezTo>
                  <a:cubicBezTo>
                    <a:pt x="888" y="96"/>
                    <a:pt x="472" y="120"/>
                    <a:pt x="288" y="96"/>
                  </a:cubicBezTo>
                  <a:cubicBezTo>
                    <a:pt x="104" y="72"/>
                    <a:pt x="96" y="16"/>
                    <a:pt x="0" y="0"/>
                  </a:cubicBezTo>
                </a:path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2400" y="1930400"/>
            <a:ext cx="4343400" cy="2489200"/>
            <a:chOff x="152400" y="1930400"/>
            <a:chExt cx="4343400" cy="2489200"/>
          </a:xfrm>
        </p:grpSpPr>
        <p:sp>
          <p:nvSpPr>
            <p:cNvPr id="36875" name="Oval 11"/>
            <p:cNvSpPr>
              <a:spLocks noChangeArrowheads="1"/>
            </p:cNvSpPr>
            <p:nvPr/>
          </p:nvSpPr>
          <p:spPr bwMode="auto">
            <a:xfrm>
              <a:off x="4038600" y="2082800"/>
              <a:ext cx="457200" cy="533400"/>
            </a:xfrm>
            <a:prstGeom prst="ellips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6" name="Freeform 12"/>
            <p:cNvSpPr>
              <a:spLocks/>
            </p:cNvSpPr>
            <p:nvPr/>
          </p:nvSpPr>
          <p:spPr bwMode="auto">
            <a:xfrm>
              <a:off x="152400" y="1930400"/>
              <a:ext cx="4038600" cy="2489200"/>
            </a:xfrm>
            <a:custGeom>
              <a:avLst/>
              <a:gdLst>
                <a:gd name="T0" fmla="*/ 360 w 2040"/>
                <a:gd name="T1" fmla="*/ 1328 h 1328"/>
                <a:gd name="T2" fmla="*/ 72 w 2040"/>
                <a:gd name="T3" fmla="*/ 1184 h 1328"/>
                <a:gd name="T4" fmla="*/ 72 w 2040"/>
                <a:gd name="T5" fmla="*/ 704 h 1328"/>
                <a:gd name="T6" fmla="*/ 504 w 2040"/>
                <a:gd name="T7" fmla="*/ 272 h 1328"/>
                <a:gd name="T8" fmla="*/ 1416 w 2040"/>
                <a:gd name="T9" fmla="*/ 32 h 1328"/>
                <a:gd name="T10" fmla="*/ 2040 w 2040"/>
                <a:gd name="T11" fmla="*/ 80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0" h="1328">
                  <a:moveTo>
                    <a:pt x="360" y="1328"/>
                  </a:moveTo>
                  <a:cubicBezTo>
                    <a:pt x="240" y="1308"/>
                    <a:pt x="120" y="1288"/>
                    <a:pt x="72" y="1184"/>
                  </a:cubicBezTo>
                  <a:cubicBezTo>
                    <a:pt x="24" y="1080"/>
                    <a:pt x="0" y="856"/>
                    <a:pt x="72" y="704"/>
                  </a:cubicBezTo>
                  <a:cubicBezTo>
                    <a:pt x="144" y="552"/>
                    <a:pt x="280" y="384"/>
                    <a:pt x="504" y="272"/>
                  </a:cubicBezTo>
                  <a:cubicBezTo>
                    <a:pt x="728" y="160"/>
                    <a:pt x="1160" y="64"/>
                    <a:pt x="1416" y="32"/>
                  </a:cubicBezTo>
                  <a:cubicBezTo>
                    <a:pt x="1672" y="0"/>
                    <a:pt x="1856" y="40"/>
                    <a:pt x="2040" y="80"/>
                  </a:cubicBezTo>
                </a:path>
              </a:pathLst>
            </a:custGeom>
            <a:noFill/>
            <a:ln w="25400">
              <a:solidFill>
                <a:srgbClr val="CC00CC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Continuous-Time Signals and LTI Systems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9-7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 dirty="0"/>
              <a:t>13-</a:t>
            </a:r>
            <a:fld id="{48456A70-0021-B84E-925B-88B7CCC4D2F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57200" y="28194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FontTx/>
              <a:buNone/>
            </a:pPr>
            <a:r>
              <a:rPr lang="en-US" dirty="0"/>
              <a:t>Rotating one of the functions about the </a:t>
            </a:r>
            <a:r>
              <a:rPr lang="en-US" i="1" dirty="0"/>
              <a:t>y</a:t>
            </a:r>
            <a:r>
              <a:rPr lang="en-US" dirty="0"/>
              <a:t> axis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57200" y="32766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FontTx/>
              <a:buNone/>
            </a:pPr>
            <a:r>
              <a:rPr lang="en-US" dirty="0"/>
              <a:t>Shifting it by </a:t>
            </a:r>
            <a:r>
              <a:rPr lang="en-US" i="1" dirty="0"/>
              <a:t>t</a:t>
            </a:r>
            <a:endParaRPr lang="en-US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457200" y="37338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FontTx/>
              <a:buNone/>
            </a:pPr>
            <a:r>
              <a:rPr lang="en-US" dirty="0"/>
              <a:t>Multiplying this flipped, shifted function with other function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457200" y="41910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FontTx/>
              <a:buNone/>
            </a:pPr>
            <a:r>
              <a:rPr lang="en-US" dirty="0"/>
              <a:t>Calculating the area under this product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457200" y="46482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FontTx/>
              <a:buNone/>
            </a:pPr>
            <a:r>
              <a:rPr lang="en-US" dirty="0"/>
              <a:t>Assigning this value to </a:t>
            </a:r>
            <a:r>
              <a:rPr lang="en-US" i="1" dirty="0"/>
              <a:t>f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* </a:t>
            </a:r>
            <a:r>
              <a:rPr lang="en-US" i="1" dirty="0"/>
              <a:t>f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at </a:t>
            </a:r>
            <a:r>
              <a:rPr lang="en-US" i="1" dirty="0"/>
              <a:t>t</a:t>
            </a:r>
            <a:endParaRPr lang="en-US" dirty="0"/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457200" y="51816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Sometimes called “flip-and-slide” convolution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4F6C84E1-F1A2-2044-B096-7A4F78E69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57150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Convolution demo </a:t>
            </a:r>
            <a:r>
              <a:rPr lang="en-US" dirty="0" err="1"/>
              <a:t>cconvdemo</a:t>
            </a:r>
            <a:r>
              <a:rPr lang="en-US" dirty="0"/>
              <a:t> from </a:t>
            </a:r>
            <a:r>
              <a:rPr lang="en-US" i="1" dirty="0"/>
              <a:t>SP First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666CF2-BD2A-714A-8161-9BBFFAE65644}"/>
              </a:ext>
            </a:extLst>
          </p:cNvPr>
          <p:cNvSpPr txBox="1"/>
          <p:nvPr/>
        </p:nvSpPr>
        <p:spPr>
          <a:xfrm>
            <a:off x="457200" y="6248400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u="sng" dirty="0">
                <a:hlinkClick r:id="rId4"/>
              </a:rPr>
              <a:t>http://dspfirst.gatech.edu/matlab/ZipFiles/cconvdemo-v218.zip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5768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45" name="Group 57"/>
          <p:cNvGrpSpPr>
            <a:grpSpLocks/>
          </p:cNvGrpSpPr>
          <p:nvPr/>
        </p:nvGrpSpPr>
        <p:grpSpPr bwMode="auto">
          <a:xfrm>
            <a:off x="5486400" y="5029200"/>
            <a:ext cx="2438400" cy="1676400"/>
            <a:chOff x="3456" y="3168"/>
            <a:chExt cx="1536" cy="1056"/>
          </a:xfrm>
        </p:grpSpPr>
        <p:sp>
          <p:nvSpPr>
            <p:cNvPr id="37894" name="Line 6"/>
            <p:cNvSpPr>
              <a:spLocks noChangeShapeType="1"/>
            </p:cNvSpPr>
            <p:nvPr/>
          </p:nvSpPr>
          <p:spPr bwMode="auto">
            <a:xfrm>
              <a:off x="3456" y="3936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5" name="Line 7"/>
            <p:cNvSpPr>
              <a:spLocks noChangeShapeType="1"/>
            </p:cNvSpPr>
            <p:nvPr/>
          </p:nvSpPr>
          <p:spPr bwMode="auto">
            <a:xfrm>
              <a:off x="4128" y="316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6" name="Text Box 8"/>
            <p:cNvSpPr txBox="1">
              <a:spLocks noChangeArrowheads="1"/>
            </p:cNvSpPr>
            <p:nvPr/>
          </p:nvSpPr>
          <p:spPr bwMode="auto">
            <a:xfrm>
              <a:off x="4128" y="3216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3</a:t>
              </a:r>
              <a:endParaRPr lang="en-US"/>
            </a:p>
          </p:txBody>
        </p:sp>
        <p:sp>
          <p:nvSpPr>
            <p:cNvPr id="37897" name="Text Box 9"/>
            <p:cNvSpPr txBox="1">
              <a:spLocks noChangeArrowheads="1"/>
            </p:cNvSpPr>
            <p:nvPr/>
          </p:nvSpPr>
          <p:spPr bwMode="auto">
            <a:xfrm>
              <a:off x="4752" y="384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>
                  <a:latin typeface="Symbol" charset="0"/>
                </a:rPr>
                <a:t>t</a:t>
              </a:r>
              <a:endParaRPr lang="en-US"/>
            </a:p>
          </p:txBody>
        </p:sp>
        <p:sp>
          <p:nvSpPr>
            <p:cNvPr id="37898" name="Text Box 10"/>
            <p:cNvSpPr txBox="1">
              <a:spLocks noChangeArrowheads="1"/>
            </p:cNvSpPr>
            <p:nvPr/>
          </p:nvSpPr>
          <p:spPr bwMode="auto">
            <a:xfrm>
              <a:off x="4368" y="3936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/>
                <a:t>2</a:t>
              </a:r>
            </a:p>
          </p:txBody>
        </p:sp>
        <p:sp>
          <p:nvSpPr>
            <p:cNvPr id="37900" name="Line 12"/>
            <p:cNvSpPr>
              <a:spLocks noChangeShapeType="1"/>
            </p:cNvSpPr>
            <p:nvPr/>
          </p:nvSpPr>
          <p:spPr bwMode="auto">
            <a:xfrm>
              <a:off x="4128" y="3600"/>
              <a:ext cx="288" cy="336"/>
            </a:xfrm>
            <a:prstGeom prst="line">
              <a:avLst/>
            </a:prstGeom>
            <a:noFill/>
            <a:ln w="28575">
              <a:solidFill>
                <a:srgbClr val="FF010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1" name="Line 13"/>
            <p:cNvSpPr>
              <a:spLocks noChangeShapeType="1"/>
            </p:cNvSpPr>
            <p:nvPr/>
          </p:nvSpPr>
          <p:spPr bwMode="auto">
            <a:xfrm flipH="1">
              <a:off x="4320" y="3696"/>
              <a:ext cx="43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2" name="Text Box 14"/>
            <p:cNvSpPr txBox="1">
              <a:spLocks noChangeArrowheads="1"/>
            </p:cNvSpPr>
            <p:nvPr/>
          </p:nvSpPr>
          <p:spPr bwMode="auto">
            <a:xfrm>
              <a:off x="4704" y="3600"/>
              <a:ext cx="2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/>
                <a:t>f</a:t>
              </a:r>
              <a:r>
                <a:rPr lang="en-US" sz="1400"/>
                <a:t>(</a:t>
              </a:r>
              <a:r>
                <a:rPr lang="en-US" sz="1400" i="1">
                  <a:latin typeface="Symbol" charset="0"/>
                </a:rPr>
                <a:t>t</a:t>
              </a:r>
              <a:r>
                <a:rPr lang="en-US" sz="1400"/>
                <a:t>)</a:t>
              </a:r>
              <a:endParaRPr lang="en-US"/>
            </a:p>
          </p:txBody>
        </p:sp>
        <p:sp>
          <p:nvSpPr>
            <p:cNvPr id="37903" name="Line 15"/>
            <p:cNvSpPr>
              <a:spLocks noChangeShapeType="1"/>
            </p:cNvSpPr>
            <p:nvPr/>
          </p:nvSpPr>
          <p:spPr bwMode="auto">
            <a:xfrm>
              <a:off x="4416" y="38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4" name="Line 16"/>
            <p:cNvSpPr>
              <a:spLocks noChangeShapeType="1"/>
            </p:cNvSpPr>
            <p:nvPr/>
          </p:nvSpPr>
          <p:spPr bwMode="auto">
            <a:xfrm>
              <a:off x="4080" y="36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5" name="Text Box 17"/>
            <p:cNvSpPr txBox="1">
              <a:spLocks noChangeArrowheads="1"/>
            </p:cNvSpPr>
            <p:nvPr/>
          </p:nvSpPr>
          <p:spPr bwMode="auto">
            <a:xfrm>
              <a:off x="3936" y="3504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/>
                <a:t>2</a:t>
              </a:r>
            </a:p>
          </p:txBody>
        </p:sp>
        <p:sp>
          <p:nvSpPr>
            <p:cNvPr id="37907" name="Text Box 19"/>
            <p:cNvSpPr txBox="1">
              <a:spLocks noChangeArrowheads="1"/>
            </p:cNvSpPr>
            <p:nvPr/>
          </p:nvSpPr>
          <p:spPr bwMode="auto">
            <a:xfrm>
              <a:off x="3456" y="4032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-2 + t</a:t>
              </a:r>
              <a:endParaRPr lang="en-US"/>
            </a:p>
          </p:txBody>
        </p:sp>
        <p:sp>
          <p:nvSpPr>
            <p:cNvPr id="37908" name="Text Box 20"/>
            <p:cNvSpPr txBox="1">
              <a:spLocks noChangeArrowheads="1"/>
            </p:cNvSpPr>
            <p:nvPr/>
          </p:nvSpPr>
          <p:spPr bwMode="auto">
            <a:xfrm>
              <a:off x="4032" y="4032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2 + t</a:t>
              </a:r>
              <a:endParaRPr lang="en-US"/>
            </a:p>
          </p:txBody>
        </p:sp>
        <p:sp>
          <p:nvSpPr>
            <p:cNvPr id="37909" name="Line 21"/>
            <p:cNvSpPr>
              <a:spLocks noChangeShapeType="1"/>
            </p:cNvSpPr>
            <p:nvPr/>
          </p:nvSpPr>
          <p:spPr bwMode="auto">
            <a:xfrm flipV="1">
              <a:off x="3648" y="38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0" name="Line 22"/>
            <p:cNvSpPr>
              <a:spLocks noChangeShapeType="1"/>
            </p:cNvSpPr>
            <p:nvPr/>
          </p:nvSpPr>
          <p:spPr bwMode="auto">
            <a:xfrm flipV="1">
              <a:off x="4224" y="38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1" name="Line 23"/>
            <p:cNvSpPr>
              <a:spLocks noChangeShapeType="1"/>
            </p:cNvSpPr>
            <p:nvPr/>
          </p:nvSpPr>
          <p:spPr bwMode="auto">
            <a:xfrm flipH="1">
              <a:off x="4224" y="3360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2" name="Text Box 24"/>
            <p:cNvSpPr txBox="1">
              <a:spLocks noChangeArrowheads="1"/>
            </p:cNvSpPr>
            <p:nvPr/>
          </p:nvSpPr>
          <p:spPr bwMode="auto">
            <a:xfrm>
              <a:off x="4560" y="3264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/>
                <a:t>g</a:t>
              </a:r>
              <a:r>
                <a:rPr lang="en-US" sz="1400"/>
                <a:t>(</a:t>
              </a:r>
              <a:r>
                <a:rPr lang="en-US" sz="1400" i="1"/>
                <a:t>t-</a:t>
              </a:r>
              <a:r>
                <a:rPr lang="en-US" sz="1400" i="1">
                  <a:latin typeface="Symbol" charset="0"/>
                </a:rPr>
                <a:t>t</a:t>
              </a:r>
              <a:r>
                <a:rPr lang="en-US" sz="1400"/>
                <a:t>)</a:t>
              </a:r>
              <a:endParaRPr lang="en-US"/>
            </a:p>
          </p:txBody>
        </p:sp>
        <p:grpSp>
          <p:nvGrpSpPr>
            <p:cNvPr id="37913" name="Group 25"/>
            <p:cNvGrpSpPr>
              <a:grpSpLocks/>
            </p:cNvGrpSpPr>
            <p:nvPr/>
          </p:nvGrpSpPr>
          <p:grpSpPr bwMode="auto">
            <a:xfrm>
              <a:off x="3648" y="3408"/>
              <a:ext cx="576" cy="528"/>
              <a:chOff x="3888" y="1920"/>
              <a:chExt cx="576" cy="528"/>
            </a:xfrm>
          </p:grpSpPr>
          <p:sp>
            <p:nvSpPr>
              <p:cNvPr id="37914" name="Line 26"/>
              <p:cNvSpPr>
                <a:spLocks noChangeShapeType="1"/>
              </p:cNvSpPr>
              <p:nvPr/>
            </p:nvSpPr>
            <p:spPr bwMode="auto">
              <a:xfrm flipV="1">
                <a:off x="3888" y="1920"/>
                <a:ext cx="0" cy="528"/>
              </a:xfrm>
              <a:prstGeom prst="line">
                <a:avLst/>
              </a:prstGeom>
              <a:noFill/>
              <a:ln w="28575">
                <a:solidFill>
                  <a:srgbClr val="66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5" name="Line 27"/>
              <p:cNvSpPr>
                <a:spLocks noChangeShapeType="1"/>
              </p:cNvSpPr>
              <p:nvPr/>
            </p:nvSpPr>
            <p:spPr bwMode="auto">
              <a:xfrm>
                <a:off x="3888" y="1920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66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6" name="Line 28"/>
              <p:cNvSpPr>
                <a:spLocks noChangeShapeType="1"/>
              </p:cNvSpPr>
              <p:nvPr/>
            </p:nvSpPr>
            <p:spPr bwMode="auto">
              <a:xfrm>
                <a:off x="4464" y="1920"/>
                <a:ext cx="0" cy="528"/>
              </a:xfrm>
              <a:prstGeom prst="line">
                <a:avLst/>
              </a:prstGeom>
              <a:noFill/>
              <a:ln w="28575">
                <a:solidFill>
                  <a:srgbClr val="66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7948" name="Group 60"/>
          <p:cNvGrpSpPr>
            <a:grpSpLocks/>
          </p:cNvGrpSpPr>
          <p:nvPr/>
        </p:nvGrpSpPr>
        <p:grpSpPr bwMode="auto">
          <a:xfrm>
            <a:off x="1447800" y="1981200"/>
            <a:ext cx="6553200" cy="1752600"/>
            <a:chOff x="912" y="1440"/>
            <a:chExt cx="4128" cy="1104"/>
          </a:xfrm>
        </p:grpSpPr>
        <p:sp>
          <p:nvSpPr>
            <p:cNvPr id="37918" name="Text Box 30"/>
            <p:cNvSpPr txBox="1">
              <a:spLocks noChangeArrowheads="1"/>
            </p:cNvSpPr>
            <p:nvPr/>
          </p:nvSpPr>
          <p:spPr bwMode="auto">
            <a:xfrm>
              <a:off x="2808" y="1776"/>
              <a:ext cx="24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/>
                <a:t>*</a:t>
              </a:r>
              <a:endParaRPr lang="en-US"/>
            </a:p>
          </p:txBody>
        </p:sp>
        <p:grpSp>
          <p:nvGrpSpPr>
            <p:cNvPr id="37946" name="Group 58"/>
            <p:cNvGrpSpPr>
              <a:grpSpLocks/>
            </p:cNvGrpSpPr>
            <p:nvPr/>
          </p:nvGrpSpPr>
          <p:grpSpPr bwMode="auto">
            <a:xfrm>
              <a:off x="912" y="1440"/>
              <a:ext cx="1488" cy="1104"/>
              <a:chOff x="912" y="1440"/>
              <a:chExt cx="1488" cy="1104"/>
            </a:xfrm>
          </p:grpSpPr>
          <p:sp>
            <p:nvSpPr>
              <p:cNvPr id="37920" name="Line 32"/>
              <p:cNvSpPr>
                <a:spLocks noChangeShapeType="1"/>
              </p:cNvSpPr>
              <p:nvPr/>
            </p:nvSpPr>
            <p:spPr bwMode="auto">
              <a:xfrm>
                <a:off x="1152" y="1536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1" name="Line 33"/>
              <p:cNvSpPr>
                <a:spLocks noChangeShapeType="1"/>
              </p:cNvSpPr>
              <p:nvPr/>
            </p:nvSpPr>
            <p:spPr bwMode="auto">
              <a:xfrm>
                <a:off x="1008" y="2304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2" name="Line 34"/>
              <p:cNvSpPr>
                <a:spLocks noChangeShapeType="1"/>
              </p:cNvSpPr>
              <p:nvPr/>
            </p:nvSpPr>
            <p:spPr bwMode="auto">
              <a:xfrm>
                <a:off x="1152" y="1728"/>
                <a:ext cx="576" cy="576"/>
              </a:xfrm>
              <a:prstGeom prst="line">
                <a:avLst/>
              </a:prstGeom>
              <a:noFill/>
              <a:ln w="28575">
                <a:solidFill>
                  <a:srgbClr val="FF010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3" name="Line 35"/>
              <p:cNvSpPr>
                <a:spLocks noChangeShapeType="1"/>
              </p:cNvSpPr>
              <p:nvPr/>
            </p:nvSpPr>
            <p:spPr bwMode="auto">
              <a:xfrm>
                <a:off x="1104" y="17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4" name="Line 36"/>
              <p:cNvSpPr>
                <a:spLocks noChangeShapeType="1"/>
              </p:cNvSpPr>
              <p:nvPr/>
            </p:nvSpPr>
            <p:spPr bwMode="auto">
              <a:xfrm>
                <a:off x="1728" y="22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5" name="Text Box 37"/>
              <p:cNvSpPr txBox="1">
                <a:spLocks noChangeArrowheads="1"/>
              </p:cNvSpPr>
              <p:nvPr/>
            </p:nvSpPr>
            <p:spPr bwMode="auto">
              <a:xfrm>
                <a:off x="1632" y="23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2</a:t>
                </a:r>
                <a:endParaRPr lang="en-US"/>
              </a:p>
            </p:txBody>
          </p:sp>
          <p:sp>
            <p:nvSpPr>
              <p:cNvPr id="37926" name="Text Box 38"/>
              <p:cNvSpPr txBox="1">
                <a:spLocks noChangeArrowheads="1"/>
              </p:cNvSpPr>
              <p:nvPr/>
            </p:nvSpPr>
            <p:spPr bwMode="auto">
              <a:xfrm>
                <a:off x="912" y="163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2</a:t>
                </a:r>
                <a:endParaRPr lang="en-US"/>
              </a:p>
            </p:txBody>
          </p:sp>
          <p:sp>
            <p:nvSpPr>
              <p:cNvPr id="37927" name="Text Box 39"/>
              <p:cNvSpPr txBox="1">
                <a:spLocks noChangeArrowheads="1"/>
              </p:cNvSpPr>
              <p:nvPr/>
            </p:nvSpPr>
            <p:spPr bwMode="auto">
              <a:xfrm>
                <a:off x="2208" y="2208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i="1"/>
                  <a:t>t</a:t>
                </a:r>
                <a:endParaRPr lang="en-US"/>
              </a:p>
            </p:txBody>
          </p:sp>
          <p:sp>
            <p:nvSpPr>
              <p:cNvPr id="37928" name="Text Box 40"/>
              <p:cNvSpPr txBox="1">
                <a:spLocks noChangeArrowheads="1"/>
              </p:cNvSpPr>
              <p:nvPr/>
            </p:nvSpPr>
            <p:spPr bwMode="auto">
              <a:xfrm>
                <a:off x="1200" y="1440"/>
                <a:ext cx="28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i="1"/>
                  <a:t>f</a:t>
                </a:r>
                <a:r>
                  <a:rPr lang="en-US" sz="1400"/>
                  <a:t>(</a:t>
                </a:r>
                <a:r>
                  <a:rPr lang="en-US" sz="1400" i="1"/>
                  <a:t>t</a:t>
                </a:r>
                <a:r>
                  <a:rPr lang="en-US" sz="1400"/>
                  <a:t>)</a:t>
                </a:r>
                <a:endParaRPr lang="en-US"/>
              </a:p>
            </p:txBody>
          </p:sp>
        </p:grpSp>
        <p:grpSp>
          <p:nvGrpSpPr>
            <p:cNvPr id="37947" name="Group 59"/>
            <p:cNvGrpSpPr>
              <a:grpSpLocks/>
            </p:cNvGrpSpPr>
            <p:nvPr/>
          </p:nvGrpSpPr>
          <p:grpSpPr bwMode="auto">
            <a:xfrm>
              <a:off x="3648" y="1440"/>
              <a:ext cx="1392" cy="1104"/>
              <a:chOff x="3648" y="1440"/>
              <a:chExt cx="1392" cy="1104"/>
            </a:xfrm>
          </p:grpSpPr>
          <p:sp>
            <p:nvSpPr>
              <p:cNvPr id="37930" name="Text Box 42"/>
              <p:cNvSpPr txBox="1">
                <a:spLocks noChangeArrowheads="1"/>
              </p:cNvSpPr>
              <p:nvPr/>
            </p:nvSpPr>
            <p:spPr bwMode="auto">
              <a:xfrm>
                <a:off x="3840" y="2352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-2</a:t>
                </a:r>
                <a:endParaRPr lang="en-US"/>
              </a:p>
            </p:txBody>
          </p:sp>
          <p:sp>
            <p:nvSpPr>
              <p:cNvPr id="37931" name="Text Box 43"/>
              <p:cNvSpPr txBox="1">
                <a:spLocks noChangeArrowheads="1"/>
              </p:cNvSpPr>
              <p:nvPr/>
            </p:nvSpPr>
            <p:spPr bwMode="auto">
              <a:xfrm>
                <a:off x="4416" y="23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2</a:t>
                </a:r>
                <a:endParaRPr lang="en-US"/>
              </a:p>
            </p:txBody>
          </p:sp>
          <p:sp>
            <p:nvSpPr>
              <p:cNvPr id="37932" name="Line 44"/>
              <p:cNvSpPr>
                <a:spLocks noChangeShapeType="1"/>
              </p:cNvSpPr>
              <p:nvPr/>
            </p:nvSpPr>
            <p:spPr bwMode="auto">
              <a:xfrm>
                <a:off x="3648" y="2304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3" name="Line 45"/>
              <p:cNvSpPr>
                <a:spLocks noChangeShapeType="1"/>
              </p:cNvSpPr>
              <p:nvPr/>
            </p:nvSpPr>
            <p:spPr bwMode="auto">
              <a:xfrm>
                <a:off x="4224" y="1536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4" name="Line 46"/>
              <p:cNvSpPr>
                <a:spLocks noChangeShapeType="1"/>
              </p:cNvSpPr>
              <p:nvPr/>
            </p:nvSpPr>
            <p:spPr bwMode="auto">
              <a:xfrm flipV="1">
                <a:off x="3936" y="22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5" name="Line 47"/>
              <p:cNvSpPr>
                <a:spLocks noChangeShapeType="1"/>
              </p:cNvSpPr>
              <p:nvPr/>
            </p:nvSpPr>
            <p:spPr bwMode="auto">
              <a:xfrm flipV="1">
                <a:off x="4512" y="22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6" name="Text Box 48"/>
              <p:cNvSpPr txBox="1">
                <a:spLocks noChangeArrowheads="1"/>
              </p:cNvSpPr>
              <p:nvPr/>
            </p:nvSpPr>
            <p:spPr bwMode="auto">
              <a:xfrm>
                <a:off x="4032" y="1584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3</a:t>
                </a:r>
                <a:endParaRPr lang="en-US"/>
              </a:p>
            </p:txBody>
          </p:sp>
          <p:sp>
            <p:nvSpPr>
              <p:cNvPr id="37937" name="Text Box 49"/>
              <p:cNvSpPr txBox="1">
                <a:spLocks noChangeArrowheads="1"/>
              </p:cNvSpPr>
              <p:nvPr/>
            </p:nvSpPr>
            <p:spPr bwMode="auto">
              <a:xfrm>
                <a:off x="4848" y="2208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i="1"/>
                  <a:t>t</a:t>
                </a:r>
                <a:endParaRPr lang="en-US"/>
              </a:p>
            </p:txBody>
          </p:sp>
          <p:sp>
            <p:nvSpPr>
              <p:cNvPr id="37938" name="Text Box 50"/>
              <p:cNvSpPr txBox="1">
                <a:spLocks noChangeArrowheads="1"/>
              </p:cNvSpPr>
              <p:nvPr/>
            </p:nvSpPr>
            <p:spPr bwMode="auto">
              <a:xfrm>
                <a:off x="4272" y="1440"/>
                <a:ext cx="28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i="1"/>
                  <a:t>g</a:t>
                </a:r>
                <a:r>
                  <a:rPr lang="en-US" sz="1400"/>
                  <a:t>(</a:t>
                </a:r>
                <a:r>
                  <a:rPr lang="en-US" sz="1400" i="1"/>
                  <a:t>t</a:t>
                </a:r>
                <a:r>
                  <a:rPr lang="en-US" sz="1400"/>
                  <a:t>)</a:t>
                </a:r>
                <a:endParaRPr lang="en-US"/>
              </a:p>
            </p:txBody>
          </p:sp>
          <p:grpSp>
            <p:nvGrpSpPr>
              <p:cNvPr id="37939" name="Group 51"/>
              <p:cNvGrpSpPr>
                <a:grpSpLocks/>
              </p:cNvGrpSpPr>
              <p:nvPr/>
            </p:nvGrpSpPr>
            <p:grpSpPr bwMode="auto">
              <a:xfrm>
                <a:off x="3936" y="1776"/>
                <a:ext cx="576" cy="528"/>
                <a:chOff x="3888" y="1920"/>
                <a:chExt cx="576" cy="528"/>
              </a:xfrm>
            </p:grpSpPr>
            <p:sp>
              <p:nvSpPr>
                <p:cNvPr id="37940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3888" y="1920"/>
                  <a:ext cx="0" cy="528"/>
                </a:xfrm>
                <a:prstGeom prst="line">
                  <a:avLst/>
                </a:prstGeom>
                <a:noFill/>
                <a:ln w="28575">
                  <a:solidFill>
                    <a:srgbClr val="66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41" name="Line 53"/>
                <p:cNvSpPr>
                  <a:spLocks noChangeShapeType="1"/>
                </p:cNvSpPr>
                <p:nvPr/>
              </p:nvSpPr>
              <p:spPr bwMode="auto">
                <a:xfrm>
                  <a:off x="3888" y="1920"/>
                  <a:ext cx="576" cy="0"/>
                </a:xfrm>
                <a:prstGeom prst="line">
                  <a:avLst/>
                </a:prstGeom>
                <a:noFill/>
                <a:ln w="28575">
                  <a:solidFill>
                    <a:srgbClr val="66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42" name="Line 54"/>
                <p:cNvSpPr>
                  <a:spLocks noChangeShapeType="1"/>
                </p:cNvSpPr>
                <p:nvPr/>
              </p:nvSpPr>
              <p:spPr bwMode="auto">
                <a:xfrm>
                  <a:off x="4464" y="1920"/>
                  <a:ext cx="0" cy="528"/>
                </a:xfrm>
                <a:prstGeom prst="line">
                  <a:avLst/>
                </a:prstGeom>
                <a:noFill/>
                <a:ln w="28575">
                  <a:solidFill>
                    <a:srgbClr val="66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7943" name="Rectangle 55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/>
          <a:lstStyle/>
          <a:p>
            <a:r>
              <a:rPr lang="en-US" dirty="0"/>
              <a:t>Graphical Convolution Example</a:t>
            </a:r>
          </a:p>
        </p:txBody>
      </p:sp>
      <p:sp>
        <p:nvSpPr>
          <p:cNvPr id="37944" name="Rectangle 56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4114800" cy="45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Convolve two signals:</a:t>
            </a:r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Continuous-Time Signals and LTI Systems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9-7</a:t>
            </a:r>
          </a:p>
        </p:txBody>
      </p:sp>
      <p:sp>
        <p:nvSpPr>
          <p:cNvPr id="5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 dirty="0"/>
              <a:t>13-</a:t>
            </a:r>
            <a:fld id="{48456A70-0021-B84E-925B-88B7CCC4D2F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6" name="Rectangle 56"/>
          <p:cNvSpPr txBox="1">
            <a:spLocks noChangeArrowheads="1"/>
          </p:cNvSpPr>
          <p:nvPr/>
        </p:nvSpPr>
        <p:spPr bwMode="auto">
          <a:xfrm>
            <a:off x="457200" y="3810000"/>
            <a:ext cx="830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/>
              <a:t>Replace </a:t>
            </a:r>
            <a:r>
              <a:rPr lang="en-US" b="0" i="1" dirty="0">
                <a:solidFill>
                  <a:schemeClr val="tx1"/>
                </a:solidFill>
              </a:rPr>
              <a:t>t</a:t>
            </a:r>
            <a:r>
              <a:rPr lang="en-US" dirty="0"/>
              <a:t> with </a:t>
            </a:r>
            <a:r>
              <a:rPr lang="en-US" b="0" i="1" dirty="0">
                <a:solidFill>
                  <a:schemeClr val="tx1"/>
                </a:solidFill>
                <a:latin typeface="Symbol" charset="0"/>
              </a:rPr>
              <a:t>t  </a:t>
            </a:r>
            <a:r>
              <a:rPr lang="en-US" dirty="0"/>
              <a:t>in </a:t>
            </a:r>
            <a:r>
              <a:rPr lang="en-US" b="0" i="1" dirty="0">
                <a:solidFill>
                  <a:schemeClr val="tx1"/>
                </a:solidFill>
              </a:rPr>
              <a:t>f</a:t>
            </a:r>
            <a:r>
              <a:rPr lang="en-US" b="0" dirty="0">
                <a:solidFill>
                  <a:schemeClr val="tx1"/>
                </a:solidFill>
              </a:rPr>
              <a:t>(</a:t>
            </a:r>
            <a:r>
              <a:rPr lang="en-US" b="0" i="1" dirty="0">
                <a:solidFill>
                  <a:schemeClr val="tx1"/>
                </a:solidFill>
              </a:rPr>
              <a:t>t</a:t>
            </a:r>
            <a:r>
              <a:rPr lang="en-US" b="0" dirty="0">
                <a:solidFill>
                  <a:schemeClr val="tx1"/>
                </a:solidFill>
              </a:rPr>
              <a:t>)</a:t>
            </a:r>
            <a:r>
              <a:rPr lang="en-US" dirty="0"/>
              <a:t> and </a:t>
            </a:r>
            <a:r>
              <a:rPr lang="en-US" b="0" i="1" dirty="0">
                <a:solidFill>
                  <a:schemeClr val="tx1"/>
                </a:solidFill>
              </a:rPr>
              <a:t>g</a:t>
            </a:r>
            <a:r>
              <a:rPr lang="en-US" b="0" dirty="0">
                <a:solidFill>
                  <a:schemeClr val="tx1"/>
                </a:solidFill>
              </a:rPr>
              <a:t>(</a:t>
            </a:r>
            <a:r>
              <a:rPr lang="en-US" b="0" i="1" dirty="0">
                <a:solidFill>
                  <a:schemeClr val="tx1"/>
                </a:solidFill>
              </a:rPr>
              <a:t>t</a:t>
            </a:r>
            <a:r>
              <a:rPr lang="en-US" b="0" dirty="0">
                <a:solidFill>
                  <a:schemeClr val="tx1"/>
                </a:solidFill>
              </a:rPr>
              <a:t>)</a:t>
            </a:r>
            <a:r>
              <a:rPr lang="en-US" dirty="0"/>
              <a:t> </a:t>
            </a:r>
          </a:p>
        </p:txBody>
      </p:sp>
      <p:sp>
        <p:nvSpPr>
          <p:cNvPr id="57" name="Rectangle 56"/>
          <p:cNvSpPr txBox="1">
            <a:spLocks noChangeArrowheads="1"/>
          </p:cNvSpPr>
          <p:nvPr/>
        </p:nvSpPr>
        <p:spPr bwMode="auto">
          <a:xfrm>
            <a:off x="457200" y="4267200"/>
            <a:ext cx="830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/>
              <a:t>Choose to flip and slide </a:t>
            </a:r>
            <a:r>
              <a:rPr lang="en-US" b="0" i="1" dirty="0">
                <a:solidFill>
                  <a:schemeClr val="tx1"/>
                </a:solidFill>
              </a:rPr>
              <a:t>g</a:t>
            </a:r>
            <a:r>
              <a:rPr lang="en-US" b="0" dirty="0">
                <a:solidFill>
                  <a:schemeClr val="tx1"/>
                </a:solidFill>
              </a:rPr>
              <a:t>(</a:t>
            </a:r>
            <a:r>
              <a:rPr lang="en-US" b="0" i="1" dirty="0">
                <a:solidFill>
                  <a:schemeClr val="tx1"/>
                </a:solidFill>
                <a:latin typeface="Symbol" charset="0"/>
              </a:rPr>
              <a:t>t</a:t>
            </a:r>
            <a:r>
              <a:rPr lang="en-US" b="0" dirty="0">
                <a:solidFill>
                  <a:schemeClr val="tx1"/>
                </a:solidFill>
              </a:rPr>
              <a:t>)</a:t>
            </a:r>
            <a:r>
              <a:rPr lang="en-US" dirty="0"/>
              <a:t> since it is simpler and symmetric</a:t>
            </a:r>
          </a:p>
        </p:txBody>
      </p:sp>
      <p:sp>
        <p:nvSpPr>
          <p:cNvPr id="58" name="Rectangle 56"/>
          <p:cNvSpPr txBox="1">
            <a:spLocks noChangeArrowheads="1"/>
          </p:cNvSpPr>
          <p:nvPr/>
        </p:nvSpPr>
        <p:spPr bwMode="auto">
          <a:xfrm>
            <a:off x="457200" y="5105400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/>
              <a:t>Functions overlap like this:</a:t>
            </a:r>
          </a:p>
        </p:txBody>
      </p:sp>
      <p:graphicFrame>
        <p:nvGraphicFramePr>
          <p:cNvPr id="5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306054"/>
              </p:ext>
            </p:extLst>
          </p:nvPr>
        </p:nvGraphicFramePr>
        <p:xfrm>
          <a:off x="4572000" y="1425575"/>
          <a:ext cx="3433762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68500" imgH="317500" progId="Equation.3">
                  <p:embed/>
                </p:oleObj>
              </mc:Choice>
              <mc:Fallback>
                <p:oleObj name="Equation" r:id="rId2" imgW="19685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425575"/>
                        <a:ext cx="3433762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092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1236663" y="5432425"/>
          <a:ext cx="7186612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87720" imgH="533160" progId="Equation.3">
                  <p:embed/>
                </p:oleObj>
              </mc:Choice>
              <mc:Fallback>
                <p:oleObj name="Equation" r:id="rId2" imgW="398772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6663" y="5432425"/>
                        <a:ext cx="7186612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968" name="Group 56"/>
          <p:cNvGrpSpPr>
            <a:grpSpLocks/>
          </p:cNvGrpSpPr>
          <p:nvPr/>
        </p:nvGrpSpPr>
        <p:grpSpPr bwMode="auto">
          <a:xfrm>
            <a:off x="6019800" y="2209800"/>
            <a:ext cx="2743200" cy="1676400"/>
            <a:chOff x="3792" y="1392"/>
            <a:chExt cx="1728" cy="1056"/>
          </a:xfrm>
        </p:grpSpPr>
        <p:sp>
          <p:nvSpPr>
            <p:cNvPr id="38918" name="Line 6"/>
            <p:cNvSpPr>
              <a:spLocks noChangeShapeType="1"/>
            </p:cNvSpPr>
            <p:nvPr/>
          </p:nvSpPr>
          <p:spPr bwMode="auto">
            <a:xfrm>
              <a:off x="3840" y="2160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19" name="Line 7"/>
            <p:cNvSpPr>
              <a:spLocks noChangeShapeType="1"/>
            </p:cNvSpPr>
            <p:nvPr/>
          </p:nvSpPr>
          <p:spPr bwMode="auto">
            <a:xfrm>
              <a:off x="4656" y="1392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0" name="Text Box 8"/>
            <p:cNvSpPr txBox="1">
              <a:spLocks noChangeArrowheads="1"/>
            </p:cNvSpPr>
            <p:nvPr/>
          </p:nvSpPr>
          <p:spPr bwMode="auto">
            <a:xfrm>
              <a:off x="4656" y="144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3</a:t>
              </a:r>
              <a:endParaRPr lang="en-US"/>
            </a:p>
          </p:txBody>
        </p:sp>
        <p:sp>
          <p:nvSpPr>
            <p:cNvPr id="38921" name="Text Box 9"/>
            <p:cNvSpPr txBox="1">
              <a:spLocks noChangeArrowheads="1"/>
            </p:cNvSpPr>
            <p:nvPr/>
          </p:nvSpPr>
          <p:spPr bwMode="auto">
            <a:xfrm>
              <a:off x="5280" y="2064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>
                  <a:latin typeface="Symbol" charset="0"/>
                </a:rPr>
                <a:t>t</a:t>
              </a:r>
              <a:endParaRPr lang="en-US"/>
            </a:p>
          </p:txBody>
        </p:sp>
        <p:sp>
          <p:nvSpPr>
            <p:cNvPr id="38922" name="Text Box 10"/>
            <p:cNvSpPr txBox="1">
              <a:spLocks noChangeArrowheads="1"/>
            </p:cNvSpPr>
            <p:nvPr/>
          </p:nvSpPr>
          <p:spPr bwMode="auto">
            <a:xfrm>
              <a:off x="4896" y="216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/>
                <a:t>2</a:t>
              </a:r>
            </a:p>
          </p:txBody>
        </p:sp>
        <p:sp>
          <p:nvSpPr>
            <p:cNvPr id="38924" name="Line 12"/>
            <p:cNvSpPr>
              <a:spLocks noChangeShapeType="1"/>
            </p:cNvSpPr>
            <p:nvPr/>
          </p:nvSpPr>
          <p:spPr bwMode="auto">
            <a:xfrm>
              <a:off x="4656" y="1824"/>
              <a:ext cx="288" cy="336"/>
            </a:xfrm>
            <a:prstGeom prst="line">
              <a:avLst/>
            </a:prstGeom>
            <a:noFill/>
            <a:ln w="28575">
              <a:solidFill>
                <a:srgbClr val="FF010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5" name="Line 13"/>
            <p:cNvSpPr>
              <a:spLocks noChangeShapeType="1"/>
            </p:cNvSpPr>
            <p:nvPr/>
          </p:nvSpPr>
          <p:spPr bwMode="auto">
            <a:xfrm flipH="1">
              <a:off x="4848" y="1920"/>
              <a:ext cx="43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6" name="Text Box 14"/>
            <p:cNvSpPr txBox="1">
              <a:spLocks noChangeArrowheads="1"/>
            </p:cNvSpPr>
            <p:nvPr/>
          </p:nvSpPr>
          <p:spPr bwMode="auto">
            <a:xfrm>
              <a:off x="5232" y="1824"/>
              <a:ext cx="2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/>
                <a:t>f</a:t>
              </a:r>
              <a:r>
                <a:rPr lang="en-US" sz="1400"/>
                <a:t>(</a:t>
              </a:r>
              <a:r>
                <a:rPr lang="en-US" sz="1400" i="1">
                  <a:latin typeface="Symbol" charset="0"/>
                </a:rPr>
                <a:t>t</a:t>
              </a:r>
              <a:r>
                <a:rPr lang="en-US" sz="1400"/>
                <a:t>)</a:t>
              </a:r>
              <a:endParaRPr lang="en-US"/>
            </a:p>
          </p:txBody>
        </p:sp>
        <p:sp>
          <p:nvSpPr>
            <p:cNvPr id="38927" name="Line 15"/>
            <p:cNvSpPr>
              <a:spLocks noChangeShapeType="1"/>
            </p:cNvSpPr>
            <p:nvPr/>
          </p:nvSpPr>
          <p:spPr bwMode="auto">
            <a:xfrm>
              <a:off x="4944" y="211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8" name="Line 16"/>
            <p:cNvSpPr>
              <a:spLocks noChangeShapeType="1"/>
            </p:cNvSpPr>
            <p:nvPr/>
          </p:nvSpPr>
          <p:spPr bwMode="auto">
            <a:xfrm>
              <a:off x="4608" y="182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9" name="Text Box 17"/>
            <p:cNvSpPr txBox="1">
              <a:spLocks noChangeArrowheads="1"/>
            </p:cNvSpPr>
            <p:nvPr/>
          </p:nvSpPr>
          <p:spPr bwMode="auto">
            <a:xfrm>
              <a:off x="4704" y="1728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/>
                <a:t>2</a:t>
              </a:r>
            </a:p>
          </p:txBody>
        </p:sp>
        <p:sp>
          <p:nvSpPr>
            <p:cNvPr id="38931" name="Text Box 19"/>
            <p:cNvSpPr txBox="1">
              <a:spLocks noChangeArrowheads="1"/>
            </p:cNvSpPr>
            <p:nvPr/>
          </p:nvSpPr>
          <p:spPr bwMode="auto">
            <a:xfrm>
              <a:off x="3792" y="2256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-2 + t</a:t>
              </a:r>
              <a:endParaRPr lang="en-US"/>
            </a:p>
          </p:txBody>
        </p:sp>
        <p:sp>
          <p:nvSpPr>
            <p:cNvPr id="38932" name="Text Box 20"/>
            <p:cNvSpPr txBox="1">
              <a:spLocks noChangeArrowheads="1"/>
            </p:cNvSpPr>
            <p:nvPr/>
          </p:nvSpPr>
          <p:spPr bwMode="auto">
            <a:xfrm>
              <a:off x="4368" y="2256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2 + t</a:t>
              </a:r>
              <a:endParaRPr lang="en-US"/>
            </a:p>
          </p:txBody>
        </p:sp>
        <p:sp>
          <p:nvSpPr>
            <p:cNvPr id="38933" name="Line 21"/>
            <p:cNvSpPr>
              <a:spLocks noChangeShapeType="1"/>
            </p:cNvSpPr>
            <p:nvPr/>
          </p:nvSpPr>
          <p:spPr bwMode="auto">
            <a:xfrm flipV="1">
              <a:off x="3984" y="211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4" name="Line 22"/>
            <p:cNvSpPr>
              <a:spLocks noChangeShapeType="1"/>
            </p:cNvSpPr>
            <p:nvPr/>
          </p:nvSpPr>
          <p:spPr bwMode="auto">
            <a:xfrm flipV="1">
              <a:off x="4560" y="211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5" name="Line 23"/>
            <p:cNvSpPr>
              <a:spLocks noChangeShapeType="1"/>
            </p:cNvSpPr>
            <p:nvPr/>
          </p:nvSpPr>
          <p:spPr bwMode="auto">
            <a:xfrm flipH="1">
              <a:off x="4560" y="1584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6" name="Text Box 24"/>
            <p:cNvSpPr txBox="1">
              <a:spLocks noChangeArrowheads="1"/>
            </p:cNvSpPr>
            <p:nvPr/>
          </p:nvSpPr>
          <p:spPr bwMode="auto">
            <a:xfrm>
              <a:off x="4896" y="1488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/>
                <a:t>g</a:t>
              </a:r>
              <a:r>
                <a:rPr lang="en-US" sz="1400"/>
                <a:t>(</a:t>
              </a:r>
              <a:r>
                <a:rPr lang="en-US" sz="1400" i="1"/>
                <a:t>t-</a:t>
              </a:r>
              <a:r>
                <a:rPr lang="en-US" sz="1400" i="1">
                  <a:latin typeface="Symbol" charset="0"/>
                </a:rPr>
                <a:t>t</a:t>
              </a:r>
              <a:r>
                <a:rPr lang="en-US" sz="1400"/>
                <a:t>)</a:t>
              </a:r>
              <a:endParaRPr lang="en-US"/>
            </a:p>
          </p:txBody>
        </p:sp>
        <p:grpSp>
          <p:nvGrpSpPr>
            <p:cNvPr id="38937" name="Group 25"/>
            <p:cNvGrpSpPr>
              <a:grpSpLocks/>
            </p:cNvGrpSpPr>
            <p:nvPr/>
          </p:nvGrpSpPr>
          <p:grpSpPr bwMode="auto">
            <a:xfrm>
              <a:off x="3984" y="1632"/>
              <a:ext cx="576" cy="528"/>
              <a:chOff x="3888" y="1920"/>
              <a:chExt cx="576" cy="528"/>
            </a:xfrm>
          </p:grpSpPr>
          <p:sp>
            <p:nvSpPr>
              <p:cNvPr id="38938" name="Line 26"/>
              <p:cNvSpPr>
                <a:spLocks noChangeShapeType="1"/>
              </p:cNvSpPr>
              <p:nvPr/>
            </p:nvSpPr>
            <p:spPr bwMode="auto">
              <a:xfrm flipV="1">
                <a:off x="3888" y="1920"/>
                <a:ext cx="0" cy="528"/>
              </a:xfrm>
              <a:prstGeom prst="line">
                <a:avLst/>
              </a:prstGeom>
              <a:noFill/>
              <a:ln w="28575">
                <a:solidFill>
                  <a:srgbClr val="66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39" name="Line 27"/>
              <p:cNvSpPr>
                <a:spLocks noChangeShapeType="1"/>
              </p:cNvSpPr>
              <p:nvPr/>
            </p:nvSpPr>
            <p:spPr bwMode="auto">
              <a:xfrm>
                <a:off x="3888" y="1920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66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40" name="Line 28"/>
              <p:cNvSpPr>
                <a:spLocks noChangeShapeType="1"/>
              </p:cNvSpPr>
              <p:nvPr/>
            </p:nvSpPr>
            <p:spPr bwMode="auto">
              <a:xfrm>
                <a:off x="4464" y="1920"/>
                <a:ext cx="0" cy="528"/>
              </a:xfrm>
              <a:prstGeom prst="line">
                <a:avLst/>
              </a:prstGeom>
              <a:noFill/>
              <a:ln w="28575">
                <a:solidFill>
                  <a:srgbClr val="66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8967" name="Group 55"/>
          <p:cNvGrpSpPr>
            <a:grpSpLocks/>
          </p:cNvGrpSpPr>
          <p:nvPr/>
        </p:nvGrpSpPr>
        <p:grpSpPr bwMode="auto">
          <a:xfrm>
            <a:off x="6096000" y="3886200"/>
            <a:ext cx="2667000" cy="1676400"/>
            <a:chOff x="3840" y="2448"/>
            <a:chExt cx="1680" cy="1056"/>
          </a:xfrm>
        </p:grpSpPr>
        <p:sp>
          <p:nvSpPr>
            <p:cNvPr id="38942" name="Line 30"/>
            <p:cNvSpPr>
              <a:spLocks noChangeShapeType="1"/>
            </p:cNvSpPr>
            <p:nvPr/>
          </p:nvSpPr>
          <p:spPr bwMode="auto">
            <a:xfrm>
              <a:off x="3840" y="3216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3" name="Line 31"/>
            <p:cNvSpPr>
              <a:spLocks noChangeShapeType="1"/>
            </p:cNvSpPr>
            <p:nvPr/>
          </p:nvSpPr>
          <p:spPr bwMode="auto">
            <a:xfrm>
              <a:off x="4656" y="244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4" name="Text Box 32"/>
            <p:cNvSpPr txBox="1">
              <a:spLocks noChangeArrowheads="1"/>
            </p:cNvSpPr>
            <p:nvPr/>
          </p:nvSpPr>
          <p:spPr bwMode="auto">
            <a:xfrm>
              <a:off x="4656" y="2496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3</a:t>
              </a:r>
              <a:endParaRPr lang="en-US"/>
            </a:p>
          </p:txBody>
        </p:sp>
        <p:sp>
          <p:nvSpPr>
            <p:cNvPr id="38945" name="Text Box 33"/>
            <p:cNvSpPr txBox="1">
              <a:spLocks noChangeArrowheads="1"/>
            </p:cNvSpPr>
            <p:nvPr/>
          </p:nvSpPr>
          <p:spPr bwMode="auto">
            <a:xfrm>
              <a:off x="5280" y="312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>
                  <a:latin typeface="Symbol" charset="0"/>
                </a:rPr>
                <a:t>t</a:t>
              </a:r>
              <a:endParaRPr lang="en-US"/>
            </a:p>
          </p:txBody>
        </p:sp>
        <p:sp>
          <p:nvSpPr>
            <p:cNvPr id="38946" name="Text Box 34"/>
            <p:cNvSpPr txBox="1">
              <a:spLocks noChangeArrowheads="1"/>
            </p:cNvSpPr>
            <p:nvPr/>
          </p:nvSpPr>
          <p:spPr bwMode="auto">
            <a:xfrm>
              <a:off x="4896" y="3216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/>
                <a:t>2</a:t>
              </a:r>
            </a:p>
          </p:txBody>
        </p:sp>
        <p:sp>
          <p:nvSpPr>
            <p:cNvPr id="38948" name="Line 36"/>
            <p:cNvSpPr>
              <a:spLocks noChangeShapeType="1"/>
            </p:cNvSpPr>
            <p:nvPr/>
          </p:nvSpPr>
          <p:spPr bwMode="auto">
            <a:xfrm>
              <a:off x="4656" y="2880"/>
              <a:ext cx="288" cy="336"/>
            </a:xfrm>
            <a:prstGeom prst="line">
              <a:avLst/>
            </a:prstGeom>
            <a:noFill/>
            <a:ln w="28575">
              <a:solidFill>
                <a:srgbClr val="FF010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9" name="Line 37"/>
            <p:cNvSpPr>
              <a:spLocks noChangeShapeType="1"/>
            </p:cNvSpPr>
            <p:nvPr/>
          </p:nvSpPr>
          <p:spPr bwMode="auto">
            <a:xfrm flipH="1">
              <a:off x="4848" y="2976"/>
              <a:ext cx="43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0" name="Text Box 38"/>
            <p:cNvSpPr txBox="1">
              <a:spLocks noChangeArrowheads="1"/>
            </p:cNvSpPr>
            <p:nvPr/>
          </p:nvSpPr>
          <p:spPr bwMode="auto">
            <a:xfrm>
              <a:off x="5232" y="2880"/>
              <a:ext cx="2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/>
                <a:t>f</a:t>
              </a:r>
              <a:r>
                <a:rPr lang="en-US" sz="1400"/>
                <a:t>(</a:t>
              </a:r>
              <a:r>
                <a:rPr lang="en-US" sz="1400" i="1">
                  <a:latin typeface="Symbol" charset="0"/>
                </a:rPr>
                <a:t>t</a:t>
              </a:r>
              <a:r>
                <a:rPr lang="en-US" sz="1400"/>
                <a:t>)</a:t>
              </a:r>
              <a:endParaRPr lang="en-US"/>
            </a:p>
          </p:txBody>
        </p:sp>
        <p:sp>
          <p:nvSpPr>
            <p:cNvPr id="38951" name="Line 39"/>
            <p:cNvSpPr>
              <a:spLocks noChangeShapeType="1"/>
            </p:cNvSpPr>
            <p:nvPr/>
          </p:nvSpPr>
          <p:spPr bwMode="auto">
            <a:xfrm>
              <a:off x="4944" y="316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2" name="Line 40"/>
            <p:cNvSpPr>
              <a:spLocks noChangeShapeType="1"/>
            </p:cNvSpPr>
            <p:nvPr/>
          </p:nvSpPr>
          <p:spPr bwMode="auto">
            <a:xfrm>
              <a:off x="4608" y="288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3" name="Text Box 41"/>
            <p:cNvSpPr txBox="1">
              <a:spLocks noChangeArrowheads="1"/>
            </p:cNvSpPr>
            <p:nvPr/>
          </p:nvSpPr>
          <p:spPr bwMode="auto">
            <a:xfrm>
              <a:off x="4464" y="2784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/>
                <a:t>2</a:t>
              </a:r>
            </a:p>
          </p:txBody>
        </p:sp>
        <p:sp>
          <p:nvSpPr>
            <p:cNvPr id="38955" name="Text Box 43"/>
            <p:cNvSpPr txBox="1">
              <a:spLocks noChangeArrowheads="1"/>
            </p:cNvSpPr>
            <p:nvPr/>
          </p:nvSpPr>
          <p:spPr bwMode="auto">
            <a:xfrm>
              <a:off x="3984" y="3312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-2 + t</a:t>
              </a:r>
              <a:endParaRPr lang="en-US"/>
            </a:p>
          </p:txBody>
        </p:sp>
        <p:sp>
          <p:nvSpPr>
            <p:cNvPr id="38956" name="Text Box 44"/>
            <p:cNvSpPr txBox="1">
              <a:spLocks noChangeArrowheads="1"/>
            </p:cNvSpPr>
            <p:nvPr/>
          </p:nvSpPr>
          <p:spPr bwMode="auto">
            <a:xfrm>
              <a:off x="4560" y="3312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2 + t</a:t>
              </a:r>
              <a:endParaRPr lang="en-US"/>
            </a:p>
          </p:txBody>
        </p:sp>
        <p:sp>
          <p:nvSpPr>
            <p:cNvPr id="38957" name="Line 45"/>
            <p:cNvSpPr>
              <a:spLocks noChangeShapeType="1"/>
            </p:cNvSpPr>
            <p:nvPr/>
          </p:nvSpPr>
          <p:spPr bwMode="auto">
            <a:xfrm flipV="1">
              <a:off x="4176" y="316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8" name="Line 46"/>
            <p:cNvSpPr>
              <a:spLocks noChangeShapeType="1"/>
            </p:cNvSpPr>
            <p:nvPr/>
          </p:nvSpPr>
          <p:spPr bwMode="auto">
            <a:xfrm flipV="1">
              <a:off x="4752" y="316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9" name="Line 47"/>
            <p:cNvSpPr>
              <a:spLocks noChangeShapeType="1"/>
            </p:cNvSpPr>
            <p:nvPr/>
          </p:nvSpPr>
          <p:spPr bwMode="auto">
            <a:xfrm flipH="1">
              <a:off x="4752" y="2640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0" name="Text Box 48"/>
            <p:cNvSpPr txBox="1">
              <a:spLocks noChangeArrowheads="1"/>
            </p:cNvSpPr>
            <p:nvPr/>
          </p:nvSpPr>
          <p:spPr bwMode="auto">
            <a:xfrm>
              <a:off x="5088" y="2544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/>
                <a:t>g</a:t>
              </a:r>
              <a:r>
                <a:rPr lang="en-US" sz="1400"/>
                <a:t>(</a:t>
              </a:r>
              <a:r>
                <a:rPr lang="en-US" sz="1400" i="1"/>
                <a:t>t-</a:t>
              </a:r>
              <a:r>
                <a:rPr lang="en-US" sz="1400" i="1">
                  <a:latin typeface="Symbol" charset="0"/>
                </a:rPr>
                <a:t>t</a:t>
              </a:r>
              <a:r>
                <a:rPr lang="en-US" sz="1400"/>
                <a:t>)</a:t>
              </a:r>
              <a:endParaRPr lang="en-US"/>
            </a:p>
          </p:txBody>
        </p:sp>
        <p:grpSp>
          <p:nvGrpSpPr>
            <p:cNvPr id="38961" name="Group 49"/>
            <p:cNvGrpSpPr>
              <a:grpSpLocks/>
            </p:cNvGrpSpPr>
            <p:nvPr/>
          </p:nvGrpSpPr>
          <p:grpSpPr bwMode="auto">
            <a:xfrm>
              <a:off x="4176" y="2688"/>
              <a:ext cx="576" cy="528"/>
              <a:chOff x="3888" y="1920"/>
              <a:chExt cx="576" cy="528"/>
            </a:xfrm>
          </p:grpSpPr>
          <p:sp>
            <p:nvSpPr>
              <p:cNvPr id="38962" name="Line 50"/>
              <p:cNvSpPr>
                <a:spLocks noChangeShapeType="1"/>
              </p:cNvSpPr>
              <p:nvPr/>
            </p:nvSpPr>
            <p:spPr bwMode="auto">
              <a:xfrm flipV="1">
                <a:off x="3888" y="1920"/>
                <a:ext cx="0" cy="528"/>
              </a:xfrm>
              <a:prstGeom prst="line">
                <a:avLst/>
              </a:prstGeom>
              <a:noFill/>
              <a:ln w="28575">
                <a:solidFill>
                  <a:srgbClr val="66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63" name="Line 51"/>
              <p:cNvSpPr>
                <a:spLocks noChangeShapeType="1"/>
              </p:cNvSpPr>
              <p:nvPr/>
            </p:nvSpPr>
            <p:spPr bwMode="auto">
              <a:xfrm>
                <a:off x="3888" y="1920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66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64" name="Line 52"/>
              <p:cNvSpPr>
                <a:spLocks noChangeShapeType="1"/>
              </p:cNvSpPr>
              <p:nvPr/>
            </p:nvSpPr>
            <p:spPr bwMode="auto">
              <a:xfrm>
                <a:off x="4464" y="1920"/>
                <a:ext cx="0" cy="528"/>
              </a:xfrm>
              <a:prstGeom prst="line">
                <a:avLst/>
              </a:prstGeom>
              <a:noFill/>
              <a:ln w="28575">
                <a:solidFill>
                  <a:srgbClr val="66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8965" name="Rectangle 5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Graphical Convolution Example</a:t>
            </a:r>
          </a:p>
        </p:txBody>
      </p:sp>
      <p:sp>
        <p:nvSpPr>
          <p:cNvPr id="38966" name="Rectangle 54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05800" cy="3657600"/>
          </a:xfrm>
        </p:spPr>
        <p:txBody>
          <a:bodyPr/>
          <a:lstStyle/>
          <a:p>
            <a:r>
              <a:rPr lang="en-US" dirty="0"/>
              <a:t>Convolution can be divided into 5 parts</a:t>
            </a:r>
          </a:p>
          <a:p>
            <a:pPr marL="1066800" lvl="1" indent="-609600">
              <a:buFontTx/>
              <a:buAutoNum type="romanUcPeriod"/>
            </a:pPr>
            <a:r>
              <a:rPr lang="en-US" dirty="0"/>
              <a:t> </a:t>
            </a:r>
            <a:r>
              <a:rPr lang="en-US" i="1" dirty="0"/>
              <a:t>t </a:t>
            </a:r>
            <a:r>
              <a:rPr lang="en-US" dirty="0"/>
              <a:t>&lt; -2</a:t>
            </a:r>
          </a:p>
          <a:p>
            <a:pPr marL="1320800" lvl="2" indent="-406400"/>
            <a:r>
              <a:rPr lang="en-US" sz="2000" dirty="0"/>
              <a:t>Two functions do not overlap</a:t>
            </a:r>
          </a:p>
          <a:p>
            <a:pPr marL="1320800" lvl="2" indent="-406400"/>
            <a:r>
              <a:rPr lang="en-US" sz="2000" dirty="0"/>
              <a:t>Area under the product of the</a:t>
            </a:r>
            <a:br>
              <a:rPr lang="en-US" sz="2000" dirty="0"/>
            </a:br>
            <a:r>
              <a:rPr lang="en-US" sz="2000" dirty="0"/>
              <a:t>functions is zero</a:t>
            </a:r>
          </a:p>
          <a:p>
            <a:pPr marL="1066800" lvl="1" indent="-609600">
              <a:spcBef>
                <a:spcPct val="50000"/>
              </a:spcBef>
              <a:buFontTx/>
              <a:buAutoNum type="romanUcPeriod"/>
            </a:pPr>
            <a:r>
              <a:rPr lang="en-US" dirty="0"/>
              <a:t> -2 </a:t>
            </a:r>
            <a:r>
              <a:rPr lang="en-US" dirty="0">
                <a:sym typeface="Symbol" charset="0"/>
              </a:rPr>
              <a:t>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 &lt; 0</a:t>
            </a:r>
          </a:p>
          <a:p>
            <a:pPr marL="1320800" lvl="2" indent="-406400"/>
            <a:r>
              <a:rPr lang="en-US" sz="2000" dirty="0"/>
              <a:t>Part of </a:t>
            </a:r>
            <a:r>
              <a:rPr lang="en-US" sz="2000" i="1" dirty="0">
                <a:solidFill>
                  <a:schemeClr val="tx1"/>
                </a:solidFill>
              </a:rPr>
              <a:t>g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i="1" dirty="0">
                <a:solidFill>
                  <a:schemeClr val="tx1"/>
                </a:solidFill>
              </a:rPr>
              <a:t>t</a:t>
            </a:r>
            <a:r>
              <a:rPr lang="en-US" sz="2000" dirty="0">
                <a:solidFill>
                  <a:schemeClr val="tx1"/>
                </a:solidFill>
              </a:rPr>
              <a:t>-</a:t>
            </a:r>
            <a:r>
              <a:rPr lang="en-US" sz="2000" i="1" dirty="0">
                <a:solidFill>
                  <a:schemeClr val="tx1"/>
                </a:solidFill>
                <a:latin typeface="Symbol" charset="2"/>
                <a:cs typeface="Symbol" charset="2"/>
              </a:rPr>
              <a:t>t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  <a:r>
              <a:rPr lang="en-US" sz="2000" dirty="0"/>
              <a:t> overlaps part of </a:t>
            </a:r>
            <a:r>
              <a:rPr lang="en-US" sz="2000" i="1" dirty="0">
                <a:solidFill>
                  <a:schemeClr val="tx1"/>
                </a:solidFill>
              </a:rPr>
              <a:t>f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i="1" dirty="0">
                <a:latin typeface="Symbol" charset="2"/>
                <a:cs typeface="Symbol" charset="2"/>
              </a:rPr>
              <a:t>t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  <a:endParaRPr lang="en-US" sz="2000" dirty="0"/>
          </a:p>
          <a:p>
            <a:pPr marL="1320800" lvl="2" indent="-406400"/>
            <a:r>
              <a:rPr lang="en-US" sz="2000" dirty="0"/>
              <a:t>Area under the product of the</a:t>
            </a:r>
            <a:br>
              <a:rPr lang="en-US" sz="2000" dirty="0"/>
            </a:br>
            <a:r>
              <a:rPr lang="en-US" sz="2000" dirty="0"/>
              <a:t>functions is</a:t>
            </a: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Continuous-Time Signals and LTI Systems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9-7</a:t>
            </a:r>
          </a:p>
        </p:txBody>
      </p:sp>
      <p:sp>
        <p:nvSpPr>
          <p:cNvPr id="5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 dirty="0"/>
              <a:t>13-</a:t>
            </a:r>
            <a:fld id="{48456A70-0021-B84E-925B-88B7CCC4D2F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72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Graphical Convolution Example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725987"/>
          </a:xfrm>
        </p:spPr>
        <p:txBody>
          <a:bodyPr/>
          <a:lstStyle/>
          <a:p>
            <a:pPr marL="1066800" lvl="1" indent="-609600">
              <a:buFontTx/>
              <a:buAutoNum type="romanUcPeriod" startAt="3"/>
            </a:pPr>
            <a:r>
              <a:rPr lang="en-US" dirty="0"/>
              <a:t> 0 </a:t>
            </a:r>
            <a:r>
              <a:rPr lang="en-US" dirty="0">
                <a:sym typeface="Symbol" charset="0"/>
              </a:rPr>
              <a:t>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 &lt; 2</a:t>
            </a:r>
          </a:p>
          <a:p>
            <a:pPr marL="1263650" lvl="2" indent="-406400"/>
            <a:r>
              <a:rPr lang="en-US" sz="2000" dirty="0"/>
              <a:t>Here,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/>
              <a:t>g</a:t>
            </a:r>
            <a:r>
              <a:rPr lang="en-US" sz="2000" dirty="0"/>
              <a:t>(</a:t>
            </a:r>
            <a:r>
              <a:rPr lang="en-US" sz="2000" i="1" dirty="0"/>
              <a:t>t</a:t>
            </a:r>
            <a:r>
              <a:rPr lang="en-US" sz="2000" dirty="0"/>
              <a:t>-</a:t>
            </a:r>
            <a:r>
              <a:rPr lang="en-US" sz="2000" i="1" dirty="0">
                <a:latin typeface="Symbol" charset="2"/>
                <a:cs typeface="Symbol" charset="2"/>
              </a:rPr>
              <a:t>t</a:t>
            </a:r>
            <a:r>
              <a:rPr lang="en-US" sz="2000" dirty="0"/>
              <a:t>) completely overlaps </a:t>
            </a:r>
            <a:r>
              <a:rPr lang="en-US" sz="2000" i="1" dirty="0">
                <a:solidFill>
                  <a:schemeClr val="tx1"/>
                </a:solidFill>
              </a:rPr>
              <a:t>f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i="1" dirty="0">
                <a:latin typeface="Symbol" charset="2"/>
                <a:cs typeface="Symbol" charset="2"/>
              </a:rPr>
              <a:t>t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  <a:endParaRPr lang="en-US" sz="2000" dirty="0"/>
          </a:p>
          <a:p>
            <a:pPr marL="1263650" lvl="2" indent="-406400"/>
            <a:r>
              <a:rPr lang="en-US" sz="2000" dirty="0"/>
              <a:t>Area under the product is just</a:t>
            </a:r>
          </a:p>
          <a:p>
            <a:pPr marL="1263650" lvl="2" indent="-406400"/>
            <a:endParaRPr lang="en-US" sz="2000" dirty="0"/>
          </a:p>
          <a:p>
            <a:pPr marL="1263650" lvl="2" indent="-406400"/>
            <a:endParaRPr lang="en-US" dirty="0"/>
          </a:p>
          <a:p>
            <a:pPr marL="1066800" lvl="1" indent="-609600">
              <a:spcBef>
                <a:spcPct val="70000"/>
              </a:spcBef>
              <a:buFontTx/>
              <a:buAutoNum type="romanUcPeriod" startAt="4"/>
            </a:pPr>
            <a:r>
              <a:rPr lang="en-US" dirty="0"/>
              <a:t> 2 </a:t>
            </a:r>
            <a:r>
              <a:rPr lang="en-US" dirty="0">
                <a:sym typeface="Symbol" charset="0"/>
              </a:rPr>
              <a:t>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 &lt; 4</a:t>
            </a:r>
          </a:p>
          <a:p>
            <a:pPr marL="1263650" lvl="2" indent="-406400"/>
            <a:r>
              <a:rPr lang="en-US" sz="2000" dirty="0"/>
              <a:t>Part of </a:t>
            </a:r>
            <a:r>
              <a:rPr lang="en-US" sz="2000" i="1" dirty="0"/>
              <a:t>g</a:t>
            </a:r>
            <a:r>
              <a:rPr lang="en-US" sz="2000" dirty="0"/>
              <a:t>(</a:t>
            </a:r>
            <a:r>
              <a:rPr lang="en-US" sz="2000" i="1" dirty="0"/>
              <a:t>t</a:t>
            </a:r>
            <a:r>
              <a:rPr lang="en-US" sz="2000" dirty="0"/>
              <a:t>-</a:t>
            </a:r>
            <a:r>
              <a:rPr lang="en-US" sz="2000" i="1" dirty="0">
                <a:latin typeface="Symbol" charset="2"/>
                <a:cs typeface="Symbol" charset="2"/>
              </a:rPr>
              <a:t>t</a:t>
            </a:r>
            <a:r>
              <a:rPr lang="en-US" sz="2000" dirty="0"/>
              <a:t>) and </a:t>
            </a:r>
            <a:r>
              <a:rPr lang="en-US" sz="2000" i="1" dirty="0">
                <a:solidFill>
                  <a:schemeClr val="tx1"/>
                </a:solidFill>
              </a:rPr>
              <a:t>f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i="1" dirty="0">
                <a:latin typeface="Symbol" charset="2"/>
                <a:cs typeface="Symbol" charset="2"/>
              </a:rPr>
              <a:t>t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  <a:r>
              <a:rPr lang="en-US" sz="2000" dirty="0"/>
              <a:t> overlap</a:t>
            </a:r>
          </a:p>
          <a:p>
            <a:pPr marL="1263650" lvl="2" indent="-406400"/>
            <a:r>
              <a:rPr lang="en-US" sz="2000" dirty="0"/>
              <a:t>Calculated similarly to </a:t>
            </a:r>
            <a:r>
              <a:rPr lang="en-US" sz="2000" dirty="0">
                <a:solidFill>
                  <a:schemeClr val="tx1"/>
                </a:solidFill>
              </a:rPr>
              <a:t>-2 </a:t>
            </a:r>
            <a:r>
              <a:rPr lang="en-US" sz="2000" dirty="0">
                <a:solidFill>
                  <a:schemeClr val="tx1"/>
                </a:solidFill>
                <a:sym typeface="Symbol" charset="0"/>
              </a:rPr>
              <a:t>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i="1" dirty="0">
                <a:solidFill>
                  <a:schemeClr val="tx1"/>
                </a:solidFill>
              </a:rPr>
              <a:t>t</a:t>
            </a:r>
            <a:r>
              <a:rPr lang="en-US" sz="2000" dirty="0">
                <a:solidFill>
                  <a:schemeClr val="tx1"/>
                </a:solidFill>
              </a:rPr>
              <a:t> &lt; 0</a:t>
            </a:r>
            <a:endParaRPr lang="en-US" sz="2000" dirty="0"/>
          </a:p>
          <a:p>
            <a:pPr marL="1066800" lvl="1" indent="-609600">
              <a:buFontTx/>
              <a:buAutoNum type="romanUcPeriod" startAt="5"/>
            </a:pP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</a:t>
            </a:r>
            <a:r>
              <a:rPr lang="en-US" dirty="0"/>
              <a:t> 4</a:t>
            </a:r>
          </a:p>
          <a:p>
            <a:pPr marL="1263650" lvl="2" indent="-406400"/>
            <a:r>
              <a:rPr lang="en-US" sz="2000" i="1" dirty="0"/>
              <a:t>g</a:t>
            </a:r>
            <a:r>
              <a:rPr lang="en-US" sz="2000" dirty="0"/>
              <a:t>(</a:t>
            </a:r>
            <a:r>
              <a:rPr lang="en-US" sz="2000" i="1" dirty="0"/>
              <a:t>t</a:t>
            </a:r>
            <a:r>
              <a:rPr lang="en-US" sz="2000" dirty="0"/>
              <a:t>-</a:t>
            </a:r>
            <a:r>
              <a:rPr lang="en-US" sz="2000" i="1" dirty="0">
                <a:latin typeface="Symbol" charset="2"/>
                <a:cs typeface="Symbol" charset="2"/>
              </a:rPr>
              <a:t>t</a:t>
            </a:r>
            <a:r>
              <a:rPr lang="en-US" sz="2000" dirty="0"/>
              <a:t>) and </a:t>
            </a:r>
            <a:r>
              <a:rPr lang="en-US" sz="2000" i="1" dirty="0">
                <a:solidFill>
                  <a:schemeClr val="tx1"/>
                </a:solidFill>
              </a:rPr>
              <a:t>f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i="1" dirty="0">
                <a:latin typeface="Symbol" charset="2"/>
                <a:cs typeface="Symbol" charset="2"/>
              </a:rPr>
              <a:t>t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  <a:r>
              <a:rPr lang="en-US" sz="2000" dirty="0"/>
              <a:t> do not overlap</a:t>
            </a:r>
          </a:p>
          <a:p>
            <a:pPr marL="1263650" lvl="2" indent="-406400"/>
            <a:r>
              <a:rPr lang="en-US" sz="2000" dirty="0"/>
              <a:t>Area under their product is zero</a:t>
            </a:r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082181"/>
              </p:ext>
            </p:extLst>
          </p:nvPr>
        </p:nvGraphicFramePr>
        <p:xfrm>
          <a:off x="1447800" y="2705100"/>
          <a:ext cx="3976688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09680" imgH="533160" progId="Equation.3">
                  <p:embed/>
                </p:oleObj>
              </mc:Choice>
              <mc:Fallback>
                <p:oleObj name="Equation" r:id="rId2" imgW="220968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705100"/>
                        <a:ext cx="3976688" cy="95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989" name="Group 53"/>
          <p:cNvGrpSpPr>
            <a:grpSpLocks/>
          </p:cNvGrpSpPr>
          <p:nvPr/>
        </p:nvGrpSpPr>
        <p:grpSpPr bwMode="auto">
          <a:xfrm>
            <a:off x="6096000" y="1677987"/>
            <a:ext cx="2514600" cy="1676400"/>
            <a:chOff x="3840" y="1200"/>
            <a:chExt cx="1584" cy="1056"/>
          </a:xfrm>
        </p:grpSpPr>
        <p:sp>
          <p:nvSpPr>
            <p:cNvPr id="39942" name="Line 6"/>
            <p:cNvSpPr>
              <a:spLocks noChangeShapeType="1"/>
            </p:cNvSpPr>
            <p:nvPr/>
          </p:nvSpPr>
          <p:spPr bwMode="auto">
            <a:xfrm>
              <a:off x="3840" y="1968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3" name="Line 7"/>
            <p:cNvSpPr>
              <a:spLocks noChangeShapeType="1"/>
            </p:cNvSpPr>
            <p:nvPr/>
          </p:nvSpPr>
          <p:spPr bwMode="auto">
            <a:xfrm>
              <a:off x="4320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4" name="Text Box 8"/>
            <p:cNvSpPr txBox="1">
              <a:spLocks noChangeArrowheads="1"/>
            </p:cNvSpPr>
            <p:nvPr/>
          </p:nvSpPr>
          <p:spPr bwMode="auto">
            <a:xfrm>
              <a:off x="4320" y="1248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3</a:t>
              </a:r>
              <a:endParaRPr lang="en-US"/>
            </a:p>
          </p:txBody>
        </p:sp>
        <p:sp>
          <p:nvSpPr>
            <p:cNvPr id="39945" name="Text Box 9"/>
            <p:cNvSpPr txBox="1">
              <a:spLocks noChangeArrowheads="1"/>
            </p:cNvSpPr>
            <p:nvPr/>
          </p:nvSpPr>
          <p:spPr bwMode="auto">
            <a:xfrm>
              <a:off x="4944" y="187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>
                  <a:latin typeface="Symbol" charset="0"/>
                </a:rPr>
                <a:t>t</a:t>
              </a:r>
              <a:endParaRPr lang="en-US"/>
            </a:p>
          </p:txBody>
        </p:sp>
        <p:sp>
          <p:nvSpPr>
            <p:cNvPr id="39946" name="Text Box 10"/>
            <p:cNvSpPr txBox="1">
              <a:spLocks noChangeArrowheads="1"/>
            </p:cNvSpPr>
            <p:nvPr/>
          </p:nvSpPr>
          <p:spPr bwMode="auto">
            <a:xfrm>
              <a:off x="4560" y="1968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/>
                <a:t>2</a:t>
              </a:r>
            </a:p>
          </p:txBody>
        </p:sp>
        <p:sp>
          <p:nvSpPr>
            <p:cNvPr id="39948" name="Line 12"/>
            <p:cNvSpPr>
              <a:spLocks noChangeShapeType="1"/>
            </p:cNvSpPr>
            <p:nvPr/>
          </p:nvSpPr>
          <p:spPr bwMode="auto">
            <a:xfrm>
              <a:off x="4320" y="1632"/>
              <a:ext cx="288" cy="336"/>
            </a:xfrm>
            <a:prstGeom prst="line">
              <a:avLst/>
            </a:prstGeom>
            <a:noFill/>
            <a:ln w="28575">
              <a:solidFill>
                <a:srgbClr val="FF010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9" name="Line 13"/>
            <p:cNvSpPr>
              <a:spLocks noChangeShapeType="1"/>
            </p:cNvSpPr>
            <p:nvPr/>
          </p:nvSpPr>
          <p:spPr bwMode="auto">
            <a:xfrm flipH="1">
              <a:off x="4512" y="1728"/>
              <a:ext cx="43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0" name="Text Box 14"/>
            <p:cNvSpPr txBox="1">
              <a:spLocks noChangeArrowheads="1"/>
            </p:cNvSpPr>
            <p:nvPr/>
          </p:nvSpPr>
          <p:spPr bwMode="auto">
            <a:xfrm>
              <a:off x="4896" y="1632"/>
              <a:ext cx="2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/>
                <a:t>f</a:t>
              </a:r>
              <a:r>
                <a:rPr lang="en-US" sz="1400"/>
                <a:t>(</a:t>
              </a:r>
              <a:r>
                <a:rPr lang="en-US" sz="1400" i="1">
                  <a:latin typeface="Symbol" charset="0"/>
                </a:rPr>
                <a:t>t</a:t>
              </a:r>
              <a:r>
                <a:rPr lang="en-US" sz="1400"/>
                <a:t>)</a:t>
              </a:r>
              <a:endParaRPr lang="en-US"/>
            </a:p>
          </p:txBody>
        </p:sp>
        <p:sp>
          <p:nvSpPr>
            <p:cNvPr id="39951" name="Line 15"/>
            <p:cNvSpPr>
              <a:spLocks noChangeShapeType="1"/>
            </p:cNvSpPr>
            <p:nvPr/>
          </p:nvSpPr>
          <p:spPr bwMode="auto">
            <a:xfrm>
              <a:off x="4608" y="19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2" name="Line 16"/>
            <p:cNvSpPr>
              <a:spLocks noChangeShapeType="1"/>
            </p:cNvSpPr>
            <p:nvPr/>
          </p:nvSpPr>
          <p:spPr bwMode="auto">
            <a:xfrm>
              <a:off x="4272" y="163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3" name="Text Box 17"/>
            <p:cNvSpPr txBox="1">
              <a:spLocks noChangeArrowheads="1"/>
            </p:cNvSpPr>
            <p:nvPr/>
          </p:nvSpPr>
          <p:spPr bwMode="auto">
            <a:xfrm>
              <a:off x="4128" y="1536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/>
                <a:t>2</a:t>
              </a:r>
            </a:p>
          </p:txBody>
        </p:sp>
        <p:sp>
          <p:nvSpPr>
            <p:cNvPr id="39955" name="Text Box 19"/>
            <p:cNvSpPr txBox="1">
              <a:spLocks noChangeArrowheads="1"/>
            </p:cNvSpPr>
            <p:nvPr/>
          </p:nvSpPr>
          <p:spPr bwMode="auto">
            <a:xfrm>
              <a:off x="3936" y="2064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-2 + t</a:t>
              </a:r>
              <a:endParaRPr lang="en-US"/>
            </a:p>
          </p:txBody>
        </p:sp>
        <p:sp>
          <p:nvSpPr>
            <p:cNvPr id="39956" name="Text Box 20"/>
            <p:cNvSpPr txBox="1">
              <a:spLocks noChangeArrowheads="1"/>
            </p:cNvSpPr>
            <p:nvPr/>
          </p:nvSpPr>
          <p:spPr bwMode="auto">
            <a:xfrm>
              <a:off x="4512" y="2064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2 + t</a:t>
              </a:r>
              <a:endParaRPr lang="en-US"/>
            </a:p>
          </p:txBody>
        </p:sp>
        <p:sp>
          <p:nvSpPr>
            <p:cNvPr id="39957" name="Line 21"/>
            <p:cNvSpPr>
              <a:spLocks noChangeShapeType="1"/>
            </p:cNvSpPr>
            <p:nvPr/>
          </p:nvSpPr>
          <p:spPr bwMode="auto">
            <a:xfrm flipV="1">
              <a:off x="4128" y="19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8" name="Line 22"/>
            <p:cNvSpPr>
              <a:spLocks noChangeShapeType="1"/>
            </p:cNvSpPr>
            <p:nvPr/>
          </p:nvSpPr>
          <p:spPr bwMode="auto">
            <a:xfrm flipV="1">
              <a:off x="4704" y="19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9" name="Line 23"/>
            <p:cNvSpPr>
              <a:spLocks noChangeShapeType="1"/>
            </p:cNvSpPr>
            <p:nvPr/>
          </p:nvSpPr>
          <p:spPr bwMode="auto">
            <a:xfrm flipH="1">
              <a:off x="4704" y="1392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0" name="Text Box 24"/>
            <p:cNvSpPr txBox="1">
              <a:spLocks noChangeArrowheads="1"/>
            </p:cNvSpPr>
            <p:nvPr/>
          </p:nvSpPr>
          <p:spPr bwMode="auto">
            <a:xfrm>
              <a:off x="5040" y="1296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/>
                <a:t>g</a:t>
              </a:r>
              <a:r>
                <a:rPr lang="en-US" sz="1400"/>
                <a:t>(</a:t>
              </a:r>
              <a:r>
                <a:rPr lang="en-US" sz="1400" i="1"/>
                <a:t>t-</a:t>
              </a:r>
              <a:r>
                <a:rPr lang="en-US" sz="1400" i="1">
                  <a:latin typeface="Symbol" charset="0"/>
                </a:rPr>
                <a:t>t</a:t>
              </a:r>
              <a:r>
                <a:rPr lang="en-US" sz="1400"/>
                <a:t>)</a:t>
              </a:r>
              <a:endParaRPr lang="en-US"/>
            </a:p>
          </p:txBody>
        </p:sp>
        <p:grpSp>
          <p:nvGrpSpPr>
            <p:cNvPr id="39961" name="Group 25"/>
            <p:cNvGrpSpPr>
              <a:grpSpLocks/>
            </p:cNvGrpSpPr>
            <p:nvPr/>
          </p:nvGrpSpPr>
          <p:grpSpPr bwMode="auto">
            <a:xfrm>
              <a:off x="4128" y="1440"/>
              <a:ext cx="576" cy="528"/>
              <a:chOff x="3888" y="1920"/>
              <a:chExt cx="576" cy="528"/>
            </a:xfrm>
          </p:grpSpPr>
          <p:sp>
            <p:nvSpPr>
              <p:cNvPr id="39962" name="Line 26"/>
              <p:cNvSpPr>
                <a:spLocks noChangeShapeType="1"/>
              </p:cNvSpPr>
              <p:nvPr/>
            </p:nvSpPr>
            <p:spPr bwMode="auto">
              <a:xfrm flipV="1">
                <a:off x="3888" y="1920"/>
                <a:ext cx="0" cy="528"/>
              </a:xfrm>
              <a:prstGeom prst="line">
                <a:avLst/>
              </a:prstGeom>
              <a:noFill/>
              <a:ln w="28575">
                <a:solidFill>
                  <a:srgbClr val="66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3" name="Line 27"/>
              <p:cNvSpPr>
                <a:spLocks noChangeShapeType="1"/>
              </p:cNvSpPr>
              <p:nvPr/>
            </p:nvSpPr>
            <p:spPr bwMode="auto">
              <a:xfrm>
                <a:off x="3888" y="1920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66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4" name="Line 28"/>
              <p:cNvSpPr>
                <a:spLocks noChangeShapeType="1"/>
              </p:cNvSpPr>
              <p:nvPr/>
            </p:nvSpPr>
            <p:spPr bwMode="auto">
              <a:xfrm>
                <a:off x="4464" y="1920"/>
                <a:ext cx="0" cy="528"/>
              </a:xfrm>
              <a:prstGeom prst="line">
                <a:avLst/>
              </a:prstGeom>
              <a:noFill/>
              <a:ln w="28575">
                <a:solidFill>
                  <a:srgbClr val="66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9990" name="Group 54"/>
          <p:cNvGrpSpPr>
            <a:grpSpLocks/>
          </p:cNvGrpSpPr>
          <p:nvPr/>
        </p:nvGrpSpPr>
        <p:grpSpPr bwMode="auto">
          <a:xfrm>
            <a:off x="6096000" y="3659187"/>
            <a:ext cx="2971800" cy="1676400"/>
            <a:chOff x="3840" y="2448"/>
            <a:chExt cx="1872" cy="1056"/>
          </a:xfrm>
        </p:grpSpPr>
        <p:sp>
          <p:nvSpPr>
            <p:cNvPr id="39966" name="Line 30"/>
            <p:cNvSpPr>
              <a:spLocks noChangeShapeType="1"/>
            </p:cNvSpPr>
            <p:nvPr/>
          </p:nvSpPr>
          <p:spPr bwMode="auto">
            <a:xfrm>
              <a:off x="3840" y="3216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7" name="Line 31"/>
            <p:cNvSpPr>
              <a:spLocks noChangeShapeType="1"/>
            </p:cNvSpPr>
            <p:nvPr/>
          </p:nvSpPr>
          <p:spPr bwMode="auto">
            <a:xfrm>
              <a:off x="4320" y="244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8" name="Text Box 32"/>
            <p:cNvSpPr txBox="1">
              <a:spLocks noChangeArrowheads="1"/>
            </p:cNvSpPr>
            <p:nvPr/>
          </p:nvSpPr>
          <p:spPr bwMode="auto">
            <a:xfrm>
              <a:off x="4320" y="2496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3</a:t>
              </a:r>
              <a:endParaRPr lang="en-US"/>
            </a:p>
          </p:txBody>
        </p:sp>
        <p:sp>
          <p:nvSpPr>
            <p:cNvPr id="39969" name="Text Box 33"/>
            <p:cNvSpPr txBox="1">
              <a:spLocks noChangeArrowheads="1"/>
            </p:cNvSpPr>
            <p:nvPr/>
          </p:nvSpPr>
          <p:spPr bwMode="auto">
            <a:xfrm>
              <a:off x="5328" y="312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>
                  <a:latin typeface="Symbol" charset="0"/>
                </a:rPr>
                <a:t>t</a:t>
              </a:r>
              <a:endParaRPr lang="en-US"/>
            </a:p>
          </p:txBody>
        </p:sp>
        <p:sp>
          <p:nvSpPr>
            <p:cNvPr id="39970" name="Text Box 34"/>
            <p:cNvSpPr txBox="1">
              <a:spLocks noChangeArrowheads="1"/>
            </p:cNvSpPr>
            <p:nvPr/>
          </p:nvSpPr>
          <p:spPr bwMode="auto">
            <a:xfrm>
              <a:off x="4560" y="3216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/>
                <a:t>2</a:t>
              </a:r>
            </a:p>
          </p:txBody>
        </p:sp>
        <p:sp>
          <p:nvSpPr>
            <p:cNvPr id="39972" name="Line 36"/>
            <p:cNvSpPr>
              <a:spLocks noChangeShapeType="1"/>
            </p:cNvSpPr>
            <p:nvPr/>
          </p:nvSpPr>
          <p:spPr bwMode="auto">
            <a:xfrm>
              <a:off x="4320" y="2880"/>
              <a:ext cx="288" cy="336"/>
            </a:xfrm>
            <a:prstGeom prst="line">
              <a:avLst/>
            </a:prstGeom>
            <a:noFill/>
            <a:ln w="28575">
              <a:solidFill>
                <a:srgbClr val="FF010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3" name="Line 37"/>
            <p:cNvSpPr>
              <a:spLocks noChangeShapeType="1"/>
            </p:cNvSpPr>
            <p:nvPr/>
          </p:nvSpPr>
          <p:spPr bwMode="auto">
            <a:xfrm flipH="1">
              <a:off x="4512" y="2976"/>
              <a:ext cx="62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4" name="Text Box 38"/>
            <p:cNvSpPr txBox="1">
              <a:spLocks noChangeArrowheads="1"/>
            </p:cNvSpPr>
            <p:nvPr/>
          </p:nvSpPr>
          <p:spPr bwMode="auto">
            <a:xfrm>
              <a:off x="5088" y="2880"/>
              <a:ext cx="2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/>
                <a:t>f</a:t>
              </a:r>
              <a:r>
                <a:rPr lang="en-US" sz="1400"/>
                <a:t>(</a:t>
              </a:r>
              <a:r>
                <a:rPr lang="en-US" sz="1400" i="1">
                  <a:latin typeface="Symbol" charset="0"/>
                </a:rPr>
                <a:t>t</a:t>
              </a:r>
              <a:r>
                <a:rPr lang="en-US" sz="1400"/>
                <a:t>)</a:t>
              </a:r>
              <a:endParaRPr lang="en-US"/>
            </a:p>
          </p:txBody>
        </p:sp>
        <p:sp>
          <p:nvSpPr>
            <p:cNvPr id="39975" name="Line 39"/>
            <p:cNvSpPr>
              <a:spLocks noChangeShapeType="1"/>
            </p:cNvSpPr>
            <p:nvPr/>
          </p:nvSpPr>
          <p:spPr bwMode="auto">
            <a:xfrm>
              <a:off x="4608" y="316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6" name="Line 40"/>
            <p:cNvSpPr>
              <a:spLocks noChangeShapeType="1"/>
            </p:cNvSpPr>
            <p:nvPr/>
          </p:nvSpPr>
          <p:spPr bwMode="auto">
            <a:xfrm>
              <a:off x="4272" y="288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7" name="Text Box 41"/>
            <p:cNvSpPr txBox="1">
              <a:spLocks noChangeArrowheads="1"/>
            </p:cNvSpPr>
            <p:nvPr/>
          </p:nvSpPr>
          <p:spPr bwMode="auto">
            <a:xfrm>
              <a:off x="4128" y="2784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/>
                <a:t>2</a:t>
              </a:r>
            </a:p>
          </p:txBody>
        </p:sp>
        <p:sp>
          <p:nvSpPr>
            <p:cNvPr id="39979" name="Text Box 43"/>
            <p:cNvSpPr txBox="1">
              <a:spLocks noChangeArrowheads="1"/>
            </p:cNvSpPr>
            <p:nvPr/>
          </p:nvSpPr>
          <p:spPr bwMode="auto">
            <a:xfrm>
              <a:off x="4224" y="3312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-2 + t</a:t>
              </a:r>
              <a:endParaRPr lang="en-US"/>
            </a:p>
          </p:txBody>
        </p:sp>
        <p:sp>
          <p:nvSpPr>
            <p:cNvPr id="39980" name="Text Box 44"/>
            <p:cNvSpPr txBox="1">
              <a:spLocks noChangeArrowheads="1"/>
            </p:cNvSpPr>
            <p:nvPr/>
          </p:nvSpPr>
          <p:spPr bwMode="auto">
            <a:xfrm>
              <a:off x="4800" y="3312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2 + t</a:t>
              </a:r>
              <a:endParaRPr lang="en-US"/>
            </a:p>
          </p:txBody>
        </p:sp>
        <p:sp>
          <p:nvSpPr>
            <p:cNvPr id="39981" name="Line 45"/>
            <p:cNvSpPr>
              <a:spLocks noChangeShapeType="1"/>
            </p:cNvSpPr>
            <p:nvPr/>
          </p:nvSpPr>
          <p:spPr bwMode="auto">
            <a:xfrm flipV="1">
              <a:off x="4416" y="316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2" name="Line 46"/>
            <p:cNvSpPr>
              <a:spLocks noChangeShapeType="1"/>
            </p:cNvSpPr>
            <p:nvPr/>
          </p:nvSpPr>
          <p:spPr bwMode="auto">
            <a:xfrm flipV="1">
              <a:off x="4992" y="316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3" name="Line 47"/>
            <p:cNvSpPr>
              <a:spLocks noChangeShapeType="1"/>
            </p:cNvSpPr>
            <p:nvPr/>
          </p:nvSpPr>
          <p:spPr bwMode="auto">
            <a:xfrm flipH="1">
              <a:off x="4992" y="2640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4" name="Text Box 48"/>
            <p:cNvSpPr txBox="1">
              <a:spLocks noChangeArrowheads="1"/>
            </p:cNvSpPr>
            <p:nvPr/>
          </p:nvSpPr>
          <p:spPr bwMode="auto">
            <a:xfrm>
              <a:off x="5328" y="2544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/>
                <a:t>g</a:t>
              </a:r>
              <a:r>
                <a:rPr lang="en-US" sz="1400"/>
                <a:t>(</a:t>
              </a:r>
              <a:r>
                <a:rPr lang="en-US" sz="1400" i="1"/>
                <a:t>t-</a:t>
              </a:r>
              <a:r>
                <a:rPr lang="en-US" sz="1400" i="1">
                  <a:latin typeface="Symbol" charset="0"/>
                </a:rPr>
                <a:t>t</a:t>
              </a:r>
              <a:r>
                <a:rPr lang="en-US" sz="1400"/>
                <a:t>)</a:t>
              </a:r>
              <a:endParaRPr lang="en-US"/>
            </a:p>
          </p:txBody>
        </p:sp>
        <p:grpSp>
          <p:nvGrpSpPr>
            <p:cNvPr id="39985" name="Group 49"/>
            <p:cNvGrpSpPr>
              <a:grpSpLocks/>
            </p:cNvGrpSpPr>
            <p:nvPr/>
          </p:nvGrpSpPr>
          <p:grpSpPr bwMode="auto">
            <a:xfrm>
              <a:off x="4416" y="2688"/>
              <a:ext cx="576" cy="528"/>
              <a:chOff x="3888" y="1920"/>
              <a:chExt cx="576" cy="528"/>
            </a:xfrm>
          </p:grpSpPr>
          <p:sp>
            <p:nvSpPr>
              <p:cNvPr id="39986" name="Line 50"/>
              <p:cNvSpPr>
                <a:spLocks noChangeShapeType="1"/>
              </p:cNvSpPr>
              <p:nvPr/>
            </p:nvSpPr>
            <p:spPr bwMode="auto">
              <a:xfrm flipV="1">
                <a:off x="3888" y="1920"/>
                <a:ext cx="0" cy="528"/>
              </a:xfrm>
              <a:prstGeom prst="line">
                <a:avLst/>
              </a:prstGeom>
              <a:noFill/>
              <a:ln w="28575">
                <a:solidFill>
                  <a:srgbClr val="66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87" name="Line 51"/>
              <p:cNvSpPr>
                <a:spLocks noChangeShapeType="1"/>
              </p:cNvSpPr>
              <p:nvPr/>
            </p:nvSpPr>
            <p:spPr bwMode="auto">
              <a:xfrm>
                <a:off x="3888" y="1920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66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88" name="Line 52"/>
              <p:cNvSpPr>
                <a:spLocks noChangeShapeType="1"/>
              </p:cNvSpPr>
              <p:nvPr/>
            </p:nvSpPr>
            <p:spPr bwMode="auto">
              <a:xfrm>
                <a:off x="4464" y="1920"/>
                <a:ext cx="0" cy="528"/>
              </a:xfrm>
              <a:prstGeom prst="line">
                <a:avLst/>
              </a:prstGeom>
              <a:noFill/>
              <a:ln w="28575">
                <a:solidFill>
                  <a:srgbClr val="66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Continuous-Time Signals and LTI Systems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9-7</a:t>
            </a:r>
          </a:p>
        </p:txBody>
      </p:sp>
      <p:sp>
        <p:nvSpPr>
          <p:cNvPr id="5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 dirty="0"/>
              <a:t>13-</a:t>
            </a:r>
            <a:fld id="{48456A70-0021-B84E-925B-88B7CCC4D2F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26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18430</TotalTime>
  <Words>1264</Words>
  <Application>Microsoft Macintosh PowerPoint</Application>
  <PresentationFormat>On-screen Show (4:3)</PresentationFormat>
  <Paragraphs>253</Paragraphs>
  <Slides>13</Slides>
  <Notes>1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Impact</vt:lpstr>
      <vt:lpstr>Symbol</vt:lpstr>
      <vt:lpstr>Times New Roman</vt:lpstr>
      <vt:lpstr>Verdana</vt:lpstr>
      <vt:lpstr>Wingdings</vt:lpstr>
      <vt:lpstr>Zapf Dingbats</vt:lpstr>
      <vt:lpstr>Default Design</vt:lpstr>
      <vt:lpstr>Equation</vt:lpstr>
      <vt:lpstr>Continuous-Time Convolution</vt:lpstr>
      <vt:lpstr>Linear Systems and Signals Topics</vt:lpstr>
      <vt:lpstr>Systems</vt:lpstr>
      <vt:lpstr>LTI System Examples</vt:lpstr>
      <vt:lpstr>LTI System Examples (continued)</vt:lpstr>
      <vt:lpstr>Graphical Convolution Methods</vt:lpstr>
      <vt:lpstr>Graphical Convolution Example</vt:lpstr>
      <vt:lpstr>Graphical Convolution Example</vt:lpstr>
      <vt:lpstr>Graphical Convolution Example</vt:lpstr>
      <vt:lpstr>Graphical Convolution Example</vt:lpstr>
      <vt:lpstr>Convolution Demos</vt:lpstr>
      <vt:lpstr>Convolution Properties</vt:lpstr>
      <vt:lpstr>License Info for SPFirst Slides</vt:lpstr>
    </vt:vector>
  </TitlesOfParts>
  <Company>The University of Texas at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subject>EE 345S Lecture 0</dc:subject>
  <dc:creator>Brian L. Evans</dc:creator>
  <cp:lastModifiedBy>Brian Evans</cp:lastModifiedBy>
  <cp:revision>1300</cp:revision>
  <cp:lastPrinted>2016-05-26T02:20:27Z</cp:lastPrinted>
  <dcterms:created xsi:type="dcterms:W3CDTF">1999-08-31T01:42:33Z</dcterms:created>
  <dcterms:modified xsi:type="dcterms:W3CDTF">2024-08-19T05:31:22Z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4</vt:i4>
  </property>
  <property fmtid="{D5CDD505-2E9C-101B-9397-08002B2CF9AE}" pid="6" name="ScreenUsage">
    <vt:i4>3</vt:i4>
  </property>
  <property fmtid="{D5CDD505-2E9C-101B-9397-08002B2CF9AE}" pid="7" name="MailAddress">
    <vt:lpwstr>bevans@ece.utexas.edu</vt:lpwstr>
  </property>
  <property fmtid="{D5CDD505-2E9C-101B-9397-08002B2CF9AE}" pid="8" name="HomePage">
    <vt:lpwstr>http://www.ece.utexas.ed/~bevans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L:\bevans\ee313s01\01_Introduction</vt:lpwstr>
  </property>
</Properties>
</file>