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>
  <p:sldMasterIdLst>
    <p:sldMasterId id="2147483648" r:id="rId1"/>
  </p:sldMasterIdLst>
  <p:notesMasterIdLst>
    <p:notesMasterId r:id="rId16"/>
  </p:notesMasterIdLst>
  <p:handoutMasterIdLst>
    <p:handoutMasterId r:id="rId17"/>
  </p:handoutMasterIdLst>
  <p:sldIdLst>
    <p:sldId id="256" r:id="rId2"/>
    <p:sldId id="450" r:id="rId3"/>
    <p:sldId id="459" r:id="rId4"/>
    <p:sldId id="460" r:id="rId5"/>
    <p:sldId id="461" r:id="rId6"/>
    <p:sldId id="462" r:id="rId7"/>
    <p:sldId id="463" r:id="rId8"/>
    <p:sldId id="464" r:id="rId9"/>
    <p:sldId id="469" r:id="rId10"/>
    <p:sldId id="470" r:id="rId11"/>
    <p:sldId id="471" r:id="rId12"/>
    <p:sldId id="472" r:id="rId13"/>
    <p:sldId id="473" r:id="rId14"/>
    <p:sldId id="436" r:id="rId15"/>
  </p:sldIdLst>
  <p:sldSz cx="9144000" cy="6858000" type="screen4x3"/>
  <p:notesSz cx="6858000" cy="92964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ＭＳ Ｐゴシック" charset="0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ＭＳ Ｐゴシック" charset="0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ＭＳ Ｐゴシック" charset="0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ＭＳ Ｐゴシック" charset="0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ＭＳ Ｐゴシック" charset="0"/>
        <a:cs typeface="+mn-cs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Times New Roman" charset="0"/>
        <a:ea typeface="ＭＳ Ｐゴシック" charset="0"/>
        <a:cs typeface="+mn-cs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Times New Roman" charset="0"/>
        <a:ea typeface="ＭＳ Ｐゴシック" charset="0"/>
        <a:cs typeface="+mn-cs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Times New Roman" charset="0"/>
        <a:ea typeface="ＭＳ Ｐゴシック" charset="0"/>
        <a:cs typeface="+mn-cs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Times New Roman" charset="0"/>
        <a:ea typeface="ＭＳ Ｐゴシック" charset="0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4" frameSlides="1"/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5A5E9"/>
    <a:srgbClr val="CF35E3"/>
    <a:srgbClr val="DA00FF"/>
    <a:srgbClr val="1FE0E0"/>
    <a:srgbClr val="FC1107"/>
    <a:srgbClr val="EB070B"/>
    <a:srgbClr val="C32A10"/>
    <a:srgbClr val="008000"/>
    <a:srgbClr val="800040"/>
    <a:srgbClr val="FFCF8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EB344D84-9AFB-497E-A393-DC336BA19D2E}" styleName="Medium Style 3 - Accent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EB9631B5-78F2-41C9-869B-9F39066F8104}" styleName="Medium Style 3 - 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16D9F66E-5EB9-4882-86FB-DCBF35E3C3E4}" styleName="Medium Style 4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C4B1156A-380E-4F78-BDF5-A606A8083BF9}" styleName="Medium Style 4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0505E3EF-67EA-436B-97B2-0124C06EBD24}" styleName="Medium Style 4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8A107856-5554-42FB-B03E-39F5DBC370BA}" styleName="Medium Style 4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E8B1032C-EA38-4F05-BA0D-38AFFFC7BED3}" styleName="Light Style 3 - Acc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784" autoAdjust="0"/>
    <p:restoredTop sz="94660"/>
  </p:normalViewPr>
  <p:slideViewPr>
    <p:cSldViewPr>
      <p:cViewPr varScale="1">
        <p:scale>
          <a:sx n="113" d="100"/>
          <a:sy n="113" d="100"/>
        </p:scale>
        <p:origin x="1592" y="16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68" d="100"/>
          <a:sy n="68" d="100"/>
        </p:scale>
        <p:origin x="-2520" y="-96"/>
      </p:cViewPr>
      <p:guideLst>
        <p:guide orient="horz" pos="2928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49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364" tIns="45682" rIns="91364" bIns="45682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608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67150" y="0"/>
            <a:ext cx="29749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364" tIns="45682" rIns="91364" bIns="45682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608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55075"/>
            <a:ext cx="29749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364" tIns="45682" rIns="91364" bIns="45682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608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67150" y="8855075"/>
            <a:ext cx="29749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364" tIns="45682" rIns="91364" bIns="45682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019C1538-8C06-C145-B348-B6B904A0B87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065170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49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364" tIns="45682" rIns="91364" bIns="45682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67150" y="0"/>
            <a:ext cx="29749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364" tIns="45682" rIns="91364" bIns="45682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843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082675" y="688975"/>
            <a:ext cx="4679950" cy="350996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2150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893763" y="4427538"/>
            <a:ext cx="5056187" cy="4195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364" tIns="45682" rIns="91364" bIns="4568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2151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55075"/>
            <a:ext cx="29749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364" tIns="45682" rIns="91364" bIns="45682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151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67150" y="8855075"/>
            <a:ext cx="29749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364" tIns="45682" rIns="91364" bIns="45682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8A808DF4-B55E-EC42-B023-904EB67A618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665644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charset="0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charset="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charset="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charset="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charset="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14-</a:t>
            </a:r>
            <a:fld id="{25E6C7D9-E153-A246-A118-12F94377C0D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38521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/>
              <a:t>0-</a:t>
            </a:r>
            <a:fld id="{F0256674-A60C-E94E-9F9F-1C820431AC6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58582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86550" y="304800"/>
            <a:ext cx="2076450" cy="59436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76950" cy="59436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/>
              <a:t>0-</a:t>
            </a:r>
            <a:fld id="{7881BF9C-558B-2145-8DFD-3FA67EFD8A2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9278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14-</a:t>
            </a:r>
            <a:fld id="{48456A70-0021-B84E-925B-88B7CCC4D2F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15223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14-</a:t>
            </a:r>
            <a:fld id="{33EDC96D-55DE-CA44-A250-A00E3EA1FE2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55626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47800"/>
            <a:ext cx="4076700" cy="4800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86300" y="1447800"/>
            <a:ext cx="4076700" cy="4800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14-</a:t>
            </a:r>
            <a:fld id="{95762E6C-DE49-564A-8C5A-CB9F7777570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82721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14-</a:t>
            </a:r>
            <a:fld id="{B41D315A-3C59-1141-9ADA-E7C044A0462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31370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14-</a:t>
            </a:r>
            <a:fld id="{A4D5F681-E361-EC4F-A31C-2C644342852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73795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14-</a:t>
            </a:r>
            <a:fld id="{8B3C100E-1D49-9B4B-9283-CFA0E9FD430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23869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/>
              <a:t>0-</a:t>
            </a:r>
            <a:fld id="{98833C8E-FE58-5C4B-9D16-66EC237C2A9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91155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/>
              <a:t>0-</a:t>
            </a:r>
            <a:fld id="{77728885-51BE-1D4A-AD7E-30D0C367FAF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31355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304800"/>
            <a:ext cx="8305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447800"/>
            <a:ext cx="8305800" cy="480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858000" y="64008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r>
              <a:rPr lang="en-US" dirty="0"/>
              <a:t>14-</a:t>
            </a:r>
            <a:fld id="{B4EAA76D-941B-F24A-9A99-FA0C585D582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0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10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10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10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7" grpId="0" build="p" autoUpdateAnimBg="0">
        <p:tmplLst>
          <p:tmpl lvl="1">
            <p:tnLst>
              <p:par>
                <p:cTn presetID="9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dissolve">
                      <p:cBhvr>
                        <p:cTn dur="500"/>
                        <p:tgtEl>
                          <p:spTgt spid="1027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9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dissolve">
                      <p:cBhvr>
                        <p:cTn dur="500"/>
                        <p:tgtEl>
                          <p:spTgt spid="1027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9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dissolve">
                      <p:cBhvr>
                        <p:cTn dur="500"/>
                        <p:tgtEl>
                          <p:spTgt spid="1027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9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dissolve">
                      <p:cBhvr>
                        <p:cTn dur="500"/>
                        <p:tgtEl>
                          <p:spTgt spid="1027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9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dissolve">
                      <p:cBhvr>
                        <p:cTn dur="500"/>
                        <p:tgtEl>
                          <p:spTgt spid="1027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6600FF"/>
          </a:solidFill>
          <a:latin typeface="+mj-lt"/>
          <a:ea typeface="ＭＳ Ｐゴシック" charset="0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6600FF"/>
          </a:solidFill>
          <a:latin typeface="Times New Roman" pitchFamily="18" charset="0"/>
          <a:ea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6600FF"/>
          </a:solidFill>
          <a:latin typeface="Times New Roman" pitchFamily="18" charset="0"/>
          <a:ea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6600FF"/>
          </a:solidFill>
          <a:latin typeface="Times New Roman" pitchFamily="18" charset="0"/>
          <a:ea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6600FF"/>
          </a:solidFill>
          <a:latin typeface="Times New Roman" pitchFamily="18" charset="0"/>
          <a:ea typeface="ＭＳ Ｐゴシック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6600FF"/>
          </a:solidFill>
          <a:latin typeface="Times New Roman" pitchFamily="18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6600FF"/>
          </a:solidFill>
          <a:latin typeface="Times New Roman" pitchFamily="18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6600FF"/>
          </a:solidFill>
          <a:latin typeface="Times New Roman" pitchFamily="18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6600FF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800" b="1">
          <a:solidFill>
            <a:srgbClr val="CC00CC"/>
          </a:solidFill>
          <a:latin typeface="+mn-lt"/>
          <a:ea typeface="ＭＳ Ｐゴシック" charset="0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  <a:ea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0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59.bin"/><Relationship Id="rId13" Type="http://schemas.openxmlformats.org/officeDocument/2006/relationships/image" Target="../media/image62.png"/><Relationship Id="rId3" Type="http://schemas.openxmlformats.org/officeDocument/2006/relationships/image" Target="../media/image66.wmf"/><Relationship Id="rId7" Type="http://schemas.openxmlformats.org/officeDocument/2006/relationships/image" Target="../media/image68.wmf"/><Relationship Id="rId12" Type="http://schemas.openxmlformats.org/officeDocument/2006/relationships/oleObject" Target="../embeddings/oleObject61.bin"/><Relationship Id="rId2" Type="http://schemas.openxmlformats.org/officeDocument/2006/relationships/oleObject" Target="../embeddings/oleObject56.bin"/><Relationship Id="rId1" Type="http://schemas.openxmlformats.org/officeDocument/2006/relationships/slideLayout" Target="../slideLayouts/slideLayout4.xml"/><Relationship Id="rId6" Type="http://schemas.openxmlformats.org/officeDocument/2006/relationships/oleObject" Target="../embeddings/oleObject58.bin"/><Relationship Id="rId11" Type="http://schemas.openxmlformats.org/officeDocument/2006/relationships/image" Target="../media/image70.wmf"/><Relationship Id="rId5" Type="http://schemas.openxmlformats.org/officeDocument/2006/relationships/image" Target="../media/image67.wmf"/><Relationship Id="rId10" Type="http://schemas.openxmlformats.org/officeDocument/2006/relationships/oleObject" Target="../embeddings/oleObject60.bin"/><Relationship Id="rId4" Type="http://schemas.openxmlformats.org/officeDocument/2006/relationships/oleObject" Target="../embeddings/oleObject57.bin"/><Relationship Id="rId9" Type="http://schemas.openxmlformats.org/officeDocument/2006/relationships/image" Target="../media/image69.wmf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65.bin"/><Relationship Id="rId13" Type="http://schemas.openxmlformats.org/officeDocument/2006/relationships/oleObject" Target="../embeddings/oleObject68.bin"/><Relationship Id="rId3" Type="http://schemas.openxmlformats.org/officeDocument/2006/relationships/image" Target="../media/image66.wmf"/><Relationship Id="rId7" Type="http://schemas.openxmlformats.org/officeDocument/2006/relationships/image" Target="../media/image68.wmf"/><Relationship Id="rId12" Type="http://schemas.openxmlformats.org/officeDocument/2006/relationships/oleObject" Target="../embeddings/oleObject67.bin"/><Relationship Id="rId2" Type="http://schemas.openxmlformats.org/officeDocument/2006/relationships/oleObject" Target="../embeddings/oleObject62.bin"/><Relationship Id="rId16" Type="http://schemas.openxmlformats.org/officeDocument/2006/relationships/image" Target="../media/image63.png"/><Relationship Id="rId1" Type="http://schemas.openxmlformats.org/officeDocument/2006/relationships/slideLayout" Target="../slideLayouts/slideLayout4.xml"/><Relationship Id="rId6" Type="http://schemas.openxmlformats.org/officeDocument/2006/relationships/oleObject" Target="../embeddings/oleObject64.bin"/><Relationship Id="rId11" Type="http://schemas.openxmlformats.org/officeDocument/2006/relationships/image" Target="../media/image70.wmf"/><Relationship Id="rId5" Type="http://schemas.openxmlformats.org/officeDocument/2006/relationships/image" Target="../media/image67.wmf"/><Relationship Id="rId15" Type="http://schemas.openxmlformats.org/officeDocument/2006/relationships/oleObject" Target="../embeddings/oleObject70.bin"/><Relationship Id="rId10" Type="http://schemas.openxmlformats.org/officeDocument/2006/relationships/oleObject" Target="../embeddings/oleObject66.bin"/><Relationship Id="rId4" Type="http://schemas.openxmlformats.org/officeDocument/2006/relationships/oleObject" Target="../embeddings/oleObject63.bin"/><Relationship Id="rId9" Type="http://schemas.openxmlformats.org/officeDocument/2006/relationships/image" Target="../media/image69.wmf"/><Relationship Id="rId14" Type="http://schemas.openxmlformats.org/officeDocument/2006/relationships/oleObject" Target="../embeddings/oleObject69.bin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74.bin"/><Relationship Id="rId13" Type="http://schemas.openxmlformats.org/officeDocument/2006/relationships/oleObject" Target="../embeddings/oleObject77.bin"/><Relationship Id="rId3" Type="http://schemas.openxmlformats.org/officeDocument/2006/relationships/image" Target="../media/image66.wmf"/><Relationship Id="rId7" Type="http://schemas.openxmlformats.org/officeDocument/2006/relationships/image" Target="../media/image68.wmf"/><Relationship Id="rId12" Type="http://schemas.openxmlformats.org/officeDocument/2006/relationships/oleObject" Target="../embeddings/oleObject76.bin"/><Relationship Id="rId2" Type="http://schemas.openxmlformats.org/officeDocument/2006/relationships/oleObject" Target="../embeddings/oleObject71.bin"/><Relationship Id="rId1" Type="http://schemas.openxmlformats.org/officeDocument/2006/relationships/slideLayout" Target="../slideLayouts/slideLayout4.xml"/><Relationship Id="rId6" Type="http://schemas.openxmlformats.org/officeDocument/2006/relationships/oleObject" Target="../embeddings/oleObject73.bin"/><Relationship Id="rId11" Type="http://schemas.openxmlformats.org/officeDocument/2006/relationships/image" Target="../media/image70.wmf"/><Relationship Id="rId5" Type="http://schemas.openxmlformats.org/officeDocument/2006/relationships/image" Target="../media/image67.wmf"/><Relationship Id="rId10" Type="http://schemas.openxmlformats.org/officeDocument/2006/relationships/oleObject" Target="../embeddings/oleObject75.bin"/><Relationship Id="rId4" Type="http://schemas.openxmlformats.org/officeDocument/2006/relationships/oleObject" Target="../embeddings/oleObject72.bin"/><Relationship Id="rId9" Type="http://schemas.openxmlformats.org/officeDocument/2006/relationships/image" Target="../media/image69.wmf"/><Relationship Id="rId14" Type="http://schemas.openxmlformats.org/officeDocument/2006/relationships/image" Target="../media/image64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81.bin"/><Relationship Id="rId13" Type="http://schemas.openxmlformats.org/officeDocument/2006/relationships/oleObject" Target="../embeddings/oleObject84.bin"/><Relationship Id="rId3" Type="http://schemas.openxmlformats.org/officeDocument/2006/relationships/image" Target="../media/image66.wmf"/><Relationship Id="rId7" Type="http://schemas.openxmlformats.org/officeDocument/2006/relationships/image" Target="../media/image68.wmf"/><Relationship Id="rId12" Type="http://schemas.openxmlformats.org/officeDocument/2006/relationships/oleObject" Target="../embeddings/oleObject83.bin"/><Relationship Id="rId2" Type="http://schemas.openxmlformats.org/officeDocument/2006/relationships/oleObject" Target="../embeddings/oleObject78.bin"/><Relationship Id="rId1" Type="http://schemas.openxmlformats.org/officeDocument/2006/relationships/slideLayout" Target="../slideLayouts/slideLayout4.xml"/><Relationship Id="rId6" Type="http://schemas.openxmlformats.org/officeDocument/2006/relationships/oleObject" Target="../embeddings/oleObject80.bin"/><Relationship Id="rId11" Type="http://schemas.openxmlformats.org/officeDocument/2006/relationships/image" Target="../media/image70.wmf"/><Relationship Id="rId5" Type="http://schemas.openxmlformats.org/officeDocument/2006/relationships/image" Target="../media/image67.wmf"/><Relationship Id="rId15" Type="http://schemas.openxmlformats.org/officeDocument/2006/relationships/image" Target="../media/image65.png"/><Relationship Id="rId10" Type="http://schemas.openxmlformats.org/officeDocument/2006/relationships/oleObject" Target="../embeddings/oleObject82.bin"/><Relationship Id="rId4" Type="http://schemas.openxmlformats.org/officeDocument/2006/relationships/oleObject" Target="../embeddings/oleObject79.bin"/><Relationship Id="rId9" Type="http://schemas.openxmlformats.org/officeDocument/2006/relationships/image" Target="../media/image69.wmf"/><Relationship Id="rId14" Type="http://schemas.openxmlformats.org/officeDocument/2006/relationships/oleObject" Target="../embeddings/oleObject85.bin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creativecommons.org/licenses/by-nc-sa/1.0/legalcode" TargetMode="External"/><Relationship Id="rId2" Type="http://schemas.openxmlformats.org/officeDocument/2006/relationships/hyperlink" Target="http://creativecommons.org/licenses/by-nc-sa/1.0/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5.bin"/><Relationship Id="rId13" Type="http://schemas.openxmlformats.org/officeDocument/2006/relationships/image" Target="../media/image7.emf"/><Relationship Id="rId3" Type="http://schemas.openxmlformats.org/officeDocument/2006/relationships/image" Target="../media/image2.emf"/><Relationship Id="rId7" Type="http://schemas.openxmlformats.org/officeDocument/2006/relationships/image" Target="../media/image4.emf"/><Relationship Id="rId12" Type="http://schemas.openxmlformats.org/officeDocument/2006/relationships/oleObject" Target="../embeddings/oleObject7.bin"/><Relationship Id="rId17" Type="http://schemas.openxmlformats.org/officeDocument/2006/relationships/image" Target="../media/image9.emf"/><Relationship Id="rId2" Type="http://schemas.openxmlformats.org/officeDocument/2006/relationships/oleObject" Target="../embeddings/oleObject2.bin"/><Relationship Id="rId16" Type="http://schemas.openxmlformats.org/officeDocument/2006/relationships/oleObject" Target="../embeddings/oleObject9.bin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4.bin"/><Relationship Id="rId11" Type="http://schemas.openxmlformats.org/officeDocument/2006/relationships/image" Target="../media/image6.emf"/><Relationship Id="rId5" Type="http://schemas.openxmlformats.org/officeDocument/2006/relationships/image" Target="../media/image3.emf"/><Relationship Id="rId15" Type="http://schemas.openxmlformats.org/officeDocument/2006/relationships/image" Target="../media/image8.emf"/><Relationship Id="rId10" Type="http://schemas.openxmlformats.org/officeDocument/2006/relationships/oleObject" Target="../embeddings/oleObject6.bin"/><Relationship Id="rId4" Type="http://schemas.openxmlformats.org/officeDocument/2006/relationships/oleObject" Target="../embeddings/oleObject3.bin"/><Relationship Id="rId9" Type="http://schemas.openxmlformats.org/officeDocument/2006/relationships/image" Target="../media/image5.emf"/><Relationship Id="rId14" Type="http://schemas.openxmlformats.org/officeDocument/2006/relationships/oleObject" Target="../embeddings/oleObject8.bin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3.bin"/><Relationship Id="rId3" Type="http://schemas.openxmlformats.org/officeDocument/2006/relationships/image" Target="../media/image10.emf"/><Relationship Id="rId7" Type="http://schemas.openxmlformats.org/officeDocument/2006/relationships/image" Target="../media/image12.emf"/><Relationship Id="rId2" Type="http://schemas.openxmlformats.org/officeDocument/2006/relationships/oleObject" Target="../embeddings/oleObject10.bin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12.bin"/><Relationship Id="rId11" Type="http://schemas.openxmlformats.org/officeDocument/2006/relationships/image" Target="../media/image14.emf"/><Relationship Id="rId5" Type="http://schemas.openxmlformats.org/officeDocument/2006/relationships/image" Target="../media/image11.emf"/><Relationship Id="rId10" Type="http://schemas.openxmlformats.org/officeDocument/2006/relationships/oleObject" Target="../embeddings/oleObject14.bin"/><Relationship Id="rId4" Type="http://schemas.openxmlformats.org/officeDocument/2006/relationships/oleObject" Target="../embeddings/oleObject11.bin"/><Relationship Id="rId9" Type="http://schemas.openxmlformats.org/officeDocument/2006/relationships/image" Target="../media/image13.emf"/></Relationships>
</file>

<file path=ppt/slides/_rels/slide5.xml.rels><?xml version="1.0" encoding="UTF-8" standalone="yes"?>
<Relationships xmlns="http://schemas.openxmlformats.org/package/2006/relationships"><Relationship Id="rId13" Type="http://schemas.openxmlformats.org/officeDocument/2006/relationships/oleObject" Target="../embeddings/oleObject20.bin"/><Relationship Id="rId18" Type="http://schemas.openxmlformats.org/officeDocument/2006/relationships/image" Target="../media/image23.emf"/><Relationship Id="rId26" Type="http://schemas.openxmlformats.org/officeDocument/2006/relationships/image" Target="../media/image27.emf"/><Relationship Id="rId39" Type="http://schemas.openxmlformats.org/officeDocument/2006/relationships/oleObject" Target="../embeddings/oleObject32.bin"/><Relationship Id="rId21" Type="http://schemas.openxmlformats.org/officeDocument/2006/relationships/oleObject" Target="../embeddings/oleObject24.bin"/><Relationship Id="rId34" Type="http://schemas.openxmlformats.org/officeDocument/2006/relationships/image" Target="../media/image32.emf"/><Relationship Id="rId7" Type="http://schemas.openxmlformats.org/officeDocument/2006/relationships/oleObject" Target="../embeddings/oleObject17.bin"/><Relationship Id="rId12" Type="http://schemas.openxmlformats.org/officeDocument/2006/relationships/image" Target="../media/image20.emf"/><Relationship Id="rId17" Type="http://schemas.openxmlformats.org/officeDocument/2006/relationships/oleObject" Target="../embeddings/oleObject22.bin"/><Relationship Id="rId25" Type="http://schemas.openxmlformats.org/officeDocument/2006/relationships/oleObject" Target="../embeddings/oleObject26.bin"/><Relationship Id="rId33" Type="http://schemas.openxmlformats.org/officeDocument/2006/relationships/oleObject" Target="../embeddings/oleObject29.bin"/><Relationship Id="rId38" Type="http://schemas.openxmlformats.org/officeDocument/2006/relationships/image" Target="../media/image34.emf"/><Relationship Id="rId2" Type="http://schemas.openxmlformats.org/officeDocument/2006/relationships/image" Target="../media/image15.png"/><Relationship Id="rId16" Type="http://schemas.openxmlformats.org/officeDocument/2006/relationships/image" Target="../media/image22.emf"/><Relationship Id="rId20" Type="http://schemas.openxmlformats.org/officeDocument/2006/relationships/image" Target="../media/image24.emf"/><Relationship Id="rId29" Type="http://schemas.openxmlformats.org/officeDocument/2006/relationships/image" Target="../media/image29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emf"/><Relationship Id="rId11" Type="http://schemas.openxmlformats.org/officeDocument/2006/relationships/oleObject" Target="../embeddings/oleObject19.bin"/><Relationship Id="rId24" Type="http://schemas.openxmlformats.org/officeDocument/2006/relationships/image" Target="../media/image26.emf"/><Relationship Id="rId32" Type="http://schemas.openxmlformats.org/officeDocument/2006/relationships/image" Target="../media/image31.emf"/><Relationship Id="rId37" Type="http://schemas.openxmlformats.org/officeDocument/2006/relationships/oleObject" Target="../embeddings/oleObject31.bin"/><Relationship Id="rId40" Type="http://schemas.openxmlformats.org/officeDocument/2006/relationships/image" Target="../media/image35.emf"/><Relationship Id="rId5" Type="http://schemas.openxmlformats.org/officeDocument/2006/relationships/oleObject" Target="../embeddings/oleObject16.bin"/><Relationship Id="rId15" Type="http://schemas.openxmlformats.org/officeDocument/2006/relationships/oleObject" Target="../embeddings/oleObject21.bin"/><Relationship Id="rId23" Type="http://schemas.openxmlformats.org/officeDocument/2006/relationships/oleObject" Target="../embeddings/oleObject25.bin"/><Relationship Id="rId28" Type="http://schemas.openxmlformats.org/officeDocument/2006/relationships/oleObject" Target="../embeddings/oleObject27.bin"/><Relationship Id="rId36" Type="http://schemas.openxmlformats.org/officeDocument/2006/relationships/image" Target="../media/image33.emf"/><Relationship Id="rId10" Type="http://schemas.openxmlformats.org/officeDocument/2006/relationships/image" Target="../media/image19.emf"/><Relationship Id="rId19" Type="http://schemas.openxmlformats.org/officeDocument/2006/relationships/oleObject" Target="../embeddings/oleObject23.bin"/><Relationship Id="rId31" Type="http://schemas.openxmlformats.org/officeDocument/2006/relationships/oleObject" Target="../embeddings/oleObject28.bin"/><Relationship Id="rId4" Type="http://schemas.openxmlformats.org/officeDocument/2006/relationships/image" Target="../media/image16.emf"/><Relationship Id="rId9" Type="http://schemas.openxmlformats.org/officeDocument/2006/relationships/oleObject" Target="../embeddings/oleObject18.bin"/><Relationship Id="rId14" Type="http://schemas.openxmlformats.org/officeDocument/2006/relationships/image" Target="../media/image21.emf"/><Relationship Id="rId22" Type="http://schemas.openxmlformats.org/officeDocument/2006/relationships/image" Target="../media/image25.emf"/><Relationship Id="rId27" Type="http://schemas.openxmlformats.org/officeDocument/2006/relationships/image" Target="../media/image28.png"/><Relationship Id="rId30" Type="http://schemas.openxmlformats.org/officeDocument/2006/relationships/image" Target="../media/image30.png"/><Relationship Id="rId35" Type="http://schemas.openxmlformats.org/officeDocument/2006/relationships/oleObject" Target="../embeddings/oleObject30.bin"/><Relationship Id="rId8" Type="http://schemas.openxmlformats.org/officeDocument/2006/relationships/image" Target="../media/image18.emf"/><Relationship Id="rId3" Type="http://schemas.openxmlformats.org/officeDocument/2006/relationships/oleObject" Target="../embeddings/oleObject15.bin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6.bin"/><Relationship Id="rId13" Type="http://schemas.openxmlformats.org/officeDocument/2006/relationships/image" Target="../media/image41.emf"/><Relationship Id="rId18" Type="http://schemas.openxmlformats.org/officeDocument/2006/relationships/oleObject" Target="../embeddings/oleObject41.bin"/><Relationship Id="rId3" Type="http://schemas.openxmlformats.org/officeDocument/2006/relationships/image" Target="../media/image36.emf"/><Relationship Id="rId21" Type="http://schemas.openxmlformats.org/officeDocument/2006/relationships/image" Target="../media/image45.emf"/><Relationship Id="rId7" Type="http://schemas.openxmlformats.org/officeDocument/2006/relationships/image" Target="../media/image38.emf"/><Relationship Id="rId12" Type="http://schemas.openxmlformats.org/officeDocument/2006/relationships/oleObject" Target="../embeddings/oleObject38.bin"/><Relationship Id="rId17" Type="http://schemas.openxmlformats.org/officeDocument/2006/relationships/image" Target="../media/image43.emf"/><Relationship Id="rId2" Type="http://schemas.openxmlformats.org/officeDocument/2006/relationships/oleObject" Target="../embeddings/oleObject33.bin"/><Relationship Id="rId16" Type="http://schemas.openxmlformats.org/officeDocument/2006/relationships/oleObject" Target="../embeddings/oleObject40.bin"/><Relationship Id="rId20" Type="http://schemas.openxmlformats.org/officeDocument/2006/relationships/oleObject" Target="../embeddings/oleObject42.bin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35.bin"/><Relationship Id="rId11" Type="http://schemas.openxmlformats.org/officeDocument/2006/relationships/image" Target="../media/image40.emf"/><Relationship Id="rId5" Type="http://schemas.openxmlformats.org/officeDocument/2006/relationships/image" Target="../media/image37.emf"/><Relationship Id="rId15" Type="http://schemas.openxmlformats.org/officeDocument/2006/relationships/image" Target="../media/image42.emf"/><Relationship Id="rId23" Type="http://schemas.openxmlformats.org/officeDocument/2006/relationships/image" Target="../media/image46.emf"/><Relationship Id="rId10" Type="http://schemas.openxmlformats.org/officeDocument/2006/relationships/oleObject" Target="../embeddings/oleObject37.bin"/><Relationship Id="rId19" Type="http://schemas.openxmlformats.org/officeDocument/2006/relationships/image" Target="../media/image44.emf"/><Relationship Id="rId4" Type="http://schemas.openxmlformats.org/officeDocument/2006/relationships/oleObject" Target="../embeddings/oleObject34.bin"/><Relationship Id="rId9" Type="http://schemas.openxmlformats.org/officeDocument/2006/relationships/image" Target="../media/image39.emf"/><Relationship Id="rId14" Type="http://schemas.openxmlformats.org/officeDocument/2006/relationships/oleObject" Target="../embeddings/oleObject39.bin"/><Relationship Id="rId22" Type="http://schemas.openxmlformats.org/officeDocument/2006/relationships/oleObject" Target="../embeddings/oleObject43.bin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7.bin"/><Relationship Id="rId13" Type="http://schemas.openxmlformats.org/officeDocument/2006/relationships/image" Target="../media/image52.emf"/><Relationship Id="rId18" Type="http://schemas.openxmlformats.org/officeDocument/2006/relationships/image" Target="../media/image56.png"/><Relationship Id="rId3" Type="http://schemas.openxmlformats.org/officeDocument/2006/relationships/image" Target="../media/image47.emf"/><Relationship Id="rId7" Type="http://schemas.openxmlformats.org/officeDocument/2006/relationships/image" Target="../media/image49.emf"/><Relationship Id="rId12" Type="http://schemas.openxmlformats.org/officeDocument/2006/relationships/oleObject" Target="../embeddings/oleObject49.bin"/><Relationship Id="rId17" Type="http://schemas.openxmlformats.org/officeDocument/2006/relationships/image" Target="../media/image55.png"/><Relationship Id="rId2" Type="http://schemas.openxmlformats.org/officeDocument/2006/relationships/oleObject" Target="../embeddings/oleObject44.bin"/><Relationship Id="rId16" Type="http://schemas.openxmlformats.org/officeDocument/2006/relationships/image" Target="../media/image54.png"/><Relationship Id="rId1" Type="http://schemas.openxmlformats.org/officeDocument/2006/relationships/slideLayout" Target="../slideLayouts/slideLayout4.xml"/><Relationship Id="rId6" Type="http://schemas.openxmlformats.org/officeDocument/2006/relationships/oleObject" Target="../embeddings/oleObject46.bin"/><Relationship Id="rId11" Type="http://schemas.openxmlformats.org/officeDocument/2006/relationships/image" Target="../media/image51.emf"/><Relationship Id="rId5" Type="http://schemas.openxmlformats.org/officeDocument/2006/relationships/image" Target="../media/image48.emf"/><Relationship Id="rId15" Type="http://schemas.openxmlformats.org/officeDocument/2006/relationships/image" Target="../media/image53.emf"/><Relationship Id="rId10" Type="http://schemas.openxmlformats.org/officeDocument/2006/relationships/oleObject" Target="../embeddings/oleObject48.bin"/><Relationship Id="rId4" Type="http://schemas.openxmlformats.org/officeDocument/2006/relationships/oleObject" Target="../embeddings/oleObject45.bin"/><Relationship Id="rId9" Type="http://schemas.openxmlformats.org/officeDocument/2006/relationships/image" Target="../media/image50.emf"/><Relationship Id="rId14" Type="http://schemas.openxmlformats.org/officeDocument/2006/relationships/oleObject" Target="../embeddings/oleObject50.bin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54.bin"/><Relationship Id="rId3" Type="http://schemas.openxmlformats.org/officeDocument/2006/relationships/image" Target="../media/image57.emf"/><Relationship Id="rId7" Type="http://schemas.openxmlformats.org/officeDocument/2006/relationships/image" Target="../media/image59.emf"/><Relationship Id="rId2" Type="http://schemas.openxmlformats.org/officeDocument/2006/relationships/oleObject" Target="../embeddings/oleObject51.bin"/><Relationship Id="rId1" Type="http://schemas.openxmlformats.org/officeDocument/2006/relationships/slideLayout" Target="../slideLayouts/slideLayout4.xml"/><Relationship Id="rId6" Type="http://schemas.openxmlformats.org/officeDocument/2006/relationships/oleObject" Target="../embeddings/oleObject53.bin"/><Relationship Id="rId11" Type="http://schemas.openxmlformats.org/officeDocument/2006/relationships/image" Target="../media/image61.emf"/><Relationship Id="rId5" Type="http://schemas.openxmlformats.org/officeDocument/2006/relationships/image" Target="../media/image58.emf"/><Relationship Id="rId10" Type="http://schemas.openxmlformats.org/officeDocument/2006/relationships/oleObject" Target="../embeddings/oleObject55.bin"/><Relationship Id="rId4" Type="http://schemas.openxmlformats.org/officeDocument/2006/relationships/oleObject" Target="../embeddings/oleObject52.bin"/><Relationship Id="rId9" Type="http://schemas.openxmlformats.org/officeDocument/2006/relationships/image" Target="../media/image60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65.png"/><Relationship Id="rId4" Type="http://schemas.openxmlformats.org/officeDocument/2006/relationships/image" Target="../media/image6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762000" y="1447800"/>
            <a:ext cx="7772400" cy="1143000"/>
          </a:xfrm>
        </p:spPr>
        <p:txBody>
          <a:bodyPr/>
          <a:lstStyle/>
          <a:p>
            <a:r>
              <a:rPr lang="en-US" dirty="0">
                <a:latin typeface="Times New Roman" charset="0"/>
              </a:rPr>
              <a:t>Frequency Response</a:t>
            </a:r>
          </a:p>
        </p:txBody>
      </p:sp>
      <p:sp>
        <p:nvSpPr>
          <p:cNvPr id="2051" name="Rectangle 6"/>
          <p:cNvSpPr>
            <a:spLocks noGrp="1" noChangeArrowheads="1"/>
          </p:cNvSpPr>
          <p:nvPr>
            <p:ph type="subTitle" idx="1"/>
          </p:nvPr>
        </p:nvSpPr>
        <p:spPr>
          <a:xfrm>
            <a:off x="838200" y="2895600"/>
            <a:ext cx="7696200" cy="1752600"/>
          </a:xfrm>
        </p:spPr>
        <p:txBody>
          <a:bodyPr/>
          <a:lstStyle/>
          <a:p>
            <a:r>
              <a:rPr lang="en-US" dirty="0">
                <a:solidFill>
                  <a:schemeClr val="tx1"/>
                </a:solidFill>
                <a:latin typeface="Times New Roman" charset="0"/>
              </a:rPr>
              <a:t>Prof. Brian L. Evans</a:t>
            </a:r>
            <a:endParaRPr lang="en-US" dirty="0">
              <a:latin typeface="Times New Roman" charset="0"/>
            </a:endParaRPr>
          </a:p>
          <a:p>
            <a:r>
              <a:rPr lang="en-US" dirty="0">
                <a:latin typeface="Times New Roman" charset="0"/>
              </a:rPr>
              <a:t>Dept. of Electrical and Computer Engineering</a:t>
            </a:r>
          </a:p>
          <a:p>
            <a:r>
              <a:rPr lang="en-US" dirty="0">
                <a:latin typeface="Times New Roman" charset="0"/>
              </a:rPr>
              <a:t>The University of Texas at Austin</a:t>
            </a:r>
          </a:p>
        </p:txBody>
      </p:sp>
      <p:sp>
        <p:nvSpPr>
          <p:cNvPr id="2052" name="Text Box 7"/>
          <p:cNvSpPr txBox="1">
            <a:spLocks noChangeArrowheads="1"/>
          </p:cNvSpPr>
          <p:nvPr/>
        </p:nvSpPr>
        <p:spPr bwMode="auto">
          <a:xfrm>
            <a:off x="0" y="685800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 b="1">
                <a:solidFill>
                  <a:srgbClr val="CC00CC"/>
                </a:solidFill>
                <a:latin typeface="Times New Roman" charset="0"/>
                <a:ea typeface="ＭＳ Ｐゴシック" charset="0"/>
              </a:defRPr>
            </a:lvl1pPr>
            <a:lvl2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400" b="0" i="1" dirty="0">
                <a:solidFill>
                  <a:schemeClr val="tx1"/>
                </a:solidFill>
              </a:rPr>
              <a:t>EE 313 Linear Systems and Signals                          Fall 2024</a:t>
            </a:r>
            <a:endParaRPr lang="en-US" sz="2400" b="0" dirty="0">
              <a:solidFill>
                <a:schemeClr val="tx1"/>
              </a:solidFill>
            </a:endParaRPr>
          </a:p>
        </p:txBody>
      </p:sp>
      <p:sp>
        <p:nvSpPr>
          <p:cNvPr id="2053" name="Text Box 8"/>
          <p:cNvSpPr txBox="1">
            <a:spLocks noChangeArrowheads="1"/>
          </p:cNvSpPr>
          <p:nvPr/>
        </p:nvSpPr>
        <p:spPr bwMode="auto">
          <a:xfrm>
            <a:off x="0" y="5943600"/>
            <a:ext cx="91440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 b="1">
                <a:solidFill>
                  <a:srgbClr val="CC00CC"/>
                </a:solidFill>
                <a:latin typeface="Times New Roman" charset="0"/>
                <a:ea typeface="ＭＳ Ｐゴシック" charset="0"/>
              </a:defRPr>
            </a:lvl1pPr>
            <a:lvl2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000" b="0" i="1" dirty="0"/>
              <a:t>Lecture 14                     http://</a:t>
            </a:r>
            <a:r>
              <a:rPr lang="en-US" sz="2000" b="0" i="1" dirty="0" err="1"/>
              <a:t>www.ece.utexas.edu</a:t>
            </a:r>
            <a:r>
              <a:rPr lang="en-US" sz="2000" b="0" i="1" dirty="0"/>
              <a:t>/~</a:t>
            </a:r>
            <a:r>
              <a:rPr lang="en-US" sz="2000" b="0" i="1" dirty="0" err="1"/>
              <a:t>bevans</a:t>
            </a:r>
            <a:r>
              <a:rPr lang="en-US" sz="2000" b="0" i="1" dirty="0"/>
              <a:t>/courses/signals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0" y="5562600"/>
            <a:ext cx="9144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rgbClr val="0000FF"/>
                </a:solidFill>
              </a:rPr>
              <a:t>Textbook: McClellan, Schafer &amp; Yoder, </a:t>
            </a:r>
            <a:r>
              <a:rPr lang="en-US" sz="2000" i="1" dirty="0">
                <a:solidFill>
                  <a:srgbClr val="0000FF"/>
                </a:solidFill>
              </a:rPr>
              <a:t>Signal Processing First, </a:t>
            </a:r>
            <a:r>
              <a:rPr lang="en-US" sz="2000" dirty="0">
                <a:solidFill>
                  <a:srgbClr val="0000FF"/>
                </a:solidFill>
              </a:rPr>
              <a:t>2003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21" y="304800"/>
            <a:ext cx="9067800" cy="1143000"/>
          </a:xfrm>
        </p:spPr>
        <p:txBody>
          <a:bodyPr/>
          <a:lstStyle/>
          <a:p>
            <a:r>
              <a:rPr lang="en-US" dirty="0"/>
              <a:t>Applying Ideal Filters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/>
              <a:t>14-</a:t>
            </a:r>
            <a:fld id="{95762E6C-DE49-564A-8C5A-CB9F7777570B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6" name="Text Box 8"/>
          <p:cNvSpPr txBox="1">
            <a:spLocks noChangeArrowheads="1"/>
          </p:cNvSpPr>
          <p:nvPr/>
        </p:nvSpPr>
        <p:spPr bwMode="auto">
          <a:xfrm>
            <a:off x="0" y="0"/>
            <a:ext cx="914400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 b="1">
                <a:solidFill>
                  <a:srgbClr val="CC00CC"/>
                </a:solidFill>
                <a:latin typeface="Times New Roman" charset="0"/>
                <a:ea typeface="ＭＳ Ｐゴシック" charset="0"/>
              </a:defRPr>
            </a:lvl1pPr>
            <a:lvl2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600" b="0" i="1" dirty="0">
                <a:solidFill>
                  <a:schemeClr val="tx1"/>
                </a:solidFill>
              </a:rPr>
              <a:t>Frequency Response – </a:t>
            </a:r>
            <a:r>
              <a:rPr lang="en-US" sz="1600" b="0" i="1" dirty="0" err="1">
                <a:solidFill>
                  <a:schemeClr val="tx1"/>
                </a:solidFill>
              </a:rPr>
              <a:t>SPFirst</a:t>
            </a:r>
            <a:r>
              <a:rPr lang="en-US" sz="1600" b="0" i="1" dirty="0">
                <a:solidFill>
                  <a:schemeClr val="tx1"/>
                </a:solidFill>
              </a:rPr>
              <a:t> Sec. 10-4</a:t>
            </a:r>
          </a:p>
        </p:txBody>
      </p:sp>
      <p:grpSp>
        <p:nvGrpSpPr>
          <p:cNvPr id="55" name="Group 54"/>
          <p:cNvGrpSpPr/>
          <p:nvPr/>
        </p:nvGrpSpPr>
        <p:grpSpPr>
          <a:xfrm>
            <a:off x="5791200" y="2057400"/>
            <a:ext cx="2743200" cy="539506"/>
            <a:chOff x="1219200" y="1975094"/>
            <a:chExt cx="2743200" cy="539506"/>
          </a:xfrm>
        </p:grpSpPr>
        <p:sp>
          <p:nvSpPr>
            <p:cNvPr id="56" name="Rectangle 30"/>
            <p:cNvSpPr>
              <a:spLocks noChangeArrowheads="1"/>
            </p:cNvSpPr>
            <p:nvPr/>
          </p:nvSpPr>
          <p:spPr bwMode="auto">
            <a:xfrm>
              <a:off x="2133600" y="2057400"/>
              <a:ext cx="914400" cy="457200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i="1" dirty="0"/>
                <a:t>h</a:t>
              </a:r>
              <a:r>
                <a:rPr lang="en-US" dirty="0"/>
                <a:t>(</a:t>
              </a:r>
              <a:r>
                <a:rPr lang="en-US" i="1" dirty="0"/>
                <a:t>t</a:t>
              </a:r>
              <a:r>
                <a:rPr lang="en-US" dirty="0"/>
                <a:t>)</a:t>
              </a:r>
            </a:p>
          </p:txBody>
        </p:sp>
        <p:sp>
          <p:nvSpPr>
            <p:cNvPr id="57" name="Rectangle 31"/>
            <p:cNvSpPr>
              <a:spLocks noChangeArrowheads="1"/>
            </p:cNvSpPr>
            <p:nvPr/>
          </p:nvSpPr>
          <p:spPr bwMode="auto">
            <a:xfrm>
              <a:off x="3429000" y="1975094"/>
              <a:ext cx="533400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/>
              <a:r>
                <a:rPr lang="en-US" i="1" dirty="0">
                  <a:solidFill>
                    <a:srgbClr val="0000FF"/>
                  </a:solidFill>
                </a:rPr>
                <a:t>y</a:t>
              </a:r>
              <a:r>
                <a:rPr lang="en-US" dirty="0">
                  <a:solidFill>
                    <a:srgbClr val="0000FF"/>
                  </a:solidFill>
                </a:rPr>
                <a:t>(</a:t>
              </a:r>
              <a:r>
                <a:rPr lang="en-US" i="1" dirty="0">
                  <a:solidFill>
                    <a:srgbClr val="0000FF"/>
                  </a:solidFill>
                </a:rPr>
                <a:t>t</a:t>
              </a:r>
              <a:r>
                <a:rPr lang="en-US" dirty="0">
                  <a:solidFill>
                    <a:srgbClr val="0000FF"/>
                  </a:solidFill>
                </a:rPr>
                <a:t>)</a:t>
              </a:r>
            </a:p>
          </p:txBody>
        </p:sp>
        <p:sp>
          <p:nvSpPr>
            <p:cNvPr id="58" name="Rectangle 32"/>
            <p:cNvSpPr>
              <a:spLocks noChangeArrowheads="1"/>
            </p:cNvSpPr>
            <p:nvPr/>
          </p:nvSpPr>
          <p:spPr bwMode="auto">
            <a:xfrm>
              <a:off x="1219200" y="2004716"/>
              <a:ext cx="533400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/>
              <a:r>
                <a:rPr lang="en-US" i="1" dirty="0">
                  <a:solidFill>
                    <a:srgbClr val="0000FF"/>
                  </a:solidFill>
                </a:rPr>
                <a:t>x</a:t>
              </a:r>
              <a:r>
                <a:rPr lang="en-US" dirty="0">
                  <a:solidFill>
                    <a:srgbClr val="0000FF"/>
                  </a:solidFill>
                </a:rPr>
                <a:t>(</a:t>
              </a:r>
              <a:r>
                <a:rPr lang="en-US" i="1" dirty="0">
                  <a:solidFill>
                    <a:srgbClr val="0000FF"/>
                  </a:solidFill>
                </a:rPr>
                <a:t>t</a:t>
              </a:r>
              <a:r>
                <a:rPr lang="en-US" dirty="0">
                  <a:solidFill>
                    <a:srgbClr val="0000FF"/>
                  </a:solidFill>
                </a:rPr>
                <a:t>)</a:t>
              </a:r>
            </a:p>
          </p:txBody>
        </p:sp>
        <p:cxnSp>
          <p:nvCxnSpPr>
            <p:cNvPr id="59" name="AutoShape 33"/>
            <p:cNvCxnSpPr>
              <a:cxnSpLocks noChangeShapeType="1"/>
              <a:endCxn id="56" idx="1"/>
            </p:cNvCxnSpPr>
            <p:nvPr/>
          </p:nvCxnSpPr>
          <p:spPr bwMode="auto">
            <a:xfrm>
              <a:off x="1828800" y="2286000"/>
              <a:ext cx="304800" cy="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60" name="AutoShape 34"/>
            <p:cNvCxnSpPr>
              <a:cxnSpLocks noChangeShapeType="1"/>
              <a:stCxn id="56" idx="3"/>
            </p:cNvCxnSpPr>
            <p:nvPr/>
          </p:nvCxnSpPr>
          <p:spPr bwMode="auto">
            <a:xfrm>
              <a:off x="3048000" y="2286000"/>
              <a:ext cx="304800" cy="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</p:grpSp>
      <p:sp>
        <p:nvSpPr>
          <p:cNvPr id="61" name="Rectangle 1028"/>
          <p:cNvSpPr txBox="1">
            <a:spLocks noChangeArrowheads="1"/>
          </p:cNvSpPr>
          <p:nvPr/>
        </p:nvSpPr>
        <p:spPr bwMode="auto">
          <a:xfrm>
            <a:off x="5791200" y="2590800"/>
            <a:ext cx="2209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 b="1">
                <a:solidFill>
                  <a:srgbClr val="CC00CC"/>
                </a:solidFill>
                <a:latin typeface="+mn-lt"/>
                <a:ea typeface="ＭＳ Ｐゴシック" charset="0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  <a:ea typeface="ＭＳ Ｐゴシック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  <a:ea typeface="ＭＳ Ｐゴシック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800">
                <a:solidFill>
                  <a:schemeClr val="tx1"/>
                </a:solidFill>
                <a:latin typeface="+mn-lt"/>
                <a:ea typeface="ＭＳ Ｐゴシック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+mn-lt"/>
                <a:ea typeface="ＭＳ Ｐゴシック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+mn-lt"/>
              </a:defRPr>
            </a:lvl9pPr>
          </a:lstStyle>
          <a:p>
            <a:pPr marL="457200" lvl="1" indent="0" algn="ctr">
              <a:buNone/>
            </a:pPr>
            <a:r>
              <a:rPr lang="en-US" i="1" dirty="0">
                <a:latin typeface="Times New Roman" charset="0"/>
              </a:rPr>
              <a:t>LTI System</a:t>
            </a:r>
          </a:p>
        </p:txBody>
      </p:sp>
      <p:sp>
        <p:nvSpPr>
          <p:cNvPr id="63" name="Rectangle 1028"/>
          <p:cNvSpPr txBox="1">
            <a:spLocks noChangeArrowheads="1"/>
          </p:cNvSpPr>
          <p:nvPr/>
        </p:nvSpPr>
        <p:spPr bwMode="auto">
          <a:xfrm>
            <a:off x="76200" y="1447800"/>
            <a:ext cx="72009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 b="1">
                <a:solidFill>
                  <a:srgbClr val="CC00CC"/>
                </a:solidFill>
                <a:latin typeface="+mn-lt"/>
                <a:ea typeface="ＭＳ Ｐゴシック" charset="0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  <a:ea typeface="ＭＳ Ｐゴシック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  <a:ea typeface="ＭＳ Ｐゴシック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800">
                <a:solidFill>
                  <a:schemeClr val="tx1"/>
                </a:solidFill>
                <a:latin typeface="+mn-lt"/>
                <a:ea typeface="ＭＳ Ｐゴシック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+mn-lt"/>
                <a:ea typeface="ＭＳ Ｐゴシック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+mn-lt"/>
              </a:defRPr>
            </a:lvl9pPr>
          </a:lstStyle>
          <a:p>
            <a:pPr marL="457200" lvl="1" indent="0">
              <a:buNone/>
            </a:pPr>
            <a:r>
              <a:rPr lang="en-US" i="1" dirty="0"/>
              <a:t>x</a:t>
            </a:r>
            <a:r>
              <a:rPr lang="en-US" dirty="0"/>
              <a:t>(</a:t>
            </a:r>
            <a:r>
              <a:rPr lang="en-US" i="1" dirty="0"/>
              <a:t>t</a:t>
            </a:r>
            <a:r>
              <a:rPr lang="en-US" dirty="0"/>
              <a:t>) = 10 + 14 </a:t>
            </a:r>
            <a:r>
              <a:rPr lang="en-US" dirty="0" err="1"/>
              <a:t>cos</a:t>
            </a:r>
            <a:r>
              <a:rPr lang="en-US" dirty="0"/>
              <a:t>(5</a:t>
            </a:r>
            <a:r>
              <a:rPr lang="en-US" i="1" dirty="0"/>
              <a:t>t</a:t>
            </a:r>
            <a:r>
              <a:rPr lang="en-US" dirty="0"/>
              <a:t> – </a:t>
            </a:r>
            <a:r>
              <a:rPr lang="en-US" dirty="0">
                <a:latin typeface="Symbol" charset="2"/>
                <a:cs typeface="Symbol" charset="2"/>
              </a:rPr>
              <a:t>p</a:t>
            </a:r>
            <a:r>
              <a:rPr lang="en-US" dirty="0"/>
              <a:t>/3) + 8 </a:t>
            </a:r>
            <a:r>
              <a:rPr lang="en-US" dirty="0" err="1"/>
              <a:t>cos</a:t>
            </a:r>
            <a:r>
              <a:rPr lang="en-US" dirty="0"/>
              <a:t>(10</a:t>
            </a:r>
            <a:r>
              <a:rPr lang="en-US" i="1" dirty="0"/>
              <a:t>t</a:t>
            </a:r>
            <a:r>
              <a:rPr lang="en-US" dirty="0"/>
              <a:t> + </a:t>
            </a:r>
            <a:r>
              <a:rPr lang="en-US" dirty="0">
                <a:latin typeface="Symbol" charset="2"/>
                <a:cs typeface="Symbol" charset="2"/>
              </a:rPr>
              <a:t>p</a:t>
            </a:r>
            <a:r>
              <a:rPr lang="en-US" dirty="0"/>
              <a:t>/2)</a:t>
            </a:r>
          </a:p>
          <a:p>
            <a:pPr marL="457200" lvl="1" indent="0">
              <a:buNone/>
            </a:pPr>
            <a:endParaRPr lang="en-US" dirty="0">
              <a:latin typeface="Times New Roman" charset="0"/>
            </a:endParaRPr>
          </a:p>
        </p:txBody>
      </p:sp>
      <p:sp>
        <p:nvSpPr>
          <p:cNvPr id="64" name="TextBox 63"/>
          <p:cNvSpPr txBox="1"/>
          <p:nvPr/>
        </p:nvSpPr>
        <p:spPr>
          <a:xfrm>
            <a:off x="533400" y="1981200"/>
            <a:ext cx="914400" cy="457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i="1" dirty="0">
                <a:solidFill>
                  <a:srgbClr val="0000FF"/>
                </a:solidFill>
              </a:rPr>
              <a:t>X</a:t>
            </a:r>
            <a:r>
              <a:rPr lang="en-US" dirty="0">
                <a:solidFill>
                  <a:srgbClr val="0000FF"/>
                </a:solidFill>
              </a:rPr>
              <a:t>(</a:t>
            </a:r>
            <a:r>
              <a:rPr lang="en-US" i="1" dirty="0" err="1">
                <a:solidFill>
                  <a:srgbClr val="0000FF"/>
                </a:solidFill>
              </a:rPr>
              <a:t>j</a:t>
            </a:r>
            <a:r>
              <a:rPr lang="en-US" i="1" dirty="0" err="1">
                <a:solidFill>
                  <a:srgbClr val="0000FF"/>
                </a:solidFill>
                <a:latin typeface="Symbol" charset="2"/>
                <a:cs typeface="Symbol" charset="2"/>
              </a:rPr>
              <a:t>w</a:t>
            </a:r>
            <a:r>
              <a:rPr lang="en-US" dirty="0">
                <a:solidFill>
                  <a:srgbClr val="0000FF"/>
                </a:solidFill>
              </a:rPr>
              <a:t>)</a:t>
            </a:r>
          </a:p>
        </p:txBody>
      </p:sp>
      <p:grpSp>
        <p:nvGrpSpPr>
          <p:cNvPr id="97" name="Group 96"/>
          <p:cNvGrpSpPr/>
          <p:nvPr/>
        </p:nvGrpSpPr>
        <p:grpSpPr>
          <a:xfrm>
            <a:off x="647788" y="2059778"/>
            <a:ext cx="4533812" cy="2055022"/>
            <a:chOff x="647788" y="2135978"/>
            <a:chExt cx="4533812" cy="2055022"/>
          </a:xfrm>
        </p:grpSpPr>
        <p:grpSp>
          <p:nvGrpSpPr>
            <p:cNvPr id="36" name="Group 30"/>
            <p:cNvGrpSpPr>
              <a:grpSpLocks/>
            </p:cNvGrpSpPr>
            <p:nvPr/>
          </p:nvGrpSpPr>
          <p:grpSpPr bwMode="auto">
            <a:xfrm>
              <a:off x="805654" y="3790950"/>
              <a:ext cx="3706187" cy="400050"/>
              <a:chOff x="696" y="3171"/>
              <a:chExt cx="3372" cy="336"/>
            </a:xfrm>
          </p:grpSpPr>
          <p:sp>
            <p:nvSpPr>
              <p:cNvPr id="50" name="Text Box 16"/>
              <p:cNvSpPr txBox="1">
                <a:spLocks noChangeArrowheads="1"/>
              </p:cNvSpPr>
              <p:nvPr/>
            </p:nvSpPr>
            <p:spPr bwMode="auto">
              <a:xfrm>
                <a:off x="2335" y="3171"/>
                <a:ext cx="205" cy="2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2000" b="1" dirty="0">
                    <a:latin typeface="Arial" charset="0"/>
                  </a:rPr>
                  <a:t>0</a:t>
                </a:r>
                <a:endParaRPr lang="en-US" b="1" dirty="0">
                  <a:latin typeface="Arial" charset="0"/>
                </a:endParaRPr>
              </a:p>
            </p:txBody>
          </p:sp>
          <p:sp>
            <p:nvSpPr>
              <p:cNvPr id="51" name="Text Box 17"/>
              <p:cNvSpPr txBox="1">
                <a:spLocks noChangeArrowheads="1"/>
              </p:cNvSpPr>
              <p:nvPr/>
            </p:nvSpPr>
            <p:spPr bwMode="auto">
              <a:xfrm>
                <a:off x="3024" y="3171"/>
                <a:ext cx="298" cy="33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2000" b="1" dirty="0">
                    <a:latin typeface="Arial" charset="0"/>
                  </a:rPr>
                  <a:t>5</a:t>
                </a:r>
                <a:endParaRPr lang="en-US" b="1" dirty="0">
                  <a:latin typeface="Arial" charset="0"/>
                </a:endParaRPr>
              </a:p>
            </p:txBody>
          </p:sp>
          <p:sp>
            <p:nvSpPr>
              <p:cNvPr id="52" name="Text Box 18"/>
              <p:cNvSpPr txBox="1">
                <a:spLocks noChangeArrowheads="1"/>
              </p:cNvSpPr>
              <p:nvPr/>
            </p:nvSpPr>
            <p:spPr bwMode="auto">
              <a:xfrm>
                <a:off x="3640" y="3171"/>
                <a:ext cx="428" cy="33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2000" b="1" dirty="0">
                    <a:latin typeface="Arial" charset="0"/>
                  </a:rPr>
                  <a:t>10</a:t>
                </a:r>
                <a:endParaRPr lang="en-US" b="1" dirty="0">
                  <a:latin typeface="Arial" charset="0"/>
                </a:endParaRPr>
              </a:p>
            </p:txBody>
          </p:sp>
          <p:sp>
            <p:nvSpPr>
              <p:cNvPr id="53" name="Text Box 19"/>
              <p:cNvSpPr txBox="1">
                <a:spLocks noChangeArrowheads="1"/>
              </p:cNvSpPr>
              <p:nvPr/>
            </p:nvSpPr>
            <p:spPr bwMode="auto">
              <a:xfrm>
                <a:off x="1488" y="3171"/>
                <a:ext cx="428" cy="33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2000" b="1" dirty="0">
                    <a:latin typeface="Arial" charset="0"/>
                  </a:rPr>
                  <a:t>–5</a:t>
                </a:r>
                <a:endParaRPr lang="en-US" b="1" dirty="0">
                  <a:latin typeface="Arial" charset="0"/>
                </a:endParaRPr>
              </a:p>
            </p:txBody>
          </p:sp>
          <p:sp>
            <p:nvSpPr>
              <p:cNvPr id="54" name="Text Box 20"/>
              <p:cNvSpPr txBox="1">
                <a:spLocks noChangeArrowheads="1"/>
              </p:cNvSpPr>
              <p:nvPr/>
            </p:nvSpPr>
            <p:spPr bwMode="auto">
              <a:xfrm>
                <a:off x="696" y="3171"/>
                <a:ext cx="557" cy="33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2000" b="1" dirty="0">
                    <a:latin typeface="Arial" charset="0"/>
                  </a:rPr>
                  <a:t>–10</a:t>
                </a:r>
                <a:endParaRPr lang="en-US" b="1" dirty="0">
                  <a:latin typeface="Arial" charset="0"/>
                </a:endParaRPr>
              </a:p>
            </p:txBody>
          </p:sp>
        </p:grpSp>
        <p:grpSp>
          <p:nvGrpSpPr>
            <p:cNvPr id="37" name="Group 15"/>
            <p:cNvGrpSpPr>
              <a:grpSpLocks/>
            </p:cNvGrpSpPr>
            <p:nvPr/>
          </p:nvGrpSpPr>
          <p:grpSpPr bwMode="auto">
            <a:xfrm>
              <a:off x="1189244" y="2530075"/>
              <a:ext cx="3093981" cy="1257300"/>
              <a:chOff x="1045" y="2016"/>
              <a:chExt cx="2815" cy="1056"/>
            </a:xfrm>
          </p:grpSpPr>
          <p:sp>
            <p:nvSpPr>
              <p:cNvPr id="45" name="Line 9"/>
              <p:cNvSpPr>
                <a:spLocks noChangeShapeType="1"/>
              </p:cNvSpPr>
              <p:nvPr/>
            </p:nvSpPr>
            <p:spPr bwMode="auto">
              <a:xfrm flipV="1">
                <a:off x="2448" y="2016"/>
                <a:ext cx="0" cy="1056"/>
              </a:xfrm>
              <a:prstGeom prst="line">
                <a:avLst/>
              </a:prstGeom>
              <a:noFill/>
              <a:ln w="57150">
                <a:solidFill>
                  <a:schemeClr val="tx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6" name="Line 10"/>
              <p:cNvSpPr>
                <a:spLocks noChangeShapeType="1"/>
              </p:cNvSpPr>
              <p:nvPr/>
            </p:nvSpPr>
            <p:spPr bwMode="auto">
              <a:xfrm flipV="1">
                <a:off x="3166" y="2352"/>
                <a:ext cx="0" cy="720"/>
              </a:xfrm>
              <a:prstGeom prst="line">
                <a:avLst/>
              </a:prstGeom>
              <a:noFill/>
              <a:ln w="57150">
                <a:solidFill>
                  <a:schemeClr val="tx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7" name="Line 11"/>
              <p:cNvSpPr>
                <a:spLocks noChangeShapeType="1"/>
              </p:cNvSpPr>
              <p:nvPr/>
            </p:nvSpPr>
            <p:spPr bwMode="auto">
              <a:xfrm flipV="1">
                <a:off x="1728" y="2352"/>
                <a:ext cx="0" cy="720"/>
              </a:xfrm>
              <a:prstGeom prst="line">
                <a:avLst/>
              </a:prstGeom>
              <a:noFill/>
              <a:ln w="57150">
                <a:solidFill>
                  <a:schemeClr val="tx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8" name="Line 12"/>
              <p:cNvSpPr>
                <a:spLocks noChangeShapeType="1"/>
              </p:cNvSpPr>
              <p:nvPr/>
            </p:nvSpPr>
            <p:spPr bwMode="auto">
              <a:xfrm flipV="1">
                <a:off x="3860" y="2640"/>
                <a:ext cx="0" cy="432"/>
              </a:xfrm>
              <a:prstGeom prst="line">
                <a:avLst/>
              </a:prstGeom>
              <a:noFill/>
              <a:ln w="57150">
                <a:solidFill>
                  <a:schemeClr val="tx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9" name="Line 13"/>
              <p:cNvSpPr>
                <a:spLocks noChangeShapeType="1"/>
              </p:cNvSpPr>
              <p:nvPr/>
            </p:nvSpPr>
            <p:spPr bwMode="auto">
              <a:xfrm flipV="1">
                <a:off x="1045" y="2640"/>
                <a:ext cx="0" cy="432"/>
              </a:xfrm>
              <a:prstGeom prst="line">
                <a:avLst/>
              </a:prstGeom>
              <a:noFill/>
              <a:ln w="57150">
                <a:solidFill>
                  <a:schemeClr val="tx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38" name="Group 37"/>
            <p:cNvGrpSpPr>
              <a:grpSpLocks/>
            </p:cNvGrpSpPr>
            <p:nvPr/>
          </p:nvGrpSpPr>
          <p:grpSpPr bwMode="auto">
            <a:xfrm>
              <a:off x="1549751" y="2307428"/>
              <a:ext cx="2764249" cy="514350"/>
              <a:chOff x="1373" y="2064"/>
              <a:chExt cx="2515" cy="432"/>
            </a:xfrm>
          </p:grpSpPr>
          <p:graphicFrame>
            <p:nvGraphicFramePr>
              <p:cNvPr id="43" name="Object 31"/>
              <p:cNvGraphicFramePr>
                <a:graphicFrameLocks noChangeAspect="1"/>
              </p:cNvGraphicFramePr>
              <p:nvPr/>
            </p:nvGraphicFramePr>
            <p:xfrm>
              <a:off x="1373" y="2067"/>
              <a:ext cx="835" cy="429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name="Equation" r:id="rId2" imgW="444240" imgH="228600" progId="Equation.3">
                      <p:embed/>
                    </p:oleObj>
                  </mc:Choice>
                  <mc:Fallback>
                    <p:oleObj name="Equation" r:id="rId2" imgW="444240" imgH="228600" progId="Equation.3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3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1373" y="2067"/>
                            <a:ext cx="835" cy="429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 xmlns="">
                                <a:solidFill>
                                  <a:schemeClr val="accent2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xmlns="" w="38100">
                                <a:solidFill>
                                  <a:schemeClr val="tx1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44" name="Object 32"/>
              <p:cNvGraphicFramePr>
                <a:graphicFrameLocks noChangeAspect="1"/>
              </p:cNvGraphicFramePr>
              <p:nvPr/>
            </p:nvGraphicFramePr>
            <p:xfrm>
              <a:off x="2910" y="2064"/>
              <a:ext cx="978" cy="429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name="Equation" r:id="rId4" imgW="520560" imgH="228600" progId="Equation.3">
                      <p:embed/>
                    </p:oleObj>
                  </mc:Choice>
                  <mc:Fallback>
                    <p:oleObj name="Equation" r:id="rId4" imgW="520560" imgH="228600" progId="Equation.3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5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2910" y="2064"/>
                            <a:ext cx="978" cy="429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 xmlns="">
                                <a:solidFill>
                                  <a:schemeClr val="accent2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xmlns="" w="38100">
                                <a:solidFill>
                                  <a:schemeClr val="tx1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  <p:grpSp>
          <p:nvGrpSpPr>
            <p:cNvPr id="39" name="Group 36"/>
            <p:cNvGrpSpPr>
              <a:grpSpLocks/>
            </p:cNvGrpSpPr>
            <p:nvPr/>
          </p:nvGrpSpPr>
          <p:grpSpPr bwMode="auto">
            <a:xfrm>
              <a:off x="647788" y="2745578"/>
              <a:ext cx="4533812" cy="510778"/>
              <a:chOff x="377" y="2352"/>
              <a:chExt cx="4125" cy="429"/>
            </a:xfrm>
          </p:grpSpPr>
          <p:graphicFrame>
            <p:nvGraphicFramePr>
              <p:cNvPr id="41" name="Object 33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3696088521"/>
                  </p:ext>
                </p:extLst>
              </p:nvPr>
            </p:nvGraphicFramePr>
            <p:xfrm>
              <a:off x="377" y="2352"/>
              <a:ext cx="978" cy="429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name="Equation" r:id="rId6" imgW="520560" imgH="228600" progId="Equation.3">
                      <p:embed/>
                    </p:oleObj>
                  </mc:Choice>
                  <mc:Fallback>
                    <p:oleObj name="Equation" r:id="rId6" imgW="520560" imgH="228600" progId="Equation.3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7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377" y="2352"/>
                            <a:ext cx="978" cy="429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 xmlns="">
                                <a:solidFill>
                                  <a:schemeClr val="accent2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xmlns="" w="38100">
                                <a:solidFill>
                                  <a:schemeClr val="tx1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42" name="Object 34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343720446"/>
                  </p:ext>
                </p:extLst>
              </p:nvPr>
            </p:nvGraphicFramePr>
            <p:xfrm>
              <a:off x="3643" y="2352"/>
              <a:ext cx="859" cy="429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name="Equation" r:id="rId8" imgW="457200" imgH="228600" progId="Equation.3">
                      <p:embed/>
                    </p:oleObj>
                  </mc:Choice>
                  <mc:Fallback>
                    <p:oleObj name="Equation" r:id="rId8" imgW="457200" imgH="228600" progId="Equation.3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9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3643" y="2352"/>
                            <a:ext cx="859" cy="429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 xmlns="">
                                <a:solidFill>
                                  <a:schemeClr val="accent2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xmlns="" w="38100">
                                <a:solidFill>
                                  <a:schemeClr val="tx1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  <p:graphicFrame>
          <p:nvGraphicFramePr>
            <p:cNvPr id="40" name="Object 35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4038048865"/>
                </p:ext>
              </p:extLst>
            </p:nvPr>
          </p:nvGraphicFramePr>
          <p:xfrm>
            <a:off x="2548837" y="2135978"/>
            <a:ext cx="393480" cy="397669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10" imgW="190440" imgH="177480" progId="Equation.3">
                    <p:embed/>
                  </p:oleObj>
                </mc:Choice>
                <mc:Fallback>
                  <p:oleObj name="Equation" r:id="rId10" imgW="190440" imgH="17748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1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548837" y="2135978"/>
                          <a:ext cx="393480" cy="397669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 xmlns="">
                              <a:solidFill>
                                <a:schemeClr val="accent2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xmlns="" w="38100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65" name="Line 8"/>
            <p:cNvSpPr>
              <a:spLocks noChangeShapeType="1"/>
            </p:cNvSpPr>
            <p:nvPr/>
          </p:nvSpPr>
          <p:spPr bwMode="auto">
            <a:xfrm>
              <a:off x="647788" y="3801038"/>
              <a:ext cx="4210183" cy="0"/>
            </a:xfrm>
            <a:prstGeom prst="line">
              <a:avLst/>
            </a:prstGeom>
            <a:noFill/>
            <a:ln w="19050">
              <a:solidFill>
                <a:schemeClr val="tx2"/>
              </a:solidFill>
              <a:round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6" name="TextBox 65"/>
            <p:cNvSpPr txBox="1"/>
            <p:nvPr/>
          </p:nvSpPr>
          <p:spPr>
            <a:xfrm>
              <a:off x="4533988" y="3355178"/>
              <a:ext cx="38100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i="1" dirty="0">
                  <a:latin typeface="Symbol" charset="2"/>
                  <a:cs typeface="Symbol" charset="2"/>
                </a:rPr>
                <a:t>w</a:t>
              </a:r>
            </a:p>
          </p:txBody>
        </p:sp>
      </p:grpSp>
      <p:sp>
        <p:nvSpPr>
          <p:cNvPr id="87" name="TextBox 86"/>
          <p:cNvSpPr txBox="1"/>
          <p:nvPr/>
        </p:nvSpPr>
        <p:spPr>
          <a:xfrm>
            <a:off x="274593" y="4038600"/>
            <a:ext cx="4830807" cy="457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i="1" dirty="0">
                <a:solidFill>
                  <a:srgbClr val="0000FF"/>
                </a:solidFill>
              </a:rPr>
              <a:t>Y</a:t>
            </a:r>
            <a:r>
              <a:rPr lang="en-US" dirty="0">
                <a:solidFill>
                  <a:srgbClr val="0000FF"/>
                </a:solidFill>
              </a:rPr>
              <a:t>(</a:t>
            </a:r>
            <a:r>
              <a:rPr lang="en-US" i="1" dirty="0" err="1">
                <a:solidFill>
                  <a:srgbClr val="0000FF"/>
                </a:solidFill>
              </a:rPr>
              <a:t>j</a:t>
            </a:r>
            <a:r>
              <a:rPr lang="en-US" i="1" dirty="0" err="1">
                <a:solidFill>
                  <a:srgbClr val="0000FF"/>
                </a:solidFill>
                <a:latin typeface="Symbol" charset="2"/>
                <a:cs typeface="Symbol" charset="2"/>
              </a:rPr>
              <a:t>w</a:t>
            </a:r>
            <a:r>
              <a:rPr lang="en-US" dirty="0">
                <a:solidFill>
                  <a:srgbClr val="0000FF"/>
                </a:solidFill>
              </a:rPr>
              <a:t>) = </a:t>
            </a:r>
            <a:r>
              <a:rPr lang="en-US" i="1" dirty="0">
                <a:solidFill>
                  <a:srgbClr val="0000FF"/>
                </a:solidFill>
              </a:rPr>
              <a:t>H</a:t>
            </a:r>
            <a:r>
              <a:rPr lang="en-US" dirty="0">
                <a:solidFill>
                  <a:srgbClr val="0000FF"/>
                </a:solidFill>
              </a:rPr>
              <a:t>(</a:t>
            </a:r>
            <a:r>
              <a:rPr lang="en-US" i="1" dirty="0" err="1">
                <a:solidFill>
                  <a:srgbClr val="0000FF"/>
                </a:solidFill>
              </a:rPr>
              <a:t>j</a:t>
            </a:r>
            <a:r>
              <a:rPr lang="en-US" i="1" dirty="0" err="1">
                <a:solidFill>
                  <a:srgbClr val="0000FF"/>
                </a:solidFill>
                <a:latin typeface="Symbol" charset="2"/>
                <a:cs typeface="Symbol" charset="2"/>
              </a:rPr>
              <a:t>w</a:t>
            </a:r>
            <a:r>
              <a:rPr lang="en-US" dirty="0">
                <a:solidFill>
                  <a:srgbClr val="0000FF"/>
                </a:solidFill>
              </a:rPr>
              <a:t>) </a:t>
            </a:r>
            <a:r>
              <a:rPr lang="en-US" i="1" dirty="0">
                <a:solidFill>
                  <a:srgbClr val="0000FF"/>
                </a:solidFill>
              </a:rPr>
              <a:t>X</a:t>
            </a:r>
            <a:r>
              <a:rPr lang="en-US" dirty="0">
                <a:solidFill>
                  <a:srgbClr val="0000FF"/>
                </a:solidFill>
              </a:rPr>
              <a:t>(</a:t>
            </a:r>
            <a:r>
              <a:rPr lang="en-US" i="1" dirty="0" err="1">
                <a:solidFill>
                  <a:srgbClr val="0000FF"/>
                </a:solidFill>
              </a:rPr>
              <a:t>j</a:t>
            </a:r>
            <a:r>
              <a:rPr lang="en-US" i="1" dirty="0" err="1">
                <a:solidFill>
                  <a:srgbClr val="0000FF"/>
                </a:solidFill>
                <a:latin typeface="Symbol" charset="2"/>
                <a:cs typeface="Symbol" charset="2"/>
              </a:rPr>
              <a:t>w</a:t>
            </a:r>
            <a:r>
              <a:rPr lang="en-US" dirty="0">
                <a:solidFill>
                  <a:srgbClr val="0000FF"/>
                </a:solidFill>
              </a:rPr>
              <a:t>) </a:t>
            </a:r>
          </a:p>
        </p:txBody>
      </p:sp>
      <p:grpSp>
        <p:nvGrpSpPr>
          <p:cNvPr id="98" name="Group 97"/>
          <p:cNvGrpSpPr/>
          <p:nvPr/>
        </p:nvGrpSpPr>
        <p:grpSpPr>
          <a:xfrm>
            <a:off x="647788" y="4488090"/>
            <a:ext cx="4267200" cy="2055022"/>
            <a:chOff x="647788" y="4421978"/>
            <a:chExt cx="4267200" cy="2055022"/>
          </a:xfrm>
        </p:grpSpPr>
        <p:grpSp>
          <p:nvGrpSpPr>
            <p:cNvPr id="68" name="Group 30"/>
            <p:cNvGrpSpPr>
              <a:grpSpLocks/>
            </p:cNvGrpSpPr>
            <p:nvPr/>
          </p:nvGrpSpPr>
          <p:grpSpPr bwMode="auto">
            <a:xfrm>
              <a:off x="805654" y="6076950"/>
              <a:ext cx="3706187" cy="400050"/>
              <a:chOff x="696" y="3171"/>
              <a:chExt cx="3372" cy="336"/>
            </a:xfrm>
          </p:grpSpPr>
          <p:sp>
            <p:nvSpPr>
              <p:cNvPr id="82" name="Text Box 16"/>
              <p:cNvSpPr txBox="1">
                <a:spLocks noChangeArrowheads="1"/>
              </p:cNvSpPr>
              <p:nvPr/>
            </p:nvSpPr>
            <p:spPr bwMode="auto">
              <a:xfrm>
                <a:off x="2335" y="3171"/>
                <a:ext cx="205" cy="2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2000" b="1" dirty="0">
                    <a:latin typeface="Arial" charset="0"/>
                  </a:rPr>
                  <a:t>0</a:t>
                </a:r>
                <a:endParaRPr lang="en-US" b="1" dirty="0">
                  <a:latin typeface="Arial" charset="0"/>
                </a:endParaRPr>
              </a:p>
            </p:txBody>
          </p:sp>
          <p:sp>
            <p:nvSpPr>
              <p:cNvPr id="83" name="Text Box 17"/>
              <p:cNvSpPr txBox="1">
                <a:spLocks noChangeArrowheads="1"/>
              </p:cNvSpPr>
              <p:nvPr/>
            </p:nvSpPr>
            <p:spPr bwMode="auto">
              <a:xfrm>
                <a:off x="3024" y="3171"/>
                <a:ext cx="298" cy="33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2000" b="1" dirty="0">
                    <a:latin typeface="Arial" charset="0"/>
                  </a:rPr>
                  <a:t>5</a:t>
                </a:r>
                <a:endParaRPr lang="en-US" b="1" dirty="0">
                  <a:latin typeface="Arial" charset="0"/>
                </a:endParaRPr>
              </a:p>
            </p:txBody>
          </p:sp>
          <p:sp>
            <p:nvSpPr>
              <p:cNvPr id="84" name="Text Box 18"/>
              <p:cNvSpPr txBox="1">
                <a:spLocks noChangeArrowheads="1"/>
              </p:cNvSpPr>
              <p:nvPr/>
            </p:nvSpPr>
            <p:spPr bwMode="auto">
              <a:xfrm>
                <a:off x="3640" y="3171"/>
                <a:ext cx="428" cy="33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2000" b="1" dirty="0">
                    <a:latin typeface="Arial" charset="0"/>
                  </a:rPr>
                  <a:t>10</a:t>
                </a:r>
                <a:endParaRPr lang="en-US" b="1" dirty="0">
                  <a:latin typeface="Arial" charset="0"/>
                </a:endParaRPr>
              </a:p>
            </p:txBody>
          </p:sp>
          <p:sp>
            <p:nvSpPr>
              <p:cNvPr id="85" name="Text Box 19"/>
              <p:cNvSpPr txBox="1">
                <a:spLocks noChangeArrowheads="1"/>
              </p:cNvSpPr>
              <p:nvPr/>
            </p:nvSpPr>
            <p:spPr bwMode="auto">
              <a:xfrm>
                <a:off x="1488" y="3171"/>
                <a:ext cx="428" cy="33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2000" b="1" dirty="0">
                    <a:latin typeface="Arial" charset="0"/>
                  </a:rPr>
                  <a:t>–5</a:t>
                </a:r>
                <a:endParaRPr lang="en-US" b="1" dirty="0">
                  <a:latin typeface="Arial" charset="0"/>
                </a:endParaRPr>
              </a:p>
            </p:txBody>
          </p:sp>
          <p:sp>
            <p:nvSpPr>
              <p:cNvPr id="86" name="Text Box 20"/>
              <p:cNvSpPr txBox="1">
                <a:spLocks noChangeArrowheads="1"/>
              </p:cNvSpPr>
              <p:nvPr/>
            </p:nvSpPr>
            <p:spPr bwMode="auto">
              <a:xfrm>
                <a:off x="696" y="3171"/>
                <a:ext cx="557" cy="33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2000" b="1" dirty="0">
                    <a:latin typeface="Arial" charset="0"/>
                  </a:rPr>
                  <a:t>–10</a:t>
                </a:r>
                <a:endParaRPr lang="en-US" b="1" dirty="0">
                  <a:latin typeface="Arial" charset="0"/>
                </a:endParaRPr>
              </a:p>
            </p:txBody>
          </p:sp>
        </p:grpSp>
        <p:sp>
          <p:nvSpPr>
            <p:cNvPr id="77" name="Line 9"/>
            <p:cNvSpPr>
              <a:spLocks noChangeShapeType="1"/>
            </p:cNvSpPr>
            <p:nvPr/>
          </p:nvSpPr>
          <p:spPr bwMode="auto">
            <a:xfrm flipV="1">
              <a:off x="2731860" y="4823280"/>
              <a:ext cx="0" cy="1257300"/>
            </a:xfrm>
            <a:prstGeom prst="line">
              <a:avLst/>
            </a:prstGeom>
            <a:noFill/>
            <a:ln w="57150">
              <a:solidFill>
                <a:schemeClr val="tx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graphicFrame>
          <p:nvGraphicFramePr>
            <p:cNvPr id="72" name="Object 35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841358180"/>
                </p:ext>
              </p:extLst>
            </p:nvPr>
          </p:nvGraphicFramePr>
          <p:xfrm>
            <a:off x="2548837" y="4421978"/>
            <a:ext cx="393480" cy="397669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12" imgW="190440" imgH="177480" progId="Equation.3">
                    <p:embed/>
                  </p:oleObj>
                </mc:Choice>
                <mc:Fallback>
                  <p:oleObj name="Equation" r:id="rId12" imgW="190440" imgH="17748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1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548837" y="4421978"/>
                          <a:ext cx="393480" cy="397669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 xmlns="">
                              <a:solidFill>
                                <a:schemeClr val="accent2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xmlns="" w="38100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88" name="Line 8"/>
            <p:cNvSpPr>
              <a:spLocks noChangeShapeType="1"/>
            </p:cNvSpPr>
            <p:nvPr/>
          </p:nvSpPr>
          <p:spPr bwMode="auto">
            <a:xfrm>
              <a:off x="647788" y="6087038"/>
              <a:ext cx="4210183" cy="0"/>
            </a:xfrm>
            <a:prstGeom prst="line">
              <a:avLst/>
            </a:prstGeom>
            <a:noFill/>
            <a:ln w="19050">
              <a:solidFill>
                <a:schemeClr val="tx2"/>
              </a:solidFill>
              <a:round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9" name="TextBox 88"/>
            <p:cNvSpPr txBox="1"/>
            <p:nvPr/>
          </p:nvSpPr>
          <p:spPr>
            <a:xfrm>
              <a:off x="4533988" y="5641178"/>
              <a:ext cx="38100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i="1" dirty="0">
                  <a:latin typeface="Symbol" charset="2"/>
                  <a:cs typeface="Symbol" charset="2"/>
                </a:rPr>
                <a:t>w</a:t>
              </a:r>
            </a:p>
          </p:txBody>
        </p:sp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id="{8001837C-A121-2E49-B024-8D4EAE984412}"/>
              </a:ext>
            </a:extLst>
          </p:cNvPr>
          <p:cNvGrpSpPr/>
          <p:nvPr/>
        </p:nvGrpSpPr>
        <p:grpSpPr>
          <a:xfrm>
            <a:off x="5486400" y="3706368"/>
            <a:ext cx="3401568" cy="2694432"/>
            <a:chOff x="5486400" y="3352800"/>
            <a:chExt cx="3401568" cy="2694432"/>
          </a:xfrm>
        </p:grpSpPr>
        <p:pic>
          <p:nvPicPr>
            <p:cNvPr id="90" name="Picture 89" descr="idealLowPass.png"/>
            <p:cNvPicPr>
              <a:picLocks noChangeAspect="1"/>
            </p:cNvPicPr>
            <p:nvPr/>
          </p:nvPicPr>
          <p:blipFill rotWithShape="1"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980" t="6139" r="6793" b="6014"/>
            <a:stretch/>
          </p:blipFill>
          <p:spPr>
            <a:xfrm>
              <a:off x="5486400" y="3386328"/>
              <a:ext cx="3401568" cy="2660904"/>
            </a:xfrm>
            <a:prstGeom prst="rect">
              <a:avLst/>
            </a:prstGeom>
          </p:spPr>
        </p:pic>
        <p:sp>
          <p:nvSpPr>
            <p:cNvPr id="91" name="TextBox 90"/>
            <p:cNvSpPr txBox="1"/>
            <p:nvPr/>
          </p:nvSpPr>
          <p:spPr>
            <a:xfrm>
              <a:off x="5638800" y="3352800"/>
              <a:ext cx="312420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i="1" dirty="0" err="1"/>
                <a:t>Lowpass</a:t>
              </a:r>
              <a:r>
                <a:rPr lang="en-US" sz="2000" b="1" i="1" dirty="0"/>
                <a:t> Filter</a:t>
              </a:r>
            </a:p>
          </p:txBody>
        </p:sp>
        <p:sp>
          <p:nvSpPr>
            <p:cNvPr id="92" name="TextBox 91"/>
            <p:cNvSpPr txBox="1"/>
            <p:nvPr/>
          </p:nvSpPr>
          <p:spPr>
            <a:xfrm>
              <a:off x="8458200" y="5509080"/>
              <a:ext cx="38100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i="1" dirty="0">
                  <a:latin typeface="Symbol" charset="2"/>
                  <a:cs typeface="Symbol" charset="2"/>
                </a:rPr>
                <a:t>w</a:t>
              </a:r>
            </a:p>
          </p:txBody>
        </p:sp>
        <p:grpSp>
          <p:nvGrpSpPr>
            <p:cNvPr id="93" name="Group 92"/>
            <p:cNvGrpSpPr/>
            <p:nvPr/>
          </p:nvGrpSpPr>
          <p:grpSpPr>
            <a:xfrm>
              <a:off x="6248400" y="5543490"/>
              <a:ext cx="1905000" cy="419220"/>
              <a:chOff x="762000" y="3638490"/>
              <a:chExt cx="1905000" cy="419220"/>
            </a:xfrm>
          </p:grpSpPr>
          <p:sp>
            <p:nvSpPr>
              <p:cNvPr id="94" name="TextBox 93"/>
              <p:cNvSpPr txBox="1"/>
              <p:nvPr/>
            </p:nvSpPr>
            <p:spPr>
              <a:xfrm>
                <a:off x="1588860" y="3646260"/>
                <a:ext cx="304800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dirty="0"/>
                  <a:t>0</a:t>
                </a:r>
              </a:p>
            </p:txBody>
          </p:sp>
          <p:sp>
            <p:nvSpPr>
              <p:cNvPr id="95" name="TextBox 94"/>
              <p:cNvSpPr txBox="1"/>
              <p:nvPr/>
            </p:nvSpPr>
            <p:spPr>
              <a:xfrm>
                <a:off x="2362200" y="3657600"/>
                <a:ext cx="304800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dirty="0"/>
                  <a:t>5</a:t>
                </a:r>
              </a:p>
            </p:txBody>
          </p:sp>
          <p:sp>
            <p:nvSpPr>
              <p:cNvPr id="96" name="TextBox 95"/>
              <p:cNvSpPr txBox="1"/>
              <p:nvPr/>
            </p:nvSpPr>
            <p:spPr>
              <a:xfrm>
                <a:off x="762000" y="3638490"/>
                <a:ext cx="533400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dirty="0"/>
                  <a:t>-5</a:t>
                </a:r>
              </a:p>
            </p:txBody>
          </p:sp>
        </p:grpSp>
      </p:grpSp>
      <p:sp>
        <p:nvSpPr>
          <p:cNvPr id="99" name="TextBox 98"/>
          <p:cNvSpPr txBox="1"/>
          <p:nvPr/>
        </p:nvSpPr>
        <p:spPr>
          <a:xfrm>
            <a:off x="0" y="6519446"/>
            <a:ext cx="4953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i="1" dirty="0">
                <a:solidFill>
                  <a:srgbClr val="0000FF"/>
                </a:solidFill>
              </a:rPr>
              <a:t>See lecture slide 2-12 for spectral representation of x(t)</a:t>
            </a: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B8AD5AD3-0306-2B4C-9685-D7311B57979A}"/>
              </a:ext>
            </a:extLst>
          </p:cNvPr>
          <p:cNvSpPr txBox="1"/>
          <p:nvPr/>
        </p:nvSpPr>
        <p:spPr>
          <a:xfrm>
            <a:off x="5623038" y="3276600"/>
            <a:ext cx="3139962" cy="457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i="1" dirty="0">
                <a:solidFill>
                  <a:srgbClr val="0000FF"/>
                </a:solidFill>
              </a:rPr>
              <a:t>H</a:t>
            </a:r>
            <a:r>
              <a:rPr lang="en-US" dirty="0">
                <a:solidFill>
                  <a:srgbClr val="0000FF"/>
                </a:solidFill>
              </a:rPr>
              <a:t>(</a:t>
            </a:r>
            <a:r>
              <a:rPr lang="en-US" i="1" dirty="0" err="1">
                <a:solidFill>
                  <a:srgbClr val="0000FF"/>
                </a:solidFill>
              </a:rPr>
              <a:t>j</a:t>
            </a:r>
            <a:r>
              <a:rPr lang="en-US" i="1" dirty="0" err="1">
                <a:solidFill>
                  <a:srgbClr val="0000FF"/>
                </a:solidFill>
                <a:latin typeface="Symbol" charset="2"/>
                <a:cs typeface="Symbol" charset="2"/>
              </a:rPr>
              <a:t>w</a:t>
            </a:r>
            <a:r>
              <a:rPr lang="en-US" dirty="0">
                <a:solidFill>
                  <a:srgbClr val="0000FF"/>
                </a:solidFill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6476134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" grpId="0"/>
      <p:bldP spid="63" grpId="0"/>
      <p:bldP spid="64" grpId="0"/>
      <p:bldP spid="87" grpId="0"/>
      <p:bldP spid="99" grpId="0"/>
      <p:bldP spid="6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21" y="304800"/>
            <a:ext cx="9067800" cy="1143000"/>
          </a:xfrm>
        </p:spPr>
        <p:txBody>
          <a:bodyPr/>
          <a:lstStyle/>
          <a:p>
            <a:r>
              <a:rPr lang="en-US" dirty="0"/>
              <a:t>Applying Ideal Filters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/>
              <a:t>14-</a:t>
            </a:r>
            <a:fld id="{95762E6C-DE49-564A-8C5A-CB9F7777570B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6" name="Text Box 8"/>
          <p:cNvSpPr txBox="1">
            <a:spLocks noChangeArrowheads="1"/>
          </p:cNvSpPr>
          <p:nvPr/>
        </p:nvSpPr>
        <p:spPr bwMode="auto">
          <a:xfrm>
            <a:off x="0" y="0"/>
            <a:ext cx="914400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 b="1">
                <a:solidFill>
                  <a:srgbClr val="CC00CC"/>
                </a:solidFill>
                <a:latin typeface="Times New Roman" charset="0"/>
                <a:ea typeface="ＭＳ Ｐゴシック" charset="0"/>
              </a:defRPr>
            </a:lvl1pPr>
            <a:lvl2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600" b="0" i="1" dirty="0">
                <a:solidFill>
                  <a:schemeClr val="tx1"/>
                </a:solidFill>
              </a:rPr>
              <a:t>Frequency Response – </a:t>
            </a:r>
            <a:r>
              <a:rPr lang="en-US" sz="1600" b="0" i="1" dirty="0" err="1">
                <a:solidFill>
                  <a:schemeClr val="tx1"/>
                </a:solidFill>
              </a:rPr>
              <a:t>SPFirst</a:t>
            </a:r>
            <a:r>
              <a:rPr lang="en-US" sz="1600" b="0" i="1" dirty="0">
                <a:solidFill>
                  <a:schemeClr val="tx1"/>
                </a:solidFill>
              </a:rPr>
              <a:t> Sec. 10-4</a:t>
            </a:r>
          </a:p>
        </p:txBody>
      </p:sp>
      <p:grpSp>
        <p:nvGrpSpPr>
          <p:cNvPr id="55" name="Group 54"/>
          <p:cNvGrpSpPr/>
          <p:nvPr/>
        </p:nvGrpSpPr>
        <p:grpSpPr>
          <a:xfrm>
            <a:off x="5791200" y="2057400"/>
            <a:ext cx="2743200" cy="539506"/>
            <a:chOff x="1219200" y="1975094"/>
            <a:chExt cx="2743200" cy="539506"/>
          </a:xfrm>
        </p:grpSpPr>
        <p:sp>
          <p:nvSpPr>
            <p:cNvPr id="56" name="Rectangle 30"/>
            <p:cNvSpPr>
              <a:spLocks noChangeArrowheads="1"/>
            </p:cNvSpPr>
            <p:nvPr/>
          </p:nvSpPr>
          <p:spPr bwMode="auto">
            <a:xfrm>
              <a:off x="2133600" y="2057400"/>
              <a:ext cx="914400" cy="457200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i="1" dirty="0"/>
                <a:t>h</a:t>
              </a:r>
              <a:r>
                <a:rPr lang="en-US" dirty="0"/>
                <a:t>(</a:t>
              </a:r>
              <a:r>
                <a:rPr lang="en-US" i="1" dirty="0"/>
                <a:t>t</a:t>
              </a:r>
              <a:r>
                <a:rPr lang="en-US" dirty="0"/>
                <a:t>)</a:t>
              </a:r>
            </a:p>
          </p:txBody>
        </p:sp>
        <p:sp>
          <p:nvSpPr>
            <p:cNvPr id="57" name="Rectangle 31"/>
            <p:cNvSpPr>
              <a:spLocks noChangeArrowheads="1"/>
            </p:cNvSpPr>
            <p:nvPr/>
          </p:nvSpPr>
          <p:spPr bwMode="auto">
            <a:xfrm>
              <a:off x="3429000" y="1975094"/>
              <a:ext cx="533400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/>
              <a:r>
                <a:rPr lang="en-US" i="1" dirty="0">
                  <a:solidFill>
                    <a:srgbClr val="0000FF"/>
                  </a:solidFill>
                </a:rPr>
                <a:t>y</a:t>
              </a:r>
              <a:r>
                <a:rPr lang="en-US" dirty="0">
                  <a:solidFill>
                    <a:srgbClr val="0000FF"/>
                  </a:solidFill>
                </a:rPr>
                <a:t>(</a:t>
              </a:r>
              <a:r>
                <a:rPr lang="en-US" i="1" dirty="0">
                  <a:solidFill>
                    <a:srgbClr val="0000FF"/>
                  </a:solidFill>
                </a:rPr>
                <a:t>t</a:t>
              </a:r>
              <a:r>
                <a:rPr lang="en-US" dirty="0">
                  <a:solidFill>
                    <a:srgbClr val="0000FF"/>
                  </a:solidFill>
                </a:rPr>
                <a:t>)</a:t>
              </a:r>
            </a:p>
          </p:txBody>
        </p:sp>
        <p:sp>
          <p:nvSpPr>
            <p:cNvPr id="58" name="Rectangle 32"/>
            <p:cNvSpPr>
              <a:spLocks noChangeArrowheads="1"/>
            </p:cNvSpPr>
            <p:nvPr/>
          </p:nvSpPr>
          <p:spPr bwMode="auto">
            <a:xfrm>
              <a:off x="1219200" y="2004716"/>
              <a:ext cx="533400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/>
              <a:r>
                <a:rPr lang="en-US" i="1" dirty="0">
                  <a:solidFill>
                    <a:srgbClr val="0000FF"/>
                  </a:solidFill>
                </a:rPr>
                <a:t>x</a:t>
              </a:r>
              <a:r>
                <a:rPr lang="en-US" dirty="0">
                  <a:solidFill>
                    <a:srgbClr val="0000FF"/>
                  </a:solidFill>
                </a:rPr>
                <a:t>(</a:t>
              </a:r>
              <a:r>
                <a:rPr lang="en-US" i="1" dirty="0">
                  <a:solidFill>
                    <a:srgbClr val="0000FF"/>
                  </a:solidFill>
                </a:rPr>
                <a:t>t</a:t>
              </a:r>
              <a:r>
                <a:rPr lang="en-US" dirty="0">
                  <a:solidFill>
                    <a:srgbClr val="0000FF"/>
                  </a:solidFill>
                </a:rPr>
                <a:t>)</a:t>
              </a:r>
            </a:p>
          </p:txBody>
        </p:sp>
        <p:cxnSp>
          <p:nvCxnSpPr>
            <p:cNvPr id="59" name="AutoShape 33"/>
            <p:cNvCxnSpPr>
              <a:cxnSpLocks noChangeShapeType="1"/>
              <a:endCxn id="56" idx="1"/>
            </p:cNvCxnSpPr>
            <p:nvPr/>
          </p:nvCxnSpPr>
          <p:spPr bwMode="auto">
            <a:xfrm>
              <a:off x="1828800" y="2286000"/>
              <a:ext cx="304800" cy="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60" name="AutoShape 34"/>
            <p:cNvCxnSpPr>
              <a:cxnSpLocks noChangeShapeType="1"/>
              <a:stCxn id="56" idx="3"/>
            </p:cNvCxnSpPr>
            <p:nvPr/>
          </p:nvCxnSpPr>
          <p:spPr bwMode="auto">
            <a:xfrm>
              <a:off x="3048000" y="2286000"/>
              <a:ext cx="304800" cy="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</p:grpSp>
      <p:sp>
        <p:nvSpPr>
          <p:cNvPr id="61" name="Rectangle 1028"/>
          <p:cNvSpPr txBox="1">
            <a:spLocks noChangeArrowheads="1"/>
          </p:cNvSpPr>
          <p:nvPr/>
        </p:nvSpPr>
        <p:spPr bwMode="auto">
          <a:xfrm>
            <a:off x="5791200" y="2590800"/>
            <a:ext cx="2209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 b="1">
                <a:solidFill>
                  <a:srgbClr val="CC00CC"/>
                </a:solidFill>
                <a:latin typeface="+mn-lt"/>
                <a:ea typeface="ＭＳ Ｐゴシック" charset="0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  <a:ea typeface="ＭＳ Ｐゴシック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  <a:ea typeface="ＭＳ Ｐゴシック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800">
                <a:solidFill>
                  <a:schemeClr val="tx1"/>
                </a:solidFill>
                <a:latin typeface="+mn-lt"/>
                <a:ea typeface="ＭＳ Ｐゴシック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+mn-lt"/>
                <a:ea typeface="ＭＳ Ｐゴシック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+mn-lt"/>
              </a:defRPr>
            </a:lvl9pPr>
          </a:lstStyle>
          <a:p>
            <a:pPr marL="457200" lvl="1" indent="0" algn="ctr">
              <a:buNone/>
            </a:pPr>
            <a:r>
              <a:rPr lang="en-US" i="1" dirty="0">
                <a:latin typeface="Times New Roman" charset="0"/>
              </a:rPr>
              <a:t>LTI System</a:t>
            </a:r>
          </a:p>
        </p:txBody>
      </p:sp>
      <p:sp>
        <p:nvSpPr>
          <p:cNvPr id="63" name="Rectangle 1028"/>
          <p:cNvSpPr txBox="1">
            <a:spLocks noChangeArrowheads="1"/>
          </p:cNvSpPr>
          <p:nvPr/>
        </p:nvSpPr>
        <p:spPr bwMode="auto">
          <a:xfrm>
            <a:off x="76200" y="1447800"/>
            <a:ext cx="72009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 b="1">
                <a:solidFill>
                  <a:srgbClr val="CC00CC"/>
                </a:solidFill>
                <a:latin typeface="+mn-lt"/>
                <a:ea typeface="ＭＳ Ｐゴシック" charset="0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  <a:ea typeface="ＭＳ Ｐゴシック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  <a:ea typeface="ＭＳ Ｐゴシック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800">
                <a:solidFill>
                  <a:schemeClr val="tx1"/>
                </a:solidFill>
                <a:latin typeface="+mn-lt"/>
                <a:ea typeface="ＭＳ Ｐゴシック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+mn-lt"/>
                <a:ea typeface="ＭＳ Ｐゴシック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+mn-lt"/>
              </a:defRPr>
            </a:lvl9pPr>
          </a:lstStyle>
          <a:p>
            <a:pPr marL="457200" lvl="1" indent="0">
              <a:buNone/>
            </a:pPr>
            <a:r>
              <a:rPr lang="en-US" i="1" dirty="0"/>
              <a:t>x</a:t>
            </a:r>
            <a:r>
              <a:rPr lang="en-US" dirty="0"/>
              <a:t>(</a:t>
            </a:r>
            <a:r>
              <a:rPr lang="en-US" i="1" dirty="0"/>
              <a:t>t</a:t>
            </a:r>
            <a:r>
              <a:rPr lang="en-US" dirty="0"/>
              <a:t>) = 10 + 14 </a:t>
            </a:r>
            <a:r>
              <a:rPr lang="en-US" dirty="0" err="1"/>
              <a:t>cos</a:t>
            </a:r>
            <a:r>
              <a:rPr lang="en-US" dirty="0"/>
              <a:t>(5</a:t>
            </a:r>
            <a:r>
              <a:rPr lang="en-US" i="1" dirty="0"/>
              <a:t>t</a:t>
            </a:r>
            <a:r>
              <a:rPr lang="en-US" dirty="0"/>
              <a:t> – </a:t>
            </a:r>
            <a:r>
              <a:rPr lang="en-US" dirty="0">
                <a:latin typeface="Symbol" charset="2"/>
                <a:cs typeface="Symbol" charset="2"/>
              </a:rPr>
              <a:t>p</a:t>
            </a:r>
            <a:r>
              <a:rPr lang="en-US" dirty="0"/>
              <a:t>/3) + 8 </a:t>
            </a:r>
            <a:r>
              <a:rPr lang="en-US" dirty="0" err="1"/>
              <a:t>cos</a:t>
            </a:r>
            <a:r>
              <a:rPr lang="en-US" dirty="0"/>
              <a:t>(10</a:t>
            </a:r>
            <a:r>
              <a:rPr lang="en-US" i="1" dirty="0"/>
              <a:t>t</a:t>
            </a:r>
            <a:r>
              <a:rPr lang="en-US" dirty="0"/>
              <a:t> + </a:t>
            </a:r>
            <a:r>
              <a:rPr lang="en-US" dirty="0">
                <a:latin typeface="Symbol" charset="2"/>
                <a:cs typeface="Symbol" charset="2"/>
              </a:rPr>
              <a:t>p</a:t>
            </a:r>
            <a:r>
              <a:rPr lang="en-US" dirty="0"/>
              <a:t>/2)</a:t>
            </a:r>
          </a:p>
          <a:p>
            <a:pPr marL="457200" lvl="1" indent="0">
              <a:buNone/>
            </a:pPr>
            <a:endParaRPr lang="en-US" dirty="0">
              <a:latin typeface="Times New Roman" charset="0"/>
            </a:endParaRPr>
          </a:p>
        </p:txBody>
      </p:sp>
      <p:sp>
        <p:nvSpPr>
          <p:cNvPr id="64" name="TextBox 63"/>
          <p:cNvSpPr txBox="1"/>
          <p:nvPr/>
        </p:nvSpPr>
        <p:spPr>
          <a:xfrm>
            <a:off x="533400" y="1981200"/>
            <a:ext cx="914400" cy="457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i="1" dirty="0">
                <a:solidFill>
                  <a:srgbClr val="0000FF"/>
                </a:solidFill>
              </a:rPr>
              <a:t>X</a:t>
            </a:r>
            <a:r>
              <a:rPr lang="en-US" dirty="0">
                <a:solidFill>
                  <a:srgbClr val="0000FF"/>
                </a:solidFill>
              </a:rPr>
              <a:t>(</a:t>
            </a:r>
            <a:r>
              <a:rPr lang="en-US" i="1" dirty="0" err="1">
                <a:solidFill>
                  <a:srgbClr val="0000FF"/>
                </a:solidFill>
              </a:rPr>
              <a:t>j</a:t>
            </a:r>
            <a:r>
              <a:rPr lang="en-US" i="1" dirty="0" err="1">
                <a:solidFill>
                  <a:srgbClr val="0000FF"/>
                </a:solidFill>
                <a:latin typeface="Symbol" charset="2"/>
                <a:cs typeface="Symbol" charset="2"/>
              </a:rPr>
              <a:t>w</a:t>
            </a:r>
            <a:r>
              <a:rPr lang="en-US" dirty="0">
                <a:solidFill>
                  <a:srgbClr val="0000FF"/>
                </a:solidFill>
              </a:rPr>
              <a:t>)</a:t>
            </a:r>
          </a:p>
        </p:txBody>
      </p:sp>
      <p:grpSp>
        <p:nvGrpSpPr>
          <p:cNvPr id="97" name="Group 96"/>
          <p:cNvGrpSpPr/>
          <p:nvPr/>
        </p:nvGrpSpPr>
        <p:grpSpPr>
          <a:xfrm>
            <a:off x="647788" y="2057400"/>
            <a:ext cx="4533812" cy="2055022"/>
            <a:chOff x="647788" y="2135978"/>
            <a:chExt cx="4533812" cy="2055022"/>
          </a:xfrm>
        </p:grpSpPr>
        <p:grpSp>
          <p:nvGrpSpPr>
            <p:cNvPr id="36" name="Group 30"/>
            <p:cNvGrpSpPr>
              <a:grpSpLocks/>
            </p:cNvGrpSpPr>
            <p:nvPr/>
          </p:nvGrpSpPr>
          <p:grpSpPr bwMode="auto">
            <a:xfrm>
              <a:off x="805654" y="3790950"/>
              <a:ext cx="3706187" cy="400050"/>
              <a:chOff x="696" y="3171"/>
              <a:chExt cx="3372" cy="336"/>
            </a:xfrm>
          </p:grpSpPr>
          <p:sp>
            <p:nvSpPr>
              <p:cNvPr id="50" name="Text Box 16"/>
              <p:cNvSpPr txBox="1">
                <a:spLocks noChangeArrowheads="1"/>
              </p:cNvSpPr>
              <p:nvPr/>
            </p:nvSpPr>
            <p:spPr bwMode="auto">
              <a:xfrm>
                <a:off x="2335" y="3171"/>
                <a:ext cx="205" cy="2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2000" b="1" dirty="0">
                    <a:latin typeface="Arial" charset="0"/>
                  </a:rPr>
                  <a:t>0</a:t>
                </a:r>
                <a:endParaRPr lang="en-US" b="1" dirty="0">
                  <a:latin typeface="Arial" charset="0"/>
                </a:endParaRPr>
              </a:p>
            </p:txBody>
          </p:sp>
          <p:sp>
            <p:nvSpPr>
              <p:cNvPr id="51" name="Text Box 17"/>
              <p:cNvSpPr txBox="1">
                <a:spLocks noChangeArrowheads="1"/>
              </p:cNvSpPr>
              <p:nvPr/>
            </p:nvSpPr>
            <p:spPr bwMode="auto">
              <a:xfrm>
                <a:off x="3024" y="3171"/>
                <a:ext cx="298" cy="33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2000" b="1" dirty="0">
                    <a:latin typeface="Arial" charset="0"/>
                  </a:rPr>
                  <a:t>5</a:t>
                </a:r>
                <a:endParaRPr lang="en-US" b="1" dirty="0">
                  <a:latin typeface="Arial" charset="0"/>
                </a:endParaRPr>
              </a:p>
            </p:txBody>
          </p:sp>
          <p:sp>
            <p:nvSpPr>
              <p:cNvPr id="52" name="Text Box 18"/>
              <p:cNvSpPr txBox="1">
                <a:spLocks noChangeArrowheads="1"/>
              </p:cNvSpPr>
              <p:nvPr/>
            </p:nvSpPr>
            <p:spPr bwMode="auto">
              <a:xfrm>
                <a:off x="3640" y="3171"/>
                <a:ext cx="428" cy="33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2000" b="1" dirty="0">
                    <a:latin typeface="Arial" charset="0"/>
                  </a:rPr>
                  <a:t>10</a:t>
                </a:r>
                <a:endParaRPr lang="en-US" b="1" dirty="0">
                  <a:latin typeface="Arial" charset="0"/>
                </a:endParaRPr>
              </a:p>
            </p:txBody>
          </p:sp>
          <p:sp>
            <p:nvSpPr>
              <p:cNvPr id="53" name="Text Box 19"/>
              <p:cNvSpPr txBox="1">
                <a:spLocks noChangeArrowheads="1"/>
              </p:cNvSpPr>
              <p:nvPr/>
            </p:nvSpPr>
            <p:spPr bwMode="auto">
              <a:xfrm>
                <a:off x="1488" y="3171"/>
                <a:ext cx="428" cy="33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2000" b="1" dirty="0">
                    <a:latin typeface="Arial" charset="0"/>
                  </a:rPr>
                  <a:t>–5</a:t>
                </a:r>
                <a:endParaRPr lang="en-US" b="1" dirty="0">
                  <a:latin typeface="Arial" charset="0"/>
                </a:endParaRPr>
              </a:p>
            </p:txBody>
          </p:sp>
          <p:sp>
            <p:nvSpPr>
              <p:cNvPr id="54" name="Text Box 20"/>
              <p:cNvSpPr txBox="1">
                <a:spLocks noChangeArrowheads="1"/>
              </p:cNvSpPr>
              <p:nvPr/>
            </p:nvSpPr>
            <p:spPr bwMode="auto">
              <a:xfrm>
                <a:off x="696" y="3171"/>
                <a:ext cx="557" cy="33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2000" b="1" dirty="0">
                    <a:latin typeface="Arial" charset="0"/>
                  </a:rPr>
                  <a:t>–10</a:t>
                </a:r>
                <a:endParaRPr lang="en-US" b="1" dirty="0">
                  <a:latin typeface="Arial" charset="0"/>
                </a:endParaRPr>
              </a:p>
            </p:txBody>
          </p:sp>
        </p:grpSp>
        <p:grpSp>
          <p:nvGrpSpPr>
            <p:cNvPr id="37" name="Group 15"/>
            <p:cNvGrpSpPr>
              <a:grpSpLocks/>
            </p:cNvGrpSpPr>
            <p:nvPr/>
          </p:nvGrpSpPr>
          <p:grpSpPr bwMode="auto">
            <a:xfrm>
              <a:off x="1189244" y="2530075"/>
              <a:ext cx="3093981" cy="1257300"/>
              <a:chOff x="1045" y="2016"/>
              <a:chExt cx="2815" cy="1056"/>
            </a:xfrm>
          </p:grpSpPr>
          <p:sp>
            <p:nvSpPr>
              <p:cNvPr id="45" name="Line 9"/>
              <p:cNvSpPr>
                <a:spLocks noChangeShapeType="1"/>
              </p:cNvSpPr>
              <p:nvPr/>
            </p:nvSpPr>
            <p:spPr bwMode="auto">
              <a:xfrm flipV="1">
                <a:off x="2448" y="2016"/>
                <a:ext cx="0" cy="1056"/>
              </a:xfrm>
              <a:prstGeom prst="line">
                <a:avLst/>
              </a:prstGeom>
              <a:noFill/>
              <a:ln w="57150">
                <a:solidFill>
                  <a:schemeClr val="tx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6" name="Line 10"/>
              <p:cNvSpPr>
                <a:spLocks noChangeShapeType="1"/>
              </p:cNvSpPr>
              <p:nvPr/>
            </p:nvSpPr>
            <p:spPr bwMode="auto">
              <a:xfrm flipV="1">
                <a:off x="3166" y="2352"/>
                <a:ext cx="0" cy="720"/>
              </a:xfrm>
              <a:prstGeom prst="line">
                <a:avLst/>
              </a:prstGeom>
              <a:noFill/>
              <a:ln w="57150">
                <a:solidFill>
                  <a:schemeClr val="tx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7" name="Line 11"/>
              <p:cNvSpPr>
                <a:spLocks noChangeShapeType="1"/>
              </p:cNvSpPr>
              <p:nvPr/>
            </p:nvSpPr>
            <p:spPr bwMode="auto">
              <a:xfrm flipV="1">
                <a:off x="1728" y="2352"/>
                <a:ext cx="0" cy="720"/>
              </a:xfrm>
              <a:prstGeom prst="line">
                <a:avLst/>
              </a:prstGeom>
              <a:noFill/>
              <a:ln w="57150">
                <a:solidFill>
                  <a:schemeClr val="tx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8" name="Line 12"/>
              <p:cNvSpPr>
                <a:spLocks noChangeShapeType="1"/>
              </p:cNvSpPr>
              <p:nvPr/>
            </p:nvSpPr>
            <p:spPr bwMode="auto">
              <a:xfrm flipV="1">
                <a:off x="3860" y="2640"/>
                <a:ext cx="0" cy="432"/>
              </a:xfrm>
              <a:prstGeom prst="line">
                <a:avLst/>
              </a:prstGeom>
              <a:noFill/>
              <a:ln w="57150">
                <a:solidFill>
                  <a:schemeClr val="tx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9" name="Line 13"/>
              <p:cNvSpPr>
                <a:spLocks noChangeShapeType="1"/>
              </p:cNvSpPr>
              <p:nvPr/>
            </p:nvSpPr>
            <p:spPr bwMode="auto">
              <a:xfrm flipV="1">
                <a:off x="1045" y="2640"/>
                <a:ext cx="0" cy="432"/>
              </a:xfrm>
              <a:prstGeom prst="line">
                <a:avLst/>
              </a:prstGeom>
              <a:noFill/>
              <a:ln w="57150">
                <a:solidFill>
                  <a:schemeClr val="tx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38" name="Group 37"/>
            <p:cNvGrpSpPr>
              <a:grpSpLocks/>
            </p:cNvGrpSpPr>
            <p:nvPr/>
          </p:nvGrpSpPr>
          <p:grpSpPr bwMode="auto">
            <a:xfrm>
              <a:off x="1549751" y="2307428"/>
              <a:ext cx="2764249" cy="514350"/>
              <a:chOff x="1373" y="2064"/>
              <a:chExt cx="2515" cy="432"/>
            </a:xfrm>
          </p:grpSpPr>
          <p:graphicFrame>
            <p:nvGraphicFramePr>
              <p:cNvPr id="43" name="Object 31"/>
              <p:cNvGraphicFramePr>
                <a:graphicFrameLocks noChangeAspect="1"/>
              </p:cNvGraphicFramePr>
              <p:nvPr/>
            </p:nvGraphicFramePr>
            <p:xfrm>
              <a:off x="1373" y="2067"/>
              <a:ext cx="835" cy="429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name="Equation" r:id="rId2" imgW="444240" imgH="228600" progId="Equation.3">
                      <p:embed/>
                    </p:oleObj>
                  </mc:Choice>
                  <mc:Fallback>
                    <p:oleObj name="Equation" r:id="rId2" imgW="444240" imgH="228600" progId="Equation.3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3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1373" y="2067"/>
                            <a:ext cx="835" cy="429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 xmlns="">
                                <a:solidFill>
                                  <a:schemeClr val="accent2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xmlns="" w="38100">
                                <a:solidFill>
                                  <a:schemeClr val="tx1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44" name="Object 32"/>
              <p:cNvGraphicFramePr>
                <a:graphicFrameLocks noChangeAspect="1"/>
              </p:cNvGraphicFramePr>
              <p:nvPr/>
            </p:nvGraphicFramePr>
            <p:xfrm>
              <a:off x="2910" y="2064"/>
              <a:ext cx="978" cy="429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name="Equation" r:id="rId4" imgW="520560" imgH="228600" progId="Equation.3">
                      <p:embed/>
                    </p:oleObj>
                  </mc:Choice>
                  <mc:Fallback>
                    <p:oleObj name="Equation" r:id="rId4" imgW="520560" imgH="228600" progId="Equation.3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5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2910" y="2064"/>
                            <a:ext cx="978" cy="429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 xmlns="">
                                <a:solidFill>
                                  <a:schemeClr val="accent2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xmlns="" w="38100">
                                <a:solidFill>
                                  <a:schemeClr val="tx1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  <p:grpSp>
          <p:nvGrpSpPr>
            <p:cNvPr id="39" name="Group 36"/>
            <p:cNvGrpSpPr>
              <a:grpSpLocks/>
            </p:cNvGrpSpPr>
            <p:nvPr/>
          </p:nvGrpSpPr>
          <p:grpSpPr bwMode="auto">
            <a:xfrm>
              <a:off x="647788" y="2745578"/>
              <a:ext cx="4533812" cy="510778"/>
              <a:chOff x="377" y="2352"/>
              <a:chExt cx="4125" cy="429"/>
            </a:xfrm>
          </p:grpSpPr>
          <p:graphicFrame>
            <p:nvGraphicFramePr>
              <p:cNvPr id="41" name="Object 33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1704157943"/>
                  </p:ext>
                </p:extLst>
              </p:nvPr>
            </p:nvGraphicFramePr>
            <p:xfrm>
              <a:off x="377" y="2352"/>
              <a:ext cx="978" cy="429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name="Equation" r:id="rId6" imgW="520560" imgH="228600" progId="Equation.3">
                      <p:embed/>
                    </p:oleObj>
                  </mc:Choice>
                  <mc:Fallback>
                    <p:oleObj name="Equation" r:id="rId6" imgW="520560" imgH="228600" progId="Equation.3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7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377" y="2352"/>
                            <a:ext cx="978" cy="429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 xmlns="">
                                <a:solidFill>
                                  <a:schemeClr val="accent2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xmlns="" w="38100">
                                <a:solidFill>
                                  <a:schemeClr val="tx1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42" name="Object 34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712569703"/>
                  </p:ext>
                </p:extLst>
              </p:nvPr>
            </p:nvGraphicFramePr>
            <p:xfrm>
              <a:off x="3643" y="2352"/>
              <a:ext cx="859" cy="429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name="Equation" r:id="rId8" imgW="457200" imgH="228600" progId="Equation.3">
                      <p:embed/>
                    </p:oleObj>
                  </mc:Choice>
                  <mc:Fallback>
                    <p:oleObj name="Equation" r:id="rId8" imgW="457200" imgH="228600" progId="Equation.3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9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3643" y="2352"/>
                            <a:ext cx="859" cy="429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 xmlns="">
                                <a:solidFill>
                                  <a:schemeClr val="accent2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xmlns="" w="38100">
                                <a:solidFill>
                                  <a:schemeClr val="tx1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  <p:graphicFrame>
          <p:nvGraphicFramePr>
            <p:cNvPr id="40" name="Object 35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232098779"/>
                </p:ext>
              </p:extLst>
            </p:nvPr>
          </p:nvGraphicFramePr>
          <p:xfrm>
            <a:off x="2548837" y="2135978"/>
            <a:ext cx="393480" cy="397669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10" imgW="190440" imgH="177480" progId="Equation.3">
                    <p:embed/>
                  </p:oleObj>
                </mc:Choice>
                <mc:Fallback>
                  <p:oleObj name="Equation" r:id="rId10" imgW="190440" imgH="17748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1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548837" y="2135978"/>
                          <a:ext cx="393480" cy="397669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 xmlns="">
                              <a:solidFill>
                                <a:schemeClr val="accent2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xmlns="" w="38100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65" name="Line 8"/>
            <p:cNvSpPr>
              <a:spLocks noChangeShapeType="1"/>
            </p:cNvSpPr>
            <p:nvPr/>
          </p:nvSpPr>
          <p:spPr bwMode="auto">
            <a:xfrm>
              <a:off x="647788" y="3801038"/>
              <a:ext cx="4210183" cy="0"/>
            </a:xfrm>
            <a:prstGeom prst="line">
              <a:avLst/>
            </a:prstGeom>
            <a:noFill/>
            <a:ln w="19050">
              <a:solidFill>
                <a:schemeClr val="tx2"/>
              </a:solidFill>
              <a:round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6" name="TextBox 65"/>
            <p:cNvSpPr txBox="1"/>
            <p:nvPr/>
          </p:nvSpPr>
          <p:spPr>
            <a:xfrm>
              <a:off x="4533988" y="3355178"/>
              <a:ext cx="38100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i="1" dirty="0">
                  <a:latin typeface="Symbol" charset="2"/>
                  <a:cs typeface="Symbol" charset="2"/>
                </a:rPr>
                <a:t>w</a:t>
              </a:r>
            </a:p>
          </p:txBody>
        </p:sp>
      </p:grpSp>
      <p:grpSp>
        <p:nvGrpSpPr>
          <p:cNvPr id="98" name="Group 97"/>
          <p:cNvGrpSpPr/>
          <p:nvPr/>
        </p:nvGrpSpPr>
        <p:grpSpPr>
          <a:xfrm>
            <a:off x="647788" y="4669628"/>
            <a:ext cx="4533812" cy="1883572"/>
            <a:chOff x="647788" y="4593428"/>
            <a:chExt cx="4533812" cy="1883572"/>
          </a:xfrm>
        </p:grpSpPr>
        <p:grpSp>
          <p:nvGrpSpPr>
            <p:cNvPr id="68" name="Group 30"/>
            <p:cNvGrpSpPr>
              <a:grpSpLocks/>
            </p:cNvGrpSpPr>
            <p:nvPr/>
          </p:nvGrpSpPr>
          <p:grpSpPr bwMode="auto">
            <a:xfrm>
              <a:off x="805654" y="6076950"/>
              <a:ext cx="3706187" cy="400050"/>
              <a:chOff x="696" y="3171"/>
              <a:chExt cx="3372" cy="336"/>
            </a:xfrm>
          </p:grpSpPr>
          <p:sp>
            <p:nvSpPr>
              <p:cNvPr id="82" name="Text Box 16"/>
              <p:cNvSpPr txBox="1">
                <a:spLocks noChangeArrowheads="1"/>
              </p:cNvSpPr>
              <p:nvPr/>
            </p:nvSpPr>
            <p:spPr bwMode="auto">
              <a:xfrm>
                <a:off x="2335" y="3171"/>
                <a:ext cx="205" cy="2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2000" b="1" dirty="0">
                    <a:latin typeface="Arial" charset="0"/>
                  </a:rPr>
                  <a:t>0</a:t>
                </a:r>
                <a:endParaRPr lang="en-US" b="1" dirty="0">
                  <a:latin typeface="Arial" charset="0"/>
                </a:endParaRPr>
              </a:p>
            </p:txBody>
          </p:sp>
          <p:sp>
            <p:nvSpPr>
              <p:cNvPr id="83" name="Text Box 17"/>
              <p:cNvSpPr txBox="1">
                <a:spLocks noChangeArrowheads="1"/>
              </p:cNvSpPr>
              <p:nvPr/>
            </p:nvSpPr>
            <p:spPr bwMode="auto">
              <a:xfrm>
                <a:off x="3024" y="3171"/>
                <a:ext cx="298" cy="33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2000" b="1" dirty="0">
                    <a:latin typeface="Arial" charset="0"/>
                  </a:rPr>
                  <a:t>5</a:t>
                </a:r>
                <a:endParaRPr lang="en-US" b="1" dirty="0">
                  <a:latin typeface="Arial" charset="0"/>
                </a:endParaRPr>
              </a:p>
            </p:txBody>
          </p:sp>
          <p:sp>
            <p:nvSpPr>
              <p:cNvPr id="84" name="Text Box 18"/>
              <p:cNvSpPr txBox="1">
                <a:spLocks noChangeArrowheads="1"/>
              </p:cNvSpPr>
              <p:nvPr/>
            </p:nvSpPr>
            <p:spPr bwMode="auto">
              <a:xfrm>
                <a:off x="3640" y="3171"/>
                <a:ext cx="428" cy="33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2000" b="1" dirty="0">
                    <a:latin typeface="Arial" charset="0"/>
                  </a:rPr>
                  <a:t>10</a:t>
                </a:r>
                <a:endParaRPr lang="en-US" b="1" dirty="0">
                  <a:latin typeface="Arial" charset="0"/>
                </a:endParaRPr>
              </a:p>
            </p:txBody>
          </p:sp>
          <p:sp>
            <p:nvSpPr>
              <p:cNvPr id="85" name="Text Box 19"/>
              <p:cNvSpPr txBox="1">
                <a:spLocks noChangeArrowheads="1"/>
              </p:cNvSpPr>
              <p:nvPr/>
            </p:nvSpPr>
            <p:spPr bwMode="auto">
              <a:xfrm>
                <a:off x="1488" y="3171"/>
                <a:ext cx="428" cy="33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2000" b="1" dirty="0">
                    <a:latin typeface="Arial" charset="0"/>
                  </a:rPr>
                  <a:t>–5</a:t>
                </a:r>
                <a:endParaRPr lang="en-US" b="1" dirty="0">
                  <a:latin typeface="Arial" charset="0"/>
                </a:endParaRPr>
              </a:p>
            </p:txBody>
          </p:sp>
          <p:sp>
            <p:nvSpPr>
              <p:cNvPr id="86" name="Text Box 20"/>
              <p:cNvSpPr txBox="1">
                <a:spLocks noChangeArrowheads="1"/>
              </p:cNvSpPr>
              <p:nvPr/>
            </p:nvSpPr>
            <p:spPr bwMode="auto">
              <a:xfrm>
                <a:off x="696" y="3171"/>
                <a:ext cx="557" cy="33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2000" b="1" dirty="0">
                    <a:latin typeface="Arial" charset="0"/>
                  </a:rPr>
                  <a:t>–10</a:t>
                </a:r>
                <a:endParaRPr lang="en-US" b="1" dirty="0">
                  <a:latin typeface="Arial" charset="0"/>
                </a:endParaRPr>
              </a:p>
            </p:txBody>
          </p:sp>
        </p:grpSp>
        <p:grpSp>
          <p:nvGrpSpPr>
            <p:cNvPr id="69" name="Group 15"/>
            <p:cNvGrpSpPr>
              <a:grpSpLocks/>
            </p:cNvGrpSpPr>
            <p:nvPr/>
          </p:nvGrpSpPr>
          <p:grpSpPr bwMode="auto">
            <a:xfrm>
              <a:off x="1189244" y="5216125"/>
              <a:ext cx="3093981" cy="857250"/>
              <a:chOff x="1045" y="2352"/>
              <a:chExt cx="2815" cy="720"/>
            </a:xfrm>
          </p:grpSpPr>
          <p:sp>
            <p:nvSpPr>
              <p:cNvPr id="78" name="Line 10"/>
              <p:cNvSpPr>
                <a:spLocks noChangeShapeType="1"/>
              </p:cNvSpPr>
              <p:nvPr/>
            </p:nvSpPr>
            <p:spPr bwMode="auto">
              <a:xfrm flipV="1">
                <a:off x="3166" y="2352"/>
                <a:ext cx="0" cy="720"/>
              </a:xfrm>
              <a:prstGeom prst="line">
                <a:avLst/>
              </a:prstGeom>
              <a:noFill/>
              <a:ln w="57150">
                <a:solidFill>
                  <a:schemeClr val="tx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9" name="Line 11"/>
              <p:cNvSpPr>
                <a:spLocks noChangeShapeType="1"/>
              </p:cNvSpPr>
              <p:nvPr/>
            </p:nvSpPr>
            <p:spPr bwMode="auto">
              <a:xfrm flipV="1">
                <a:off x="1728" y="2352"/>
                <a:ext cx="0" cy="720"/>
              </a:xfrm>
              <a:prstGeom prst="line">
                <a:avLst/>
              </a:prstGeom>
              <a:noFill/>
              <a:ln w="57150">
                <a:solidFill>
                  <a:schemeClr val="tx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0" name="Line 12"/>
              <p:cNvSpPr>
                <a:spLocks noChangeShapeType="1"/>
              </p:cNvSpPr>
              <p:nvPr/>
            </p:nvSpPr>
            <p:spPr bwMode="auto">
              <a:xfrm flipV="1">
                <a:off x="3860" y="2640"/>
                <a:ext cx="0" cy="432"/>
              </a:xfrm>
              <a:prstGeom prst="line">
                <a:avLst/>
              </a:prstGeom>
              <a:noFill/>
              <a:ln w="57150">
                <a:solidFill>
                  <a:schemeClr val="tx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1" name="Line 13"/>
              <p:cNvSpPr>
                <a:spLocks noChangeShapeType="1"/>
              </p:cNvSpPr>
              <p:nvPr/>
            </p:nvSpPr>
            <p:spPr bwMode="auto">
              <a:xfrm flipV="1">
                <a:off x="1045" y="2640"/>
                <a:ext cx="0" cy="432"/>
              </a:xfrm>
              <a:prstGeom prst="line">
                <a:avLst/>
              </a:prstGeom>
              <a:noFill/>
              <a:ln w="57150">
                <a:solidFill>
                  <a:schemeClr val="tx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70" name="Group 69"/>
            <p:cNvGrpSpPr>
              <a:grpSpLocks/>
            </p:cNvGrpSpPr>
            <p:nvPr/>
          </p:nvGrpSpPr>
          <p:grpSpPr bwMode="auto">
            <a:xfrm>
              <a:off x="1549751" y="4593428"/>
              <a:ext cx="2764249" cy="514350"/>
              <a:chOff x="1373" y="2064"/>
              <a:chExt cx="2515" cy="432"/>
            </a:xfrm>
          </p:grpSpPr>
          <p:graphicFrame>
            <p:nvGraphicFramePr>
              <p:cNvPr id="75" name="Object 31"/>
              <p:cNvGraphicFramePr>
                <a:graphicFrameLocks noChangeAspect="1"/>
              </p:cNvGraphicFramePr>
              <p:nvPr/>
            </p:nvGraphicFramePr>
            <p:xfrm>
              <a:off x="1373" y="2067"/>
              <a:ext cx="835" cy="429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name="Equation" r:id="rId12" imgW="444240" imgH="228600" progId="Equation.3">
                      <p:embed/>
                    </p:oleObj>
                  </mc:Choice>
                  <mc:Fallback>
                    <p:oleObj name="Equation" r:id="rId12" imgW="444240" imgH="228600" progId="Equation.3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3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1373" y="2067"/>
                            <a:ext cx="835" cy="429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 xmlns="">
                                <a:solidFill>
                                  <a:schemeClr val="accent2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xmlns="" w="38100">
                                <a:solidFill>
                                  <a:schemeClr val="tx1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76" name="Object 32"/>
              <p:cNvGraphicFramePr>
                <a:graphicFrameLocks noChangeAspect="1"/>
              </p:cNvGraphicFramePr>
              <p:nvPr/>
            </p:nvGraphicFramePr>
            <p:xfrm>
              <a:off x="2910" y="2064"/>
              <a:ext cx="978" cy="429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name="Equation" r:id="rId13" imgW="520560" imgH="228600" progId="Equation.3">
                      <p:embed/>
                    </p:oleObj>
                  </mc:Choice>
                  <mc:Fallback>
                    <p:oleObj name="Equation" r:id="rId13" imgW="520560" imgH="228600" progId="Equation.3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5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2910" y="2064"/>
                            <a:ext cx="978" cy="429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 xmlns="">
                                <a:solidFill>
                                  <a:schemeClr val="accent2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xmlns="" w="38100">
                                <a:solidFill>
                                  <a:schemeClr val="tx1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  <p:grpSp>
          <p:nvGrpSpPr>
            <p:cNvPr id="71" name="Group 36"/>
            <p:cNvGrpSpPr>
              <a:grpSpLocks/>
            </p:cNvGrpSpPr>
            <p:nvPr/>
          </p:nvGrpSpPr>
          <p:grpSpPr bwMode="auto">
            <a:xfrm>
              <a:off x="647788" y="5031578"/>
              <a:ext cx="4533812" cy="510778"/>
              <a:chOff x="377" y="2352"/>
              <a:chExt cx="4125" cy="429"/>
            </a:xfrm>
          </p:grpSpPr>
          <p:graphicFrame>
            <p:nvGraphicFramePr>
              <p:cNvPr id="73" name="Object 33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2067444059"/>
                  </p:ext>
                </p:extLst>
              </p:nvPr>
            </p:nvGraphicFramePr>
            <p:xfrm>
              <a:off x="377" y="2352"/>
              <a:ext cx="978" cy="429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name="Equation" r:id="rId14" imgW="520560" imgH="228600" progId="Equation.3">
                      <p:embed/>
                    </p:oleObj>
                  </mc:Choice>
                  <mc:Fallback>
                    <p:oleObj name="Equation" r:id="rId14" imgW="520560" imgH="228600" progId="Equation.3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7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377" y="2352"/>
                            <a:ext cx="978" cy="429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 xmlns="">
                                <a:solidFill>
                                  <a:schemeClr val="accent2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xmlns="" w="38100">
                                <a:solidFill>
                                  <a:schemeClr val="tx1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74" name="Object 34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3259620862"/>
                  </p:ext>
                </p:extLst>
              </p:nvPr>
            </p:nvGraphicFramePr>
            <p:xfrm>
              <a:off x="3643" y="2352"/>
              <a:ext cx="859" cy="429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name="Equation" r:id="rId15" imgW="457200" imgH="228600" progId="Equation.3">
                      <p:embed/>
                    </p:oleObj>
                  </mc:Choice>
                  <mc:Fallback>
                    <p:oleObj name="Equation" r:id="rId15" imgW="457200" imgH="228600" progId="Equation.3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9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3643" y="2352"/>
                            <a:ext cx="859" cy="429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 xmlns="">
                                <a:solidFill>
                                  <a:schemeClr val="accent2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xmlns="" w="38100">
                                <a:solidFill>
                                  <a:schemeClr val="tx1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  <p:sp>
          <p:nvSpPr>
            <p:cNvPr id="88" name="Line 8"/>
            <p:cNvSpPr>
              <a:spLocks noChangeShapeType="1"/>
            </p:cNvSpPr>
            <p:nvPr/>
          </p:nvSpPr>
          <p:spPr bwMode="auto">
            <a:xfrm>
              <a:off x="647788" y="6096000"/>
              <a:ext cx="4210183" cy="0"/>
            </a:xfrm>
            <a:prstGeom prst="line">
              <a:avLst/>
            </a:prstGeom>
            <a:noFill/>
            <a:ln w="19050">
              <a:solidFill>
                <a:schemeClr val="tx2"/>
              </a:solidFill>
              <a:round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9" name="TextBox 88"/>
            <p:cNvSpPr txBox="1"/>
            <p:nvPr/>
          </p:nvSpPr>
          <p:spPr>
            <a:xfrm>
              <a:off x="4533988" y="5641178"/>
              <a:ext cx="38100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i="1" dirty="0">
                  <a:latin typeface="Symbol" charset="2"/>
                  <a:cs typeface="Symbol" charset="2"/>
                </a:rPr>
                <a:t>w</a:t>
              </a:r>
            </a:p>
          </p:txBody>
        </p: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FE74FB34-ADF7-4D40-BB8A-164713A43CB0}"/>
              </a:ext>
            </a:extLst>
          </p:cNvPr>
          <p:cNvGrpSpPr/>
          <p:nvPr/>
        </p:nvGrpSpPr>
        <p:grpSpPr>
          <a:xfrm>
            <a:off x="5513832" y="3648456"/>
            <a:ext cx="3401568" cy="2752344"/>
            <a:chOff x="5513832" y="3276600"/>
            <a:chExt cx="3401568" cy="2752344"/>
          </a:xfrm>
        </p:grpSpPr>
        <p:pic>
          <p:nvPicPr>
            <p:cNvPr id="67" name="Picture 66" descr="idealHighpass.png"/>
            <p:cNvPicPr>
              <a:picLocks noChangeAspect="1"/>
            </p:cNvPicPr>
            <p:nvPr/>
          </p:nvPicPr>
          <p:blipFill rotWithShape="1"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057" t="3094" r="6717" b="6039"/>
            <a:stretch/>
          </p:blipFill>
          <p:spPr>
            <a:xfrm>
              <a:off x="5513832" y="3276600"/>
              <a:ext cx="3401568" cy="2752344"/>
            </a:xfrm>
            <a:prstGeom prst="rect">
              <a:avLst/>
            </a:prstGeom>
          </p:spPr>
        </p:pic>
        <p:sp>
          <p:nvSpPr>
            <p:cNvPr id="99" name="TextBox 98"/>
            <p:cNvSpPr txBox="1"/>
            <p:nvPr/>
          </p:nvSpPr>
          <p:spPr>
            <a:xfrm>
              <a:off x="8490024" y="5520810"/>
              <a:ext cx="38100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i="1" dirty="0">
                  <a:latin typeface="Symbol" charset="2"/>
                  <a:cs typeface="Symbol" charset="2"/>
                </a:rPr>
                <a:t>w</a:t>
              </a:r>
            </a:p>
          </p:txBody>
        </p:sp>
        <p:sp>
          <p:nvSpPr>
            <p:cNvPr id="100" name="TextBox 99"/>
            <p:cNvSpPr txBox="1"/>
            <p:nvPr/>
          </p:nvSpPr>
          <p:spPr>
            <a:xfrm>
              <a:off x="5638800" y="3330120"/>
              <a:ext cx="320040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i="1" dirty="0" err="1"/>
                <a:t>Highpass</a:t>
              </a:r>
              <a:r>
                <a:rPr lang="en-US" sz="2000" b="1" i="1" dirty="0"/>
                <a:t> Filter</a:t>
              </a:r>
            </a:p>
          </p:txBody>
        </p:sp>
        <p:grpSp>
          <p:nvGrpSpPr>
            <p:cNvPr id="101" name="Group 100"/>
            <p:cNvGrpSpPr/>
            <p:nvPr/>
          </p:nvGrpSpPr>
          <p:grpSpPr>
            <a:xfrm>
              <a:off x="6257544" y="5539920"/>
              <a:ext cx="1905000" cy="419220"/>
              <a:chOff x="762000" y="3638490"/>
              <a:chExt cx="1905000" cy="419220"/>
            </a:xfrm>
          </p:grpSpPr>
          <p:sp>
            <p:nvSpPr>
              <p:cNvPr id="102" name="TextBox 101"/>
              <p:cNvSpPr txBox="1"/>
              <p:nvPr/>
            </p:nvSpPr>
            <p:spPr>
              <a:xfrm>
                <a:off x="1588860" y="3646260"/>
                <a:ext cx="304800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dirty="0"/>
                  <a:t>0</a:t>
                </a:r>
              </a:p>
            </p:txBody>
          </p:sp>
          <p:sp>
            <p:nvSpPr>
              <p:cNvPr id="103" name="TextBox 102"/>
              <p:cNvSpPr txBox="1"/>
              <p:nvPr/>
            </p:nvSpPr>
            <p:spPr>
              <a:xfrm>
                <a:off x="2362200" y="3657600"/>
                <a:ext cx="304800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dirty="0"/>
                  <a:t>5</a:t>
                </a:r>
              </a:p>
            </p:txBody>
          </p:sp>
          <p:sp>
            <p:nvSpPr>
              <p:cNvPr id="104" name="TextBox 103"/>
              <p:cNvSpPr txBox="1"/>
              <p:nvPr/>
            </p:nvSpPr>
            <p:spPr>
              <a:xfrm>
                <a:off x="762000" y="3638490"/>
                <a:ext cx="533400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dirty="0"/>
                  <a:t>-5</a:t>
                </a:r>
              </a:p>
            </p:txBody>
          </p:sp>
        </p:grpSp>
      </p:grpSp>
      <p:sp>
        <p:nvSpPr>
          <p:cNvPr id="77" name="TextBox 76"/>
          <p:cNvSpPr txBox="1"/>
          <p:nvPr/>
        </p:nvSpPr>
        <p:spPr>
          <a:xfrm>
            <a:off x="0" y="6519446"/>
            <a:ext cx="4953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i="1" dirty="0">
                <a:solidFill>
                  <a:srgbClr val="0000FF"/>
                </a:solidFill>
              </a:rPr>
              <a:t>See lecture slide 2-12 for spectral representation of x(t)</a:t>
            </a:r>
          </a:p>
        </p:txBody>
      </p:sp>
      <p:sp>
        <p:nvSpPr>
          <p:cNvPr id="72" name="TextBox 71">
            <a:extLst>
              <a:ext uri="{FF2B5EF4-FFF2-40B4-BE49-F238E27FC236}">
                <a16:creationId xmlns:a16="http://schemas.microsoft.com/office/drawing/2014/main" id="{F9AED4FB-BFED-F540-8F18-A59C6757B95C}"/>
              </a:ext>
            </a:extLst>
          </p:cNvPr>
          <p:cNvSpPr txBox="1"/>
          <p:nvPr/>
        </p:nvSpPr>
        <p:spPr>
          <a:xfrm>
            <a:off x="5623038" y="3276600"/>
            <a:ext cx="3139962" cy="457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i="1" dirty="0">
                <a:solidFill>
                  <a:srgbClr val="0000FF"/>
                </a:solidFill>
              </a:rPr>
              <a:t>H</a:t>
            </a:r>
            <a:r>
              <a:rPr lang="en-US" dirty="0">
                <a:solidFill>
                  <a:srgbClr val="0000FF"/>
                </a:solidFill>
              </a:rPr>
              <a:t>(</a:t>
            </a:r>
            <a:r>
              <a:rPr lang="en-US" i="1" dirty="0" err="1">
                <a:solidFill>
                  <a:srgbClr val="0000FF"/>
                </a:solidFill>
              </a:rPr>
              <a:t>j</a:t>
            </a:r>
            <a:r>
              <a:rPr lang="en-US" i="1" dirty="0" err="1">
                <a:solidFill>
                  <a:srgbClr val="0000FF"/>
                </a:solidFill>
                <a:latin typeface="Symbol" charset="2"/>
                <a:cs typeface="Symbol" charset="2"/>
              </a:rPr>
              <a:t>w</a:t>
            </a:r>
            <a:r>
              <a:rPr lang="en-US" dirty="0">
                <a:solidFill>
                  <a:srgbClr val="0000FF"/>
                </a:solidFill>
              </a:rPr>
              <a:t>)</a:t>
            </a:r>
          </a:p>
        </p:txBody>
      </p:sp>
      <p:sp>
        <p:nvSpPr>
          <p:cNvPr id="90" name="TextBox 89">
            <a:extLst>
              <a:ext uri="{FF2B5EF4-FFF2-40B4-BE49-F238E27FC236}">
                <a16:creationId xmlns:a16="http://schemas.microsoft.com/office/drawing/2014/main" id="{E1057288-8349-4C4A-8B94-2104AAE202E7}"/>
              </a:ext>
            </a:extLst>
          </p:cNvPr>
          <p:cNvSpPr txBox="1"/>
          <p:nvPr/>
        </p:nvSpPr>
        <p:spPr>
          <a:xfrm>
            <a:off x="274593" y="4191000"/>
            <a:ext cx="4830807" cy="457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i="1" dirty="0">
                <a:solidFill>
                  <a:srgbClr val="0000FF"/>
                </a:solidFill>
              </a:rPr>
              <a:t>Y</a:t>
            </a:r>
            <a:r>
              <a:rPr lang="en-US" dirty="0">
                <a:solidFill>
                  <a:srgbClr val="0000FF"/>
                </a:solidFill>
              </a:rPr>
              <a:t>(</a:t>
            </a:r>
            <a:r>
              <a:rPr lang="en-US" i="1" dirty="0" err="1">
                <a:solidFill>
                  <a:srgbClr val="0000FF"/>
                </a:solidFill>
              </a:rPr>
              <a:t>j</a:t>
            </a:r>
            <a:r>
              <a:rPr lang="en-US" i="1" dirty="0" err="1">
                <a:solidFill>
                  <a:srgbClr val="0000FF"/>
                </a:solidFill>
                <a:latin typeface="Symbol" charset="2"/>
                <a:cs typeface="Symbol" charset="2"/>
              </a:rPr>
              <a:t>w</a:t>
            </a:r>
            <a:r>
              <a:rPr lang="en-US" dirty="0">
                <a:solidFill>
                  <a:srgbClr val="0000FF"/>
                </a:solidFill>
              </a:rPr>
              <a:t>) = </a:t>
            </a:r>
            <a:r>
              <a:rPr lang="en-US" i="1" dirty="0">
                <a:solidFill>
                  <a:srgbClr val="0000FF"/>
                </a:solidFill>
              </a:rPr>
              <a:t>H</a:t>
            </a:r>
            <a:r>
              <a:rPr lang="en-US" dirty="0">
                <a:solidFill>
                  <a:srgbClr val="0000FF"/>
                </a:solidFill>
              </a:rPr>
              <a:t>(</a:t>
            </a:r>
            <a:r>
              <a:rPr lang="en-US" i="1" dirty="0" err="1">
                <a:solidFill>
                  <a:srgbClr val="0000FF"/>
                </a:solidFill>
              </a:rPr>
              <a:t>j</a:t>
            </a:r>
            <a:r>
              <a:rPr lang="en-US" i="1" dirty="0" err="1">
                <a:solidFill>
                  <a:srgbClr val="0000FF"/>
                </a:solidFill>
                <a:latin typeface="Symbol" charset="2"/>
                <a:cs typeface="Symbol" charset="2"/>
              </a:rPr>
              <a:t>w</a:t>
            </a:r>
            <a:r>
              <a:rPr lang="en-US" dirty="0">
                <a:solidFill>
                  <a:srgbClr val="0000FF"/>
                </a:solidFill>
              </a:rPr>
              <a:t>) </a:t>
            </a:r>
            <a:r>
              <a:rPr lang="en-US" i="1" dirty="0">
                <a:solidFill>
                  <a:srgbClr val="0000FF"/>
                </a:solidFill>
              </a:rPr>
              <a:t>X</a:t>
            </a:r>
            <a:r>
              <a:rPr lang="en-US" dirty="0">
                <a:solidFill>
                  <a:srgbClr val="0000FF"/>
                </a:solidFill>
              </a:rPr>
              <a:t>(</a:t>
            </a:r>
            <a:r>
              <a:rPr lang="en-US" i="1" dirty="0" err="1">
                <a:solidFill>
                  <a:srgbClr val="0000FF"/>
                </a:solidFill>
              </a:rPr>
              <a:t>j</a:t>
            </a:r>
            <a:r>
              <a:rPr lang="en-US" i="1" dirty="0" err="1">
                <a:solidFill>
                  <a:srgbClr val="0000FF"/>
                </a:solidFill>
                <a:latin typeface="Symbol" charset="2"/>
                <a:cs typeface="Symbol" charset="2"/>
              </a:rPr>
              <a:t>w</a:t>
            </a:r>
            <a:r>
              <a:rPr lang="en-US" dirty="0">
                <a:solidFill>
                  <a:srgbClr val="0000FF"/>
                </a:solidFill>
              </a:rPr>
              <a:t>) </a:t>
            </a:r>
          </a:p>
        </p:txBody>
      </p:sp>
    </p:spTree>
    <p:extLst>
      <p:ext uri="{BB962C8B-B14F-4D97-AF65-F5344CB8AC3E}">
        <p14:creationId xmlns:p14="http://schemas.microsoft.com/office/powerpoint/2010/main" val="39770236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" grpId="0"/>
      <p:bldP spid="63" grpId="0"/>
      <p:bldP spid="64" grpId="0"/>
      <p:bldP spid="77" grpId="0"/>
      <p:bldP spid="72" grpId="0"/>
      <p:bldP spid="9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21" y="304800"/>
            <a:ext cx="9067800" cy="1143000"/>
          </a:xfrm>
        </p:spPr>
        <p:txBody>
          <a:bodyPr/>
          <a:lstStyle/>
          <a:p>
            <a:r>
              <a:rPr lang="en-US" dirty="0"/>
              <a:t>Applying Ideal Filters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/>
              <a:t>14-</a:t>
            </a:r>
            <a:fld id="{95762E6C-DE49-564A-8C5A-CB9F7777570B}" type="slidenum">
              <a:rPr lang="en-US" smtClean="0"/>
              <a:pPr/>
              <a:t>12</a:t>
            </a:fld>
            <a:endParaRPr lang="en-US" dirty="0"/>
          </a:p>
        </p:txBody>
      </p:sp>
      <p:sp>
        <p:nvSpPr>
          <p:cNvPr id="6" name="Text Box 8"/>
          <p:cNvSpPr txBox="1">
            <a:spLocks noChangeArrowheads="1"/>
          </p:cNvSpPr>
          <p:nvPr/>
        </p:nvSpPr>
        <p:spPr bwMode="auto">
          <a:xfrm>
            <a:off x="0" y="0"/>
            <a:ext cx="914400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 b="1">
                <a:solidFill>
                  <a:srgbClr val="CC00CC"/>
                </a:solidFill>
                <a:latin typeface="Times New Roman" charset="0"/>
                <a:ea typeface="ＭＳ Ｐゴシック" charset="0"/>
              </a:defRPr>
            </a:lvl1pPr>
            <a:lvl2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600" b="0" i="1" dirty="0">
                <a:solidFill>
                  <a:schemeClr val="tx1"/>
                </a:solidFill>
              </a:rPr>
              <a:t>Frequency Response – </a:t>
            </a:r>
            <a:r>
              <a:rPr lang="en-US" sz="1600" b="0" i="1" dirty="0" err="1">
                <a:solidFill>
                  <a:schemeClr val="tx1"/>
                </a:solidFill>
              </a:rPr>
              <a:t>SPFirst</a:t>
            </a:r>
            <a:r>
              <a:rPr lang="en-US" sz="1600" b="0" i="1" dirty="0">
                <a:solidFill>
                  <a:schemeClr val="tx1"/>
                </a:solidFill>
              </a:rPr>
              <a:t> Sec. 10-4</a:t>
            </a:r>
          </a:p>
        </p:txBody>
      </p:sp>
      <p:grpSp>
        <p:nvGrpSpPr>
          <p:cNvPr id="55" name="Group 54"/>
          <p:cNvGrpSpPr/>
          <p:nvPr/>
        </p:nvGrpSpPr>
        <p:grpSpPr>
          <a:xfrm>
            <a:off x="5791200" y="2057400"/>
            <a:ext cx="2743200" cy="539506"/>
            <a:chOff x="1219200" y="1975094"/>
            <a:chExt cx="2743200" cy="539506"/>
          </a:xfrm>
        </p:grpSpPr>
        <p:sp>
          <p:nvSpPr>
            <p:cNvPr id="56" name="Rectangle 30"/>
            <p:cNvSpPr>
              <a:spLocks noChangeArrowheads="1"/>
            </p:cNvSpPr>
            <p:nvPr/>
          </p:nvSpPr>
          <p:spPr bwMode="auto">
            <a:xfrm>
              <a:off x="2133600" y="2057400"/>
              <a:ext cx="914400" cy="457200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i="1" dirty="0"/>
                <a:t>h</a:t>
              </a:r>
              <a:r>
                <a:rPr lang="en-US" dirty="0"/>
                <a:t>(</a:t>
              </a:r>
              <a:r>
                <a:rPr lang="en-US" i="1" dirty="0"/>
                <a:t>t</a:t>
              </a:r>
              <a:r>
                <a:rPr lang="en-US" dirty="0"/>
                <a:t>)</a:t>
              </a:r>
            </a:p>
          </p:txBody>
        </p:sp>
        <p:sp>
          <p:nvSpPr>
            <p:cNvPr id="57" name="Rectangle 31"/>
            <p:cNvSpPr>
              <a:spLocks noChangeArrowheads="1"/>
            </p:cNvSpPr>
            <p:nvPr/>
          </p:nvSpPr>
          <p:spPr bwMode="auto">
            <a:xfrm>
              <a:off x="3429000" y="1975094"/>
              <a:ext cx="533400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/>
              <a:r>
                <a:rPr lang="en-US" i="1" dirty="0">
                  <a:solidFill>
                    <a:srgbClr val="0000FF"/>
                  </a:solidFill>
                </a:rPr>
                <a:t>y</a:t>
              </a:r>
              <a:r>
                <a:rPr lang="en-US" dirty="0">
                  <a:solidFill>
                    <a:srgbClr val="0000FF"/>
                  </a:solidFill>
                </a:rPr>
                <a:t>(</a:t>
              </a:r>
              <a:r>
                <a:rPr lang="en-US" i="1" dirty="0">
                  <a:solidFill>
                    <a:srgbClr val="0000FF"/>
                  </a:solidFill>
                </a:rPr>
                <a:t>t</a:t>
              </a:r>
              <a:r>
                <a:rPr lang="en-US" dirty="0">
                  <a:solidFill>
                    <a:srgbClr val="0000FF"/>
                  </a:solidFill>
                </a:rPr>
                <a:t>)</a:t>
              </a:r>
            </a:p>
          </p:txBody>
        </p:sp>
        <p:sp>
          <p:nvSpPr>
            <p:cNvPr id="58" name="Rectangle 32"/>
            <p:cNvSpPr>
              <a:spLocks noChangeArrowheads="1"/>
            </p:cNvSpPr>
            <p:nvPr/>
          </p:nvSpPr>
          <p:spPr bwMode="auto">
            <a:xfrm>
              <a:off x="1219200" y="2004716"/>
              <a:ext cx="533400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/>
              <a:r>
                <a:rPr lang="en-US" i="1" dirty="0">
                  <a:solidFill>
                    <a:srgbClr val="0000FF"/>
                  </a:solidFill>
                </a:rPr>
                <a:t>x</a:t>
              </a:r>
              <a:r>
                <a:rPr lang="en-US" dirty="0">
                  <a:solidFill>
                    <a:srgbClr val="0000FF"/>
                  </a:solidFill>
                </a:rPr>
                <a:t>(</a:t>
              </a:r>
              <a:r>
                <a:rPr lang="en-US" i="1" dirty="0">
                  <a:solidFill>
                    <a:srgbClr val="0000FF"/>
                  </a:solidFill>
                </a:rPr>
                <a:t>t</a:t>
              </a:r>
              <a:r>
                <a:rPr lang="en-US" dirty="0">
                  <a:solidFill>
                    <a:srgbClr val="0000FF"/>
                  </a:solidFill>
                </a:rPr>
                <a:t>)</a:t>
              </a:r>
            </a:p>
          </p:txBody>
        </p:sp>
        <p:cxnSp>
          <p:nvCxnSpPr>
            <p:cNvPr id="59" name="AutoShape 33"/>
            <p:cNvCxnSpPr>
              <a:cxnSpLocks noChangeShapeType="1"/>
              <a:endCxn id="56" idx="1"/>
            </p:cNvCxnSpPr>
            <p:nvPr/>
          </p:nvCxnSpPr>
          <p:spPr bwMode="auto">
            <a:xfrm>
              <a:off x="1828800" y="2286000"/>
              <a:ext cx="304800" cy="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60" name="AutoShape 34"/>
            <p:cNvCxnSpPr>
              <a:cxnSpLocks noChangeShapeType="1"/>
              <a:stCxn id="56" idx="3"/>
            </p:cNvCxnSpPr>
            <p:nvPr/>
          </p:nvCxnSpPr>
          <p:spPr bwMode="auto">
            <a:xfrm>
              <a:off x="3048000" y="2286000"/>
              <a:ext cx="304800" cy="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</p:grpSp>
      <p:sp>
        <p:nvSpPr>
          <p:cNvPr id="61" name="Rectangle 1028"/>
          <p:cNvSpPr txBox="1">
            <a:spLocks noChangeArrowheads="1"/>
          </p:cNvSpPr>
          <p:nvPr/>
        </p:nvSpPr>
        <p:spPr bwMode="auto">
          <a:xfrm>
            <a:off x="5791200" y="2590800"/>
            <a:ext cx="2209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 b="1">
                <a:solidFill>
                  <a:srgbClr val="CC00CC"/>
                </a:solidFill>
                <a:latin typeface="+mn-lt"/>
                <a:ea typeface="ＭＳ Ｐゴシック" charset="0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  <a:ea typeface="ＭＳ Ｐゴシック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  <a:ea typeface="ＭＳ Ｐゴシック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800">
                <a:solidFill>
                  <a:schemeClr val="tx1"/>
                </a:solidFill>
                <a:latin typeface="+mn-lt"/>
                <a:ea typeface="ＭＳ Ｐゴシック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+mn-lt"/>
                <a:ea typeface="ＭＳ Ｐゴシック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+mn-lt"/>
              </a:defRPr>
            </a:lvl9pPr>
          </a:lstStyle>
          <a:p>
            <a:pPr marL="457200" lvl="1" indent="0" algn="ctr">
              <a:buNone/>
            </a:pPr>
            <a:r>
              <a:rPr lang="en-US" i="1" dirty="0">
                <a:latin typeface="Times New Roman" charset="0"/>
              </a:rPr>
              <a:t>LTI System</a:t>
            </a:r>
          </a:p>
        </p:txBody>
      </p:sp>
      <p:sp>
        <p:nvSpPr>
          <p:cNvPr id="63" name="Rectangle 1028"/>
          <p:cNvSpPr txBox="1">
            <a:spLocks noChangeArrowheads="1"/>
          </p:cNvSpPr>
          <p:nvPr/>
        </p:nvSpPr>
        <p:spPr bwMode="auto">
          <a:xfrm>
            <a:off x="76200" y="1447800"/>
            <a:ext cx="72009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 b="1">
                <a:solidFill>
                  <a:srgbClr val="CC00CC"/>
                </a:solidFill>
                <a:latin typeface="+mn-lt"/>
                <a:ea typeface="ＭＳ Ｐゴシック" charset="0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  <a:ea typeface="ＭＳ Ｐゴシック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  <a:ea typeface="ＭＳ Ｐゴシック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800">
                <a:solidFill>
                  <a:schemeClr val="tx1"/>
                </a:solidFill>
                <a:latin typeface="+mn-lt"/>
                <a:ea typeface="ＭＳ Ｐゴシック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+mn-lt"/>
                <a:ea typeface="ＭＳ Ｐゴシック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+mn-lt"/>
              </a:defRPr>
            </a:lvl9pPr>
          </a:lstStyle>
          <a:p>
            <a:pPr marL="457200" lvl="1" indent="0">
              <a:buNone/>
            </a:pPr>
            <a:r>
              <a:rPr lang="en-US" i="1" dirty="0"/>
              <a:t>x</a:t>
            </a:r>
            <a:r>
              <a:rPr lang="en-US" dirty="0"/>
              <a:t>(</a:t>
            </a:r>
            <a:r>
              <a:rPr lang="en-US" i="1" dirty="0"/>
              <a:t>t</a:t>
            </a:r>
            <a:r>
              <a:rPr lang="en-US" dirty="0"/>
              <a:t>) = 10 + 14 </a:t>
            </a:r>
            <a:r>
              <a:rPr lang="en-US" dirty="0" err="1"/>
              <a:t>cos</a:t>
            </a:r>
            <a:r>
              <a:rPr lang="en-US" dirty="0"/>
              <a:t>(5</a:t>
            </a:r>
            <a:r>
              <a:rPr lang="en-US" i="1" dirty="0"/>
              <a:t>t</a:t>
            </a:r>
            <a:r>
              <a:rPr lang="en-US" dirty="0"/>
              <a:t> – </a:t>
            </a:r>
            <a:r>
              <a:rPr lang="en-US" dirty="0">
                <a:latin typeface="Symbol" charset="2"/>
                <a:cs typeface="Symbol" charset="2"/>
              </a:rPr>
              <a:t>p</a:t>
            </a:r>
            <a:r>
              <a:rPr lang="en-US" dirty="0"/>
              <a:t>/3) + 8 </a:t>
            </a:r>
            <a:r>
              <a:rPr lang="en-US" dirty="0" err="1"/>
              <a:t>cos</a:t>
            </a:r>
            <a:r>
              <a:rPr lang="en-US" dirty="0"/>
              <a:t>(10</a:t>
            </a:r>
            <a:r>
              <a:rPr lang="en-US" i="1" dirty="0"/>
              <a:t>t</a:t>
            </a:r>
            <a:r>
              <a:rPr lang="en-US" dirty="0"/>
              <a:t> + </a:t>
            </a:r>
            <a:r>
              <a:rPr lang="en-US" dirty="0">
                <a:latin typeface="Symbol" charset="2"/>
                <a:cs typeface="Symbol" charset="2"/>
              </a:rPr>
              <a:t>p</a:t>
            </a:r>
            <a:r>
              <a:rPr lang="en-US" dirty="0"/>
              <a:t>/2)</a:t>
            </a:r>
          </a:p>
          <a:p>
            <a:pPr marL="457200" lvl="1" indent="0">
              <a:buNone/>
            </a:pPr>
            <a:endParaRPr lang="en-US" dirty="0">
              <a:latin typeface="Times New Roman" charset="0"/>
            </a:endParaRPr>
          </a:p>
        </p:txBody>
      </p:sp>
      <p:sp>
        <p:nvSpPr>
          <p:cNvPr id="64" name="TextBox 63"/>
          <p:cNvSpPr txBox="1"/>
          <p:nvPr/>
        </p:nvSpPr>
        <p:spPr>
          <a:xfrm>
            <a:off x="533400" y="1981200"/>
            <a:ext cx="914400" cy="457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i="1" dirty="0">
                <a:solidFill>
                  <a:srgbClr val="0000FF"/>
                </a:solidFill>
              </a:rPr>
              <a:t>X</a:t>
            </a:r>
            <a:r>
              <a:rPr lang="en-US" dirty="0">
                <a:solidFill>
                  <a:srgbClr val="0000FF"/>
                </a:solidFill>
              </a:rPr>
              <a:t>(</a:t>
            </a:r>
            <a:r>
              <a:rPr lang="en-US" i="1" dirty="0" err="1">
                <a:solidFill>
                  <a:srgbClr val="0000FF"/>
                </a:solidFill>
              </a:rPr>
              <a:t>j</a:t>
            </a:r>
            <a:r>
              <a:rPr lang="en-US" i="1" dirty="0" err="1">
                <a:solidFill>
                  <a:srgbClr val="0000FF"/>
                </a:solidFill>
                <a:latin typeface="Symbol" charset="2"/>
                <a:cs typeface="Symbol" charset="2"/>
              </a:rPr>
              <a:t>w</a:t>
            </a:r>
            <a:r>
              <a:rPr lang="en-US" dirty="0">
                <a:solidFill>
                  <a:srgbClr val="0000FF"/>
                </a:solidFill>
              </a:rPr>
              <a:t>)</a:t>
            </a:r>
          </a:p>
        </p:txBody>
      </p:sp>
      <p:grpSp>
        <p:nvGrpSpPr>
          <p:cNvPr id="97" name="Group 96"/>
          <p:cNvGrpSpPr/>
          <p:nvPr/>
        </p:nvGrpSpPr>
        <p:grpSpPr>
          <a:xfrm>
            <a:off x="647788" y="2057400"/>
            <a:ext cx="4533812" cy="2055022"/>
            <a:chOff x="647788" y="2135978"/>
            <a:chExt cx="4533812" cy="2055022"/>
          </a:xfrm>
        </p:grpSpPr>
        <p:grpSp>
          <p:nvGrpSpPr>
            <p:cNvPr id="36" name="Group 30"/>
            <p:cNvGrpSpPr>
              <a:grpSpLocks/>
            </p:cNvGrpSpPr>
            <p:nvPr/>
          </p:nvGrpSpPr>
          <p:grpSpPr bwMode="auto">
            <a:xfrm>
              <a:off x="805654" y="3790950"/>
              <a:ext cx="3706187" cy="400050"/>
              <a:chOff x="696" y="3171"/>
              <a:chExt cx="3372" cy="336"/>
            </a:xfrm>
          </p:grpSpPr>
          <p:sp>
            <p:nvSpPr>
              <p:cNvPr id="50" name="Text Box 16"/>
              <p:cNvSpPr txBox="1">
                <a:spLocks noChangeArrowheads="1"/>
              </p:cNvSpPr>
              <p:nvPr/>
            </p:nvSpPr>
            <p:spPr bwMode="auto">
              <a:xfrm>
                <a:off x="2335" y="3171"/>
                <a:ext cx="205" cy="2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2000" b="1" dirty="0">
                    <a:latin typeface="Arial" charset="0"/>
                  </a:rPr>
                  <a:t>0</a:t>
                </a:r>
                <a:endParaRPr lang="en-US" b="1" dirty="0">
                  <a:latin typeface="Arial" charset="0"/>
                </a:endParaRPr>
              </a:p>
            </p:txBody>
          </p:sp>
          <p:sp>
            <p:nvSpPr>
              <p:cNvPr id="51" name="Text Box 17"/>
              <p:cNvSpPr txBox="1">
                <a:spLocks noChangeArrowheads="1"/>
              </p:cNvSpPr>
              <p:nvPr/>
            </p:nvSpPr>
            <p:spPr bwMode="auto">
              <a:xfrm>
                <a:off x="3024" y="3171"/>
                <a:ext cx="298" cy="33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2000" b="1" dirty="0">
                    <a:latin typeface="Arial" charset="0"/>
                  </a:rPr>
                  <a:t>5</a:t>
                </a:r>
                <a:endParaRPr lang="en-US" b="1" dirty="0">
                  <a:latin typeface="Arial" charset="0"/>
                </a:endParaRPr>
              </a:p>
            </p:txBody>
          </p:sp>
          <p:sp>
            <p:nvSpPr>
              <p:cNvPr id="52" name="Text Box 18"/>
              <p:cNvSpPr txBox="1">
                <a:spLocks noChangeArrowheads="1"/>
              </p:cNvSpPr>
              <p:nvPr/>
            </p:nvSpPr>
            <p:spPr bwMode="auto">
              <a:xfrm>
                <a:off x="3640" y="3171"/>
                <a:ext cx="428" cy="33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2000" b="1" dirty="0">
                    <a:latin typeface="Arial" charset="0"/>
                  </a:rPr>
                  <a:t>10</a:t>
                </a:r>
                <a:endParaRPr lang="en-US" b="1" dirty="0">
                  <a:latin typeface="Arial" charset="0"/>
                </a:endParaRPr>
              </a:p>
            </p:txBody>
          </p:sp>
          <p:sp>
            <p:nvSpPr>
              <p:cNvPr id="53" name="Text Box 19"/>
              <p:cNvSpPr txBox="1">
                <a:spLocks noChangeArrowheads="1"/>
              </p:cNvSpPr>
              <p:nvPr/>
            </p:nvSpPr>
            <p:spPr bwMode="auto">
              <a:xfrm>
                <a:off x="1488" y="3171"/>
                <a:ext cx="428" cy="33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2000" b="1" dirty="0">
                    <a:latin typeface="Arial" charset="0"/>
                  </a:rPr>
                  <a:t>–5</a:t>
                </a:r>
                <a:endParaRPr lang="en-US" b="1" dirty="0">
                  <a:latin typeface="Arial" charset="0"/>
                </a:endParaRPr>
              </a:p>
            </p:txBody>
          </p:sp>
          <p:sp>
            <p:nvSpPr>
              <p:cNvPr id="54" name="Text Box 20"/>
              <p:cNvSpPr txBox="1">
                <a:spLocks noChangeArrowheads="1"/>
              </p:cNvSpPr>
              <p:nvPr/>
            </p:nvSpPr>
            <p:spPr bwMode="auto">
              <a:xfrm>
                <a:off x="696" y="3171"/>
                <a:ext cx="557" cy="33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2000" b="1" dirty="0">
                    <a:latin typeface="Arial" charset="0"/>
                  </a:rPr>
                  <a:t>–10</a:t>
                </a:r>
                <a:endParaRPr lang="en-US" b="1" dirty="0">
                  <a:latin typeface="Arial" charset="0"/>
                </a:endParaRPr>
              </a:p>
            </p:txBody>
          </p:sp>
        </p:grpSp>
        <p:grpSp>
          <p:nvGrpSpPr>
            <p:cNvPr id="37" name="Group 15"/>
            <p:cNvGrpSpPr>
              <a:grpSpLocks/>
            </p:cNvGrpSpPr>
            <p:nvPr/>
          </p:nvGrpSpPr>
          <p:grpSpPr bwMode="auto">
            <a:xfrm>
              <a:off x="1189244" y="2530075"/>
              <a:ext cx="3093981" cy="1257300"/>
              <a:chOff x="1045" y="2016"/>
              <a:chExt cx="2815" cy="1056"/>
            </a:xfrm>
          </p:grpSpPr>
          <p:sp>
            <p:nvSpPr>
              <p:cNvPr id="45" name="Line 9"/>
              <p:cNvSpPr>
                <a:spLocks noChangeShapeType="1"/>
              </p:cNvSpPr>
              <p:nvPr/>
            </p:nvSpPr>
            <p:spPr bwMode="auto">
              <a:xfrm flipV="1">
                <a:off x="2448" y="2016"/>
                <a:ext cx="0" cy="1056"/>
              </a:xfrm>
              <a:prstGeom prst="line">
                <a:avLst/>
              </a:prstGeom>
              <a:noFill/>
              <a:ln w="57150">
                <a:solidFill>
                  <a:schemeClr val="tx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6" name="Line 10"/>
              <p:cNvSpPr>
                <a:spLocks noChangeShapeType="1"/>
              </p:cNvSpPr>
              <p:nvPr/>
            </p:nvSpPr>
            <p:spPr bwMode="auto">
              <a:xfrm flipV="1">
                <a:off x="3166" y="2352"/>
                <a:ext cx="0" cy="720"/>
              </a:xfrm>
              <a:prstGeom prst="line">
                <a:avLst/>
              </a:prstGeom>
              <a:noFill/>
              <a:ln w="57150">
                <a:solidFill>
                  <a:schemeClr val="tx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7" name="Line 11"/>
              <p:cNvSpPr>
                <a:spLocks noChangeShapeType="1"/>
              </p:cNvSpPr>
              <p:nvPr/>
            </p:nvSpPr>
            <p:spPr bwMode="auto">
              <a:xfrm flipV="1">
                <a:off x="1728" y="2352"/>
                <a:ext cx="0" cy="720"/>
              </a:xfrm>
              <a:prstGeom prst="line">
                <a:avLst/>
              </a:prstGeom>
              <a:noFill/>
              <a:ln w="57150">
                <a:solidFill>
                  <a:schemeClr val="tx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8" name="Line 12"/>
              <p:cNvSpPr>
                <a:spLocks noChangeShapeType="1"/>
              </p:cNvSpPr>
              <p:nvPr/>
            </p:nvSpPr>
            <p:spPr bwMode="auto">
              <a:xfrm flipV="1">
                <a:off x="3860" y="2640"/>
                <a:ext cx="0" cy="432"/>
              </a:xfrm>
              <a:prstGeom prst="line">
                <a:avLst/>
              </a:prstGeom>
              <a:noFill/>
              <a:ln w="57150">
                <a:solidFill>
                  <a:schemeClr val="tx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9" name="Line 13"/>
              <p:cNvSpPr>
                <a:spLocks noChangeShapeType="1"/>
              </p:cNvSpPr>
              <p:nvPr/>
            </p:nvSpPr>
            <p:spPr bwMode="auto">
              <a:xfrm flipV="1">
                <a:off x="1045" y="2640"/>
                <a:ext cx="0" cy="432"/>
              </a:xfrm>
              <a:prstGeom prst="line">
                <a:avLst/>
              </a:prstGeom>
              <a:noFill/>
              <a:ln w="57150">
                <a:solidFill>
                  <a:schemeClr val="tx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38" name="Group 37"/>
            <p:cNvGrpSpPr>
              <a:grpSpLocks/>
            </p:cNvGrpSpPr>
            <p:nvPr/>
          </p:nvGrpSpPr>
          <p:grpSpPr bwMode="auto">
            <a:xfrm>
              <a:off x="1549751" y="2307428"/>
              <a:ext cx="2764249" cy="514350"/>
              <a:chOff x="1373" y="2064"/>
              <a:chExt cx="2515" cy="432"/>
            </a:xfrm>
          </p:grpSpPr>
          <p:graphicFrame>
            <p:nvGraphicFramePr>
              <p:cNvPr id="43" name="Object 31"/>
              <p:cNvGraphicFramePr>
                <a:graphicFrameLocks noChangeAspect="1"/>
              </p:cNvGraphicFramePr>
              <p:nvPr/>
            </p:nvGraphicFramePr>
            <p:xfrm>
              <a:off x="1373" y="2067"/>
              <a:ext cx="835" cy="429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name="Equation" r:id="rId2" imgW="444240" imgH="228600" progId="Equation.3">
                      <p:embed/>
                    </p:oleObj>
                  </mc:Choice>
                  <mc:Fallback>
                    <p:oleObj name="Equation" r:id="rId2" imgW="444240" imgH="228600" progId="Equation.3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3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1373" y="2067"/>
                            <a:ext cx="835" cy="429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 xmlns="">
                                <a:solidFill>
                                  <a:schemeClr val="accent2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xmlns="" w="38100">
                                <a:solidFill>
                                  <a:schemeClr val="tx1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44" name="Object 32"/>
              <p:cNvGraphicFramePr>
                <a:graphicFrameLocks noChangeAspect="1"/>
              </p:cNvGraphicFramePr>
              <p:nvPr/>
            </p:nvGraphicFramePr>
            <p:xfrm>
              <a:off x="2910" y="2064"/>
              <a:ext cx="978" cy="429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name="Equation" r:id="rId4" imgW="520560" imgH="228600" progId="Equation.3">
                      <p:embed/>
                    </p:oleObj>
                  </mc:Choice>
                  <mc:Fallback>
                    <p:oleObj name="Equation" r:id="rId4" imgW="520560" imgH="228600" progId="Equation.3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5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2910" y="2064"/>
                            <a:ext cx="978" cy="429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 xmlns="">
                                <a:solidFill>
                                  <a:schemeClr val="accent2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xmlns="" w="38100">
                                <a:solidFill>
                                  <a:schemeClr val="tx1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  <p:grpSp>
          <p:nvGrpSpPr>
            <p:cNvPr id="39" name="Group 36"/>
            <p:cNvGrpSpPr>
              <a:grpSpLocks/>
            </p:cNvGrpSpPr>
            <p:nvPr/>
          </p:nvGrpSpPr>
          <p:grpSpPr bwMode="auto">
            <a:xfrm>
              <a:off x="647788" y="2745578"/>
              <a:ext cx="4533812" cy="510778"/>
              <a:chOff x="377" y="2352"/>
              <a:chExt cx="4125" cy="429"/>
            </a:xfrm>
          </p:grpSpPr>
          <p:graphicFrame>
            <p:nvGraphicFramePr>
              <p:cNvPr id="41" name="Object 33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1704157943"/>
                  </p:ext>
                </p:extLst>
              </p:nvPr>
            </p:nvGraphicFramePr>
            <p:xfrm>
              <a:off x="377" y="2352"/>
              <a:ext cx="978" cy="429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name="Equation" r:id="rId6" imgW="520560" imgH="228600" progId="Equation.3">
                      <p:embed/>
                    </p:oleObj>
                  </mc:Choice>
                  <mc:Fallback>
                    <p:oleObj name="Equation" r:id="rId6" imgW="520560" imgH="228600" progId="Equation.3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7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377" y="2352"/>
                            <a:ext cx="978" cy="429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 xmlns="">
                                <a:solidFill>
                                  <a:schemeClr val="accent2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xmlns="" w="38100">
                                <a:solidFill>
                                  <a:schemeClr val="tx1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42" name="Object 34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712569703"/>
                  </p:ext>
                </p:extLst>
              </p:nvPr>
            </p:nvGraphicFramePr>
            <p:xfrm>
              <a:off x="3643" y="2352"/>
              <a:ext cx="859" cy="429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name="Equation" r:id="rId8" imgW="457200" imgH="228600" progId="Equation.3">
                      <p:embed/>
                    </p:oleObj>
                  </mc:Choice>
                  <mc:Fallback>
                    <p:oleObj name="Equation" r:id="rId8" imgW="457200" imgH="228600" progId="Equation.3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9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3643" y="2352"/>
                            <a:ext cx="859" cy="429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 xmlns="">
                                <a:solidFill>
                                  <a:schemeClr val="accent2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xmlns="" w="38100">
                                <a:solidFill>
                                  <a:schemeClr val="tx1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  <p:graphicFrame>
          <p:nvGraphicFramePr>
            <p:cNvPr id="40" name="Object 35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232098779"/>
                </p:ext>
              </p:extLst>
            </p:nvPr>
          </p:nvGraphicFramePr>
          <p:xfrm>
            <a:off x="2548837" y="2135978"/>
            <a:ext cx="393480" cy="397669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10" imgW="190440" imgH="177480" progId="Equation.3">
                    <p:embed/>
                  </p:oleObj>
                </mc:Choice>
                <mc:Fallback>
                  <p:oleObj name="Equation" r:id="rId10" imgW="190440" imgH="17748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1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548837" y="2135978"/>
                          <a:ext cx="393480" cy="397669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 xmlns="">
                              <a:solidFill>
                                <a:schemeClr val="accent2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xmlns="" w="38100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65" name="Line 8"/>
            <p:cNvSpPr>
              <a:spLocks noChangeShapeType="1"/>
            </p:cNvSpPr>
            <p:nvPr/>
          </p:nvSpPr>
          <p:spPr bwMode="auto">
            <a:xfrm>
              <a:off x="647788" y="3801038"/>
              <a:ext cx="4210183" cy="0"/>
            </a:xfrm>
            <a:prstGeom prst="line">
              <a:avLst/>
            </a:prstGeom>
            <a:noFill/>
            <a:ln w="19050">
              <a:solidFill>
                <a:schemeClr val="tx2"/>
              </a:solidFill>
              <a:round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6" name="TextBox 65"/>
            <p:cNvSpPr txBox="1"/>
            <p:nvPr/>
          </p:nvSpPr>
          <p:spPr>
            <a:xfrm>
              <a:off x="4533988" y="3355178"/>
              <a:ext cx="38100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i="1" dirty="0">
                  <a:latin typeface="Symbol" charset="2"/>
                  <a:cs typeface="Symbol" charset="2"/>
                </a:rPr>
                <a:t>w</a:t>
              </a:r>
            </a:p>
          </p:txBody>
        </p:sp>
      </p:grpSp>
      <p:grpSp>
        <p:nvGrpSpPr>
          <p:cNvPr id="98" name="Group 97"/>
          <p:cNvGrpSpPr/>
          <p:nvPr/>
        </p:nvGrpSpPr>
        <p:grpSpPr>
          <a:xfrm>
            <a:off x="647788" y="4669628"/>
            <a:ext cx="4267200" cy="1883572"/>
            <a:chOff x="647788" y="4593428"/>
            <a:chExt cx="4267200" cy="1883572"/>
          </a:xfrm>
        </p:grpSpPr>
        <p:grpSp>
          <p:nvGrpSpPr>
            <p:cNvPr id="68" name="Group 30"/>
            <p:cNvGrpSpPr>
              <a:grpSpLocks/>
            </p:cNvGrpSpPr>
            <p:nvPr/>
          </p:nvGrpSpPr>
          <p:grpSpPr bwMode="auto">
            <a:xfrm>
              <a:off x="805654" y="6076950"/>
              <a:ext cx="3706187" cy="400050"/>
              <a:chOff x="696" y="3171"/>
              <a:chExt cx="3372" cy="336"/>
            </a:xfrm>
          </p:grpSpPr>
          <p:sp>
            <p:nvSpPr>
              <p:cNvPr id="82" name="Text Box 16"/>
              <p:cNvSpPr txBox="1">
                <a:spLocks noChangeArrowheads="1"/>
              </p:cNvSpPr>
              <p:nvPr/>
            </p:nvSpPr>
            <p:spPr bwMode="auto">
              <a:xfrm>
                <a:off x="2335" y="3171"/>
                <a:ext cx="205" cy="2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2000" b="1" dirty="0">
                    <a:latin typeface="Arial" charset="0"/>
                  </a:rPr>
                  <a:t>0</a:t>
                </a:r>
                <a:endParaRPr lang="en-US" b="1" dirty="0">
                  <a:latin typeface="Arial" charset="0"/>
                </a:endParaRPr>
              </a:p>
            </p:txBody>
          </p:sp>
          <p:sp>
            <p:nvSpPr>
              <p:cNvPr id="83" name="Text Box 17"/>
              <p:cNvSpPr txBox="1">
                <a:spLocks noChangeArrowheads="1"/>
              </p:cNvSpPr>
              <p:nvPr/>
            </p:nvSpPr>
            <p:spPr bwMode="auto">
              <a:xfrm>
                <a:off x="3024" y="3171"/>
                <a:ext cx="298" cy="33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2000" b="1" dirty="0">
                    <a:latin typeface="Arial" charset="0"/>
                  </a:rPr>
                  <a:t>5</a:t>
                </a:r>
                <a:endParaRPr lang="en-US" b="1" dirty="0">
                  <a:latin typeface="Arial" charset="0"/>
                </a:endParaRPr>
              </a:p>
            </p:txBody>
          </p:sp>
          <p:sp>
            <p:nvSpPr>
              <p:cNvPr id="84" name="Text Box 18"/>
              <p:cNvSpPr txBox="1">
                <a:spLocks noChangeArrowheads="1"/>
              </p:cNvSpPr>
              <p:nvPr/>
            </p:nvSpPr>
            <p:spPr bwMode="auto">
              <a:xfrm>
                <a:off x="3640" y="3171"/>
                <a:ext cx="428" cy="33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2000" b="1" dirty="0">
                    <a:latin typeface="Arial" charset="0"/>
                  </a:rPr>
                  <a:t>10</a:t>
                </a:r>
                <a:endParaRPr lang="en-US" b="1" dirty="0">
                  <a:latin typeface="Arial" charset="0"/>
                </a:endParaRPr>
              </a:p>
            </p:txBody>
          </p:sp>
          <p:sp>
            <p:nvSpPr>
              <p:cNvPr id="85" name="Text Box 19"/>
              <p:cNvSpPr txBox="1">
                <a:spLocks noChangeArrowheads="1"/>
              </p:cNvSpPr>
              <p:nvPr/>
            </p:nvSpPr>
            <p:spPr bwMode="auto">
              <a:xfrm>
                <a:off x="1488" y="3171"/>
                <a:ext cx="428" cy="33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2000" b="1" dirty="0">
                    <a:latin typeface="Arial" charset="0"/>
                  </a:rPr>
                  <a:t>–5</a:t>
                </a:r>
                <a:endParaRPr lang="en-US" b="1" dirty="0">
                  <a:latin typeface="Arial" charset="0"/>
                </a:endParaRPr>
              </a:p>
            </p:txBody>
          </p:sp>
          <p:sp>
            <p:nvSpPr>
              <p:cNvPr id="86" name="Text Box 20"/>
              <p:cNvSpPr txBox="1">
                <a:spLocks noChangeArrowheads="1"/>
              </p:cNvSpPr>
              <p:nvPr/>
            </p:nvSpPr>
            <p:spPr bwMode="auto">
              <a:xfrm>
                <a:off x="696" y="3171"/>
                <a:ext cx="557" cy="33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2000" b="1" dirty="0">
                    <a:latin typeface="Arial" charset="0"/>
                  </a:rPr>
                  <a:t>–10</a:t>
                </a:r>
                <a:endParaRPr lang="en-US" b="1" dirty="0">
                  <a:latin typeface="Arial" charset="0"/>
                </a:endParaRPr>
              </a:p>
            </p:txBody>
          </p:sp>
        </p:grpSp>
        <p:grpSp>
          <p:nvGrpSpPr>
            <p:cNvPr id="69" name="Group 15"/>
            <p:cNvGrpSpPr>
              <a:grpSpLocks/>
            </p:cNvGrpSpPr>
            <p:nvPr/>
          </p:nvGrpSpPr>
          <p:grpSpPr bwMode="auto">
            <a:xfrm>
              <a:off x="1939933" y="5216125"/>
              <a:ext cx="1580513" cy="857250"/>
              <a:chOff x="1728" y="2352"/>
              <a:chExt cx="1438" cy="720"/>
            </a:xfrm>
          </p:grpSpPr>
          <p:sp>
            <p:nvSpPr>
              <p:cNvPr id="78" name="Line 10"/>
              <p:cNvSpPr>
                <a:spLocks noChangeShapeType="1"/>
              </p:cNvSpPr>
              <p:nvPr/>
            </p:nvSpPr>
            <p:spPr bwMode="auto">
              <a:xfrm flipV="1">
                <a:off x="3166" y="2352"/>
                <a:ext cx="0" cy="720"/>
              </a:xfrm>
              <a:prstGeom prst="line">
                <a:avLst/>
              </a:prstGeom>
              <a:noFill/>
              <a:ln w="57150">
                <a:solidFill>
                  <a:schemeClr val="tx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9" name="Line 11"/>
              <p:cNvSpPr>
                <a:spLocks noChangeShapeType="1"/>
              </p:cNvSpPr>
              <p:nvPr/>
            </p:nvSpPr>
            <p:spPr bwMode="auto">
              <a:xfrm flipV="1">
                <a:off x="1728" y="2352"/>
                <a:ext cx="0" cy="720"/>
              </a:xfrm>
              <a:prstGeom prst="line">
                <a:avLst/>
              </a:prstGeom>
              <a:noFill/>
              <a:ln w="57150">
                <a:solidFill>
                  <a:schemeClr val="tx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70" name="Group 69"/>
            <p:cNvGrpSpPr>
              <a:grpSpLocks/>
            </p:cNvGrpSpPr>
            <p:nvPr/>
          </p:nvGrpSpPr>
          <p:grpSpPr bwMode="auto">
            <a:xfrm>
              <a:off x="1549751" y="4593428"/>
              <a:ext cx="2764249" cy="514350"/>
              <a:chOff x="1373" y="2064"/>
              <a:chExt cx="2515" cy="432"/>
            </a:xfrm>
          </p:grpSpPr>
          <p:graphicFrame>
            <p:nvGraphicFramePr>
              <p:cNvPr id="75" name="Object 31"/>
              <p:cNvGraphicFramePr>
                <a:graphicFrameLocks noChangeAspect="1"/>
              </p:cNvGraphicFramePr>
              <p:nvPr/>
            </p:nvGraphicFramePr>
            <p:xfrm>
              <a:off x="1373" y="2067"/>
              <a:ext cx="835" cy="429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name="Equation" r:id="rId12" imgW="444240" imgH="228600" progId="Equation.3">
                      <p:embed/>
                    </p:oleObj>
                  </mc:Choice>
                  <mc:Fallback>
                    <p:oleObj name="Equation" r:id="rId12" imgW="444240" imgH="228600" progId="Equation.3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3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1373" y="2067"/>
                            <a:ext cx="835" cy="429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 xmlns="">
                                <a:solidFill>
                                  <a:schemeClr val="accent2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xmlns="" w="38100">
                                <a:solidFill>
                                  <a:schemeClr val="tx1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76" name="Object 32"/>
              <p:cNvGraphicFramePr>
                <a:graphicFrameLocks noChangeAspect="1"/>
              </p:cNvGraphicFramePr>
              <p:nvPr/>
            </p:nvGraphicFramePr>
            <p:xfrm>
              <a:off x="2910" y="2064"/>
              <a:ext cx="978" cy="429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name="Equation" r:id="rId13" imgW="520560" imgH="228600" progId="Equation.3">
                      <p:embed/>
                    </p:oleObj>
                  </mc:Choice>
                  <mc:Fallback>
                    <p:oleObj name="Equation" r:id="rId13" imgW="520560" imgH="228600" progId="Equation.3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5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2910" y="2064"/>
                            <a:ext cx="978" cy="429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 xmlns="">
                                <a:solidFill>
                                  <a:schemeClr val="accent2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xmlns="" w="38100">
                                <a:solidFill>
                                  <a:schemeClr val="tx1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  <p:sp>
          <p:nvSpPr>
            <p:cNvPr id="88" name="Line 8"/>
            <p:cNvSpPr>
              <a:spLocks noChangeShapeType="1"/>
            </p:cNvSpPr>
            <p:nvPr/>
          </p:nvSpPr>
          <p:spPr bwMode="auto">
            <a:xfrm>
              <a:off x="647788" y="6087038"/>
              <a:ext cx="4210183" cy="0"/>
            </a:xfrm>
            <a:prstGeom prst="line">
              <a:avLst/>
            </a:prstGeom>
            <a:noFill/>
            <a:ln w="19050">
              <a:solidFill>
                <a:schemeClr val="tx2"/>
              </a:solidFill>
              <a:round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9" name="TextBox 88"/>
            <p:cNvSpPr txBox="1"/>
            <p:nvPr/>
          </p:nvSpPr>
          <p:spPr>
            <a:xfrm>
              <a:off x="4533988" y="5641178"/>
              <a:ext cx="38100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i="1" dirty="0">
                  <a:latin typeface="Symbol" charset="2"/>
                  <a:cs typeface="Symbol" charset="2"/>
                </a:rPr>
                <a:t>w</a:t>
              </a:r>
            </a:p>
          </p:txBody>
        </p: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E7FC330C-8CBA-4A48-96CD-83A614FEF99A}"/>
              </a:ext>
            </a:extLst>
          </p:cNvPr>
          <p:cNvGrpSpPr/>
          <p:nvPr/>
        </p:nvGrpSpPr>
        <p:grpSpPr>
          <a:xfrm>
            <a:off x="5394960" y="3621024"/>
            <a:ext cx="3520440" cy="2779776"/>
            <a:chOff x="5394960" y="3276600"/>
            <a:chExt cx="3520440" cy="2779776"/>
          </a:xfrm>
        </p:grpSpPr>
        <p:pic>
          <p:nvPicPr>
            <p:cNvPr id="105" name="Picture 104" descr="idealBandpass.png"/>
            <p:cNvPicPr>
              <a:picLocks noChangeAspect="1"/>
            </p:cNvPicPr>
            <p:nvPr/>
          </p:nvPicPr>
          <p:blipFill rotWithShape="1"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661" t="3094" r="6912" b="5913"/>
            <a:stretch/>
          </p:blipFill>
          <p:spPr>
            <a:xfrm>
              <a:off x="5394960" y="3276600"/>
              <a:ext cx="3520440" cy="2779776"/>
            </a:xfrm>
            <a:prstGeom prst="rect">
              <a:avLst/>
            </a:prstGeom>
          </p:spPr>
        </p:pic>
        <p:sp>
          <p:nvSpPr>
            <p:cNvPr id="106" name="TextBox 105"/>
            <p:cNvSpPr txBox="1"/>
            <p:nvPr/>
          </p:nvSpPr>
          <p:spPr>
            <a:xfrm>
              <a:off x="8480880" y="5552082"/>
              <a:ext cx="38100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i="1" dirty="0">
                  <a:latin typeface="Symbol" charset="2"/>
                  <a:cs typeface="Symbol" charset="2"/>
                </a:rPr>
                <a:t>w</a:t>
              </a:r>
            </a:p>
          </p:txBody>
        </p:sp>
        <p:sp>
          <p:nvSpPr>
            <p:cNvPr id="107" name="TextBox 106"/>
            <p:cNvSpPr txBox="1"/>
            <p:nvPr/>
          </p:nvSpPr>
          <p:spPr>
            <a:xfrm>
              <a:off x="5638800" y="3334512"/>
              <a:ext cx="312420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i="1" dirty="0" err="1"/>
                <a:t>Bandpass</a:t>
              </a:r>
              <a:r>
                <a:rPr lang="en-US" sz="2000" b="1" i="1" dirty="0"/>
                <a:t> Filter</a:t>
              </a:r>
            </a:p>
          </p:txBody>
        </p:sp>
        <p:grpSp>
          <p:nvGrpSpPr>
            <p:cNvPr id="108" name="Group 107"/>
            <p:cNvGrpSpPr/>
            <p:nvPr/>
          </p:nvGrpSpPr>
          <p:grpSpPr>
            <a:xfrm>
              <a:off x="6252660" y="5544312"/>
              <a:ext cx="1905000" cy="419220"/>
              <a:chOff x="762000" y="3638490"/>
              <a:chExt cx="1905000" cy="419220"/>
            </a:xfrm>
          </p:grpSpPr>
          <p:sp>
            <p:nvSpPr>
              <p:cNvPr id="109" name="TextBox 108"/>
              <p:cNvSpPr txBox="1"/>
              <p:nvPr/>
            </p:nvSpPr>
            <p:spPr>
              <a:xfrm>
                <a:off x="1588860" y="3646260"/>
                <a:ext cx="304800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dirty="0"/>
                  <a:t>0</a:t>
                </a:r>
              </a:p>
            </p:txBody>
          </p:sp>
          <p:sp>
            <p:nvSpPr>
              <p:cNvPr id="110" name="TextBox 109"/>
              <p:cNvSpPr txBox="1"/>
              <p:nvPr/>
            </p:nvSpPr>
            <p:spPr>
              <a:xfrm>
                <a:off x="2362200" y="3657600"/>
                <a:ext cx="304800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dirty="0"/>
                  <a:t>5</a:t>
                </a:r>
              </a:p>
            </p:txBody>
          </p:sp>
          <p:sp>
            <p:nvSpPr>
              <p:cNvPr id="111" name="TextBox 110"/>
              <p:cNvSpPr txBox="1"/>
              <p:nvPr/>
            </p:nvSpPr>
            <p:spPr>
              <a:xfrm>
                <a:off x="762000" y="3638490"/>
                <a:ext cx="533400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dirty="0"/>
                  <a:t>-5</a:t>
                </a:r>
              </a:p>
            </p:txBody>
          </p:sp>
        </p:grpSp>
      </p:grpSp>
      <p:sp>
        <p:nvSpPr>
          <p:cNvPr id="62" name="TextBox 61"/>
          <p:cNvSpPr txBox="1"/>
          <p:nvPr/>
        </p:nvSpPr>
        <p:spPr>
          <a:xfrm>
            <a:off x="0" y="6519446"/>
            <a:ext cx="4953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i="1" dirty="0">
                <a:solidFill>
                  <a:srgbClr val="0000FF"/>
                </a:solidFill>
              </a:rPr>
              <a:t>See lecture slide 2-12 for spectral representation of x(t)</a:t>
            </a:r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id="{D104C098-D042-2E43-A02D-07D59B47E3AE}"/>
              </a:ext>
            </a:extLst>
          </p:cNvPr>
          <p:cNvSpPr txBox="1"/>
          <p:nvPr/>
        </p:nvSpPr>
        <p:spPr>
          <a:xfrm>
            <a:off x="5623038" y="3276600"/>
            <a:ext cx="3139962" cy="457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i="1" dirty="0">
                <a:solidFill>
                  <a:srgbClr val="0000FF"/>
                </a:solidFill>
              </a:rPr>
              <a:t>H</a:t>
            </a:r>
            <a:r>
              <a:rPr lang="en-US" dirty="0">
                <a:solidFill>
                  <a:srgbClr val="0000FF"/>
                </a:solidFill>
              </a:rPr>
              <a:t>(</a:t>
            </a:r>
            <a:r>
              <a:rPr lang="en-US" i="1" dirty="0" err="1">
                <a:solidFill>
                  <a:srgbClr val="0000FF"/>
                </a:solidFill>
              </a:rPr>
              <a:t>j</a:t>
            </a:r>
            <a:r>
              <a:rPr lang="en-US" i="1" dirty="0" err="1">
                <a:solidFill>
                  <a:srgbClr val="0000FF"/>
                </a:solidFill>
                <a:latin typeface="Symbol" charset="2"/>
                <a:cs typeface="Symbol" charset="2"/>
              </a:rPr>
              <a:t>w</a:t>
            </a:r>
            <a:r>
              <a:rPr lang="en-US" dirty="0">
                <a:solidFill>
                  <a:srgbClr val="0000FF"/>
                </a:solidFill>
              </a:rPr>
              <a:t>)</a:t>
            </a:r>
          </a:p>
        </p:txBody>
      </p:sp>
      <p:sp>
        <p:nvSpPr>
          <p:cNvPr id="73" name="TextBox 72">
            <a:extLst>
              <a:ext uri="{FF2B5EF4-FFF2-40B4-BE49-F238E27FC236}">
                <a16:creationId xmlns:a16="http://schemas.microsoft.com/office/drawing/2014/main" id="{7A7F48DC-F5B5-8E46-B327-17BCFC40594D}"/>
              </a:ext>
            </a:extLst>
          </p:cNvPr>
          <p:cNvSpPr txBox="1"/>
          <p:nvPr/>
        </p:nvSpPr>
        <p:spPr>
          <a:xfrm>
            <a:off x="274593" y="4191000"/>
            <a:ext cx="4830807" cy="457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i="1" dirty="0">
                <a:solidFill>
                  <a:srgbClr val="0000FF"/>
                </a:solidFill>
              </a:rPr>
              <a:t>Y</a:t>
            </a:r>
            <a:r>
              <a:rPr lang="en-US" dirty="0">
                <a:solidFill>
                  <a:srgbClr val="0000FF"/>
                </a:solidFill>
              </a:rPr>
              <a:t>(</a:t>
            </a:r>
            <a:r>
              <a:rPr lang="en-US" i="1" dirty="0" err="1">
                <a:solidFill>
                  <a:srgbClr val="0000FF"/>
                </a:solidFill>
              </a:rPr>
              <a:t>j</a:t>
            </a:r>
            <a:r>
              <a:rPr lang="en-US" i="1" dirty="0" err="1">
                <a:solidFill>
                  <a:srgbClr val="0000FF"/>
                </a:solidFill>
                <a:latin typeface="Symbol" charset="2"/>
                <a:cs typeface="Symbol" charset="2"/>
              </a:rPr>
              <a:t>w</a:t>
            </a:r>
            <a:r>
              <a:rPr lang="en-US" dirty="0">
                <a:solidFill>
                  <a:srgbClr val="0000FF"/>
                </a:solidFill>
              </a:rPr>
              <a:t>) = </a:t>
            </a:r>
            <a:r>
              <a:rPr lang="en-US" i="1" dirty="0">
                <a:solidFill>
                  <a:srgbClr val="0000FF"/>
                </a:solidFill>
              </a:rPr>
              <a:t>H</a:t>
            </a:r>
            <a:r>
              <a:rPr lang="en-US" dirty="0">
                <a:solidFill>
                  <a:srgbClr val="0000FF"/>
                </a:solidFill>
              </a:rPr>
              <a:t>(</a:t>
            </a:r>
            <a:r>
              <a:rPr lang="en-US" i="1" dirty="0" err="1">
                <a:solidFill>
                  <a:srgbClr val="0000FF"/>
                </a:solidFill>
              </a:rPr>
              <a:t>j</a:t>
            </a:r>
            <a:r>
              <a:rPr lang="en-US" i="1" dirty="0" err="1">
                <a:solidFill>
                  <a:srgbClr val="0000FF"/>
                </a:solidFill>
                <a:latin typeface="Symbol" charset="2"/>
                <a:cs typeface="Symbol" charset="2"/>
              </a:rPr>
              <a:t>w</a:t>
            </a:r>
            <a:r>
              <a:rPr lang="en-US" dirty="0">
                <a:solidFill>
                  <a:srgbClr val="0000FF"/>
                </a:solidFill>
              </a:rPr>
              <a:t>) </a:t>
            </a:r>
            <a:r>
              <a:rPr lang="en-US" i="1" dirty="0">
                <a:solidFill>
                  <a:srgbClr val="0000FF"/>
                </a:solidFill>
              </a:rPr>
              <a:t>X</a:t>
            </a:r>
            <a:r>
              <a:rPr lang="en-US" dirty="0">
                <a:solidFill>
                  <a:srgbClr val="0000FF"/>
                </a:solidFill>
              </a:rPr>
              <a:t>(</a:t>
            </a:r>
            <a:r>
              <a:rPr lang="en-US" i="1" dirty="0" err="1">
                <a:solidFill>
                  <a:srgbClr val="0000FF"/>
                </a:solidFill>
              </a:rPr>
              <a:t>j</a:t>
            </a:r>
            <a:r>
              <a:rPr lang="en-US" i="1" dirty="0" err="1">
                <a:solidFill>
                  <a:srgbClr val="0000FF"/>
                </a:solidFill>
                <a:latin typeface="Symbol" charset="2"/>
                <a:cs typeface="Symbol" charset="2"/>
              </a:rPr>
              <a:t>w</a:t>
            </a:r>
            <a:r>
              <a:rPr lang="en-US" dirty="0">
                <a:solidFill>
                  <a:srgbClr val="0000FF"/>
                </a:solidFill>
              </a:rPr>
              <a:t>) </a:t>
            </a:r>
          </a:p>
        </p:txBody>
      </p:sp>
    </p:spTree>
    <p:extLst>
      <p:ext uri="{BB962C8B-B14F-4D97-AF65-F5344CB8AC3E}">
        <p14:creationId xmlns:p14="http://schemas.microsoft.com/office/powerpoint/2010/main" val="39770236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" grpId="0"/>
      <p:bldP spid="63" grpId="0"/>
      <p:bldP spid="64" grpId="0"/>
      <p:bldP spid="62" grpId="0"/>
      <p:bldP spid="71" grpId="0"/>
      <p:bldP spid="7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21" y="304800"/>
            <a:ext cx="9067800" cy="1143000"/>
          </a:xfrm>
        </p:spPr>
        <p:txBody>
          <a:bodyPr/>
          <a:lstStyle/>
          <a:p>
            <a:r>
              <a:rPr lang="en-US" dirty="0"/>
              <a:t>Applying Ideal Filters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/>
              <a:t>14-</a:t>
            </a:r>
            <a:fld id="{95762E6C-DE49-564A-8C5A-CB9F7777570B}" type="slidenum">
              <a:rPr lang="en-US" smtClean="0"/>
              <a:pPr/>
              <a:t>13</a:t>
            </a:fld>
            <a:endParaRPr lang="en-US" dirty="0"/>
          </a:p>
        </p:txBody>
      </p:sp>
      <p:sp>
        <p:nvSpPr>
          <p:cNvPr id="6" name="Text Box 8"/>
          <p:cNvSpPr txBox="1">
            <a:spLocks noChangeArrowheads="1"/>
          </p:cNvSpPr>
          <p:nvPr/>
        </p:nvSpPr>
        <p:spPr bwMode="auto">
          <a:xfrm>
            <a:off x="0" y="0"/>
            <a:ext cx="914400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 b="1">
                <a:solidFill>
                  <a:srgbClr val="CC00CC"/>
                </a:solidFill>
                <a:latin typeface="Times New Roman" charset="0"/>
                <a:ea typeface="ＭＳ Ｐゴシック" charset="0"/>
              </a:defRPr>
            </a:lvl1pPr>
            <a:lvl2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600" b="0" i="1" dirty="0">
                <a:solidFill>
                  <a:schemeClr val="tx1"/>
                </a:solidFill>
              </a:rPr>
              <a:t>Frequency Response – </a:t>
            </a:r>
            <a:r>
              <a:rPr lang="en-US" sz="1600" b="0" i="1" dirty="0" err="1">
                <a:solidFill>
                  <a:schemeClr val="tx1"/>
                </a:solidFill>
              </a:rPr>
              <a:t>SPFirst</a:t>
            </a:r>
            <a:r>
              <a:rPr lang="en-US" sz="1600" b="0" i="1" dirty="0">
                <a:solidFill>
                  <a:schemeClr val="tx1"/>
                </a:solidFill>
              </a:rPr>
              <a:t> Sec. 10-4</a:t>
            </a:r>
          </a:p>
        </p:txBody>
      </p:sp>
      <p:grpSp>
        <p:nvGrpSpPr>
          <p:cNvPr id="55" name="Group 54"/>
          <p:cNvGrpSpPr/>
          <p:nvPr/>
        </p:nvGrpSpPr>
        <p:grpSpPr>
          <a:xfrm>
            <a:off x="5791200" y="2057400"/>
            <a:ext cx="2743200" cy="539506"/>
            <a:chOff x="1219200" y="1975094"/>
            <a:chExt cx="2743200" cy="539506"/>
          </a:xfrm>
        </p:grpSpPr>
        <p:sp>
          <p:nvSpPr>
            <p:cNvPr id="56" name="Rectangle 30"/>
            <p:cNvSpPr>
              <a:spLocks noChangeArrowheads="1"/>
            </p:cNvSpPr>
            <p:nvPr/>
          </p:nvSpPr>
          <p:spPr bwMode="auto">
            <a:xfrm>
              <a:off x="2133600" y="2057400"/>
              <a:ext cx="914400" cy="457200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i="1" dirty="0"/>
                <a:t>h</a:t>
              </a:r>
              <a:r>
                <a:rPr lang="en-US" dirty="0"/>
                <a:t>(</a:t>
              </a:r>
              <a:r>
                <a:rPr lang="en-US" i="1" dirty="0"/>
                <a:t>t</a:t>
              </a:r>
              <a:r>
                <a:rPr lang="en-US" dirty="0"/>
                <a:t>)</a:t>
              </a:r>
            </a:p>
          </p:txBody>
        </p:sp>
        <p:sp>
          <p:nvSpPr>
            <p:cNvPr id="57" name="Rectangle 31"/>
            <p:cNvSpPr>
              <a:spLocks noChangeArrowheads="1"/>
            </p:cNvSpPr>
            <p:nvPr/>
          </p:nvSpPr>
          <p:spPr bwMode="auto">
            <a:xfrm>
              <a:off x="3429000" y="1975094"/>
              <a:ext cx="533400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/>
              <a:r>
                <a:rPr lang="en-US" i="1" dirty="0">
                  <a:solidFill>
                    <a:srgbClr val="0000FF"/>
                  </a:solidFill>
                </a:rPr>
                <a:t>y</a:t>
              </a:r>
              <a:r>
                <a:rPr lang="en-US" dirty="0">
                  <a:solidFill>
                    <a:srgbClr val="0000FF"/>
                  </a:solidFill>
                </a:rPr>
                <a:t>(</a:t>
              </a:r>
              <a:r>
                <a:rPr lang="en-US" i="1" dirty="0">
                  <a:solidFill>
                    <a:srgbClr val="0000FF"/>
                  </a:solidFill>
                </a:rPr>
                <a:t>t</a:t>
              </a:r>
              <a:r>
                <a:rPr lang="en-US" dirty="0">
                  <a:solidFill>
                    <a:srgbClr val="0000FF"/>
                  </a:solidFill>
                </a:rPr>
                <a:t>)</a:t>
              </a:r>
            </a:p>
          </p:txBody>
        </p:sp>
        <p:sp>
          <p:nvSpPr>
            <p:cNvPr id="58" name="Rectangle 32"/>
            <p:cNvSpPr>
              <a:spLocks noChangeArrowheads="1"/>
            </p:cNvSpPr>
            <p:nvPr/>
          </p:nvSpPr>
          <p:spPr bwMode="auto">
            <a:xfrm>
              <a:off x="1219200" y="2004716"/>
              <a:ext cx="533400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/>
              <a:r>
                <a:rPr lang="en-US" i="1" dirty="0">
                  <a:solidFill>
                    <a:srgbClr val="0000FF"/>
                  </a:solidFill>
                </a:rPr>
                <a:t>x</a:t>
              </a:r>
              <a:r>
                <a:rPr lang="en-US" dirty="0">
                  <a:solidFill>
                    <a:srgbClr val="0000FF"/>
                  </a:solidFill>
                </a:rPr>
                <a:t>(</a:t>
              </a:r>
              <a:r>
                <a:rPr lang="en-US" i="1" dirty="0">
                  <a:solidFill>
                    <a:srgbClr val="0000FF"/>
                  </a:solidFill>
                </a:rPr>
                <a:t>t</a:t>
              </a:r>
              <a:r>
                <a:rPr lang="en-US" dirty="0">
                  <a:solidFill>
                    <a:srgbClr val="0000FF"/>
                  </a:solidFill>
                </a:rPr>
                <a:t>)</a:t>
              </a:r>
            </a:p>
          </p:txBody>
        </p:sp>
        <p:cxnSp>
          <p:nvCxnSpPr>
            <p:cNvPr id="59" name="AutoShape 33"/>
            <p:cNvCxnSpPr>
              <a:cxnSpLocks noChangeShapeType="1"/>
              <a:endCxn id="56" idx="1"/>
            </p:cNvCxnSpPr>
            <p:nvPr/>
          </p:nvCxnSpPr>
          <p:spPr bwMode="auto">
            <a:xfrm>
              <a:off x="1828800" y="2286000"/>
              <a:ext cx="304800" cy="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60" name="AutoShape 34"/>
            <p:cNvCxnSpPr>
              <a:cxnSpLocks noChangeShapeType="1"/>
              <a:stCxn id="56" idx="3"/>
            </p:cNvCxnSpPr>
            <p:nvPr/>
          </p:nvCxnSpPr>
          <p:spPr bwMode="auto">
            <a:xfrm>
              <a:off x="3048000" y="2286000"/>
              <a:ext cx="304800" cy="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</p:grpSp>
      <p:sp>
        <p:nvSpPr>
          <p:cNvPr id="61" name="Rectangle 1028"/>
          <p:cNvSpPr txBox="1">
            <a:spLocks noChangeArrowheads="1"/>
          </p:cNvSpPr>
          <p:nvPr/>
        </p:nvSpPr>
        <p:spPr bwMode="auto">
          <a:xfrm>
            <a:off x="5791200" y="2590800"/>
            <a:ext cx="2209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 b="1">
                <a:solidFill>
                  <a:srgbClr val="CC00CC"/>
                </a:solidFill>
                <a:latin typeface="+mn-lt"/>
                <a:ea typeface="ＭＳ Ｐゴシック" charset="0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  <a:ea typeface="ＭＳ Ｐゴシック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  <a:ea typeface="ＭＳ Ｐゴシック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800">
                <a:solidFill>
                  <a:schemeClr val="tx1"/>
                </a:solidFill>
                <a:latin typeface="+mn-lt"/>
                <a:ea typeface="ＭＳ Ｐゴシック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+mn-lt"/>
                <a:ea typeface="ＭＳ Ｐゴシック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+mn-lt"/>
              </a:defRPr>
            </a:lvl9pPr>
          </a:lstStyle>
          <a:p>
            <a:pPr marL="457200" lvl="1" indent="0" algn="ctr">
              <a:buNone/>
            </a:pPr>
            <a:r>
              <a:rPr lang="en-US" i="1" dirty="0">
                <a:latin typeface="Times New Roman" charset="0"/>
              </a:rPr>
              <a:t>LTI System</a:t>
            </a:r>
          </a:p>
        </p:txBody>
      </p:sp>
      <p:sp>
        <p:nvSpPr>
          <p:cNvPr id="63" name="Rectangle 1028"/>
          <p:cNvSpPr txBox="1">
            <a:spLocks noChangeArrowheads="1"/>
          </p:cNvSpPr>
          <p:nvPr/>
        </p:nvSpPr>
        <p:spPr bwMode="auto">
          <a:xfrm>
            <a:off x="76200" y="1447800"/>
            <a:ext cx="72009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 b="1">
                <a:solidFill>
                  <a:srgbClr val="CC00CC"/>
                </a:solidFill>
                <a:latin typeface="+mn-lt"/>
                <a:ea typeface="ＭＳ Ｐゴシック" charset="0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  <a:ea typeface="ＭＳ Ｐゴシック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  <a:ea typeface="ＭＳ Ｐゴシック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800">
                <a:solidFill>
                  <a:schemeClr val="tx1"/>
                </a:solidFill>
                <a:latin typeface="+mn-lt"/>
                <a:ea typeface="ＭＳ Ｐゴシック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+mn-lt"/>
                <a:ea typeface="ＭＳ Ｐゴシック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+mn-lt"/>
              </a:defRPr>
            </a:lvl9pPr>
          </a:lstStyle>
          <a:p>
            <a:pPr marL="457200" lvl="1" indent="0">
              <a:buNone/>
            </a:pPr>
            <a:r>
              <a:rPr lang="en-US" i="1" dirty="0"/>
              <a:t>x</a:t>
            </a:r>
            <a:r>
              <a:rPr lang="en-US" dirty="0"/>
              <a:t>(</a:t>
            </a:r>
            <a:r>
              <a:rPr lang="en-US" i="1" dirty="0"/>
              <a:t>t</a:t>
            </a:r>
            <a:r>
              <a:rPr lang="en-US" dirty="0"/>
              <a:t>) = 10 + 14 </a:t>
            </a:r>
            <a:r>
              <a:rPr lang="en-US" dirty="0" err="1"/>
              <a:t>cos</a:t>
            </a:r>
            <a:r>
              <a:rPr lang="en-US" dirty="0"/>
              <a:t>(5</a:t>
            </a:r>
            <a:r>
              <a:rPr lang="en-US" i="1" dirty="0"/>
              <a:t>t</a:t>
            </a:r>
            <a:r>
              <a:rPr lang="en-US" dirty="0"/>
              <a:t> – </a:t>
            </a:r>
            <a:r>
              <a:rPr lang="en-US" dirty="0">
                <a:latin typeface="Symbol" charset="2"/>
                <a:cs typeface="Symbol" charset="2"/>
              </a:rPr>
              <a:t>p</a:t>
            </a:r>
            <a:r>
              <a:rPr lang="en-US" dirty="0"/>
              <a:t>/3) + 8 </a:t>
            </a:r>
            <a:r>
              <a:rPr lang="en-US" dirty="0" err="1"/>
              <a:t>cos</a:t>
            </a:r>
            <a:r>
              <a:rPr lang="en-US" dirty="0"/>
              <a:t>(10</a:t>
            </a:r>
            <a:r>
              <a:rPr lang="en-US" i="1" dirty="0"/>
              <a:t>t</a:t>
            </a:r>
            <a:r>
              <a:rPr lang="en-US" dirty="0"/>
              <a:t> + </a:t>
            </a:r>
            <a:r>
              <a:rPr lang="en-US" dirty="0">
                <a:latin typeface="Symbol" charset="2"/>
                <a:cs typeface="Symbol" charset="2"/>
              </a:rPr>
              <a:t>p</a:t>
            </a:r>
            <a:r>
              <a:rPr lang="en-US" dirty="0"/>
              <a:t>/2)</a:t>
            </a:r>
          </a:p>
          <a:p>
            <a:pPr marL="457200" lvl="1" indent="0">
              <a:buNone/>
            </a:pPr>
            <a:endParaRPr lang="en-US" dirty="0">
              <a:latin typeface="Times New Roman" charset="0"/>
            </a:endParaRPr>
          </a:p>
        </p:txBody>
      </p:sp>
      <p:sp>
        <p:nvSpPr>
          <p:cNvPr id="64" name="TextBox 63"/>
          <p:cNvSpPr txBox="1"/>
          <p:nvPr/>
        </p:nvSpPr>
        <p:spPr>
          <a:xfrm>
            <a:off x="533400" y="1981200"/>
            <a:ext cx="914400" cy="457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i="1" dirty="0">
                <a:solidFill>
                  <a:srgbClr val="0000FF"/>
                </a:solidFill>
              </a:rPr>
              <a:t>X</a:t>
            </a:r>
            <a:r>
              <a:rPr lang="en-US" dirty="0">
                <a:solidFill>
                  <a:srgbClr val="0000FF"/>
                </a:solidFill>
              </a:rPr>
              <a:t>(</a:t>
            </a:r>
            <a:r>
              <a:rPr lang="en-US" i="1" dirty="0" err="1">
                <a:solidFill>
                  <a:srgbClr val="0000FF"/>
                </a:solidFill>
              </a:rPr>
              <a:t>j</a:t>
            </a:r>
            <a:r>
              <a:rPr lang="en-US" i="1" dirty="0" err="1">
                <a:solidFill>
                  <a:srgbClr val="0000FF"/>
                </a:solidFill>
                <a:latin typeface="Symbol" charset="2"/>
                <a:cs typeface="Symbol" charset="2"/>
              </a:rPr>
              <a:t>w</a:t>
            </a:r>
            <a:r>
              <a:rPr lang="en-US" dirty="0">
                <a:solidFill>
                  <a:srgbClr val="0000FF"/>
                </a:solidFill>
              </a:rPr>
              <a:t>)</a:t>
            </a:r>
          </a:p>
        </p:txBody>
      </p:sp>
      <p:grpSp>
        <p:nvGrpSpPr>
          <p:cNvPr id="97" name="Group 96"/>
          <p:cNvGrpSpPr/>
          <p:nvPr/>
        </p:nvGrpSpPr>
        <p:grpSpPr>
          <a:xfrm>
            <a:off x="647788" y="2057400"/>
            <a:ext cx="4533812" cy="2055022"/>
            <a:chOff x="647788" y="2135978"/>
            <a:chExt cx="4533812" cy="2055022"/>
          </a:xfrm>
        </p:grpSpPr>
        <p:grpSp>
          <p:nvGrpSpPr>
            <p:cNvPr id="36" name="Group 30"/>
            <p:cNvGrpSpPr>
              <a:grpSpLocks/>
            </p:cNvGrpSpPr>
            <p:nvPr/>
          </p:nvGrpSpPr>
          <p:grpSpPr bwMode="auto">
            <a:xfrm>
              <a:off x="805654" y="3790950"/>
              <a:ext cx="3706187" cy="400050"/>
              <a:chOff x="696" y="3171"/>
              <a:chExt cx="3372" cy="336"/>
            </a:xfrm>
          </p:grpSpPr>
          <p:sp>
            <p:nvSpPr>
              <p:cNvPr id="50" name="Text Box 16"/>
              <p:cNvSpPr txBox="1">
                <a:spLocks noChangeArrowheads="1"/>
              </p:cNvSpPr>
              <p:nvPr/>
            </p:nvSpPr>
            <p:spPr bwMode="auto">
              <a:xfrm>
                <a:off x="2335" y="3171"/>
                <a:ext cx="205" cy="2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2000" b="1" dirty="0">
                    <a:latin typeface="Arial" charset="0"/>
                  </a:rPr>
                  <a:t>0</a:t>
                </a:r>
                <a:endParaRPr lang="en-US" b="1" dirty="0">
                  <a:latin typeface="Arial" charset="0"/>
                </a:endParaRPr>
              </a:p>
            </p:txBody>
          </p:sp>
          <p:sp>
            <p:nvSpPr>
              <p:cNvPr id="51" name="Text Box 17"/>
              <p:cNvSpPr txBox="1">
                <a:spLocks noChangeArrowheads="1"/>
              </p:cNvSpPr>
              <p:nvPr/>
            </p:nvSpPr>
            <p:spPr bwMode="auto">
              <a:xfrm>
                <a:off x="3024" y="3171"/>
                <a:ext cx="298" cy="33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2000" b="1" dirty="0">
                    <a:latin typeface="Arial" charset="0"/>
                  </a:rPr>
                  <a:t>5</a:t>
                </a:r>
                <a:endParaRPr lang="en-US" b="1" dirty="0">
                  <a:latin typeface="Arial" charset="0"/>
                </a:endParaRPr>
              </a:p>
            </p:txBody>
          </p:sp>
          <p:sp>
            <p:nvSpPr>
              <p:cNvPr id="52" name="Text Box 18"/>
              <p:cNvSpPr txBox="1">
                <a:spLocks noChangeArrowheads="1"/>
              </p:cNvSpPr>
              <p:nvPr/>
            </p:nvSpPr>
            <p:spPr bwMode="auto">
              <a:xfrm>
                <a:off x="3640" y="3171"/>
                <a:ext cx="428" cy="33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2000" b="1" dirty="0">
                    <a:latin typeface="Arial" charset="0"/>
                  </a:rPr>
                  <a:t>10</a:t>
                </a:r>
                <a:endParaRPr lang="en-US" b="1" dirty="0">
                  <a:latin typeface="Arial" charset="0"/>
                </a:endParaRPr>
              </a:p>
            </p:txBody>
          </p:sp>
          <p:sp>
            <p:nvSpPr>
              <p:cNvPr id="53" name="Text Box 19"/>
              <p:cNvSpPr txBox="1">
                <a:spLocks noChangeArrowheads="1"/>
              </p:cNvSpPr>
              <p:nvPr/>
            </p:nvSpPr>
            <p:spPr bwMode="auto">
              <a:xfrm>
                <a:off x="1488" y="3171"/>
                <a:ext cx="428" cy="33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2000" b="1" dirty="0">
                    <a:latin typeface="Arial" charset="0"/>
                  </a:rPr>
                  <a:t>–5</a:t>
                </a:r>
                <a:endParaRPr lang="en-US" b="1" dirty="0">
                  <a:latin typeface="Arial" charset="0"/>
                </a:endParaRPr>
              </a:p>
            </p:txBody>
          </p:sp>
          <p:sp>
            <p:nvSpPr>
              <p:cNvPr id="54" name="Text Box 20"/>
              <p:cNvSpPr txBox="1">
                <a:spLocks noChangeArrowheads="1"/>
              </p:cNvSpPr>
              <p:nvPr/>
            </p:nvSpPr>
            <p:spPr bwMode="auto">
              <a:xfrm>
                <a:off x="696" y="3171"/>
                <a:ext cx="557" cy="33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2000" b="1" dirty="0">
                    <a:latin typeface="Arial" charset="0"/>
                  </a:rPr>
                  <a:t>–10</a:t>
                </a:r>
                <a:endParaRPr lang="en-US" b="1" dirty="0">
                  <a:latin typeface="Arial" charset="0"/>
                </a:endParaRPr>
              </a:p>
            </p:txBody>
          </p:sp>
        </p:grpSp>
        <p:grpSp>
          <p:nvGrpSpPr>
            <p:cNvPr id="37" name="Group 15"/>
            <p:cNvGrpSpPr>
              <a:grpSpLocks/>
            </p:cNvGrpSpPr>
            <p:nvPr/>
          </p:nvGrpSpPr>
          <p:grpSpPr bwMode="auto">
            <a:xfrm>
              <a:off x="1189244" y="2530075"/>
              <a:ext cx="3093981" cy="1257300"/>
              <a:chOff x="1045" y="2016"/>
              <a:chExt cx="2815" cy="1056"/>
            </a:xfrm>
          </p:grpSpPr>
          <p:sp>
            <p:nvSpPr>
              <p:cNvPr id="45" name="Line 9"/>
              <p:cNvSpPr>
                <a:spLocks noChangeShapeType="1"/>
              </p:cNvSpPr>
              <p:nvPr/>
            </p:nvSpPr>
            <p:spPr bwMode="auto">
              <a:xfrm flipV="1">
                <a:off x="2448" y="2016"/>
                <a:ext cx="0" cy="1056"/>
              </a:xfrm>
              <a:prstGeom prst="line">
                <a:avLst/>
              </a:prstGeom>
              <a:noFill/>
              <a:ln w="57150">
                <a:solidFill>
                  <a:schemeClr val="tx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6" name="Line 10"/>
              <p:cNvSpPr>
                <a:spLocks noChangeShapeType="1"/>
              </p:cNvSpPr>
              <p:nvPr/>
            </p:nvSpPr>
            <p:spPr bwMode="auto">
              <a:xfrm flipV="1">
                <a:off x="3166" y="2352"/>
                <a:ext cx="0" cy="720"/>
              </a:xfrm>
              <a:prstGeom prst="line">
                <a:avLst/>
              </a:prstGeom>
              <a:noFill/>
              <a:ln w="57150">
                <a:solidFill>
                  <a:schemeClr val="tx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7" name="Line 11"/>
              <p:cNvSpPr>
                <a:spLocks noChangeShapeType="1"/>
              </p:cNvSpPr>
              <p:nvPr/>
            </p:nvSpPr>
            <p:spPr bwMode="auto">
              <a:xfrm flipV="1">
                <a:off x="1728" y="2352"/>
                <a:ext cx="0" cy="720"/>
              </a:xfrm>
              <a:prstGeom prst="line">
                <a:avLst/>
              </a:prstGeom>
              <a:noFill/>
              <a:ln w="57150">
                <a:solidFill>
                  <a:schemeClr val="tx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8" name="Line 12"/>
              <p:cNvSpPr>
                <a:spLocks noChangeShapeType="1"/>
              </p:cNvSpPr>
              <p:nvPr/>
            </p:nvSpPr>
            <p:spPr bwMode="auto">
              <a:xfrm flipV="1">
                <a:off x="3860" y="2640"/>
                <a:ext cx="0" cy="432"/>
              </a:xfrm>
              <a:prstGeom prst="line">
                <a:avLst/>
              </a:prstGeom>
              <a:noFill/>
              <a:ln w="57150">
                <a:solidFill>
                  <a:schemeClr val="tx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9" name="Line 13"/>
              <p:cNvSpPr>
                <a:spLocks noChangeShapeType="1"/>
              </p:cNvSpPr>
              <p:nvPr/>
            </p:nvSpPr>
            <p:spPr bwMode="auto">
              <a:xfrm flipV="1">
                <a:off x="1045" y="2640"/>
                <a:ext cx="0" cy="432"/>
              </a:xfrm>
              <a:prstGeom prst="line">
                <a:avLst/>
              </a:prstGeom>
              <a:noFill/>
              <a:ln w="57150">
                <a:solidFill>
                  <a:schemeClr val="tx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38" name="Group 37"/>
            <p:cNvGrpSpPr>
              <a:grpSpLocks/>
            </p:cNvGrpSpPr>
            <p:nvPr/>
          </p:nvGrpSpPr>
          <p:grpSpPr bwMode="auto">
            <a:xfrm>
              <a:off x="1549751" y="2307428"/>
              <a:ext cx="2764249" cy="514350"/>
              <a:chOff x="1373" y="2064"/>
              <a:chExt cx="2515" cy="432"/>
            </a:xfrm>
          </p:grpSpPr>
          <p:graphicFrame>
            <p:nvGraphicFramePr>
              <p:cNvPr id="43" name="Object 31"/>
              <p:cNvGraphicFramePr>
                <a:graphicFrameLocks noChangeAspect="1"/>
              </p:cNvGraphicFramePr>
              <p:nvPr/>
            </p:nvGraphicFramePr>
            <p:xfrm>
              <a:off x="1373" y="2067"/>
              <a:ext cx="835" cy="429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name="Equation" r:id="rId2" imgW="444240" imgH="228600" progId="Equation.3">
                      <p:embed/>
                    </p:oleObj>
                  </mc:Choice>
                  <mc:Fallback>
                    <p:oleObj name="Equation" r:id="rId2" imgW="444240" imgH="228600" progId="Equation.3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3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1373" y="2067"/>
                            <a:ext cx="835" cy="429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 xmlns="">
                                <a:solidFill>
                                  <a:schemeClr val="accent2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xmlns="" w="38100">
                                <a:solidFill>
                                  <a:schemeClr val="tx1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44" name="Object 32"/>
              <p:cNvGraphicFramePr>
                <a:graphicFrameLocks noChangeAspect="1"/>
              </p:cNvGraphicFramePr>
              <p:nvPr/>
            </p:nvGraphicFramePr>
            <p:xfrm>
              <a:off x="2910" y="2064"/>
              <a:ext cx="978" cy="429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name="Equation" r:id="rId4" imgW="520560" imgH="228600" progId="Equation.3">
                      <p:embed/>
                    </p:oleObj>
                  </mc:Choice>
                  <mc:Fallback>
                    <p:oleObj name="Equation" r:id="rId4" imgW="520560" imgH="228600" progId="Equation.3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5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2910" y="2064"/>
                            <a:ext cx="978" cy="429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 xmlns="">
                                <a:solidFill>
                                  <a:schemeClr val="accent2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xmlns="" w="38100">
                                <a:solidFill>
                                  <a:schemeClr val="tx1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  <p:grpSp>
          <p:nvGrpSpPr>
            <p:cNvPr id="39" name="Group 36"/>
            <p:cNvGrpSpPr>
              <a:grpSpLocks/>
            </p:cNvGrpSpPr>
            <p:nvPr/>
          </p:nvGrpSpPr>
          <p:grpSpPr bwMode="auto">
            <a:xfrm>
              <a:off x="647788" y="2745578"/>
              <a:ext cx="4533812" cy="510778"/>
              <a:chOff x="377" y="2352"/>
              <a:chExt cx="4125" cy="429"/>
            </a:xfrm>
          </p:grpSpPr>
          <p:graphicFrame>
            <p:nvGraphicFramePr>
              <p:cNvPr id="41" name="Object 33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1704157943"/>
                  </p:ext>
                </p:extLst>
              </p:nvPr>
            </p:nvGraphicFramePr>
            <p:xfrm>
              <a:off x="377" y="2352"/>
              <a:ext cx="978" cy="429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name="Equation" r:id="rId6" imgW="520560" imgH="228600" progId="Equation.3">
                      <p:embed/>
                    </p:oleObj>
                  </mc:Choice>
                  <mc:Fallback>
                    <p:oleObj name="Equation" r:id="rId6" imgW="520560" imgH="228600" progId="Equation.3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7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377" y="2352"/>
                            <a:ext cx="978" cy="429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 xmlns="">
                                <a:solidFill>
                                  <a:schemeClr val="accent2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xmlns="" w="38100">
                                <a:solidFill>
                                  <a:schemeClr val="tx1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42" name="Object 34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712569703"/>
                  </p:ext>
                </p:extLst>
              </p:nvPr>
            </p:nvGraphicFramePr>
            <p:xfrm>
              <a:off x="3643" y="2352"/>
              <a:ext cx="859" cy="429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name="Equation" r:id="rId8" imgW="457200" imgH="228600" progId="Equation.3">
                      <p:embed/>
                    </p:oleObj>
                  </mc:Choice>
                  <mc:Fallback>
                    <p:oleObj name="Equation" r:id="rId8" imgW="457200" imgH="228600" progId="Equation.3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9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3643" y="2352"/>
                            <a:ext cx="859" cy="429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 xmlns="">
                                <a:solidFill>
                                  <a:schemeClr val="accent2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xmlns="" w="38100">
                                <a:solidFill>
                                  <a:schemeClr val="tx1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  <p:graphicFrame>
          <p:nvGraphicFramePr>
            <p:cNvPr id="40" name="Object 35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232098779"/>
                </p:ext>
              </p:extLst>
            </p:nvPr>
          </p:nvGraphicFramePr>
          <p:xfrm>
            <a:off x="2548837" y="2135978"/>
            <a:ext cx="393480" cy="397669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10" imgW="190440" imgH="177480" progId="Equation.3">
                    <p:embed/>
                  </p:oleObj>
                </mc:Choice>
                <mc:Fallback>
                  <p:oleObj name="Equation" r:id="rId10" imgW="190440" imgH="17748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1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548837" y="2135978"/>
                          <a:ext cx="393480" cy="397669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 xmlns="">
                              <a:solidFill>
                                <a:schemeClr val="accent2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xmlns="" w="38100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65" name="Line 8"/>
            <p:cNvSpPr>
              <a:spLocks noChangeShapeType="1"/>
            </p:cNvSpPr>
            <p:nvPr/>
          </p:nvSpPr>
          <p:spPr bwMode="auto">
            <a:xfrm>
              <a:off x="647788" y="3801038"/>
              <a:ext cx="4210183" cy="0"/>
            </a:xfrm>
            <a:prstGeom prst="line">
              <a:avLst/>
            </a:prstGeom>
            <a:noFill/>
            <a:ln w="19050">
              <a:solidFill>
                <a:schemeClr val="tx2"/>
              </a:solidFill>
              <a:round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6" name="TextBox 65"/>
            <p:cNvSpPr txBox="1"/>
            <p:nvPr/>
          </p:nvSpPr>
          <p:spPr>
            <a:xfrm>
              <a:off x="4533988" y="3355178"/>
              <a:ext cx="38100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i="1" dirty="0">
                  <a:latin typeface="Symbol" charset="2"/>
                  <a:cs typeface="Symbol" charset="2"/>
                </a:rPr>
                <a:t>w</a:t>
              </a:r>
            </a:p>
          </p:txBody>
        </p:sp>
      </p:grpSp>
      <p:grpSp>
        <p:nvGrpSpPr>
          <p:cNvPr id="98" name="Group 97"/>
          <p:cNvGrpSpPr/>
          <p:nvPr/>
        </p:nvGrpSpPr>
        <p:grpSpPr>
          <a:xfrm>
            <a:off x="647788" y="4498178"/>
            <a:ext cx="4533812" cy="2055022"/>
            <a:chOff x="647788" y="4421978"/>
            <a:chExt cx="4533812" cy="2055022"/>
          </a:xfrm>
        </p:grpSpPr>
        <p:grpSp>
          <p:nvGrpSpPr>
            <p:cNvPr id="68" name="Group 30"/>
            <p:cNvGrpSpPr>
              <a:grpSpLocks/>
            </p:cNvGrpSpPr>
            <p:nvPr/>
          </p:nvGrpSpPr>
          <p:grpSpPr bwMode="auto">
            <a:xfrm>
              <a:off x="805654" y="6076950"/>
              <a:ext cx="3706187" cy="400050"/>
              <a:chOff x="696" y="3171"/>
              <a:chExt cx="3372" cy="336"/>
            </a:xfrm>
          </p:grpSpPr>
          <p:sp>
            <p:nvSpPr>
              <p:cNvPr id="82" name="Text Box 16"/>
              <p:cNvSpPr txBox="1">
                <a:spLocks noChangeArrowheads="1"/>
              </p:cNvSpPr>
              <p:nvPr/>
            </p:nvSpPr>
            <p:spPr bwMode="auto">
              <a:xfrm>
                <a:off x="2335" y="3171"/>
                <a:ext cx="205" cy="2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2000" b="1" dirty="0">
                    <a:latin typeface="Arial" charset="0"/>
                  </a:rPr>
                  <a:t>0</a:t>
                </a:r>
                <a:endParaRPr lang="en-US" b="1" dirty="0">
                  <a:latin typeface="Arial" charset="0"/>
                </a:endParaRPr>
              </a:p>
            </p:txBody>
          </p:sp>
          <p:sp>
            <p:nvSpPr>
              <p:cNvPr id="83" name="Text Box 17"/>
              <p:cNvSpPr txBox="1">
                <a:spLocks noChangeArrowheads="1"/>
              </p:cNvSpPr>
              <p:nvPr/>
            </p:nvSpPr>
            <p:spPr bwMode="auto">
              <a:xfrm>
                <a:off x="3024" y="3171"/>
                <a:ext cx="298" cy="33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2000" b="1" dirty="0">
                    <a:latin typeface="Arial" charset="0"/>
                  </a:rPr>
                  <a:t>5</a:t>
                </a:r>
                <a:endParaRPr lang="en-US" b="1" dirty="0">
                  <a:latin typeface="Arial" charset="0"/>
                </a:endParaRPr>
              </a:p>
            </p:txBody>
          </p:sp>
          <p:sp>
            <p:nvSpPr>
              <p:cNvPr id="84" name="Text Box 18"/>
              <p:cNvSpPr txBox="1">
                <a:spLocks noChangeArrowheads="1"/>
              </p:cNvSpPr>
              <p:nvPr/>
            </p:nvSpPr>
            <p:spPr bwMode="auto">
              <a:xfrm>
                <a:off x="3640" y="3171"/>
                <a:ext cx="428" cy="33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2000" b="1" dirty="0">
                    <a:latin typeface="Arial" charset="0"/>
                  </a:rPr>
                  <a:t>10</a:t>
                </a:r>
                <a:endParaRPr lang="en-US" b="1" dirty="0">
                  <a:latin typeface="Arial" charset="0"/>
                </a:endParaRPr>
              </a:p>
            </p:txBody>
          </p:sp>
          <p:sp>
            <p:nvSpPr>
              <p:cNvPr id="85" name="Text Box 19"/>
              <p:cNvSpPr txBox="1">
                <a:spLocks noChangeArrowheads="1"/>
              </p:cNvSpPr>
              <p:nvPr/>
            </p:nvSpPr>
            <p:spPr bwMode="auto">
              <a:xfrm>
                <a:off x="1488" y="3171"/>
                <a:ext cx="428" cy="33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2000" b="1" dirty="0">
                    <a:latin typeface="Arial" charset="0"/>
                  </a:rPr>
                  <a:t>–5</a:t>
                </a:r>
                <a:endParaRPr lang="en-US" b="1" dirty="0">
                  <a:latin typeface="Arial" charset="0"/>
                </a:endParaRPr>
              </a:p>
            </p:txBody>
          </p:sp>
          <p:sp>
            <p:nvSpPr>
              <p:cNvPr id="86" name="Text Box 20"/>
              <p:cNvSpPr txBox="1">
                <a:spLocks noChangeArrowheads="1"/>
              </p:cNvSpPr>
              <p:nvPr/>
            </p:nvSpPr>
            <p:spPr bwMode="auto">
              <a:xfrm>
                <a:off x="696" y="3171"/>
                <a:ext cx="557" cy="33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2000" b="1" dirty="0">
                    <a:latin typeface="Arial" charset="0"/>
                  </a:rPr>
                  <a:t>–10</a:t>
                </a:r>
                <a:endParaRPr lang="en-US" b="1" dirty="0">
                  <a:latin typeface="Arial" charset="0"/>
                </a:endParaRPr>
              </a:p>
            </p:txBody>
          </p:sp>
        </p:grpSp>
        <p:grpSp>
          <p:nvGrpSpPr>
            <p:cNvPr id="69" name="Group 15"/>
            <p:cNvGrpSpPr>
              <a:grpSpLocks/>
            </p:cNvGrpSpPr>
            <p:nvPr/>
          </p:nvGrpSpPr>
          <p:grpSpPr bwMode="auto">
            <a:xfrm>
              <a:off x="1189244" y="4816075"/>
              <a:ext cx="3093981" cy="1257300"/>
              <a:chOff x="1045" y="2016"/>
              <a:chExt cx="2815" cy="1056"/>
            </a:xfrm>
          </p:grpSpPr>
          <p:sp>
            <p:nvSpPr>
              <p:cNvPr id="77" name="Line 9"/>
              <p:cNvSpPr>
                <a:spLocks noChangeShapeType="1"/>
              </p:cNvSpPr>
              <p:nvPr/>
            </p:nvSpPr>
            <p:spPr bwMode="auto">
              <a:xfrm flipV="1">
                <a:off x="2448" y="2016"/>
                <a:ext cx="0" cy="1056"/>
              </a:xfrm>
              <a:prstGeom prst="line">
                <a:avLst/>
              </a:prstGeom>
              <a:noFill/>
              <a:ln w="57150">
                <a:solidFill>
                  <a:schemeClr val="tx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0" name="Line 12"/>
              <p:cNvSpPr>
                <a:spLocks noChangeShapeType="1"/>
              </p:cNvSpPr>
              <p:nvPr/>
            </p:nvSpPr>
            <p:spPr bwMode="auto">
              <a:xfrm flipV="1">
                <a:off x="3860" y="2640"/>
                <a:ext cx="0" cy="432"/>
              </a:xfrm>
              <a:prstGeom prst="line">
                <a:avLst/>
              </a:prstGeom>
              <a:noFill/>
              <a:ln w="57150">
                <a:solidFill>
                  <a:schemeClr val="tx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1" name="Line 13"/>
              <p:cNvSpPr>
                <a:spLocks noChangeShapeType="1"/>
              </p:cNvSpPr>
              <p:nvPr/>
            </p:nvSpPr>
            <p:spPr bwMode="auto">
              <a:xfrm flipV="1">
                <a:off x="1045" y="2640"/>
                <a:ext cx="0" cy="432"/>
              </a:xfrm>
              <a:prstGeom prst="line">
                <a:avLst/>
              </a:prstGeom>
              <a:noFill/>
              <a:ln w="57150">
                <a:solidFill>
                  <a:schemeClr val="tx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71" name="Group 36"/>
            <p:cNvGrpSpPr>
              <a:grpSpLocks/>
            </p:cNvGrpSpPr>
            <p:nvPr/>
          </p:nvGrpSpPr>
          <p:grpSpPr bwMode="auto">
            <a:xfrm>
              <a:off x="647788" y="5031578"/>
              <a:ext cx="4533812" cy="510778"/>
              <a:chOff x="377" y="2352"/>
              <a:chExt cx="4125" cy="429"/>
            </a:xfrm>
          </p:grpSpPr>
          <p:graphicFrame>
            <p:nvGraphicFramePr>
              <p:cNvPr id="73" name="Object 33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2067444059"/>
                  </p:ext>
                </p:extLst>
              </p:nvPr>
            </p:nvGraphicFramePr>
            <p:xfrm>
              <a:off x="377" y="2352"/>
              <a:ext cx="978" cy="429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name="Equation" r:id="rId12" imgW="520560" imgH="228600" progId="Equation.3">
                      <p:embed/>
                    </p:oleObj>
                  </mc:Choice>
                  <mc:Fallback>
                    <p:oleObj name="Equation" r:id="rId12" imgW="520560" imgH="228600" progId="Equation.3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7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377" y="2352"/>
                            <a:ext cx="978" cy="429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 xmlns="">
                                <a:solidFill>
                                  <a:schemeClr val="accent2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xmlns="" w="38100">
                                <a:solidFill>
                                  <a:schemeClr val="tx1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74" name="Object 34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3259620862"/>
                  </p:ext>
                </p:extLst>
              </p:nvPr>
            </p:nvGraphicFramePr>
            <p:xfrm>
              <a:off x="3643" y="2352"/>
              <a:ext cx="859" cy="429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name="Equation" r:id="rId13" imgW="457200" imgH="228600" progId="Equation.3">
                      <p:embed/>
                    </p:oleObj>
                  </mc:Choice>
                  <mc:Fallback>
                    <p:oleObj name="Equation" r:id="rId13" imgW="457200" imgH="228600" progId="Equation.3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9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3643" y="2352"/>
                            <a:ext cx="859" cy="429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 xmlns="">
                                <a:solidFill>
                                  <a:schemeClr val="accent2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xmlns="" w="38100">
                                <a:solidFill>
                                  <a:schemeClr val="tx1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  <p:graphicFrame>
          <p:nvGraphicFramePr>
            <p:cNvPr id="72" name="Object 35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326233776"/>
                </p:ext>
              </p:extLst>
            </p:nvPr>
          </p:nvGraphicFramePr>
          <p:xfrm>
            <a:off x="2548837" y="4421978"/>
            <a:ext cx="393480" cy="397669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14" imgW="190440" imgH="177480" progId="Equation.3">
                    <p:embed/>
                  </p:oleObj>
                </mc:Choice>
                <mc:Fallback>
                  <p:oleObj name="Equation" r:id="rId14" imgW="190440" imgH="17748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1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548837" y="4421978"/>
                          <a:ext cx="393480" cy="397669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 xmlns="">
                              <a:solidFill>
                                <a:schemeClr val="accent2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xmlns="" w="38100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88" name="Line 8"/>
            <p:cNvSpPr>
              <a:spLocks noChangeShapeType="1"/>
            </p:cNvSpPr>
            <p:nvPr/>
          </p:nvSpPr>
          <p:spPr bwMode="auto">
            <a:xfrm>
              <a:off x="647788" y="6087038"/>
              <a:ext cx="4210183" cy="0"/>
            </a:xfrm>
            <a:prstGeom prst="line">
              <a:avLst/>
            </a:prstGeom>
            <a:noFill/>
            <a:ln w="19050">
              <a:solidFill>
                <a:schemeClr val="tx2"/>
              </a:solidFill>
              <a:round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9" name="TextBox 88"/>
            <p:cNvSpPr txBox="1"/>
            <p:nvPr/>
          </p:nvSpPr>
          <p:spPr>
            <a:xfrm>
              <a:off x="4533988" y="5641178"/>
              <a:ext cx="38100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i="1" dirty="0">
                  <a:latin typeface="Symbol" charset="2"/>
                  <a:cs typeface="Symbol" charset="2"/>
                </a:rPr>
                <a:t>w</a:t>
              </a:r>
            </a:p>
          </p:txBody>
        </p: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C4B3E715-58BA-3C44-BBC8-619C0238680B}"/>
              </a:ext>
            </a:extLst>
          </p:cNvPr>
          <p:cNvGrpSpPr/>
          <p:nvPr/>
        </p:nvGrpSpPr>
        <p:grpSpPr>
          <a:xfrm>
            <a:off x="5442579" y="3657600"/>
            <a:ext cx="3472821" cy="2689681"/>
            <a:chOff x="5442579" y="3330119"/>
            <a:chExt cx="3472821" cy="2689681"/>
          </a:xfrm>
        </p:grpSpPr>
        <p:pic>
          <p:nvPicPr>
            <p:cNvPr id="67" name="Picture 66" descr="idealBandstop.png"/>
            <p:cNvPicPr>
              <a:picLocks noChangeAspect="1"/>
            </p:cNvPicPr>
            <p:nvPr/>
          </p:nvPicPr>
          <p:blipFill rotWithShape="1"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725" t="5202" r="6390" b="6857"/>
            <a:stretch/>
          </p:blipFill>
          <p:spPr>
            <a:xfrm>
              <a:off x="5442579" y="3352799"/>
              <a:ext cx="3472821" cy="2667001"/>
            </a:xfrm>
            <a:prstGeom prst="rect">
              <a:avLst/>
            </a:prstGeom>
          </p:spPr>
        </p:pic>
        <p:sp>
          <p:nvSpPr>
            <p:cNvPr id="99" name="TextBox 98"/>
            <p:cNvSpPr txBox="1"/>
            <p:nvPr/>
          </p:nvSpPr>
          <p:spPr>
            <a:xfrm>
              <a:off x="8458200" y="5531759"/>
              <a:ext cx="38100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i="1" dirty="0">
                  <a:latin typeface="Symbol" charset="2"/>
                  <a:cs typeface="Symbol" charset="2"/>
                </a:rPr>
                <a:t>w</a:t>
              </a:r>
            </a:p>
          </p:txBody>
        </p:sp>
        <p:sp>
          <p:nvSpPr>
            <p:cNvPr id="100" name="TextBox 99"/>
            <p:cNvSpPr txBox="1"/>
            <p:nvPr/>
          </p:nvSpPr>
          <p:spPr>
            <a:xfrm>
              <a:off x="5638800" y="3330119"/>
              <a:ext cx="312420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i="1" dirty="0" err="1"/>
                <a:t>Bandstop</a:t>
              </a:r>
              <a:r>
                <a:rPr lang="en-US" sz="2000" b="1" i="1" dirty="0"/>
                <a:t> Filter</a:t>
              </a:r>
            </a:p>
          </p:txBody>
        </p:sp>
        <p:grpSp>
          <p:nvGrpSpPr>
            <p:cNvPr id="101" name="Group 100"/>
            <p:cNvGrpSpPr/>
            <p:nvPr/>
          </p:nvGrpSpPr>
          <p:grpSpPr>
            <a:xfrm>
              <a:off x="6244500" y="5551259"/>
              <a:ext cx="1905000" cy="419220"/>
              <a:chOff x="762000" y="3638490"/>
              <a:chExt cx="1905000" cy="419220"/>
            </a:xfrm>
          </p:grpSpPr>
          <p:sp>
            <p:nvSpPr>
              <p:cNvPr id="102" name="TextBox 101"/>
              <p:cNvSpPr txBox="1"/>
              <p:nvPr/>
            </p:nvSpPr>
            <p:spPr>
              <a:xfrm>
                <a:off x="1588860" y="3646260"/>
                <a:ext cx="304800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dirty="0"/>
                  <a:t>0</a:t>
                </a:r>
              </a:p>
            </p:txBody>
          </p:sp>
          <p:sp>
            <p:nvSpPr>
              <p:cNvPr id="103" name="TextBox 102"/>
              <p:cNvSpPr txBox="1"/>
              <p:nvPr/>
            </p:nvSpPr>
            <p:spPr>
              <a:xfrm>
                <a:off x="2362200" y="3657600"/>
                <a:ext cx="304800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dirty="0"/>
                  <a:t>5</a:t>
                </a:r>
              </a:p>
            </p:txBody>
          </p:sp>
          <p:sp>
            <p:nvSpPr>
              <p:cNvPr id="104" name="TextBox 103"/>
              <p:cNvSpPr txBox="1"/>
              <p:nvPr/>
            </p:nvSpPr>
            <p:spPr>
              <a:xfrm>
                <a:off x="762000" y="3638490"/>
                <a:ext cx="533400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dirty="0"/>
                  <a:t>-5</a:t>
                </a:r>
              </a:p>
            </p:txBody>
          </p:sp>
        </p:grpSp>
      </p:grpSp>
      <p:sp>
        <p:nvSpPr>
          <p:cNvPr id="62" name="TextBox 61"/>
          <p:cNvSpPr txBox="1"/>
          <p:nvPr/>
        </p:nvSpPr>
        <p:spPr>
          <a:xfrm>
            <a:off x="0" y="6519446"/>
            <a:ext cx="4953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i="1" dirty="0">
                <a:solidFill>
                  <a:srgbClr val="0000FF"/>
                </a:solidFill>
              </a:rPr>
              <a:t>See lecture slide 2-12 for spectral representation of x(t)</a:t>
            </a:r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id="{30AB7EF1-8697-E349-BCC6-4E9EA1970172}"/>
              </a:ext>
            </a:extLst>
          </p:cNvPr>
          <p:cNvSpPr txBox="1"/>
          <p:nvPr/>
        </p:nvSpPr>
        <p:spPr>
          <a:xfrm>
            <a:off x="5623038" y="3276600"/>
            <a:ext cx="3139962" cy="457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i="1" dirty="0">
                <a:solidFill>
                  <a:srgbClr val="0000FF"/>
                </a:solidFill>
              </a:rPr>
              <a:t>H</a:t>
            </a:r>
            <a:r>
              <a:rPr lang="en-US" dirty="0">
                <a:solidFill>
                  <a:srgbClr val="0000FF"/>
                </a:solidFill>
              </a:rPr>
              <a:t>(</a:t>
            </a:r>
            <a:r>
              <a:rPr lang="en-US" i="1" dirty="0" err="1">
                <a:solidFill>
                  <a:srgbClr val="0000FF"/>
                </a:solidFill>
              </a:rPr>
              <a:t>j</a:t>
            </a:r>
            <a:r>
              <a:rPr lang="en-US" i="1" dirty="0" err="1">
                <a:solidFill>
                  <a:srgbClr val="0000FF"/>
                </a:solidFill>
                <a:latin typeface="Symbol" charset="2"/>
                <a:cs typeface="Symbol" charset="2"/>
              </a:rPr>
              <a:t>w</a:t>
            </a:r>
            <a:r>
              <a:rPr lang="en-US" dirty="0">
                <a:solidFill>
                  <a:srgbClr val="0000FF"/>
                </a:solidFill>
              </a:rPr>
              <a:t>)</a:t>
            </a:r>
          </a:p>
        </p:txBody>
      </p:sp>
      <p:sp>
        <p:nvSpPr>
          <p:cNvPr id="75" name="TextBox 74">
            <a:extLst>
              <a:ext uri="{FF2B5EF4-FFF2-40B4-BE49-F238E27FC236}">
                <a16:creationId xmlns:a16="http://schemas.microsoft.com/office/drawing/2014/main" id="{ECB80673-C6B8-3D49-9947-EC05B55D35B8}"/>
              </a:ext>
            </a:extLst>
          </p:cNvPr>
          <p:cNvSpPr txBox="1"/>
          <p:nvPr/>
        </p:nvSpPr>
        <p:spPr>
          <a:xfrm>
            <a:off x="274593" y="4038600"/>
            <a:ext cx="4830807" cy="457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i="1" dirty="0">
                <a:solidFill>
                  <a:srgbClr val="0000FF"/>
                </a:solidFill>
              </a:rPr>
              <a:t>Y</a:t>
            </a:r>
            <a:r>
              <a:rPr lang="en-US" dirty="0">
                <a:solidFill>
                  <a:srgbClr val="0000FF"/>
                </a:solidFill>
              </a:rPr>
              <a:t>(</a:t>
            </a:r>
            <a:r>
              <a:rPr lang="en-US" i="1" dirty="0" err="1">
                <a:solidFill>
                  <a:srgbClr val="0000FF"/>
                </a:solidFill>
              </a:rPr>
              <a:t>j</a:t>
            </a:r>
            <a:r>
              <a:rPr lang="en-US" i="1" dirty="0" err="1">
                <a:solidFill>
                  <a:srgbClr val="0000FF"/>
                </a:solidFill>
                <a:latin typeface="Symbol" charset="2"/>
                <a:cs typeface="Symbol" charset="2"/>
              </a:rPr>
              <a:t>w</a:t>
            </a:r>
            <a:r>
              <a:rPr lang="en-US" dirty="0">
                <a:solidFill>
                  <a:srgbClr val="0000FF"/>
                </a:solidFill>
              </a:rPr>
              <a:t>) = </a:t>
            </a:r>
            <a:r>
              <a:rPr lang="en-US" i="1" dirty="0">
                <a:solidFill>
                  <a:srgbClr val="0000FF"/>
                </a:solidFill>
              </a:rPr>
              <a:t>H</a:t>
            </a:r>
            <a:r>
              <a:rPr lang="en-US" dirty="0">
                <a:solidFill>
                  <a:srgbClr val="0000FF"/>
                </a:solidFill>
              </a:rPr>
              <a:t>(</a:t>
            </a:r>
            <a:r>
              <a:rPr lang="en-US" i="1" dirty="0" err="1">
                <a:solidFill>
                  <a:srgbClr val="0000FF"/>
                </a:solidFill>
              </a:rPr>
              <a:t>j</a:t>
            </a:r>
            <a:r>
              <a:rPr lang="en-US" i="1" dirty="0" err="1">
                <a:solidFill>
                  <a:srgbClr val="0000FF"/>
                </a:solidFill>
                <a:latin typeface="Symbol" charset="2"/>
                <a:cs typeface="Symbol" charset="2"/>
              </a:rPr>
              <a:t>w</a:t>
            </a:r>
            <a:r>
              <a:rPr lang="en-US" dirty="0">
                <a:solidFill>
                  <a:srgbClr val="0000FF"/>
                </a:solidFill>
              </a:rPr>
              <a:t>) </a:t>
            </a:r>
            <a:r>
              <a:rPr lang="en-US" i="1" dirty="0">
                <a:solidFill>
                  <a:srgbClr val="0000FF"/>
                </a:solidFill>
              </a:rPr>
              <a:t>X</a:t>
            </a:r>
            <a:r>
              <a:rPr lang="en-US" dirty="0">
                <a:solidFill>
                  <a:srgbClr val="0000FF"/>
                </a:solidFill>
              </a:rPr>
              <a:t>(</a:t>
            </a:r>
            <a:r>
              <a:rPr lang="en-US" i="1" dirty="0" err="1">
                <a:solidFill>
                  <a:srgbClr val="0000FF"/>
                </a:solidFill>
              </a:rPr>
              <a:t>j</a:t>
            </a:r>
            <a:r>
              <a:rPr lang="en-US" i="1" dirty="0" err="1">
                <a:solidFill>
                  <a:srgbClr val="0000FF"/>
                </a:solidFill>
                <a:latin typeface="Symbol" charset="2"/>
                <a:cs typeface="Symbol" charset="2"/>
              </a:rPr>
              <a:t>w</a:t>
            </a:r>
            <a:r>
              <a:rPr lang="en-US" dirty="0">
                <a:solidFill>
                  <a:srgbClr val="0000FF"/>
                </a:solidFill>
              </a:rPr>
              <a:t>) </a:t>
            </a:r>
          </a:p>
        </p:txBody>
      </p:sp>
    </p:spTree>
    <p:extLst>
      <p:ext uri="{BB962C8B-B14F-4D97-AF65-F5344CB8AC3E}">
        <p14:creationId xmlns:p14="http://schemas.microsoft.com/office/powerpoint/2010/main" val="39770236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" grpId="0"/>
      <p:bldP spid="63" grpId="0"/>
      <p:bldP spid="64" grpId="0"/>
      <p:bldP spid="62" grpId="0"/>
      <p:bldP spid="70" grpId="0"/>
      <p:bldP spid="7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Date Placeholder 3"/>
          <p:cNvSpPr>
            <a:spLocks noGrp="1"/>
          </p:cNvSpPr>
          <p:nvPr>
            <p:ph type="dt" sz="quarter" idx="10"/>
          </p:nvPr>
        </p:nvSpPr>
        <p:spPr>
          <a:xfrm>
            <a:off x="4114800" y="6376998"/>
            <a:ext cx="1905000" cy="315074"/>
          </a:xfrm>
          <a:noFill/>
        </p:spPr>
        <p:txBody>
          <a:bodyPr/>
          <a:lstStyle/>
          <a:p>
            <a:pPr algn="ctr"/>
            <a:r>
              <a:rPr lang="en-US" dirty="0"/>
              <a:t>Aug. 2016</a:t>
            </a:r>
          </a:p>
        </p:txBody>
      </p:sp>
      <p:sp>
        <p:nvSpPr>
          <p:cNvPr id="28677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76200"/>
            <a:ext cx="8585200" cy="1143000"/>
          </a:xfrm>
        </p:spPr>
        <p:txBody>
          <a:bodyPr/>
          <a:lstStyle/>
          <a:p>
            <a:r>
              <a:rPr lang="en-US" dirty="0"/>
              <a:t>License Info for </a:t>
            </a:r>
            <a:r>
              <a:rPr lang="en-US" dirty="0" err="1"/>
              <a:t>SPFirst</a:t>
            </a:r>
            <a:r>
              <a:rPr lang="en-US" dirty="0"/>
              <a:t> Slides</a:t>
            </a:r>
          </a:p>
        </p:txBody>
      </p:sp>
      <p:sp>
        <p:nvSpPr>
          <p:cNvPr id="2867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95400"/>
            <a:ext cx="8382000" cy="44196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400" dirty="0"/>
              <a:t>McClellan, Schafer &amp;Yoder have released their work under a </a:t>
            </a:r>
            <a:r>
              <a:rPr lang="en-US" sz="2400" dirty="0">
                <a:hlinkClick r:id="rId2"/>
              </a:rPr>
              <a:t>Creative Commons License</a:t>
            </a:r>
            <a:r>
              <a:rPr lang="en-US" sz="2400" dirty="0"/>
              <a:t> with the following terms:</a:t>
            </a:r>
          </a:p>
          <a:p>
            <a:pPr>
              <a:lnSpc>
                <a:spcPct val="90000"/>
              </a:lnSpc>
            </a:pPr>
            <a:r>
              <a:rPr lang="en-US" sz="2400" dirty="0"/>
              <a:t>Attribution</a:t>
            </a:r>
          </a:p>
          <a:p>
            <a:pPr lvl="2">
              <a:lnSpc>
                <a:spcPct val="90000"/>
              </a:lnSpc>
            </a:pPr>
            <a:r>
              <a:rPr lang="en-US" sz="1600" dirty="0">
                <a:latin typeface="Verdana" charset="0"/>
              </a:rPr>
              <a:t>The licensor permits others to copy, distribute, display, and perform the work. In return, licensees must give the original authors credit.</a:t>
            </a:r>
            <a:r>
              <a:rPr lang="en-US" sz="1800" dirty="0">
                <a:latin typeface="Verdana" charset="0"/>
              </a:rPr>
              <a:t> </a:t>
            </a:r>
            <a:endParaRPr lang="en-US" sz="1800" dirty="0"/>
          </a:p>
          <a:p>
            <a:pPr>
              <a:lnSpc>
                <a:spcPct val="90000"/>
              </a:lnSpc>
            </a:pPr>
            <a:r>
              <a:rPr lang="en-US" sz="2400" dirty="0"/>
              <a:t>Non-Commercial</a:t>
            </a:r>
          </a:p>
          <a:p>
            <a:pPr lvl="2">
              <a:lnSpc>
                <a:spcPct val="90000"/>
              </a:lnSpc>
            </a:pPr>
            <a:r>
              <a:rPr lang="en-US" sz="1600" dirty="0">
                <a:latin typeface="Verdana" charset="0"/>
              </a:rPr>
              <a:t>The licensor permits others to copy, distribute, display, and perform the work. In return, licensees may not use the work for commercial purposes—unless they get the licensor's permission.</a:t>
            </a:r>
            <a:endParaRPr lang="en-US" sz="1600" dirty="0"/>
          </a:p>
          <a:p>
            <a:pPr>
              <a:lnSpc>
                <a:spcPct val="90000"/>
              </a:lnSpc>
            </a:pPr>
            <a:r>
              <a:rPr lang="en-US" sz="2400" dirty="0"/>
              <a:t>Share Alike</a:t>
            </a:r>
          </a:p>
          <a:p>
            <a:pPr lvl="2">
              <a:lnSpc>
                <a:spcPct val="90000"/>
              </a:lnSpc>
            </a:pPr>
            <a:r>
              <a:rPr lang="en-US" sz="1600" dirty="0">
                <a:latin typeface="Verdana" charset="0"/>
              </a:rPr>
              <a:t>The licensor permits others to distribute derivative works only under a license identical to the one that governs the licensor's work.</a:t>
            </a:r>
          </a:p>
          <a:p>
            <a:pPr>
              <a:lnSpc>
                <a:spcPct val="90000"/>
              </a:lnSpc>
            </a:pPr>
            <a:r>
              <a:rPr lang="en-US" sz="1800" dirty="0">
                <a:latin typeface="Verdana" charset="0"/>
                <a:hlinkClick r:id="rId3"/>
              </a:rPr>
              <a:t>Full Text of the License</a:t>
            </a:r>
            <a:endParaRPr lang="en-US" sz="1800" dirty="0">
              <a:latin typeface="Verdana" charset="0"/>
            </a:endParaRPr>
          </a:p>
          <a:p>
            <a:pPr>
              <a:lnSpc>
                <a:spcPct val="90000"/>
              </a:lnSpc>
            </a:pPr>
            <a:r>
              <a:rPr lang="en-US" sz="1800" i="1" dirty="0">
                <a:solidFill>
                  <a:schemeClr val="accent1"/>
                </a:solidFill>
                <a:latin typeface="Verdana" charset="0"/>
              </a:rPr>
              <a:t>This (hidden) page should be kept with the presentation</a:t>
            </a:r>
          </a:p>
        </p:txBody>
      </p:sp>
      <p:sp>
        <p:nvSpPr>
          <p:cNvPr id="7" name="Footer Placeholder 4"/>
          <p:cNvSpPr txBox="1">
            <a:spLocks/>
          </p:cNvSpPr>
          <p:nvPr/>
        </p:nvSpPr>
        <p:spPr>
          <a:xfrm>
            <a:off x="0" y="6361587"/>
            <a:ext cx="3886200" cy="443672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charset="0"/>
                <a:ea typeface="ＭＳ Ｐゴシック" charset="0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charset="0"/>
                <a:ea typeface="ＭＳ Ｐゴシック" charset="0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charset="0"/>
                <a:ea typeface="ＭＳ Ｐゴシック" charset="0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charset="0"/>
                <a:ea typeface="ＭＳ Ｐゴシック" charset="0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Times New Roman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Times New Roman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Times New Roman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Times New Roman" charset="0"/>
                <a:ea typeface="ＭＳ Ｐゴシック" charset="0"/>
                <a:cs typeface="+mn-cs"/>
              </a:defRPr>
            </a:lvl9pPr>
          </a:lstStyle>
          <a:p>
            <a:pPr>
              <a:defRPr/>
            </a:pPr>
            <a:r>
              <a:rPr lang="sv-SE" altLang="en-US" sz="1600" dirty="0"/>
              <a:t>©2003-2016, JH </a:t>
            </a:r>
            <a:r>
              <a:rPr lang="sv-SE" altLang="en-US" sz="1600" dirty="0" err="1"/>
              <a:t>McClellan</a:t>
            </a:r>
            <a:r>
              <a:rPr lang="sv-SE" altLang="en-US" sz="1600" dirty="0"/>
              <a:t> &amp; RW </a:t>
            </a:r>
            <a:r>
              <a:rPr lang="sv-SE" altLang="en-US" sz="1600" dirty="0" err="1"/>
              <a:t>Schafer</a:t>
            </a:r>
            <a:endParaRPr lang="en-US" altLang="en-US" sz="1600" dirty="0"/>
          </a:p>
        </p:txBody>
      </p:sp>
      <p:sp>
        <p:nvSpPr>
          <p:cNvPr id="9" name="Slide Number Placeholder 4"/>
          <p:cNvSpPr txBox="1">
            <a:spLocks/>
          </p:cNvSpPr>
          <p:nvPr/>
        </p:nvSpPr>
        <p:spPr bwMode="auto">
          <a:xfrm>
            <a:off x="6858000" y="64008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Times New Roman" charset="0"/>
                <a:ea typeface="ＭＳ Ｐゴシック" charset="0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charset="0"/>
                <a:ea typeface="ＭＳ Ｐゴシック" charset="0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charset="0"/>
                <a:ea typeface="ＭＳ Ｐゴシック" charset="0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charset="0"/>
                <a:ea typeface="ＭＳ Ｐゴシック" charset="0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Times New Roman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Times New Roman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Times New Roman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Times New Roman" charset="0"/>
                <a:ea typeface="ＭＳ Ｐゴシック" charset="0"/>
                <a:cs typeface="+mn-cs"/>
              </a:defRPr>
            </a:lvl9pPr>
          </a:lstStyle>
          <a:p>
            <a:r>
              <a:rPr lang="en-US" dirty="0"/>
              <a:t>14-</a:t>
            </a:r>
            <a:fld id="{95762E6C-DE49-564A-8C5A-CB9F7777570B}" type="slidenum">
              <a:rPr lang="en-US" smtClean="0"/>
              <a:pPr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6868562"/>
      </p:ext>
    </p:extLst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Linear Time Invariant System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305800" cy="609600"/>
          </a:xfrm>
        </p:spPr>
        <p:txBody>
          <a:bodyPr/>
          <a:lstStyle/>
          <a:p>
            <a:r>
              <a:rPr lang="en-US" dirty="0"/>
              <a:t>Uniquely defined by its impulse response </a:t>
            </a:r>
            <a:r>
              <a:rPr lang="en-US" i="1" dirty="0"/>
              <a:t>h</a:t>
            </a:r>
            <a:r>
              <a:rPr lang="en-US" dirty="0"/>
              <a:t>(</a:t>
            </a:r>
            <a:r>
              <a:rPr lang="en-US" i="1" dirty="0"/>
              <a:t>t</a:t>
            </a:r>
            <a:r>
              <a:rPr lang="en-US" dirty="0"/>
              <a:t>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dirty="0"/>
              <a:t>14-</a:t>
            </a:r>
            <a:fld id="{48456A70-0021-B84E-925B-88B7CCC4D2F0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5" name="Text Box 8"/>
          <p:cNvSpPr txBox="1">
            <a:spLocks noChangeArrowheads="1"/>
          </p:cNvSpPr>
          <p:nvPr/>
        </p:nvSpPr>
        <p:spPr bwMode="auto">
          <a:xfrm>
            <a:off x="0" y="0"/>
            <a:ext cx="914400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 b="1">
                <a:solidFill>
                  <a:srgbClr val="CC00CC"/>
                </a:solidFill>
                <a:latin typeface="Times New Roman" charset="0"/>
                <a:ea typeface="ＭＳ Ｐゴシック" charset="0"/>
              </a:defRPr>
            </a:lvl1pPr>
            <a:lvl2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600" b="0" i="1" dirty="0">
                <a:solidFill>
                  <a:schemeClr val="tx1"/>
                </a:solidFill>
              </a:rPr>
              <a:t>Frequency Response – </a:t>
            </a:r>
            <a:r>
              <a:rPr lang="en-US" sz="1600" b="0" i="1" dirty="0" err="1">
                <a:solidFill>
                  <a:schemeClr val="tx1"/>
                </a:solidFill>
              </a:rPr>
              <a:t>SPFirst</a:t>
            </a:r>
            <a:r>
              <a:rPr lang="en-US" sz="1600" b="0" i="1" dirty="0">
                <a:solidFill>
                  <a:schemeClr val="tx1"/>
                </a:solidFill>
              </a:rPr>
              <a:t> Ch. 10 Intro &amp; Sec. 10-1</a:t>
            </a:r>
          </a:p>
        </p:txBody>
      </p:sp>
      <p:grpSp>
        <p:nvGrpSpPr>
          <p:cNvPr id="19" name="Group 18"/>
          <p:cNvGrpSpPr/>
          <p:nvPr/>
        </p:nvGrpSpPr>
        <p:grpSpPr>
          <a:xfrm>
            <a:off x="1219200" y="2029365"/>
            <a:ext cx="2743200" cy="539506"/>
            <a:chOff x="1219200" y="1975094"/>
            <a:chExt cx="2743200" cy="539506"/>
          </a:xfrm>
        </p:grpSpPr>
        <p:sp>
          <p:nvSpPr>
            <p:cNvPr id="7" name="Rectangle 30"/>
            <p:cNvSpPr>
              <a:spLocks noChangeArrowheads="1"/>
            </p:cNvSpPr>
            <p:nvPr/>
          </p:nvSpPr>
          <p:spPr bwMode="auto">
            <a:xfrm>
              <a:off x="2133600" y="2057400"/>
              <a:ext cx="914400" cy="457200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i="1" dirty="0"/>
                <a:t>h</a:t>
              </a:r>
              <a:r>
                <a:rPr lang="en-US" dirty="0"/>
                <a:t>(</a:t>
              </a:r>
              <a:r>
                <a:rPr lang="en-US" i="1" dirty="0"/>
                <a:t>t</a:t>
              </a:r>
              <a:r>
                <a:rPr lang="en-US" dirty="0"/>
                <a:t>)</a:t>
              </a:r>
            </a:p>
          </p:txBody>
        </p:sp>
        <p:sp>
          <p:nvSpPr>
            <p:cNvPr id="8" name="Rectangle 31"/>
            <p:cNvSpPr>
              <a:spLocks noChangeArrowheads="1"/>
            </p:cNvSpPr>
            <p:nvPr/>
          </p:nvSpPr>
          <p:spPr bwMode="auto">
            <a:xfrm>
              <a:off x="3429000" y="1975094"/>
              <a:ext cx="533400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/>
              <a:r>
                <a:rPr lang="en-US" i="1" dirty="0"/>
                <a:t>y</a:t>
              </a:r>
              <a:r>
                <a:rPr lang="en-US" dirty="0"/>
                <a:t>(</a:t>
              </a:r>
              <a:r>
                <a:rPr lang="en-US" i="1" dirty="0"/>
                <a:t>t</a:t>
              </a:r>
              <a:r>
                <a:rPr lang="en-US" dirty="0"/>
                <a:t>)</a:t>
              </a:r>
            </a:p>
          </p:txBody>
        </p:sp>
        <p:sp>
          <p:nvSpPr>
            <p:cNvPr id="9" name="Rectangle 32"/>
            <p:cNvSpPr>
              <a:spLocks noChangeArrowheads="1"/>
            </p:cNvSpPr>
            <p:nvPr/>
          </p:nvSpPr>
          <p:spPr bwMode="auto">
            <a:xfrm>
              <a:off x="1219200" y="2004716"/>
              <a:ext cx="533400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/>
              <a:r>
                <a:rPr lang="en-US" i="1" dirty="0"/>
                <a:t>x</a:t>
              </a:r>
              <a:r>
                <a:rPr lang="en-US" dirty="0"/>
                <a:t>(</a:t>
              </a:r>
              <a:r>
                <a:rPr lang="en-US" i="1" dirty="0"/>
                <a:t>t</a:t>
              </a:r>
              <a:r>
                <a:rPr lang="en-US" dirty="0"/>
                <a:t>)</a:t>
              </a:r>
            </a:p>
          </p:txBody>
        </p:sp>
        <p:cxnSp>
          <p:nvCxnSpPr>
            <p:cNvPr id="10" name="AutoShape 33"/>
            <p:cNvCxnSpPr>
              <a:cxnSpLocks noChangeShapeType="1"/>
              <a:endCxn id="7" idx="1"/>
            </p:cNvCxnSpPr>
            <p:nvPr/>
          </p:nvCxnSpPr>
          <p:spPr bwMode="auto">
            <a:xfrm>
              <a:off x="1828800" y="2286000"/>
              <a:ext cx="304800" cy="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11" name="AutoShape 34"/>
            <p:cNvCxnSpPr>
              <a:cxnSpLocks noChangeShapeType="1"/>
              <a:stCxn id="7" idx="3"/>
            </p:cNvCxnSpPr>
            <p:nvPr/>
          </p:nvCxnSpPr>
          <p:spPr bwMode="auto">
            <a:xfrm>
              <a:off x="3048000" y="2286000"/>
              <a:ext cx="304800" cy="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</p:grpSp>
      <p:sp>
        <p:nvSpPr>
          <p:cNvPr id="22" name="Content Placeholder 2"/>
          <p:cNvSpPr txBox="1">
            <a:spLocks/>
          </p:cNvSpPr>
          <p:nvPr/>
        </p:nvSpPr>
        <p:spPr bwMode="auto">
          <a:xfrm>
            <a:off x="457200" y="2667000"/>
            <a:ext cx="861060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 b="1">
                <a:solidFill>
                  <a:srgbClr val="CC00CC"/>
                </a:solidFill>
                <a:latin typeface="+mn-lt"/>
                <a:ea typeface="ＭＳ Ｐゴシック" charset="0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  <a:ea typeface="ＭＳ Ｐゴシック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ＭＳ Ｐゴシック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ＭＳ Ｐゴシック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dirty="0"/>
              <a:t>Sinusoidal response</a:t>
            </a:r>
          </a:p>
          <a:p>
            <a:pPr marL="457200" lvl="1" indent="0">
              <a:buNone/>
            </a:pPr>
            <a:r>
              <a:rPr lang="en-US" dirty="0"/>
              <a:t>When input is sinusoid, output is sinusoid of same frequency</a:t>
            </a:r>
          </a:p>
          <a:p>
            <a:pPr marL="457200" lvl="1" indent="0">
              <a:buNone/>
            </a:pPr>
            <a:r>
              <a:rPr lang="en-US" dirty="0"/>
              <a:t>The output sinusoid may have different magnitude/phase</a:t>
            </a:r>
          </a:p>
        </p:txBody>
      </p:sp>
      <p:graphicFrame>
        <p:nvGraphicFramePr>
          <p:cNvPr id="29" name="Object 5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43621945"/>
              </p:ext>
            </p:extLst>
          </p:nvPr>
        </p:nvGraphicFramePr>
        <p:xfrm>
          <a:off x="4529138" y="2022475"/>
          <a:ext cx="2647950" cy="5286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587500" imgH="317500" progId="Equation.3">
                  <p:embed/>
                </p:oleObj>
              </mc:Choice>
              <mc:Fallback>
                <p:oleObj name="Equation" r:id="rId2" imgW="1587500" imgH="3175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29138" y="2022475"/>
                        <a:ext cx="2647950" cy="5286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34" name="Content Placeholder 2"/>
          <p:cNvSpPr txBox="1">
            <a:spLocks/>
          </p:cNvSpPr>
          <p:nvPr/>
        </p:nvSpPr>
        <p:spPr bwMode="auto">
          <a:xfrm>
            <a:off x="457200" y="4114800"/>
            <a:ext cx="8610600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 b="1">
                <a:solidFill>
                  <a:srgbClr val="CC00CC"/>
                </a:solidFill>
                <a:latin typeface="+mn-lt"/>
                <a:ea typeface="ＭＳ Ｐゴシック" charset="0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  <a:ea typeface="ＭＳ Ｐゴシック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ＭＳ Ｐゴシック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ＭＳ Ｐゴシック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dirty="0"/>
              <a:t>Frequency response</a:t>
            </a:r>
          </a:p>
          <a:p>
            <a:pPr marL="457200" lvl="1" indent="0">
              <a:buNone/>
            </a:pPr>
            <a:r>
              <a:rPr lang="en-US" dirty="0"/>
              <a:t>Indicates how input frequencies are transferred to output</a:t>
            </a:r>
          </a:p>
          <a:p>
            <a:pPr marL="457200" lvl="1" indent="0">
              <a:buNone/>
            </a:pPr>
            <a:r>
              <a:rPr lang="en-US" dirty="0"/>
              <a:t>Directly connected to impulse response (</a:t>
            </a:r>
            <a:r>
              <a:rPr lang="en-US" i="1" dirty="0"/>
              <a:t>next slide</a:t>
            </a:r>
            <a:r>
              <a:rPr lang="en-US" dirty="0"/>
              <a:t>)</a:t>
            </a:r>
          </a:p>
        </p:txBody>
      </p:sp>
      <p:sp>
        <p:nvSpPr>
          <p:cNvPr id="15" name="Content Placeholder 2"/>
          <p:cNvSpPr txBox="1">
            <a:spLocks/>
          </p:cNvSpPr>
          <p:nvPr/>
        </p:nvSpPr>
        <p:spPr bwMode="auto">
          <a:xfrm>
            <a:off x="457200" y="5562600"/>
            <a:ext cx="8610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 b="1">
                <a:solidFill>
                  <a:srgbClr val="CC00CC"/>
                </a:solidFill>
                <a:latin typeface="+mn-lt"/>
                <a:ea typeface="ＭＳ Ｐゴシック" charset="0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  <a:ea typeface="ＭＳ Ｐゴシック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ＭＳ Ｐゴシック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ＭＳ Ｐゴシック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347472" indent="-347472"/>
            <a:r>
              <a:rPr lang="en-US" dirty="0"/>
              <a:t>Output frequencies are only those present in input</a:t>
            </a:r>
          </a:p>
          <a:p>
            <a:pPr marL="0" indent="0">
              <a:buFontTx/>
              <a:buNone/>
            </a:pP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0" y="6519446"/>
            <a:ext cx="39624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i="1" dirty="0">
                <a:solidFill>
                  <a:srgbClr val="0000FF"/>
                </a:solidFill>
              </a:rPr>
              <a:t>See lecture slide 9-2 for discrete-time version</a:t>
            </a:r>
          </a:p>
        </p:txBody>
      </p:sp>
    </p:spTree>
    <p:extLst>
      <p:ext uri="{BB962C8B-B14F-4D97-AF65-F5344CB8AC3E}">
        <p14:creationId xmlns:p14="http://schemas.microsoft.com/office/powerpoint/2010/main" val="10441269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34" grpId="0"/>
      <p:bldP spid="15" grpId="0"/>
      <p:bldP spid="1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Sinusoidal Response of LTI Systems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305800" cy="533400"/>
          </a:xfrm>
        </p:spPr>
        <p:txBody>
          <a:bodyPr/>
          <a:lstStyle/>
          <a:p>
            <a:r>
              <a:rPr lang="en-US" dirty="0"/>
              <a:t>Input complex-valued sinusoid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dirty="0"/>
              <a:t>14-</a:t>
            </a:r>
            <a:fld id="{48456A70-0021-B84E-925B-88B7CCC4D2F0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5" name="Text Box 8"/>
          <p:cNvSpPr txBox="1">
            <a:spLocks noChangeArrowheads="1"/>
          </p:cNvSpPr>
          <p:nvPr/>
        </p:nvSpPr>
        <p:spPr bwMode="auto">
          <a:xfrm>
            <a:off x="0" y="0"/>
            <a:ext cx="914400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 b="1">
                <a:solidFill>
                  <a:srgbClr val="CC00CC"/>
                </a:solidFill>
                <a:latin typeface="Times New Roman" charset="0"/>
                <a:ea typeface="ＭＳ Ｐゴシック" charset="0"/>
              </a:defRPr>
            </a:lvl1pPr>
            <a:lvl2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600" b="0" i="1" dirty="0">
                <a:solidFill>
                  <a:schemeClr val="tx1"/>
                </a:solidFill>
              </a:rPr>
              <a:t>Frequency Response – </a:t>
            </a:r>
            <a:r>
              <a:rPr lang="en-US" sz="1600" b="0" i="1" dirty="0" err="1">
                <a:solidFill>
                  <a:schemeClr val="tx1"/>
                </a:solidFill>
              </a:rPr>
              <a:t>SPFirst</a:t>
            </a:r>
            <a:r>
              <a:rPr lang="en-US" sz="1600" b="0" i="1" dirty="0">
                <a:solidFill>
                  <a:schemeClr val="tx1"/>
                </a:solidFill>
              </a:rPr>
              <a:t> Sec. 10-1</a:t>
            </a:r>
          </a:p>
        </p:txBody>
      </p:sp>
      <p:graphicFrame>
        <p:nvGraphicFramePr>
          <p:cNvPr id="6" name="Object 5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93023769"/>
              </p:ext>
            </p:extLst>
          </p:nvPr>
        </p:nvGraphicFramePr>
        <p:xfrm>
          <a:off x="940559" y="3087688"/>
          <a:ext cx="2646363" cy="5286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587500" imgH="317500" progId="Equation.3">
                  <p:embed/>
                </p:oleObj>
              </mc:Choice>
              <mc:Fallback>
                <p:oleObj name="Equation" r:id="rId2" imgW="1587500" imgH="3175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40559" y="3087688"/>
                        <a:ext cx="2646363" cy="5286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5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3620506"/>
              </p:ext>
            </p:extLst>
          </p:nvPr>
        </p:nvGraphicFramePr>
        <p:xfrm>
          <a:off x="998538" y="2001838"/>
          <a:ext cx="3090862" cy="38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1854200" imgH="228600" progId="Equation.3">
                  <p:embed/>
                </p:oleObj>
              </mc:Choice>
              <mc:Fallback>
                <p:oleObj name="Equation" r:id="rId4" imgW="185420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98538" y="2001838"/>
                        <a:ext cx="3090862" cy="381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5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73972616"/>
              </p:ext>
            </p:extLst>
          </p:nvPr>
        </p:nvGraphicFramePr>
        <p:xfrm>
          <a:off x="823913" y="3925888"/>
          <a:ext cx="3113087" cy="527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1866900" imgH="317500" progId="Equation.3">
                  <p:embed/>
                </p:oleObj>
              </mc:Choice>
              <mc:Fallback>
                <p:oleObj name="Equation" r:id="rId6" imgW="1866900" imgH="3175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23913" y="3925888"/>
                        <a:ext cx="3113087" cy="5270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5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79121601"/>
              </p:ext>
            </p:extLst>
          </p:nvPr>
        </p:nvGraphicFramePr>
        <p:xfrm>
          <a:off x="3602670" y="3087688"/>
          <a:ext cx="2473325" cy="5286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1485900" imgH="317500" progId="Equation.3">
                  <p:embed/>
                </p:oleObj>
              </mc:Choice>
              <mc:Fallback>
                <p:oleObj name="Equation" r:id="rId8" imgW="1485900" imgH="3175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02670" y="3087688"/>
                        <a:ext cx="2473325" cy="5286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5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40099693"/>
              </p:ext>
            </p:extLst>
          </p:nvPr>
        </p:nvGraphicFramePr>
        <p:xfrm>
          <a:off x="6116638" y="3087688"/>
          <a:ext cx="2646362" cy="5286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1587500" imgH="317500" progId="Equation.3">
                  <p:embed/>
                </p:oleObj>
              </mc:Choice>
              <mc:Fallback>
                <p:oleObj name="Equation" r:id="rId10" imgW="1587500" imgH="3175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16638" y="3087688"/>
                        <a:ext cx="2646362" cy="5286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5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23921623"/>
              </p:ext>
            </p:extLst>
          </p:nvPr>
        </p:nvGraphicFramePr>
        <p:xfrm>
          <a:off x="3981197" y="3984876"/>
          <a:ext cx="1716088" cy="38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2" imgW="1028700" imgH="228600" progId="Equation.3">
                  <p:embed/>
                </p:oleObj>
              </mc:Choice>
              <mc:Fallback>
                <p:oleObj name="Equation" r:id="rId12" imgW="102870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81197" y="3984876"/>
                        <a:ext cx="1716088" cy="381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Content Placeholder 2"/>
          <p:cNvSpPr txBox="1">
            <a:spLocks/>
          </p:cNvSpPr>
          <p:nvPr/>
        </p:nvSpPr>
        <p:spPr bwMode="auto">
          <a:xfrm>
            <a:off x="457200" y="2438400"/>
            <a:ext cx="8305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 b="1">
                <a:solidFill>
                  <a:srgbClr val="CC00CC"/>
                </a:solidFill>
                <a:latin typeface="+mn-lt"/>
                <a:ea typeface="ＭＳ Ｐゴシック" charset="0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  <a:ea typeface="ＭＳ Ｐゴシック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ＭＳ Ｐゴシック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ＭＳ Ｐゴシック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dirty="0"/>
              <a:t>Output is due to convolution</a:t>
            </a:r>
          </a:p>
        </p:txBody>
      </p:sp>
      <p:graphicFrame>
        <p:nvGraphicFramePr>
          <p:cNvPr id="13" name="Object 5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11188587"/>
              </p:ext>
            </p:extLst>
          </p:nvPr>
        </p:nvGraphicFramePr>
        <p:xfrm>
          <a:off x="5854194" y="4032376"/>
          <a:ext cx="1546225" cy="295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4" imgW="927100" imgH="177800" progId="Equation.3">
                  <p:embed/>
                </p:oleObj>
              </mc:Choice>
              <mc:Fallback>
                <p:oleObj name="Equation" r:id="rId14" imgW="927100" imgH="177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54194" y="4032376"/>
                        <a:ext cx="1546225" cy="2952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4" name="Group 13"/>
          <p:cNvGrpSpPr/>
          <p:nvPr/>
        </p:nvGrpSpPr>
        <p:grpSpPr>
          <a:xfrm>
            <a:off x="5486400" y="1905000"/>
            <a:ext cx="2743200" cy="539506"/>
            <a:chOff x="1219200" y="1975094"/>
            <a:chExt cx="2743200" cy="539506"/>
          </a:xfrm>
        </p:grpSpPr>
        <p:sp>
          <p:nvSpPr>
            <p:cNvPr id="15" name="Rectangle 30"/>
            <p:cNvSpPr>
              <a:spLocks noChangeArrowheads="1"/>
            </p:cNvSpPr>
            <p:nvPr/>
          </p:nvSpPr>
          <p:spPr bwMode="auto">
            <a:xfrm>
              <a:off x="2133600" y="2057400"/>
              <a:ext cx="914400" cy="457200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i="1" dirty="0"/>
                <a:t>h</a:t>
              </a:r>
              <a:r>
                <a:rPr lang="en-US" dirty="0"/>
                <a:t>(</a:t>
              </a:r>
              <a:r>
                <a:rPr lang="en-US" i="1" dirty="0"/>
                <a:t>t</a:t>
              </a:r>
              <a:r>
                <a:rPr lang="en-US" dirty="0"/>
                <a:t>)</a:t>
              </a:r>
            </a:p>
          </p:txBody>
        </p:sp>
        <p:sp>
          <p:nvSpPr>
            <p:cNvPr id="16" name="Rectangle 31"/>
            <p:cNvSpPr>
              <a:spLocks noChangeArrowheads="1"/>
            </p:cNvSpPr>
            <p:nvPr/>
          </p:nvSpPr>
          <p:spPr bwMode="auto">
            <a:xfrm>
              <a:off x="3429000" y="1975094"/>
              <a:ext cx="533400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/>
              <a:r>
                <a:rPr lang="en-US" i="1" dirty="0"/>
                <a:t>y</a:t>
              </a:r>
              <a:r>
                <a:rPr lang="en-US" dirty="0"/>
                <a:t>(</a:t>
              </a:r>
              <a:r>
                <a:rPr lang="en-US" i="1" dirty="0"/>
                <a:t>t</a:t>
              </a:r>
              <a:r>
                <a:rPr lang="en-US" dirty="0"/>
                <a:t>)</a:t>
              </a:r>
            </a:p>
          </p:txBody>
        </p:sp>
        <p:sp>
          <p:nvSpPr>
            <p:cNvPr id="17" name="Rectangle 32"/>
            <p:cNvSpPr>
              <a:spLocks noChangeArrowheads="1"/>
            </p:cNvSpPr>
            <p:nvPr/>
          </p:nvSpPr>
          <p:spPr bwMode="auto">
            <a:xfrm>
              <a:off x="1219200" y="2004716"/>
              <a:ext cx="533400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/>
              <a:r>
                <a:rPr lang="en-US" i="1" dirty="0"/>
                <a:t>x</a:t>
              </a:r>
              <a:r>
                <a:rPr lang="en-US" dirty="0"/>
                <a:t>(</a:t>
              </a:r>
              <a:r>
                <a:rPr lang="en-US" i="1" dirty="0"/>
                <a:t>t</a:t>
              </a:r>
              <a:r>
                <a:rPr lang="en-US" dirty="0"/>
                <a:t>)</a:t>
              </a:r>
            </a:p>
          </p:txBody>
        </p:sp>
        <p:cxnSp>
          <p:nvCxnSpPr>
            <p:cNvPr id="18" name="AutoShape 33"/>
            <p:cNvCxnSpPr>
              <a:cxnSpLocks noChangeShapeType="1"/>
              <a:endCxn id="15" idx="1"/>
            </p:cNvCxnSpPr>
            <p:nvPr/>
          </p:nvCxnSpPr>
          <p:spPr bwMode="auto">
            <a:xfrm>
              <a:off x="1828800" y="2286000"/>
              <a:ext cx="304800" cy="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19" name="AutoShape 34"/>
            <p:cNvCxnSpPr>
              <a:cxnSpLocks noChangeShapeType="1"/>
              <a:stCxn id="15" idx="3"/>
            </p:cNvCxnSpPr>
            <p:nvPr/>
          </p:nvCxnSpPr>
          <p:spPr bwMode="auto">
            <a:xfrm>
              <a:off x="3048000" y="2286000"/>
              <a:ext cx="304800" cy="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</p:grpSp>
      <p:sp>
        <p:nvSpPr>
          <p:cNvPr id="20" name="Content Placeholder 2"/>
          <p:cNvSpPr txBox="1">
            <a:spLocks/>
          </p:cNvSpPr>
          <p:nvPr/>
        </p:nvSpPr>
        <p:spPr bwMode="auto">
          <a:xfrm>
            <a:off x="457200" y="4495800"/>
            <a:ext cx="8305800" cy="205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 b="1">
                <a:solidFill>
                  <a:srgbClr val="CC00CC"/>
                </a:solidFill>
                <a:latin typeface="+mn-lt"/>
                <a:ea typeface="ＭＳ Ｐゴシック" charset="0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  <a:ea typeface="ＭＳ Ｐゴシック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ＭＳ Ｐゴシック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ＭＳ Ｐゴシック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dirty="0"/>
              <a:t>Frequency response</a:t>
            </a:r>
          </a:p>
          <a:p>
            <a:pPr marL="457200" lvl="1" indent="0">
              <a:buNone/>
            </a:pPr>
            <a:r>
              <a:rPr lang="en-US" dirty="0"/>
              <a:t>Directly related to impulse response</a:t>
            </a:r>
          </a:p>
          <a:p>
            <a:pPr marL="457200" lvl="1" indent="0">
              <a:buNone/>
            </a:pPr>
            <a:r>
              <a:rPr lang="en-US" dirty="0"/>
              <a:t>Response to complex sinusoid signal of any frequency </a:t>
            </a:r>
            <a:r>
              <a:rPr lang="en-US" dirty="0">
                <a:latin typeface="Symbol"/>
              </a:rPr>
              <a:t>w</a:t>
            </a:r>
          </a:p>
          <a:p>
            <a:pPr marL="457200" lvl="1" indent="0">
              <a:buNone/>
            </a:pPr>
            <a:r>
              <a:rPr lang="en-US" dirty="0"/>
              <a:t>Describes how frequencies are transferred from input to output</a:t>
            </a:r>
          </a:p>
        </p:txBody>
      </p:sp>
      <p:graphicFrame>
        <p:nvGraphicFramePr>
          <p:cNvPr id="21" name="Object 5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81515220"/>
              </p:ext>
            </p:extLst>
          </p:nvPr>
        </p:nvGraphicFramePr>
        <p:xfrm>
          <a:off x="5915025" y="4689475"/>
          <a:ext cx="2433638" cy="527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6" imgW="1460500" imgH="317500" progId="Equation.3">
                  <p:embed/>
                </p:oleObj>
              </mc:Choice>
              <mc:Fallback>
                <p:oleObj name="Equation" r:id="rId16" imgW="1460500" imgH="3175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15025" y="4689475"/>
                        <a:ext cx="2433638" cy="5270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" name="TextBox 22"/>
          <p:cNvSpPr txBox="1"/>
          <p:nvPr/>
        </p:nvSpPr>
        <p:spPr>
          <a:xfrm>
            <a:off x="0" y="6519446"/>
            <a:ext cx="39624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i="1" dirty="0">
                <a:solidFill>
                  <a:srgbClr val="0000FF"/>
                </a:solidFill>
              </a:rPr>
              <a:t>See lecture slide 9-3 for discrete-time analogy</a:t>
            </a:r>
          </a:p>
        </p:txBody>
      </p:sp>
    </p:spTree>
    <p:extLst>
      <p:ext uri="{BB962C8B-B14F-4D97-AF65-F5344CB8AC3E}">
        <p14:creationId xmlns:p14="http://schemas.microsoft.com/office/powerpoint/2010/main" val="4189284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20" grpId="0"/>
      <p:bldP spid="2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Sinusoidal Response of LTI Systems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305800" cy="1447800"/>
          </a:xfrm>
        </p:spPr>
        <p:txBody>
          <a:bodyPr/>
          <a:lstStyle/>
          <a:p>
            <a:r>
              <a:rPr lang="en-US" dirty="0"/>
              <a:t>Frequency response</a:t>
            </a:r>
          </a:p>
          <a:p>
            <a:pPr marL="457200" lvl="1" indent="0">
              <a:spcBef>
                <a:spcPts val="1776"/>
              </a:spcBef>
              <a:buNone/>
            </a:pPr>
            <a:r>
              <a:rPr lang="en-US" dirty="0"/>
              <a:t>Polar form (magnitude-phase form):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dirty="0"/>
              <a:t>14-</a:t>
            </a:r>
            <a:fld id="{48456A70-0021-B84E-925B-88B7CCC4D2F0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5" name="Text Box 8"/>
          <p:cNvSpPr txBox="1">
            <a:spLocks noChangeArrowheads="1"/>
          </p:cNvSpPr>
          <p:nvPr/>
        </p:nvSpPr>
        <p:spPr bwMode="auto">
          <a:xfrm>
            <a:off x="0" y="0"/>
            <a:ext cx="914400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 b="1">
                <a:solidFill>
                  <a:srgbClr val="CC00CC"/>
                </a:solidFill>
                <a:latin typeface="Times New Roman" charset="0"/>
                <a:ea typeface="ＭＳ Ｐゴシック" charset="0"/>
              </a:defRPr>
            </a:lvl1pPr>
            <a:lvl2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600" b="0" i="1" dirty="0">
                <a:solidFill>
                  <a:schemeClr val="tx1"/>
                </a:solidFill>
              </a:rPr>
              <a:t>Frequency Response – </a:t>
            </a:r>
            <a:r>
              <a:rPr lang="en-US" sz="1600" b="0" i="1" dirty="0" err="1">
                <a:solidFill>
                  <a:schemeClr val="tx1"/>
                </a:solidFill>
              </a:rPr>
              <a:t>SPFirst</a:t>
            </a:r>
            <a:r>
              <a:rPr lang="en-US" sz="1600" b="0" i="1" dirty="0">
                <a:solidFill>
                  <a:schemeClr val="tx1"/>
                </a:solidFill>
              </a:rPr>
              <a:t> Sec. 10-1</a:t>
            </a:r>
          </a:p>
        </p:txBody>
      </p:sp>
      <p:sp>
        <p:nvSpPr>
          <p:cNvPr id="6" name="Content Placeholder 2"/>
          <p:cNvSpPr txBox="1">
            <a:spLocks/>
          </p:cNvSpPr>
          <p:nvPr/>
        </p:nvSpPr>
        <p:spPr bwMode="auto">
          <a:xfrm>
            <a:off x="457200" y="2971800"/>
            <a:ext cx="83058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 b="1">
                <a:solidFill>
                  <a:srgbClr val="CC00CC"/>
                </a:solidFill>
                <a:latin typeface="+mn-lt"/>
                <a:ea typeface="ＭＳ Ｐゴシック" charset="0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  <a:ea typeface="ＭＳ Ｐゴシック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ＭＳ Ｐゴシック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ＭＳ Ｐゴシック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dirty="0"/>
              <a:t>Response to complex-valued sinusoid revisited</a:t>
            </a:r>
          </a:p>
        </p:txBody>
      </p:sp>
      <p:graphicFrame>
        <p:nvGraphicFramePr>
          <p:cNvPr id="7" name="Object 5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08553762"/>
              </p:ext>
            </p:extLst>
          </p:nvPr>
        </p:nvGraphicFramePr>
        <p:xfrm>
          <a:off x="4953000" y="1524000"/>
          <a:ext cx="2260600" cy="4905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460500" imgH="317500" progId="Equation.3">
                  <p:embed/>
                </p:oleObj>
              </mc:Choice>
              <mc:Fallback>
                <p:oleObj name="Equation" r:id="rId2" imgW="1460500" imgH="3175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53000" y="1524000"/>
                        <a:ext cx="2260600" cy="4905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5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09617456"/>
              </p:ext>
            </p:extLst>
          </p:nvPr>
        </p:nvGraphicFramePr>
        <p:xfrm>
          <a:off x="5688013" y="2157664"/>
          <a:ext cx="2339975" cy="431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1511300" imgH="279400" progId="Equation.3">
                  <p:embed/>
                </p:oleObj>
              </mc:Choice>
              <mc:Fallback>
                <p:oleObj name="Equation" r:id="rId4" imgW="1511300" imgH="2794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88013" y="2157664"/>
                        <a:ext cx="2339975" cy="431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5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59760129"/>
              </p:ext>
            </p:extLst>
          </p:nvPr>
        </p:nvGraphicFramePr>
        <p:xfrm>
          <a:off x="996950" y="3581400"/>
          <a:ext cx="2160588" cy="38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1295400" imgH="228600" progId="Equation.3">
                  <p:embed/>
                </p:oleObj>
              </mc:Choice>
              <mc:Fallback>
                <p:oleObj name="Equation" r:id="rId6" imgW="129540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96950" y="3581400"/>
                        <a:ext cx="2160588" cy="381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5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48256271"/>
              </p:ext>
            </p:extLst>
          </p:nvPr>
        </p:nvGraphicFramePr>
        <p:xfrm>
          <a:off x="3219071" y="3558090"/>
          <a:ext cx="2584450" cy="466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1549400" imgH="279400" progId="Equation.3">
                  <p:embed/>
                </p:oleObj>
              </mc:Choice>
              <mc:Fallback>
                <p:oleObj name="Equation" r:id="rId8" imgW="1549400" imgH="2794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19071" y="3558090"/>
                        <a:ext cx="2584450" cy="4667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5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02079392"/>
              </p:ext>
            </p:extLst>
          </p:nvPr>
        </p:nvGraphicFramePr>
        <p:xfrm>
          <a:off x="5969000" y="3521075"/>
          <a:ext cx="2903538" cy="4873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1739900" imgH="292100" progId="Equation.3">
                  <p:embed/>
                </p:oleObj>
              </mc:Choice>
              <mc:Fallback>
                <p:oleObj name="Equation" r:id="rId10" imgW="1739900" imgH="2921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69000" y="3521075"/>
                        <a:ext cx="2903538" cy="4873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3" name="Group 22"/>
          <p:cNvGrpSpPr/>
          <p:nvPr/>
        </p:nvGrpSpPr>
        <p:grpSpPr>
          <a:xfrm>
            <a:off x="5908323" y="4076700"/>
            <a:ext cx="1295400" cy="1587163"/>
            <a:chOff x="5908323" y="4281784"/>
            <a:chExt cx="1295400" cy="1587163"/>
          </a:xfrm>
        </p:grpSpPr>
        <p:cxnSp>
          <p:nvCxnSpPr>
            <p:cNvPr id="15" name="Elbow Connector 14"/>
            <p:cNvCxnSpPr/>
            <p:nvPr/>
          </p:nvCxnSpPr>
          <p:spPr bwMode="auto">
            <a:xfrm rot="5400000" flipH="1" flipV="1">
              <a:off x="6438900" y="4396084"/>
              <a:ext cx="533400" cy="304800"/>
            </a:xfrm>
            <a:prstGeom prst="bentConnector3">
              <a:avLst/>
            </a:prstGeom>
            <a:solidFill>
              <a:schemeClr val="accent1"/>
            </a:solidFill>
            <a:ln w="254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sp>
          <p:nvSpPr>
            <p:cNvPr id="16" name="TextBox 15"/>
            <p:cNvSpPr txBox="1"/>
            <p:nvPr/>
          </p:nvSpPr>
          <p:spPr>
            <a:xfrm>
              <a:off x="5908323" y="4853284"/>
              <a:ext cx="1295400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i="1" dirty="0">
                  <a:solidFill>
                    <a:srgbClr val="0000FF"/>
                  </a:solidFill>
                </a:rPr>
                <a:t>Change in magnitude </a:t>
              </a:r>
              <a:r>
                <a:rPr lang="en-US" sz="2000" i="1" dirty="0"/>
                <a:t>(gain)</a:t>
              </a:r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7620000" y="4078130"/>
            <a:ext cx="1447800" cy="1587163"/>
            <a:chOff x="6295436" y="3924300"/>
            <a:chExt cx="1447800" cy="1587163"/>
          </a:xfrm>
        </p:grpSpPr>
        <p:cxnSp>
          <p:nvCxnSpPr>
            <p:cNvPr id="19" name="Elbow Connector 18"/>
            <p:cNvCxnSpPr/>
            <p:nvPr/>
          </p:nvCxnSpPr>
          <p:spPr bwMode="auto">
            <a:xfrm rot="16200000" flipV="1">
              <a:off x="6591300" y="4038600"/>
              <a:ext cx="533400" cy="304800"/>
            </a:xfrm>
            <a:prstGeom prst="bentConnector3">
              <a:avLst/>
            </a:prstGeom>
            <a:solidFill>
              <a:schemeClr val="accent1"/>
            </a:solidFill>
            <a:ln w="254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sp>
          <p:nvSpPr>
            <p:cNvPr id="20" name="TextBox 19"/>
            <p:cNvSpPr txBox="1"/>
            <p:nvPr/>
          </p:nvSpPr>
          <p:spPr>
            <a:xfrm>
              <a:off x="6295436" y="4495800"/>
              <a:ext cx="1447800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i="1" dirty="0">
                  <a:solidFill>
                    <a:srgbClr val="0000FF"/>
                  </a:solidFill>
                </a:rPr>
                <a:t>Change in phase </a:t>
              </a:r>
              <a:r>
                <a:rPr lang="en-US" sz="2000" i="1" dirty="0">
                  <a:solidFill>
                    <a:srgbClr val="000000"/>
                  </a:solidFill>
                </a:rPr>
                <a:t>(phase shift</a:t>
              </a:r>
              <a:r>
                <a:rPr lang="en-US" sz="2000" i="1" dirty="0">
                  <a:solidFill>
                    <a:srgbClr val="0000FF"/>
                  </a:solidFill>
                </a:rPr>
                <a:t>)</a:t>
              </a:r>
            </a:p>
          </p:txBody>
        </p:sp>
      </p:grpSp>
      <p:sp>
        <p:nvSpPr>
          <p:cNvPr id="21" name="TextBox 20"/>
          <p:cNvSpPr txBox="1"/>
          <p:nvPr/>
        </p:nvSpPr>
        <p:spPr>
          <a:xfrm>
            <a:off x="0" y="6519446"/>
            <a:ext cx="39624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i="1" dirty="0">
                <a:solidFill>
                  <a:srgbClr val="0000FF"/>
                </a:solidFill>
              </a:rPr>
              <a:t>See lecture slide 9-4 for discrete-time analogy</a:t>
            </a:r>
          </a:p>
        </p:txBody>
      </p:sp>
    </p:spTree>
    <p:extLst>
      <p:ext uri="{BB962C8B-B14F-4D97-AF65-F5344CB8AC3E}">
        <p14:creationId xmlns:p14="http://schemas.microsoft.com/office/powerpoint/2010/main" val="35762772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2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 descr="magexp-2t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90" t="6038" r="7697" b="9726"/>
          <a:stretch/>
        </p:blipFill>
        <p:spPr>
          <a:xfrm>
            <a:off x="6096000" y="3065231"/>
            <a:ext cx="2360306" cy="17898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Sinusoidal Response of LTI Systems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3657600" cy="533400"/>
          </a:xfrm>
        </p:spPr>
        <p:txBody>
          <a:bodyPr/>
          <a:lstStyle/>
          <a:p>
            <a:r>
              <a:rPr lang="en-US" dirty="0"/>
              <a:t>Example: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4038600" y="3239631"/>
            <a:ext cx="22098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400" dirty="0">
                <a:solidFill>
                  <a:srgbClr val="CF35E3"/>
                </a:solidFill>
              </a:rPr>
              <a:t>w = -8 : 0.01 : 8;</a:t>
            </a:r>
          </a:p>
          <a:p>
            <a:r>
              <a:rPr lang="en-US" sz="1400" dirty="0">
                <a:solidFill>
                  <a:srgbClr val="CF35E3"/>
                </a:solidFill>
              </a:rPr>
              <a:t>H = 2 ./ (2 + j*w);</a:t>
            </a:r>
          </a:p>
          <a:p>
            <a:r>
              <a:rPr lang="en-US" sz="1400" dirty="0" err="1">
                <a:solidFill>
                  <a:srgbClr val="CF35E3"/>
                </a:solidFill>
              </a:rPr>
              <a:t>Hmag</a:t>
            </a:r>
            <a:r>
              <a:rPr lang="en-US" sz="1400" dirty="0">
                <a:solidFill>
                  <a:srgbClr val="CF35E3"/>
                </a:solidFill>
              </a:rPr>
              <a:t> = abs(H);</a:t>
            </a:r>
          </a:p>
          <a:p>
            <a:r>
              <a:rPr lang="en-US" sz="1400" dirty="0" err="1">
                <a:solidFill>
                  <a:srgbClr val="CF35E3"/>
                </a:solidFill>
              </a:rPr>
              <a:t>Hphase</a:t>
            </a:r>
            <a:r>
              <a:rPr lang="en-US" sz="1400" dirty="0">
                <a:solidFill>
                  <a:srgbClr val="CF35E3"/>
                </a:solidFill>
              </a:rPr>
              <a:t> = phase(H);</a:t>
            </a:r>
          </a:p>
          <a:p>
            <a:r>
              <a:rPr lang="en-US" sz="1400" dirty="0">
                <a:solidFill>
                  <a:srgbClr val="CF35E3"/>
                </a:solidFill>
              </a:rPr>
              <a:t>figure;</a:t>
            </a:r>
          </a:p>
          <a:p>
            <a:r>
              <a:rPr lang="en-US" sz="1400" dirty="0">
                <a:solidFill>
                  <a:srgbClr val="CF35E3"/>
                </a:solidFill>
              </a:rPr>
              <a:t>plot(w, </a:t>
            </a:r>
            <a:r>
              <a:rPr lang="en-US" sz="1400" dirty="0" err="1">
                <a:solidFill>
                  <a:srgbClr val="CF35E3"/>
                </a:solidFill>
              </a:rPr>
              <a:t>Hmag</a:t>
            </a:r>
            <a:r>
              <a:rPr lang="en-US" sz="1400" dirty="0">
                <a:solidFill>
                  <a:srgbClr val="CF35E3"/>
                </a:solidFill>
              </a:rPr>
              <a:t>);</a:t>
            </a:r>
          </a:p>
          <a:p>
            <a:r>
              <a:rPr lang="en-US" sz="1400" dirty="0">
                <a:solidFill>
                  <a:srgbClr val="CF35E3"/>
                </a:solidFill>
              </a:rPr>
              <a:t>title('Magnitude Response');</a:t>
            </a:r>
          </a:p>
          <a:p>
            <a:r>
              <a:rPr lang="it-IT" sz="1400" dirty="0">
                <a:solidFill>
                  <a:srgbClr val="CF35E3"/>
                </a:solidFill>
              </a:rPr>
              <a:t>figure;</a:t>
            </a:r>
          </a:p>
          <a:p>
            <a:r>
              <a:rPr lang="it-IT" sz="1400" dirty="0">
                <a:solidFill>
                  <a:srgbClr val="CF35E3"/>
                </a:solidFill>
              </a:rPr>
              <a:t>plot(</a:t>
            </a:r>
            <a:r>
              <a:rPr lang="it-IT" sz="1400" dirty="0" err="1">
                <a:solidFill>
                  <a:srgbClr val="CF35E3"/>
                </a:solidFill>
              </a:rPr>
              <a:t>w</a:t>
            </a:r>
            <a:r>
              <a:rPr lang="it-IT" sz="1400" dirty="0">
                <a:solidFill>
                  <a:srgbClr val="CF35E3"/>
                </a:solidFill>
              </a:rPr>
              <a:t>, </a:t>
            </a:r>
            <a:r>
              <a:rPr lang="it-IT" sz="1400" dirty="0" err="1">
                <a:solidFill>
                  <a:srgbClr val="CF35E3"/>
                </a:solidFill>
              </a:rPr>
              <a:t>Hphase</a:t>
            </a:r>
            <a:r>
              <a:rPr lang="it-IT" sz="1400" dirty="0">
                <a:solidFill>
                  <a:srgbClr val="CF35E3"/>
                </a:solidFill>
              </a:rPr>
              <a:t>);</a:t>
            </a:r>
          </a:p>
          <a:p>
            <a:r>
              <a:rPr lang="it-IT" sz="1400" dirty="0" err="1">
                <a:solidFill>
                  <a:srgbClr val="CF35E3"/>
                </a:solidFill>
              </a:rPr>
              <a:t>title</a:t>
            </a:r>
            <a:r>
              <a:rPr lang="it-IT" sz="1400" dirty="0">
                <a:solidFill>
                  <a:srgbClr val="CF35E3"/>
                </a:solidFill>
              </a:rPr>
              <a:t>('</a:t>
            </a:r>
            <a:r>
              <a:rPr lang="it-IT" sz="1400" dirty="0" err="1">
                <a:solidFill>
                  <a:srgbClr val="CF35E3"/>
                </a:solidFill>
              </a:rPr>
              <a:t>Phase</a:t>
            </a:r>
            <a:r>
              <a:rPr lang="it-IT" sz="1400" dirty="0">
                <a:solidFill>
                  <a:srgbClr val="CF35E3"/>
                </a:solidFill>
              </a:rPr>
              <a:t> </a:t>
            </a:r>
            <a:r>
              <a:rPr lang="it-IT" sz="1400" dirty="0" err="1">
                <a:solidFill>
                  <a:srgbClr val="CF35E3"/>
                </a:solidFill>
              </a:rPr>
              <a:t>Response</a:t>
            </a:r>
            <a:r>
              <a:rPr lang="it-IT" sz="1400" dirty="0">
                <a:solidFill>
                  <a:srgbClr val="CF35E3"/>
                </a:solidFill>
              </a:rPr>
              <a:t>');</a:t>
            </a:r>
          </a:p>
        </p:txBody>
      </p:sp>
      <p:graphicFrame>
        <p:nvGraphicFramePr>
          <p:cNvPr id="30" name="Object 5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73353376"/>
              </p:ext>
            </p:extLst>
          </p:nvPr>
        </p:nvGraphicFramePr>
        <p:xfrm>
          <a:off x="8499765" y="4646836"/>
          <a:ext cx="236538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152400" imgH="139700" progId="Equation.3">
                  <p:embed/>
                </p:oleObj>
              </mc:Choice>
              <mc:Fallback>
                <p:oleObj name="Equation" r:id="rId3" imgW="152400" imgH="1397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499765" y="4646836"/>
                        <a:ext cx="236538" cy="215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8" name="Object 5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80370081"/>
              </p:ext>
            </p:extLst>
          </p:nvPr>
        </p:nvGraphicFramePr>
        <p:xfrm>
          <a:off x="8458200" y="6526431"/>
          <a:ext cx="236538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152400" imgH="139700" progId="Equation.3">
                  <p:embed/>
                </p:oleObj>
              </mc:Choice>
              <mc:Fallback>
                <p:oleObj name="Equation" r:id="rId5" imgW="152400" imgH="1397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458200" y="6526431"/>
                        <a:ext cx="236538" cy="215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33" name="Content Placeholder 2"/>
          <p:cNvSpPr txBox="1">
            <a:spLocks/>
          </p:cNvSpPr>
          <p:nvPr/>
        </p:nvSpPr>
        <p:spPr bwMode="auto">
          <a:xfrm>
            <a:off x="457200" y="4495800"/>
            <a:ext cx="36576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 b="1">
                <a:solidFill>
                  <a:srgbClr val="CC00CC"/>
                </a:solidFill>
                <a:latin typeface="+mn-lt"/>
                <a:ea typeface="ＭＳ Ｐゴシック" charset="0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  <a:ea typeface="ＭＳ Ｐゴシック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ＭＳ Ｐゴシック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ＭＳ Ｐゴシック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dirty="0"/>
              <a:t>Sinusoidal Response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747165" y="1385413"/>
            <a:ext cx="2396835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400" dirty="0">
                <a:solidFill>
                  <a:srgbClr val="CF35E3"/>
                </a:solidFill>
              </a:rPr>
              <a:t>t = -1 : 0.01 : 4;</a:t>
            </a:r>
          </a:p>
          <a:p>
            <a:r>
              <a:rPr lang="da-DK" sz="1400" dirty="0">
                <a:solidFill>
                  <a:srgbClr val="CF35E3"/>
                </a:solidFill>
              </a:rPr>
              <a:t>unitstep = ( t &gt;= 0 );</a:t>
            </a:r>
          </a:p>
          <a:p>
            <a:r>
              <a:rPr lang="da-DK" sz="1400" dirty="0">
                <a:solidFill>
                  <a:srgbClr val="CF35E3"/>
                </a:solidFill>
              </a:rPr>
              <a:t>h = 2*exp(-2*t).* unitstep;</a:t>
            </a:r>
          </a:p>
          <a:p>
            <a:r>
              <a:rPr lang="da-DK" sz="1400" dirty="0">
                <a:solidFill>
                  <a:srgbClr val="CF35E3"/>
                </a:solidFill>
              </a:rPr>
              <a:t>plot(t, h);</a:t>
            </a:r>
          </a:p>
          <a:p>
            <a:r>
              <a:rPr lang="fi-FI" sz="1400" dirty="0" err="1">
                <a:solidFill>
                  <a:srgbClr val="CF35E3"/>
                </a:solidFill>
              </a:rPr>
              <a:t>ylim</a:t>
            </a:r>
            <a:r>
              <a:rPr lang="fi-FI" sz="1400" dirty="0">
                <a:solidFill>
                  <a:srgbClr val="CF35E3"/>
                </a:solidFill>
              </a:rPr>
              <a:t>( [-0.5 2.5] );</a:t>
            </a:r>
          </a:p>
        </p:txBody>
      </p:sp>
      <p:graphicFrame>
        <p:nvGraphicFramePr>
          <p:cNvPr id="34" name="Object 3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41298540"/>
              </p:ext>
            </p:extLst>
          </p:nvPr>
        </p:nvGraphicFramePr>
        <p:xfrm>
          <a:off x="1002618" y="4943475"/>
          <a:ext cx="1422400" cy="523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7" imgW="901700" imgH="330200" progId="Equation.3">
                  <p:embed/>
                </p:oleObj>
              </mc:Choice>
              <mc:Fallback>
                <p:oleObj name="Equation" r:id="rId7" imgW="901700" imgH="330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1002618" y="4943475"/>
                        <a:ext cx="1422400" cy="5238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5" name="Object 5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93814561"/>
              </p:ext>
            </p:extLst>
          </p:nvPr>
        </p:nvGraphicFramePr>
        <p:xfrm>
          <a:off x="990600" y="5429700"/>
          <a:ext cx="1960563" cy="536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9" imgW="1295400" imgH="355600" progId="Equation.3">
                  <p:embed/>
                </p:oleObj>
              </mc:Choice>
              <mc:Fallback>
                <p:oleObj name="Equation" r:id="rId9" imgW="1295400" imgH="355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90600" y="5429700"/>
                        <a:ext cx="1960563" cy="5365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6" name="Object 5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75862626"/>
              </p:ext>
            </p:extLst>
          </p:nvPr>
        </p:nvGraphicFramePr>
        <p:xfrm>
          <a:off x="942975" y="5856288"/>
          <a:ext cx="2425700" cy="7667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1" imgW="1600200" imgH="508000" progId="Equation.3">
                  <p:embed/>
                </p:oleObj>
              </mc:Choice>
              <mc:Fallback>
                <p:oleObj name="Equation" r:id="rId11" imgW="1600200" imgH="5080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42975" y="5856288"/>
                        <a:ext cx="2425700" cy="7667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38" name="Straight Connector 37"/>
          <p:cNvCxnSpPr/>
          <p:nvPr/>
        </p:nvCxnSpPr>
        <p:spPr bwMode="auto">
          <a:xfrm>
            <a:off x="7589980" y="3730750"/>
            <a:ext cx="0" cy="1103861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rgbClr val="0000FF"/>
            </a:solidFill>
            <a:prstDash val="dash"/>
            <a:round/>
            <a:headEnd type="none" w="med" len="med"/>
            <a:tailEnd type="none"/>
          </a:ln>
          <a:effectLst/>
        </p:spPr>
      </p:cxnSp>
      <p:sp>
        <p:nvSpPr>
          <p:cNvPr id="55" name="TextBox 54"/>
          <p:cNvSpPr txBox="1"/>
          <p:nvPr/>
        </p:nvSpPr>
        <p:spPr>
          <a:xfrm>
            <a:off x="8458200" y="5294531"/>
            <a:ext cx="838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i="1" dirty="0">
                <a:solidFill>
                  <a:srgbClr val="0000FF"/>
                </a:solidFill>
              </a:rPr>
              <a:t>phase shift</a:t>
            </a:r>
            <a:br>
              <a:rPr lang="en-US" sz="1800" i="1" dirty="0">
                <a:solidFill>
                  <a:srgbClr val="0000FF"/>
                </a:solidFill>
              </a:rPr>
            </a:br>
            <a:r>
              <a:rPr lang="en-US" sz="1800" i="1" dirty="0">
                <a:solidFill>
                  <a:srgbClr val="0000FF"/>
                </a:solidFill>
              </a:rPr>
              <a:t>-</a:t>
            </a:r>
            <a:r>
              <a:rPr lang="en-US" sz="1800" i="1" dirty="0">
                <a:solidFill>
                  <a:srgbClr val="0000FF"/>
                </a:solidFill>
                <a:latin typeface="Symbol" charset="2"/>
                <a:cs typeface="Symbol" charset="2"/>
              </a:rPr>
              <a:t>p</a:t>
            </a:r>
            <a:r>
              <a:rPr lang="en-US" sz="1800" i="1" dirty="0">
                <a:solidFill>
                  <a:srgbClr val="0000FF"/>
                </a:solidFill>
              </a:rPr>
              <a:t>/4</a:t>
            </a:r>
          </a:p>
        </p:txBody>
      </p:sp>
      <p:sp>
        <p:nvSpPr>
          <p:cNvPr id="56" name="TextBox 55"/>
          <p:cNvSpPr txBox="1"/>
          <p:nvPr/>
        </p:nvSpPr>
        <p:spPr>
          <a:xfrm>
            <a:off x="8153400" y="2590800"/>
            <a:ext cx="990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i="1" dirty="0" err="1"/>
              <a:t>Lowpass</a:t>
            </a:r>
            <a:r>
              <a:rPr lang="en-US" sz="1800" i="1" dirty="0"/>
              <a:t> filter</a:t>
            </a:r>
          </a:p>
        </p:txBody>
      </p:sp>
      <p:graphicFrame>
        <p:nvGraphicFramePr>
          <p:cNvPr id="40" name="Object 5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27296836"/>
              </p:ext>
            </p:extLst>
          </p:nvPr>
        </p:nvGraphicFramePr>
        <p:xfrm>
          <a:off x="3400425" y="5870575"/>
          <a:ext cx="1519238" cy="479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3" imgW="1003300" imgH="317500" progId="Equation.3">
                  <p:embed/>
                </p:oleObj>
              </mc:Choice>
              <mc:Fallback>
                <p:oleObj name="Equation" r:id="rId13" imgW="1003300" imgH="3175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00425" y="5870575"/>
                        <a:ext cx="1519238" cy="4794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" name="Object 5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87308872"/>
              </p:ext>
            </p:extLst>
          </p:nvPr>
        </p:nvGraphicFramePr>
        <p:xfrm>
          <a:off x="4953000" y="6007100"/>
          <a:ext cx="922337" cy="3635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5" imgW="609600" imgH="241300" progId="Equation.3">
                  <p:embed/>
                </p:oleObj>
              </mc:Choice>
              <mc:Fallback>
                <p:oleObj name="Equation" r:id="rId15" imgW="609600" imgH="2413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53000" y="6007100"/>
                        <a:ext cx="922337" cy="3635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42" name="Text Box 8"/>
          <p:cNvSpPr txBox="1">
            <a:spLocks noChangeArrowheads="1"/>
          </p:cNvSpPr>
          <p:nvPr/>
        </p:nvSpPr>
        <p:spPr bwMode="auto">
          <a:xfrm>
            <a:off x="0" y="0"/>
            <a:ext cx="914400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 b="1">
                <a:solidFill>
                  <a:srgbClr val="CC00CC"/>
                </a:solidFill>
                <a:latin typeface="Times New Roman" charset="0"/>
                <a:ea typeface="ＭＳ Ｐゴシック" charset="0"/>
              </a:defRPr>
            </a:lvl1pPr>
            <a:lvl2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600" b="0" i="1" dirty="0">
                <a:solidFill>
                  <a:schemeClr val="tx1"/>
                </a:solidFill>
              </a:rPr>
              <a:t>Frequency Response – </a:t>
            </a:r>
            <a:r>
              <a:rPr lang="en-US" sz="1600" b="0" i="1" dirty="0" err="1">
                <a:solidFill>
                  <a:schemeClr val="tx1"/>
                </a:solidFill>
              </a:rPr>
              <a:t>SPFirst</a:t>
            </a:r>
            <a:r>
              <a:rPr lang="en-US" sz="1600" b="0" i="1" dirty="0">
                <a:solidFill>
                  <a:schemeClr val="tx1"/>
                </a:solidFill>
              </a:rPr>
              <a:t> Sec. 10-1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0" y="6519446"/>
            <a:ext cx="39624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i="1" dirty="0">
                <a:solidFill>
                  <a:srgbClr val="0000FF"/>
                </a:solidFill>
              </a:rPr>
              <a:t>See lecture slide 9-5 for discrete-time analogy</a:t>
            </a:r>
          </a:p>
        </p:txBody>
      </p:sp>
      <p:graphicFrame>
        <p:nvGraphicFramePr>
          <p:cNvPr id="45" name="Object 5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09191821"/>
              </p:ext>
            </p:extLst>
          </p:nvPr>
        </p:nvGraphicFramePr>
        <p:xfrm>
          <a:off x="2401200" y="1580923"/>
          <a:ext cx="1433513" cy="3540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7" imgW="927100" imgH="228600" progId="Equation.3">
                  <p:embed/>
                </p:oleObj>
              </mc:Choice>
              <mc:Fallback>
                <p:oleObj name="Equation" r:id="rId17" imgW="92710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01200" y="1580923"/>
                        <a:ext cx="1433513" cy="3540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6" name="Object 5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44174414"/>
              </p:ext>
            </p:extLst>
          </p:nvPr>
        </p:nvGraphicFramePr>
        <p:xfrm>
          <a:off x="914400" y="1905000"/>
          <a:ext cx="2692400" cy="4905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9" imgW="1739900" imgH="317500" progId="Equation.3">
                  <p:embed/>
                </p:oleObj>
              </mc:Choice>
              <mc:Fallback>
                <p:oleObj name="Equation" r:id="rId19" imgW="1739900" imgH="3175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4400" y="1905000"/>
                        <a:ext cx="2692400" cy="4905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7" name="Object 5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82706575"/>
              </p:ext>
            </p:extLst>
          </p:nvPr>
        </p:nvGraphicFramePr>
        <p:xfrm>
          <a:off x="1586595" y="2362200"/>
          <a:ext cx="1571625" cy="4905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1" imgW="1016000" imgH="317500" progId="Equation.3">
                  <p:embed/>
                </p:oleObj>
              </mc:Choice>
              <mc:Fallback>
                <p:oleObj name="Equation" r:id="rId21" imgW="1016000" imgH="3175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6595" y="2362200"/>
                        <a:ext cx="1571625" cy="4905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0" name="Object 5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67031258"/>
              </p:ext>
            </p:extLst>
          </p:nvPr>
        </p:nvGraphicFramePr>
        <p:xfrm>
          <a:off x="1600200" y="2743200"/>
          <a:ext cx="1257300" cy="784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3" imgW="812800" imgH="508000" progId="Equation.3">
                  <p:embed/>
                </p:oleObj>
              </mc:Choice>
              <mc:Fallback>
                <p:oleObj name="Equation" r:id="rId23" imgW="812800" imgH="5080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00200" y="2743200"/>
                        <a:ext cx="1257300" cy="7842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1" name="Object 5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13482721"/>
              </p:ext>
            </p:extLst>
          </p:nvPr>
        </p:nvGraphicFramePr>
        <p:xfrm>
          <a:off x="2835123" y="2846788"/>
          <a:ext cx="863600" cy="666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5" imgW="558800" imgH="431800" progId="Equation.3">
                  <p:embed/>
                </p:oleObj>
              </mc:Choice>
              <mc:Fallback>
                <p:oleObj name="Equation" r:id="rId25" imgW="558800" imgH="431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35123" y="2846788"/>
                        <a:ext cx="863600" cy="666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4" name="Group 13"/>
          <p:cNvGrpSpPr/>
          <p:nvPr/>
        </p:nvGrpSpPr>
        <p:grpSpPr>
          <a:xfrm>
            <a:off x="4079523" y="1143000"/>
            <a:ext cx="3083277" cy="1916643"/>
            <a:chOff x="4536723" y="1077666"/>
            <a:chExt cx="3083277" cy="1916643"/>
          </a:xfrm>
        </p:grpSpPr>
        <p:sp>
          <p:nvSpPr>
            <p:cNvPr id="8" name="TextBox 7"/>
            <p:cNvSpPr txBox="1"/>
            <p:nvPr/>
          </p:nvSpPr>
          <p:spPr>
            <a:xfrm>
              <a:off x="7162800" y="2430156"/>
              <a:ext cx="45720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i="1" dirty="0"/>
                <a:t>t</a:t>
              </a: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4536723" y="2494807"/>
              <a:ext cx="30480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/>
                <a:t>0</a:t>
              </a: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4548482" y="1874514"/>
              <a:ext cx="30480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/>
                <a:t>1</a:t>
              </a: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4572000" y="1306266"/>
              <a:ext cx="30480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/>
                <a:t>2</a:t>
              </a:r>
            </a:p>
          </p:txBody>
        </p:sp>
        <p:pic>
          <p:nvPicPr>
            <p:cNvPr id="4" name="Picture 3" descr="exp-2t.png"/>
            <p:cNvPicPr>
              <a:picLocks noChangeAspect="1"/>
            </p:cNvPicPr>
            <p:nvPr/>
          </p:nvPicPr>
          <p:blipFill rotWithShape="1">
            <a:blip r:embed="rId2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865" t="5087" r="7697" b="10229"/>
            <a:stretch/>
          </p:blipFill>
          <p:spPr>
            <a:xfrm>
              <a:off x="4811164" y="1077666"/>
              <a:ext cx="2427355" cy="1916643"/>
            </a:xfrm>
            <a:prstGeom prst="rect">
              <a:avLst/>
            </a:prstGeom>
          </p:spPr>
        </p:pic>
        <p:sp>
          <p:nvSpPr>
            <p:cNvPr id="9" name="TextBox 8"/>
            <p:cNvSpPr txBox="1"/>
            <p:nvPr/>
          </p:nvSpPr>
          <p:spPr>
            <a:xfrm>
              <a:off x="6248400" y="1219200"/>
              <a:ext cx="68580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i="1" dirty="0"/>
                <a:t>h</a:t>
              </a:r>
              <a:r>
                <a:rPr lang="en-US" sz="2000" dirty="0"/>
                <a:t>(</a:t>
              </a:r>
              <a:r>
                <a:rPr lang="en-US" sz="2000" i="1" dirty="0"/>
                <a:t>t</a:t>
              </a:r>
              <a:r>
                <a:rPr lang="en-US" sz="2000" dirty="0"/>
                <a:t>)</a:t>
              </a:r>
            </a:p>
          </p:txBody>
        </p:sp>
      </p:grpSp>
      <p:graphicFrame>
        <p:nvGraphicFramePr>
          <p:cNvPr id="31" name="Object 5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52177077"/>
              </p:ext>
            </p:extLst>
          </p:nvPr>
        </p:nvGraphicFramePr>
        <p:xfrm>
          <a:off x="7742380" y="3160931"/>
          <a:ext cx="579438" cy="2968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8" imgW="520700" imgH="266700" progId="Equation.3">
                  <p:embed/>
                </p:oleObj>
              </mc:Choice>
              <mc:Fallback>
                <p:oleObj name="Equation" r:id="rId28" imgW="520700" imgH="2667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742380" y="3160931"/>
                        <a:ext cx="579438" cy="2968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0" name="Picture 19" descr="phaseexp-2t.png"/>
          <p:cNvPicPr>
            <a:picLocks noChangeAspect="1"/>
          </p:cNvPicPr>
          <p:nvPr/>
        </p:nvPicPr>
        <p:blipFill rotWithShape="1">
          <a:blip r:embed="rId3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88" t="6103" r="7699" b="10376"/>
          <a:stretch/>
        </p:blipFill>
        <p:spPr>
          <a:xfrm>
            <a:off x="6096000" y="5009231"/>
            <a:ext cx="2380412" cy="1789800"/>
          </a:xfrm>
          <a:prstGeom prst="rect">
            <a:avLst/>
          </a:prstGeom>
        </p:spPr>
      </p:pic>
      <p:graphicFrame>
        <p:nvGraphicFramePr>
          <p:cNvPr id="32" name="Object 5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06048561"/>
              </p:ext>
            </p:extLst>
          </p:nvPr>
        </p:nvGraphicFramePr>
        <p:xfrm>
          <a:off x="7661275" y="5065931"/>
          <a:ext cx="644525" cy="2714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1" imgW="571500" imgH="241300" progId="Equation.3">
                  <p:embed/>
                </p:oleObj>
              </mc:Choice>
              <mc:Fallback>
                <p:oleObj name="Equation" r:id="rId31" imgW="571500" imgH="2413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61275" y="5065931"/>
                        <a:ext cx="644525" cy="2714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43" name="Straight Connector 42"/>
          <p:cNvCxnSpPr/>
          <p:nvPr/>
        </p:nvCxnSpPr>
        <p:spPr bwMode="auto">
          <a:xfrm>
            <a:off x="7589485" y="6370128"/>
            <a:ext cx="0" cy="428903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rgbClr val="0000FF"/>
            </a:solidFill>
            <a:prstDash val="dash"/>
            <a:round/>
            <a:headEnd type="none" w="med" len="med"/>
            <a:tailEnd type="none"/>
          </a:ln>
          <a:effectLst/>
        </p:spPr>
      </p:cxnSp>
      <p:grpSp>
        <p:nvGrpSpPr>
          <p:cNvPr id="5" name="Group 4"/>
          <p:cNvGrpSpPr/>
          <p:nvPr/>
        </p:nvGrpSpPr>
        <p:grpSpPr>
          <a:xfrm>
            <a:off x="8514900" y="3446231"/>
            <a:ext cx="609600" cy="835025"/>
            <a:chOff x="8458200" y="3544669"/>
            <a:chExt cx="609600" cy="835025"/>
          </a:xfrm>
        </p:grpSpPr>
        <p:sp>
          <p:nvSpPr>
            <p:cNvPr id="54" name="TextBox 53"/>
            <p:cNvSpPr txBox="1"/>
            <p:nvPr/>
          </p:nvSpPr>
          <p:spPr>
            <a:xfrm>
              <a:off x="8458200" y="3544669"/>
              <a:ext cx="6096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800" i="1" dirty="0">
                  <a:solidFill>
                    <a:srgbClr val="0000FF"/>
                  </a:solidFill>
                </a:rPr>
                <a:t>gain </a:t>
              </a:r>
            </a:p>
          </p:txBody>
        </p:sp>
        <p:graphicFrame>
          <p:nvGraphicFramePr>
            <p:cNvPr id="57" name="Object 54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113648507"/>
                </p:ext>
              </p:extLst>
            </p:nvPr>
          </p:nvGraphicFramePr>
          <p:xfrm>
            <a:off x="8596312" y="3849469"/>
            <a:ext cx="319088" cy="5302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33" imgW="266700" imgH="444500" progId="Equation.3">
                    <p:embed/>
                  </p:oleObj>
                </mc:Choice>
                <mc:Fallback>
                  <p:oleObj name="Equation" r:id="rId33" imgW="266700" imgH="4445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34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8596312" y="3849469"/>
                          <a:ext cx="319088" cy="53022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</p:spPr>
                    </p:pic>
                  </p:oleObj>
                </mc:Fallback>
              </mc:AlternateContent>
            </a:graphicData>
          </a:graphic>
        </p:graphicFrame>
      </p:grpSp>
      <p:graphicFrame>
        <p:nvGraphicFramePr>
          <p:cNvPr id="60" name="Object 5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82240783"/>
              </p:ext>
            </p:extLst>
          </p:nvPr>
        </p:nvGraphicFramePr>
        <p:xfrm>
          <a:off x="937985" y="3502020"/>
          <a:ext cx="2479675" cy="64680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5" imgW="1752600" imgH="457200" progId="Equation.3">
                  <p:embed/>
                </p:oleObj>
              </mc:Choice>
              <mc:Fallback>
                <p:oleObj name="Equation" r:id="rId35" imgW="1752600" imgH="457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37985" y="3502020"/>
                        <a:ext cx="2479675" cy="64680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8" name="Object 5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59373720"/>
              </p:ext>
            </p:extLst>
          </p:nvPr>
        </p:nvGraphicFramePr>
        <p:xfrm>
          <a:off x="304800" y="4208463"/>
          <a:ext cx="2263775" cy="285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7" imgW="1600200" imgH="203200" progId="Equation.3">
                  <p:embed/>
                </p:oleObj>
              </mc:Choice>
              <mc:Fallback>
                <p:oleObj name="Equation" r:id="rId37" imgW="1600200" imgH="203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800" y="4208463"/>
                        <a:ext cx="2263775" cy="285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9" name="Object 5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68302502"/>
              </p:ext>
            </p:extLst>
          </p:nvPr>
        </p:nvGraphicFramePr>
        <p:xfrm>
          <a:off x="2568125" y="4162197"/>
          <a:ext cx="1309688" cy="3222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9" imgW="927100" imgH="228600" progId="Equation.3">
                  <p:embed/>
                </p:oleObj>
              </mc:Choice>
              <mc:Fallback>
                <p:oleObj name="Equation" r:id="rId39" imgW="92710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68125" y="4162197"/>
                        <a:ext cx="1309688" cy="3222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TextBox 12">
            <a:extLst>
              <a:ext uri="{FF2B5EF4-FFF2-40B4-BE49-F238E27FC236}">
                <a16:creationId xmlns:a16="http://schemas.microsoft.com/office/drawing/2014/main" id="{C8371834-0671-A244-BA98-6475EA0406BC}"/>
              </a:ext>
            </a:extLst>
          </p:cNvPr>
          <p:cNvSpPr txBox="1"/>
          <p:nvPr/>
        </p:nvSpPr>
        <p:spPr>
          <a:xfrm>
            <a:off x="6075892" y="4792505"/>
            <a:ext cx="251411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-8   -6   -4    -2     0      2     4     6     8</a:t>
            </a:r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id="{F0F35AE0-0324-4749-8EB7-0000857604DC}"/>
              </a:ext>
            </a:extLst>
          </p:cNvPr>
          <p:cNvSpPr txBox="1"/>
          <p:nvPr/>
        </p:nvSpPr>
        <p:spPr>
          <a:xfrm>
            <a:off x="4743268" y="2743200"/>
            <a:ext cx="176562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0        1         2        3</a:t>
            </a:r>
          </a:p>
        </p:txBody>
      </p:sp>
    </p:spTree>
    <p:extLst>
      <p:ext uri="{BB962C8B-B14F-4D97-AF65-F5344CB8AC3E}">
        <p14:creationId xmlns:p14="http://schemas.microsoft.com/office/powerpoint/2010/main" val="37485448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  <p:bldP spid="33" grpId="0"/>
      <p:bldP spid="7" grpId="0"/>
      <p:bldP spid="55" grpId="0"/>
      <p:bldP spid="56" grpId="0"/>
      <p:bldP spid="44" grpId="0"/>
      <p:bldP spid="13" grpId="0"/>
      <p:bldP spid="6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Sinusoidal Response of LTI Systems</a:t>
            </a:r>
          </a:p>
        </p:txBody>
      </p:sp>
      <p:grpSp>
        <p:nvGrpSpPr>
          <p:cNvPr id="32" name="Group 31"/>
          <p:cNvGrpSpPr/>
          <p:nvPr/>
        </p:nvGrpSpPr>
        <p:grpSpPr>
          <a:xfrm>
            <a:off x="2071687" y="2362200"/>
            <a:ext cx="2819400" cy="533400"/>
            <a:chOff x="2071687" y="2362200"/>
            <a:chExt cx="2819400" cy="533400"/>
          </a:xfrm>
        </p:grpSpPr>
        <p:graphicFrame>
          <p:nvGraphicFramePr>
            <p:cNvPr id="10" name="Object 1068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548778755"/>
                </p:ext>
              </p:extLst>
            </p:nvPr>
          </p:nvGraphicFramePr>
          <p:xfrm>
            <a:off x="3151188" y="2436813"/>
            <a:ext cx="530225" cy="38258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2" imgW="279400" imgH="203200" progId="Equation.3">
                    <p:embed/>
                  </p:oleObj>
                </mc:Choice>
                <mc:Fallback>
                  <p:oleObj name="Equation" r:id="rId2" imgW="279400" imgH="2032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3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151188" y="2436813"/>
                          <a:ext cx="530225" cy="382587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 xmlns="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xmlns="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 xmlns="">
                              <a:effectLst>
                                <a:outerShdw blurRad="63500" dist="38099" dir="2700000" algn="ctr" rotWithShape="0">
                                  <a:srgbClr val="000000">
                                    <a:alpha val="74997"/>
                                  </a:srgb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8" name="Rectangle 1066"/>
            <p:cNvSpPr>
              <a:spLocks noChangeArrowheads="1"/>
            </p:cNvSpPr>
            <p:nvPr/>
          </p:nvSpPr>
          <p:spPr bwMode="auto">
            <a:xfrm>
              <a:off x="3062287" y="2362200"/>
              <a:ext cx="762000" cy="5334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" name="Line 1067"/>
            <p:cNvSpPr>
              <a:spLocks noChangeShapeType="1"/>
            </p:cNvSpPr>
            <p:nvPr/>
          </p:nvSpPr>
          <p:spPr bwMode="auto">
            <a:xfrm>
              <a:off x="2071687" y="2613480"/>
              <a:ext cx="9906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" name="Line 1069"/>
            <p:cNvSpPr>
              <a:spLocks noChangeShapeType="1"/>
            </p:cNvSpPr>
            <p:nvPr/>
          </p:nvSpPr>
          <p:spPr bwMode="auto">
            <a:xfrm>
              <a:off x="3824287" y="2613480"/>
              <a:ext cx="10668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aphicFrame>
        <p:nvGraphicFramePr>
          <p:cNvPr id="12" name="Object 107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24075988"/>
              </p:ext>
            </p:extLst>
          </p:nvPr>
        </p:nvGraphicFramePr>
        <p:xfrm>
          <a:off x="2211388" y="2032000"/>
          <a:ext cx="635000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317500" imgH="203200" progId="Equation.3">
                  <p:embed/>
                </p:oleObj>
              </mc:Choice>
              <mc:Fallback>
                <p:oleObj name="Equation" r:id="rId4" imgW="317500" imgH="203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11388" y="2032000"/>
                        <a:ext cx="635000" cy="406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Rectangle 1038"/>
          <p:cNvSpPr txBox="1">
            <a:spLocks noChangeArrowheads="1"/>
          </p:cNvSpPr>
          <p:nvPr/>
        </p:nvSpPr>
        <p:spPr bwMode="auto">
          <a:xfrm>
            <a:off x="457200" y="3352800"/>
            <a:ext cx="84582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 b="1">
                <a:solidFill>
                  <a:srgbClr val="CC00CC"/>
                </a:solidFill>
                <a:latin typeface="+mn-lt"/>
                <a:ea typeface="ＭＳ Ｐゴシック" charset="0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  <a:ea typeface="ＭＳ Ｐゴシック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ＭＳ Ｐゴシック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ＭＳ Ｐゴシック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spcBef>
                <a:spcPct val="80000"/>
              </a:spcBef>
            </a:pPr>
            <a:r>
              <a:rPr lang="en-US" dirty="0">
                <a:latin typeface="Times New Roman" charset="0"/>
              </a:rPr>
              <a:t>Derivation</a:t>
            </a:r>
          </a:p>
        </p:txBody>
      </p:sp>
      <p:graphicFrame>
        <p:nvGraphicFramePr>
          <p:cNvPr id="17" name="Object 104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6871348"/>
              </p:ext>
            </p:extLst>
          </p:nvPr>
        </p:nvGraphicFramePr>
        <p:xfrm>
          <a:off x="3810000" y="5527675"/>
          <a:ext cx="4849812" cy="530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2959100" imgH="266700" progId="Equation.3">
                  <p:embed/>
                </p:oleObj>
              </mc:Choice>
              <mc:Fallback>
                <p:oleObj name="Equation" r:id="rId6" imgW="2959100" imgH="2667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10000" y="5527675"/>
                        <a:ext cx="4849812" cy="5302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" name="Rectangle 1038"/>
          <p:cNvSpPr txBox="1">
            <a:spLocks noChangeArrowheads="1"/>
          </p:cNvSpPr>
          <p:nvPr/>
        </p:nvSpPr>
        <p:spPr bwMode="auto">
          <a:xfrm>
            <a:off x="457200" y="1447800"/>
            <a:ext cx="85344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 b="1">
                <a:solidFill>
                  <a:srgbClr val="CC00CC"/>
                </a:solidFill>
                <a:latin typeface="+mn-lt"/>
                <a:ea typeface="ＭＳ Ｐゴシック" charset="0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  <a:ea typeface="ＭＳ Ｐゴシック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ＭＳ Ｐゴシック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ＭＳ Ｐゴシック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dirty="0">
                <a:latin typeface="Times New Roman" charset="0"/>
              </a:rPr>
              <a:t>Frequencies in output are only those in input</a:t>
            </a:r>
          </a:p>
        </p:txBody>
      </p:sp>
      <p:graphicFrame>
        <p:nvGraphicFramePr>
          <p:cNvPr id="22" name="Object 108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5960622"/>
              </p:ext>
            </p:extLst>
          </p:nvPr>
        </p:nvGraphicFramePr>
        <p:xfrm>
          <a:off x="3535363" y="4987925"/>
          <a:ext cx="3543300" cy="473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1905000" imgH="254000" progId="Equation.3">
                  <p:embed/>
                </p:oleObj>
              </mc:Choice>
              <mc:Fallback>
                <p:oleObj name="Equation" r:id="rId8" imgW="1905000" imgH="2540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35363" y="4987925"/>
                        <a:ext cx="3543300" cy="4730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" name="Object 108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70786743"/>
              </p:ext>
            </p:extLst>
          </p:nvPr>
        </p:nvGraphicFramePr>
        <p:xfrm>
          <a:off x="2889250" y="4464050"/>
          <a:ext cx="3402013" cy="473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1828800" imgH="254000" progId="Equation.3">
                  <p:embed/>
                </p:oleObj>
              </mc:Choice>
              <mc:Fallback>
                <p:oleObj name="Equation" r:id="rId10" imgW="1828800" imgH="2540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89250" y="4464050"/>
                        <a:ext cx="3402013" cy="4730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" name="Object 107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45945124"/>
              </p:ext>
            </p:extLst>
          </p:nvPr>
        </p:nvGraphicFramePr>
        <p:xfrm>
          <a:off x="4113213" y="2087563"/>
          <a:ext cx="1244600" cy="415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2" imgW="762000" imgH="254000" progId="Equation.3">
                  <p:embed/>
                </p:oleObj>
              </mc:Choice>
              <mc:Fallback>
                <p:oleObj name="Equation" r:id="rId12" imgW="762000" imgH="2540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13213" y="2087563"/>
                        <a:ext cx="1244600" cy="4159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" name="Object 107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40832871"/>
              </p:ext>
            </p:extLst>
          </p:nvPr>
        </p:nvGraphicFramePr>
        <p:xfrm>
          <a:off x="3035300" y="3881438"/>
          <a:ext cx="307340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4" imgW="1536700" imgH="228600" progId="Equation.3">
                  <p:embed/>
                </p:oleObj>
              </mc:Choice>
              <mc:Fallback>
                <p:oleObj name="Equation" r:id="rId14" imgW="153670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35300" y="3881438"/>
                        <a:ext cx="3073400" cy="457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8" name="Object 107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14644712"/>
              </p:ext>
            </p:extLst>
          </p:nvPr>
        </p:nvGraphicFramePr>
        <p:xfrm>
          <a:off x="1790700" y="2832100"/>
          <a:ext cx="1092200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6" imgW="546100" imgH="203200" progId="Equation.3">
                  <p:embed/>
                </p:oleObj>
              </mc:Choice>
              <mc:Fallback>
                <p:oleObj name="Equation" r:id="rId16" imgW="546100" imgH="203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90700" y="2832100"/>
                        <a:ext cx="1092200" cy="406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9" name="Object 5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39359737"/>
              </p:ext>
            </p:extLst>
          </p:nvPr>
        </p:nvGraphicFramePr>
        <p:xfrm>
          <a:off x="4005263" y="2787650"/>
          <a:ext cx="3036887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8" imgW="1765300" imgH="266700" progId="Equation.3">
                  <p:embed/>
                </p:oleObj>
              </mc:Choice>
              <mc:Fallback>
                <p:oleObj name="Equation" r:id="rId18" imgW="1765300" imgH="2667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05263" y="2787650"/>
                        <a:ext cx="3036887" cy="457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" name="Object 5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38664251"/>
              </p:ext>
            </p:extLst>
          </p:nvPr>
        </p:nvGraphicFramePr>
        <p:xfrm>
          <a:off x="4402138" y="6167438"/>
          <a:ext cx="3597275" cy="4905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0" imgW="1955800" imgH="266700" progId="Equation.3">
                  <p:embed/>
                </p:oleObj>
              </mc:Choice>
              <mc:Fallback>
                <p:oleObj name="Equation" r:id="rId20" imgW="1955800" imgH="2667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02138" y="6167438"/>
                        <a:ext cx="3597275" cy="4905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4" name="Object 5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92433161"/>
              </p:ext>
            </p:extLst>
          </p:nvPr>
        </p:nvGraphicFramePr>
        <p:xfrm>
          <a:off x="76200" y="5888038"/>
          <a:ext cx="3284537" cy="4905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2" imgW="2120900" imgH="317500" progId="Equation.3">
                  <p:embed/>
                </p:oleObj>
              </mc:Choice>
              <mc:Fallback>
                <p:oleObj name="Equation" r:id="rId22" imgW="2120900" imgH="3175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200" y="5888038"/>
                        <a:ext cx="3284537" cy="4905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1050925" y="4419600"/>
            <a:ext cx="1143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Output: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1066800" y="3881735"/>
            <a:ext cx="1143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Input: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0" y="5481935"/>
            <a:ext cx="2819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>
                <a:solidFill>
                  <a:srgbClr val="0000FF"/>
                </a:solidFill>
              </a:rPr>
              <a:t>For real-valued h</a:t>
            </a:r>
            <a:r>
              <a:rPr lang="en-US" dirty="0">
                <a:solidFill>
                  <a:srgbClr val="0000FF"/>
                </a:solidFill>
              </a:rPr>
              <a:t>(</a:t>
            </a:r>
            <a:r>
              <a:rPr lang="en-US" i="1" dirty="0">
                <a:solidFill>
                  <a:srgbClr val="0000FF"/>
                </a:solidFill>
              </a:rPr>
              <a:t>t</a:t>
            </a:r>
            <a:r>
              <a:rPr lang="en-US" dirty="0">
                <a:solidFill>
                  <a:srgbClr val="0000FF"/>
                </a:solidFill>
              </a:rPr>
              <a:t>)</a:t>
            </a:r>
          </a:p>
        </p:txBody>
      </p:sp>
      <p:sp>
        <p:nvSpPr>
          <p:cNvPr id="37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6858000" y="6400800"/>
            <a:ext cx="1905000" cy="457200"/>
          </a:xfrm>
        </p:spPr>
        <p:txBody>
          <a:bodyPr/>
          <a:lstStyle/>
          <a:p>
            <a:r>
              <a:rPr lang="en-US" dirty="0"/>
              <a:t>14-</a:t>
            </a:r>
            <a:fld id="{48456A70-0021-B84E-925B-88B7CCC4D2F0}" type="slidenum">
              <a:rPr lang="en-US" smtClean="0"/>
              <a:pPr/>
              <a:t>6</a:t>
            </a:fld>
            <a:endParaRPr lang="en-US" dirty="0"/>
          </a:p>
        </p:txBody>
      </p:sp>
      <p:cxnSp>
        <p:nvCxnSpPr>
          <p:cNvPr id="52" name="Elbow Connector 51"/>
          <p:cNvCxnSpPr/>
          <p:nvPr/>
        </p:nvCxnSpPr>
        <p:spPr bwMode="auto">
          <a:xfrm rot="8100000" flipH="1" flipV="1">
            <a:off x="2861329" y="5368271"/>
            <a:ext cx="685800" cy="381000"/>
          </a:xfrm>
          <a:prstGeom prst="bentConnector3">
            <a:avLst/>
          </a:prstGeom>
          <a:solidFill>
            <a:schemeClr val="accent1"/>
          </a:solidFill>
          <a:ln w="25400" cap="flat" cmpd="sng" algn="ctr">
            <a:solidFill>
              <a:srgbClr val="0000FF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27" name="TextBox 26"/>
          <p:cNvSpPr txBox="1"/>
          <p:nvPr/>
        </p:nvSpPr>
        <p:spPr>
          <a:xfrm>
            <a:off x="0" y="6519446"/>
            <a:ext cx="39624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i="1" dirty="0">
                <a:solidFill>
                  <a:srgbClr val="0000FF"/>
                </a:solidFill>
              </a:rPr>
              <a:t>See lecture slide 9-6 for discrete-time analogy</a:t>
            </a:r>
          </a:p>
        </p:txBody>
      </p:sp>
      <p:sp>
        <p:nvSpPr>
          <p:cNvPr id="31" name="Text Box 8"/>
          <p:cNvSpPr txBox="1">
            <a:spLocks noChangeArrowheads="1"/>
          </p:cNvSpPr>
          <p:nvPr/>
        </p:nvSpPr>
        <p:spPr bwMode="auto">
          <a:xfrm>
            <a:off x="0" y="0"/>
            <a:ext cx="914400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 b="1">
                <a:solidFill>
                  <a:srgbClr val="CC00CC"/>
                </a:solidFill>
                <a:latin typeface="Times New Roman" charset="0"/>
                <a:ea typeface="ＭＳ Ｐゴシック" charset="0"/>
              </a:defRPr>
            </a:lvl1pPr>
            <a:lvl2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600" b="0" i="1" dirty="0">
                <a:solidFill>
                  <a:schemeClr val="tx1"/>
                </a:solidFill>
              </a:rPr>
              <a:t>Frequency Response – </a:t>
            </a:r>
            <a:r>
              <a:rPr lang="en-US" sz="1600" b="0" i="1" dirty="0" err="1">
                <a:solidFill>
                  <a:schemeClr val="tx1"/>
                </a:solidFill>
              </a:rPr>
              <a:t>SPFirst</a:t>
            </a:r>
            <a:r>
              <a:rPr lang="en-US" sz="1600" b="0" i="1" dirty="0">
                <a:solidFill>
                  <a:schemeClr val="tx1"/>
                </a:solidFill>
              </a:rPr>
              <a:t> Sec. 10-2</a:t>
            </a:r>
          </a:p>
        </p:txBody>
      </p:sp>
    </p:spTree>
    <p:extLst>
      <p:ext uri="{BB962C8B-B14F-4D97-AF65-F5344CB8AC3E}">
        <p14:creationId xmlns:p14="http://schemas.microsoft.com/office/powerpoint/2010/main" val="17457100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21" grpId="0" build="p" autoUpdateAnimBg="0"/>
      <p:bldP spid="3" grpId="0"/>
      <p:bldP spid="35" grpId="0"/>
      <p:bldP spid="6" grpId="0"/>
      <p:bldP spid="2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Times New Roman" charset="0"/>
              </a:rPr>
              <a:t>Ideal Delay</a:t>
            </a:r>
          </a:p>
        </p:txBody>
      </p:sp>
      <p:sp>
        <p:nvSpPr>
          <p:cNvPr id="27652" name="Rectangle 1028"/>
          <p:cNvSpPr>
            <a:spLocks noGrp="1" noChangeArrowheads="1"/>
          </p:cNvSpPr>
          <p:nvPr>
            <p:ph type="body" sz="half" idx="2"/>
          </p:nvPr>
        </p:nvSpPr>
        <p:spPr>
          <a:xfrm>
            <a:off x="381000" y="1447800"/>
            <a:ext cx="4076700" cy="533400"/>
          </a:xfrm>
        </p:spPr>
        <p:txBody>
          <a:bodyPr/>
          <a:lstStyle/>
          <a:p>
            <a:r>
              <a:rPr lang="en-US" dirty="0">
                <a:latin typeface="Times New Roman" charset="0"/>
              </a:rPr>
              <a:t>Delay by </a:t>
            </a:r>
            <a:r>
              <a:rPr lang="en-US" i="1" dirty="0">
                <a:latin typeface="Times New Roman" charset="0"/>
              </a:rPr>
              <a:t>T</a:t>
            </a:r>
            <a:r>
              <a:rPr lang="en-US" dirty="0">
                <a:latin typeface="Times New Roman" charset="0"/>
              </a:rPr>
              <a:t> seconds</a:t>
            </a:r>
          </a:p>
        </p:txBody>
      </p:sp>
      <p:graphicFrame>
        <p:nvGraphicFramePr>
          <p:cNvPr id="27657" name="Object 103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92217417"/>
              </p:ext>
            </p:extLst>
          </p:nvPr>
        </p:nvGraphicFramePr>
        <p:xfrm>
          <a:off x="1141413" y="2773363"/>
          <a:ext cx="1630362" cy="3762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876300" imgH="203200" progId="Equation.3">
                  <p:embed/>
                </p:oleObj>
              </mc:Choice>
              <mc:Fallback>
                <p:oleObj name="Equation" r:id="rId2" imgW="876300" imgH="203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41413" y="2773363"/>
                        <a:ext cx="1630362" cy="3762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3" name="Group 2"/>
          <p:cNvGrpSpPr/>
          <p:nvPr/>
        </p:nvGrpSpPr>
        <p:grpSpPr>
          <a:xfrm>
            <a:off x="1028700" y="1981200"/>
            <a:ext cx="2057400" cy="609600"/>
            <a:chOff x="1028700" y="1981200"/>
            <a:chExt cx="2057400" cy="609600"/>
          </a:xfrm>
        </p:grpSpPr>
        <p:sp>
          <p:nvSpPr>
            <p:cNvPr id="27658" name="Rectangle 1041"/>
            <p:cNvSpPr>
              <a:spLocks noChangeArrowheads="1"/>
            </p:cNvSpPr>
            <p:nvPr/>
          </p:nvSpPr>
          <p:spPr bwMode="auto">
            <a:xfrm>
              <a:off x="1714500" y="2209800"/>
              <a:ext cx="533400" cy="3810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659" name="Line 1042"/>
            <p:cNvSpPr>
              <a:spLocks noChangeShapeType="1"/>
            </p:cNvSpPr>
            <p:nvPr/>
          </p:nvSpPr>
          <p:spPr bwMode="auto">
            <a:xfrm>
              <a:off x="1028700" y="2438400"/>
              <a:ext cx="6858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aphicFrame>
          <p:nvGraphicFramePr>
            <p:cNvPr id="27660" name="Object 1043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530271605"/>
                </p:ext>
              </p:extLst>
            </p:nvPr>
          </p:nvGraphicFramePr>
          <p:xfrm>
            <a:off x="1752600" y="2294160"/>
            <a:ext cx="479842" cy="23178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4" imgW="419100" imgH="203200" progId="Equation.3">
                    <p:embed/>
                  </p:oleObj>
                </mc:Choice>
                <mc:Fallback>
                  <p:oleObj name="Equation" r:id="rId4" imgW="419100" imgH="2032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752600" y="2294160"/>
                          <a:ext cx="479842" cy="23178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7661" name="Line 1044"/>
            <p:cNvSpPr>
              <a:spLocks noChangeShapeType="1"/>
            </p:cNvSpPr>
            <p:nvPr/>
          </p:nvSpPr>
          <p:spPr bwMode="auto">
            <a:xfrm>
              <a:off x="2247900" y="2438400"/>
              <a:ext cx="6858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662" name="Text Box 1045"/>
            <p:cNvSpPr txBox="1">
              <a:spLocks noChangeArrowheads="1"/>
            </p:cNvSpPr>
            <p:nvPr/>
          </p:nvSpPr>
          <p:spPr bwMode="auto">
            <a:xfrm>
              <a:off x="1028700" y="1995488"/>
              <a:ext cx="685800" cy="3968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algn="l">
                <a:spcBef>
                  <a:spcPct val="50000"/>
                </a:spcBef>
              </a:pPr>
              <a:r>
                <a:rPr lang="en-US" sz="2000" i="1" dirty="0"/>
                <a:t>x</a:t>
              </a:r>
              <a:r>
                <a:rPr lang="en-US" sz="2000" dirty="0"/>
                <a:t>(</a:t>
              </a:r>
              <a:r>
                <a:rPr lang="en-US" sz="2000" i="1" dirty="0"/>
                <a:t>t</a:t>
              </a:r>
              <a:r>
                <a:rPr lang="en-US" sz="2000" dirty="0"/>
                <a:t>)</a:t>
              </a:r>
            </a:p>
          </p:txBody>
        </p:sp>
        <p:sp>
          <p:nvSpPr>
            <p:cNvPr id="27663" name="Text Box 1046"/>
            <p:cNvSpPr txBox="1">
              <a:spLocks noChangeArrowheads="1"/>
            </p:cNvSpPr>
            <p:nvPr/>
          </p:nvSpPr>
          <p:spPr bwMode="auto">
            <a:xfrm>
              <a:off x="2400300" y="1981200"/>
              <a:ext cx="685800" cy="3968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sz="2000" i="1" dirty="0"/>
                <a:t>y</a:t>
              </a:r>
              <a:r>
                <a:rPr lang="en-US" sz="2000" dirty="0"/>
                <a:t>(</a:t>
              </a:r>
              <a:r>
                <a:rPr lang="en-US" sz="2000" i="1" dirty="0"/>
                <a:t>t</a:t>
              </a:r>
              <a:r>
                <a:rPr lang="en-US" sz="2000" dirty="0"/>
                <a:t>)</a:t>
              </a:r>
            </a:p>
          </p:txBody>
        </p:sp>
      </p:grpSp>
      <p:graphicFrame>
        <p:nvGraphicFramePr>
          <p:cNvPr id="27664" name="Object 104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62885555"/>
              </p:ext>
            </p:extLst>
          </p:nvPr>
        </p:nvGraphicFramePr>
        <p:xfrm>
          <a:off x="1141413" y="3779838"/>
          <a:ext cx="1630362" cy="3762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876300" imgH="203200" progId="Equation.3">
                  <p:embed/>
                </p:oleObj>
              </mc:Choice>
              <mc:Fallback>
                <p:oleObj name="Equation" r:id="rId6" imgW="876300" imgH="203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41413" y="3779838"/>
                        <a:ext cx="1630362" cy="3762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665" name="Object 104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50835130"/>
              </p:ext>
            </p:extLst>
          </p:nvPr>
        </p:nvGraphicFramePr>
        <p:xfrm>
          <a:off x="1168400" y="4616450"/>
          <a:ext cx="3022600" cy="5540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1727200" imgH="317500" progId="Equation.3">
                  <p:embed/>
                </p:oleObj>
              </mc:Choice>
              <mc:Fallback>
                <p:oleObj name="Equation" r:id="rId8" imgW="1727200" imgH="3175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68400" y="4616450"/>
                        <a:ext cx="3022600" cy="5540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7666" name="WordArt 1051"/>
          <p:cNvSpPr>
            <a:spLocks noChangeArrowheads="1" noChangeShapeType="1" noTextEdit="1"/>
          </p:cNvSpPr>
          <p:nvPr/>
        </p:nvSpPr>
        <p:spPr bwMode="auto">
          <a:xfrm>
            <a:off x="3524250" y="5803900"/>
            <a:ext cx="1581150" cy="427038"/>
          </a:xfrm>
          <a:prstGeom prst="rect">
            <a:avLst/>
          </a:prstGeom>
        </p:spPr>
        <p:txBody>
          <a:bodyPr wrap="none" fromWordArt="1">
            <a:prstTxWarp prst="textDoubleWave1">
              <a:avLst>
                <a:gd name="adj1" fmla="val 6500"/>
                <a:gd name="adj2" fmla="val 0"/>
              </a:avLst>
            </a:prstTxWarp>
          </a:bodyPr>
          <a:lstStyle/>
          <a:p>
            <a:r>
              <a:rPr lang="en-US" kern="10" spc="-240" dirty="0">
                <a:ln w="12700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FFCC99"/>
                </a:solidFill>
                <a:effectLst>
                  <a:outerShdw blurRad="63500" dist="125724" dir="18900000" algn="ctr" rotWithShape="0">
                    <a:srgbClr val="000099">
                      <a:alpha val="74997"/>
                    </a:srgbClr>
                  </a:outerShdw>
                </a:effectLst>
                <a:latin typeface="Impact"/>
                <a:ea typeface="Impact"/>
                <a:cs typeface="Impact"/>
              </a:rPr>
              <a:t>Linear Phase</a:t>
            </a:r>
          </a:p>
        </p:txBody>
      </p:sp>
      <p:sp>
        <p:nvSpPr>
          <p:cNvPr id="27667" name="WordArt 1052"/>
          <p:cNvSpPr>
            <a:spLocks noChangeArrowheads="1" noChangeShapeType="1" noTextEdit="1"/>
          </p:cNvSpPr>
          <p:nvPr/>
        </p:nvSpPr>
        <p:spPr bwMode="auto">
          <a:xfrm>
            <a:off x="3505200" y="5211762"/>
            <a:ext cx="1590675" cy="427038"/>
          </a:xfrm>
          <a:prstGeom prst="rect">
            <a:avLst/>
          </a:prstGeom>
        </p:spPr>
        <p:txBody>
          <a:bodyPr wrap="none" fromWordArt="1">
            <a:prstTxWarp prst="textDoubleWave1">
              <a:avLst>
                <a:gd name="adj1" fmla="val 6500"/>
                <a:gd name="adj2" fmla="val 0"/>
              </a:avLst>
            </a:prstTxWarp>
          </a:bodyPr>
          <a:lstStyle/>
          <a:p>
            <a:r>
              <a:rPr lang="en-US" kern="10" spc="-240" dirty="0" err="1">
                <a:ln w="12700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FFCC99"/>
                </a:solidFill>
                <a:effectLst>
                  <a:outerShdw blurRad="63500" dist="125724" dir="18900000" algn="ctr" rotWithShape="0">
                    <a:srgbClr val="000099">
                      <a:alpha val="74997"/>
                    </a:srgbClr>
                  </a:outerShdw>
                </a:effectLst>
                <a:latin typeface="Impact"/>
                <a:ea typeface="Impact"/>
                <a:cs typeface="Impact"/>
              </a:rPr>
              <a:t>Allpass</a:t>
            </a:r>
            <a:r>
              <a:rPr lang="en-US" kern="10" spc="-240" dirty="0">
                <a:ln w="12700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FFCC99"/>
                </a:solidFill>
                <a:effectLst>
                  <a:outerShdw blurRad="63500" dist="125724" dir="18900000" algn="ctr" rotWithShape="0">
                    <a:srgbClr val="000099">
                      <a:alpha val="74997"/>
                    </a:srgbClr>
                  </a:outerShdw>
                </a:effectLst>
                <a:latin typeface="Impact"/>
                <a:ea typeface="Impact"/>
                <a:cs typeface="Impact"/>
              </a:rPr>
              <a:t> Filter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3581400" y="2209800"/>
            <a:ext cx="1524000" cy="1066800"/>
            <a:chOff x="3429000" y="2209800"/>
            <a:chExt cx="1371600" cy="914400"/>
          </a:xfrm>
        </p:grpSpPr>
        <p:sp>
          <p:nvSpPr>
            <p:cNvPr id="27673" name="WordArt 1062"/>
            <p:cNvSpPr>
              <a:spLocks noChangeArrowheads="1" noChangeShapeType="1" noTextEdit="1"/>
            </p:cNvSpPr>
            <p:nvPr/>
          </p:nvSpPr>
          <p:spPr bwMode="auto">
            <a:xfrm>
              <a:off x="3429000" y="2743200"/>
              <a:ext cx="1295400" cy="381000"/>
            </a:xfrm>
            <a:prstGeom prst="rect">
              <a:avLst/>
            </a:prstGeom>
          </p:spPr>
          <p:txBody>
            <a:bodyPr wrap="none" fromWordArt="1">
              <a:prstTxWarp prst="textDoubleWave1">
                <a:avLst>
                  <a:gd name="adj1" fmla="val 6500"/>
                  <a:gd name="adj2" fmla="val 0"/>
                </a:avLst>
              </a:prstTxWarp>
            </a:bodyPr>
            <a:lstStyle/>
            <a:p>
              <a:r>
                <a:rPr lang="en-US" kern="10" spc="-240" dirty="0"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  <a:solidFill>
                    <a:srgbClr val="FFCC99"/>
                  </a:solidFill>
                  <a:effectLst>
                    <a:outerShdw blurRad="63500" dist="125724" dir="18900000" algn="ctr" rotWithShape="0">
                      <a:srgbClr val="000099">
                        <a:alpha val="74997"/>
                      </a:srgbClr>
                    </a:outerShdw>
                  </a:effectLst>
                  <a:latin typeface="Impact"/>
                  <a:ea typeface="Impact"/>
                  <a:cs typeface="Impact"/>
                </a:rPr>
                <a:t>Conditions</a:t>
              </a:r>
            </a:p>
          </p:txBody>
        </p:sp>
        <p:sp>
          <p:nvSpPr>
            <p:cNvPr id="27674" name="WordArt 1063"/>
            <p:cNvSpPr>
              <a:spLocks noChangeArrowheads="1" noChangeShapeType="1" noTextEdit="1"/>
            </p:cNvSpPr>
            <p:nvPr/>
          </p:nvSpPr>
          <p:spPr bwMode="auto">
            <a:xfrm>
              <a:off x="3429000" y="2209800"/>
              <a:ext cx="1371600" cy="381000"/>
            </a:xfrm>
            <a:prstGeom prst="rect">
              <a:avLst/>
            </a:prstGeom>
          </p:spPr>
          <p:txBody>
            <a:bodyPr wrap="none" fromWordArt="1">
              <a:prstTxWarp prst="textDoubleWave1">
                <a:avLst>
                  <a:gd name="adj1" fmla="val 6500"/>
                  <a:gd name="adj2" fmla="val 0"/>
                </a:avLst>
              </a:prstTxWarp>
            </a:bodyPr>
            <a:lstStyle/>
            <a:p>
              <a:r>
                <a:rPr lang="en-US" kern="10" spc="-240" dirty="0"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  <a:solidFill>
                    <a:srgbClr val="FFCC99"/>
                  </a:solidFill>
                  <a:effectLst>
                    <a:outerShdw blurRad="63500" dist="125724" dir="18900000" algn="ctr" rotWithShape="0">
                      <a:srgbClr val="000099">
                        <a:alpha val="74997"/>
                      </a:srgbClr>
                    </a:outerShdw>
                  </a:effectLst>
                  <a:latin typeface="Impact"/>
                  <a:ea typeface="Impact"/>
                  <a:cs typeface="Impact"/>
                </a:rPr>
                <a:t>Zero Initial</a:t>
              </a:r>
            </a:p>
          </p:txBody>
        </p:sp>
      </p:grpSp>
      <p:sp>
        <p:nvSpPr>
          <p:cNvPr id="36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6858000" y="6400800"/>
            <a:ext cx="1905000" cy="457200"/>
          </a:xfrm>
        </p:spPr>
        <p:txBody>
          <a:bodyPr/>
          <a:lstStyle/>
          <a:p>
            <a:r>
              <a:rPr lang="en-US" dirty="0"/>
              <a:t>14-</a:t>
            </a:r>
            <a:fld id="{48456A70-0021-B84E-925B-88B7CCC4D2F0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37" name="Rectangle 1028"/>
          <p:cNvSpPr txBox="1">
            <a:spLocks noChangeArrowheads="1"/>
          </p:cNvSpPr>
          <p:nvPr/>
        </p:nvSpPr>
        <p:spPr bwMode="auto">
          <a:xfrm>
            <a:off x="381000" y="3276600"/>
            <a:ext cx="40767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 b="1">
                <a:solidFill>
                  <a:srgbClr val="CC00CC"/>
                </a:solidFill>
                <a:latin typeface="+mn-lt"/>
                <a:ea typeface="ＭＳ Ｐゴシック" charset="0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  <a:ea typeface="ＭＳ Ｐゴシック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  <a:ea typeface="ＭＳ Ｐゴシック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800">
                <a:solidFill>
                  <a:schemeClr val="tx1"/>
                </a:solidFill>
                <a:latin typeface="+mn-lt"/>
                <a:ea typeface="ＭＳ Ｐゴシック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+mn-lt"/>
                <a:ea typeface="ＭＳ Ｐゴシック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+mn-lt"/>
              </a:defRPr>
            </a:lvl9pPr>
          </a:lstStyle>
          <a:p>
            <a:pPr marL="457200" lvl="1" indent="0">
              <a:buNone/>
            </a:pPr>
            <a:r>
              <a:rPr lang="en-US" dirty="0">
                <a:latin typeface="Times New Roman" charset="0"/>
              </a:rPr>
              <a:t>Impulse response</a:t>
            </a:r>
          </a:p>
        </p:txBody>
      </p:sp>
      <p:sp>
        <p:nvSpPr>
          <p:cNvPr id="39" name="Rectangle 1028"/>
          <p:cNvSpPr txBox="1">
            <a:spLocks noChangeArrowheads="1"/>
          </p:cNvSpPr>
          <p:nvPr/>
        </p:nvSpPr>
        <p:spPr bwMode="auto">
          <a:xfrm>
            <a:off x="381000" y="4134300"/>
            <a:ext cx="40767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 b="1">
                <a:solidFill>
                  <a:srgbClr val="CC00CC"/>
                </a:solidFill>
                <a:latin typeface="+mn-lt"/>
                <a:ea typeface="ＭＳ Ｐゴシック" charset="0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  <a:ea typeface="ＭＳ Ｐゴシック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  <a:ea typeface="ＭＳ Ｐゴシック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800">
                <a:solidFill>
                  <a:schemeClr val="tx1"/>
                </a:solidFill>
                <a:latin typeface="+mn-lt"/>
                <a:ea typeface="ＭＳ Ｐゴシック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+mn-lt"/>
                <a:ea typeface="ＭＳ Ｐゴシック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+mn-lt"/>
              </a:defRPr>
            </a:lvl9pPr>
          </a:lstStyle>
          <a:p>
            <a:pPr marL="457200" lvl="1" indent="0">
              <a:buNone/>
            </a:pPr>
            <a:r>
              <a:rPr lang="en-US" dirty="0">
                <a:latin typeface="Times New Roman" charset="0"/>
              </a:rPr>
              <a:t>Frequency response</a:t>
            </a:r>
          </a:p>
        </p:txBody>
      </p:sp>
      <p:graphicFrame>
        <p:nvGraphicFramePr>
          <p:cNvPr id="51" name="Object 5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46760356"/>
              </p:ext>
            </p:extLst>
          </p:nvPr>
        </p:nvGraphicFramePr>
        <p:xfrm>
          <a:off x="1077913" y="5216525"/>
          <a:ext cx="1425575" cy="492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774700" imgH="266700" progId="Equation.3">
                  <p:embed/>
                </p:oleObj>
              </mc:Choice>
              <mc:Fallback>
                <p:oleObj name="Equation" r:id="rId10" imgW="774700" imgH="2667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77913" y="5216525"/>
                        <a:ext cx="1425575" cy="4921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2" name="Object 5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23002679"/>
              </p:ext>
            </p:extLst>
          </p:nvPr>
        </p:nvGraphicFramePr>
        <p:xfrm>
          <a:off x="1171575" y="5791200"/>
          <a:ext cx="1941513" cy="4429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2" imgW="1054100" imgH="241300" progId="Equation.3">
                  <p:embed/>
                </p:oleObj>
              </mc:Choice>
              <mc:Fallback>
                <p:oleObj name="Equation" r:id="rId12" imgW="1054100" imgH="2413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71575" y="5791200"/>
                        <a:ext cx="1941513" cy="4429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33" name="TextBox 32"/>
          <p:cNvSpPr txBox="1"/>
          <p:nvPr/>
        </p:nvSpPr>
        <p:spPr>
          <a:xfrm>
            <a:off x="0" y="6519446"/>
            <a:ext cx="39624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i="1" dirty="0">
                <a:solidFill>
                  <a:srgbClr val="0000FF"/>
                </a:solidFill>
              </a:rPr>
              <a:t>See lecture slide 9-7 for discrete-time analogy</a:t>
            </a:r>
          </a:p>
        </p:txBody>
      </p:sp>
      <p:graphicFrame>
        <p:nvGraphicFramePr>
          <p:cNvPr id="35" name="Object 104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95809530"/>
              </p:ext>
            </p:extLst>
          </p:nvPr>
        </p:nvGraphicFramePr>
        <p:xfrm>
          <a:off x="4191000" y="4681914"/>
          <a:ext cx="977900" cy="400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4" imgW="558800" imgH="228600" progId="Equation.3">
                  <p:embed/>
                </p:oleObj>
              </mc:Choice>
              <mc:Fallback>
                <p:oleObj name="Equation" r:id="rId14" imgW="55880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91000" y="4681914"/>
                        <a:ext cx="977900" cy="4000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7696200" y="1447800"/>
            <a:ext cx="990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i="1" dirty="0">
                <a:solidFill>
                  <a:srgbClr val="0000FF"/>
                </a:solidFill>
              </a:rPr>
              <a:t>T</a:t>
            </a:r>
            <a:r>
              <a:rPr lang="en-US" sz="2000" b="1" dirty="0">
                <a:solidFill>
                  <a:srgbClr val="0000FF"/>
                </a:solidFill>
              </a:rPr>
              <a:t> = 1</a:t>
            </a:r>
          </a:p>
        </p:txBody>
      </p:sp>
      <p:sp>
        <p:nvSpPr>
          <p:cNvPr id="41" name="Text Box 8"/>
          <p:cNvSpPr txBox="1">
            <a:spLocks noChangeArrowheads="1"/>
          </p:cNvSpPr>
          <p:nvPr/>
        </p:nvSpPr>
        <p:spPr bwMode="auto">
          <a:xfrm>
            <a:off x="0" y="0"/>
            <a:ext cx="914400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 b="1">
                <a:solidFill>
                  <a:srgbClr val="CC00CC"/>
                </a:solidFill>
                <a:latin typeface="Times New Roman" charset="0"/>
                <a:ea typeface="ＭＳ Ｐゴシック" charset="0"/>
              </a:defRPr>
            </a:lvl1pPr>
            <a:lvl2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600" b="0" i="1" dirty="0">
                <a:solidFill>
                  <a:schemeClr val="tx1"/>
                </a:solidFill>
              </a:rPr>
              <a:t>Frequency Response – </a:t>
            </a:r>
            <a:r>
              <a:rPr lang="en-US" sz="1600" b="0" i="1" dirty="0" err="1">
                <a:solidFill>
                  <a:schemeClr val="tx1"/>
                </a:solidFill>
              </a:rPr>
              <a:t>SPFirst</a:t>
            </a:r>
            <a:r>
              <a:rPr lang="en-US" sz="1600" b="0" i="1" dirty="0">
                <a:solidFill>
                  <a:schemeClr val="tx1"/>
                </a:solidFill>
              </a:rPr>
              <a:t> Sec. 10-3.1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5105400" y="1219200"/>
            <a:ext cx="2971800" cy="2057400"/>
            <a:chOff x="5257800" y="1447800"/>
            <a:chExt cx="2971800" cy="2057400"/>
          </a:xfrm>
        </p:grpSpPr>
        <p:pic>
          <p:nvPicPr>
            <p:cNvPr id="5" name="Picture 4" descr="IdealDelayTime.png"/>
            <p:cNvPicPr>
              <a:picLocks noChangeAspect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57800" y="1447800"/>
              <a:ext cx="2735943" cy="2057400"/>
            </a:xfrm>
            <a:prstGeom prst="rect">
              <a:avLst/>
            </a:prstGeom>
          </p:spPr>
        </p:pic>
        <p:sp>
          <p:nvSpPr>
            <p:cNvPr id="43" name="TextBox 42"/>
            <p:cNvSpPr txBox="1"/>
            <p:nvPr/>
          </p:nvSpPr>
          <p:spPr>
            <a:xfrm>
              <a:off x="5611586" y="1589690"/>
              <a:ext cx="63681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i="1" dirty="0"/>
                <a:t>h</a:t>
              </a:r>
              <a:r>
                <a:rPr lang="en-US" sz="2000" dirty="0"/>
                <a:t>(</a:t>
              </a:r>
              <a:r>
                <a:rPr lang="en-US" sz="2000" i="1" dirty="0"/>
                <a:t>t</a:t>
              </a:r>
              <a:r>
                <a:rPr lang="en-US" sz="2000" dirty="0"/>
                <a:t>)</a:t>
              </a:r>
            </a:p>
          </p:txBody>
        </p:sp>
        <p:sp>
          <p:nvSpPr>
            <p:cNvPr id="44" name="TextBox 43"/>
            <p:cNvSpPr txBox="1"/>
            <p:nvPr/>
          </p:nvSpPr>
          <p:spPr>
            <a:xfrm>
              <a:off x="7805057" y="2990794"/>
              <a:ext cx="424543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i="1" dirty="0"/>
                <a:t>t</a:t>
              </a:r>
            </a:p>
          </p:txBody>
        </p:sp>
        <p:cxnSp>
          <p:nvCxnSpPr>
            <p:cNvPr id="8" name="Straight Arrow Connector 7"/>
            <p:cNvCxnSpPr/>
            <p:nvPr/>
          </p:nvCxnSpPr>
          <p:spPr bwMode="auto">
            <a:xfrm flipV="1">
              <a:off x="6674356" y="1873752"/>
              <a:ext cx="0" cy="990600"/>
            </a:xfrm>
            <a:prstGeom prst="straightConnector1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sp>
          <p:nvSpPr>
            <p:cNvPr id="9" name="TextBox 8"/>
            <p:cNvSpPr txBox="1"/>
            <p:nvPr/>
          </p:nvSpPr>
          <p:spPr>
            <a:xfrm>
              <a:off x="6485766" y="1678866"/>
              <a:ext cx="83820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/>
                <a:t>(1)</a:t>
              </a:r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6533700" y="2895600"/>
              <a:ext cx="30480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b="1" i="1" dirty="0">
                  <a:solidFill>
                    <a:srgbClr val="0000FF"/>
                  </a:solidFill>
                </a:rPr>
                <a:t>T</a:t>
              </a:r>
            </a:p>
          </p:txBody>
        </p:sp>
      </p:grpSp>
      <p:pic>
        <p:nvPicPr>
          <p:cNvPr id="6" name="Picture 5" descr="idealDelayMag.png"/>
          <p:cNvPicPr>
            <a:picLocks noChangeAspect="1"/>
          </p:cNvPicPr>
          <p:nvPr/>
        </p:nvPicPr>
        <p:blipFill rotWithShape="1"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74" t="3373" r="6413" b="6972"/>
          <a:stretch/>
        </p:blipFill>
        <p:spPr>
          <a:xfrm>
            <a:off x="5380726" y="3158220"/>
            <a:ext cx="2261954" cy="1825620"/>
          </a:xfrm>
          <a:prstGeom prst="rect">
            <a:avLst/>
          </a:prstGeom>
        </p:spPr>
      </p:pic>
      <p:pic>
        <p:nvPicPr>
          <p:cNvPr id="10" name="Picture 9" descr="idealDelayPhase.png"/>
          <p:cNvPicPr>
            <a:picLocks noChangeAspect="1"/>
          </p:cNvPicPr>
          <p:nvPr/>
        </p:nvPicPr>
        <p:blipFill rotWithShape="1"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85" t="3371" r="7700" b="6973"/>
          <a:stretch/>
        </p:blipFill>
        <p:spPr>
          <a:xfrm>
            <a:off x="5334000" y="5017860"/>
            <a:ext cx="2265893" cy="1828800"/>
          </a:xfrm>
          <a:prstGeom prst="rect">
            <a:avLst/>
          </a:prstGeom>
        </p:spPr>
      </p:pic>
      <p:sp>
        <p:nvSpPr>
          <p:cNvPr id="40" name="TextBox 39"/>
          <p:cNvSpPr txBox="1"/>
          <p:nvPr/>
        </p:nvSpPr>
        <p:spPr>
          <a:xfrm>
            <a:off x="6858000" y="3557587"/>
            <a:ext cx="2209800" cy="2462213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pl-PL" sz="1400" dirty="0">
                <a:solidFill>
                  <a:srgbClr val="CF35E3"/>
                </a:solidFill>
              </a:rPr>
              <a:t>w = -8 : 0.01 : 8;</a:t>
            </a:r>
          </a:p>
          <a:p>
            <a:r>
              <a:rPr lang="en-US" sz="1400" dirty="0">
                <a:solidFill>
                  <a:srgbClr val="CF35E3"/>
                </a:solidFill>
              </a:rPr>
              <a:t>H = </a:t>
            </a:r>
            <a:r>
              <a:rPr lang="en-US" sz="1400" dirty="0" err="1">
                <a:solidFill>
                  <a:srgbClr val="CF35E3"/>
                </a:solidFill>
              </a:rPr>
              <a:t>exp</a:t>
            </a:r>
            <a:r>
              <a:rPr lang="en-US" sz="1400" dirty="0">
                <a:solidFill>
                  <a:srgbClr val="CF35E3"/>
                </a:solidFill>
              </a:rPr>
              <a:t>(-j*w);</a:t>
            </a:r>
          </a:p>
          <a:p>
            <a:r>
              <a:rPr lang="en-US" sz="1400" dirty="0" err="1">
                <a:solidFill>
                  <a:srgbClr val="CF35E3"/>
                </a:solidFill>
              </a:rPr>
              <a:t>Hmag</a:t>
            </a:r>
            <a:r>
              <a:rPr lang="en-US" sz="1400" dirty="0">
                <a:solidFill>
                  <a:srgbClr val="CF35E3"/>
                </a:solidFill>
              </a:rPr>
              <a:t> = abs(H);</a:t>
            </a:r>
          </a:p>
          <a:p>
            <a:r>
              <a:rPr lang="en-US" sz="1400" dirty="0" err="1">
                <a:solidFill>
                  <a:srgbClr val="CF35E3"/>
                </a:solidFill>
              </a:rPr>
              <a:t>Hphase</a:t>
            </a:r>
            <a:r>
              <a:rPr lang="en-US" sz="1400" dirty="0">
                <a:solidFill>
                  <a:srgbClr val="CF35E3"/>
                </a:solidFill>
              </a:rPr>
              <a:t> = -w;</a:t>
            </a:r>
          </a:p>
          <a:p>
            <a:r>
              <a:rPr lang="en-US" sz="1400" dirty="0">
                <a:solidFill>
                  <a:srgbClr val="CF35E3"/>
                </a:solidFill>
              </a:rPr>
              <a:t>figure;</a:t>
            </a:r>
          </a:p>
          <a:p>
            <a:r>
              <a:rPr lang="en-US" sz="1400" dirty="0">
                <a:solidFill>
                  <a:srgbClr val="CF35E3"/>
                </a:solidFill>
              </a:rPr>
              <a:t>plot(w, </a:t>
            </a:r>
            <a:r>
              <a:rPr lang="en-US" sz="1400" dirty="0" err="1">
                <a:solidFill>
                  <a:srgbClr val="CF35E3"/>
                </a:solidFill>
              </a:rPr>
              <a:t>Hmag</a:t>
            </a:r>
            <a:r>
              <a:rPr lang="en-US" sz="1400" dirty="0">
                <a:solidFill>
                  <a:srgbClr val="CF35E3"/>
                </a:solidFill>
              </a:rPr>
              <a:t>);</a:t>
            </a:r>
          </a:p>
          <a:p>
            <a:r>
              <a:rPr lang="fi-FI" sz="1400" dirty="0">
                <a:solidFill>
                  <a:srgbClr val="CF35E3"/>
                </a:solidFill>
              </a:rPr>
              <a:t>ylim([-0.1, 1.1]);</a:t>
            </a:r>
            <a:endParaRPr lang="en-US" sz="1400" dirty="0">
              <a:solidFill>
                <a:srgbClr val="CF35E3"/>
              </a:solidFill>
            </a:endParaRPr>
          </a:p>
          <a:p>
            <a:r>
              <a:rPr lang="en-US" sz="1400" dirty="0">
                <a:solidFill>
                  <a:srgbClr val="CF35E3"/>
                </a:solidFill>
              </a:rPr>
              <a:t>title('Magnitude Response');</a:t>
            </a:r>
          </a:p>
          <a:p>
            <a:r>
              <a:rPr lang="it-IT" sz="1400" dirty="0">
                <a:solidFill>
                  <a:srgbClr val="CF35E3"/>
                </a:solidFill>
              </a:rPr>
              <a:t>figure;</a:t>
            </a:r>
          </a:p>
          <a:p>
            <a:r>
              <a:rPr lang="it-IT" sz="1400" dirty="0">
                <a:solidFill>
                  <a:srgbClr val="CF35E3"/>
                </a:solidFill>
              </a:rPr>
              <a:t>plot(</a:t>
            </a:r>
            <a:r>
              <a:rPr lang="it-IT" sz="1400" dirty="0" err="1">
                <a:solidFill>
                  <a:srgbClr val="CF35E3"/>
                </a:solidFill>
              </a:rPr>
              <a:t>w</a:t>
            </a:r>
            <a:r>
              <a:rPr lang="it-IT" sz="1400" dirty="0">
                <a:solidFill>
                  <a:srgbClr val="CF35E3"/>
                </a:solidFill>
              </a:rPr>
              <a:t>, </a:t>
            </a:r>
            <a:r>
              <a:rPr lang="it-IT" sz="1400" dirty="0" err="1">
                <a:solidFill>
                  <a:srgbClr val="CF35E3"/>
                </a:solidFill>
              </a:rPr>
              <a:t>Hphase</a:t>
            </a:r>
            <a:r>
              <a:rPr lang="it-IT" sz="1400" dirty="0">
                <a:solidFill>
                  <a:srgbClr val="CF35E3"/>
                </a:solidFill>
              </a:rPr>
              <a:t>);</a:t>
            </a:r>
          </a:p>
          <a:p>
            <a:r>
              <a:rPr lang="it-IT" sz="1400" dirty="0" err="1">
                <a:solidFill>
                  <a:srgbClr val="CF35E3"/>
                </a:solidFill>
              </a:rPr>
              <a:t>title</a:t>
            </a:r>
            <a:r>
              <a:rPr lang="it-IT" sz="1400" dirty="0">
                <a:solidFill>
                  <a:srgbClr val="CF35E3"/>
                </a:solidFill>
              </a:rPr>
              <a:t>('</a:t>
            </a:r>
            <a:r>
              <a:rPr lang="it-IT" sz="1400" dirty="0" err="1">
                <a:solidFill>
                  <a:srgbClr val="CF35E3"/>
                </a:solidFill>
              </a:rPr>
              <a:t>Phase</a:t>
            </a:r>
            <a:r>
              <a:rPr lang="it-IT" sz="1400" dirty="0">
                <a:solidFill>
                  <a:srgbClr val="CF35E3"/>
                </a:solidFill>
              </a:rPr>
              <a:t> </a:t>
            </a:r>
            <a:r>
              <a:rPr lang="it-IT" sz="1400" dirty="0" err="1">
                <a:solidFill>
                  <a:srgbClr val="CF35E3"/>
                </a:solidFill>
              </a:rPr>
              <a:t>Response</a:t>
            </a:r>
            <a:r>
              <a:rPr lang="it-IT" sz="1400" dirty="0">
                <a:solidFill>
                  <a:srgbClr val="CF35E3"/>
                </a:solidFill>
              </a:rPr>
              <a:t>');</a:t>
            </a:r>
          </a:p>
        </p:txBody>
      </p:sp>
    </p:spTree>
    <p:extLst>
      <p:ext uri="{BB962C8B-B14F-4D97-AF65-F5344CB8AC3E}">
        <p14:creationId xmlns:p14="http://schemas.microsoft.com/office/powerpoint/2010/main" val="32087352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66" grpId="0"/>
      <p:bldP spid="27667" grpId="0"/>
      <p:bldP spid="37" grpId="0"/>
      <p:bldP spid="39" grpId="0"/>
      <p:bldP spid="33" grpId="0"/>
      <p:bldP spid="11" grpId="0"/>
      <p:bldP spid="4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Times New Roman" charset="0"/>
              </a:rPr>
              <a:t>LTI Response to Sum of Sinusoids</a:t>
            </a:r>
          </a:p>
        </p:txBody>
      </p:sp>
      <p:sp>
        <p:nvSpPr>
          <p:cNvPr id="32777" name="Rectangle 31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447800"/>
            <a:ext cx="4495800" cy="533400"/>
          </a:xfrm>
        </p:spPr>
        <p:txBody>
          <a:bodyPr/>
          <a:lstStyle/>
          <a:p>
            <a:r>
              <a:rPr lang="en-US" dirty="0">
                <a:latin typeface="Times New Roman" charset="0"/>
              </a:rPr>
              <a:t>Input as sum of sinusoids</a:t>
            </a:r>
          </a:p>
        </p:txBody>
      </p:sp>
      <p:sp>
        <p:nvSpPr>
          <p:cNvPr id="55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6858000" y="6400800"/>
            <a:ext cx="1905000" cy="457200"/>
          </a:xfrm>
        </p:spPr>
        <p:txBody>
          <a:bodyPr/>
          <a:lstStyle/>
          <a:p>
            <a:r>
              <a:rPr lang="en-US" dirty="0"/>
              <a:t>14-</a:t>
            </a:r>
            <a:fld id="{48456A70-0021-B84E-925B-88B7CCC4D2F0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63" name="Rectangle 31"/>
          <p:cNvSpPr txBox="1">
            <a:spLocks noChangeArrowheads="1"/>
          </p:cNvSpPr>
          <p:nvPr/>
        </p:nvSpPr>
        <p:spPr bwMode="auto">
          <a:xfrm>
            <a:off x="457200" y="3124200"/>
            <a:ext cx="4495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 b="1">
                <a:solidFill>
                  <a:srgbClr val="CC00CC"/>
                </a:solidFill>
                <a:latin typeface="+mn-lt"/>
                <a:ea typeface="ＭＳ Ｐゴシック" charset="0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  <a:ea typeface="ＭＳ Ｐゴシック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  <a:ea typeface="ＭＳ Ｐゴシック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800">
                <a:solidFill>
                  <a:schemeClr val="tx1"/>
                </a:solidFill>
                <a:latin typeface="+mn-lt"/>
                <a:ea typeface="ＭＳ Ｐゴシック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+mn-lt"/>
                <a:ea typeface="ＭＳ Ｐゴシック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dirty="0">
                <a:latin typeface="Times New Roman" charset="0"/>
              </a:rPr>
              <a:t>Output for </a:t>
            </a:r>
            <a:r>
              <a:rPr lang="en-US" i="1" dirty="0" err="1">
                <a:latin typeface="Times New Roman" charset="0"/>
              </a:rPr>
              <a:t>k</a:t>
            </a:r>
            <a:r>
              <a:rPr lang="en-US" dirty="0" err="1">
                <a:latin typeface="Times New Roman" charset="0"/>
              </a:rPr>
              <a:t>th</a:t>
            </a:r>
            <a:r>
              <a:rPr lang="en-US" dirty="0">
                <a:latin typeface="Times New Roman" charset="0"/>
              </a:rPr>
              <a:t> sinusoid</a:t>
            </a:r>
          </a:p>
        </p:txBody>
      </p:sp>
      <p:sp>
        <p:nvSpPr>
          <p:cNvPr id="64" name="Rectangle 31"/>
          <p:cNvSpPr txBox="1">
            <a:spLocks noChangeArrowheads="1"/>
          </p:cNvSpPr>
          <p:nvPr/>
        </p:nvSpPr>
        <p:spPr bwMode="auto">
          <a:xfrm>
            <a:off x="457200" y="4191000"/>
            <a:ext cx="50292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 b="1">
                <a:solidFill>
                  <a:srgbClr val="CC00CC"/>
                </a:solidFill>
                <a:latin typeface="+mn-lt"/>
                <a:ea typeface="ＭＳ Ｐゴシック" charset="0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  <a:ea typeface="ＭＳ Ｐゴシック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  <a:ea typeface="ＭＳ Ｐゴシック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800">
                <a:solidFill>
                  <a:schemeClr val="tx1"/>
                </a:solidFill>
                <a:latin typeface="+mn-lt"/>
                <a:ea typeface="ＭＳ Ｐゴシック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+mn-lt"/>
                <a:ea typeface="ＭＳ Ｐゴシック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dirty="0">
                <a:latin typeface="Times New Roman" charset="0"/>
              </a:rPr>
              <a:t>Output for sum of sinusoids</a:t>
            </a:r>
          </a:p>
        </p:txBody>
      </p:sp>
      <p:grpSp>
        <p:nvGrpSpPr>
          <p:cNvPr id="67" name="Group 66"/>
          <p:cNvGrpSpPr/>
          <p:nvPr/>
        </p:nvGrpSpPr>
        <p:grpSpPr>
          <a:xfrm>
            <a:off x="5486400" y="1676400"/>
            <a:ext cx="2743200" cy="539506"/>
            <a:chOff x="1219200" y="1975094"/>
            <a:chExt cx="2743200" cy="539506"/>
          </a:xfrm>
        </p:grpSpPr>
        <p:sp>
          <p:nvSpPr>
            <p:cNvPr id="68" name="Rectangle 30"/>
            <p:cNvSpPr>
              <a:spLocks noChangeArrowheads="1"/>
            </p:cNvSpPr>
            <p:nvPr/>
          </p:nvSpPr>
          <p:spPr bwMode="auto">
            <a:xfrm>
              <a:off x="2133600" y="2057400"/>
              <a:ext cx="914400" cy="457200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i="1" dirty="0"/>
                <a:t>h</a:t>
              </a:r>
              <a:r>
                <a:rPr lang="en-US" dirty="0"/>
                <a:t>(</a:t>
              </a:r>
              <a:r>
                <a:rPr lang="en-US" i="1" dirty="0"/>
                <a:t>t</a:t>
              </a:r>
              <a:r>
                <a:rPr lang="en-US" dirty="0"/>
                <a:t>)</a:t>
              </a:r>
            </a:p>
          </p:txBody>
        </p:sp>
        <p:sp>
          <p:nvSpPr>
            <p:cNvPr id="69" name="Rectangle 31"/>
            <p:cNvSpPr>
              <a:spLocks noChangeArrowheads="1"/>
            </p:cNvSpPr>
            <p:nvPr/>
          </p:nvSpPr>
          <p:spPr bwMode="auto">
            <a:xfrm>
              <a:off x="3429000" y="1975094"/>
              <a:ext cx="533400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/>
              <a:r>
                <a:rPr lang="en-US" i="1" dirty="0"/>
                <a:t>y</a:t>
              </a:r>
              <a:r>
                <a:rPr lang="en-US" dirty="0"/>
                <a:t>(</a:t>
              </a:r>
              <a:r>
                <a:rPr lang="en-US" i="1" dirty="0"/>
                <a:t>t</a:t>
              </a:r>
              <a:r>
                <a:rPr lang="en-US" dirty="0"/>
                <a:t>)</a:t>
              </a:r>
            </a:p>
          </p:txBody>
        </p:sp>
        <p:sp>
          <p:nvSpPr>
            <p:cNvPr id="70" name="Rectangle 32"/>
            <p:cNvSpPr>
              <a:spLocks noChangeArrowheads="1"/>
            </p:cNvSpPr>
            <p:nvPr/>
          </p:nvSpPr>
          <p:spPr bwMode="auto">
            <a:xfrm>
              <a:off x="1219200" y="2004716"/>
              <a:ext cx="533400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/>
              <a:r>
                <a:rPr lang="en-US" i="1" dirty="0"/>
                <a:t>x</a:t>
              </a:r>
              <a:r>
                <a:rPr lang="en-US" dirty="0"/>
                <a:t>(</a:t>
              </a:r>
              <a:r>
                <a:rPr lang="en-US" i="1" dirty="0"/>
                <a:t>t</a:t>
              </a:r>
              <a:r>
                <a:rPr lang="en-US" dirty="0"/>
                <a:t>)</a:t>
              </a:r>
            </a:p>
          </p:txBody>
        </p:sp>
        <p:cxnSp>
          <p:nvCxnSpPr>
            <p:cNvPr id="71" name="AutoShape 33"/>
            <p:cNvCxnSpPr>
              <a:cxnSpLocks noChangeShapeType="1"/>
              <a:endCxn id="68" idx="1"/>
            </p:cNvCxnSpPr>
            <p:nvPr/>
          </p:nvCxnSpPr>
          <p:spPr bwMode="auto">
            <a:xfrm>
              <a:off x="1828800" y="2286000"/>
              <a:ext cx="304800" cy="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72" name="AutoShape 34"/>
            <p:cNvCxnSpPr>
              <a:cxnSpLocks noChangeShapeType="1"/>
              <a:stCxn id="68" idx="3"/>
            </p:cNvCxnSpPr>
            <p:nvPr/>
          </p:nvCxnSpPr>
          <p:spPr bwMode="auto">
            <a:xfrm>
              <a:off x="3048000" y="2286000"/>
              <a:ext cx="304800" cy="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</p:grpSp>
      <p:graphicFrame>
        <p:nvGraphicFramePr>
          <p:cNvPr id="73" name="Object 7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83326173"/>
              </p:ext>
            </p:extLst>
          </p:nvPr>
        </p:nvGraphicFramePr>
        <p:xfrm>
          <a:off x="1066800" y="2342700"/>
          <a:ext cx="2678113" cy="7953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536700" imgH="457200" progId="Equation.3">
                  <p:embed/>
                </p:oleObj>
              </mc:Choice>
              <mc:Fallback>
                <p:oleObj name="Equation" r:id="rId2" imgW="1536700" imgH="457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1066800" y="2342700"/>
                        <a:ext cx="2678113" cy="7953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4" name="Object 5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08488919"/>
              </p:ext>
            </p:extLst>
          </p:nvPr>
        </p:nvGraphicFramePr>
        <p:xfrm>
          <a:off x="1026203" y="3733800"/>
          <a:ext cx="4719637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2743200" imgH="266700" progId="Equation.3">
                  <p:embed/>
                </p:oleObj>
              </mc:Choice>
              <mc:Fallback>
                <p:oleObj name="Equation" r:id="rId4" imgW="2743200" imgH="2667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26203" y="3733800"/>
                        <a:ext cx="4719637" cy="457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75" name="Rectangle 1028"/>
          <p:cNvSpPr txBox="1">
            <a:spLocks noChangeArrowheads="1"/>
          </p:cNvSpPr>
          <p:nvPr/>
        </p:nvSpPr>
        <p:spPr bwMode="auto">
          <a:xfrm>
            <a:off x="533400" y="4724400"/>
            <a:ext cx="40767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 b="1">
                <a:solidFill>
                  <a:srgbClr val="CC00CC"/>
                </a:solidFill>
                <a:latin typeface="+mn-lt"/>
                <a:ea typeface="ＭＳ Ｐゴシック" charset="0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  <a:ea typeface="ＭＳ Ｐゴシック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  <a:ea typeface="ＭＳ Ｐゴシック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800">
                <a:solidFill>
                  <a:schemeClr val="tx1"/>
                </a:solidFill>
                <a:latin typeface="+mn-lt"/>
                <a:ea typeface="ＭＳ Ｐゴシック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+mn-lt"/>
                <a:ea typeface="ＭＳ Ｐゴシック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+mn-lt"/>
              </a:defRPr>
            </a:lvl9pPr>
          </a:lstStyle>
          <a:p>
            <a:pPr marL="457200" lvl="1" indent="0">
              <a:buNone/>
            </a:pPr>
            <a:r>
              <a:rPr lang="en-US" dirty="0">
                <a:latin typeface="Times New Roman" charset="0"/>
              </a:rPr>
              <a:t>Apply linearity property</a:t>
            </a:r>
          </a:p>
        </p:txBody>
      </p:sp>
      <p:sp>
        <p:nvSpPr>
          <p:cNvPr id="76" name="Rectangle 1028"/>
          <p:cNvSpPr txBox="1">
            <a:spLocks noChangeArrowheads="1"/>
          </p:cNvSpPr>
          <p:nvPr/>
        </p:nvSpPr>
        <p:spPr bwMode="auto">
          <a:xfrm>
            <a:off x="5486400" y="2209800"/>
            <a:ext cx="2209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 b="1">
                <a:solidFill>
                  <a:srgbClr val="CC00CC"/>
                </a:solidFill>
                <a:latin typeface="+mn-lt"/>
                <a:ea typeface="ＭＳ Ｐゴシック" charset="0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  <a:ea typeface="ＭＳ Ｐゴシック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  <a:ea typeface="ＭＳ Ｐゴシック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800">
                <a:solidFill>
                  <a:schemeClr val="tx1"/>
                </a:solidFill>
                <a:latin typeface="+mn-lt"/>
                <a:ea typeface="ＭＳ Ｐゴシック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+mn-lt"/>
                <a:ea typeface="ＭＳ Ｐゴシック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+mn-lt"/>
              </a:defRPr>
            </a:lvl9pPr>
          </a:lstStyle>
          <a:p>
            <a:pPr marL="457200" lvl="1" indent="0" algn="ctr">
              <a:buNone/>
            </a:pPr>
            <a:r>
              <a:rPr lang="en-US" i="1" dirty="0">
                <a:solidFill>
                  <a:srgbClr val="0000FF"/>
                </a:solidFill>
                <a:latin typeface="Times New Roman" charset="0"/>
              </a:rPr>
              <a:t>LTI System</a:t>
            </a:r>
          </a:p>
        </p:txBody>
      </p:sp>
      <p:sp>
        <p:nvSpPr>
          <p:cNvPr id="77" name="Text Box 8"/>
          <p:cNvSpPr txBox="1">
            <a:spLocks noChangeArrowheads="1"/>
          </p:cNvSpPr>
          <p:nvPr/>
        </p:nvSpPr>
        <p:spPr bwMode="auto">
          <a:xfrm>
            <a:off x="0" y="0"/>
            <a:ext cx="914400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 b="1">
                <a:solidFill>
                  <a:srgbClr val="CC00CC"/>
                </a:solidFill>
                <a:latin typeface="Times New Roman" charset="0"/>
                <a:ea typeface="ＭＳ Ｐゴシック" charset="0"/>
              </a:defRPr>
            </a:lvl1pPr>
            <a:lvl2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600" b="0" i="1" dirty="0">
                <a:solidFill>
                  <a:schemeClr val="tx1"/>
                </a:solidFill>
              </a:rPr>
              <a:t>Frequency Response – </a:t>
            </a:r>
            <a:r>
              <a:rPr lang="en-US" sz="1600" b="0" i="1" dirty="0" err="1">
                <a:solidFill>
                  <a:schemeClr val="tx1"/>
                </a:solidFill>
              </a:rPr>
              <a:t>SPFirst</a:t>
            </a:r>
            <a:r>
              <a:rPr lang="en-US" sz="1600" b="0" i="1" dirty="0">
                <a:solidFill>
                  <a:schemeClr val="tx1"/>
                </a:solidFill>
              </a:rPr>
              <a:t> Sec. 10-2.3 &amp; 10-2.4</a:t>
            </a:r>
          </a:p>
        </p:txBody>
      </p:sp>
      <p:graphicFrame>
        <p:nvGraphicFramePr>
          <p:cNvPr id="78" name="Object 7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87168938"/>
              </p:ext>
            </p:extLst>
          </p:nvPr>
        </p:nvGraphicFramePr>
        <p:xfrm>
          <a:off x="1066800" y="5181600"/>
          <a:ext cx="1527175" cy="7953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876300" imgH="457200" progId="Equation.3">
                  <p:embed/>
                </p:oleObj>
              </mc:Choice>
              <mc:Fallback>
                <p:oleObj name="Equation" r:id="rId6" imgW="876300" imgH="457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066800" y="5181600"/>
                        <a:ext cx="1527175" cy="7953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9" name="Object 5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18512754"/>
              </p:ext>
            </p:extLst>
          </p:nvPr>
        </p:nvGraphicFramePr>
        <p:xfrm>
          <a:off x="2590800" y="5192713"/>
          <a:ext cx="4413250" cy="784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2565400" imgH="457200" progId="Equation.3">
                  <p:embed/>
                </p:oleObj>
              </mc:Choice>
              <mc:Fallback>
                <p:oleObj name="Equation" r:id="rId8" imgW="2565400" imgH="457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90800" y="5192713"/>
                        <a:ext cx="4413250" cy="7842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80" name="Rectangle 31"/>
          <p:cNvSpPr txBox="1">
            <a:spLocks noChangeArrowheads="1"/>
          </p:cNvSpPr>
          <p:nvPr/>
        </p:nvSpPr>
        <p:spPr bwMode="auto">
          <a:xfrm>
            <a:off x="457200" y="6019800"/>
            <a:ext cx="76962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 b="1">
                <a:solidFill>
                  <a:srgbClr val="CC00CC"/>
                </a:solidFill>
                <a:latin typeface="+mn-lt"/>
                <a:ea typeface="ＭＳ Ｐゴシック" charset="0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  <a:ea typeface="ＭＳ Ｐゴシック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  <a:ea typeface="ＭＳ Ｐゴシック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800">
                <a:solidFill>
                  <a:schemeClr val="tx1"/>
                </a:solidFill>
                <a:latin typeface="+mn-lt"/>
                <a:ea typeface="ＭＳ Ｐゴシック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+mn-lt"/>
                <a:ea typeface="ＭＳ Ｐゴシック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dirty="0">
                <a:latin typeface="Times New Roman" charset="0"/>
              </a:rPr>
              <a:t>When </a:t>
            </a:r>
            <a:r>
              <a:rPr lang="en-US" i="1" dirty="0">
                <a:latin typeface="Times New Roman" charset="0"/>
              </a:rPr>
              <a:t>x</a:t>
            </a:r>
            <a:r>
              <a:rPr lang="en-US" dirty="0">
                <a:latin typeface="Times New Roman" charset="0"/>
              </a:rPr>
              <a:t>(</a:t>
            </a:r>
            <a:r>
              <a:rPr lang="en-US" i="1" dirty="0">
                <a:latin typeface="Times New Roman" charset="0"/>
              </a:rPr>
              <a:t>t</a:t>
            </a:r>
            <a:r>
              <a:rPr lang="en-US" dirty="0">
                <a:latin typeface="Times New Roman" charset="0"/>
              </a:rPr>
              <a:t>) is periodic, is </a:t>
            </a:r>
            <a:r>
              <a:rPr lang="en-US" i="1" dirty="0">
                <a:latin typeface="Times New Roman" charset="0"/>
              </a:rPr>
              <a:t>y</a:t>
            </a:r>
            <a:r>
              <a:rPr lang="en-US" dirty="0">
                <a:latin typeface="Times New Roman" charset="0"/>
              </a:rPr>
              <a:t>(</a:t>
            </a:r>
            <a:r>
              <a:rPr lang="en-US" i="1" dirty="0">
                <a:latin typeface="Times New Roman" charset="0"/>
              </a:rPr>
              <a:t>t</a:t>
            </a:r>
            <a:r>
              <a:rPr lang="en-US" dirty="0">
                <a:latin typeface="Times New Roman" charset="0"/>
              </a:rPr>
              <a:t>) periodic or not?</a:t>
            </a:r>
          </a:p>
        </p:txBody>
      </p:sp>
      <p:sp>
        <p:nvSpPr>
          <p:cNvPr id="81" name="Rectangle 1028"/>
          <p:cNvSpPr txBox="1">
            <a:spLocks noChangeArrowheads="1"/>
          </p:cNvSpPr>
          <p:nvPr/>
        </p:nvSpPr>
        <p:spPr bwMode="auto">
          <a:xfrm>
            <a:off x="567420" y="1905000"/>
            <a:ext cx="240438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 b="1">
                <a:solidFill>
                  <a:srgbClr val="CC00CC"/>
                </a:solidFill>
                <a:latin typeface="+mn-lt"/>
                <a:ea typeface="ＭＳ Ｐゴシック" charset="0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  <a:ea typeface="ＭＳ Ｐゴシック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  <a:ea typeface="ＭＳ Ｐゴシック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800">
                <a:solidFill>
                  <a:schemeClr val="tx1"/>
                </a:solidFill>
                <a:latin typeface="+mn-lt"/>
                <a:ea typeface="ＭＳ Ｐゴシック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+mn-lt"/>
                <a:ea typeface="ＭＳ Ｐゴシック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+mn-lt"/>
              </a:defRPr>
            </a:lvl9pPr>
          </a:lstStyle>
          <a:p>
            <a:pPr marL="457200" lvl="1" indent="0">
              <a:buNone/>
            </a:pPr>
            <a:r>
              <a:rPr lang="en-US" dirty="0">
                <a:latin typeface="Times New Roman" charset="0"/>
              </a:rPr>
              <a:t>Any values of</a:t>
            </a:r>
          </a:p>
        </p:txBody>
      </p:sp>
      <p:graphicFrame>
        <p:nvGraphicFramePr>
          <p:cNvPr id="82" name="Object 8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63481834"/>
              </p:ext>
            </p:extLst>
          </p:nvPr>
        </p:nvGraphicFramePr>
        <p:xfrm>
          <a:off x="2861579" y="1939020"/>
          <a:ext cx="1285021" cy="47511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584200" imgH="215900" progId="Equation.3">
                  <p:embed/>
                </p:oleObj>
              </mc:Choice>
              <mc:Fallback>
                <p:oleObj name="Equation" r:id="rId10" imgW="584200" imgH="2159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2861579" y="1939020"/>
                        <a:ext cx="1285021" cy="47511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9287347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" grpId="0"/>
      <p:bldP spid="64" grpId="0"/>
      <p:bldP spid="75" grpId="0"/>
      <p:bldP spid="76" grpId="0"/>
      <p:bldP spid="80" grpId="0"/>
      <p:bldP spid="8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Ideal Filters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/>
              <a:t>14-</a:t>
            </a:r>
            <a:fld id="{95762E6C-DE49-564A-8C5A-CB9F7777570B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6" name="Text Box 8"/>
          <p:cNvSpPr txBox="1">
            <a:spLocks noChangeArrowheads="1"/>
          </p:cNvSpPr>
          <p:nvPr/>
        </p:nvSpPr>
        <p:spPr bwMode="auto">
          <a:xfrm>
            <a:off x="0" y="0"/>
            <a:ext cx="914400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 b="1">
                <a:solidFill>
                  <a:srgbClr val="CC00CC"/>
                </a:solidFill>
                <a:latin typeface="Times New Roman" charset="0"/>
                <a:ea typeface="ＭＳ Ｐゴシック" charset="0"/>
              </a:defRPr>
            </a:lvl1pPr>
            <a:lvl2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600" b="0" i="1" dirty="0">
                <a:solidFill>
                  <a:schemeClr val="tx1"/>
                </a:solidFill>
              </a:rPr>
              <a:t>Frequency Response – </a:t>
            </a:r>
            <a:r>
              <a:rPr lang="en-US" sz="1600" b="0" i="1" dirty="0" err="1">
                <a:solidFill>
                  <a:schemeClr val="tx1"/>
                </a:solidFill>
              </a:rPr>
              <a:t>SPFirst</a:t>
            </a:r>
            <a:r>
              <a:rPr lang="en-US" sz="1600" b="0" i="1" dirty="0">
                <a:solidFill>
                  <a:schemeClr val="tx1"/>
                </a:solidFill>
              </a:rPr>
              <a:t> Sec. 10-3</a:t>
            </a:r>
          </a:p>
        </p:txBody>
      </p:sp>
      <p:pic>
        <p:nvPicPr>
          <p:cNvPr id="7" name="Picture 6" descr="idealLowPass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80" t="6139" r="6793" b="6014"/>
          <a:stretch/>
        </p:blipFill>
        <p:spPr>
          <a:xfrm>
            <a:off x="0" y="1481328"/>
            <a:ext cx="3401568" cy="2660904"/>
          </a:xfrm>
          <a:prstGeom prst="rect">
            <a:avLst/>
          </a:prstGeom>
        </p:spPr>
      </p:pic>
      <p:pic>
        <p:nvPicPr>
          <p:cNvPr id="8" name="Picture 7" descr="idealHighpass.p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57" t="3094" r="6717" b="6039"/>
          <a:stretch/>
        </p:blipFill>
        <p:spPr>
          <a:xfrm>
            <a:off x="18288" y="4061280"/>
            <a:ext cx="3401568" cy="2752344"/>
          </a:xfrm>
          <a:prstGeom prst="rect">
            <a:avLst/>
          </a:prstGeom>
        </p:spPr>
      </p:pic>
      <p:pic>
        <p:nvPicPr>
          <p:cNvPr id="9" name="Picture 8" descr="idealBandpass.png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61" t="3094" r="6912" b="5913"/>
          <a:stretch/>
        </p:blipFill>
        <p:spPr>
          <a:xfrm>
            <a:off x="3429000" y="1389888"/>
            <a:ext cx="3520440" cy="2779776"/>
          </a:xfrm>
          <a:prstGeom prst="rect">
            <a:avLst/>
          </a:prstGeom>
        </p:spPr>
      </p:pic>
      <p:pic>
        <p:nvPicPr>
          <p:cNvPr id="10" name="Picture 9" descr="idealBandstop.png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25" t="5202" r="6390" b="6857"/>
          <a:stretch/>
        </p:blipFill>
        <p:spPr>
          <a:xfrm>
            <a:off x="3476619" y="4137480"/>
            <a:ext cx="3472821" cy="2667001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1143000" y="1447800"/>
            <a:ext cx="1295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i="1" dirty="0" err="1"/>
              <a:t>Lowpass</a:t>
            </a:r>
            <a:endParaRPr lang="en-US" sz="2000" b="1" i="1" dirty="0"/>
          </a:p>
        </p:txBody>
      </p:sp>
      <p:sp>
        <p:nvSpPr>
          <p:cNvPr id="13" name="TextBox 12"/>
          <p:cNvSpPr txBox="1"/>
          <p:nvPr/>
        </p:nvSpPr>
        <p:spPr>
          <a:xfrm>
            <a:off x="2971800" y="3604080"/>
            <a:ext cx="381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i="1" dirty="0">
                <a:latin typeface="Symbol" charset="2"/>
                <a:cs typeface="Symbol" charset="2"/>
              </a:rPr>
              <a:t>w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2994480" y="6305490"/>
            <a:ext cx="381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i="1" dirty="0">
                <a:latin typeface="Symbol" charset="2"/>
                <a:cs typeface="Symbol" charset="2"/>
              </a:rPr>
              <a:t>w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514920" y="3665370"/>
            <a:ext cx="381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i="1" dirty="0">
                <a:latin typeface="Symbol" charset="2"/>
                <a:cs typeface="Symbol" charset="2"/>
              </a:rPr>
              <a:t>w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6492240" y="6316440"/>
            <a:ext cx="381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i="1" dirty="0">
                <a:latin typeface="Symbol" charset="2"/>
                <a:cs typeface="Symbol" charset="2"/>
              </a:rPr>
              <a:t>w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1143000" y="4114800"/>
            <a:ext cx="1295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b="1" i="1" dirty="0" err="1"/>
              <a:t>Highpass</a:t>
            </a:r>
            <a:endParaRPr lang="en-US" sz="2000" b="1" i="1" dirty="0"/>
          </a:p>
        </p:txBody>
      </p:sp>
      <p:sp>
        <p:nvSpPr>
          <p:cNvPr id="18" name="TextBox 17"/>
          <p:cNvSpPr txBox="1"/>
          <p:nvPr/>
        </p:nvSpPr>
        <p:spPr>
          <a:xfrm>
            <a:off x="4648200" y="1447800"/>
            <a:ext cx="1219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i="1" dirty="0" err="1"/>
              <a:t>Bandpass</a:t>
            </a:r>
            <a:endParaRPr lang="en-US" sz="2000" b="1" i="1" dirty="0"/>
          </a:p>
        </p:txBody>
      </p:sp>
      <p:sp>
        <p:nvSpPr>
          <p:cNvPr id="19" name="TextBox 18"/>
          <p:cNvSpPr txBox="1"/>
          <p:nvPr/>
        </p:nvSpPr>
        <p:spPr>
          <a:xfrm>
            <a:off x="4663440" y="4114800"/>
            <a:ext cx="1219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i="1" dirty="0" err="1"/>
              <a:t>Bandstop</a:t>
            </a:r>
            <a:endParaRPr lang="en-US" sz="2000" b="1" i="1" dirty="0"/>
          </a:p>
        </p:txBody>
      </p:sp>
      <p:sp>
        <p:nvSpPr>
          <p:cNvPr id="20" name="TextBox 19"/>
          <p:cNvSpPr txBox="1"/>
          <p:nvPr/>
        </p:nvSpPr>
        <p:spPr>
          <a:xfrm>
            <a:off x="6858000" y="1295400"/>
            <a:ext cx="2209800" cy="54784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400" dirty="0">
                <a:solidFill>
                  <a:srgbClr val="CF35E3"/>
                </a:solidFill>
              </a:rPr>
              <a:t>w = -10 : 0.01 : 10;</a:t>
            </a:r>
          </a:p>
          <a:p>
            <a:r>
              <a:rPr lang="de-DE" sz="1400" dirty="0">
                <a:solidFill>
                  <a:srgbClr val="CF35E3"/>
                </a:solidFill>
              </a:rPr>
              <a:t>W = 2;</a:t>
            </a:r>
            <a:endParaRPr lang="de-DE" sz="1400" dirty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de-DE" sz="1400" dirty="0">
                <a:solidFill>
                  <a:schemeClr val="accent5">
                    <a:lumMod val="50000"/>
                  </a:schemeClr>
                </a:solidFill>
              </a:rPr>
              <a:t>% </a:t>
            </a:r>
            <a:r>
              <a:rPr lang="de-DE" sz="1400" dirty="0" err="1">
                <a:solidFill>
                  <a:schemeClr val="accent5">
                    <a:lumMod val="50000"/>
                  </a:schemeClr>
                </a:solidFill>
              </a:rPr>
              <a:t>Lowpass</a:t>
            </a:r>
            <a:endParaRPr lang="de-DE" sz="1400" dirty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de-DE" sz="1400" dirty="0" err="1">
                <a:solidFill>
                  <a:srgbClr val="CF35E3"/>
                </a:solidFill>
              </a:rPr>
              <a:t>Hlp</a:t>
            </a:r>
            <a:r>
              <a:rPr lang="de-DE" sz="1400" dirty="0">
                <a:solidFill>
                  <a:srgbClr val="CF35E3"/>
                </a:solidFill>
              </a:rPr>
              <a:t> = </a:t>
            </a:r>
            <a:r>
              <a:rPr lang="de-DE" sz="1400" dirty="0" err="1">
                <a:solidFill>
                  <a:srgbClr val="CF35E3"/>
                </a:solidFill>
              </a:rPr>
              <a:t>rectpuls</a:t>
            </a:r>
            <a:r>
              <a:rPr lang="de-DE" sz="1400" dirty="0">
                <a:solidFill>
                  <a:srgbClr val="CF35E3"/>
                </a:solidFill>
              </a:rPr>
              <a:t>(</a:t>
            </a:r>
            <a:r>
              <a:rPr lang="de-DE" sz="1400" dirty="0" err="1">
                <a:solidFill>
                  <a:srgbClr val="CF35E3"/>
                </a:solidFill>
              </a:rPr>
              <a:t>w</a:t>
            </a:r>
            <a:r>
              <a:rPr lang="de-DE" sz="1400" dirty="0">
                <a:solidFill>
                  <a:srgbClr val="CF35E3"/>
                </a:solidFill>
              </a:rPr>
              <a:t>/W);</a:t>
            </a:r>
          </a:p>
          <a:p>
            <a:r>
              <a:rPr lang="de-DE" sz="1400" dirty="0" err="1">
                <a:solidFill>
                  <a:srgbClr val="CF35E3"/>
                </a:solidFill>
              </a:rPr>
              <a:t>figure</a:t>
            </a:r>
            <a:r>
              <a:rPr lang="de-DE" sz="1400" dirty="0">
                <a:solidFill>
                  <a:srgbClr val="CF35E3"/>
                </a:solidFill>
              </a:rPr>
              <a:t>;</a:t>
            </a:r>
          </a:p>
          <a:p>
            <a:r>
              <a:rPr lang="de-DE" sz="1400" dirty="0" err="1">
                <a:solidFill>
                  <a:srgbClr val="CF35E3"/>
                </a:solidFill>
              </a:rPr>
              <a:t>plot</a:t>
            </a:r>
            <a:r>
              <a:rPr lang="de-DE" sz="1400" dirty="0">
                <a:solidFill>
                  <a:srgbClr val="CF35E3"/>
                </a:solidFill>
              </a:rPr>
              <a:t>(</a:t>
            </a:r>
            <a:r>
              <a:rPr lang="de-DE" sz="1400" dirty="0" err="1">
                <a:solidFill>
                  <a:srgbClr val="CF35E3"/>
                </a:solidFill>
              </a:rPr>
              <a:t>w</a:t>
            </a:r>
            <a:r>
              <a:rPr lang="de-DE" sz="1400" dirty="0">
                <a:solidFill>
                  <a:srgbClr val="CF35E3"/>
                </a:solidFill>
              </a:rPr>
              <a:t>, </a:t>
            </a:r>
            <a:r>
              <a:rPr lang="de-DE" sz="1400" dirty="0" err="1">
                <a:solidFill>
                  <a:srgbClr val="CF35E3"/>
                </a:solidFill>
              </a:rPr>
              <a:t>Hlp</a:t>
            </a:r>
            <a:r>
              <a:rPr lang="de-DE" sz="1400" dirty="0">
                <a:solidFill>
                  <a:srgbClr val="CF35E3"/>
                </a:solidFill>
              </a:rPr>
              <a:t>);</a:t>
            </a:r>
          </a:p>
          <a:p>
            <a:r>
              <a:rPr lang="fi-FI" sz="1400" dirty="0" err="1">
                <a:solidFill>
                  <a:srgbClr val="CF35E3"/>
                </a:solidFill>
              </a:rPr>
              <a:t>ylim</a:t>
            </a:r>
            <a:r>
              <a:rPr lang="fi-FI" sz="1400" dirty="0">
                <a:solidFill>
                  <a:srgbClr val="CF35E3"/>
                </a:solidFill>
              </a:rPr>
              <a:t>( [-0.2 1.2] );</a:t>
            </a:r>
          </a:p>
          <a:p>
            <a:r>
              <a:rPr lang="fi-FI" sz="1400" dirty="0">
                <a:solidFill>
                  <a:schemeClr val="accent5">
                    <a:lumMod val="50000"/>
                  </a:schemeClr>
                </a:solidFill>
              </a:rPr>
              <a:t>% </a:t>
            </a:r>
            <a:r>
              <a:rPr lang="fi-FI" sz="1400" dirty="0" err="1">
                <a:solidFill>
                  <a:schemeClr val="accent5">
                    <a:lumMod val="50000"/>
                  </a:schemeClr>
                </a:solidFill>
              </a:rPr>
              <a:t>Highpass</a:t>
            </a:r>
            <a:endParaRPr lang="fi-FI" sz="1400" dirty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cs-CZ" sz="1400" dirty="0" err="1">
                <a:solidFill>
                  <a:srgbClr val="CF35E3"/>
                </a:solidFill>
              </a:rPr>
              <a:t>Hhp</a:t>
            </a:r>
            <a:r>
              <a:rPr lang="cs-CZ" sz="1400" dirty="0">
                <a:solidFill>
                  <a:srgbClr val="CF35E3"/>
                </a:solidFill>
              </a:rPr>
              <a:t> = 1 - </a:t>
            </a:r>
            <a:r>
              <a:rPr lang="cs-CZ" sz="1400" dirty="0" err="1">
                <a:solidFill>
                  <a:srgbClr val="CF35E3"/>
                </a:solidFill>
              </a:rPr>
              <a:t>Hlp</a:t>
            </a:r>
            <a:r>
              <a:rPr lang="cs-CZ" sz="1400" dirty="0">
                <a:solidFill>
                  <a:srgbClr val="CF35E3"/>
                </a:solidFill>
              </a:rPr>
              <a:t>;</a:t>
            </a:r>
          </a:p>
          <a:p>
            <a:r>
              <a:rPr lang="cs-CZ" sz="1400" dirty="0" err="1">
                <a:solidFill>
                  <a:srgbClr val="CF35E3"/>
                </a:solidFill>
              </a:rPr>
              <a:t>figure</a:t>
            </a:r>
            <a:r>
              <a:rPr lang="cs-CZ" sz="1400" dirty="0">
                <a:solidFill>
                  <a:srgbClr val="CF35E3"/>
                </a:solidFill>
              </a:rPr>
              <a:t>;</a:t>
            </a:r>
          </a:p>
          <a:p>
            <a:r>
              <a:rPr lang="cs-CZ" sz="1400" dirty="0">
                <a:solidFill>
                  <a:srgbClr val="CF35E3"/>
                </a:solidFill>
              </a:rPr>
              <a:t>plot(</a:t>
            </a:r>
            <a:r>
              <a:rPr lang="cs-CZ" sz="1400" dirty="0" err="1">
                <a:solidFill>
                  <a:srgbClr val="CF35E3"/>
                </a:solidFill>
              </a:rPr>
              <a:t>w</a:t>
            </a:r>
            <a:r>
              <a:rPr lang="cs-CZ" sz="1400" dirty="0">
                <a:solidFill>
                  <a:srgbClr val="CF35E3"/>
                </a:solidFill>
              </a:rPr>
              <a:t>, </a:t>
            </a:r>
            <a:r>
              <a:rPr lang="cs-CZ" sz="1400" dirty="0" err="1">
                <a:solidFill>
                  <a:srgbClr val="CF35E3"/>
                </a:solidFill>
              </a:rPr>
              <a:t>Hhp</a:t>
            </a:r>
            <a:r>
              <a:rPr lang="cs-CZ" sz="1400" dirty="0">
                <a:solidFill>
                  <a:srgbClr val="CF35E3"/>
                </a:solidFill>
              </a:rPr>
              <a:t>);</a:t>
            </a:r>
          </a:p>
          <a:p>
            <a:r>
              <a:rPr lang="fi-FI" sz="1400" dirty="0" err="1">
                <a:solidFill>
                  <a:srgbClr val="CF35E3"/>
                </a:solidFill>
              </a:rPr>
              <a:t>ylim</a:t>
            </a:r>
            <a:r>
              <a:rPr lang="fi-FI" sz="1400" dirty="0">
                <a:solidFill>
                  <a:srgbClr val="CF35E3"/>
                </a:solidFill>
              </a:rPr>
              <a:t>( [-0.2 1.2] );</a:t>
            </a:r>
          </a:p>
          <a:p>
            <a:r>
              <a:rPr lang="fi-FI" sz="1400" dirty="0">
                <a:solidFill>
                  <a:schemeClr val="accent5">
                    <a:lumMod val="50000"/>
                  </a:schemeClr>
                </a:solidFill>
              </a:rPr>
              <a:t>% For </a:t>
            </a:r>
            <a:r>
              <a:rPr lang="fi-FI" sz="1400" dirty="0" err="1">
                <a:solidFill>
                  <a:schemeClr val="accent5">
                    <a:lumMod val="50000"/>
                  </a:schemeClr>
                </a:solidFill>
              </a:rPr>
              <a:t>bandpass/bandstop</a:t>
            </a:r>
            <a:endParaRPr lang="fi-FI" sz="1400" dirty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pl-PL" sz="1400" dirty="0" err="1">
                <a:solidFill>
                  <a:srgbClr val="CF35E3"/>
                </a:solidFill>
              </a:rPr>
              <a:t>wc</a:t>
            </a:r>
            <a:r>
              <a:rPr lang="pl-PL" sz="1400" dirty="0">
                <a:solidFill>
                  <a:srgbClr val="CF35E3"/>
                </a:solidFill>
              </a:rPr>
              <a:t> = 5;   % Center </a:t>
            </a:r>
            <a:r>
              <a:rPr lang="pl-PL" sz="1400" dirty="0" err="1">
                <a:solidFill>
                  <a:srgbClr val="CF35E3"/>
                </a:solidFill>
              </a:rPr>
              <a:t>freq</a:t>
            </a:r>
            <a:r>
              <a:rPr lang="pl-PL" sz="1400" dirty="0">
                <a:solidFill>
                  <a:srgbClr val="CF35E3"/>
                </a:solidFill>
              </a:rPr>
              <a:t>.</a:t>
            </a:r>
          </a:p>
          <a:p>
            <a:r>
              <a:rPr lang="pl-PL" sz="1400" dirty="0">
                <a:solidFill>
                  <a:schemeClr val="accent5">
                    <a:lumMod val="50000"/>
                  </a:schemeClr>
                </a:solidFill>
              </a:rPr>
              <a:t>% </a:t>
            </a:r>
            <a:r>
              <a:rPr lang="pl-PL" sz="1400" dirty="0" err="1">
                <a:solidFill>
                  <a:schemeClr val="accent5">
                    <a:lumMod val="50000"/>
                  </a:schemeClr>
                </a:solidFill>
              </a:rPr>
              <a:t>Bandpass</a:t>
            </a:r>
            <a:endParaRPr lang="pl-PL" sz="1400" dirty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pl-PL" sz="1400" dirty="0" err="1">
                <a:solidFill>
                  <a:srgbClr val="CF35E3"/>
                </a:solidFill>
              </a:rPr>
              <a:t>Hbp</a:t>
            </a:r>
            <a:r>
              <a:rPr lang="pl-PL" sz="1400" dirty="0">
                <a:solidFill>
                  <a:srgbClr val="CF35E3"/>
                </a:solidFill>
              </a:rPr>
              <a:t> = </a:t>
            </a:r>
            <a:r>
              <a:rPr lang="pl-PL" sz="1400" dirty="0" err="1">
                <a:solidFill>
                  <a:srgbClr val="CF35E3"/>
                </a:solidFill>
              </a:rPr>
              <a:t>rectpuls</a:t>
            </a:r>
            <a:r>
              <a:rPr lang="pl-PL" sz="1400" dirty="0">
                <a:solidFill>
                  <a:srgbClr val="CF35E3"/>
                </a:solidFill>
              </a:rPr>
              <a:t>((w-</a:t>
            </a:r>
            <a:r>
              <a:rPr lang="pl-PL" sz="1400" dirty="0" err="1">
                <a:solidFill>
                  <a:srgbClr val="CF35E3"/>
                </a:solidFill>
              </a:rPr>
              <a:t>wc</a:t>
            </a:r>
            <a:r>
              <a:rPr lang="pl-PL" sz="1400" dirty="0">
                <a:solidFill>
                  <a:srgbClr val="CF35E3"/>
                </a:solidFill>
              </a:rPr>
              <a:t>)/W) + </a:t>
            </a:r>
            <a:r>
              <a:rPr lang="pl-PL" sz="1400" dirty="0" err="1">
                <a:solidFill>
                  <a:srgbClr val="CF35E3"/>
                </a:solidFill>
              </a:rPr>
              <a:t>rectpuls</a:t>
            </a:r>
            <a:r>
              <a:rPr lang="pl-PL" sz="1400" dirty="0">
                <a:solidFill>
                  <a:srgbClr val="CF35E3"/>
                </a:solidFill>
              </a:rPr>
              <a:t>((</a:t>
            </a:r>
            <a:r>
              <a:rPr lang="pl-PL" sz="1400" dirty="0" err="1">
                <a:solidFill>
                  <a:srgbClr val="CF35E3"/>
                </a:solidFill>
              </a:rPr>
              <a:t>w+wc</a:t>
            </a:r>
            <a:r>
              <a:rPr lang="pl-PL" sz="1400" dirty="0">
                <a:solidFill>
                  <a:srgbClr val="CF35E3"/>
                </a:solidFill>
              </a:rPr>
              <a:t>)/W);</a:t>
            </a:r>
          </a:p>
          <a:p>
            <a:r>
              <a:rPr lang="pl-PL" sz="1400" dirty="0" err="1">
                <a:solidFill>
                  <a:srgbClr val="CF35E3"/>
                </a:solidFill>
              </a:rPr>
              <a:t>figure</a:t>
            </a:r>
            <a:r>
              <a:rPr lang="pl-PL" sz="1400" dirty="0">
                <a:solidFill>
                  <a:srgbClr val="CF35E3"/>
                </a:solidFill>
              </a:rPr>
              <a:t>;</a:t>
            </a:r>
          </a:p>
          <a:p>
            <a:r>
              <a:rPr lang="pl-PL" sz="1400" dirty="0">
                <a:solidFill>
                  <a:srgbClr val="CF35E3"/>
                </a:solidFill>
              </a:rPr>
              <a:t>plot(w, </a:t>
            </a:r>
            <a:r>
              <a:rPr lang="pl-PL" sz="1400" dirty="0" err="1">
                <a:solidFill>
                  <a:srgbClr val="CF35E3"/>
                </a:solidFill>
              </a:rPr>
              <a:t>Hbp</a:t>
            </a:r>
            <a:r>
              <a:rPr lang="pl-PL" sz="1400" dirty="0">
                <a:solidFill>
                  <a:srgbClr val="CF35E3"/>
                </a:solidFill>
              </a:rPr>
              <a:t>);</a:t>
            </a:r>
          </a:p>
          <a:p>
            <a:r>
              <a:rPr lang="fi-FI" sz="1400" dirty="0" err="1">
                <a:solidFill>
                  <a:srgbClr val="CF35E3"/>
                </a:solidFill>
              </a:rPr>
              <a:t>ylim</a:t>
            </a:r>
            <a:r>
              <a:rPr lang="fi-FI" sz="1400" dirty="0">
                <a:solidFill>
                  <a:srgbClr val="CF35E3"/>
                </a:solidFill>
              </a:rPr>
              <a:t>( [-0.2 1.2] );</a:t>
            </a:r>
          </a:p>
          <a:p>
            <a:r>
              <a:rPr lang="fi-FI" sz="1400" dirty="0">
                <a:solidFill>
                  <a:schemeClr val="accent5">
                    <a:lumMod val="50000"/>
                  </a:schemeClr>
                </a:solidFill>
              </a:rPr>
              <a:t>% </a:t>
            </a:r>
            <a:r>
              <a:rPr lang="fi-FI" sz="1400" dirty="0" err="1">
                <a:solidFill>
                  <a:schemeClr val="accent5">
                    <a:lumMod val="50000"/>
                  </a:schemeClr>
                </a:solidFill>
              </a:rPr>
              <a:t>Bandstop</a:t>
            </a:r>
            <a:endParaRPr lang="fi-FI" sz="1400" dirty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fi-FI" sz="1400" dirty="0" err="1">
                <a:solidFill>
                  <a:srgbClr val="CF35E3"/>
                </a:solidFill>
              </a:rPr>
              <a:t>Hbs</a:t>
            </a:r>
            <a:r>
              <a:rPr lang="fi-FI" sz="1400" dirty="0">
                <a:solidFill>
                  <a:srgbClr val="CF35E3"/>
                </a:solidFill>
              </a:rPr>
              <a:t> = 1 - </a:t>
            </a:r>
            <a:r>
              <a:rPr lang="fi-FI" sz="1400" dirty="0" err="1">
                <a:solidFill>
                  <a:srgbClr val="CF35E3"/>
                </a:solidFill>
              </a:rPr>
              <a:t>Hbp</a:t>
            </a:r>
            <a:r>
              <a:rPr lang="fi-FI" sz="1400" dirty="0">
                <a:solidFill>
                  <a:srgbClr val="CF35E3"/>
                </a:solidFill>
              </a:rPr>
              <a:t>;</a:t>
            </a:r>
          </a:p>
          <a:p>
            <a:r>
              <a:rPr lang="fi-FI" sz="1400" dirty="0" err="1">
                <a:solidFill>
                  <a:srgbClr val="CF35E3"/>
                </a:solidFill>
              </a:rPr>
              <a:t>figure</a:t>
            </a:r>
            <a:r>
              <a:rPr lang="fi-FI" sz="1400" dirty="0">
                <a:solidFill>
                  <a:srgbClr val="CF35E3"/>
                </a:solidFill>
              </a:rPr>
              <a:t>;</a:t>
            </a:r>
          </a:p>
          <a:p>
            <a:r>
              <a:rPr lang="fi-FI" sz="1400" dirty="0" err="1">
                <a:solidFill>
                  <a:srgbClr val="CF35E3"/>
                </a:solidFill>
              </a:rPr>
              <a:t>plot(w</a:t>
            </a:r>
            <a:r>
              <a:rPr lang="fi-FI" sz="1400" dirty="0">
                <a:solidFill>
                  <a:srgbClr val="CF35E3"/>
                </a:solidFill>
              </a:rPr>
              <a:t>, </a:t>
            </a:r>
            <a:r>
              <a:rPr lang="fi-FI" sz="1400" dirty="0" err="1">
                <a:solidFill>
                  <a:srgbClr val="CF35E3"/>
                </a:solidFill>
              </a:rPr>
              <a:t>Hbs</a:t>
            </a:r>
            <a:r>
              <a:rPr lang="fi-FI" sz="1400" dirty="0">
                <a:solidFill>
                  <a:srgbClr val="CF35E3"/>
                </a:solidFill>
              </a:rPr>
              <a:t>);</a:t>
            </a:r>
          </a:p>
          <a:p>
            <a:r>
              <a:rPr lang="fi-FI" sz="1400" dirty="0" err="1">
                <a:solidFill>
                  <a:srgbClr val="CF35E3"/>
                </a:solidFill>
              </a:rPr>
              <a:t>ylim</a:t>
            </a:r>
            <a:r>
              <a:rPr lang="fi-FI" sz="1400" dirty="0">
                <a:solidFill>
                  <a:srgbClr val="CF35E3"/>
                </a:solidFill>
              </a:rPr>
              <a:t>( [-0.2 1.2] );</a:t>
            </a:r>
          </a:p>
        </p:txBody>
      </p:sp>
      <p:grpSp>
        <p:nvGrpSpPr>
          <p:cNvPr id="28" name="Group 27"/>
          <p:cNvGrpSpPr/>
          <p:nvPr/>
        </p:nvGrpSpPr>
        <p:grpSpPr>
          <a:xfrm>
            <a:off x="762000" y="3638490"/>
            <a:ext cx="1905000" cy="419220"/>
            <a:chOff x="762000" y="3638490"/>
            <a:chExt cx="1905000" cy="419220"/>
          </a:xfrm>
        </p:grpSpPr>
        <p:sp>
          <p:nvSpPr>
            <p:cNvPr id="23" name="TextBox 22"/>
            <p:cNvSpPr txBox="1"/>
            <p:nvPr/>
          </p:nvSpPr>
          <p:spPr>
            <a:xfrm>
              <a:off x="1588860" y="3646260"/>
              <a:ext cx="30480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/>
                <a:t>0</a:t>
              </a:r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2362200" y="3657600"/>
              <a:ext cx="30480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/>
                <a:t>5</a:t>
              </a: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762000" y="3638490"/>
              <a:ext cx="53340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/>
                <a:t>-5</a:t>
              </a:r>
            </a:p>
          </p:txBody>
        </p:sp>
      </p:grpSp>
      <p:grpSp>
        <p:nvGrpSpPr>
          <p:cNvPr id="29" name="Group 28"/>
          <p:cNvGrpSpPr/>
          <p:nvPr/>
        </p:nvGrpSpPr>
        <p:grpSpPr>
          <a:xfrm>
            <a:off x="762000" y="6324600"/>
            <a:ext cx="1905000" cy="419220"/>
            <a:chOff x="762000" y="3638490"/>
            <a:chExt cx="1905000" cy="419220"/>
          </a:xfrm>
        </p:grpSpPr>
        <p:sp>
          <p:nvSpPr>
            <p:cNvPr id="30" name="TextBox 29"/>
            <p:cNvSpPr txBox="1"/>
            <p:nvPr/>
          </p:nvSpPr>
          <p:spPr>
            <a:xfrm>
              <a:off x="1588860" y="3646260"/>
              <a:ext cx="30480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/>
                <a:t>0</a:t>
              </a:r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2362200" y="3657600"/>
              <a:ext cx="30480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/>
                <a:t>5</a:t>
              </a:r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762000" y="3638490"/>
              <a:ext cx="53340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/>
                <a:t>-5</a:t>
              </a:r>
            </a:p>
          </p:txBody>
        </p:sp>
      </p:grpSp>
      <p:grpSp>
        <p:nvGrpSpPr>
          <p:cNvPr id="33" name="Group 32"/>
          <p:cNvGrpSpPr/>
          <p:nvPr/>
        </p:nvGrpSpPr>
        <p:grpSpPr>
          <a:xfrm>
            <a:off x="4286700" y="3657600"/>
            <a:ext cx="1905000" cy="419220"/>
            <a:chOff x="762000" y="3638490"/>
            <a:chExt cx="1905000" cy="419220"/>
          </a:xfrm>
        </p:grpSpPr>
        <p:sp>
          <p:nvSpPr>
            <p:cNvPr id="34" name="TextBox 33"/>
            <p:cNvSpPr txBox="1"/>
            <p:nvPr/>
          </p:nvSpPr>
          <p:spPr>
            <a:xfrm>
              <a:off x="1588860" y="3646260"/>
              <a:ext cx="30480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/>
                <a:t>0</a:t>
              </a:r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2362200" y="3657600"/>
              <a:ext cx="30480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/>
                <a:t>5</a:t>
              </a:r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762000" y="3638490"/>
              <a:ext cx="53340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/>
                <a:t>-5</a:t>
              </a:r>
            </a:p>
          </p:txBody>
        </p:sp>
      </p:grpSp>
      <p:grpSp>
        <p:nvGrpSpPr>
          <p:cNvPr id="37" name="Group 36"/>
          <p:cNvGrpSpPr/>
          <p:nvPr/>
        </p:nvGrpSpPr>
        <p:grpSpPr>
          <a:xfrm>
            <a:off x="4278540" y="6335940"/>
            <a:ext cx="1905000" cy="419220"/>
            <a:chOff x="762000" y="3638490"/>
            <a:chExt cx="1905000" cy="419220"/>
          </a:xfrm>
        </p:grpSpPr>
        <p:sp>
          <p:nvSpPr>
            <p:cNvPr id="38" name="TextBox 37"/>
            <p:cNvSpPr txBox="1"/>
            <p:nvPr/>
          </p:nvSpPr>
          <p:spPr>
            <a:xfrm>
              <a:off x="1588860" y="3646260"/>
              <a:ext cx="30480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/>
                <a:t>0</a:t>
              </a:r>
            </a:p>
          </p:txBody>
        </p:sp>
        <p:sp>
          <p:nvSpPr>
            <p:cNvPr id="39" name="TextBox 38"/>
            <p:cNvSpPr txBox="1"/>
            <p:nvPr/>
          </p:nvSpPr>
          <p:spPr>
            <a:xfrm>
              <a:off x="2362200" y="3657600"/>
              <a:ext cx="30480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/>
                <a:t>5</a:t>
              </a:r>
            </a:p>
          </p:txBody>
        </p:sp>
        <p:sp>
          <p:nvSpPr>
            <p:cNvPr id="40" name="TextBox 39"/>
            <p:cNvSpPr txBox="1"/>
            <p:nvPr/>
          </p:nvSpPr>
          <p:spPr>
            <a:xfrm>
              <a:off x="762000" y="3638490"/>
              <a:ext cx="53340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/>
                <a:t>-5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2422415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</p:bld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arrow"/>
        </a:ln>
        <a:effectLst/>
      </a:spPr>
      <a:bodyPr/>
      <a:lstStyle/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15834</TotalTime>
  <Words>1374</Words>
  <Application>Microsoft Macintosh PowerPoint</Application>
  <PresentationFormat>On-screen Show (4:3)</PresentationFormat>
  <Paragraphs>301</Paragraphs>
  <Slides>14</Slides>
  <Notes>0</Notes>
  <HiddenSlides>1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1" baseType="lpstr">
      <vt:lpstr>Arial</vt:lpstr>
      <vt:lpstr>Impact</vt:lpstr>
      <vt:lpstr>Symbol</vt:lpstr>
      <vt:lpstr>Times New Roman</vt:lpstr>
      <vt:lpstr>Verdana</vt:lpstr>
      <vt:lpstr>Default Design</vt:lpstr>
      <vt:lpstr>Equation</vt:lpstr>
      <vt:lpstr>Frequency Response</vt:lpstr>
      <vt:lpstr>Linear Time Invariant System</vt:lpstr>
      <vt:lpstr>Sinusoidal Response of LTI Systems</vt:lpstr>
      <vt:lpstr>Sinusoidal Response of LTI Systems</vt:lpstr>
      <vt:lpstr>Sinusoidal Response of LTI Systems</vt:lpstr>
      <vt:lpstr>Sinusoidal Response of LTI Systems</vt:lpstr>
      <vt:lpstr>Ideal Delay</vt:lpstr>
      <vt:lpstr>LTI Response to Sum of Sinusoids</vt:lpstr>
      <vt:lpstr>Ideal Filters</vt:lpstr>
      <vt:lpstr>Applying Ideal Filters</vt:lpstr>
      <vt:lpstr>Applying Ideal Filters</vt:lpstr>
      <vt:lpstr>Applying Ideal Filters</vt:lpstr>
      <vt:lpstr>Applying Ideal Filters</vt:lpstr>
      <vt:lpstr>License Info for SPFirst Slides</vt:lpstr>
    </vt:vector>
  </TitlesOfParts>
  <Company>The University of Texas at Austin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Introduction</dc:title>
  <dc:subject>EE 345S Lecture 0</dc:subject>
  <dc:creator>Brian L. Evans</dc:creator>
  <cp:lastModifiedBy>Brian Evans</cp:lastModifiedBy>
  <cp:revision>1174</cp:revision>
  <cp:lastPrinted>2016-05-26T02:20:27Z</cp:lastPrinted>
  <dcterms:created xsi:type="dcterms:W3CDTF">1999-08-31T01:42:33Z</dcterms:created>
  <dcterms:modified xsi:type="dcterms:W3CDTF">2024-08-19T05:32:12Z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TemplateType">
    <vt:i4>1</vt:i4>
  </property>
  <property fmtid="{D5CDD505-2E9C-101B-9397-08002B2CF9AE}" pid="3" name="GraphicType">
    <vt:i4>1</vt:i4>
  </property>
  <property fmtid="{D5CDD505-2E9C-101B-9397-08002B2CF9AE}" pid="4" name="Compression">
    <vt:i4>100</vt:i4>
  </property>
  <property fmtid="{D5CDD505-2E9C-101B-9397-08002B2CF9AE}" pid="5" name="ScreenSize">
    <vt:i4>4</vt:i4>
  </property>
  <property fmtid="{D5CDD505-2E9C-101B-9397-08002B2CF9AE}" pid="6" name="ScreenUsage">
    <vt:i4>3</vt:i4>
  </property>
  <property fmtid="{D5CDD505-2E9C-101B-9397-08002B2CF9AE}" pid="7" name="MailAddress">
    <vt:lpwstr>bevans@ece.utexas.edu</vt:lpwstr>
  </property>
  <property fmtid="{D5CDD505-2E9C-101B-9397-08002B2CF9AE}" pid="8" name="HomePage">
    <vt:lpwstr>http://www.ece.utexas.ed/~bevans</vt:lpwstr>
  </property>
  <property fmtid="{D5CDD505-2E9C-101B-9397-08002B2CF9AE}" pid="9" name="Other">
    <vt:lpwstr/>
  </property>
  <property fmtid="{D5CDD505-2E9C-101B-9397-08002B2CF9AE}" pid="10" name="DownloadOriginal">
    <vt:bool>false</vt:bool>
  </property>
  <property fmtid="{D5CDD505-2E9C-101B-9397-08002B2CF9AE}" pid="11" name="DownloadIEButton">
    <vt:bool>false</vt:bool>
  </property>
  <property fmtid="{D5CDD505-2E9C-101B-9397-08002B2CF9AE}" pid="12" name="UseBrowserColor">
    <vt:bool>true</vt:bool>
  </property>
  <property fmtid="{D5CDD505-2E9C-101B-9397-08002B2CF9AE}" pid="13" name="BackColor">
    <vt:i4>15132390</vt:i4>
  </property>
  <property fmtid="{D5CDD505-2E9C-101B-9397-08002B2CF9AE}" pid="14" name="TextColor">
    <vt:i4>0</vt:i4>
  </property>
  <property fmtid="{D5CDD505-2E9C-101B-9397-08002B2CF9AE}" pid="15" name="LinkColor">
    <vt:i4>16711782</vt:i4>
  </property>
  <property fmtid="{D5CDD505-2E9C-101B-9397-08002B2CF9AE}" pid="16" name="VisitedColor">
    <vt:i4>10040268</vt:i4>
  </property>
  <property fmtid="{D5CDD505-2E9C-101B-9397-08002B2CF9AE}" pid="17" name="TransparentButton">
    <vt:i4>0</vt:i4>
  </property>
  <property fmtid="{D5CDD505-2E9C-101B-9397-08002B2CF9AE}" pid="18" name="ButtonType">
    <vt:i4>1</vt:i4>
  </property>
  <property fmtid="{D5CDD505-2E9C-101B-9397-08002B2CF9AE}" pid="19" name="ShowNotes">
    <vt:bool>false</vt:bool>
  </property>
  <property fmtid="{D5CDD505-2E9C-101B-9397-08002B2CF9AE}" pid="20" name="NavBtnPos">
    <vt:i4>3</vt:i4>
  </property>
  <property fmtid="{D5CDD505-2E9C-101B-9397-08002B2CF9AE}" pid="21" name="OutputDir">
    <vt:lpwstr>L:\bevans\ee313s01\01_Introduction</vt:lpwstr>
  </property>
</Properties>
</file>