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4" r:id="rId3"/>
    <p:sldId id="450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349" r:id="rId14"/>
    <p:sldId id="357" r:id="rId15"/>
    <p:sldId id="486" r:id="rId16"/>
    <p:sldId id="487" r:id="rId17"/>
    <p:sldId id="436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5E3"/>
    <a:srgbClr val="DA00FF"/>
    <a:srgbClr val="A5A5E9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660"/>
  </p:normalViewPr>
  <p:slideViewPr>
    <p:cSldViewPr>
      <p:cViewPr varScale="1">
        <p:scale>
          <a:sx n="113" d="100"/>
          <a:sy n="113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551CB92-1B25-5043-8D60-A63D65CD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723041E-C350-1F46-8052-9098AD187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82CD812D-799D-2744-A9FB-C71A2F5C2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5F26640-AA55-7E45-BE61-A2C8AAF1C10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4287DF-7913-214B-85B8-36DF4F1342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 Sinusoids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000500"/>
            <a:ext cx="38100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13 - </a:t>
            </a:r>
            <a:fld id="{A48862A2-2423-E34C-BCA6-96098310E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15-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15-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4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3.bin"/><Relationship Id="rId2" Type="http://schemas.openxmlformats.org/officeDocument/2006/relationships/oleObject" Target="../embeddings/oleObject55.bin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oleObject" Target="../embeddings/oleObject62.bin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4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0.emf"/><Relationship Id="rId14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66.emf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0.emf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4.emf"/><Relationship Id="rId18" Type="http://schemas.openxmlformats.org/officeDocument/2006/relationships/oleObject" Target="../embeddings/oleObject87.bin"/><Relationship Id="rId3" Type="http://schemas.openxmlformats.org/officeDocument/2006/relationships/image" Target="../media/image79.emf"/><Relationship Id="rId21" Type="http://schemas.openxmlformats.org/officeDocument/2006/relationships/image" Target="../media/image88.emf"/><Relationship Id="rId7" Type="http://schemas.openxmlformats.org/officeDocument/2006/relationships/image" Target="../media/image81.e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6.emf"/><Relationship Id="rId25" Type="http://schemas.openxmlformats.org/officeDocument/2006/relationships/image" Target="../media/image90.e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3.emf"/><Relationship Id="rId24" Type="http://schemas.openxmlformats.org/officeDocument/2006/relationships/oleObject" Target="../embeddings/oleObject90.bin"/><Relationship Id="rId5" Type="http://schemas.openxmlformats.org/officeDocument/2006/relationships/image" Target="../media/image80.wmf"/><Relationship Id="rId15" Type="http://schemas.openxmlformats.org/officeDocument/2006/relationships/image" Target="../media/image85.emf"/><Relationship Id="rId23" Type="http://schemas.openxmlformats.org/officeDocument/2006/relationships/image" Target="../media/image89.e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87.e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2.e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emf"/><Relationship Id="rId25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9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18.png"/><Relationship Id="rId27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9.e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emf"/><Relationship Id="rId5" Type="http://schemas.openxmlformats.org/officeDocument/2006/relationships/image" Target="../media/image23.w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0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8.bin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2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Continuous-Time Fourier Transform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15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05" y="1447800"/>
            <a:ext cx="6324600" cy="5334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dirty="0"/>
              <a:t>For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 </a:t>
            </a:r>
            <a:r>
              <a:rPr lang="en-US" dirty="0"/>
              <a:t>0 and given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>
                <a:sym typeface="Symbol" charset="0"/>
              </a:rPr>
              <a:t>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j</a:t>
            </a:r>
            <a:r>
              <a:rPr lang="en-US" i="1" dirty="0" err="1">
                <a:latin typeface="Symbol" charset="2"/>
                <a:cs typeface="Symbol" charset="2"/>
              </a:rPr>
              <a:t>w</a:t>
            </a:r>
            <a:r>
              <a:rPr lang="en-US" dirty="0"/>
              <a:t>)</a:t>
            </a:r>
          </a:p>
        </p:txBody>
      </p:sp>
      <p:graphicFrame>
        <p:nvGraphicFramePr>
          <p:cNvPr id="162821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33505222"/>
              </p:ext>
            </p:extLst>
          </p:nvPr>
        </p:nvGraphicFramePr>
        <p:xfrm>
          <a:off x="1017530" y="1982788"/>
          <a:ext cx="2087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457200" progId="Equation.3">
                  <p:embed/>
                </p:oleObj>
              </mc:Choice>
              <mc:Fallback>
                <p:oleObj name="Equation" r:id="rId2" imgW="1206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30" y="1982788"/>
                        <a:ext cx="2087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11-5.1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4604" y="3810000"/>
            <a:ext cx="805979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Extent in time domain is inversely proportional to extent in frequency domain (a.k.a. bandwidth)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9328" y="28194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100000"/>
              </a:spcBef>
              <a:buFontTx/>
              <a:buNone/>
            </a:pP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| &gt; 1: compress time axis, expand frequency axis</a:t>
            </a:r>
          </a:p>
          <a:p>
            <a:pPr lvl="1">
              <a:buFontTx/>
              <a:buNone/>
            </a:pP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| &lt; 1: expand time axis, compress frequency axis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9328" y="4730052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wider </a:t>
            </a:r>
            <a:r>
              <a:rPr lang="en-US" dirty="0">
                <a:sym typeface="Symbol" charset="0"/>
              </a:rPr>
              <a:t> spectrum is narrower</a:t>
            </a:r>
          </a:p>
          <a:p>
            <a:pPr lvl="1">
              <a:buFontTx/>
              <a:buNone/>
            </a:pPr>
            <a:r>
              <a:rPr lang="en-US" i="1" dirty="0">
                <a:sym typeface="Symbol" charset="0"/>
              </a:rPr>
              <a:t>x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t</a:t>
            </a:r>
            <a:r>
              <a:rPr lang="en-US" dirty="0">
                <a:sym typeface="Symbol" charset="0"/>
              </a:rPr>
              <a:t>) is narrower  spectrum is wider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in Time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2895600" cy="609600"/>
          </a:xfrm>
        </p:spPr>
        <p:txBody>
          <a:bodyPr/>
          <a:lstStyle/>
          <a:p>
            <a:r>
              <a:rPr lang="en-US" dirty="0"/>
              <a:t>Shifting in time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62250"/>
              </p:ext>
            </p:extLst>
          </p:nvPr>
        </p:nvGraphicFramePr>
        <p:xfrm>
          <a:off x="3494088" y="1523434"/>
          <a:ext cx="29829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254000" progId="Equation.3">
                  <p:embed/>
                </p:oleObj>
              </mc:Choice>
              <mc:Fallback>
                <p:oleObj name="Equation" r:id="rId2" imgW="165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523434"/>
                        <a:ext cx="29829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11-7.1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Derivation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Does not change magnitude of Fourier transform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25146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Shifts phase of Fourier transform by –</a:t>
            </a:r>
            <a:r>
              <a:rPr lang="en-US" i="1" dirty="0">
                <a:latin typeface="Symbol" charset="0"/>
              </a:rPr>
              <a:t>w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br>
              <a:rPr lang="en-US" dirty="0"/>
            </a:br>
            <a:r>
              <a:rPr lang="en-US" dirty="0"/>
              <a:t>(so –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is slope of the linear phase)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447839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Let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, so </a:t>
            </a:r>
            <a:r>
              <a:rPr lang="en-US" i="1" dirty="0"/>
              <a:t>du</a:t>
            </a:r>
            <a:r>
              <a:rPr lang="en-US" dirty="0"/>
              <a:t> = </a:t>
            </a:r>
            <a:r>
              <a:rPr lang="en-US" i="1" dirty="0" err="1"/>
              <a:t>dt</a:t>
            </a:r>
            <a:r>
              <a:rPr lang="en-US" dirty="0"/>
              <a:t> and integration limits stay same</a:t>
            </a: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77150"/>
              </p:ext>
            </p:extLst>
          </p:nvPr>
        </p:nvGraphicFramePr>
        <p:xfrm>
          <a:off x="4847169" y="5014913"/>
          <a:ext cx="26495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317500" progId="Equation.3">
                  <p:embed/>
                </p:oleObj>
              </mc:Choice>
              <mc:Fallback>
                <p:oleObj name="Equation" r:id="rId4" imgW="15367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169" y="5014913"/>
                        <a:ext cx="264953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4271"/>
              </p:ext>
            </p:extLst>
          </p:nvPr>
        </p:nvGraphicFramePr>
        <p:xfrm>
          <a:off x="7537982" y="5079355"/>
          <a:ext cx="15763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28600" progId="Equation.3">
                  <p:embed/>
                </p:oleObj>
              </mc:Choice>
              <mc:Fallback>
                <p:oleObj name="Equation" r:id="rId6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982" y="5079355"/>
                        <a:ext cx="15763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12026"/>
              </p:ext>
            </p:extLst>
          </p:nvPr>
        </p:nvGraphicFramePr>
        <p:xfrm>
          <a:off x="1219200" y="5029200"/>
          <a:ext cx="35702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100" imgH="317500" progId="Equation.3">
                  <p:embed/>
                </p:oleObj>
              </mc:Choice>
              <mc:Fallback>
                <p:oleObj name="Equation" r:id="rId8" imgW="2070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35702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88782"/>
              </p:ext>
            </p:extLst>
          </p:nvPr>
        </p:nvGraphicFramePr>
        <p:xfrm>
          <a:off x="1202900" y="3962400"/>
          <a:ext cx="35480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317500" progId="Equation.3">
                  <p:embed/>
                </p:oleObj>
              </mc:Choice>
              <mc:Fallback>
                <p:oleObj name="Equation" r:id="rId10" imgW="2057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900" y="3962400"/>
                        <a:ext cx="354806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60647"/>
              </p:ext>
            </p:extLst>
          </p:nvPr>
        </p:nvGraphicFramePr>
        <p:xfrm>
          <a:off x="914400" y="2003425"/>
          <a:ext cx="2314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241300" progId="Equation.3">
                  <p:embed/>
                </p:oleObj>
              </mc:Choice>
              <mc:Fallback>
                <p:oleObj name="Equation" r:id="rId2" imgW="128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03425"/>
                        <a:ext cx="23145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Sinusoidal Amplitude Modulation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11-8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686828"/>
              </p:ext>
            </p:extLst>
          </p:nvPr>
        </p:nvGraphicFramePr>
        <p:xfrm>
          <a:off x="927100" y="2438400"/>
          <a:ext cx="524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300" imgH="393700" progId="Equation.3">
                  <p:embed/>
                </p:oleObj>
              </mc:Choice>
              <mc:Fallback>
                <p:oleObj name="Equation" r:id="rId4" imgW="2908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438400"/>
                        <a:ext cx="524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00514"/>
              </p:ext>
            </p:extLst>
          </p:nvPr>
        </p:nvGraphicFramePr>
        <p:xfrm>
          <a:off x="927100" y="3316287"/>
          <a:ext cx="1282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177800" progId="Equation.3">
                  <p:embed/>
                </p:oleObj>
              </mc:Choice>
              <mc:Fallback>
                <p:oleObj name="Equation" r:id="rId6" imgW="711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316287"/>
                        <a:ext cx="12827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74015"/>
              </p:ext>
            </p:extLst>
          </p:nvPr>
        </p:nvGraphicFramePr>
        <p:xfrm>
          <a:off x="2286000" y="3200400"/>
          <a:ext cx="54975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000" imgH="317500" progId="Equation.3">
                  <p:embed/>
                </p:oleObj>
              </mc:Choice>
              <mc:Fallback>
                <p:oleObj name="Equation" r:id="rId8" imgW="3048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54975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276777"/>
              </p:ext>
            </p:extLst>
          </p:nvPr>
        </p:nvGraphicFramePr>
        <p:xfrm>
          <a:off x="4346575" y="4033838"/>
          <a:ext cx="4579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40000" imgH="393700" progId="Equation.3">
                  <p:embed/>
                </p:oleObj>
              </mc:Choice>
              <mc:Fallback>
                <p:oleObj name="Equation" r:id="rId10" imgW="254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033838"/>
                        <a:ext cx="45799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72293"/>
              </p:ext>
            </p:extLst>
          </p:nvPr>
        </p:nvGraphicFramePr>
        <p:xfrm>
          <a:off x="914400" y="4132263"/>
          <a:ext cx="2314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41300" progId="Equation.3">
                  <p:embed/>
                </p:oleObj>
              </mc:Choice>
              <mc:Fallback>
                <p:oleObj name="Equation" r:id="rId12" imgW="128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32263"/>
                        <a:ext cx="23145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376613" y="3810000"/>
            <a:ext cx="814387" cy="681038"/>
            <a:chOff x="2056" y="3104"/>
            <a:chExt cx="513" cy="429"/>
          </a:xfrm>
        </p:grpSpPr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68213"/>
              </p:ext>
            </p:extLst>
          </p:nvPr>
        </p:nvGraphicFramePr>
        <p:xfrm>
          <a:off x="4270375" y="4851400"/>
          <a:ext cx="45799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40000" imgH="393700" progId="Equation.3">
                  <p:embed/>
                </p:oleObj>
              </mc:Choice>
              <mc:Fallback>
                <p:oleObj name="Equation" r:id="rId13" imgW="254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851400"/>
                        <a:ext cx="45799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70953"/>
              </p:ext>
            </p:extLst>
          </p:nvPr>
        </p:nvGraphicFramePr>
        <p:xfrm>
          <a:off x="895922" y="4949825"/>
          <a:ext cx="2268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57300" imgH="241300" progId="Equation.3">
                  <p:embed/>
                </p:oleObj>
              </mc:Choice>
              <mc:Fallback>
                <p:oleObj name="Equation" r:id="rId15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22" y="4949825"/>
                        <a:ext cx="22685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300413" y="4627562"/>
            <a:ext cx="814387" cy="681038"/>
            <a:chOff x="2056" y="3104"/>
            <a:chExt cx="513" cy="429"/>
          </a:xfrm>
        </p:grpSpPr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Multiplication in time is convolution in frequency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693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Alternate derivation </a:t>
            </a:r>
            <a:r>
              <a:rPr lang="en-US" sz="2000" dirty="0"/>
              <a:t>(</a:t>
            </a:r>
            <a:r>
              <a:rPr lang="en-US" sz="2000" i="1" dirty="0" err="1"/>
              <a:t>SPFirst</a:t>
            </a:r>
            <a:r>
              <a:rPr lang="en-US" sz="2000" dirty="0"/>
              <a:t> </a:t>
            </a:r>
            <a:r>
              <a:rPr lang="en-US" sz="2000" i="1" dirty="0"/>
              <a:t>Sec. 12-2.1</a:t>
            </a:r>
            <a:r>
              <a:rPr lang="en-US" sz="2000" dirty="0"/>
              <a:t>)</a:t>
            </a: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26515"/>
              </p:ext>
            </p:extLst>
          </p:nvPr>
        </p:nvGraphicFramePr>
        <p:xfrm>
          <a:off x="914400" y="5867400"/>
          <a:ext cx="4171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11400" imgH="431800" progId="Equation.3">
                  <p:embed/>
                </p:oleObj>
              </mc:Choice>
              <mc:Fallback>
                <p:oleObj name="Equation" r:id="rId17" imgW="231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41719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38395"/>
              </p:ext>
            </p:extLst>
          </p:nvPr>
        </p:nvGraphicFramePr>
        <p:xfrm>
          <a:off x="5094140" y="6073775"/>
          <a:ext cx="3873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46300" imgH="203200" progId="Equation.3">
                  <p:embed/>
                </p:oleObj>
              </mc:Choice>
              <mc:Fallback>
                <p:oleObj name="Equation" r:id="rId19" imgW="214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140" y="6073775"/>
                        <a:ext cx="38735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B0EB88BE-D06E-D04F-B1BC-62A2EA00BC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15-</a:t>
            </a:r>
            <a:fld id="{A7B0DEE7-51F6-F54E-AD56-F628FCBA5693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9560AA2-C9A2-9C43-A551-90A00B101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Amplitude Modulation by Cosine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163489FE-2A5C-1145-85DD-6F8A73DF3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=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cos(</a:t>
            </a:r>
            <a:r>
              <a:rPr lang="en-US" altLang="en-US" b="0" i="1" dirty="0" err="1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rPr>
              <a:t>w</a:t>
            </a:r>
            <a:r>
              <a:rPr lang="en-US" altLang="en-US" b="0" i="1" baseline="-25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b="0" baseline="-25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grpSp>
        <p:nvGrpSpPr>
          <p:cNvPr id="22540" name="Group 2" descr="Idealized bandpass spectrum (rectangular pulses centered at frequencies -omega sub c and +omega sub c">
            <a:extLst>
              <a:ext uri="{FF2B5EF4-FFF2-40B4-BE49-F238E27FC236}">
                <a16:creationId xmlns:a16="http://schemas.microsoft.com/office/drawing/2014/main" id="{3EE1D418-C567-E948-811D-5FC7AC33C08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124200"/>
            <a:ext cx="5448300" cy="1814513"/>
            <a:chOff x="3276600" y="3124200"/>
            <a:chExt cx="5448300" cy="1814513"/>
          </a:xfrm>
        </p:grpSpPr>
        <p:sp>
          <p:nvSpPr>
            <p:cNvPr id="22552" name="Line 17">
              <a:extLst>
                <a:ext uri="{FF2B5EF4-FFF2-40B4-BE49-F238E27FC236}">
                  <a16:creationId xmlns:a16="http://schemas.microsoft.com/office/drawing/2014/main" id="{F1DD545E-C950-2F46-85F8-34ADB579A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900" y="43434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18">
              <a:extLst>
                <a:ext uri="{FF2B5EF4-FFF2-40B4-BE49-F238E27FC236}">
                  <a16:creationId xmlns:a16="http://schemas.microsoft.com/office/drawing/2014/main" id="{72EC07C3-AA01-C040-8320-3622C100F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100" y="3962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</a:p>
          </p:txBody>
        </p:sp>
        <p:sp>
          <p:nvSpPr>
            <p:cNvPr id="22554" name="Line 19">
              <a:extLst>
                <a:ext uri="{FF2B5EF4-FFF2-40B4-BE49-F238E27FC236}">
                  <a16:creationId xmlns:a16="http://schemas.microsoft.com/office/drawing/2014/main" id="{B04FA6A9-4DD5-0845-B547-38B512EC3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19800" y="3581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Text Box 20">
              <a:extLst>
                <a:ext uri="{FF2B5EF4-FFF2-40B4-BE49-F238E27FC236}">
                  <a16:creationId xmlns:a16="http://schemas.microsoft.com/office/drawing/2014/main" id="{C96BA2F1-16B2-3D45-8B9C-248282A7E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4196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0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56" name="Text Box 21">
              <a:extLst>
                <a:ext uri="{FF2B5EF4-FFF2-40B4-BE49-F238E27FC236}">
                  <a16:creationId xmlns:a16="http://schemas.microsoft.com/office/drawing/2014/main" id="{6A9AB548-D19F-AF4A-9835-FBD75E2AE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9413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0" i="1" dirty="0">
                  <a:solidFill>
                    <a:schemeClr val="tx1"/>
                  </a:solidFill>
                </a:rPr>
                <a:t>Y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b="0" i="1" dirty="0" err="1">
                  <a:solidFill>
                    <a:schemeClr val="tx1"/>
                  </a:solidFill>
                </a:rPr>
                <a:t>j</a:t>
              </a:r>
              <a:r>
                <a:rPr lang="en-US" altLang="en-US" sz="24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2557" name="Line 22">
              <a:extLst>
                <a:ext uri="{FF2B5EF4-FFF2-40B4-BE49-F238E27FC236}">
                  <a16:creationId xmlns:a16="http://schemas.microsoft.com/office/drawing/2014/main" id="{7CB47C8F-01B4-1E48-ADB4-5C88DF84D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3733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Text Box 23">
              <a:extLst>
                <a:ext uri="{FF2B5EF4-FFF2-40B4-BE49-F238E27FC236}">
                  <a16:creationId xmlns:a16="http://schemas.microsoft.com/office/drawing/2014/main" id="{C631C0FD-BCA5-644E-BF6D-06C47AFED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7900" y="3581400"/>
              <a:ext cx="508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½</a:t>
              </a:r>
            </a:p>
          </p:txBody>
        </p:sp>
        <p:sp>
          <p:nvSpPr>
            <p:cNvPr id="22559" name="Text Box 24">
              <a:extLst>
                <a:ext uri="{FF2B5EF4-FFF2-40B4-BE49-F238E27FC236}">
                  <a16:creationId xmlns:a16="http://schemas.microsoft.com/office/drawing/2014/main" id="{76906A06-6D45-6647-8C86-B915409D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343400"/>
              <a:ext cx="102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-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60" name="Line 25">
              <a:extLst>
                <a:ext uri="{FF2B5EF4-FFF2-40B4-BE49-F238E27FC236}">
                  <a16:creationId xmlns:a16="http://schemas.microsoft.com/office/drawing/2014/main" id="{3FA99794-8765-294B-B77F-7E82029AE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37338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26">
              <a:extLst>
                <a:ext uri="{FF2B5EF4-FFF2-40B4-BE49-F238E27FC236}">
                  <a16:creationId xmlns:a16="http://schemas.microsoft.com/office/drawing/2014/main" id="{1F15D4DB-AE62-514A-810F-08163D78E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37338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27">
              <a:extLst>
                <a:ext uri="{FF2B5EF4-FFF2-40B4-BE49-F238E27FC236}">
                  <a16:creationId xmlns:a16="http://schemas.microsoft.com/office/drawing/2014/main" id="{1D3AC960-BC2F-A444-85A9-B17036D1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37338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28">
              <a:extLst>
                <a:ext uri="{FF2B5EF4-FFF2-40B4-BE49-F238E27FC236}">
                  <a16:creationId xmlns:a16="http://schemas.microsoft.com/office/drawing/2014/main" id="{E6CD1173-1135-7F49-B8E2-A90FF6B4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3900" y="4343400"/>
              <a:ext cx="1104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+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64" name="Line 29">
              <a:extLst>
                <a:ext uri="{FF2B5EF4-FFF2-40B4-BE49-F238E27FC236}">
                  <a16:creationId xmlns:a16="http://schemas.microsoft.com/office/drawing/2014/main" id="{BF016651-9509-EA4E-908D-861524476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700" y="4267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Text Box 30">
              <a:extLst>
                <a:ext uri="{FF2B5EF4-FFF2-40B4-BE49-F238E27FC236}">
                  <a16:creationId xmlns:a16="http://schemas.microsoft.com/office/drawing/2014/main" id="{923929EE-C065-924D-B4F6-64546234F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900" y="4572000"/>
              <a:ext cx="647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-w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2566" name="Text Box 31">
              <a:extLst>
                <a:ext uri="{FF2B5EF4-FFF2-40B4-BE49-F238E27FC236}">
                  <a16:creationId xmlns:a16="http://schemas.microsoft.com/office/drawing/2014/main" id="{7BD3248E-5822-B945-B84D-2C9B7EBAA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952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-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67" name="Line 32">
              <a:extLst>
                <a:ext uri="{FF2B5EF4-FFF2-40B4-BE49-F238E27FC236}">
                  <a16:creationId xmlns:a16="http://schemas.microsoft.com/office/drawing/2014/main" id="{7EAA2353-F04C-9F49-BF7C-4AF857918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300" y="37338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3">
              <a:extLst>
                <a:ext uri="{FF2B5EF4-FFF2-40B4-BE49-F238E27FC236}">
                  <a16:creationId xmlns:a16="http://schemas.microsoft.com/office/drawing/2014/main" id="{F4C94EF3-11E2-E949-821D-4E794168B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9100" y="37338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34">
              <a:extLst>
                <a:ext uri="{FF2B5EF4-FFF2-40B4-BE49-F238E27FC236}">
                  <a16:creationId xmlns:a16="http://schemas.microsoft.com/office/drawing/2014/main" id="{282A878F-F878-5F4B-8951-17304EECF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300" y="37338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Text Box 35">
              <a:extLst>
                <a:ext uri="{FF2B5EF4-FFF2-40B4-BE49-F238E27FC236}">
                  <a16:creationId xmlns:a16="http://schemas.microsoft.com/office/drawing/2014/main" id="{BE60A22C-D42D-9D46-9914-571BF69F2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343400"/>
              <a:ext cx="102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+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71" name="Line 36">
              <a:extLst>
                <a:ext uri="{FF2B5EF4-FFF2-40B4-BE49-F238E27FC236}">
                  <a16:creationId xmlns:a16="http://schemas.microsoft.com/office/drawing/2014/main" id="{2847E41F-76B6-2D44-BDEB-59D5748C5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5700" y="4267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Text Box 37">
              <a:extLst>
                <a:ext uri="{FF2B5EF4-FFF2-40B4-BE49-F238E27FC236}">
                  <a16:creationId xmlns:a16="http://schemas.microsoft.com/office/drawing/2014/main" id="{22D169C4-E4CE-594A-988E-2D6A62D9D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45720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2573" name="Text Box 38">
              <a:extLst>
                <a:ext uri="{FF2B5EF4-FFF2-40B4-BE49-F238E27FC236}">
                  <a16:creationId xmlns:a16="http://schemas.microsoft.com/office/drawing/2014/main" id="{370FB682-7A7F-0447-B9A6-A449140E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0675" y="3278188"/>
              <a:ext cx="162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½X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 - </a:t>
              </a:r>
              <a:r>
                <a:rPr lang="en-US" altLang="en-US" sz="18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 err="1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  <p:sp>
          <p:nvSpPr>
            <p:cNvPr id="22574" name="Text Box 39">
              <a:extLst>
                <a:ext uri="{FF2B5EF4-FFF2-40B4-BE49-F238E27FC236}">
                  <a16:creationId xmlns:a16="http://schemas.microsoft.com/office/drawing/2014/main" id="{91050CCD-FD7F-2B47-99DC-0905BC4FA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013" y="3275013"/>
              <a:ext cx="1577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½X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+mj-lt"/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 + </a:t>
              </a:r>
              <a:r>
                <a:rPr lang="en-US" altLang="en-US" sz="18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 err="1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3">
            <a:extLst>
              <a:ext uri="{FF2B5EF4-FFF2-40B4-BE49-F238E27FC236}">
                <a16:creationId xmlns:a16="http://schemas.microsoft.com/office/drawing/2014/main" id="{51496493-7CB0-A24B-81BC-C97D3336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2543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ts val="1200"/>
              </a:spcBef>
              <a:buFontTx/>
              <a:buNone/>
            </a:pPr>
            <a:r>
              <a:rPr lang="en-US" altLang="en-US" dirty="0"/>
              <a:t>Assume </a:t>
            </a:r>
            <a:r>
              <a:rPr lang="en-US" altLang="en-US" i="1" dirty="0"/>
              <a:t>x</a:t>
            </a:r>
            <a:r>
              <a:rPr lang="en-US" altLang="en-US" dirty="0"/>
              <a:t>(</a:t>
            </a:r>
            <a:r>
              <a:rPr lang="en-US" altLang="en-US" i="1" dirty="0"/>
              <a:t>t</a:t>
            </a:r>
            <a:r>
              <a:rPr lang="en-US" altLang="en-US" dirty="0"/>
              <a:t>) is ideal lowpass signal with bandwidth </a:t>
            </a:r>
            <a:r>
              <a:rPr lang="en-US" altLang="en-US" i="1" dirty="0">
                <a:latin typeface="Symbol" pitchFamily="2" charset="2"/>
              </a:rPr>
              <a:t>w</a:t>
            </a:r>
            <a:r>
              <a:rPr lang="en-US" altLang="en-US" baseline="-25000" dirty="0"/>
              <a:t>1 </a:t>
            </a:r>
            <a:r>
              <a:rPr lang="en-US" altLang="en-US" dirty="0"/>
              <a:t>&lt; </a:t>
            </a:r>
            <a:r>
              <a:rPr lang="en-US" altLang="en-US" i="1" dirty="0" err="1">
                <a:latin typeface="Symbol" pitchFamily="2" charset="2"/>
              </a:rPr>
              <a:t>w</a:t>
            </a:r>
            <a:r>
              <a:rPr lang="en-US" altLang="en-US" i="1" baseline="-25000" dirty="0" err="1"/>
              <a:t>c</a:t>
            </a:r>
            <a:endParaRPr lang="en-US" altLang="en-US" dirty="0"/>
          </a:p>
        </p:txBody>
      </p:sp>
      <p:grpSp>
        <p:nvGrpSpPr>
          <p:cNvPr id="54" name="Group 53" descr="Idealized lowpass spectrum (rectangular pulse)">
            <a:extLst>
              <a:ext uri="{FF2B5EF4-FFF2-40B4-BE49-F238E27FC236}">
                <a16:creationId xmlns:a16="http://schemas.microsoft.com/office/drawing/2014/main" id="{212D2E5A-338F-5943-8471-21E0E2561DD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71800"/>
            <a:ext cx="2743200" cy="1752600"/>
            <a:chOff x="457200" y="2971800"/>
            <a:chExt cx="2743200" cy="1752601"/>
          </a:xfrm>
        </p:grpSpPr>
        <p:sp>
          <p:nvSpPr>
            <p:cNvPr id="22541" name="Text Box 33">
              <a:extLst>
                <a:ext uri="{FF2B5EF4-FFF2-40B4-BE49-F238E27FC236}">
                  <a16:creationId xmlns:a16="http://schemas.microsoft.com/office/drawing/2014/main" id="{56D04A47-0698-2844-A310-552CBD9A1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281487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endParaRPr lang="en-US" altLang="en-US" sz="2400" b="0" i="1">
                <a:solidFill>
                  <a:schemeClr val="tx1"/>
                </a:solidFill>
              </a:endParaRPr>
            </a:p>
          </p:txBody>
        </p:sp>
        <p:sp>
          <p:nvSpPr>
            <p:cNvPr id="22542" name="Line 34">
              <a:extLst>
                <a:ext uri="{FF2B5EF4-FFF2-40B4-BE49-F238E27FC236}">
                  <a16:creationId xmlns:a16="http://schemas.microsoft.com/office/drawing/2014/main" id="{62A6F929-44D8-D944-AE6C-E242D4BA5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3434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5">
              <a:extLst>
                <a:ext uri="{FF2B5EF4-FFF2-40B4-BE49-F238E27FC236}">
                  <a16:creationId xmlns:a16="http://schemas.microsoft.com/office/drawing/2014/main" id="{3361C02C-0358-7848-AF19-ABCACD628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0" y="2971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6">
              <a:extLst>
                <a:ext uri="{FF2B5EF4-FFF2-40B4-BE49-F238E27FC236}">
                  <a16:creationId xmlns:a16="http://schemas.microsoft.com/office/drawing/2014/main" id="{3BC06E64-2481-A54D-BC7F-CDF515F47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7">
              <a:extLst>
                <a:ext uri="{FF2B5EF4-FFF2-40B4-BE49-F238E27FC236}">
                  <a16:creationId xmlns:a16="http://schemas.microsoft.com/office/drawing/2014/main" id="{FAA04677-BE35-0C4F-8BF0-1050DA9B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3124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8">
              <a:extLst>
                <a:ext uri="{FF2B5EF4-FFF2-40B4-BE49-F238E27FC236}">
                  <a16:creationId xmlns:a16="http://schemas.microsoft.com/office/drawing/2014/main" id="{B8021BD1-90E1-A04E-9094-F0215E269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Text Box 39">
              <a:extLst>
                <a:ext uri="{FF2B5EF4-FFF2-40B4-BE49-F238E27FC236}">
                  <a16:creationId xmlns:a16="http://schemas.microsoft.com/office/drawing/2014/main" id="{CD2E0AB6-E7E0-A14F-87C1-A0F170A4A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4357688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0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48" name="Text Box 40">
              <a:extLst>
                <a:ext uri="{FF2B5EF4-FFF2-40B4-BE49-F238E27FC236}">
                  <a16:creationId xmlns:a16="http://schemas.microsoft.com/office/drawing/2014/main" id="{BDAFD80C-5BC5-9C48-B5AA-371CBF8C9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9718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49" name="Text Box 41">
              <a:extLst>
                <a:ext uri="{FF2B5EF4-FFF2-40B4-BE49-F238E27FC236}">
                  <a16:creationId xmlns:a16="http://schemas.microsoft.com/office/drawing/2014/main" id="{4E409062-FF20-0846-A0EC-59B998853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3434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50" name="Text Box 42">
              <a:extLst>
                <a:ext uri="{FF2B5EF4-FFF2-40B4-BE49-F238E27FC236}">
                  <a16:creationId xmlns:a16="http://schemas.microsoft.com/office/drawing/2014/main" id="{2F6F89A9-E6E0-0D4D-8304-023655041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551" name="Text Box 43">
              <a:extLst>
                <a:ext uri="{FF2B5EF4-FFF2-40B4-BE49-F238E27FC236}">
                  <a16:creationId xmlns:a16="http://schemas.microsoft.com/office/drawing/2014/main" id="{4D796377-6DC9-5345-995E-29C8E276F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1242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b="0" i="1" dirty="0" err="1">
                  <a:solidFill>
                    <a:schemeClr val="tx1"/>
                  </a:solidFill>
                </a:rPr>
                <a:t>j</a:t>
              </a:r>
              <a:r>
                <a:rPr lang="en-US" altLang="en-US" sz="24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F4AA2C3E-6435-C140-9547-D9682ABB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95525"/>
            <a:ext cx="83058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en-US" b="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What are applications of amplitude modulation?</a:t>
            </a:r>
          </a:p>
        </p:txBody>
      </p:sp>
      <p:graphicFrame>
        <p:nvGraphicFramePr>
          <p:cNvPr id="56" name="Object 4">
            <a:extLst>
              <a:ext uri="{FF2B5EF4-FFF2-40B4-BE49-F238E27FC236}">
                <a16:creationId xmlns:a16="http://schemas.microsoft.com/office/drawing/2014/main" id="{6B9EF865-1F22-4F48-8975-CFFECAA32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0601"/>
              </p:ext>
            </p:extLst>
          </p:nvPr>
        </p:nvGraphicFramePr>
        <p:xfrm>
          <a:off x="4038600" y="2514600"/>
          <a:ext cx="4191000" cy="65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393700" progId="Equation.3">
                  <p:embed/>
                </p:oleObj>
              </mc:Choice>
              <mc:Fallback>
                <p:oleObj name="Equation" r:id="rId2" imgW="2540000" imgH="393700" progId="Equation.3">
                  <p:embed/>
                  <p:pic>
                    <p:nvPicPr>
                      <p:cNvPr id="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4191000" cy="650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8">
            <a:extLst>
              <a:ext uri="{FF2B5EF4-FFF2-40B4-BE49-F238E27FC236}">
                <a16:creationId xmlns:a16="http://schemas.microsoft.com/office/drawing/2014/main" id="{09271CFC-86E5-554D-AE94-E2400CA2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  <p:bldP spid="49" grpId="0" build="p" autoUpdateAnimBg="0"/>
      <p:bldP spid="5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8C75974-8377-C94D-89E2-42ACCB852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Amplitude Demodulation by Cosine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FA447ABA-C28F-4B4C-9B0E-04D3B78AF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How to recover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from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=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cos(</a:t>
            </a:r>
            <a:r>
              <a:rPr lang="en-US" altLang="en-US" b="0" i="1" dirty="0" err="1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rPr>
              <a:t>w</a:t>
            </a:r>
            <a:r>
              <a:rPr lang="en-US" altLang="en-US" b="0" i="1" baseline="-25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b="0" baseline="-25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67961D-846F-8A4A-BB59-776EB07DDDEE}"/>
              </a:ext>
            </a:extLst>
          </p:cNvPr>
          <p:cNvGrpSpPr>
            <a:grpSpLocks/>
          </p:cNvGrpSpPr>
          <p:nvPr/>
        </p:nvGrpSpPr>
        <p:grpSpPr bwMode="auto">
          <a:xfrm>
            <a:off x="363538" y="1981200"/>
            <a:ext cx="8628062" cy="1814513"/>
            <a:chOff x="363146" y="1981200"/>
            <a:chExt cx="8628454" cy="1814513"/>
          </a:xfrm>
        </p:grpSpPr>
        <p:sp>
          <p:nvSpPr>
            <p:cNvPr id="23611" name="Line 17">
              <a:extLst>
                <a:ext uri="{FF2B5EF4-FFF2-40B4-BE49-F238E27FC236}">
                  <a16:creationId xmlns:a16="http://schemas.microsoft.com/office/drawing/2014/main" id="{041B002B-ADF6-C644-B910-E35E115F9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146" y="3197804"/>
              <a:ext cx="85343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Text Box 18">
              <a:extLst>
                <a:ext uri="{FF2B5EF4-FFF2-40B4-BE49-F238E27FC236}">
                  <a16:creationId xmlns:a16="http://schemas.microsoft.com/office/drawing/2014/main" id="{8C5124B2-E038-1E41-8CBB-9BE4C0C4B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800" y="2819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</a:p>
          </p:txBody>
        </p:sp>
        <p:sp>
          <p:nvSpPr>
            <p:cNvPr id="23613" name="Line 19">
              <a:extLst>
                <a:ext uri="{FF2B5EF4-FFF2-40B4-BE49-F238E27FC236}">
                  <a16:creationId xmlns:a16="http://schemas.microsoft.com/office/drawing/2014/main" id="{7A48AF05-859D-434B-9BD2-50081B0AF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91050" y="2438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Text Box 20">
              <a:extLst>
                <a:ext uri="{FF2B5EF4-FFF2-40B4-BE49-F238E27FC236}">
                  <a16:creationId xmlns:a16="http://schemas.microsoft.com/office/drawing/2014/main" id="{971E588E-F15C-5F4D-9350-E6AEC5390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8650" y="32766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0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615" name="Text Box 21">
              <a:extLst>
                <a:ext uri="{FF2B5EF4-FFF2-40B4-BE49-F238E27FC236}">
                  <a16:creationId xmlns:a16="http://schemas.microsoft.com/office/drawing/2014/main" id="{C7B99BA5-F3D0-2D4A-87E2-5E3503188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050" y="1981200"/>
              <a:ext cx="9413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0" i="1" dirty="0">
                  <a:solidFill>
                    <a:schemeClr val="tx1"/>
                  </a:solidFill>
                </a:rPr>
                <a:t>Y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400" b="0" i="1" dirty="0" err="1">
                  <a:solidFill>
                    <a:schemeClr val="tx1"/>
                  </a:solidFill>
                </a:rPr>
                <a:t>j</a:t>
              </a:r>
              <a:r>
                <a:rPr lang="en-US" altLang="en-US" sz="24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3616" name="Line 22">
              <a:extLst>
                <a:ext uri="{FF2B5EF4-FFF2-40B4-BE49-F238E27FC236}">
                  <a16:creationId xmlns:a16="http://schemas.microsoft.com/office/drawing/2014/main" id="{1A73F081-78AD-E94F-94B4-8A375EBB3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2590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Text Box 23">
              <a:extLst>
                <a:ext uri="{FF2B5EF4-FFF2-40B4-BE49-F238E27FC236}">
                  <a16:creationId xmlns:a16="http://schemas.microsoft.com/office/drawing/2014/main" id="{0A6CD632-EC2C-F740-A9AA-54FE5ACB4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150" y="2362200"/>
              <a:ext cx="508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½</a:t>
              </a:r>
            </a:p>
          </p:txBody>
        </p:sp>
        <p:sp>
          <p:nvSpPr>
            <p:cNvPr id="23618" name="Text Box 24">
              <a:extLst>
                <a:ext uri="{FF2B5EF4-FFF2-40B4-BE49-F238E27FC236}">
                  <a16:creationId xmlns:a16="http://schemas.microsoft.com/office/drawing/2014/main" id="{CCD2DBD6-CF1C-8741-8336-AB944097F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850" y="3200400"/>
              <a:ext cx="102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-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619" name="Text Box 28">
              <a:extLst>
                <a:ext uri="{FF2B5EF4-FFF2-40B4-BE49-F238E27FC236}">
                  <a16:creationId xmlns:a16="http://schemas.microsoft.com/office/drawing/2014/main" id="{B8CEA298-9DB0-6A4F-A165-E1B3A34CD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50" y="3200400"/>
              <a:ext cx="1104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+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620" name="Line 29">
              <a:extLst>
                <a:ext uri="{FF2B5EF4-FFF2-40B4-BE49-F238E27FC236}">
                  <a16:creationId xmlns:a16="http://schemas.microsoft.com/office/drawing/2014/main" id="{35D16113-08F8-FF49-B58B-F36EA7C53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50" y="3124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Text Box 30">
              <a:extLst>
                <a:ext uri="{FF2B5EF4-FFF2-40B4-BE49-F238E27FC236}">
                  <a16:creationId xmlns:a16="http://schemas.microsoft.com/office/drawing/2014/main" id="{25110E45-2C0E-F44D-94B3-1EBB9E186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0" y="3429000"/>
              <a:ext cx="647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-w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622" name="Text Box 31">
              <a:extLst>
                <a:ext uri="{FF2B5EF4-FFF2-40B4-BE49-F238E27FC236}">
                  <a16:creationId xmlns:a16="http://schemas.microsoft.com/office/drawing/2014/main" id="{89B81B0F-36C9-9F43-8EE0-D0950B0E2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2050" y="3200400"/>
              <a:ext cx="952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-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623" name="Text Box 35">
              <a:extLst>
                <a:ext uri="{FF2B5EF4-FFF2-40B4-BE49-F238E27FC236}">
                  <a16:creationId xmlns:a16="http://schemas.microsoft.com/office/drawing/2014/main" id="{416E3AEA-8157-3747-8B79-D0498116E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150" y="3200400"/>
              <a:ext cx="102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 + 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624" name="Line 36">
              <a:extLst>
                <a:ext uri="{FF2B5EF4-FFF2-40B4-BE49-F238E27FC236}">
                  <a16:creationId xmlns:a16="http://schemas.microsoft.com/office/drawing/2014/main" id="{D4DD24F7-ABAE-7842-98A6-6443D9508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6950" y="3124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Text Box 37">
              <a:extLst>
                <a:ext uri="{FF2B5EF4-FFF2-40B4-BE49-F238E27FC236}">
                  <a16:creationId xmlns:a16="http://schemas.microsoft.com/office/drawing/2014/main" id="{6AAAAA8E-739D-EB42-AD71-30FC12946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150" y="34290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626" name="Text Box 38">
              <a:extLst>
                <a:ext uri="{FF2B5EF4-FFF2-40B4-BE49-F238E27FC236}">
                  <a16:creationId xmlns:a16="http://schemas.microsoft.com/office/drawing/2014/main" id="{AFD03394-78B8-D04B-8142-142FF5D20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2135188"/>
              <a:ext cx="162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½ 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+mn-lt"/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 - </a:t>
              </a:r>
              <a:r>
                <a:rPr lang="en-US" altLang="en-US" sz="18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 err="1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  <p:sp>
          <p:nvSpPr>
            <p:cNvPr id="23627" name="Text Box 39">
              <a:extLst>
                <a:ext uri="{FF2B5EF4-FFF2-40B4-BE49-F238E27FC236}">
                  <a16:creationId xmlns:a16="http://schemas.microsoft.com/office/drawing/2014/main" id="{E9F760D2-4419-BA42-9B25-A57818E2B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263" y="2132013"/>
              <a:ext cx="1577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½ 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+mn-lt"/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 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+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 </a:t>
              </a:r>
              <a:r>
                <a:rPr lang="en-US" altLang="en-US" sz="1800" b="0" i="1" dirty="0" err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 err="1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  <p:grpSp>
          <p:nvGrpSpPr>
            <p:cNvPr id="23628" name="Group 2">
              <a:extLst>
                <a:ext uri="{FF2B5EF4-FFF2-40B4-BE49-F238E27FC236}">
                  <a16:creationId xmlns:a16="http://schemas.microsoft.com/office/drawing/2014/main" id="{5482E21A-9DEA-A846-A87B-B201BE913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5550" y="2590800"/>
              <a:ext cx="1066800" cy="609600"/>
              <a:chOff x="2495550" y="2590800"/>
              <a:chExt cx="1066800" cy="609600"/>
            </a:xfrm>
          </p:grpSpPr>
          <p:sp>
            <p:nvSpPr>
              <p:cNvPr id="23634" name="Line 25">
                <a:extLst>
                  <a:ext uri="{FF2B5EF4-FFF2-40B4-BE49-F238E27FC236}">
                    <a16:creationId xmlns:a16="http://schemas.microsoft.com/office/drawing/2014/main" id="{A3F970B3-0FB2-794C-9A0E-C215EA48E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550" y="25908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5" name="Line 26">
                <a:extLst>
                  <a:ext uri="{FF2B5EF4-FFF2-40B4-BE49-F238E27FC236}">
                    <a16:creationId xmlns:a16="http://schemas.microsoft.com/office/drawing/2014/main" id="{BCAD8F68-BB19-704C-A5F0-DEA45B8D3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23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6" name="Line 27">
                <a:extLst>
                  <a:ext uri="{FF2B5EF4-FFF2-40B4-BE49-F238E27FC236}">
                    <a16:creationId xmlns:a16="http://schemas.microsoft.com/office/drawing/2014/main" id="{80D597F6-E508-D743-8F19-8BDB8F752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5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7" name="Rectangle 41">
                <a:extLst>
                  <a:ext uri="{FF2B5EF4-FFF2-40B4-BE49-F238E27FC236}">
                    <a16:creationId xmlns:a16="http://schemas.microsoft.com/office/drawing/2014/main" id="{F8A4DB2C-96D5-EC42-AA9D-65191B607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950" y="2590800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29" name="Group 4">
              <a:extLst>
                <a:ext uri="{FF2B5EF4-FFF2-40B4-BE49-F238E27FC236}">
                  <a16:creationId xmlns:a16="http://schemas.microsoft.com/office/drawing/2014/main" id="{5891FD67-A89F-9B4F-8184-204FF8570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3550" y="2590800"/>
              <a:ext cx="1066800" cy="609600"/>
              <a:chOff x="5543550" y="2590800"/>
              <a:chExt cx="1066800" cy="609600"/>
            </a:xfrm>
          </p:grpSpPr>
          <p:sp>
            <p:nvSpPr>
              <p:cNvPr id="23630" name="Line 32">
                <a:extLst>
                  <a:ext uri="{FF2B5EF4-FFF2-40B4-BE49-F238E27FC236}">
                    <a16:creationId xmlns:a16="http://schemas.microsoft.com/office/drawing/2014/main" id="{53D63E92-34F7-A44A-B15D-0B15AE8D6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550" y="25908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1" name="Line 33" descr="Idealized bandpass spectrum (rectangular pulses centered at frequencies -omega sub c and +omega sub c">
                <a:extLst>
                  <a:ext uri="{FF2B5EF4-FFF2-40B4-BE49-F238E27FC236}">
                    <a16:creationId xmlns:a16="http://schemas.microsoft.com/office/drawing/2014/main" id="{057D7F3F-2BF3-A448-8B98-757345952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2" name="Line 34">
                <a:extLst>
                  <a:ext uri="{FF2B5EF4-FFF2-40B4-BE49-F238E27FC236}">
                    <a16:creationId xmlns:a16="http://schemas.microsoft.com/office/drawing/2014/main" id="{88E586C2-48D2-B344-9758-ED1E8FBD0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5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3" name="Rectangle 42">
                <a:extLst>
                  <a:ext uri="{FF2B5EF4-FFF2-40B4-BE49-F238E27FC236}">
                    <a16:creationId xmlns:a16="http://schemas.microsoft.com/office/drawing/2014/main" id="{645ADB2B-0FDD-284A-AD68-4EC8A56F2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550" y="2590800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" name="Text Box 21">
            <a:extLst>
              <a:ext uri="{FF2B5EF4-FFF2-40B4-BE49-F238E27FC236}">
                <a16:creationId xmlns:a16="http://schemas.microsoft.com/office/drawing/2014/main" id="{794548C5-CD3E-164C-BF10-A697A905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99" y="3805238"/>
            <a:ext cx="6778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 dirty="0">
                <a:solidFill>
                  <a:schemeClr val="tx1"/>
                </a:solidFill>
              </a:rPr>
              <a:t>F</a:t>
            </a:r>
            <a:r>
              <a:rPr lang="en-US" altLang="en-US" sz="2400" b="0" dirty="0">
                <a:solidFill>
                  <a:schemeClr val="tx1"/>
                </a:solidFill>
              </a:rPr>
              <a:t>{</a:t>
            </a:r>
            <a:r>
              <a:rPr lang="en-US" altLang="en-US" sz="2400" b="0" i="1" dirty="0">
                <a:solidFill>
                  <a:schemeClr val="tx1"/>
                </a:solidFill>
              </a:rPr>
              <a:t> y</a:t>
            </a:r>
            <a:r>
              <a:rPr lang="en-US" altLang="en-US" sz="2400" b="0" dirty="0">
                <a:solidFill>
                  <a:schemeClr val="tx1"/>
                </a:solidFill>
              </a:rPr>
              <a:t>(</a:t>
            </a:r>
            <a:r>
              <a:rPr lang="en-US" altLang="en-US" sz="2400" b="0" i="1" dirty="0">
                <a:solidFill>
                  <a:schemeClr val="tx1"/>
                </a:solidFill>
              </a:rPr>
              <a:t>t</a:t>
            </a:r>
            <a:r>
              <a:rPr lang="en-US" altLang="en-US" sz="2400" b="0" dirty="0">
                <a:solidFill>
                  <a:schemeClr val="tx1"/>
                </a:solidFill>
              </a:rPr>
              <a:t>) cos(</a:t>
            </a:r>
            <a:r>
              <a:rPr lang="en-US" altLang="en-US" sz="2400" b="0" i="1" dirty="0" err="1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2400" b="0" i="1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2400" b="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b="0" i="1" dirty="0">
                <a:solidFill>
                  <a:schemeClr val="tx1"/>
                </a:solidFill>
              </a:rPr>
              <a:t>t</a:t>
            </a:r>
            <a:r>
              <a:rPr lang="en-US" altLang="en-US" sz="2400" b="0" dirty="0">
                <a:solidFill>
                  <a:schemeClr val="tx1"/>
                </a:solidFill>
              </a:rPr>
              <a:t>) } = ½ </a:t>
            </a:r>
            <a:r>
              <a:rPr lang="en-US" altLang="en-US" sz="2400" b="0" i="1" dirty="0">
                <a:solidFill>
                  <a:schemeClr val="tx1"/>
                </a:solidFill>
              </a:rPr>
              <a:t>Y</a:t>
            </a:r>
            <a:r>
              <a:rPr lang="en-US" altLang="en-US" sz="2400" b="0" dirty="0">
                <a:solidFill>
                  <a:schemeClr val="tx1"/>
                </a:solidFill>
              </a:rPr>
              <a:t>(</a:t>
            </a:r>
            <a:r>
              <a:rPr lang="en-US" altLang="en-US" sz="2400" b="0" i="1" dirty="0">
                <a:solidFill>
                  <a:schemeClr val="tx1"/>
                </a:solidFill>
              </a:rPr>
              <a:t>j</a:t>
            </a:r>
            <a:r>
              <a:rPr lang="en-US" altLang="en-US" sz="2400" b="0" dirty="0">
                <a:solidFill>
                  <a:schemeClr val="tx1"/>
                </a:solidFill>
              </a:rPr>
              <a:t>(</a:t>
            </a:r>
            <a:r>
              <a:rPr lang="en-US" altLang="en-US" sz="2400" b="0" i="1" dirty="0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2400" b="0" dirty="0">
                <a:solidFill>
                  <a:schemeClr val="tx1"/>
                </a:solidFill>
              </a:rPr>
              <a:t> + </a:t>
            </a:r>
            <a:r>
              <a:rPr lang="en-US" altLang="en-US" sz="2400" b="0" i="1" dirty="0" err="1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2400" b="0" i="1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2400" b="0" dirty="0">
                <a:solidFill>
                  <a:schemeClr val="tx1"/>
                </a:solidFill>
              </a:rPr>
              <a:t>)) + ½ </a:t>
            </a:r>
            <a:r>
              <a:rPr lang="en-US" altLang="en-US" sz="2400" b="0" i="1" dirty="0">
                <a:solidFill>
                  <a:schemeClr val="tx1"/>
                </a:solidFill>
              </a:rPr>
              <a:t>Y</a:t>
            </a:r>
            <a:r>
              <a:rPr lang="en-US" altLang="en-US" sz="2400" b="0" dirty="0">
                <a:solidFill>
                  <a:schemeClr val="tx1"/>
                </a:solidFill>
              </a:rPr>
              <a:t>(</a:t>
            </a:r>
            <a:r>
              <a:rPr lang="en-US" altLang="en-US" sz="2400" b="0" i="1" dirty="0">
                <a:solidFill>
                  <a:schemeClr val="tx1"/>
                </a:solidFill>
              </a:rPr>
              <a:t>j</a:t>
            </a:r>
            <a:r>
              <a:rPr lang="en-US" altLang="en-US" sz="2400" b="0" dirty="0">
                <a:solidFill>
                  <a:schemeClr val="tx1"/>
                </a:solidFill>
              </a:rPr>
              <a:t>(</a:t>
            </a:r>
            <a:r>
              <a:rPr lang="en-US" altLang="en-US" sz="2400" b="0" i="1" dirty="0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2400" b="0" dirty="0">
                <a:solidFill>
                  <a:schemeClr val="tx1"/>
                </a:solidFill>
              </a:rPr>
              <a:t> – </a:t>
            </a:r>
            <a:r>
              <a:rPr lang="en-US" altLang="en-US" sz="2400" b="0" i="1" dirty="0" err="1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2400" b="0" i="1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2400" b="0" dirty="0">
                <a:solidFill>
                  <a:schemeClr val="tx1"/>
                </a:solidFill>
              </a:rPr>
              <a:t>))     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950A6D-22B7-5F42-A96B-D169567AC856}"/>
              </a:ext>
            </a:extLst>
          </p:cNvPr>
          <p:cNvGrpSpPr>
            <a:grpSpLocks/>
          </p:cNvGrpSpPr>
          <p:nvPr/>
        </p:nvGrpSpPr>
        <p:grpSpPr bwMode="auto">
          <a:xfrm>
            <a:off x="602959" y="4724400"/>
            <a:ext cx="7855241" cy="369332"/>
            <a:chOff x="602829" y="4724450"/>
            <a:chExt cx="7855570" cy="369332"/>
          </a:xfrm>
        </p:grpSpPr>
        <p:sp>
          <p:nvSpPr>
            <p:cNvPr id="23609" name="Text Box 38">
              <a:extLst>
                <a:ext uri="{FF2B5EF4-FFF2-40B4-BE49-F238E27FC236}">
                  <a16:creationId xmlns:a16="http://schemas.microsoft.com/office/drawing/2014/main" id="{F85C4E96-B21D-D847-AAE9-502599098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401" y="4724450"/>
              <a:ext cx="1834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¼ 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+mn-lt"/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 - 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2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  <p:sp>
          <p:nvSpPr>
            <p:cNvPr id="23610" name="Text Box 38">
              <a:extLst>
                <a:ext uri="{FF2B5EF4-FFF2-40B4-BE49-F238E27FC236}">
                  <a16:creationId xmlns:a16="http://schemas.microsoft.com/office/drawing/2014/main" id="{31C731C5-E0BD-5D42-86B8-6839B050E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829" y="4724450"/>
              <a:ext cx="17593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¼ X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j</a:t>
              </a:r>
              <a:r>
                <a:rPr lang="en-US" altLang="en-US" sz="1800" b="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 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+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 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2</a:t>
              </a:r>
              <a:r>
                <a:rPr lang="en-US" altLang="en-US" sz="1800" b="0" i="1" dirty="0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 dirty="0">
                  <a:solidFill>
                    <a:schemeClr val="tx1"/>
                  </a:solidFill>
                </a:rPr>
                <a:t>c</a:t>
              </a:r>
              <a:r>
                <a:rPr lang="en-US" altLang="en-US" sz="1800" b="0" dirty="0">
                  <a:solidFill>
                    <a:schemeClr val="tx1"/>
                  </a:solidFill>
                  <a:latin typeface="Symbol" pitchFamily="2" charset="2"/>
                </a:rPr>
                <a:t>))</a:t>
              </a:r>
              <a:endParaRPr lang="en-US" altLang="en-US" sz="2400" b="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 Box 39">
            <a:extLst>
              <a:ext uri="{FF2B5EF4-FFF2-40B4-BE49-F238E27FC236}">
                <a16:creationId xmlns:a16="http://schemas.microsoft.com/office/drawing/2014/main" id="{3B911A16-DBDA-0947-AA25-65D097BC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7" y="4281487"/>
            <a:ext cx="118920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</a:rPr>
              <a:t>½ X</a:t>
            </a:r>
            <a:r>
              <a:rPr lang="en-US" altLang="en-US" sz="1800" b="0" dirty="0">
                <a:solidFill>
                  <a:schemeClr val="tx1"/>
                </a:solidFill>
                <a:latin typeface="Symbol" pitchFamily="2" charset="2"/>
              </a:rPr>
              <a:t>(</a:t>
            </a:r>
            <a:r>
              <a:rPr lang="en-US" altLang="en-US" sz="1800" b="0" i="1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en-US" altLang="en-US" sz="1800" b="0" i="1" dirty="0" err="1">
                <a:solidFill>
                  <a:schemeClr val="tx1"/>
                </a:solidFill>
                <a:latin typeface="Symbol" pitchFamily="2" charset="2"/>
              </a:rPr>
              <a:t>w</a:t>
            </a:r>
            <a:r>
              <a:rPr lang="en-US" altLang="en-US" sz="1800" b="0" dirty="0">
                <a:solidFill>
                  <a:schemeClr val="tx1"/>
                </a:solidFill>
                <a:latin typeface="Symbol" pitchFamily="2" charset="2"/>
              </a:rPr>
              <a:t>)</a:t>
            </a:r>
            <a:endParaRPr lang="en-US" altLang="en-US" sz="2400" b="0" i="1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FCA71-3FCB-4B4F-9E9B-92DF519E0A89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4792663"/>
            <a:ext cx="4010025" cy="612775"/>
            <a:chOff x="4063487" y="4792981"/>
            <a:chExt cx="4010527" cy="612880"/>
          </a:xfrm>
        </p:grpSpPr>
        <p:grpSp>
          <p:nvGrpSpPr>
            <p:cNvPr id="23599" name="Group 3">
              <a:extLst>
                <a:ext uri="{FF2B5EF4-FFF2-40B4-BE49-F238E27FC236}">
                  <a16:creationId xmlns:a16="http://schemas.microsoft.com/office/drawing/2014/main" id="{D6B3A5F7-8BFD-414D-8608-362C6B78A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487" y="4792981"/>
              <a:ext cx="1066800" cy="307615"/>
              <a:chOff x="2520853" y="5195887"/>
              <a:chExt cx="1066800" cy="613672"/>
            </a:xfrm>
          </p:grpSpPr>
          <p:sp>
            <p:nvSpPr>
              <p:cNvPr id="23605" name="Line 25">
                <a:extLst>
                  <a:ext uri="{FF2B5EF4-FFF2-40B4-BE49-F238E27FC236}">
                    <a16:creationId xmlns:a16="http://schemas.microsoft.com/office/drawing/2014/main" id="{D700FF34-0CD5-8846-95BF-0A67ED38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853" y="5199961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Line 26">
                <a:extLst>
                  <a:ext uri="{FF2B5EF4-FFF2-40B4-BE49-F238E27FC236}">
                    <a16:creationId xmlns:a16="http://schemas.microsoft.com/office/drawing/2014/main" id="{66B00035-190C-F54F-BBF4-2C0E67486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402" y="5195887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Line 27">
                <a:extLst>
                  <a:ext uri="{FF2B5EF4-FFF2-40B4-BE49-F238E27FC236}">
                    <a16:creationId xmlns:a16="http://schemas.microsoft.com/office/drawing/2014/main" id="{9068EDE7-D37D-5B4B-B6F0-AF5C22639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853" y="5199959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8" name="Rectangle 41">
                <a:extLst>
                  <a:ext uri="{FF2B5EF4-FFF2-40B4-BE49-F238E27FC236}">
                    <a16:creationId xmlns:a16="http://schemas.microsoft.com/office/drawing/2014/main" id="{C1297C91-039D-8649-832B-9C536D3A3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253" y="5199959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00" name="Group 1">
              <a:extLst>
                <a:ext uri="{FF2B5EF4-FFF2-40B4-BE49-F238E27FC236}">
                  <a16:creationId xmlns:a16="http://schemas.microsoft.com/office/drawing/2014/main" id="{AA550C7D-5FDE-8B4B-8E5D-80D0A8CE5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7214" y="5100287"/>
              <a:ext cx="1066800" cy="305574"/>
              <a:chOff x="7007225" y="5195887"/>
              <a:chExt cx="1066800" cy="609600"/>
            </a:xfrm>
          </p:grpSpPr>
          <p:sp>
            <p:nvSpPr>
              <p:cNvPr id="23601" name="Line 32">
                <a:extLst>
                  <a:ext uri="{FF2B5EF4-FFF2-40B4-BE49-F238E27FC236}">
                    <a16:creationId xmlns:a16="http://schemas.microsoft.com/office/drawing/2014/main" id="{3A7647D7-0E2D-304E-BF7E-C079917A9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7225" y="5195887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33">
                <a:extLst>
                  <a:ext uri="{FF2B5EF4-FFF2-40B4-BE49-F238E27FC236}">
                    <a16:creationId xmlns:a16="http://schemas.microsoft.com/office/drawing/2014/main" id="{E7622CE5-36AB-3D43-8092-F96E8C2B0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4025" y="5195887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34">
                <a:extLst>
                  <a:ext uri="{FF2B5EF4-FFF2-40B4-BE49-F238E27FC236}">
                    <a16:creationId xmlns:a16="http://schemas.microsoft.com/office/drawing/2014/main" id="{6AE0CBFB-34D5-D945-92BD-11E5DD880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0400" y="5195887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Rectangle 42">
                <a:extLst>
                  <a:ext uri="{FF2B5EF4-FFF2-40B4-BE49-F238E27FC236}">
                    <a16:creationId xmlns:a16="http://schemas.microsoft.com/office/drawing/2014/main" id="{4653262D-3E5E-1644-A866-66B65EF9D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225" y="5195887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554B97-5A12-5342-AFE3-8DC9E0D37E2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103813"/>
            <a:ext cx="4146550" cy="306387"/>
            <a:chOff x="990601" y="5104376"/>
            <a:chExt cx="4146133" cy="306598"/>
          </a:xfrm>
        </p:grpSpPr>
        <p:grpSp>
          <p:nvGrpSpPr>
            <p:cNvPr id="23589" name="Group 84">
              <a:extLst>
                <a:ext uri="{FF2B5EF4-FFF2-40B4-BE49-F238E27FC236}">
                  <a16:creationId xmlns:a16="http://schemas.microsoft.com/office/drawing/2014/main" id="{5FD9209C-9702-DE44-8D91-9994AACCD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1" y="5105400"/>
              <a:ext cx="1066800" cy="305574"/>
              <a:chOff x="2495550" y="2590800"/>
              <a:chExt cx="1066800" cy="609600"/>
            </a:xfrm>
          </p:grpSpPr>
          <p:sp>
            <p:nvSpPr>
              <p:cNvPr id="23595" name="Line 25">
                <a:extLst>
                  <a:ext uri="{FF2B5EF4-FFF2-40B4-BE49-F238E27FC236}">
                    <a16:creationId xmlns:a16="http://schemas.microsoft.com/office/drawing/2014/main" id="{20E9D7FC-EF3E-AF45-9F2D-DA5D9DAFD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550" y="25908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26">
                <a:extLst>
                  <a:ext uri="{FF2B5EF4-FFF2-40B4-BE49-F238E27FC236}">
                    <a16:creationId xmlns:a16="http://schemas.microsoft.com/office/drawing/2014/main" id="{88ECD258-C68F-AF4C-A9C2-198780426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23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27">
                <a:extLst>
                  <a:ext uri="{FF2B5EF4-FFF2-40B4-BE49-F238E27FC236}">
                    <a16:creationId xmlns:a16="http://schemas.microsoft.com/office/drawing/2014/main" id="{9A577BC4-F4F0-4845-9B28-9CB938077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5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Rectangle 41">
                <a:extLst>
                  <a:ext uri="{FF2B5EF4-FFF2-40B4-BE49-F238E27FC236}">
                    <a16:creationId xmlns:a16="http://schemas.microsoft.com/office/drawing/2014/main" id="{8E95E275-2AB1-CD4A-8304-935FAE461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950" y="2590800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590" name="Group 97">
              <a:extLst>
                <a:ext uri="{FF2B5EF4-FFF2-40B4-BE49-F238E27FC236}">
                  <a16:creationId xmlns:a16="http://schemas.microsoft.com/office/drawing/2014/main" id="{7A7E73E0-EE79-AC4C-9CE6-99BAD2758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9934" y="5104376"/>
              <a:ext cx="1066800" cy="305824"/>
              <a:chOff x="5543550" y="2590800"/>
              <a:chExt cx="1066800" cy="609600"/>
            </a:xfrm>
          </p:grpSpPr>
          <p:sp>
            <p:nvSpPr>
              <p:cNvPr id="23591" name="Line 32">
                <a:extLst>
                  <a:ext uri="{FF2B5EF4-FFF2-40B4-BE49-F238E27FC236}">
                    <a16:creationId xmlns:a16="http://schemas.microsoft.com/office/drawing/2014/main" id="{6698FBEF-F112-8541-9706-E704EF9B5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550" y="25908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33">
                <a:extLst>
                  <a:ext uri="{FF2B5EF4-FFF2-40B4-BE49-F238E27FC236}">
                    <a16:creationId xmlns:a16="http://schemas.microsoft.com/office/drawing/2014/main" id="{1EC7C6A9-B715-7543-84D0-2715894A6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34">
                <a:extLst>
                  <a:ext uri="{FF2B5EF4-FFF2-40B4-BE49-F238E27FC236}">
                    <a16:creationId xmlns:a16="http://schemas.microsoft.com/office/drawing/2014/main" id="{79FFD050-7248-9245-ACA6-4BF77C9FF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550" y="25908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Rectangle 42">
                <a:extLst>
                  <a:ext uri="{FF2B5EF4-FFF2-40B4-BE49-F238E27FC236}">
                    <a16:creationId xmlns:a16="http://schemas.microsoft.com/office/drawing/2014/main" id="{4D1713B2-E8A4-8640-8E63-0335FF6B8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550" y="2590800"/>
                <a:ext cx="533400" cy="609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rgbClr val="CC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562" name="Rectangle 6">
            <a:extLst>
              <a:ext uri="{FF2B5EF4-FFF2-40B4-BE49-F238E27FC236}">
                <a16:creationId xmlns:a16="http://schemas.microsoft.com/office/drawing/2014/main" id="{E02F6743-2314-B545-A1C6-280DD4AB0E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CC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15-</a:t>
            </a:r>
            <a:fld id="{D370C04C-4B16-5343-A2E9-AC0451778ABF}" type="slidenum">
              <a:rPr lang="en-US" alt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 dirty="0">
              <a:solidFill>
                <a:schemeClr val="tx1"/>
              </a:solidFill>
            </a:endParaRPr>
          </a:p>
        </p:txBody>
      </p:sp>
      <p:grpSp>
        <p:nvGrpSpPr>
          <p:cNvPr id="10" name="Group 9" descr="Idealized bandpass spectrum (rectangular pulses centered at frequencies -2 times omega sub c and +2 times omega sub c plus an idealized lowpass spectrum (rectangular pulse)">
            <a:extLst>
              <a:ext uri="{FF2B5EF4-FFF2-40B4-BE49-F238E27FC236}">
                <a16:creationId xmlns:a16="http://schemas.microsoft.com/office/drawing/2014/main" id="{9F0032ED-94E8-184A-AE1C-15C47F9CAFC2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4593846"/>
            <a:ext cx="8667750" cy="1535491"/>
            <a:chOff x="342438" y="4593842"/>
            <a:chExt cx="8668214" cy="1535164"/>
          </a:xfrm>
        </p:grpSpPr>
        <p:sp>
          <p:nvSpPr>
            <p:cNvPr id="23569" name="Line 17">
              <a:extLst>
                <a:ext uri="{FF2B5EF4-FFF2-40B4-BE49-F238E27FC236}">
                  <a16:creationId xmlns:a16="http://schemas.microsoft.com/office/drawing/2014/main" id="{98DA0787-B4F3-A445-8DF7-427CCECC7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054" y="5405498"/>
              <a:ext cx="85343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Text Box 18">
              <a:extLst>
                <a:ext uri="{FF2B5EF4-FFF2-40B4-BE49-F238E27FC236}">
                  <a16:creationId xmlns:a16="http://schemas.microsoft.com/office/drawing/2014/main" id="{60D76090-C74D-5848-BC23-AA1DDE77C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5852" y="5012852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</a:p>
          </p:txBody>
        </p:sp>
        <p:sp>
          <p:nvSpPr>
            <p:cNvPr id="23571" name="Text Box 20">
              <a:extLst>
                <a:ext uri="{FF2B5EF4-FFF2-40B4-BE49-F238E27FC236}">
                  <a16:creationId xmlns:a16="http://schemas.microsoft.com/office/drawing/2014/main" id="{63485098-F4C4-2D40-8DDC-F51A7F4D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702" y="5470052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0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72" name="Text Box 24">
              <a:extLst>
                <a:ext uri="{FF2B5EF4-FFF2-40B4-BE49-F238E27FC236}">
                  <a16:creationId xmlns:a16="http://schemas.microsoft.com/office/drawing/2014/main" id="{F7965C9A-4842-474E-96C9-6C52EE39E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520" y="5431963"/>
              <a:ext cx="1243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- </a:t>
              </a: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</a:rPr>
                <a:t>+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73" name="Text Box 28">
              <a:extLst>
                <a:ext uri="{FF2B5EF4-FFF2-40B4-BE49-F238E27FC236}">
                  <a16:creationId xmlns:a16="http://schemas.microsoft.com/office/drawing/2014/main" id="{BA70EFF3-E3E1-1B42-8CDF-A0E5AEB5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8888" y="5395161"/>
              <a:ext cx="59847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74" name="Line 29">
              <a:extLst>
                <a:ext uri="{FF2B5EF4-FFF2-40B4-BE49-F238E27FC236}">
                  <a16:creationId xmlns:a16="http://schemas.microsoft.com/office/drawing/2014/main" id="{776C75D8-CF35-8444-B4DA-5AC775102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534887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30">
              <a:extLst>
                <a:ext uri="{FF2B5EF4-FFF2-40B4-BE49-F238E27FC236}">
                  <a16:creationId xmlns:a16="http://schemas.microsoft.com/office/drawing/2014/main" id="{FAC1C528-6FB8-3842-83A8-24D66A011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298" y="5762293"/>
              <a:ext cx="647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-w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576" name="Text Box 31">
              <a:extLst>
                <a:ext uri="{FF2B5EF4-FFF2-40B4-BE49-F238E27FC236}">
                  <a16:creationId xmlns:a16="http://schemas.microsoft.com/office/drawing/2014/main" id="{F504469D-3E6F-054B-A0D0-CB8F725E3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681" y="5421581"/>
              <a:ext cx="5175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77" name="Text Box 35">
              <a:extLst>
                <a:ext uri="{FF2B5EF4-FFF2-40B4-BE49-F238E27FC236}">
                  <a16:creationId xmlns:a16="http://schemas.microsoft.com/office/drawing/2014/main" id="{95D704E1-FFF3-0C40-A2D9-E26040230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915" y="5411318"/>
              <a:ext cx="999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- 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78" name="Line 36">
              <a:extLst>
                <a:ext uri="{FF2B5EF4-FFF2-40B4-BE49-F238E27FC236}">
                  <a16:creationId xmlns:a16="http://schemas.microsoft.com/office/drawing/2014/main" id="{7F424131-2577-C340-93B3-5A2C89676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2" y="5317652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37">
              <a:extLst>
                <a:ext uri="{FF2B5EF4-FFF2-40B4-BE49-F238E27FC236}">
                  <a16:creationId xmlns:a16="http://schemas.microsoft.com/office/drawing/2014/main" id="{7606A812-E19F-DC4A-8748-21E94923F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2" y="5762293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580" name="Line 36">
              <a:extLst>
                <a:ext uri="{FF2B5EF4-FFF2-40B4-BE49-F238E27FC236}">
                  <a16:creationId xmlns:a16="http://schemas.microsoft.com/office/drawing/2014/main" id="{9330A2CE-161F-7B4F-B9BC-E22BB7860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336382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Text Box 37">
              <a:extLst>
                <a:ext uri="{FF2B5EF4-FFF2-40B4-BE49-F238E27FC236}">
                  <a16:creationId xmlns:a16="http://schemas.microsoft.com/office/drawing/2014/main" id="{EFD03062-9AFE-134C-A783-583AC9E99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850" y="5762293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582" name="Text Box 37">
              <a:extLst>
                <a:ext uri="{FF2B5EF4-FFF2-40B4-BE49-F238E27FC236}">
                  <a16:creationId xmlns:a16="http://schemas.microsoft.com/office/drawing/2014/main" id="{D9797294-9745-A948-9247-F99E596B2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100" y="57150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-2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583" name="Line 36">
              <a:extLst>
                <a:ext uri="{FF2B5EF4-FFF2-40B4-BE49-F238E27FC236}">
                  <a16:creationId xmlns:a16="http://schemas.microsoft.com/office/drawing/2014/main" id="{529A83EE-63EC-E94B-BB38-DD2D10EF1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5317652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5">
              <a:extLst>
                <a:ext uri="{FF2B5EF4-FFF2-40B4-BE49-F238E27FC236}">
                  <a16:creationId xmlns:a16="http://schemas.microsoft.com/office/drawing/2014/main" id="{D8B9419D-6248-7D4A-9041-D300B3E97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4364" y="5411318"/>
              <a:ext cx="999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+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85" name="Text Box 24">
              <a:extLst>
                <a:ext uri="{FF2B5EF4-FFF2-40B4-BE49-F238E27FC236}">
                  <a16:creationId xmlns:a16="http://schemas.microsoft.com/office/drawing/2014/main" id="{244E49BA-90C3-C145-9FD0-4586A76BF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38" y="5425071"/>
              <a:ext cx="1243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-</a:t>
              </a: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i="1" baseline="-25000">
                  <a:solidFill>
                    <a:schemeClr val="tx1"/>
                  </a:solidFill>
                </a:rPr>
                <a:t>c</a:t>
              </a:r>
              <a:r>
                <a:rPr lang="en-US" altLang="en-US" sz="1800" b="0">
                  <a:solidFill>
                    <a:schemeClr val="tx1"/>
                  </a:solidFill>
                  <a:latin typeface="Symbol" pitchFamily="2" charset="2"/>
                </a:rPr>
                <a:t>-</a:t>
              </a:r>
              <a:r>
                <a:rPr lang="en-US" altLang="en-US" sz="1800" b="0" i="1">
                  <a:solidFill>
                    <a:schemeClr val="tx1"/>
                  </a:solidFill>
                  <a:latin typeface="Symbol" pitchFamily="2" charset="2"/>
                </a:rPr>
                <a:t>w</a:t>
              </a:r>
              <a:r>
                <a:rPr lang="en-US" altLang="en-US" sz="1800" b="0" baseline="-25000">
                  <a:solidFill>
                    <a:schemeClr val="tx1"/>
                  </a:solidFill>
                  <a:latin typeface="Symbol" pitchFamily="2" charset="2"/>
                </a:rPr>
                <a:t>1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586" name="Line 19">
              <a:extLst>
                <a:ext uri="{FF2B5EF4-FFF2-40B4-BE49-F238E27FC236}">
                  <a16:creationId xmlns:a16="http://schemas.microsoft.com/office/drawing/2014/main" id="{8E1139F2-FE9E-2F45-BD19-5847380FE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3334" y="4636613"/>
              <a:ext cx="1" cy="765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22">
              <a:extLst>
                <a:ext uri="{FF2B5EF4-FFF2-40B4-BE49-F238E27FC236}">
                  <a16:creationId xmlns:a16="http://schemas.microsoft.com/office/drawing/2014/main" id="{57F42484-E093-CD4D-AB46-123F1B88C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138" y="4792726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Text Box 23">
              <a:extLst>
                <a:ext uri="{FF2B5EF4-FFF2-40B4-BE49-F238E27FC236}">
                  <a16:creationId xmlns:a16="http://schemas.microsoft.com/office/drawing/2014/main" id="{BA706EE6-B9B4-DC44-89B7-A97DC832D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158" y="4593842"/>
              <a:ext cx="508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 i="1" dirty="0">
                  <a:solidFill>
                    <a:schemeClr val="tx1"/>
                  </a:solidFill>
                </a:rPr>
                <a:t>½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5E1EDF1-FA35-CF46-8BCA-470CC58005FD}"/>
              </a:ext>
            </a:extLst>
          </p:cNvPr>
          <p:cNvSpPr txBox="1"/>
          <p:nvPr/>
        </p:nvSpPr>
        <p:spPr>
          <a:xfrm>
            <a:off x="4114800" y="5786438"/>
            <a:ext cx="914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keep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76CA10-6786-BA41-B3D8-07C009A6F7C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343400"/>
            <a:ext cx="7340600" cy="461963"/>
            <a:chOff x="399417" y="228600"/>
            <a:chExt cx="7340600" cy="461665"/>
          </a:xfrm>
        </p:grpSpPr>
        <p:sp>
          <p:nvSpPr>
            <p:cNvPr id="23567" name="TextBox 393">
              <a:extLst>
                <a:ext uri="{FF2B5EF4-FFF2-40B4-BE49-F238E27FC236}">
                  <a16:creationId xmlns:a16="http://schemas.microsoft.com/office/drawing/2014/main" id="{C2395C59-7CFA-E145-B18E-E6F599B8D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17" y="228600"/>
              <a:ext cx="132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0000"/>
                  </a:solidFill>
                </a:rPr>
                <a:t>attenuate</a:t>
              </a:r>
            </a:p>
          </p:txBody>
        </p:sp>
        <p:sp>
          <p:nvSpPr>
            <p:cNvPr id="23568" name="TextBox 394">
              <a:extLst>
                <a:ext uri="{FF2B5EF4-FFF2-40B4-BE49-F238E27FC236}">
                  <a16:creationId xmlns:a16="http://schemas.microsoft.com/office/drawing/2014/main" id="{8FBBC5ED-A7C5-BA4F-8FCC-4A73CC55C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9217" y="228600"/>
              <a:ext cx="132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rgbClr val="CC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FF0000"/>
                  </a:solidFill>
                </a:rPr>
                <a:t>attenuate</a:t>
              </a:r>
            </a:p>
          </p:txBody>
        </p:sp>
      </p:grpSp>
      <p:sp>
        <p:nvSpPr>
          <p:cNvPr id="87" name="Text Box 8">
            <a:extLst>
              <a:ext uri="{FF2B5EF4-FFF2-40B4-BE49-F238E27FC236}">
                <a16:creationId xmlns:a16="http://schemas.microsoft.com/office/drawing/2014/main" id="{EFC7313B-CDE6-344E-B898-C97BEB81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  <p:bldP spid="59" grpId="0"/>
      <p:bldP spid="77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Differentiation Property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76700" cy="609600"/>
          </a:xfrm>
        </p:spPr>
        <p:txBody>
          <a:bodyPr/>
          <a:lstStyle/>
          <a:p>
            <a:r>
              <a:rPr lang="en-US" dirty="0"/>
              <a:t>Conditions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75412"/>
              </p:ext>
            </p:extLst>
          </p:nvPr>
        </p:nvGraphicFramePr>
        <p:xfrm>
          <a:off x="914400" y="4114800"/>
          <a:ext cx="2555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31800" progId="Equation.3">
                  <p:embed/>
                </p:oleObj>
              </mc:Choice>
              <mc:Fallback>
                <p:oleObj name="Equation" r:id="rId2" imgW="1600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2555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59459"/>
              </p:ext>
            </p:extLst>
          </p:nvPr>
        </p:nvGraphicFramePr>
        <p:xfrm>
          <a:off x="5043487" y="5562600"/>
          <a:ext cx="22717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419100" progId="Equation.3">
                  <p:embed/>
                </p:oleObj>
              </mc:Choice>
              <mc:Fallback>
                <p:oleObj name="Equation" r:id="rId4" imgW="1422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7" y="5562600"/>
                        <a:ext cx="22717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11-7.2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4076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Derivation of property:</a:t>
            </a:r>
            <a:br>
              <a:rPr lang="en-US" dirty="0"/>
            </a:br>
            <a:r>
              <a:rPr lang="en-US" dirty="0"/>
              <a:t>Given </a:t>
            </a:r>
            <a:r>
              <a:rPr lang="en-US" b="0" i="1" dirty="0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 </a:t>
            </a:r>
            <a:r>
              <a:rPr lang="en-US" b="0" dirty="0">
                <a:solidFill>
                  <a:schemeClr val="tx1"/>
                </a:solidFill>
                <a:sym typeface="Symbol" charset="0"/>
              </a:rPr>
              <a:t>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i="1" dirty="0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 err="1">
                <a:solidFill>
                  <a:schemeClr val="tx1"/>
                </a:solidFill>
              </a:rPr>
              <a:t>j</a:t>
            </a:r>
            <a:r>
              <a:rPr lang="en-US" b="0" i="1" dirty="0" err="1">
                <a:solidFill>
                  <a:schemeClr val="tx1"/>
                </a:solidFill>
                <a:latin typeface="Symbol" charset="0"/>
              </a:rPr>
              <a:t>w</a:t>
            </a:r>
            <a:r>
              <a:rPr lang="en-US" b="0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934168"/>
            <a:ext cx="4076700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0  when  |</a:t>
            </a:r>
            <a:r>
              <a:rPr lang="en-US" i="1" dirty="0"/>
              <a:t>t</a:t>
            </a:r>
            <a:r>
              <a:rPr lang="en-US" dirty="0"/>
              <a:t>|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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2467568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differentiable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34815"/>
              </p:ext>
            </p:extLst>
          </p:nvPr>
        </p:nvGraphicFramePr>
        <p:xfrm>
          <a:off x="963612" y="4876800"/>
          <a:ext cx="261778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300" imgH="419100" progId="Equation.3">
                  <p:embed/>
                </p:oleObj>
              </mc:Choice>
              <mc:Fallback>
                <p:oleObj name="Equation" r:id="rId6" imgW="163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2" y="4876800"/>
                        <a:ext cx="261778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57456"/>
              </p:ext>
            </p:extLst>
          </p:nvPr>
        </p:nvGraphicFramePr>
        <p:xfrm>
          <a:off x="1658995" y="5588000"/>
          <a:ext cx="16843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317500" progId="Equation.3">
                  <p:embed/>
                </p:oleObj>
              </mc:Choice>
              <mc:Fallback>
                <p:oleObj name="Equation" r:id="rId8" imgW="1054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95" y="5588000"/>
                        <a:ext cx="16843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807617"/>
              </p:ext>
            </p:extLst>
          </p:nvPr>
        </p:nvGraphicFramePr>
        <p:xfrm>
          <a:off x="4903788" y="1524000"/>
          <a:ext cx="22733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400" imgH="203200" progId="Equation.3">
                  <p:embed/>
                </p:oleObj>
              </mc:Choice>
              <mc:Fallback>
                <p:oleObj name="Equation" r:id="rId10" imgW="142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524000"/>
                        <a:ext cx="22733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36336"/>
              </p:ext>
            </p:extLst>
          </p:nvPr>
        </p:nvGraphicFramePr>
        <p:xfrm>
          <a:off x="5275262" y="1905000"/>
          <a:ext cx="18875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1100" imgH="203200" progId="Equation.3">
                  <p:embed/>
                </p:oleObj>
              </mc:Choice>
              <mc:Fallback>
                <p:oleObj name="Equation" r:id="rId12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2" y="1905000"/>
                        <a:ext cx="18875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45423"/>
              </p:ext>
            </p:extLst>
          </p:nvPr>
        </p:nvGraphicFramePr>
        <p:xfrm>
          <a:off x="4953000" y="2362200"/>
          <a:ext cx="24955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100" imgH="203200" progId="Equation.3">
                  <p:embed/>
                </p:oleObj>
              </mc:Choice>
              <mc:Fallback>
                <p:oleObj name="Equation" r:id="rId14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24955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533213"/>
              </p:ext>
            </p:extLst>
          </p:nvPr>
        </p:nvGraphicFramePr>
        <p:xfrm>
          <a:off x="5205412" y="2743200"/>
          <a:ext cx="21097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800" imgH="279400" progId="Equation.3">
                  <p:embed/>
                </p:oleObj>
              </mc:Choice>
              <mc:Fallback>
                <p:oleObj name="Equation" r:id="rId16" imgW="1320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2743200"/>
                        <a:ext cx="21097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77929"/>
              </p:ext>
            </p:extLst>
          </p:nvPr>
        </p:nvGraphicFramePr>
        <p:xfrm>
          <a:off x="4876800" y="3200400"/>
          <a:ext cx="2840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8000" imgH="228600" progId="Equation.3">
                  <p:embed/>
                </p:oleObj>
              </mc:Choice>
              <mc:Fallback>
                <p:oleObj name="Equation" r:id="rId18" imgW="177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28400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805"/>
              </p:ext>
            </p:extLst>
          </p:nvPr>
        </p:nvGraphicFramePr>
        <p:xfrm>
          <a:off x="5024438" y="3608388"/>
          <a:ext cx="41195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78100" imgH="317500" progId="Equation.3">
                  <p:embed/>
                </p:oleObj>
              </mc:Choice>
              <mc:Fallback>
                <p:oleObj name="Equation" r:id="rId20" imgW="2578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608388"/>
                        <a:ext cx="41195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50076"/>
              </p:ext>
            </p:extLst>
          </p:nvPr>
        </p:nvGraphicFramePr>
        <p:xfrm>
          <a:off x="5738813" y="4141787"/>
          <a:ext cx="21097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800" imgH="317500" progId="Equation.3">
                  <p:embed/>
                </p:oleObj>
              </mc:Choice>
              <mc:Fallback>
                <p:oleObj name="Equation" r:id="rId22" imgW="1320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4141787"/>
                        <a:ext cx="210978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44727"/>
              </p:ext>
            </p:extLst>
          </p:nvPr>
        </p:nvGraphicFramePr>
        <p:xfrm>
          <a:off x="5062538" y="4800600"/>
          <a:ext cx="19478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19200" imgH="419100" progId="Equation.3">
                  <p:embed/>
                </p:oleObj>
              </mc:Choice>
              <mc:Fallback>
                <p:oleObj name="Equation" r:id="rId24" imgW="121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800600"/>
                        <a:ext cx="19478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54077"/>
              </p:ext>
            </p:extLst>
          </p:nvPr>
        </p:nvGraphicFramePr>
        <p:xfrm>
          <a:off x="7848600" y="4226946"/>
          <a:ext cx="12382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74700" imgH="241300" progId="Equation.3">
                  <p:embed/>
                </p:oleObj>
              </mc:Choice>
              <mc:Fallback>
                <p:oleObj name="Equation" r:id="rId26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226946"/>
                        <a:ext cx="12382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2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/>
              <a:t>Time Integration Property</a:t>
            </a: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63237"/>
              </p:ext>
            </p:extLst>
          </p:nvPr>
        </p:nvGraphicFramePr>
        <p:xfrm>
          <a:off x="762000" y="1524000"/>
          <a:ext cx="2114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317500" progId="Equation.3">
                  <p:embed/>
                </p:oleObj>
              </mc:Choice>
              <mc:Fallback>
                <p:oleObj name="Equation" r:id="rId2" imgW="1320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2114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77222"/>
              </p:ext>
            </p:extLst>
          </p:nvPr>
        </p:nvGraphicFramePr>
        <p:xfrm>
          <a:off x="5310040" y="3379866"/>
          <a:ext cx="838200" cy="3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40" y="3379866"/>
                        <a:ext cx="838200" cy="3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15-</a:t>
            </a:r>
            <a:fld id="{95762E6C-DE49-564A-8C5A-CB9F7777570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45236"/>
              </p:ext>
            </p:extLst>
          </p:nvPr>
        </p:nvGraphicFramePr>
        <p:xfrm>
          <a:off x="762000" y="2209800"/>
          <a:ext cx="38830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700" imgH="203200" progId="Equation.3">
                  <p:embed/>
                </p:oleObj>
              </mc:Choice>
              <mc:Fallback>
                <p:oleObj name="Equation" r:id="rId6" imgW="2425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388302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31402"/>
              </p:ext>
            </p:extLst>
          </p:nvPr>
        </p:nvGraphicFramePr>
        <p:xfrm>
          <a:off x="914400" y="2590800"/>
          <a:ext cx="31908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900" imgH="317500" progId="Equation.3">
                  <p:embed/>
                </p:oleObj>
              </mc:Choice>
              <mc:Fallback>
                <p:oleObj name="Equation" r:id="rId8" imgW="1993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31908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91583"/>
              </p:ext>
            </p:extLst>
          </p:nvPr>
        </p:nvGraphicFramePr>
        <p:xfrm>
          <a:off x="2057400" y="3195637"/>
          <a:ext cx="12398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700" imgH="241300" progId="Equation.3">
                  <p:embed/>
                </p:oleObj>
              </mc:Choice>
              <mc:Fallback>
                <p:oleObj name="Equation" r:id="rId10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95637"/>
                        <a:ext cx="12398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97787"/>
              </p:ext>
            </p:extLst>
          </p:nvPr>
        </p:nvGraphicFramePr>
        <p:xfrm>
          <a:off x="963613" y="3611562"/>
          <a:ext cx="3760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9500" imgH="457200" progId="Equation.3">
                  <p:embed/>
                </p:oleObj>
              </mc:Choice>
              <mc:Fallback>
                <p:oleObj name="Equation" r:id="rId12" imgW="234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3611562"/>
                        <a:ext cx="37607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65138"/>
              </p:ext>
            </p:extLst>
          </p:nvPr>
        </p:nvGraphicFramePr>
        <p:xfrm>
          <a:off x="2485436" y="4373563"/>
          <a:ext cx="23368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500" imgH="457200" progId="Equation.3">
                  <p:embed/>
                </p:oleObj>
              </mc:Choice>
              <mc:Fallback>
                <p:oleObj name="Equation" r:id="rId14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436" y="4373563"/>
                        <a:ext cx="23368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09942"/>
              </p:ext>
            </p:extLst>
          </p:nvPr>
        </p:nvGraphicFramePr>
        <p:xfrm>
          <a:off x="847725" y="5160962"/>
          <a:ext cx="28860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03400" imgH="203200" progId="Equation.3">
                  <p:embed/>
                </p:oleObj>
              </mc:Choice>
              <mc:Fallback>
                <p:oleObj name="Equation" r:id="rId16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160962"/>
                        <a:ext cx="28860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0374"/>
              </p:ext>
            </p:extLst>
          </p:nvPr>
        </p:nvGraphicFramePr>
        <p:xfrm>
          <a:off x="1066800" y="5516563"/>
          <a:ext cx="35560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22500" imgH="457200" progId="Equation.3">
                  <p:embed/>
                </p:oleObj>
              </mc:Choice>
              <mc:Fallback>
                <p:oleObj name="Equation" r:id="rId18" imgW="222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16563"/>
                        <a:ext cx="35560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04433"/>
              </p:ext>
            </p:extLst>
          </p:nvPr>
        </p:nvGraphicFramePr>
        <p:xfrm>
          <a:off x="5334000" y="2093346"/>
          <a:ext cx="1266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500" imgH="228600" progId="Equation.3">
                  <p:embed/>
                </p:oleObj>
              </mc:Choice>
              <mc:Fallback>
                <p:oleObj name="Equation" r:id="rId20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93346"/>
                        <a:ext cx="1266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26773"/>
              </p:ext>
            </p:extLst>
          </p:nvPr>
        </p:nvGraphicFramePr>
        <p:xfrm>
          <a:off x="5334000" y="2590800"/>
          <a:ext cx="1411466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500" imgH="431800" progId="Equation.3">
                  <p:embed/>
                </p:oleObj>
              </mc:Choice>
              <mc:Fallback>
                <p:oleObj name="Equation" r:id="rId22" imgW="95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90800"/>
                        <a:ext cx="1411466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85919"/>
              </p:ext>
            </p:extLst>
          </p:nvPr>
        </p:nvGraphicFramePr>
        <p:xfrm>
          <a:off x="5334000" y="3958092"/>
          <a:ext cx="34845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73300" imgH="444500" progId="Equation.3">
                  <p:embed/>
                </p:oleObj>
              </mc:Choice>
              <mc:Fallback>
                <p:oleObj name="Equation" r:id="rId24" imgW="2273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58092"/>
                        <a:ext cx="34845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876800" y="14478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15-</a:t>
            </a:r>
            <a:fld id="{95762E6C-DE49-564A-8C5A-CB9F7777570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11 Intro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52015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50814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9800" y="1857968"/>
            <a:ext cx="2765880" cy="3808813"/>
            <a:chOff x="6019800" y="1857968"/>
            <a:chExt cx="2765880" cy="3808813"/>
          </a:xfrm>
        </p:grpSpPr>
        <p:sp>
          <p:nvSpPr>
            <p:cNvPr id="21" name="TextBox 20"/>
            <p:cNvSpPr txBox="1"/>
            <p:nvPr/>
          </p:nvSpPr>
          <p:spPr>
            <a:xfrm>
              <a:off x="6057745" y="446052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559" y="333539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559" y="37102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205" y="52051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7745" y="483541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45986" y="40924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2081" y="22326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7140" y="257499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8480" y="3729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8480" y="480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General definition of the frequency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200" y="195036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Define a precise notion of bandwidth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33528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Periodic signals (</a:t>
            </a:r>
            <a:r>
              <a:rPr lang="en-US" i="1" dirty="0" err="1"/>
              <a:t>SPFirst</a:t>
            </a:r>
            <a:r>
              <a:rPr lang="en-US" dirty="0"/>
              <a:t> Ch. 3)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52578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Linear time-invariant systems (</a:t>
            </a:r>
            <a:r>
              <a:rPr lang="en-US" i="1" dirty="0" err="1"/>
              <a:t>SPFirst</a:t>
            </a:r>
            <a:r>
              <a:rPr lang="en-US" dirty="0"/>
              <a:t> Ch. 10)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11 Intro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240756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Explain inner workings of communication systems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84208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Analyze continuous-time linear time-invariant filters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38100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Continuous-time periodic signals represented as sum of cosines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4267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Cosine frequencies integer multiples of fundamental frequency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49040" y="473574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Fundamental frequency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 = 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/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;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is fundamental period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7200" y="5791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Output frequencies are only those present in input</a:t>
            </a:r>
          </a:p>
        </p:txBody>
      </p:sp>
    </p:spTree>
    <p:extLst>
      <p:ext uri="{BB962C8B-B14F-4D97-AF65-F5344CB8AC3E}">
        <p14:creationId xmlns:p14="http://schemas.microsoft.com/office/powerpoint/2010/main" val="10441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15" grpId="0"/>
      <p:bldP spid="18" grpId="0"/>
      <p:bldP spid="20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609600"/>
          </a:xfrm>
        </p:spPr>
        <p:txBody>
          <a:bodyPr/>
          <a:lstStyle/>
          <a:p>
            <a:r>
              <a:rPr lang="en-US" dirty="0"/>
              <a:t>Forward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11-1</a:t>
            </a:r>
          </a:p>
        </p:txBody>
      </p:sp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94609"/>
              </p:ext>
            </p:extLst>
          </p:nvPr>
        </p:nvGraphicFramePr>
        <p:xfrm>
          <a:off x="4637088" y="1477963"/>
          <a:ext cx="24114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317500" progId="Equation.3">
                  <p:embed/>
                </p:oleObj>
              </mc:Choice>
              <mc:Fallback>
                <p:oleObj name="Equation" r:id="rId2" imgW="1447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1477963"/>
                        <a:ext cx="24114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5146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Inverse direction</a:t>
            </a:r>
          </a:p>
        </p:txBody>
      </p:sp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024489"/>
              </p:ext>
            </p:extLst>
          </p:nvPr>
        </p:nvGraphicFramePr>
        <p:xfrm>
          <a:off x="4576763" y="2470150"/>
          <a:ext cx="27908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393700" progId="Equation.3">
                  <p:embed/>
                </p:oleObj>
              </mc:Choice>
              <mc:Fallback>
                <p:oleObj name="Equation" r:id="rId4" imgW="167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2470150"/>
                        <a:ext cx="27908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981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Analysis:</a:t>
            </a:r>
            <a:r>
              <a:rPr lang="en-US" dirty="0"/>
              <a:t> extracts spectrum information from the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0480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Synthesis:</a:t>
            </a:r>
            <a:r>
              <a:rPr lang="en-US" dirty="0"/>
              <a:t> creates time-domain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from its spectral info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581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Build up transform pairs and properties </a:t>
            </a:r>
            <a:r>
              <a:rPr lang="en-US" sz="2400" dirty="0">
                <a:solidFill>
                  <a:schemeClr val="tx1"/>
                </a:solidFill>
              </a:rPr>
              <a:t>(pp. 338-339)</a:t>
            </a:r>
            <a:r>
              <a:rPr lang="en-US" dirty="0"/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41148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As we have done for other transforms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648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 continuous-time Fourier transforms</a:t>
            </a:r>
          </a:p>
        </p:txBody>
      </p:sp>
      <p:graphicFrame>
        <p:nvGraphicFramePr>
          <p:cNvPr id="1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601229"/>
              </p:ext>
            </p:extLst>
          </p:nvPr>
        </p:nvGraphicFramePr>
        <p:xfrm>
          <a:off x="3810000" y="5190443"/>
          <a:ext cx="2411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317500" progId="Equation.3">
                  <p:embed/>
                </p:oleObj>
              </mc:Choice>
              <mc:Fallback>
                <p:oleObj name="Equation" r:id="rId6" imgW="1447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90443"/>
                        <a:ext cx="24114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27358"/>
              </p:ext>
            </p:extLst>
          </p:nvPr>
        </p:nvGraphicFramePr>
        <p:xfrm>
          <a:off x="3810000" y="5721350"/>
          <a:ext cx="2771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700" imgH="317500" progId="Equation.3">
                  <p:embed/>
                </p:oleObj>
              </mc:Choice>
              <mc:Fallback>
                <p:oleObj name="Equation" r:id="rId8" imgW="16637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21350"/>
                        <a:ext cx="27717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51816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Dirac delta: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57150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Delayed Dirac delta:</a:t>
            </a:r>
          </a:p>
        </p:txBody>
      </p:sp>
      <p:graphicFrame>
        <p:nvGraphicFramePr>
          <p:cNvPr id="1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28969"/>
              </p:ext>
            </p:extLst>
          </p:nvPr>
        </p:nvGraphicFramePr>
        <p:xfrm>
          <a:off x="6290580" y="5303160"/>
          <a:ext cx="36036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900" imgH="152400" progId="Equation.3">
                  <p:embed/>
                </p:oleObj>
              </mc:Choice>
              <mc:Fallback>
                <p:oleObj name="Equation" r:id="rId10" imgW="215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580" y="5303160"/>
                        <a:ext cx="36036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71337"/>
              </p:ext>
            </p:extLst>
          </p:nvPr>
        </p:nvGraphicFramePr>
        <p:xfrm>
          <a:off x="6625770" y="5790973"/>
          <a:ext cx="7429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500" imgH="203200" progId="Equation.3">
                  <p:embed/>
                </p:oleObj>
              </mc:Choice>
              <mc:Fallback>
                <p:oleObj name="Equation" r:id="rId12" imgW="44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770" y="5790973"/>
                        <a:ext cx="7429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6200" y="6172200"/>
            <a:ext cx="5486400" cy="704910"/>
            <a:chOff x="152400" y="6172200"/>
            <a:chExt cx="5486400" cy="704910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6477000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Impulse response of an ideal delay by T seconds</a:t>
              </a:r>
              <a:endParaRPr lang="en-US" sz="2000" i="1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5257800" y="6705600"/>
              <a:ext cx="38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627460" y="6172200"/>
              <a:ext cx="11340" cy="53658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5943600" y="6172200"/>
            <a:ext cx="2057400" cy="609600"/>
            <a:chOff x="1028700" y="1981200"/>
            <a:chExt cx="2057400" cy="609600"/>
          </a:xfrm>
        </p:grpSpPr>
        <p:sp>
          <p:nvSpPr>
            <p:cNvPr id="27" name="Rectangle 1041"/>
            <p:cNvSpPr>
              <a:spLocks noChangeArrowheads="1"/>
            </p:cNvSpPr>
            <p:nvPr/>
          </p:nvSpPr>
          <p:spPr bwMode="auto">
            <a:xfrm>
              <a:off x="1714500" y="2209800"/>
              <a:ext cx="5334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42"/>
            <p:cNvSpPr>
              <a:spLocks noChangeShapeType="1"/>
            </p:cNvSpPr>
            <p:nvPr/>
          </p:nvSpPr>
          <p:spPr bwMode="auto">
            <a:xfrm>
              <a:off x="10287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10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842072"/>
                </p:ext>
              </p:extLst>
            </p:nvPr>
          </p:nvGraphicFramePr>
          <p:xfrm>
            <a:off x="1865990" y="2248601"/>
            <a:ext cx="260350" cy="280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9700" imgH="152400" progId="Equation.3">
                    <p:embed/>
                  </p:oleObj>
                </mc:Choice>
                <mc:Fallback>
                  <p:oleObj name="Equation" r:id="rId14" imgW="1397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5990" y="2248601"/>
                          <a:ext cx="260350" cy="280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1044"/>
            <p:cNvSpPr>
              <a:spLocks noChangeShapeType="1"/>
            </p:cNvSpPr>
            <p:nvPr/>
          </p:nvSpPr>
          <p:spPr bwMode="auto">
            <a:xfrm>
              <a:off x="22479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45"/>
            <p:cNvSpPr txBox="1">
              <a:spLocks noChangeArrowheads="1"/>
            </p:cNvSpPr>
            <p:nvPr/>
          </p:nvSpPr>
          <p:spPr bwMode="auto">
            <a:xfrm>
              <a:off x="1028700" y="1995488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 dirty="0">
                  <a:latin typeface="Symbol" charset="2"/>
                  <a:cs typeface="Symbol" charset="2"/>
                </a:rPr>
                <a:t>d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  <p:sp>
          <p:nvSpPr>
            <p:cNvPr id="33" name="Text Box 1046"/>
            <p:cNvSpPr txBox="1">
              <a:spLocks noChangeArrowheads="1"/>
            </p:cNvSpPr>
            <p:nvPr/>
          </p:nvSpPr>
          <p:spPr bwMode="auto">
            <a:xfrm>
              <a:off x="2400300" y="1981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/>
                <a:t>h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3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Exponential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11-4.1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209800" cy="533400"/>
          </a:xfrm>
        </p:spPr>
        <p:txBody>
          <a:bodyPr/>
          <a:lstStyle/>
          <a:p>
            <a:r>
              <a:rPr lang="en-US" dirty="0"/>
              <a:t>Formula:</a:t>
            </a:r>
          </a:p>
        </p:txBody>
      </p:sp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93326"/>
              </p:ext>
            </p:extLst>
          </p:nvPr>
        </p:nvGraphicFramePr>
        <p:xfrm>
          <a:off x="2581749" y="1558020"/>
          <a:ext cx="1396971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228600" progId="Equation.3">
                  <p:embed/>
                </p:oleObj>
              </mc:Choice>
              <mc:Fallback>
                <p:oleObj name="Equation" r:id="rId2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749" y="1558020"/>
                        <a:ext cx="1396971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87924"/>
              </p:ext>
            </p:extLst>
          </p:nvPr>
        </p:nvGraphicFramePr>
        <p:xfrm>
          <a:off x="152400" y="2021434"/>
          <a:ext cx="2817812" cy="54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300" imgH="317500" progId="Equation.3">
                  <p:embed/>
                </p:oleObj>
              </mc:Choice>
              <mc:Fallback>
                <p:oleObj name="Equation" r:id="rId4" imgW="1638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21434"/>
                        <a:ext cx="2817812" cy="54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72384"/>
              </p:ext>
            </p:extLst>
          </p:nvPr>
        </p:nvGraphicFramePr>
        <p:xfrm>
          <a:off x="3040061" y="2025040"/>
          <a:ext cx="1606551" cy="54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317500" progId="Equation.3">
                  <p:embed/>
                </p:oleObj>
              </mc:Choice>
              <mc:Fallback>
                <p:oleObj name="Equation" r:id="rId6" imgW="939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1" y="2025040"/>
                        <a:ext cx="1606551" cy="541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10335"/>
              </p:ext>
            </p:extLst>
          </p:nvPr>
        </p:nvGraphicFramePr>
        <p:xfrm>
          <a:off x="4686299" y="1859640"/>
          <a:ext cx="126069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2000" imgH="508000" progId="Equation.3">
                  <p:embed/>
                </p:oleObj>
              </mc:Choice>
              <mc:Fallback>
                <p:oleObj name="Equation" r:id="rId8" imgW="762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299" y="1859640"/>
                        <a:ext cx="126069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648585"/>
              </p:ext>
            </p:extLst>
          </p:nvPr>
        </p:nvGraphicFramePr>
        <p:xfrm>
          <a:off x="849313" y="2749550"/>
          <a:ext cx="25892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4000" imgH="469900" progId="Equation.3">
                  <p:embed/>
                </p:oleObj>
              </mc:Choice>
              <mc:Fallback>
                <p:oleObj name="Equation" r:id="rId10" imgW="1524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749550"/>
                        <a:ext cx="25892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04520"/>
              </p:ext>
            </p:extLst>
          </p:nvPr>
        </p:nvGraphicFramePr>
        <p:xfrm>
          <a:off x="3500438" y="2752725"/>
          <a:ext cx="32591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7700" imgH="457200" progId="Equation.3">
                  <p:embed/>
                </p:oleObj>
              </mc:Choice>
              <mc:Fallback>
                <p:oleObj name="Equation" r:id="rId12" imgW="191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752725"/>
                        <a:ext cx="32591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410200" y="3352800"/>
            <a:ext cx="1295400" cy="971610"/>
            <a:chOff x="6657386" y="3924300"/>
            <a:chExt cx="1025525" cy="971610"/>
          </a:xfrm>
        </p:grpSpPr>
        <p:cxnSp>
          <p:nvCxnSpPr>
            <p:cNvPr id="23" name="Elbow Connector 22"/>
            <p:cNvCxnSpPr/>
            <p:nvPr/>
          </p:nvCxnSpPr>
          <p:spPr bwMode="auto">
            <a:xfrm rot="16200000" flipV="1">
              <a:off x="6591300" y="4038600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657386" y="4495800"/>
              <a:ext cx="1025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Oscillates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14800" y="3352800"/>
            <a:ext cx="1219200" cy="1279386"/>
            <a:chOff x="5908323" y="4281784"/>
            <a:chExt cx="1219200" cy="1279386"/>
          </a:xfrm>
        </p:grpSpPr>
        <p:cxnSp>
          <p:nvCxnSpPr>
            <p:cNvPr id="26" name="Elbow Connector 25"/>
            <p:cNvCxnSpPr/>
            <p:nvPr/>
          </p:nvCxnSpPr>
          <p:spPr bwMode="auto">
            <a:xfrm rot="5400000" flipH="1" flipV="1">
              <a:off x="6438900" y="4396084"/>
              <a:ext cx="533400" cy="304800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908323" y="485328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00FF"/>
                  </a:solidFill>
                </a:rPr>
                <a:t>Decays if Re{a} &gt; 0</a:t>
              </a:r>
              <a:endParaRPr lang="en-US" sz="2000" i="1" dirty="0"/>
            </a:p>
          </p:txBody>
        </p:sp>
      </p:grpSp>
      <p:graphicFrame>
        <p:nvGraphicFramePr>
          <p:cNvPr id="2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03610"/>
              </p:ext>
            </p:extLst>
          </p:nvPr>
        </p:nvGraphicFramePr>
        <p:xfrm>
          <a:off x="838200" y="3686175"/>
          <a:ext cx="23526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300" imgH="431800" progId="Equation.3">
                  <p:embed/>
                </p:oleObj>
              </mc:Choice>
              <mc:Fallback>
                <p:oleObj name="Equation" r:id="rId14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6175"/>
                        <a:ext cx="23526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0431"/>
              </p:ext>
            </p:extLst>
          </p:nvPr>
        </p:nvGraphicFramePr>
        <p:xfrm>
          <a:off x="109538" y="5029200"/>
          <a:ext cx="162070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500" imgH="457200" progId="Equation.3">
                  <p:embed/>
                </p:oleObj>
              </mc:Choice>
              <mc:Fallback>
                <p:oleObj name="Equation" r:id="rId16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5029200"/>
                        <a:ext cx="162070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23573"/>
              </p:ext>
            </p:extLst>
          </p:nvPr>
        </p:nvGraphicFramePr>
        <p:xfrm>
          <a:off x="228600" y="5965898"/>
          <a:ext cx="2438400" cy="31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62100" imgH="203200" progId="Equation.3">
                  <p:embed/>
                </p:oleObj>
              </mc:Choice>
              <mc:Fallback>
                <p:oleObj name="Equation" r:id="rId18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65898"/>
                        <a:ext cx="2438400" cy="315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44958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Magnitude-Phase form</a:t>
            </a:r>
          </a:p>
        </p:txBody>
      </p:sp>
      <p:graphicFrame>
        <p:nvGraphicFramePr>
          <p:cNvPr id="3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62426"/>
              </p:ext>
            </p:extLst>
          </p:nvPr>
        </p:nvGraphicFramePr>
        <p:xfrm>
          <a:off x="2712860" y="5791199"/>
          <a:ext cx="1963571" cy="67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33500" imgH="457200" progId="Equation.3">
                  <p:embed/>
                </p:oleObj>
              </mc:Choice>
              <mc:Fallback>
                <p:oleObj name="Equation" r:id="rId20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860" y="5791199"/>
                        <a:ext cx="1963571" cy="67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 descr="ExpSigMag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3374" r="7697" b="6973"/>
          <a:stretch/>
        </p:blipFill>
        <p:spPr>
          <a:xfrm>
            <a:off x="5189428" y="4648200"/>
            <a:ext cx="2535936" cy="20467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34200" y="1423987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CF35E3"/>
                </a:solidFill>
              </a:rPr>
              <a:t>w = -8 : 0.01 : 8;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H = 1 ./ (1 + j*w);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 = abs(H);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Hphase</a:t>
            </a:r>
            <a:r>
              <a:rPr lang="en-US" sz="1400" dirty="0">
                <a:solidFill>
                  <a:srgbClr val="CF35E3"/>
                </a:solidFill>
              </a:rPr>
              <a:t> = phase(H);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plot(w, </a:t>
            </a:r>
            <a:r>
              <a:rPr lang="en-US" sz="1400" dirty="0" err="1">
                <a:solidFill>
                  <a:srgbClr val="CF35E3"/>
                </a:solidFill>
              </a:rPr>
              <a:t>Hmag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title('Magnitude Response');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ylim</a:t>
            </a:r>
            <a:r>
              <a:rPr lang="en-US" sz="1400" dirty="0">
                <a:solidFill>
                  <a:srgbClr val="CF35E3"/>
                </a:solidFill>
              </a:rPr>
              <a:t>( [-0.0 1.1] );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figure;</a:t>
            </a:r>
          </a:p>
          <a:p>
            <a:r>
              <a:rPr lang="it-IT" sz="1400" dirty="0">
                <a:solidFill>
                  <a:srgbClr val="CF35E3"/>
                </a:solidFill>
              </a:rPr>
              <a:t>plot(</a:t>
            </a:r>
            <a:r>
              <a:rPr lang="it-IT" sz="1400" dirty="0" err="1">
                <a:solidFill>
                  <a:srgbClr val="CF35E3"/>
                </a:solidFill>
              </a:rPr>
              <a:t>w</a:t>
            </a:r>
            <a:r>
              <a:rPr lang="it-IT" sz="1400" dirty="0">
                <a:solidFill>
                  <a:srgbClr val="CF35E3"/>
                </a:solidFill>
              </a:rPr>
              <a:t>, </a:t>
            </a:r>
            <a:r>
              <a:rPr lang="it-IT" sz="1400" dirty="0" err="1">
                <a:solidFill>
                  <a:srgbClr val="CF35E3"/>
                </a:solidFill>
              </a:rPr>
              <a:t>Hphase</a:t>
            </a:r>
            <a:r>
              <a:rPr lang="it-IT" sz="1400" dirty="0">
                <a:solidFill>
                  <a:srgbClr val="CF35E3"/>
                </a:solidFill>
              </a:rPr>
              <a:t>);</a:t>
            </a:r>
          </a:p>
          <a:p>
            <a:r>
              <a:rPr lang="it-IT" sz="1400" dirty="0" err="1">
                <a:solidFill>
                  <a:srgbClr val="CF35E3"/>
                </a:solidFill>
              </a:rPr>
              <a:t>title</a:t>
            </a:r>
            <a:r>
              <a:rPr lang="it-IT" sz="1400" dirty="0">
                <a:solidFill>
                  <a:srgbClr val="CF35E3"/>
                </a:solidFill>
              </a:rPr>
              <a:t>('</a:t>
            </a:r>
            <a:r>
              <a:rPr lang="it-IT" sz="1400" dirty="0" err="1">
                <a:solidFill>
                  <a:srgbClr val="CF35E3"/>
                </a:solidFill>
              </a:rPr>
              <a:t>Phase</a:t>
            </a:r>
            <a:r>
              <a:rPr lang="it-IT" sz="1400" dirty="0">
                <a:solidFill>
                  <a:srgbClr val="CF35E3"/>
                </a:solidFill>
              </a:rPr>
              <a:t> </a:t>
            </a:r>
            <a:r>
              <a:rPr lang="it-IT" sz="1400" dirty="0" err="1">
                <a:solidFill>
                  <a:srgbClr val="CF35E3"/>
                </a:solidFill>
              </a:rPr>
              <a:t>Response</a:t>
            </a:r>
            <a:r>
              <a:rPr lang="it-IT" sz="1400" dirty="0">
                <a:solidFill>
                  <a:srgbClr val="CF35E3"/>
                </a:solidFill>
              </a:rPr>
              <a:t>');</a:t>
            </a:r>
          </a:p>
        </p:txBody>
      </p:sp>
      <p:pic>
        <p:nvPicPr>
          <p:cNvPr id="35" name="Picture 34" descr="ExpSigPhase.pn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3371" r="7697" b="6973"/>
          <a:stretch/>
        </p:blipFill>
        <p:spPr>
          <a:xfrm>
            <a:off x="6825481" y="3962400"/>
            <a:ext cx="2312365" cy="18379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43800" y="5791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</a:t>
            </a:r>
            <a:r>
              <a:rPr lang="en-US" sz="2000" dirty="0"/>
              <a:t> =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65194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See lecture slide 14-5 for an example when a = 2</a:t>
            </a:r>
          </a:p>
        </p:txBody>
      </p:sp>
      <p:graphicFrame>
        <p:nvGraphicFramePr>
          <p:cNvPr id="3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860157"/>
              </p:ext>
            </p:extLst>
          </p:nvPr>
        </p:nvGraphicFramePr>
        <p:xfrm>
          <a:off x="1774179" y="5078699"/>
          <a:ext cx="892822" cy="6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09600" imgH="444500" progId="Equation.3">
                  <p:embed/>
                </p:oleObj>
              </mc:Choice>
              <mc:Fallback>
                <p:oleObj name="Equation" r:id="rId24" imgW="60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179" y="5078699"/>
                        <a:ext cx="892822" cy="651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173679"/>
              </p:ext>
            </p:extLst>
          </p:nvPr>
        </p:nvGraphicFramePr>
        <p:xfrm>
          <a:off x="2676673" y="5077316"/>
          <a:ext cx="2404767" cy="66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63700" imgH="457200" progId="Equation.3">
                  <p:embed/>
                </p:oleObj>
              </mc:Choice>
              <mc:Fallback>
                <p:oleObj name="Equation" r:id="rId26" imgW="166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673" y="5077316"/>
                        <a:ext cx="2404767" cy="661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/>
              <a:t>Rectangular Pulse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11-4.2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066800" y="4129088"/>
            <a:ext cx="2209800" cy="1795462"/>
            <a:chOff x="672" y="2841"/>
            <a:chExt cx="1392" cy="1131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72" y="3741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1248" y="3117"/>
              <a:ext cx="0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912" y="3357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584" y="3357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912" y="3357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158" y="374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0</a:t>
              </a:r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30" y="314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440" y="3741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Symbol" charset="0"/>
                </a:rPr>
                <a:t>t</a:t>
              </a:r>
              <a:r>
                <a:rPr lang="en-US" sz="1800"/>
                <a:t>/2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3741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/>
                <a:t>-</a:t>
              </a:r>
              <a:r>
                <a:rPr lang="en-US" sz="1800">
                  <a:latin typeface="Symbol" charset="0"/>
                </a:rPr>
                <a:t>t</a:t>
              </a:r>
              <a:r>
                <a:rPr lang="en-US" sz="1800"/>
                <a:t>/2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872" y="364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/>
                <a:t>t</a:t>
              </a:r>
              <a:endParaRPr lang="en-US" i="1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078" y="2841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4086225" y="4038600"/>
            <a:ext cx="3733800" cy="2057400"/>
            <a:chOff x="2574" y="2784"/>
            <a:chExt cx="2352" cy="1296"/>
          </a:xfrm>
        </p:grpSpPr>
        <p:graphicFrame>
          <p:nvGraphicFramePr>
            <p:cNvPr id="19" name="Object 16"/>
            <p:cNvGraphicFramePr>
              <a:graphicFrameLocks noChangeAspect="1"/>
            </p:cNvGraphicFramePr>
            <p:nvPr/>
          </p:nvGraphicFramePr>
          <p:xfrm>
            <a:off x="2574" y="2784"/>
            <a:ext cx="2352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5486400" imgH="3124200" progId="Excel.Sheet.8">
                    <p:embed/>
                  </p:oleObj>
                </mc:Choice>
                <mc:Fallback>
                  <p:oleObj name="Worksheet" r:id="rId2" imgW="5486400" imgH="31242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4" y="2784"/>
                          <a:ext cx="2352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61" y="3736"/>
              <a:ext cx="2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3758" y="2921"/>
              <a:ext cx="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748" y="3760"/>
              <a:ext cx="2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788" y="2892"/>
              <a:ext cx="2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686" y="3530"/>
              <a:ext cx="2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 dirty="0">
                  <a:latin typeface="Symbol" charset="0"/>
                </a:rPr>
                <a:t>w</a:t>
              </a:r>
              <a:endParaRPr lang="en-US" i="1" dirty="0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072" y="2796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 err="1"/>
                <a:t>j</a:t>
              </a:r>
              <a:r>
                <a:rPr lang="en-US" i="1" dirty="0" err="1">
                  <a:latin typeface="Symbol" charset="0"/>
                </a:rPr>
                <a:t>w</a:t>
              </a:r>
              <a:r>
                <a:rPr lang="en-US" dirty="0"/>
                <a:t>)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23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911" y="3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483" y="36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041" y="3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2718" y="3756"/>
              <a:ext cx="336" cy="284"/>
              <a:chOff x="2872" y="3756"/>
              <a:chExt cx="336" cy="284"/>
            </a:xfrm>
          </p:grpSpPr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2872" y="375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6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2952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030" y="3756"/>
              <a:ext cx="336" cy="284"/>
              <a:chOff x="3160" y="3756"/>
              <a:chExt cx="336" cy="284"/>
            </a:xfrm>
          </p:grpSpPr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3160" y="375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4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324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3374" y="3756"/>
              <a:ext cx="296" cy="284"/>
              <a:chOff x="3544" y="3756"/>
              <a:chExt cx="296" cy="284"/>
            </a:xfrm>
          </p:grpSpPr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3544" y="3756"/>
                <a:ext cx="29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1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2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3600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3894" y="3756"/>
              <a:ext cx="248" cy="284"/>
              <a:chOff x="4032" y="3756"/>
              <a:chExt cx="248" cy="284"/>
            </a:xfrm>
          </p:grpSpPr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4042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2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43" name="Text Box 38"/>
              <p:cNvSpPr txBox="1">
                <a:spLocks noChangeArrowheads="1"/>
              </p:cNvSpPr>
              <p:nvPr/>
            </p:nvSpPr>
            <p:spPr bwMode="auto">
              <a:xfrm>
                <a:off x="4032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4282" y="3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4168" y="3756"/>
              <a:ext cx="244" cy="284"/>
              <a:chOff x="4362" y="3756"/>
              <a:chExt cx="244" cy="284"/>
            </a:xfrm>
          </p:grpSpPr>
          <p:sp>
            <p:nvSpPr>
              <p:cNvPr id="40" name="Text Box 41"/>
              <p:cNvSpPr txBox="1">
                <a:spLocks noChangeArrowheads="1"/>
              </p:cNvSpPr>
              <p:nvPr/>
            </p:nvSpPr>
            <p:spPr bwMode="auto">
              <a:xfrm>
                <a:off x="4362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4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41" name="Text Box 42"/>
              <p:cNvSpPr txBox="1">
                <a:spLocks noChangeArrowheads="1"/>
              </p:cNvSpPr>
              <p:nvPr/>
            </p:nvSpPr>
            <p:spPr bwMode="auto">
              <a:xfrm>
                <a:off x="436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4605" y="36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4494" y="3756"/>
              <a:ext cx="240" cy="284"/>
              <a:chOff x="4648" y="3756"/>
              <a:chExt cx="240" cy="284"/>
            </a:xfrm>
          </p:grpSpPr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4650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6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39" name="Text Box 46"/>
              <p:cNvSpPr txBox="1">
                <a:spLocks noChangeArrowheads="1"/>
              </p:cNvSpPr>
              <p:nvPr/>
            </p:nvSpPr>
            <p:spPr bwMode="auto">
              <a:xfrm>
                <a:off x="464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</p:grpSp>
      <p:graphicFrame>
        <p:nvGraphicFramePr>
          <p:cNvPr id="5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11023"/>
              </p:ext>
            </p:extLst>
          </p:nvPr>
        </p:nvGraphicFramePr>
        <p:xfrm>
          <a:off x="4292600" y="2701925"/>
          <a:ext cx="1000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56" imgH="190417" progId="Equation.3">
                  <p:embed/>
                </p:oleObj>
              </mc:Choice>
              <mc:Fallback>
                <p:oleObj name="Equation" r:id="rId4" imgW="10155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701925"/>
                        <a:ext cx="1000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21479"/>
              </p:ext>
            </p:extLst>
          </p:nvPr>
        </p:nvGraphicFramePr>
        <p:xfrm>
          <a:off x="903060" y="1524000"/>
          <a:ext cx="2743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431800" progId="Equation.3">
                  <p:embed/>
                </p:oleObj>
              </mc:Choice>
              <mc:Fallback>
                <p:oleObj name="Equation" r:id="rId6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60" y="1524000"/>
                        <a:ext cx="27432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092450" y="4546600"/>
            <a:ext cx="814388" cy="681038"/>
            <a:chOff x="2056" y="3104"/>
            <a:chExt cx="513" cy="429"/>
          </a:xfrm>
        </p:grpSpPr>
        <p:sp>
          <p:nvSpPr>
            <p:cNvPr id="53" name="AutoShape 49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graphicFrame>
        <p:nvGraphicFramePr>
          <p:cNvPr id="5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974868"/>
              </p:ext>
            </p:extLst>
          </p:nvPr>
        </p:nvGraphicFramePr>
        <p:xfrm>
          <a:off x="3722687" y="1600200"/>
          <a:ext cx="13827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600" imgH="317500" progId="Equation.3">
                  <p:embed/>
                </p:oleObj>
              </mc:Choice>
              <mc:Fallback>
                <p:oleObj name="Equation" r:id="rId8" imgW="863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7" y="1600200"/>
                        <a:ext cx="138271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842"/>
              </p:ext>
            </p:extLst>
          </p:nvPr>
        </p:nvGraphicFramePr>
        <p:xfrm>
          <a:off x="1600200" y="2425700"/>
          <a:ext cx="21764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900" imgH="431800" progId="Equation.3">
                  <p:embed/>
                </p:oleObj>
              </mc:Choice>
              <mc:Fallback>
                <p:oleObj name="Equation" r:id="rId10" imgW="1358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25700"/>
                        <a:ext cx="21764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74017"/>
              </p:ext>
            </p:extLst>
          </p:nvPr>
        </p:nvGraphicFramePr>
        <p:xfrm>
          <a:off x="3886200" y="2127250"/>
          <a:ext cx="1281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00100" imgH="596900" progId="Equation.3">
                  <p:embed/>
                </p:oleObj>
              </mc:Choice>
              <mc:Fallback>
                <p:oleObj name="Equation" r:id="rId12" imgW="80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27250"/>
                        <a:ext cx="1281112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04373"/>
              </p:ext>
            </p:extLst>
          </p:nvPr>
        </p:nvGraphicFramePr>
        <p:xfrm>
          <a:off x="5257800" y="2127250"/>
          <a:ext cx="14620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812800" progId="Equation.3">
                  <p:embed/>
                </p:oleObj>
              </mc:Choice>
              <mc:Fallback>
                <p:oleObj name="Equation" r:id="rId14" imgW="914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27250"/>
                        <a:ext cx="1462088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09011"/>
              </p:ext>
            </p:extLst>
          </p:nvPr>
        </p:nvGraphicFramePr>
        <p:xfrm>
          <a:off x="6781800" y="2433637"/>
          <a:ext cx="14017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300" imgH="431800" progId="Equation.3">
                  <p:embed/>
                </p:oleObj>
              </mc:Choice>
              <mc:Fallback>
                <p:oleObj name="Equation" r:id="rId16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433637"/>
                        <a:ext cx="140176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45290"/>
              </p:ext>
            </p:extLst>
          </p:nvPr>
        </p:nvGraphicFramePr>
        <p:xfrm>
          <a:off x="5791200" y="3333750"/>
          <a:ext cx="24368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0" imgH="393700" progId="Equation.3">
                  <p:embed/>
                </p:oleObj>
              </mc:Choice>
              <mc:Fallback>
                <p:oleObj name="Equation" r:id="rId18" imgW="1524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33750"/>
                        <a:ext cx="24368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63065"/>
              </p:ext>
            </p:extLst>
          </p:nvPr>
        </p:nvGraphicFramePr>
        <p:xfrm>
          <a:off x="5005848" y="6183312"/>
          <a:ext cx="280465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70100" imgH="393700" progId="Equation.3">
                  <p:embed/>
                </p:oleObj>
              </mc:Choice>
              <mc:Fallback>
                <p:oleObj name="Equation" r:id="rId20" imgW="2070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05848" y="6183312"/>
                        <a:ext cx="280465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037E4FFC-ABFF-1040-9D30-632FA72BFBD3}"/>
              </a:ext>
            </a:extLst>
          </p:cNvPr>
          <p:cNvSpPr txBox="1"/>
          <p:nvPr/>
        </p:nvSpPr>
        <p:spPr>
          <a:xfrm>
            <a:off x="0" y="6134101"/>
            <a:ext cx="429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F35E3"/>
                </a:solidFill>
              </a:rPr>
              <a:t>Visualizing Fourier transforms</a:t>
            </a:r>
            <a:br>
              <a:rPr lang="en-US" sz="2000" i="1" dirty="0">
                <a:solidFill>
                  <a:srgbClr val="CF35E3"/>
                </a:solidFill>
              </a:rPr>
            </a:br>
            <a:r>
              <a:rPr lang="en-US" sz="2000" i="1" dirty="0">
                <a:solidFill>
                  <a:srgbClr val="CF35E3"/>
                </a:solidFill>
              </a:rPr>
              <a:t>adds insight and guides mathematics</a:t>
            </a:r>
          </a:p>
        </p:txBody>
      </p:sp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0629F416-3332-384D-8FA0-1EE78A8FA6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46" y="1581150"/>
            <a:ext cx="1805565" cy="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Impulse in Time or Frequency</a:t>
            </a:r>
          </a:p>
        </p:txBody>
      </p:sp>
      <p:sp>
        <p:nvSpPr>
          <p:cNvPr id="22531" name="Rectangle 2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From sifting property of Dirac delta,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5534"/>
              </p:ext>
            </p:extLst>
          </p:nvPr>
        </p:nvGraphicFramePr>
        <p:xfrm>
          <a:off x="1219200" y="1938338"/>
          <a:ext cx="31924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317500" progId="Equation.3">
                  <p:embed/>
                </p:oleObj>
              </mc:Choice>
              <mc:Fallback>
                <p:oleObj name="Equation" r:id="rId2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38338"/>
                        <a:ext cx="31924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Group 27"/>
          <p:cNvGrpSpPr>
            <a:grpSpLocks/>
          </p:cNvGrpSpPr>
          <p:nvPr/>
        </p:nvGrpSpPr>
        <p:grpSpPr bwMode="auto">
          <a:xfrm>
            <a:off x="1574800" y="4237038"/>
            <a:ext cx="2209800" cy="1852612"/>
            <a:chOff x="992" y="2112"/>
            <a:chExt cx="1392" cy="1167"/>
          </a:xfrm>
        </p:grpSpPr>
        <p:sp>
          <p:nvSpPr>
            <p:cNvPr id="22546" name="Line 5"/>
            <p:cNvSpPr>
              <a:spLocks noChangeShapeType="1"/>
            </p:cNvSpPr>
            <p:nvPr/>
          </p:nvSpPr>
          <p:spPr bwMode="auto">
            <a:xfrm>
              <a:off x="992" y="304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6"/>
            <p:cNvSpPr>
              <a:spLocks noChangeShapeType="1"/>
            </p:cNvSpPr>
            <p:nvPr/>
          </p:nvSpPr>
          <p:spPr bwMode="auto">
            <a:xfrm flipV="1">
              <a:off x="1568" y="242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7"/>
            <p:cNvSpPr>
              <a:spLocks noChangeShapeType="1"/>
            </p:cNvSpPr>
            <p:nvPr/>
          </p:nvSpPr>
          <p:spPr bwMode="auto">
            <a:xfrm>
              <a:off x="992" y="2667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Text Box 8"/>
            <p:cNvSpPr txBox="1">
              <a:spLocks noChangeArrowheads="1"/>
            </p:cNvSpPr>
            <p:nvPr/>
          </p:nvSpPr>
          <p:spPr bwMode="auto">
            <a:xfrm>
              <a:off x="1568" y="304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/>
                <a:t>0</a:t>
              </a:r>
              <a:endParaRPr lang="en-US" dirty="0"/>
            </a:p>
          </p:txBody>
        </p:sp>
        <p:sp>
          <p:nvSpPr>
            <p:cNvPr id="22550" name="Text Box 9"/>
            <p:cNvSpPr txBox="1">
              <a:spLocks noChangeArrowheads="1"/>
            </p:cNvSpPr>
            <p:nvPr/>
          </p:nvSpPr>
          <p:spPr bwMode="auto">
            <a:xfrm>
              <a:off x="1568" y="244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22551" name="Text Box 10"/>
            <p:cNvSpPr txBox="1">
              <a:spLocks noChangeArrowheads="1"/>
            </p:cNvSpPr>
            <p:nvPr/>
          </p:nvSpPr>
          <p:spPr bwMode="auto">
            <a:xfrm>
              <a:off x="2192" y="295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/>
                <a:t>t</a:t>
              </a:r>
              <a:endParaRPr lang="en-US" i="1"/>
            </a:p>
          </p:txBody>
        </p:sp>
        <p:sp>
          <p:nvSpPr>
            <p:cNvPr id="22552" name="Text Box 11"/>
            <p:cNvSpPr txBox="1">
              <a:spLocks noChangeArrowheads="1"/>
            </p:cNvSpPr>
            <p:nvPr/>
          </p:nvSpPr>
          <p:spPr bwMode="auto">
            <a:xfrm>
              <a:off x="1352" y="2112"/>
              <a:ext cx="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) = 1</a:t>
              </a:r>
            </a:p>
          </p:txBody>
        </p:sp>
      </p:grpSp>
      <p:grpSp>
        <p:nvGrpSpPr>
          <p:cNvPr id="22540" name="Group 20"/>
          <p:cNvGrpSpPr>
            <a:grpSpLocks/>
          </p:cNvGrpSpPr>
          <p:nvPr/>
        </p:nvGrpSpPr>
        <p:grpSpPr bwMode="auto">
          <a:xfrm>
            <a:off x="4054475" y="4738688"/>
            <a:ext cx="814388" cy="681037"/>
            <a:chOff x="2056" y="3104"/>
            <a:chExt cx="513" cy="429"/>
          </a:xfrm>
        </p:grpSpPr>
        <p:sp>
          <p:nvSpPr>
            <p:cNvPr id="22544" name="AutoShape 21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22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sp>
        <p:nvSpPr>
          <p:cNvPr id="22541" name="Text Box 25"/>
          <p:cNvSpPr txBox="1">
            <a:spLocks noChangeArrowheads="1"/>
          </p:cNvSpPr>
          <p:nvPr/>
        </p:nvSpPr>
        <p:spPr bwMode="auto">
          <a:xfrm>
            <a:off x="4191000" y="6305490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(2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dirty="0"/>
              <a:t>) indicates area under Dirac delta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4303713"/>
            <a:ext cx="2422525" cy="1824037"/>
            <a:chOff x="5334000" y="4181475"/>
            <a:chExt cx="2422525" cy="1824037"/>
          </a:xfrm>
        </p:grpSpPr>
        <p:sp>
          <p:nvSpPr>
            <p:cNvPr id="22534" name="Line 13"/>
            <p:cNvSpPr>
              <a:spLocks noChangeShapeType="1"/>
            </p:cNvSpPr>
            <p:nvPr/>
          </p:nvSpPr>
          <p:spPr bwMode="auto">
            <a:xfrm>
              <a:off x="5359400" y="5605462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14"/>
            <p:cNvSpPr>
              <a:spLocks noChangeShapeType="1"/>
            </p:cNvSpPr>
            <p:nvPr/>
          </p:nvSpPr>
          <p:spPr bwMode="auto">
            <a:xfrm flipV="1">
              <a:off x="6273800" y="4614862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15"/>
            <p:cNvSpPr>
              <a:spLocks noChangeShapeType="1"/>
            </p:cNvSpPr>
            <p:nvPr/>
          </p:nvSpPr>
          <p:spPr bwMode="auto">
            <a:xfrm>
              <a:off x="6273800" y="4995862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Text Box 17"/>
            <p:cNvSpPr txBox="1">
              <a:spLocks noChangeArrowheads="1"/>
            </p:cNvSpPr>
            <p:nvPr/>
          </p:nvSpPr>
          <p:spPr bwMode="auto">
            <a:xfrm>
              <a:off x="7264400" y="545306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>
                  <a:latin typeface="Symbol" charset="0"/>
                </a:rPr>
                <a:t>w</a:t>
              </a:r>
              <a:endParaRPr lang="en-US" i="1"/>
            </a:p>
          </p:txBody>
        </p:sp>
        <p:sp>
          <p:nvSpPr>
            <p:cNvPr id="22538" name="Text Box 18"/>
            <p:cNvSpPr txBox="1">
              <a:spLocks noChangeArrowheads="1"/>
            </p:cNvSpPr>
            <p:nvPr/>
          </p:nvSpPr>
          <p:spPr bwMode="auto">
            <a:xfrm>
              <a:off x="5334000" y="4181475"/>
              <a:ext cx="23431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 err="1"/>
                <a:t>j</a:t>
              </a:r>
              <a:r>
                <a:rPr lang="en-US" i="1" dirty="0" err="1">
                  <a:latin typeface="Symbol" charset="0"/>
                </a:rPr>
                <a:t>w</a:t>
              </a:r>
              <a:r>
                <a:rPr lang="en-US" dirty="0"/>
                <a:t>) = 2</a:t>
              </a:r>
              <a:r>
                <a:rPr lang="en-US" dirty="0">
                  <a:latin typeface="Symbol" charset="0"/>
                </a:rPr>
                <a:t>p </a:t>
              </a:r>
              <a:r>
                <a:rPr lang="en-US" i="1" dirty="0">
                  <a:latin typeface="Symbol" charset="0"/>
                </a:rPr>
                <a:t>d</a:t>
              </a:r>
              <a:r>
                <a:rPr lang="en-US" dirty="0"/>
                <a:t>(</a:t>
              </a:r>
              <a:r>
                <a:rPr lang="en-US" i="1" dirty="0">
                  <a:latin typeface="Symbol" charset="0"/>
                </a:rPr>
                <a:t>w</a:t>
              </a:r>
              <a:r>
                <a:rPr lang="en-US" dirty="0"/>
                <a:t>)</a:t>
              </a:r>
            </a:p>
          </p:txBody>
        </p:sp>
        <p:sp>
          <p:nvSpPr>
            <p:cNvPr id="22539" name="Text Box 19"/>
            <p:cNvSpPr txBox="1">
              <a:spLocks noChangeArrowheads="1"/>
            </p:cNvSpPr>
            <p:nvPr/>
          </p:nvSpPr>
          <p:spPr bwMode="auto">
            <a:xfrm>
              <a:off x="6389688" y="4837112"/>
              <a:ext cx="7921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(2</a:t>
              </a:r>
              <a:r>
                <a:rPr lang="en-US" sz="1800">
                  <a:latin typeface="Symbol" charset="0"/>
                </a:rPr>
                <a:t>p</a:t>
              </a:r>
              <a:r>
                <a:rPr lang="en-US" sz="1800"/>
                <a:t>)</a:t>
              </a:r>
              <a:endParaRPr lang="en-US"/>
            </a:p>
          </p:txBody>
        </p:sp>
        <p:sp>
          <p:nvSpPr>
            <p:cNvPr id="22542" name="Text Box 26"/>
            <p:cNvSpPr txBox="1">
              <a:spLocks noChangeArrowheads="1"/>
            </p:cNvSpPr>
            <p:nvPr/>
          </p:nvSpPr>
          <p:spPr bwMode="auto">
            <a:xfrm>
              <a:off x="6299200" y="5638800"/>
              <a:ext cx="304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0</a:t>
              </a:r>
              <a:endParaRPr lang="en-US"/>
            </a:p>
          </p:txBody>
        </p:sp>
      </p:grp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/>
              <a:t>15-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11-4.4</a:t>
            </a:r>
          </a:p>
        </p:txBody>
      </p:sp>
      <p:sp>
        <p:nvSpPr>
          <p:cNvPr id="28" name="Rectangle 25"/>
          <p:cNvSpPr txBox="1">
            <a:spLocks noChangeArrowheads="1"/>
          </p:cNvSpPr>
          <p:nvPr/>
        </p:nvSpPr>
        <p:spPr bwMode="auto">
          <a:xfrm>
            <a:off x="457200" y="25146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Consider Dirac delta in Fourier domain</a:t>
            </a:r>
          </a:p>
        </p:txBody>
      </p:sp>
      <p:sp>
        <p:nvSpPr>
          <p:cNvPr id="29" name="Rectangle 25"/>
          <p:cNvSpPr txBox="1">
            <a:spLocks noChangeArrowheads="1"/>
          </p:cNvSpPr>
          <p:nvPr/>
        </p:nvSpPr>
        <p:spPr bwMode="auto">
          <a:xfrm>
            <a:off x="685800" y="3779838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60000"/>
              </a:spcBef>
              <a:buFontTx/>
              <a:buNone/>
            </a:pPr>
            <a:r>
              <a:rPr lang="en-US" dirty="0">
                <a:latin typeface="Times New Roman" charset="0"/>
              </a:rPr>
              <a:t>Using linearity property,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{ 1 } = 2</a:t>
            </a:r>
            <a:r>
              <a:rPr lang="en-US" dirty="0">
                <a:latin typeface="Symbol" charset="0"/>
              </a:rPr>
              <a:t>p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>
                <a:latin typeface="Symbol" charset="0"/>
              </a:rPr>
              <a:t>d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</a:rPr>
              <a:t>w</a:t>
            </a:r>
            <a:r>
              <a:rPr lang="en-US" dirty="0">
                <a:latin typeface="Times New Roman" charset="0"/>
              </a:rPr>
              <a:t>)</a:t>
            </a: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86309"/>
              </p:ext>
            </p:extLst>
          </p:nvPr>
        </p:nvGraphicFramePr>
        <p:xfrm>
          <a:off x="4495800" y="2035175"/>
          <a:ext cx="8159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800" imgH="203200" progId="Equation.3">
                  <p:embed/>
                </p:oleObj>
              </mc:Choice>
              <mc:Fallback>
                <p:oleObj name="Equation" r:id="rId4" imgW="43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35175"/>
                        <a:ext cx="8159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7740"/>
              </p:ext>
            </p:extLst>
          </p:nvPr>
        </p:nvGraphicFramePr>
        <p:xfrm>
          <a:off x="5334000" y="2133600"/>
          <a:ext cx="4079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" imgH="152400" progId="Equation.3">
                  <p:embed/>
                </p:oleObj>
              </mc:Choice>
              <mc:Fallback>
                <p:oleObj name="Equation" r:id="rId6" imgW="215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40798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74131"/>
              </p:ext>
            </p:extLst>
          </p:nvPr>
        </p:nvGraphicFramePr>
        <p:xfrm>
          <a:off x="1277937" y="2986088"/>
          <a:ext cx="40560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6300" imgH="393700" progId="Equation.3">
                  <p:embed/>
                </p:oleObj>
              </mc:Choice>
              <mc:Fallback>
                <p:oleObj name="Equation" r:id="rId8" imgW="214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2986088"/>
                        <a:ext cx="40560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04924"/>
              </p:ext>
            </p:extLst>
          </p:nvPr>
        </p:nvGraphicFramePr>
        <p:xfrm>
          <a:off x="5457360" y="2989262"/>
          <a:ext cx="11763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300" imgH="393700" progId="Equation.3">
                  <p:embed/>
                </p:oleObj>
              </mc:Choice>
              <mc:Fallback>
                <p:oleObj name="Equation" r:id="rId10" imgW="62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360" y="2989262"/>
                        <a:ext cx="11763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14078"/>
              </p:ext>
            </p:extLst>
          </p:nvPr>
        </p:nvGraphicFramePr>
        <p:xfrm>
          <a:off x="6668400" y="2989262"/>
          <a:ext cx="6969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300" imgH="393700" progId="Equation.3">
                  <p:embed/>
                </p:oleObj>
              </mc:Choice>
              <mc:Fallback>
                <p:oleObj name="Equation" r:id="rId12" imgW="368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400" y="2989262"/>
                        <a:ext cx="6969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4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41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Two-Sided Cosine Signal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30089"/>
              </p:ext>
            </p:extLst>
          </p:nvPr>
        </p:nvGraphicFramePr>
        <p:xfrm>
          <a:off x="1295400" y="1524000"/>
          <a:ext cx="47720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393700" progId="Equation.3">
                  <p:embed/>
                </p:oleObj>
              </mc:Choice>
              <mc:Fallback>
                <p:oleObj name="Equation" r:id="rId2" imgW="265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47720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994400" y="43957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 err="1"/>
              <a:t>j</a:t>
            </a:r>
            <a:r>
              <a:rPr lang="en-US" i="1" dirty="0" err="1">
                <a:latin typeface="Symbol" charset="0"/>
              </a:rPr>
              <a:t>w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8275" y="5054600"/>
            <a:ext cx="2590800" cy="1473200"/>
            <a:chOff x="1438275" y="5054600"/>
            <a:chExt cx="2590800" cy="1473200"/>
          </a:xfrm>
        </p:grpSpPr>
        <p:graphicFrame>
          <p:nvGraphicFramePr>
            <p:cNvPr id="2356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5343204"/>
                </p:ext>
              </p:extLst>
            </p:nvPr>
          </p:nvGraphicFramePr>
          <p:xfrm>
            <a:off x="1438275" y="5054600"/>
            <a:ext cx="2590800" cy="14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4" imgW="5486400" imgH="3124200" progId="Excel.Sheet.8">
                    <p:embed/>
                  </p:oleObj>
                </mc:Choice>
                <mc:Fallback>
                  <p:oleObj name="Worksheet" r:id="rId4" imgW="5486400" imgH="31242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5" y="5054600"/>
                          <a:ext cx="2590800" cy="147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>
              <a:off x="1819275" y="5816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7"/>
            <p:cNvSpPr>
              <a:spLocks noChangeShapeType="1"/>
            </p:cNvSpPr>
            <p:nvPr/>
          </p:nvSpPr>
          <p:spPr bwMode="auto">
            <a:xfrm flipV="1">
              <a:off x="2733675" y="520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2670175" y="58420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0</a:t>
              </a:r>
              <a:endParaRPr lang="en-US"/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3724275" y="56642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/>
                <a:t>t</a:t>
              </a:r>
              <a:endParaRPr lang="en-US" i="1"/>
            </a:p>
          </p:txBody>
        </p:sp>
      </p:grpSp>
      <p:sp>
        <p:nvSpPr>
          <p:cNvPr id="23570" name="Text Box 20"/>
          <p:cNvSpPr txBox="1">
            <a:spLocks noChangeArrowheads="1"/>
          </p:cNvSpPr>
          <p:nvPr/>
        </p:nvSpPr>
        <p:spPr bwMode="auto">
          <a:xfrm>
            <a:off x="1453446" y="44958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grpSp>
        <p:nvGrpSpPr>
          <p:cNvPr id="23571" name="Group 21"/>
          <p:cNvGrpSpPr>
            <a:grpSpLocks/>
          </p:cNvGrpSpPr>
          <p:nvPr/>
        </p:nvGrpSpPr>
        <p:grpSpPr bwMode="auto">
          <a:xfrm>
            <a:off x="4389438" y="5127625"/>
            <a:ext cx="814387" cy="681038"/>
            <a:chOff x="2056" y="3104"/>
            <a:chExt cx="513" cy="429"/>
          </a:xfrm>
        </p:grpSpPr>
        <p:sp>
          <p:nvSpPr>
            <p:cNvPr id="23574" name="AutoShape 22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70525" y="4791075"/>
            <a:ext cx="2570163" cy="1430338"/>
            <a:chOff x="5470525" y="4791075"/>
            <a:chExt cx="2570163" cy="1430338"/>
          </a:xfrm>
        </p:grpSpPr>
        <p:sp>
          <p:nvSpPr>
            <p:cNvPr id="23556" name="Line 5"/>
            <p:cNvSpPr>
              <a:spLocks noChangeShapeType="1"/>
            </p:cNvSpPr>
            <p:nvPr/>
          </p:nvSpPr>
          <p:spPr bwMode="auto">
            <a:xfrm>
              <a:off x="5495925" y="58547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Line 6"/>
            <p:cNvSpPr>
              <a:spLocks noChangeShapeType="1"/>
            </p:cNvSpPr>
            <p:nvPr/>
          </p:nvSpPr>
          <p:spPr bwMode="auto">
            <a:xfrm flipV="1">
              <a:off x="6410325" y="4984750"/>
              <a:ext cx="0" cy="1098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7"/>
            <p:cNvSpPr>
              <a:spLocks noChangeShapeType="1"/>
            </p:cNvSpPr>
            <p:nvPr/>
          </p:nvSpPr>
          <p:spPr bwMode="auto">
            <a:xfrm flipH="1">
              <a:off x="7045325" y="51689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Text Box 8"/>
            <p:cNvSpPr txBox="1">
              <a:spLocks noChangeArrowheads="1"/>
            </p:cNvSpPr>
            <p:nvPr/>
          </p:nvSpPr>
          <p:spPr bwMode="auto">
            <a:xfrm>
              <a:off x="6384925" y="58547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0</a:t>
              </a:r>
              <a:endParaRPr lang="en-US"/>
            </a:p>
          </p:txBody>
        </p:sp>
        <p:sp>
          <p:nvSpPr>
            <p:cNvPr id="23560" name="Text Box 9"/>
            <p:cNvSpPr txBox="1">
              <a:spLocks noChangeArrowheads="1"/>
            </p:cNvSpPr>
            <p:nvPr/>
          </p:nvSpPr>
          <p:spPr bwMode="auto">
            <a:xfrm>
              <a:off x="7400925" y="5702300"/>
              <a:ext cx="639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1" dirty="0">
                  <a:latin typeface="Symbol" charset="0"/>
                </a:rPr>
                <a:t>w</a:t>
              </a:r>
              <a:endParaRPr lang="en-US" i="1" dirty="0"/>
            </a:p>
          </p:txBody>
        </p:sp>
        <p:sp>
          <p:nvSpPr>
            <p:cNvPr id="23562" name="Line 11"/>
            <p:cNvSpPr>
              <a:spLocks noChangeShapeType="1"/>
            </p:cNvSpPr>
            <p:nvPr/>
          </p:nvSpPr>
          <p:spPr bwMode="auto">
            <a:xfrm>
              <a:off x="5800725" y="51689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6816725" y="5849938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Symbol" charset="0"/>
                </a:rPr>
                <a:t>w</a:t>
              </a:r>
              <a:r>
                <a:rPr lang="en-US" sz="1800" baseline="-25000"/>
                <a:t>0</a:t>
              </a:r>
              <a:endParaRPr lang="en-US"/>
            </a:p>
          </p:txBody>
        </p:sp>
        <p:sp>
          <p:nvSpPr>
            <p:cNvPr id="23564" name="Text Box 13"/>
            <p:cNvSpPr txBox="1">
              <a:spLocks noChangeArrowheads="1"/>
            </p:cNvSpPr>
            <p:nvPr/>
          </p:nvSpPr>
          <p:spPr bwMode="auto">
            <a:xfrm>
              <a:off x="5470525" y="5849938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-</a:t>
              </a:r>
              <a:r>
                <a:rPr lang="en-US" sz="1800" i="1" dirty="0">
                  <a:latin typeface="Symbol" charset="0"/>
                </a:rPr>
                <a:t>w</a:t>
              </a:r>
              <a:r>
                <a:rPr lang="en-US" sz="1800" baseline="-25000" dirty="0"/>
                <a:t>0</a:t>
              </a:r>
              <a:endParaRPr lang="en-US" dirty="0"/>
            </a:p>
          </p:txBody>
        </p:sp>
        <p:sp>
          <p:nvSpPr>
            <p:cNvPr id="23572" name="Text Box 24"/>
            <p:cNvSpPr txBox="1">
              <a:spLocks noChangeArrowheads="1"/>
            </p:cNvSpPr>
            <p:nvPr/>
          </p:nvSpPr>
          <p:spPr bwMode="auto">
            <a:xfrm>
              <a:off x="6808788" y="4799013"/>
              <a:ext cx="4699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(</a:t>
              </a:r>
              <a:r>
                <a:rPr lang="en-US" sz="1800">
                  <a:latin typeface="Symbol" charset="0"/>
                </a:rPr>
                <a:t>p</a:t>
              </a:r>
              <a:r>
                <a:rPr lang="en-US" sz="1800"/>
                <a:t>)</a:t>
              </a:r>
              <a:endParaRPr lang="en-US"/>
            </a:p>
          </p:txBody>
        </p:sp>
        <p:sp>
          <p:nvSpPr>
            <p:cNvPr id="23573" name="Text Box 25"/>
            <p:cNvSpPr txBox="1">
              <a:spLocks noChangeArrowheads="1"/>
            </p:cNvSpPr>
            <p:nvPr/>
          </p:nvSpPr>
          <p:spPr bwMode="auto">
            <a:xfrm>
              <a:off x="5575300" y="4791075"/>
              <a:ext cx="469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(</a:t>
              </a:r>
              <a:r>
                <a:rPr lang="en-US" sz="1800">
                  <a:latin typeface="Symbol" charset="0"/>
                </a:rPr>
                <a:t>p</a:t>
              </a:r>
              <a:r>
                <a:rPr lang="en-US" sz="1800"/>
                <a:t>)</a:t>
              </a:r>
              <a:endParaRPr lang="en-US"/>
            </a:p>
          </p:txBody>
        </p: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11-4.5</a:t>
            </a: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427247"/>
              </p:ext>
            </p:extLst>
          </p:nvPr>
        </p:nvGraphicFramePr>
        <p:xfrm>
          <a:off x="1282700" y="2286000"/>
          <a:ext cx="2374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800" imgH="393700" progId="Equation.3">
                  <p:embed/>
                </p:oleObj>
              </mc:Choice>
              <mc:Fallback>
                <p:oleObj name="Equation" r:id="rId6" imgW="1320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286000"/>
                        <a:ext cx="23749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695037"/>
              </p:ext>
            </p:extLst>
          </p:nvPr>
        </p:nvGraphicFramePr>
        <p:xfrm>
          <a:off x="1219200" y="3200400"/>
          <a:ext cx="35845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900" imgH="393700" progId="Equation.3">
                  <p:embed/>
                </p:oleObj>
              </mc:Choice>
              <mc:Fallback>
                <p:oleObj name="Equation" r:id="rId8" imgW="199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35845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03906"/>
              </p:ext>
            </p:extLst>
          </p:nvPr>
        </p:nvGraphicFramePr>
        <p:xfrm>
          <a:off x="1219200" y="3886200"/>
          <a:ext cx="41576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400" imgH="266700" progId="Equation.3">
                  <p:embed/>
                </p:oleObj>
              </mc:Choice>
              <mc:Fallback>
                <p:oleObj name="Equation" r:id="rId10" imgW="2311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41576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96506"/>
              </p:ext>
            </p:extLst>
          </p:nvPr>
        </p:nvGraphicFramePr>
        <p:xfrm>
          <a:off x="3810000" y="2438400"/>
          <a:ext cx="28321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800" imgH="254000" progId="Equation.3">
                  <p:embed/>
                </p:oleObj>
              </mc:Choice>
              <mc:Fallback>
                <p:oleObj name="Equation" r:id="rId12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28321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64762"/>
              </p:ext>
            </p:extLst>
          </p:nvPr>
        </p:nvGraphicFramePr>
        <p:xfrm>
          <a:off x="6096000" y="1524000"/>
          <a:ext cx="10969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600" imgH="393700" progId="Equation.3">
                  <p:embed/>
                </p:oleObj>
              </mc:Choice>
              <mc:Fallback>
                <p:oleObj name="Equation" r:id="rId14" imgW="60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10969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2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13431"/>
              </p:ext>
            </p:extLst>
          </p:nvPr>
        </p:nvGraphicFramePr>
        <p:xfrm>
          <a:off x="973138" y="1970088"/>
          <a:ext cx="2867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17500" progId="Equation.3">
                  <p:embed/>
                </p:oleObj>
              </mc:Choice>
              <mc:Fallback>
                <p:oleObj name="Equation" r:id="rId2" imgW="1600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970088"/>
                        <a:ext cx="28670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3581"/>
              </p:ext>
            </p:extLst>
          </p:nvPr>
        </p:nvGraphicFramePr>
        <p:xfrm>
          <a:off x="4414838" y="1905000"/>
          <a:ext cx="33321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393700" progId="Equation.3">
                  <p:embed/>
                </p:oleObj>
              </mc:Choice>
              <mc:Fallback>
                <p:oleObj name="Equation" r:id="rId4" imgW="1841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1905000"/>
                        <a:ext cx="33321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63364"/>
              </p:ext>
            </p:extLst>
          </p:nvPr>
        </p:nvGraphicFramePr>
        <p:xfrm>
          <a:off x="1390650" y="2594621"/>
          <a:ext cx="16351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700" imgH="241300" progId="Equation.3">
                  <p:embed/>
                </p:oleObj>
              </mc:Choice>
              <mc:Fallback>
                <p:oleObj name="Equation" r:id="rId6" imgW="901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594621"/>
                        <a:ext cx="16351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43149"/>
              </p:ext>
            </p:extLst>
          </p:nvPr>
        </p:nvGraphicFramePr>
        <p:xfrm>
          <a:off x="4949825" y="2644775"/>
          <a:ext cx="2184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500" imgH="241300" progId="Equation.3">
                  <p:embed/>
                </p:oleObj>
              </mc:Choice>
              <mc:Fallback>
                <p:oleObj name="Equation" r:id="rId8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644775"/>
                        <a:ext cx="21844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46" name="Group 54"/>
          <p:cNvGrpSpPr>
            <a:grpSpLocks/>
          </p:cNvGrpSpPr>
          <p:nvPr/>
        </p:nvGrpSpPr>
        <p:grpSpPr bwMode="auto">
          <a:xfrm>
            <a:off x="762000" y="4572000"/>
            <a:ext cx="3733800" cy="2057400"/>
            <a:chOff x="2880" y="2928"/>
            <a:chExt cx="2352" cy="1296"/>
          </a:xfrm>
        </p:grpSpPr>
        <p:graphicFrame>
          <p:nvGraphicFramePr>
            <p:cNvPr id="161813" name="Object 21"/>
            <p:cNvGraphicFramePr>
              <a:graphicFrameLocks noChangeAspect="1"/>
            </p:cNvGraphicFramePr>
            <p:nvPr/>
          </p:nvGraphicFramePr>
          <p:xfrm>
            <a:off x="2880" y="2928"/>
            <a:ext cx="2352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10" imgW="3711245" imgH="2110923" progId="Excel.Sheet.8">
                    <p:embed/>
                  </p:oleObj>
                </mc:Choice>
                <mc:Fallback>
                  <p:oleObj name="Worksheet" r:id="rId10" imgW="3711245" imgH="2110923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28"/>
                          <a:ext cx="2352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814" name="Line 22"/>
            <p:cNvSpPr>
              <a:spLocks noChangeShapeType="1"/>
            </p:cNvSpPr>
            <p:nvPr/>
          </p:nvSpPr>
          <p:spPr bwMode="auto">
            <a:xfrm>
              <a:off x="2967" y="3880"/>
              <a:ext cx="2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5" name="Line 23"/>
            <p:cNvSpPr>
              <a:spLocks noChangeShapeType="1"/>
            </p:cNvSpPr>
            <p:nvPr/>
          </p:nvSpPr>
          <p:spPr bwMode="auto">
            <a:xfrm flipV="1">
              <a:off x="4064" y="3065"/>
              <a:ext cx="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6" name="Text Box 24"/>
            <p:cNvSpPr txBox="1">
              <a:spLocks noChangeArrowheads="1"/>
            </p:cNvSpPr>
            <p:nvPr/>
          </p:nvSpPr>
          <p:spPr bwMode="auto">
            <a:xfrm>
              <a:off x="4054" y="3904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161817" name="Text Box 25"/>
            <p:cNvSpPr txBox="1">
              <a:spLocks noChangeArrowheads="1"/>
            </p:cNvSpPr>
            <p:nvPr/>
          </p:nvSpPr>
          <p:spPr bwMode="auto">
            <a:xfrm>
              <a:off x="4067" y="3036"/>
              <a:ext cx="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Symbol" charset="0"/>
                </a:rPr>
                <a:t>t</a:t>
              </a:r>
              <a:endParaRPr lang="en-US"/>
            </a:p>
          </p:txBody>
        </p:sp>
        <p:sp>
          <p:nvSpPr>
            <p:cNvPr id="161818" name="Text Box 26"/>
            <p:cNvSpPr txBox="1">
              <a:spLocks noChangeArrowheads="1"/>
            </p:cNvSpPr>
            <p:nvPr/>
          </p:nvSpPr>
          <p:spPr bwMode="auto">
            <a:xfrm>
              <a:off x="4992" y="3648"/>
              <a:ext cx="2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latin typeface="+mn-lt"/>
                </a:rPr>
                <a:t>t</a:t>
              </a:r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3216" y="307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/>
                <a:t>X</a:t>
              </a:r>
              <a:r>
                <a:rPr lang="en-US" dirty="0"/>
                <a:t>(</a:t>
              </a:r>
              <a:r>
                <a:rPr lang="en-US" i="1" dirty="0" err="1"/>
                <a:t>jt</a:t>
              </a:r>
              <a:r>
                <a:rPr lang="en-US" dirty="0"/>
                <a:t>)</a:t>
              </a:r>
            </a:p>
          </p:txBody>
        </p:sp>
        <p:sp>
          <p:nvSpPr>
            <p:cNvPr id="161820" name="Line 28"/>
            <p:cNvSpPr>
              <a:spLocks noChangeShapeType="1"/>
            </p:cNvSpPr>
            <p:nvPr/>
          </p:nvSpPr>
          <p:spPr bwMode="auto">
            <a:xfrm>
              <a:off x="35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1" name="Line 29"/>
            <p:cNvSpPr>
              <a:spLocks noChangeShapeType="1"/>
            </p:cNvSpPr>
            <p:nvPr/>
          </p:nvSpPr>
          <p:spPr bwMode="auto">
            <a:xfrm>
              <a:off x="3217" y="3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Line 30"/>
            <p:cNvSpPr>
              <a:spLocks noChangeShapeType="1"/>
            </p:cNvSpPr>
            <p:nvPr/>
          </p:nvSpPr>
          <p:spPr bwMode="auto">
            <a:xfrm>
              <a:off x="3789" y="383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Line 31"/>
            <p:cNvSpPr>
              <a:spLocks noChangeShapeType="1"/>
            </p:cNvSpPr>
            <p:nvPr/>
          </p:nvSpPr>
          <p:spPr bwMode="auto">
            <a:xfrm>
              <a:off x="4347" y="3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24" name="Group 32"/>
            <p:cNvGrpSpPr>
              <a:grpSpLocks/>
            </p:cNvGrpSpPr>
            <p:nvPr/>
          </p:nvGrpSpPr>
          <p:grpSpPr bwMode="auto">
            <a:xfrm>
              <a:off x="3024" y="3900"/>
              <a:ext cx="336" cy="284"/>
              <a:chOff x="2872" y="3756"/>
              <a:chExt cx="336" cy="284"/>
            </a:xfrm>
          </p:grpSpPr>
          <p:sp>
            <p:nvSpPr>
              <p:cNvPr id="161825" name="Text Box 33"/>
              <p:cNvSpPr txBox="1">
                <a:spLocks noChangeArrowheads="1"/>
              </p:cNvSpPr>
              <p:nvPr/>
            </p:nvSpPr>
            <p:spPr bwMode="auto">
              <a:xfrm>
                <a:off x="2872" y="375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6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26" name="Text Box 34"/>
              <p:cNvSpPr txBox="1">
                <a:spLocks noChangeArrowheads="1"/>
              </p:cNvSpPr>
              <p:nvPr/>
            </p:nvSpPr>
            <p:spPr bwMode="auto">
              <a:xfrm>
                <a:off x="2952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161827" name="Group 35"/>
            <p:cNvGrpSpPr>
              <a:grpSpLocks/>
            </p:cNvGrpSpPr>
            <p:nvPr/>
          </p:nvGrpSpPr>
          <p:grpSpPr bwMode="auto">
            <a:xfrm>
              <a:off x="3336" y="3900"/>
              <a:ext cx="336" cy="284"/>
              <a:chOff x="3160" y="3756"/>
              <a:chExt cx="336" cy="284"/>
            </a:xfrm>
          </p:grpSpPr>
          <p:sp>
            <p:nvSpPr>
              <p:cNvPr id="161828" name="Text Box 36"/>
              <p:cNvSpPr txBox="1">
                <a:spLocks noChangeArrowheads="1"/>
              </p:cNvSpPr>
              <p:nvPr/>
            </p:nvSpPr>
            <p:spPr bwMode="auto">
              <a:xfrm>
                <a:off x="3160" y="375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4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29" name="Text Box 37"/>
              <p:cNvSpPr txBox="1">
                <a:spLocks noChangeArrowheads="1"/>
              </p:cNvSpPr>
              <p:nvPr/>
            </p:nvSpPr>
            <p:spPr bwMode="auto">
              <a:xfrm>
                <a:off x="324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161830" name="Group 38"/>
            <p:cNvGrpSpPr>
              <a:grpSpLocks/>
            </p:cNvGrpSpPr>
            <p:nvPr/>
          </p:nvGrpSpPr>
          <p:grpSpPr bwMode="auto">
            <a:xfrm>
              <a:off x="3680" y="3900"/>
              <a:ext cx="296" cy="284"/>
              <a:chOff x="3544" y="3756"/>
              <a:chExt cx="296" cy="284"/>
            </a:xfrm>
          </p:grpSpPr>
          <p:sp>
            <p:nvSpPr>
              <p:cNvPr id="161831" name="Text Box 39"/>
              <p:cNvSpPr txBox="1">
                <a:spLocks noChangeArrowheads="1"/>
              </p:cNvSpPr>
              <p:nvPr/>
            </p:nvSpPr>
            <p:spPr bwMode="auto">
              <a:xfrm>
                <a:off x="3544" y="3756"/>
                <a:ext cx="2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latin typeface="Symbol" charset="0"/>
                  </a:rPr>
                  <a:t>-</a:t>
                </a:r>
                <a:r>
                  <a:rPr lang="en-US" sz="1400" u="sng">
                    <a:latin typeface="Symbol" charset="0"/>
                  </a:rPr>
                  <a:t>2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32" name="Text Box 40"/>
              <p:cNvSpPr txBox="1">
                <a:spLocks noChangeArrowheads="1"/>
              </p:cNvSpPr>
              <p:nvPr/>
            </p:nvSpPr>
            <p:spPr bwMode="auto">
              <a:xfrm>
                <a:off x="3600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161833" name="Group 41"/>
            <p:cNvGrpSpPr>
              <a:grpSpLocks/>
            </p:cNvGrpSpPr>
            <p:nvPr/>
          </p:nvGrpSpPr>
          <p:grpSpPr bwMode="auto">
            <a:xfrm>
              <a:off x="4200" y="3900"/>
              <a:ext cx="248" cy="284"/>
              <a:chOff x="4032" y="3756"/>
              <a:chExt cx="248" cy="284"/>
            </a:xfrm>
          </p:grpSpPr>
          <p:sp>
            <p:nvSpPr>
              <p:cNvPr id="161834" name="Text Box 42"/>
              <p:cNvSpPr txBox="1">
                <a:spLocks noChangeArrowheads="1"/>
              </p:cNvSpPr>
              <p:nvPr/>
            </p:nvSpPr>
            <p:spPr bwMode="auto">
              <a:xfrm>
                <a:off x="4042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2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35" name="Text Box 43"/>
              <p:cNvSpPr txBox="1">
                <a:spLocks noChangeArrowheads="1"/>
              </p:cNvSpPr>
              <p:nvPr/>
            </p:nvSpPr>
            <p:spPr bwMode="auto">
              <a:xfrm>
                <a:off x="4032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161836" name="Line 44"/>
            <p:cNvSpPr>
              <a:spLocks noChangeShapeType="1"/>
            </p:cNvSpPr>
            <p:nvPr/>
          </p:nvSpPr>
          <p:spPr bwMode="auto">
            <a:xfrm>
              <a:off x="4588" y="3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37" name="Group 45"/>
            <p:cNvGrpSpPr>
              <a:grpSpLocks/>
            </p:cNvGrpSpPr>
            <p:nvPr/>
          </p:nvGrpSpPr>
          <p:grpSpPr bwMode="auto">
            <a:xfrm>
              <a:off x="4474" y="3900"/>
              <a:ext cx="244" cy="284"/>
              <a:chOff x="4362" y="3756"/>
              <a:chExt cx="244" cy="284"/>
            </a:xfrm>
          </p:grpSpPr>
          <p:sp>
            <p:nvSpPr>
              <p:cNvPr id="161838" name="Text Box 46"/>
              <p:cNvSpPr txBox="1">
                <a:spLocks noChangeArrowheads="1"/>
              </p:cNvSpPr>
              <p:nvPr/>
            </p:nvSpPr>
            <p:spPr bwMode="auto">
              <a:xfrm>
                <a:off x="4362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4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39" name="Text Box 47"/>
              <p:cNvSpPr txBox="1">
                <a:spLocks noChangeArrowheads="1"/>
              </p:cNvSpPr>
              <p:nvPr/>
            </p:nvSpPr>
            <p:spPr bwMode="auto">
              <a:xfrm>
                <a:off x="436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161840" name="Line 48"/>
            <p:cNvSpPr>
              <a:spLocks noChangeShapeType="1"/>
            </p:cNvSpPr>
            <p:nvPr/>
          </p:nvSpPr>
          <p:spPr bwMode="auto">
            <a:xfrm>
              <a:off x="4911" y="383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41" name="Group 49"/>
            <p:cNvGrpSpPr>
              <a:grpSpLocks/>
            </p:cNvGrpSpPr>
            <p:nvPr/>
          </p:nvGrpSpPr>
          <p:grpSpPr bwMode="auto">
            <a:xfrm>
              <a:off x="4800" y="3900"/>
              <a:ext cx="240" cy="284"/>
              <a:chOff x="4648" y="3756"/>
              <a:chExt cx="240" cy="284"/>
            </a:xfrm>
          </p:grpSpPr>
          <p:sp>
            <p:nvSpPr>
              <p:cNvPr id="161842" name="Text Box 50"/>
              <p:cNvSpPr txBox="1">
                <a:spLocks noChangeArrowheads="1"/>
              </p:cNvSpPr>
              <p:nvPr/>
            </p:nvSpPr>
            <p:spPr bwMode="auto">
              <a:xfrm>
                <a:off x="4650" y="3756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u="sng">
                    <a:latin typeface="Symbol" charset="0"/>
                  </a:rPr>
                  <a:t>6</a:t>
                </a:r>
                <a:r>
                  <a:rPr lang="en-US" sz="1400" i="1" u="sng">
                    <a:latin typeface="Symbol" charset="0"/>
                  </a:rPr>
                  <a:t>p</a:t>
                </a:r>
                <a:endParaRPr lang="en-US" i="1">
                  <a:latin typeface="Symbol" charset="0"/>
                </a:endParaRPr>
              </a:p>
            </p:txBody>
          </p:sp>
          <p:sp>
            <p:nvSpPr>
              <p:cNvPr id="161843" name="Text Box 51"/>
              <p:cNvSpPr txBox="1">
                <a:spLocks noChangeArrowheads="1"/>
              </p:cNvSpPr>
              <p:nvPr/>
            </p:nvSpPr>
            <p:spPr bwMode="auto">
              <a:xfrm>
                <a:off x="4648" y="3848"/>
                <a:ext cx="2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Symbol" charset="0"/>
                  </a:rPr>
                  <a:t>t</a:t>
                </a:r>
                <a:endParaRPr lang="en-US"/>
              </a:p>
            </p:txBody>
          </p:sp>
        </p:grpSp>
      </p:grpSp>
      <p:sp>
        <p:nvSpPr>
          <p:cNvPr id="16184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</a:t>
            </a:r>
          </a:p>
        </p:txBody>
      </p:sp>
      <p:sp>
        <p:nvSpPr>
          <p:cNvPr id="161845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Forward/inverse transforms are similar</a:t>
            </a:r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15-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Continuous-Time Fourier Transform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11-8</a:t>
            </a:r>
          </a:p>
        </p:txBody>
      </p:sp>
      <p:sp>
        <p:nvSpPr>
          <p:cNvPr id="54" name="Rectangle 53"/>
          <p:cNvSpPr txBox="1">
            <a:spLocks noChangeArrowheads="1"/>
          </p:cNvSpPr>
          <p:nvPr/>
        </p:nvSpPr>
        <p:spPr bwMode="auto">
          <a:xfrm>
            <a:off x="457200" y="3048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Example:		      </a:t>
            </a:r>
            <a:r>
              <a:rPr lang="en-US" dirty="0" err="1"/>
              <a:t>rect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/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) </a:t>
            </a:r>
            <a:r>
              <a:rPr lang="en-US" dirty="0">
                <a:sym typeface="Symbol" charset="0"/>
              </a:rPr>
              <a:t>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 </a:t>
            </a:r>
            <a:r>
              <a:rPr lang="en-US" dirty="0" err="1"/>
              <a:t>sinc</a:t>
            </a:r>
            <a:r>
              <a:rPr lang="en-US" dirty="0"/>
              <a:t>(</a:t>
            </a:r>
            <a:r>
              <a:rPr lang="en-US" i="1" dirty="0">
                <a:latin typeface="Symbol" charset="0"/>
              </a:rPr>
              <a:t>w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 / (2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))</a:t>
            </a:r>
          </a:p>
        </p:txBody>
      </p:sp>
      <p:sp>
        <p:nvSpPr>
          <p:cNvPr id="55" name="Rectangle 53"/>
          <p:cNvSpPr txBox="1">
            <a:spLocks noChangeArrowheads="1"/>
          </p:cNvSpPr>
          <p:nvPr/>
        </p:nvSpPr>
        <p:spPr bwMode="auto">
          <a:xfrm>
            <a:off x="457200" y="3505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/>
              <a:t>Apply duality	      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 </a:t>
            </a:r>
            <a:r>
              <a:rPr lang="en-US" dirty="0" err="1"/>
              <a:t>sinc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/(2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)) </a:t>
            </a:r>
            <a:r>
              <a:rPr lang="en-US" dirty="0">
                <a:sym typeface="Symbol" charset="0"/>
              </a:rPr>
              <a:t></a:t>
            </a:r>
            <a:r>
              <a:rPr lang="en-US" dirty="0"/>
              <a:t> 2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</a:t>
            </a:r>
            <a:r>
              <a:rPr lang="en-US" dirty="0" err="1"/>
              <a:t>rect</a:t>
            </a:r>
            <a:r>
              <a:rPr lang="en-US" dirty="0"/>
              <a:t>(-</a:t>
            </a:r>
            <a:r>
              <a:rPr lang="en-US" i="1" dirty="0">
                <a:latin typeface="Symbol" charset="0"/>
              </a:rPr>
              <a:t>w</a:t>
            </a:r>
            <a:r>
              <a:rPr lang="en-US" dirty="0"/>
              <a:t>/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)</a:t>
            </a:r>
          </a:p>
        </p:txBody>
      </p:sp>
      <p:sp>
        <p:nvSpPr>
          <p:cNvPr id="56" name="Rectangle 53"/>
          <p:cNvSpPr txBox="1">
            <a:spLocks noChangeArrowheads="1"/>
          </p:cNvSpPr>
          <p:nvPr/>
        </p:nvSpPr>
        <p:spPr bwMode="auto">
          <a:xfrm>
            <a:off x="457200" y="3886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 err="1"/>
              <a:t>rect</a:t>
            </a:r>
            <a:r>
              <a:rPr lang="en-US" dirty="0"/>
              <a:t>(·) is even	      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 </a:t>
            </a:r>
            <a:r>
              <a:rPr lang="en-US" dirty="0" err="1"/>
              <a:t>sinc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/(2</a:t>
            </a:r>
            <a:r>
              <a:rPr lang="en-US" dirty="0">
                <a:latin typeface="Symbol" charset="2"/>
                <a:cs typeface="Symbol" charset="2"/>
              </a:rPr>
              <a:t>p)</a:t>
            </a:r>
            <a:r>
              <a:rPr lang="en-US" dirty="0"/>
              <a:t>) </a:t>
            </a:r>
            <a:r>
              <a:rPr lang="en-US" dirty="0">
                <a:sym typeface="Symbol" charset="0"/>
              </a:rPr>
              <a:t></a:t>
            </a:r>
            <a:r>
              <a:rPr lang="en-US" dirty="0"/>
              <a:t> 2 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 </a:t>
            </a:r>
            <a:r>
              <a:rPr lang="en-US" dirty="0" err="1"/>
              <a:t>rect</a:t>
            </a:r>
            <a:r>
              <a:rPr lang="en-US" dirty="0"/>
              <a:t>(</a:t>
            </a:r>
            <a:r>
              <a:rPr lang="en-US" i="1" dirty="0">
                <a:latin typeface="Symbol" charset="0"/>
              </a:rPr>
              <a:t>w</a:t>
            </a:r>
            <a:r>
              <a:rPr lang="en-US" dirty="0"/>
              <a:t>/</a:t>
            </a:r>
            <a:r>
              <a:rPr lang="en-US" dirty="0">
                <a:latin typeface="Symbol" charset="0"/>
              </a:rPr>
              <a:t>t</a:t>
            </a:r>
            <a:r>
              <a:rPr lang="en-US" dirty="0"/>
              <a:t>)</a:t>
            </a:r>
          </a:p>
        </p:txBody>
      </p: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4672013" y="5127625"/>
            <a:ext cx="814387" cy="681038"/>
            <a:chOff x="2056" y="3104"/>
            <a:chExt cx="513" cy="429"/>
          </a:xfrm>
        </p:grpSpPr>
        <p:sp>
          <p:nvSpPr>
            <p:cNvPr id="58" name="AutoShape 22"/>
            <p:cNvSpPr>
              <a:spLocks noChangeArrowheads="1"/>
            </p:cNvSpPr>
            <p:nvPr/>
          </p:nvSpPr>
          <p:spPr bwMode="auto">
            <a:xfrm>
              <a:off x="2087" y="3372"/>
              <a:ext cx="482" cy="161"/>
            </a:xfrm>
            <a:prstGeom prst="leftRightArrow">
              <a:avLst>
                <a:gd name="adj1" fmla="val 50000"/>
                <a:gd name="adj2" fmla="val 598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2056" y="3104"/>
              <a:ext cx="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i="1" dirty="0">
                  <a:latin typeface="Script" charset="0"/>
                </a:rPr>
                <a:t>F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91200" y="4648200"/>
            <a:ext cx="2209800" cy="1828800"/>
            <a:chOff x="5791200" y="4648200"/>
            <a:chExt cx="2209800" cy="1828800"/>
          </a:xfrm>
        </p:grpSpPr>
        <p:sp>
          <p:nvSpPr>
            <p:cNvPr id="161801" name="Line 9"/>
            <p:cNvSpPr>
              <a:spLocks noChangeShapeType="1"/>
            </p:cNvSpPr>
            <p:nvPr/>
          </p:nvSpPr>
          <p:spPr bwMode="auto">
            <a:xfrm>
              <a:off x="5791200" y="6110288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 flipV="1">
              <a:off x="6705600" y="5119688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6172200" y="550068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7239000" y="5500688"/>
              <a:ext cx="0" cy="614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6172200" y="5500688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Text Box 14"/>
            <p:cNvSpPr txBox="1">
              <a:spLocks noChangeArrowheads="1"/>
            </p:cNvSpPr>
            <p:nvPr/>
          </p:nvSpPr>
          <p:spPr bwMode="auto">
            <a:xfrm>
              <a:off x="6705600" y="6110288"/>
              <a:ext cx="304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0</a:t>
              </a:r>
              <a:endParaRPr lang="en-US"/>
            </a:p>
          </p:txBody>
        </p:sp>
        <p:sp>
          <p:nvSpPr>
            <p:cNvPr id="161807" name="Text Box 15"/>
            <p:cNvSpPr txBox="1">
              <a:spLocks noChangeArrowheads="1"/>
            </p:cNvSpPr>
            <p:nvPr/>
          </p:nvSpPr>
          <p:spPr bwMode="auto">
            <a:xfrm>
              <a:off x="6705600" y="5124450"/>
              <a:ext cx="533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2</a:t>
              </a:r>
              <a:r>
                <a:rPr lang="en-US" sz="1800" dirty="0">
                  <a:latin typeface="Symbol" charset="2"/>
                  <a:cs typeface="Symbol" charset="2"/>
                </a:rPr>
                <a:t>p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7010400" y="6110288"/>
              <a:ext cx="685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Symbol" charset="0"/>
                </a:rPr>
                <a:t>t</a:t>
              </a:r>
              <a:r>
                <a:rPr lang="en-US" sz="1800"/>
                <a:t>/2</a:t>
              </a:r>
              <a:endParaRPr lang="en-US"/>
            </a:p>
          </p:txBody>
        </p:sp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5867400" y="6110288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-</a:t>
              </a:r>
              <a:r>
                <a:rPr lang="en-US" sz="1800">
                  <a:latin typeface="Symbol" charset="0"/>
                </a:rPr>
                <a:t>t</a:t>
              </a:r>
              <a:r>
                <a:rPr lang="en-US" sz="1800"/>
                <a:t>/2</a:t>
              </a:r>
              <a:endParaRPr lang="en-US"/>
            </a:p>
          </p:txBody>
        </p:sp>
        <p:sp>
          <p:nvSpPr>
            <p:cNvPr id="161810" name="Text Box 18"/>
            <p:cNvSpPr txBox="1">
              <a:spLocks noChangeArrowheads="1"/>
            </p:cNvSpPr>
            <p:nvPr/>
          </p:nvSpPr>
          <p:spPr bwMode="auto">
            <a:xfrm>
              <a:off x="7696200" y="5957888"/>
              <a:ext cx="304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latin typeface="Symbol" charset="2"/>
                  <a:cs typeface="Symbol" charset="2"/>
                </a:rPr>
                <a:t>w</a:t>
              </a:r>
              <a:endParaRPr lang="en-US" i="1" dirty="0">
                <a:latin typeface="Symbol" charset="2"/>
                <a:cs typeface="Symbol" charset="2"/>
              </a:endParaRPr>
            </a:p>
          </p:txBody>
        </p:sp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219228"/>
                </p:ext>
              </p:extLst>
            </p:nvPr>
          </p:nvGraphicFramePr>
          <p:xfrm>
            <a:off x="6075363" y="4648200"/>
            <a:ext cx="1195387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60400" imgH="241300" progId="Equation.3">
                    <p:embed/>
                  </p:oleObj>
                </mc:Choice>
                <mc:Fallback>
                  <p:oleObj name="Equation" r:id="rId12" imgW="660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5363" y="4648200"/>
                          <a:ext cx="1195387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700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5" grpId="0" build="p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16646</TotalTime>
  <Words>1422</Words>
  <Application>Microsoft Macintosh PowerPoint</Application>
  <PresentationFormat>On-screen Show (4:3)</PresentationFormat>
  <Paragraphs>310</Paragraphs>
  <Slides>17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Script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Worksheet</vt:lpstr>
      <vt:lpstr>Continuous-Time Fourier Transform</vt:lpstr>
      <vt:lpstr>Linear Systems and Signals Topics</vt:lpstr>
      <vt:lpstr>Continuous-Time Fourier Transform</vt:lpstr>
      <vt:lpstr>Continuous-Time Fourier Transform</vt:lpstr>
      <vt:lpstr>Causal Exponential Signal</vt:lpstr>
      <vt:lpstr>Rectangular Pulse in Time</vt:lpstr>
      <vt:lpstr>Impulse in Time or Frequency</vt:lpstr>
      <vt:lpstr>Two-Sided Cosine Signal</vt:lpstr>
      <vt:lpstr>Duality</vt:lpstr>
      <vt:lpstr>Scaling</vt:lpstr>
      <vt:lpstr>Shifting in Time</vt:lpstr>
      <vt:lpstr>Sinusoidal Amplitude Modulation</vt:lpstr>
      <vt:lpstr>Amplitude Modulation by Cosine</vt:lpstr>
      <vt:lpstr>Amplitude Demodulation by Cosine</vt:lpstr>
      <vt:lpstr>Time Differentiation Property</vt:lpstr>
      <vt:lpstr>Time Integration Property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1241</cp:revision>
  <cp:lastPrinted>2016-05-26T02:20:27Z</cp:lastPrinted>
  <dcterms:created xsi:type="dcterms:W3CDTF">1999-08-31T01:42:33Z</dcterms:created>
  <dcterms:modified xsi:type="dcterms:W3CDTF">2024-08-19T05:32:50Z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