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37" r:id="rId3"/>
    <p:sldId id="438" r:id="rId4"/>
    <p:sldId id="439" r:id="rId5"/>
    <p:sldId id="440" r:id="rId6"/>
    <p:sldId id="441" r:id="rId7"/>
    <p:sldId id="442" r:id="rId8"/>
    <p:sldId id="443" r:id="rId9"/>
    <p:sldId id="445" r:id="rId10"/>
    <p:sldId id="448" r:id="rId11"/>
    <p:sldId id="444" r:id="rId12"/>
    <p:sldId id="446" r:id="rId13"/>
    <p:sldId id="447" r:id="rId14"/>
    <p:sldId id="450" r:id="rId15"/>
    <p:sldId id="451" r:id="rId16"/>
    <p:sldId id="436" r:id="rId1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E9"/>
    <a:srgbClr val="CF35E3"/>
    <a:srgbClr val="DA00FF"/>
    <a:srgbClr val="1FE0E0"/>
    <a:srgbClr val="FC1107"/>
    <a:srgbClr val="EB070B"/>
    <a:srgbClr val="C32A10"/>
    <a:srgbClr val="008000"/>
    <a:srgbClr val="800040"/>
    <a:srgbClr val="FF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60"/>
  </p:normalViewPr>
  <p:slideViewPr>
    <p:cSldViewPr>
      <p:cViewPr varScale="1">
        <p:scale>
          <a:sx n="113" d="100"/>
          <a:sy n="113" d="100"/>
        </p:scale>
        <p:origin x="160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520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9C1538-8C06-C145-B348-B6B904A0B8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51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2675" y="688975"/>
            <a:ext cx="4679950" cy="3509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427538"/>
            <a:ext cx="505618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808DF4-B55E-EC42-B023-904EB67A61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56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17-</a:t>
            </a:r>
            <a:fld id="{25E6C7D9-E153-A246-A118-12F94377C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5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F0256674-A60C-E94E-9F9F-1C820431AC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5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07645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7695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7881BF9C-558B-2145-8DFD-3FA67EFD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17-</a:t>
            </a:r>
            <a:fld id="{48456A70-0021-B84E-925B-88B7CCC4D2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2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17-</a:t>
            </a:r>
            <a:fld id="{33EDC96D-55DE-CA44-A250-A00E3EA1FE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6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76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076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17-</a:t>
            </a:r>
            <a:fld id="{95762E6C-DE49-564A-8C5A-CB9F777757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7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17-</a:t>
            </a:r>
            <a:fld id="{B41D315A-3C59-1141-9ADA-E7C044A046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3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17-</a:t>
            </a:r>
            <a:fld id="{A4D5F681-E361-EC4F-A31C-2C64434285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7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17-</a:t>
            </a:r>
            <a:fld id="{8B3C100E-1D49-9B4B-9283-CFA0E9FD43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8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98833C8E-FE58-5C4B-9D16-66EC237C2A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1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77728885-51BE-1D4A-AD7E-30D0C367FA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3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30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 dirty="0"/>
              <a:t>17-</a:t>
            </a:r>
            <a:fld id="{B4EAA76D-941B-F24A-9A99-FA0C585D58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CC00CC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61.emf"/><Relationship Id="rId5" Type="http://schemas.openxmlformats.org/officeDocument/2006/relationships/image" Target="../media/image58.emf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6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67.emf"/><Relationship Id="rId3" Type="http://schemas.openxmlformats.org/officeDocument/2006/relationships/image" Target="../media/image62.emf"/><Relationship Id="rId7" Type="http://schemas.openxmlformats.org/officeDocument/2006/relationships/image" Target="../media/image64.emf"/><Relationship Id="rId12" Type="http://schemas.openxmlformats.org/officeDocument/2006/relationships/oleObject" Target="../embeddings/oleObject67.bin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66.emf"/><Relationship Id="rId5" Type="http://schemas.openxmlformats.org/officeDocument/2006/relationships/image" Target="../media/image63.emf"/><Relationship Id="rId15" Type="http://schemas.openxmlformats.org/officeDocument/2006/relationships/image" Target="../media/image68.e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65.emf"/><Relationship Id="rId14" Type="http://schemas.openxmlformats.org/officeDocument/2006/relationships/oleObject" Target="../embeddings/oleObject6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wmf"/><Relationship Id="rId4" Type="http://schemas.openxmlformats.org/officeDocument/2006/relationships/oleObject" Target="../embeddings/oleObject7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image" Target="../media/image71.emf"/><Relationship Id="rId7" Type="http://schemas.openxmlformats.org/officeDocument/2006/relationships/image" Target="../media/image73.emf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72.emf"/><Relationship Id="rId4" Type="http://schemas.openxmlformats.org/officeDocument/2006/relationships/oleObject" Target="../embeddings/oleObject72.bin"/><Relationship Id="rId9" Type="http://schemas.openxmlformats.org/officeDocument/2006/relationships/image" Target="../media/image7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80.emf"/><Relationship Id="rId3" Type="http://schemas.openxmlformats.org/officeDocument/2006/relationships/image" Target="../media/image75.emf"/><Relationship Id="rId7" Type="http://schemas.openxmlformats.org/officeDocument/2006/relationships/image" Target="../media/image77.emf"/><Relationship Id="rId12" Type="http://schemas.openxmlformats.org/officeDocument/2006/relationships/oleObject" Target="../embeddings/oleObject80.bin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79.emf"/><Relationship Id="rId5" Type="http://schemas.openxmlformats.org/officeDocument/2006/relationships/image" Target="../media/image76.emf"/><Relationship Id="rId15" Type="http://schemas.openxmlformats.org/officeDocument/2006/relationships/image" Target="../media/image81.emf"/><Relationship Id="rId10" Type="http://schemas.openxmlformats.org/officeDocument/2006/relationships/oleObject" Target="../embeddings/oleObject79.bin"/><Relationship Id="rId4" Type="http://schemas.openxmlformats.org/officeDocument/2006/relationships/oleObject" Target="../embeddings/oleObject76.bin"/><Relationship Id="rId9" Type="http://schemas.openxmlformats.org/officeDocument/2006/relationships/image" Target="../media/image78.emf"/><Relationship Id="rId14" Type="http://schemas.openxmlformats.org/officeDocument/2006/relationships/oleObject" Target="../embeddings/oleObject8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oleObject" Target="../embeddings/oleObject8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wmf"/><Relationship Id="rId4" Type="http://schemas.openxmlformats.org/officeDocument/2006/relationships/oleObject" Target="../embeddings/oleObject8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1.0/legalcode" TargetMode="External"/><Relationship Id="rId2" Type="http://schemas.openxmlformats.org/officeDocument/2006/relationships/hyperlink" Target="http://creativecommons.org/licenses/by-nc-sa/1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emf"/><Relationship Id="rId1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7.emf"/><Relationship Id="rId18" Type="http://schemas.openxmlformats.org/officeDocument/2006/relationships/oleObject" Target="../embeddings/oleObject20.bin"/><Relationship Id="rId26" Type="http://schemas.openxmlformats.org/officeDocument/2006/relationships/oleObject" Target="../embeddings/oleObject24.bin"/><Relationship Id="rId3" Type="http://schemas.openxmlformats.org/officeDocument/2006/relationships/image" Target="../media/image12.emf"/><Relationship Id="rId21" Type="http://schemas.openxmlformats.org/officeDocument/2006/relationships/image" Target="../media/image21.emf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19.wmf"/><Relationship Id="rId25" Type="http://schemas.openxmlformats.org/officeDocument/2006/relationships/image" Target="../media/image23.emf"/><Relationship Id="rId2" Type="http://schemas.openxmlformats.org/officeDocument/2006/relationships/oleObject" Target="../embeddings/oleObject12.bin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6.emf"/><Relationship Id="rId24" Type="http://schemas.openxmlformats.org/officeDocument/2006/relationships/oleObject" Target="../embeddings/oleObject23.bin"/><Relationship Id="rId5" Type="http://schemas.openxmlformats.org/officeDocument/2006/relationships/image" Target="../media/image13.emf"/><Relationship Id="rId15" Type="http://schemas.openxmlformats.org/officeDocument/2006/relationships/image" Target="../media/image18.wmf"/><Relationship Id="rId23" Type="http://schemas.openxmlformats.org/officeDocument/2006/relationships/image" Target="../media/image22.e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20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5.emf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Relationship Id="rId27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1.emf"/><Relationship Id="rId18" Type="http://schemas.openxmlformats.org/officeDocument/2006/relationships/oleObject" Target="../embeddings/oleObject34.bin"/><Relationship Id="rId3" Type="http://schemas.openxmlformats.org/officeDocument/2006/relationships/image" Target="../media/image26.emf"/><Relationship Id="rId7" Type="http://schemas.openxmlformats.org/officeDocument/2006/relationships/image" Target="../media/image28.e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33.emf"/><Relationship Id="rId2" Type="http://schemas.openxmlformats.org/officeDocument/2006/relationships/oleObject" Target="../embeddings/oleObject26.bin"/><Relationship Id="rId16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0.emf"/><Relationship Id="rId5" Type="http://schemas.openxmlformats.org/officeDocument/2006/relationships/image" Target="../media/image27.emf"/><Relationship Id="rId15" Type="http://schemas.openxmlformats.org/officeDocument/2006/relationships/image" Target="../media/image32.emf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34.e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29.emf"/><Relationship Id="rId14" Type="http://schemas.openxmlformats.org/officeDocument/2006/relationships/oleObject" Target="../embeddings/oleObject3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40.emf"/><Relationship Id="rId18" Type="http://schemas.openxmlformats.org/officeDocument/2006/relationships/oleObject" Target="../embeddings/oleObject43.bin"/><Relationship Id="rId3" Type="http://schemas.openxmlformats.org/officeDocument/2006/relationships/image" Target="../media/image35.emf"/><Relationship Id="rId21" Type="http://schemas.openxmlformats.org/officeDocument/2006/relationships/image" Target="../media/image44.emf"/><Relationship Id="rId7" Type="http://schemas.openxmlformats.org/officeDocument/2006/relationships/image" Target="../media/image37.emf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42.emf"/><Relationship Id="rId2" Type="http://schemas.openxmlformats.org/officeDocument/2006/relationships/oleObject" Target="../embeddings/oleObject35.bin"/><Relationship Id="rId16" Type="http://schemas.openxmlformats.org/officeDocument/2006/relationships/oleObject" Target="../embeddings/oleObject42.bin"/><Relationship Id="rId20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39.emf"/><Relationship Id="rId5" Type="http://schemas.openxmlformats.org/officeDocument/2006/relationships/image" Target="../media/image36.emf"/><Relationship Id="rId15" Type="http://schemas.openxmlformats.org/officeDocument/2006/relationships/image" Target="../media/image41.emf"/><Relationship Id="rId10" Type="http://schemas.openxmlformats.org/officeDocument/2006/relationships/oleObject" Target="../embeddings/oleObject39.bin"/><Relationship Id="rId19" Type="http://schemas.openxmlformats.org/officeDocument/2006/relationships/image" Target="../media/image43.e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8.emf"/><Relationship Id="rId14" Type="http://schemas.openxmlformats.org/officeDocument/2006/relationships/oleObject" Target="../embeddings/oleObject4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50.emf"/><Relationship Id="rId18" Type="http://schemas.openxmlformats.org/officeDocument/2006/relationships/oleObject" Target="../embeddings/oleObject53.bin"/><Relationship Id="rId3" Type="http://schemas.openxmlformats.org/officeDocument/2006/relationships/image" Target="../media/image45.emf"/><Relationship Id="rId21" Type="http://schemas.openxmlformats.org/officeDocument/2006/relationships/image" Target="../media/image54.emf"/><Relationship Id="rId7" Type="http://schemas.openxmlformats.org/officeDocument/2006/relationships/image" Target="../media/image47.e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52.emf"/><Relationship Id="rId25" Type="http://schemas.openxmlformats.org/officeDocument/2006/relationships/image" Target="../media/image56.emf"/><Relationship Id="rId2" Type="http://schemas.openxmlformats.org/officeDocument/2006/relationships/oleObject" Target="../embeddings/oleObject45.bin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49.emf"/><Relationship Id="rId24" Type="http://schemas.openxmlformats.org/officeDocument/2006/relationships/oleObject" Target="../embeddings/oleObject56.bin"/><Relationship Id="rId5" Type="http://schemas.openxmlformats.org/officeDocument/2006/relationships/image" Target="../media/image46.emf"/><Relationship Id="rId15" Type="http://schemas.openxmlformats.org/officeDocument/2006/relationships/image" Target="../media/image51.emf"/><Relationship Id="rId23" Type="http://schemas.openxmlformats.org/officeDocument/2006/relationships/image" Target="../media/image55.emf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53.e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51.bin"/><Relationship Id="rId22" Type="http://schemas.openxmlformats.org/officeDocument/2006/relationships/oleObject" Target="../embeddings/oleObject5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The Laplace Transform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895600"/>
            <a:ext cx="76962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charset="0"/>
              </a:rPr>
              <a:t>Prof. Brian L. Evans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Dept. of Electrical and Computer Engineering</a:t>
            </a:r>
          </a:p>
          <a:p>
            <a:r>
              <a:rPr lang="en-US" dirty="0">
                <a:latin typeface="Times New Roman" charset="0"/>
              </a:rPr>
              <a:t>The University of Texas at Austin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0" i="1" dirty="0">
                <a:solidFill>
                  <a:schemeClr val="tx1"/>
                </a:solidFill>
              </a:rPr>
              <a:t>EE 313 Linear Systems and Signals                          Fall 2024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0" y="59436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 i="1" dirty="0"/>
              <a:t>Lecture 17                     http://</a:t>
            </a:r>
            <a:r>
              <a:rPr lang="en-US" sz="2000" b="0" i="1" dirty="0" err="1"/>
              <a:t>www.ece.utexas.edu</a:t>
            </a:r>
            <a:r>
              <a:rPr lang="en-US" sz="2000" b="0" i="1" dirty="0"/>
              <a:t>/~</a:t>
            </a:r>
            <a:r>
              <a:rPr lang="en-US" sz="2000" b="0" i="1" dirty="0" err="1"/>
              <a:t>bevans</a:t>
            </a:r>
            <a:r>
              <a:rPr lang="en-US" sz="2000" b="0" i="1" dirty="0"/>
              <a:t>/courses/signals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62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Textbook: McClellan, Schafer &amp; Yoder, </a:t>
            </a:r>
            <a:r>
              <a:rPr lang="en-US" sz="2000" i="1" dirty="0">
                <a:solidFill>
                  <a:srgbClr val="0000FF"/>
                </a:solidFill>
              </a:rPr>
              <a:t>Signal Processing First, </a:t>
            </a:r>
            <a:r>
              <a:rPr lang="en-US" sz="2000" dirty="0">
                <a:solidFill>
                  <a:srgbClr val="0000FF"/>
                </a:solidFill>
              </a:rPr>
              <a:t>2003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Properties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17-</a:t>
            </a:r>
            <a:fld id="{48456A70-0021-B84E-925B-88B7CCC4D2F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The Laplace Transform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16-6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95600" cy="533400"/>
          </a:xfrm>
        </p:spPr>
        <p:txBody>
          <a:bodyPr/>
          <a:lstStyle/>
          <a:p>
            <a:r>
              <a:rPr lang="en-US" dirty="0"/>
              <a:t>Freq. shifting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598627"/>
              </p:ext>
            </p:extLst>
          </p:nvPr>
        </p:nvGraphicFramePr>
        <p:xfrm>
          <a:off x="3709988" y="1665288"/>
          <a:ext cx="240347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800" imgH="254000" progId="Equation.3">
                  <p:embed/>
                </p:oleObj>
              </mc:Choice>
              <mc:Fallback>
                <p:oleObj name="Equation" r:id="rId2" imgW="13208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988" y="1665288"/>
                        <a:ext cx="240347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2362200"/>
            <a:ext cx="2895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Convolution</a:t>
            </a:r>
            <a:br>
              <a:rPr lang="en-US" dirty="0"/>
            </a:br>
            <a:r>
              <a:rPr lang="en-US" dirty="0"/>
              <a:t>in time</a:t>
            </a: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301120"/>
              </p:ext>
            </p:extLst>
          </p:nvPr>
        </p:nvGraphicFramePr>
        <p:xfrm>
          <a:off x="3733800" y="2436813"/>
          <a:ext cx="31464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51000" imgH="241300" progId="Equation.3">
                  <p:embed/>
                </p:oleObj>
              </mc:Choice>
              <mc:Fallback>
                <p:oleObj name="Equation" r:id="rId4" imgW="1651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436813"/>
                        <a:ext cx="314642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318796"/>
              </p:ext>
            </p:extLst>
          </p:nvPr>
        </p:nvGraphicFramePr>
        <p:xfrm>
          <a:off x="3744912" y="3265488"/>
          <a:ext cx="3798888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20900" imgH="431800" progId="Equation.3">
                  <p:embed/>
                </p:oleObj>
              </mc:Choice>
              <mc:Fallback>
                <p:oleObj name="Equation" r:id="rId6" imgW="2120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912" y="3265488"/>
                        <a:ext cx="3798888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3276600"/>
            <a:ext cx="2895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Convolution</a:t>
            </a:r>
            <a:br>
              <a:rPr lang="en-US" dirty="0"/>
            </a:br>
            <a:r>
              <a:rPr lang="en-US" dirty="0"/>
              <a:t>in frequency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57200" y="4267200"/>
            <a:ext cx="2895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Scaling in time or frequency</a:t>
            </a: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814955"/>
              </p:ext>
            </p:extLst>
          </p:nvPr>
        </p:nvGraphicFramePr>
        <p:xfrm>
          <a:off x="3763963" y="4092575"/>
          <a:ext cx="3338512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54200" imgH="457200" progId="Equation.3">
                  <p:embed/>
                </p:oleObj>
              </mc:Choice>
              <mc:Fallback>
                <p:oleObj name="Equation" r:id="rId8" imgW="1854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963" y="4092575"/>
                        <a:ext cx="3338512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1981200" y="5273675"/>
            <a:ext cx="2133600" cy="1479550"/>
            <a:chOff x="2736" y="1814"/>
            <a:chExt cx="1344" cy="932"/>
          </a:xfrm>
        </p:grpSpPr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V="1">
              <a:off x="2736" y="244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 flipV="1">
              <a:off x="3264" y="206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>
              <a:off x="2976" y="2256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 flipV="1">
              <a:off x="2976" y="225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 flipV="1">
              <a:off x="3552" y="225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3792" y="2304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/>
                <a:t>t</a:t>
              </a:r>
            </a:p>
          </p:txBody>
        </p: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3120" y="1814"/>
              <a:ext cx="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 dirty="0"/>
                <a:t>x</a:t>
              </a:r>
              <a:r>
                <a:rPr lang="en-US" sz="2000" dirty="0"/>
                <a:t>(</a:t>
              </a:r>
              <a:r>
                <a:rPr lang="en-US" sz="2000" i="1" dirty="0"/>
                <a:t>t</a:t>
              </a:r>
              <a:r>
                <a:rPr lang="en-US" sz="2000" dirty="0"/>
                <a:t>)</a:t>
              </a:r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3456" y="2496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/>
                <a:t>2</a:t>
              </a:r>
            </a:p>
          </p:txBody>
        </p:sp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2876" y="2496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/>
                <a:t>-2</a:t>
              </a:r>
            </a:p>
          </p:txBody>
        </p:sp>
      </p:grpSp>
      <p:grpSp>
        <p:nvGrpSpPr>
          <p:cNvPr id="26" name="Group 29"/>
          <p:cNvGrpSpPr>
            <a:grpSpLocks/>
          </p:cNvGrpSpPr>
          <p:nvPr/>
        </p:nvGrpSpPr>
        <p:grpSpPr bwMode="auto">
          <a:xfrm>
            <a:off x="4267200" y="5257800"/>
            <a:ext cx="2133600" cy="1479550"/>
            <a:chOff x="4176" y="1804"/>
            <a:chExt cx="1344" cy="932"/>
          </a:xfrm>
        </p:grpSpPr>
        <p:sp>
          <p:nvSpPr>
            <p:cNvPr id="27" name="Line 19"/>
            <p:cNvSpPr>
              <a:spLocks noChangeShapeType="1"/>
            </p:cNvSpPr>
            <p:nvPr/>
          </p:nvSpPr>
          <p:spPr bwMode="auto">
            <a:xfrm flipV="1">
              <a:off x="4176" y="243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 flipV="1">
              <a:off x="4704" y="205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Line 21"/>
            <p:cNvSpPr>
              <a:spLocks noChangeShapeType="1"/>
            </p:cNvSpPr>
            <p:nvPr/>
          </p:nvSpPr>
          <p:spPr bwMode="auto">
            <a:xfrm>
              <a:off x="4560" y="225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Line 22"/>
            <p:cNvSpPr>
              <a:spLocks noChangeShapeType="1"/>
            </p:cNvSpPr>
            <p:nvPr/>
          </p:nvSpPr>
          <p:spPr bwMode="auto">
            <a:xfrm flipV="1">
              <a:off x="4560" y="224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Line 23"/>
            <p:cNvSpPr>
              <a:spLocks noChangeShapeType="1"/>
            </p:cNvSpPr>
            <p:nvPr/>
          </p:nvSpPr>
          <p:spPr bwMode="auto">
            <a:xfrm flipV="1">
              <a:off x="4848" y="224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Text Box 24"/>
            <p:cNvSpPr txBox="1">
              <a:spLocks noChangeArrowheads="1"/>
            </p:cNvSpPr>
            <p:nvPr/>
          </p:nvSpPr>
          <p:spPr bwMode="auto">
            <a:xfrm>
              <a:off x="5232" y="2294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/>
                <a:t>t</a:t>
              </a:r>
            </a:p>
          </p:txBody>
        </p:sp>
        <p:sp>
          <p:nvSpPr>
            <p:cNvPr id="33" name="Text Box 25"/>
            <p:cNvSpPr txBox="1">
              <a:spLocks noChangeArrowheads="1"/>
            </p:cNvSpPr>
            <p:nvPr/>
          </p:nvSpPr>
          <p:spPr bwMode="auto">
            <a:xfrm>
              <a:off x="4560" y="1804"/>
              <a:ext cx="52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 dirty="0"/>
                <a:t>x</a:t>
              </a:r>
              <a:r>
                <a:rPr lang="en-US" sz="2000" dirty="0"/>
                <a:t>(</a:t>
              </a:r>
              <a:r>
                <a:rPr lang="en-US" sz="2000" i="1" dirty="0"/>
                <a:t>2 t</a:t>
              </a:r>
              <a:r>
                <a:rPr lang="en-US" sz="2000" dirty="0"/>
                <a:t>)</a:t>
              </a:r>
            </a:p>
          </p:txBody>
        </p:sp>
        <p:sp>
          <p:nvSpPr>
            <p:cNvPr id="34" name="Text Box 26"/>
            <p:cNvSpPr txBox="1">
              <a:spLocks noChangeArrowheads="1"/>
            </p:cNvSpPr>
            <p:nvPr/>
          </p:nvSpPr>
          <p:spPr bwMode="auto">
            <a:xfrm>
              <a:off x="4752" y="2486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/>
                <a:t>1</a:t>
              </a:r>
            </a:p>
          </p:txBody>
        </p:sp>
        <p:sp>
          <p:nvSpPr>
            <p:cNvPr id="35" name="Rectangle 27"/>
            <p:cNvSpPr>
              <a:spLocks noChangeArrowheads="1"/>
            </p:cNvSpPr>
            <p:nvPr/>
          </p:nvSpPr>
          <p:spPr bwMode="auto">
            <a:xfrm>
              <a:off x="4455" y="2486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/>
                <a:t>-1</a:t>
              </a:r>
            </a:p>
          </p:txBody>
        </p:sp>
      </p:grp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5867400" y="5257800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000" i="1" dirty="0">
                <a:solidFill>
                  <a:srgbClr val="0000FF"/>
                </a:solidFill>
              </a:rPr>
              <a:t>Area reduced by factor 2</a:t>
            </a:r>
          </a:p>
        </p:txBody>
      </p:sp>
      <p:sp>
        <p:nvSpPr>
          <p:cNvPr id="37" name="Oval 32"/>
          <p:cNvSpPr>
            <a:spLocks noChangeArrowheads="1"/>
          </p:cNvSpPr>
          <p:nvPr/>
        </p:nvSpPr>
        <p:spPr bwMode="auto">
          <a:xfrm>
            <a:off x="5295513" y="5943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" name="Oval 33"/>
          <p:cNvSpPr>
            <a:spLocks noChangeArrowheads="1"/>
          </p:cNvSpPr>
          <p:nvPr/>
        </p:nvSpPr>
        <p:spPr bwMode="auto">
          <a:xfrm>
            <a:off x="3238887" y="5943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Freeform 35"/>
          <p:cNvSpPr>
            <a:spLocks/>
          </p:cNvSpPr>
          <p:nvPr/>
        </p:nvSpPr>
        <p:spPr bwMode="auto">
          <a:xfrm>
            <a:off x="3429000" y="5334000"/>
            <a:ext cx="1828800" cy="533400"/>
          </a:xfrm>
          <a:custGeom>
            <a:avLst/>
            <a:gdLst>
              <a:gd name="T0" fmla="*/ 0 w 2256"/>
              <a:gd name="T1" fmla="*/ 296 h 344"/>
              <a:gd name="T2" fmla="*/ 1152 w 2256"/>
              <a:gd name="T3" fmla="*/ 8 h 344"/>
              <a:gd name="T4" fmla="*/ 2256 w 2256"/>
              <a:gd name="T5" fmla="*/ 344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56" h="344">
                <a:moveTo>
                  <a:pt x="0" y="296"/>
                </a:moveTo>
                <a:cubicBezTo>
                  <a:pt x="388" y="148"/>
                  <a:pt x="776" y="0"/>
                  <a:pt x="1152" y="8"/>
                </a:cubicBezTo>
                <a:cubicBezTo>
                  <a:pt x="1528" y="16"/>
                  <a:pt x="1892" y="180"/>
                  <a:pt x="2256" y="344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4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691416"/>
              </p:ext>
            </p:extLst>
          </p:nvPr>
        </p:nvGraphicFramePr>
        <p:xfrm>
          <a:off x="7530971" y="2247516"/>
          <a:ext cx="1421371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39800" imgH="546100" progId="Equation.3">
                  <p:embed/>
                </p:oleObj>
              </mc:Choice>
              <mc:Fallback>
                <p:oleObj name="Equation" r:id="rId10" imgW="9398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0971" y="2247516"/>
                        <a:ext cx="1421371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Oval 41"/>
          <p:cNvSpPr/>
          <p:nvPr/>
        </p:nvSpPr>
        <p:spPr bwMode="auto">
          <a:xfrm>
            <a:off x="4800600" y="4063488"/>
            <a:ext cx="406658" cy="964944"/>
          </a:xfrm>
          <a:prstGeom prst="ellipse">
            <a:avLst/>
          </a:prstGeom>
          <a:noFill/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181600" y="4876800"/>
            <a:ext cx="762000" cy="381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dash"/>
            <a:round/>
            <a:headEnd type="triangl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15149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build="p"/>
      <p:bldP spid="13" grpId="0" build="p"/>
      <p:bldP spid="14" grpId="0" build="p"/>
      <p:bldP spid="36" grpId="0"/>
      <p:bldP spid="37" grpId="0" animBg="1"/>
      <p:bldP spid="38" grpId="0" animBg="1"/>
      <p:bldP spid="39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One-Sided Sinusoids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17-</a:t>
            </a:r>
            <a:fld id="{48456A70-0021-B84E-925B-88B7CCC4D2F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0"/>
            <a:ext cx="236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Cosine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578094"/>
              </p:ext>
            </p:extLst>
          </p:nvPr>
        </p:nvGraphicFramePr>
        <p:xfrm>
          <a:off x="2882771" y="1703004"/>
          <a:ext cx="196215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600" imgH="266700" progId="Equation.3">
                  <p:embed/>
                </p:oleObj>
              </mc:Choice>
              <mc:Fallback>
                <p:oleObj name="Equation" r:id="rId2" imgW="11176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771" y="1703004"/>
                        <a:ext cx="196215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508624"/>
              </p:ext>
            </p:extLst>
          </p:nvPr>
        </p:nvGraphicFramePr>
        <p:xfrm>
          <a:off x="4800600" y="2276475"/>
          <a:ext cx="38798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09800" imgH="393700" progId="Equation.3">
                  <p:embed/>
                </p:oleObj>
              </mc:Choice>
              <mc:Fallback>
                <p:oleObj name="Equation" r:id="rId4" imgW="2209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276475"/>
                        <a:ext cx="387985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388278"/>
              </p:ext>
            </p:extLst>
          </p:nvPr>
        </p:nvGraphicFramePr>
        <p:xfrm>
          <a:off x="4800600" y="3048000"/>
          <a:ext cx="289718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51000" imgH="431800" progId="Equation.3">
                  <p:embed/>
                </p:oleObj>
              </mc:Choice>
              <mc:Fallback>
                <p:oleObj name="Equation" r:id="rId6" imgW="1651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048000"/>
                        <a:ext cx="2897188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818274"/>
              </p:ext>
            </p:extLst>
          </p:nvPr>
        </p:nvGraphicFramePr>
        <p:xfrm>
          <a:off x="4800600" y="3810000"/>
          <a:ext cx="276383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74800" imgH="431800" progId="Equation.3">
                  <p:embed/>
                </p:oleObj>
              </mc:Choice>
              <mc:Fallback>
                <p:oleObj name="Equation" r:id="rId8" imgW="1574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810000"/>
                        <a:ext cx="2763838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932221"/>
              </p:ext>
            </p:extLst>
          </p:nvPr>
        </p:nvGraphicFramePr>
        <p:xfrm>
          <a:off x="4876800" y="1524000"/>
          <a:ext cx="31877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16100" imgH="431800" progId="Equation.3">
                  <p:embed/>
                </p:oleObj>
              </mc:Choice>
              <mc:Fallback>
                <p:oleObj name="Equation" r:id="rId10" imgW="1816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524000"/>
                        <a:ext cx="31877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4800600"/>
            <a:ext cx="236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Sine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The Laplace Transform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16-3</a:t>
            </a: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857766"/>
              </p:ext>
            </p:extLst>
          </p:nvPr>
        </p:nvGraphicFramePr>
        <p:xfrm>
          <a:off x="2882900" y="4876800"/>
          <a:ext cx="19177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92200" imgH="266700" progId="Equation.3">
                  <p:embed/>
                </p:oleObj>
              </mc:Choice>
              <mc:Fallback>
                <p:oleObj name="Equation" r:id="rId12" imgW="10922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4876800"/>
                        <a:ext cx="19177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66256"/>
              </p:ext>
            </p:extLst>
          </p:nvPr>
        </p:nvGraphicFramePr>
        <p:xfrm>
          <a:off x="4817805" y="4716207"/>
          <a:ext cx="276383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74800" imgH="444500" progId="Equation.3">
                  <p:embed/>
                </p:oleObj>
              </mc:Choice>
              <mc:Fallback>
                <p:oleObj name="Equation" r:id="rId14" imgW="1574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7805" y="4716207"/>
                        <a:ext cx="2763837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3400" y="5862935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More transform pairs in Table 16-1 on page 16 of Chapter 16  </a:t>
            </a:r>
          </a:p>
        </p:txBody>
      </p:sp>
    </p:spTree>
    <p:extLst>
      <p:ext uri="{BB962C8B-B14F-4D97-AF65-F5344CB8AC3E}">
        <p14:creationId xmlns:p14="http://schemas.microsoft.com/office/powerpoint/2010/main" val="24878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 build="p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Laplace Transform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2209800" cy="533400"/>
          </a:xfrm>
        </p:spPr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17-</a:t>
            </a:r>
            <a:fld id="{48456A70-0021-B84E-925B-88B7CCC4D2F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The Laplace Transform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16-7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745069"/>
              </p:ext>
            </p:extLst>
          </p:nvPr>
        </p:nvGraphicFramePr>
        <p:xfrm>
          <a:off x="2971800" y="1323975"/>
          <a:ext cx="3506788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482600" progId="Equation.3">
                  <p:embed/>
                </p:oleObj>
              </mc:Choice>
              <mc:Fallback>
                <p:oleObj name="Equation" r:id="rId2" imgW="1752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323975"/>
                        <a:ext cx="3506788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22098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   is a contour integral over a complex region in </a:t>
            </a:r>
            <a:r>
              <a:rPr lang="en-US" i="1" dirty="0"/>
              <a:t>s</a:t>
            </a:r>
            <a:r>
              <a:rPr lang="en-US" dirty="0"/>
              <a:t> plane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452122"/>
              </p:ext>
            </p:extLst>
          </p:nvPr>
        </p:nvGraphicFramePr>
        <p:xfrm>
          <a:off x="978545" y="2209800"/>
          <a:ext cx="333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112" imgH="279279" progId="Equation.3">
                  <p:embed/>
                </p:oleObj>
              </mc:Choice>
              <mc:Fallback>
                <p:oleObj name="Equation" r:id="rId4" imgW="203112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545" y="2209800"/>
                        <a:ext cx="3333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2743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i="1" dirty="0"/>
              <a:t>c</a:t>
            </a:r>
            <a:r>
              <a:rPr lang="en-US" dirty="0"/>
              <a:t> is a real constant chosen to ensure convergence of integral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3276600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Use transform pairs and properties instead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3886200"/>
            <a:ext cx="8077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70000"/>
              </a:spcBef>
              <a:defRPr/>
            </a:pPr>
            <a:r>
              <a:rPr lang="en-US" dirty="0"/>
              <a:t>Many Laplace transform expressions are ratios of two polynomials, a.k.a. rational functions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4800600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lnSpc>
                <a:spcPct val="90000"/>
              </a:lnSpc>
              <a:spcBef>
                <a:spcPct val="70000"/>
              </a:spcBef>
              <a:buNone/>
              <a:defRPr/>
            </a:pPr>
            <a:r>
              <a:rPr lang="en-US" dirty="0"/>
              <a:t>Convert a rational expression to simpler forms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57200" y="5334000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lnSpc>
                <a:spcPct val="90000"/>
              </a:lnSpc>
              <a:spcBef>
                <a:spcPct val="70000"/>
              </a:spcBef>
              <a:buNone/>
              <a:defRPr/>
            </a:pPr>
            <a:r>
              <a:rPr lang="en-US" dirty="0"/>
              <a:t>Apply partial fractions decomposition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57200" y="5867400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lnSpc>
                <a:spcPct val="90000"/>
              </a:lnSpc>
              <a:spcBef>
                <a:spcPct val="70000"/>
              </a:spcBef>
              <a:buNone/>
              <a:defRPr/>
            </a:pPr>
            <a:r>
              <a:rPr lang="en-US" dirty="0"/>
              <a:t>Use transform pairs</a:t>
            </a:r>
          </a:p>
        </p:txBody>
      </p:sp>
    </p:spTree>
    <p:extLst>
      <p:ext uri="{BB962C8B-B14F-4D97-AF65-F5344CB8AC3E}">
        <p14:creationId xmlns:p14="http://schemas.microsoft.com/office/powerpoint/2010/main" val="113630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10" grpId="0" build="p"/>
      <p:bldP spid="11" grpId="0" build="p"/>
      <p:bldP spid="13" grpId="0" build="p"/>
      <p:bldP spid="14" grpId="0" build="p"/>
      <p:bldP spid="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Partial Fractions Example #1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609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Compute </a:t>
            </a:r>
            <a:r>
              <a:rPr lang="en-US" b="0" i="1" dirty="0">
                <a:solidFill>
                  <a:schemeClr val="tx1"/>
                </a:solidFill>
              </a:rPr>
              <a:t>y</a:t>
            </a:r>
            <a:r>
              <a:rPr lang="en-US" b="0" dirty="0">
                <a:solidFill>
                  <a:schemeClr val="tx1"/>
                </a:solidFill>
              </a:rPr>
              <a:t>(</a:t>
            </a:r>
            <a:r>
              <a:rPr lang="en-US" b="0" i="1" dirty="0">
                <a:solidFill>
                  <a:schemeClr val="tx1"/>
                </a:solidFill>
              </a:rPr>
              <a:t>t</a:t>
            </a:r>
            <a:r>
              <a:rPr lang="en-US" b="0" dirty="0">
                <a:solidFill>
                  <a:schemeClr val="tx1"/>
                </a:solidFill>
              </a:rPr>
              <a:t>) = </a:t>
            </a:r>
            <a:r>
              <a:rPr lang="en-US" b="0" i="1" dirty="0">
                <a:solidFill>
                  <a:schemeClr val="tx1"/>
                </a:solidFill>
              </a:rPr>
              <a:t>e </a:t>
            </a:r>
            <a:r>
              <a:rPr lang="en-US" b="0" i="1" baseline="30000" dirty="0">
                <a:solidFill>
                  <a:schemeClr val="tx1"/>
                </a:solidFill>
              </a:rPr>
              <a:t>a t </a:t>
            </a:r>
            <a:r>
              <a:rPr lang="en-US" b="0" i="1" dirty="0">
                <a:solidFill>
                  <a:schemeClr val="tx1"/>
                </a:solidFill>
              </a:rPr>
              <a:t>u</a:t>
            </a:r>
            <a:r>
              <a:rPr lang="en-US" b="0" dirty="0">
                <a:solidFill>
                  <a:schemeClr val="tx1"/>
                </a:solidFill>
              </a:rPr>
              <a:t>(</a:t>
            </a:r>
            <a:r>
              <a:rPr lang="en-US" b="0" i="1" dirty="0">
                <a:solidFill>
                  <a:schemeClr val="tx1"/>
                </a:solidFill>
              </a:rPr>
              <a:t>t</a:t>
            </a:r>
            <a:r>
              <a:rPr lang="en-US" b="0" dirty="0">
                <a:solidFill>
                  <a:schemeClr val="tx1"/>
                </a:solidFill>
              </a:rPr>
              <a:t>) * </a:t>
            </a:r>
            <a:r>
              <a:rPr lang="en-US" b="0" i="1" dirty="0">
                <a:solidFill>
                  <a:schemeClr val="tx1"/>
                </a:solidFill>
              </a:rPr>
              <a:t>e </a:t>
            </a:r>
            <a:r>
              <a:rPr lang="en-US" b="0" i="1" baseline="30000" dirty="0">
                <a:solidFill>
                  <a:schemeClr val="tx1"/>
                </a:solidFill>
              </a:rPr>
              <a:t>b t </a:t>
            </a:r>
            <a:r>
              <a:rPr lang="en-US" b="0" i="1" dirty="0">
                <a:solidFill>
                  <a:schemeClr val="tx1"/>
                </a:solidFill>
              </a:rPr>
              <a:t>u</a:t>
            </a:r>
            <a:r>
              <a:rPr lang="en-US" b="0" dirty="0">
                <a:solidFill>
                  <a:schemeClr val="tx1"/>
                </a:solidFill>
              </a:rPr>
              <a:t>(</a:t>
            </a:r>
            <a:r>
              <a:rPr lang="en-US" b="0" i="1" dirty="0">
                <a:solidFill>
                  <a:schemeClr val="tx1"/>
                </a:solidFill>
              </a:rPr>
              <a:t>t</a:t>
            </a:r>
            <a:r>
              <a:rPr lang="en-US" b="0" dirty="0">
                <a:solidFill>
                  <a:schemeClr val="tx1"/>
                </a:solidFill>
              </a:rPr>
              <a:t>)</a:t>
            </a:r>
            <a:r>
              <a:rPr lang="en-US" dirty="0"/>
              <a:t> , where </a:t>
            </a:r>
            <a:r>
              <a:rPr lang="en-US" b="0" i="1" dirty="0">
                <a:solidFill>
                  <a:schemeClr val="tx1"/>
                </a:solidFill>
              </a:rPr>
              <a:t>a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  <a:sym typeface="Symbol" charset="0"/>
              </a:rPr>
              <a:t> </a:t>
            </a:r>
            <a:r>
              <a:rPr lang="en-US" b="0" i="1" dirty="0">
                <a:solidFill>
                  <a:schemeClr val="tx1"/>
                </a:solidFill>
              </a:rPr>
              <a:t>b</a:t>
            </a: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104284"/>
              </p:ext>
            </p:extLst>
          </p:nvPr>
        </p:nvGraphicFramePr>
        <p:xfrm>
          <a:off x="1371600" y="3863975"/>
          <a:ext cx="30194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76400" imgH="393700" progId="Equation.3">
                  <p:embed/>
                </p:oleObj>
              </mc:Choice>
              <mc:Fallback>
                <p:oleObj name="Equation" r:id="rId2" imgW="1676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63975"/>
                        <a:ext cx="30194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17-</a:t>
            </a:r>
            <a:fld id="{48456A70-0021-B84E-925B-88B7CCC4D2F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9600" y="48006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dirty="0"/>
              <a:t>If </a:t>
            </a:r>
            <a:r>
              <a:rPr lang="en-US" b="0" i="1" dirty="0">
                <a:solidFill>
                  <a:schemeClr val="tx1"/>
                </a:solidFill>
              </a:rPr>
              <a:t>a</a:t>
            </a:r>
            <a:r>
              <a:rPr lang="en-US" b="0" dirty="0">
                <a:solidFill>
                  <a:schemeClr val="tx1"/>
                </a:solidFill>
              </a:rPr>
              <a:t> = </a:t>
            </a:r>
            <a:r>
              <a:rPr lang="en-US" b="0" i="1" dirty="0">
                <a:solidFill>
                  <a:schemeClr val="tx1"/>
                </a:solidFill>
              </a:rPr>
              <a:t>b</a:t>
            </a:r>
            <a:r>
              <a:rPr lang="en-US" dirty="0"/>
              <a:t>, then we would have resonance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09600" y="53340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dirty="0"/>
              <a:t>What form would the resonant solution take?</a:t>
            </a: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719911"/>
              </p:ext>
            </p:extLst>
          </p:nvPr>
        </p:nvGraphicFramePr>
        <p:xfrm>
          <a:off x="1295400" y="2209800"/>
          <a:ext cx="24463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900" imgH="279400" progId="Equation.3">
                  <p:embed/>
                </p:oleObj>
              </mc:Choice>
              <mc:Fallback>
                <p:oleObj name="Equation" r:id="rId4" imgW="13589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09800"/>
                        <a:ext cx="244633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603121"/>
              </p:ext>
            </p:extLst>
          </p:nvPr>
        </p:nvGraphicFramePr>
        <p:xfrm>
          <a:off x="3786188" y="2095884"/>
          <a:ext cx="18526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700" imgH="444500" progId="Equation.3">
                  <p:embed/>
                </p:oleObj>
              </mc:Choice>
              <mc:Fallback>
                <p:oleObj name="Equation" r:id="rId6" imgW="10287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2095884"/>
                        <a:ext cx="1852612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797642"/>
              </p:ext>
            </p:extLst>
          </p:nvPr>
        </p:nvGraphicFramePr>
        <p:xfrm>
          <a:off x="3733800" y="2971800"/>
          <a:ext cx="23320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95400" imgH="431800" progId="Equation.3">
                  <p:embed/>
                </p:oleObj>
              </mc:Choice>
              <mc:Fallback>
                <p:oleObj name="Equation" r:id="rId8" imgW="1295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971800"/>
                        <a:ext cx="233203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The Laplace Transform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16-7</a:t>
            </a:r>
          </a:p>
        </p:txBody>
      </p:sp>
    </p:spTree>
    <p:extLst>
      <p:ext uri="{BB962C8B-B14F-4D97-AF65-F5344CB8AC3E}">
        <p14:creationId xmlns:p14="http://schemas.microsoft.com/office/powerpoint/2010/main" val="406383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Partial Fractions Example #2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The Laplace Transform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16-7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679956"/>
              </p:ext>
            </p:extLst>
          </p:nvPr>
        </p:nvGraphicFramePr>
        <p:xfrm>
          <a:off x="762000" y="1431925"/>
          <a:ext cx="226695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57300" imgH="444500" progId="Equation.3">
                  <p:embed/>
                </p:oleObj>
              </mc:Choice>
              <mc:Fallback>
                <p:oleObj name="Equation" r:id="rId2" imgW="12573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31925"/>
                        <a:ext cx="2266950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978384"/>
              </p:ext>
            </p:extLst>
          </p:nvPr>
        </p:nvGraphicFramePr>
        <p:xfrm>
          <a:off x="3124200" y="1470409"/>
          <a:ext cx="1557337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600" imgH="393700" progId="Equation.3">
                  <p:embed/>
                </p:oleObj>
              </mc:Choice>
              <mc:Fallback>
                <p:oleObj name="Equation" r:id="rId4" imgW="863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470409"/>
                        <a:ext cx="1557337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531863"/>
              </p:ext>
            </p:extLst>
          </p:nvPr>
        </p:nvGraphicFramePr>
        <p:xfrm>
          <a:off x="914400" y="2346325"/>
          <a:ext cx="40322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35200" imgH="444500" progId="Equation.3">
                  <p:embed/>
                </p:oleObj>
              </mc:Choice>
              <mc:Fallback>
                <p:oleObj name="Equation" r:id="rId6" imgW="2235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346325"/>
                        <a:ext cx="40322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771684"/>
              </p:ext>
            </p:extLst>
          </p:nvPr>
        </p:nvGraphicFramePr>
        <p:xfrm>
          <a:off x="914400" y="3184525"/>
          <a:ext cx="3779837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95500" imgH="444500" progId="Equation.3">
                  <p:embed/>
                </p:oleObj>
              </mc:Choice>
              <mc:Fallback>
                <p:oleObj name="Equation" r:id="rId8" imgW="2095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184525"/>
                        <a:ext cx="3779837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148986"/>
              </p:ext>
            </p:extLst>
          </p:nvPr>
        </p:nvGraphicFramePr>
        <p:xfrm>
          <a:off x="750888" y="4098925"/>
          <a:ext cx="2154237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93800" imgH="393700" progId="Equation.3">
                  <p:embed/>
                </p:oleObj>
              </mc:Choice>
              <mc:Fallback>
                <p:oleObj name="Equation" r:id="rId10" imgW="1193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8" y="4098925"/>
                        <a:ext cx="2154237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335868"/>
              </p:ext>
            </p:extLst>
          </p:nvPr>
        </p:nvGraphicFramePr>
        <p:xfrm>
          <a:off x="762000" y="4937125"/>
          <a:ext cx="26797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85900" imgH="431800" progId="Equation.3">
                  <p:embed/>
                </p:oleObj>
              </mc:Choice>
              <mc:Fallback>
                <p:oleObj name="Equation" r:id="rId12" imgW="1485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37125"/>
                        <a:ext cx="267970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333977"/>
              </p:ext>
            </p:extLst>
          </p:nvPr>
        </p:nvGraphicFramePr>
        <p:xfrm>
          <a:off x="3505200" y="5089525"/>
          <a:ext cx="242728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46200" imgH="292100" progId="Equation.3">
                  <p:embed/>
                </p:oleObj>
              </mc:Choice>
              <mc:Fallback>
                <p:oleObj name="Equation" r:id="rId14" imgW="1346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089525"/>
                        <a:ext cx="242728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17-</a:t>
            </a:r>
            <a:fld id="{48456A70-0021-B84E-925B-88B7CCC4D2F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71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Partial Fractions Example #3</a:t>
            </a:r>
          </a:p>
        </p:txBody>
      </p:sp>
      <p:graphicFrame>
        <p:nvGraphicFramePr>
          <p:cNvPr id="32771" name="Object 4"/>
          <p:cNvGraphicFramePr>
            <a:graphicFrameLocks noChangeAspect="1"/>
          </p:cNvGraphicFramePr>
          <p:nvPr/>
        </p:nvGraphicFramePr>
        <p:xfrm>
          <a:off x="533400" y="1698625"/>
          <a:ext cx="3209925" cy="394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06600" imgH="2463800" progId="Equation.3">
                  <p:embed/>
                </p:oleObj>
              </mc:Choice>
              <mc:Fallback>
                <p:oleObj name="Equation" r:id="rId2" imgW="2006600" imgH="246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98625"/>
                        <a:ext cx="3209925" cy="394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5"/>
          <p:cNvGraphicFramePr>
            <a:graphicFrameLocks noChangeAspect="1"/>
          </p:cNvGraphicFramePr>
          <p:nvPr/>
        </p:nvGraphicFramePr>
        <p:xfrm>
          <a:off x="4038600" y="1660525"/>
          <a:ext cx="4510088" cy="347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19400" imgH="2171700" progId="Equation.3">
                  <p:embed/>
                </p:oleObj>
              </mc:Choice>
              <mc:Fallback>
                <p:oleObj name="Equation" r:id="rId4" imgW="2819400" imgH="2171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660525"/>
                        <a:ext cx="4510088" cy="347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The Laplace Transform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16-7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17-</a:t>
            </a:r>
            <a:fld id="{48456A70-0021-B84E-925B-88B7CCC4D2F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9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114800" y="6376998"/>
            <a:ext cx="1905000" cy="315074"/>
          </a:xfrm>
          <a:noFill/>
        </p:spPr>
        <p:txBody>
          <a:bodyPr/>
          <a:lstStyle/>
          <a:p>
            <a:pPr algn="ctr"/>
            <a:r>
              <a:rPr lang="en-US" dirty="0"/>
              <a:t>Aug. 2016</a:t>
            </a: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85200" cy="1143000"/>
          </a:xfrm>
        </p:spPr>
        <p:txBody>
          <a:bodyPr/>
          <a:lstStyle/>
          <a:p>
            <a:r>
              <a:rPr lang="en-US"/>
              <a:t>License Info for SPFirst Slides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McClellan, Schafer &amp;Yoder have released their work under a </a:t>
            </a:r>
            <a:r>
              <a:rPr lang="en-US" sz="2400" dirty="0">
                <a:hlinkClick r:id="rId2"/>
              </a:rPr>
              <a:t>Creative Commons License</a:t>
            </a:r>
            <a:r>
              <a:rPr lang="en-US" sz="2400" dirty="0"/>
              <a:t> with the following terms: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Attribution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copy, distribute, display, and perform the work. In return, licensees must give the original authors credit.</a:t>
            </a:r>
            <a:r>
              <a:rPr lang="en-US" sz="1800" dirty="0">
                <a:latin typeface="Verdana" charset="0"/>
              </a:rPr>
              <a:t> 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Non-Commercial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copy, distribute, display, and perform the work. In return, licensees may not use the work for commercial purposes—unless they get the licensor's permission.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400" dirty="0"/>
              <a:t>Share Alike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distribute derivative works only under a license identical to the one that governs the licensor's work.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Verdana" charset="0"/>
                <a:hlinkClick r:id="rId3"/>
              </a:rPr>
              <a:t>Full Text of the License</a:t>
            </a:r>
            <a:endParaRPr lang="en-US" sz="1800" dirty="0"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US" sz="1800" i="1" dirty="0">
                <a:solidFill>
                  <a:schemeClr val="accent1"/>
                </a:solidFill>
                <a:latin typeface="Verdana" charset="0"/>
              </a:rPr>
              <a:t>This (hidden) page should be kept with the presentation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0" y="6361587"/>
            <a:ext cx="3886200" cy="4436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sv-SE" altLang="en-US" sz="1600" dirty="0"/>
              <a:t>©2003-2016, JH </a:t>
            </a:r>
            <a:r>
              <a:rPr lang="sv-SE" altLang="en-US" sz="1600" dirty="0" err="1"/>
              <a:t>McClellan</a:t>
            </a:r>
            <a:r>
              <a:rPr lang="sv-SE" altLang="en-US" sz="1600" dirty="0"/>
              <a:t> &amp; RW </a:t>
            </a:r>
            <a:r>
              <a:rPr lang="sv-SE" altLang="en-US" sz="1600" dirty="0" err="1"/>
              <a:t>Schafer</a:t>
            </a:r>
            <a:endParaRPr lang="en-US" altLang="en-US" sz="1600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6858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17-</a:t>
            </a:r>
            <a:fld id="{95762E6C-DE49-564A-8C5A-CB9F7777570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6856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Systems and Signals Topics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17-</a:t>
            </a:r>
            <a:fld id="{48456A70-0021-B84E-925B-88B7CCC4D2F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The Laplace Transform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Ch. 16 Intro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22144"/>
              </p:ext>
            </p:extLst>
          </p:nvPr>
        </p:nvGraphicFramePr>
        <p:xfrm>
          <a:off x="304800" y="1549400"/>
          <a:ext cx="8458200" cy="40792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Discrete</a:t>
                      </a:r>
                      <a:r>
                        <a:rPr lang="en-US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Continuous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b="1" dirty="0"/>
                        <a:t>Time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Signals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Systems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Convolution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b="1" dirty="0"/>
                        <a:t>Frequency</a:t>
                      </a:r>
                      <a:endParaRPr lang="en-US" b="1" dirty="0">
                        <a:solidFill>
                          <a:srgbClr val="EB070B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Fourier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series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**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EB070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Fourier transforms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11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EB070B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Frequency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response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b="1" dirty="0"/>
                        <a:t>Generalized</a:t>
                      </a:r>
                    </a:p>
                    <a:p>
                      <a:r>
                        <a:rPr lang="en-US" b="1" dirty="0"/>
                        <a:t>Frequency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/ Laplace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Transforms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7-8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Supplemental Text</a:t>
                      </a:r>
                      <a:endParaRPr lang="en-US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Transfer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Functions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7-8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Supplemental Text</a:t>
                      </a:r>
                      <a:endParaRPr lang="en-US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System Stability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Mixed</a:t>
                      </a:r>
                      <a:r>
                        <a:rPr lang="en-US" b="1" baseline="0" dirty="0"/>
                        <a:t> Signal</a:t>
                      </a:r>
                      <a:endParaRPr lang="en-US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Sampling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375142" y="4101972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9436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** Spectrograms (Ch. 3) for time-frequency spectrums (plots) computed the discrete-time Fourier series for each window of samples.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19800" y="1857968"/>
            <a:ext cx="2780913" cy="3808813"/>
            <a:chOff x="6019800" y="1857968"/>
            <a:chExt cx="2780913" cy="3808813"/>
          </a:xfrm>
        </p:grpSpPr>
        <p:sp>
          <p:nvSpPr>
            <p:cNvPr id="21" name="TextBox 20"/>
            <p:cNvSpPr txBox="1"/>
            <p:nvPr/>
          </p:nvSpPr>
          <p:spPr>
            <a:xfrm>
              <a:off x="6057745" y="4460523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7559" y="1857968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05800" y="29718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19800" y="1881484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19800" y="22098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19800" y="25908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31559" y="333539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31559" y="3710284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37205" y="520511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19800" y="29673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57745" y="4835417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45986" y="4092468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22081" y="223269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17140" y="257499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28480" y="37293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28480" y="48006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27952" y="333482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343513" y="5202023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84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609600"/>
          </a:xfrm>
        </p:spPr>
        <p:txBody>
          <a:bodyPr/>
          <a:lstStyle/>
          <a:p>
            <a:r>
              <a:rPr lang="en-US" dirty="0"/>
              <a:t>Provide alternate signal &amp; system representations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The Laplace Transform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Ch. 16 Intro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981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r>
              <a:rPr lang="en-US" dirty="0"/>
              <a:t>Simplifies analysis in some cases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24384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r>
              <a:rPr lang="en-US" dirty="0"/>
              <a:t>Reveals new properties (e.g. bandwidth)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148993"/>
              </p:ext>
            </p:extLst>
          </p:nvPr>
        </p:nvGraphicFramePr>
        <p:xfrm>
          <a:off x="1990814" y="3200400"/>
          <a:ext cx="55721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2900" imgH="203200" progId="Equation.3">
                  <p:embed/>
                </p:oleObj>
              </mc:Choice>
              <mc:Fallback>
                <p:oleObj name="Equation" r:id="rId2" imgW="342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90814" y="3200400"/>
                        <a:ext cx="557213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022196"/>
              </p:ext>
            </p:extLst>
          </p:nvPr>
        </p:nvGraphicFramePr>
        <p:xfrm>
          <a:off x="937320" y="4800600"/>
          <a:ext cx="4540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9400" imgH="203200" progId="Equation.3">
                  <p:embed/>
                </p:oleObj>
              </mc:Choice>
              <mc:Fallback>
                <p:oleObj name="Equation" r:id="rId4" imgW="279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7320" y="4800600"/>
                        <a:ext cx="454025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76200" y="5410200"/>
            <a:ext cx="2133600" cy="914400"/>
            <a:chOff x="3048000" y="4876800"/>
            <a:chExt cx="2133600" cy="914400"/>
          </a:xfrm>
        </p:grpSpPr>
        <p:sp>
          <p:nvSpPr>
            <p:cNvPr id="11" name="Oval 10"/>
            <p:cNvSpPr/>
            <p:nvPr/>
          </p:nvSpPr>
          <p:spPr bwMode="auto">
            <a:xfrm>
              <a:off x="3048000" y="4876800"/>
              <a:ext cx="2133600" cy="914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38887" y="500508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Input-Output Physical Model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05200" y="3048000"/>
            <a:ext cx="2133600" cy="914400"/>
            <a:chOff x="3048000" y="4876800"/>
            <a:chExt cx="2133600" cy="914400"/>
          </a:xfrm>
        </p:grpSpPr>
        <p:sp>
          <p:nvSpPr>
            <p:cNvPr id="14" name="Oval 13"/>
            <p:cNvSpPr/>
            <p:nvPr/>
          </p:nvSpPr>
          <p:spPr bwMode="auto">
            <a:xfrm>
              <a:off x="3048000" y="4876800"/>
              <a:ext cx="2133600" cy="914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38887" y="502920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Algebra: Poles and Zeros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62200" y="5410200"/>
            <a:ext cx="2133600" cy="914400"/>
            <a:chOff x="3048000" y="4876800"/>
            <a:chExt cx="2133600" cy="914400"/>
          </a:xfrm>
        </p:grpSpPr>
        <p:sp>
          <p:nvSpPr>
            <p:cNvPr id="17" name="Oval 16"/>
            <p:cNvSpPr/>
            <p:nvPr/>
          </p:nvSpPr>
          <p:spPr bwMode="auto">
            <a:xfrm>
              <a:off x="3048000" y="4876800"/>
              <a:ext cx="2133600" cy="914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38887" y="500508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err="1"/>
                <a:t>Passbands</a:t>
              </a:r>
              <a:r>
                <a:rPr lang="en-US" sz="1800" dirty="0"/>
                <a:t> and </a:t>
              </a:r>
              <a:r>
                <a:rPr lang="en-US" sz="1800" dirty="0" err="1"/>
                <a:t>Stopbands</a:t>
              </a:r>
              <a:endParaRPr lang="en-US" sz="1800" dirty="0"/>
            </a:p>
          </p:txBody>
        </p:sp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075479"/>
              </p:ext>
            </p:extLst>
          </p:nvPr>
        </p:nvGraphicFramePr>
        <p:xfrm>
          <a:off x="3067050" y="4800600"/>
          <a:ext cx="7429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" imgH="203200" progId="Equation.3">
                  <p:embed/>
                </p:oleObj>
              </mc:Choice>
              <mc:Fallback>
                <p:oleObj name="Equation" r:id="rId6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67050" y="4800600"/>
                        <a:ext cx="74295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4648200" y="5410200"/>
            <a:ext cx="2133600" cy="914400"/>
            <a:chOff x="3048000" y="4876800"/>
            <a:chExt cx="2133600" cy="914400"/>
          </a:xfrm>
        </p:grpSpPr>
        <p:sp>
          <p:nvSpPr>
            <p:cNvPr id="21" name="Oval 20"/>
            <p:cNvSpPr/>
            <p:nvPr/>
          </p:nvSpPr>
          <p:spPr bwMode="auto">
            <a:xfrm>
              <a:off x="3048000" y="4876800"/>
              <a:ext cx="2133600" cy="914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38887" y="4992252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Input-Output Physical Model</a:t>
              </a:r>
            </a:p>
          </p:txBody>
        </p:sp>
      </p:grpSp>
      <p:cxnSp>
        <p:nvCxnSpPr>
          <p:cNvPr id="27" name="Straight Arrow Connector 26"/>
          <p:cNvCxnSpPr/>
          <p:nvPr/>
        </p:nvCxnSpPr>
        <p:spPr bwMode="auto">
          <a:xfrm>
            <a:off x="2497485" y="3606288"/>
            <a:ext cx="762000" cy="1066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429758"/>
              </p:ext>
            </p:extLst>
          </p:nvPr>
        </p:nvGraphicFramePr>
        <p:xfrm>
          <a:off x="3006001" y="3881437"/>
          <a:ext cx="7016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31800" imgH="190500" progId="Equation.3">
                  <p:embed/>
                </p:oleObj>
              </mc:Choice>
              <mc:Fallback>
                <p:oleObj name="Equation" r:id="rId8" imgW="4318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06001" y="3881437"/>
                        <a:ext cx="701675" cy="309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 bwMode="auto">
          <a:xfrm flipH="1">
            <a:off x="1228517" y="3606288"/>
            <a:ext cx="762000" cy="1066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1520488" y="4953000"/>
            <a:ext cx="1447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grpSp>
        <p:nvGrpSpPr>
          <p:cNvPr id="38" name="Group 37"/>
          <p:cNvGrpSpPr/>
          <p:nvPr/>
        </p:nvGrpSpPr>
        <p:grpSpPr>
          <a:xfrm>
            <a:off x="6934200" y="5410200"/>
            <a:ext cx="2133600" cy="914400"/>
            <a:chOff x="3048000" y="4876800"/>
            <a:chExt cx="2133600" cy="914400"/>
          </a:xfrm>
        </p:grpSpPr>
        <p:sp>
          <p:nvSpPr>
            <p:cNvPr id="39" name="Oval 38"/>
            <p:cNvSpPr/>
            <p:nvPr/>
          </p:nvSpPr>
          <p:spPr bwMode="auto">
            <a:xfrm>
              <a:off x="3048000" y="4876800"/>
              <a:ext cx="2133600" cy="914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38887" y="500508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err="1"/>
                <a:t>Passbands</a:t>
              </a:r>
              <a:r>
                <a:rPr lang="en-US" sz="1800" dirty="0"/>
                <a:t> and </a:t>
              </a:r>
              <a:r>
                <a:rPr lang="en-US" sz="1800" dirty="0" err="1"/>
                <a:t>Stopbands</a:t>
              </a:r>
              <a:endParaRPr lang="en-US" sz="1800" dirty="0"/>
            </a:p>
          </p:txBody>
        </p:sp>
      </p:grp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425414"/>
              </p:ext>
            </p:extLst>
          </p:nvPr>
        </p:nvGraphicFramePr>
        <p:xfrm>
          <a:off x="6539894" y="3200400"/>
          <a:ext cx="55721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2900" imgH="203200" progId="Equation.3">
                  <p:embed/>
                </p:oleObj>
              </mc:Choice>
              <mc:Fallback>
                <p:oleObj name="Equation" r:id="rId10" imgW="342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39894" y="3200400"/>
                        <a:ext cx="557213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429622"/>
              </p:ext>
            </p:extLst>
          </p:nvPr>
        </p:nvGraphicFramePr>
        <p:xfrm>
          <a:off x="5465763" y="4810125"/>
          <a:ext cx="4953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04800" imgH="190500" progId="Equation.3">
                  <p:embed/>
                </p:oleObj>
              </mc:Choice>
              <mc:Fallback>
                <p:oleObj name="Equation" r:id="rId12" imgW="3048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65763" y="4810125"/>
                        <a:ext cx="495300" cy="309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213786"/>
              </p:ext>
            </p:extLst>
          </p:nvPr>
        </p:nvGraphicFramePr>
        <p:xfrm>
          <a:off x="7607300" y="4779963"/>
          <a:ext cx="7635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69900" imgH="228600" progId="Equation.3">
                  <p:embed/>
                </p:oleObj>
              </mc:Choice>
              <mc:Fallback>
                <p:oleObj name="Equation" r:id="rId14" imgW="469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607300" y="4779963"/>
                        <a:ext cx="763588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/>
          <p:cNvCxnSpPr/>
          <p:nvPr/>
        </p:nvCxnSpPr>
        <p:spPr bwMode="auto">
          <a:xfrm>
            <a:off x="7046565" y="3606288"/>
            <a:ext cx="762000" cy="1066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782722"/>
              </p:ext>
            </p:extLst>
          </p:nvPr>
        </p:nvGraphicFramePr>
        <p:xfrm>
          <a:off x="7554913" y="3871913"/>
          <a:ext cx="7016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31800" imgH="203200" progId="Equation.3">
                  <p:embed/>
                </p:oleObj>
              </mc:Choice>
              <mc:Fallback>
                <p:oleObj name="Equation" r:id="rId16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554913" y="3871913"/>
                        <a:ext cx="701675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Straight Arrow Connector 45"/>
          <p:cNvCxnSpPr/>
          <p:nvPr/>
        </p:nvCxnSpPr>
        <p:spPr bwMode="auto">
          <a:xfrm flipH="1">
            <a:off x="5777597" y="3606288"/>
            <a:ext cx="762000" cy="1066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6069568" y="4953000"/>
            <a:ext cx="1447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17-</a:t>
            </a:r>
            <a:fld id="{48456A70-0021-B84E-925B-88B7CCC4D2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422142" y="6519446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solidFill>
                  <a:srgbClr val="0000FF"/>
                </a:solidFill>
              </a:rPr>
              <a:t>SPFirst</a:t>
            </a:r>
            <a:r>
              <a:rPr lang="en-US" sz="1600" i="1" dirty="0">
                <a:solidFill>
                  <a:srgbClr val="0000FF"/>
                </a:solidFill>
              </a:rPr>
              <a:t> Fig. 16-1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006971" y="6519446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solidFill>
                  <a:srgbClr val="0000FF"/>
                </a:solidFill>
              </a:rPr>
              <a:t>SPFirst</a:t>
            </a:r>
            <a:r>
              <a:rPr lang="en-US" sz="1600" i="1" dirty="0">
                <a:solidFill>
                  <a:srgbClr val="0000FF"/>
                </a:solidFill>
              </a:rPr>
              <a:t> Fig. 8-13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4038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solidFill>
                  <a:srgbClr val="0000FF"/>
                </a:solidFill>
              </a:rPr>
              <a:t>Diff. </a:t>
            </a:r>
            <a:r>
              <a:rPr lang="en-US" sz="1800" i="1" dirty="0" err="1">
                <a:solidFill>
                  <a:srgbClr val="0000FF"/>
                </a:solidFill>
              </a:rPr>
              <a:t>Equ</a:t>
            </a:r>
            <a:r>
              <a:rPr lang="en-US" sz="1800" i="1" dirty="0">
                <a:solidFill>
                  <a:srgbClr val="0000FF"/>
                </a:solidFill>
              </a:rPr>
              <a:t>.</a:t>
            </a:r>
            <a:br>
              <a:rPr lang="en-US" sz="1800" i="1" dirty="0">
                <a:solidFill>
                  <a:srgbClr val="0000FF"/>
                </a:solidFill>
              </a:rPr>
            </a:br>
            <a:r>
              <a:rPr lang="en-US" sz="1800" i="1" dirty="0">
                <a:solidFill>
                  <a:srgbClr val="0000FF"/>
                </a:solidFill>
              </a:rPr>
              <a:t>{</a:t>
            </a:r>
            <a:r>
              <a:rPr lang="en-US" sz="1800" i="1" dirty="0" err="1">
                <a:solidFill>
                  <a:srgbClr val="0000FF"/>
                </a:solidFill>
              </a:rPr>
              <a:t>a</a:t>
            </a:r>
            <a:r>
              <a:rPr lang="en-US" sz="1800" i="1" baseline="-25000" dirty="0" err="1">
                <a:solidFill>
                  <a:srgbClr val="0000FF"/>
                </a:solidFill>
              </a:rPr>
              <a:t>k</a:t>
            </a:r>
            <a:r>
              <a:rPr lang="en-US" sz="1800" i="1" dirty="0">
                <a:solidFill>
                  <a:srgbClr val="0000FF"/>
                </a:solidFill>
              </a:rPr>
              <a:t>, </a:t>
            </a:r>
            <a:r>
              <a:rPr lang="en-US" sz="1800" i="1" dirty="0" err="1">
                <a:solidFill>
                  <a:srgbClr val="0000FF"/>
                </a:solidFill>
              </a:rPr>
              <a:t>b</a:t>
            </a:r>
            <a:r>
              <a:rPr lang="en-US" sz="1800" i="1" baseline="-25000" dirty="0" err="1">
                <a:solidFill>
                  <a:srgbClr val="0000FF"/>
                </a:solidFill>
              </a:rPr>
              <a:t>k</a:t>
            </a:r>
            <a:r>
              <a:rPr lang="en-US" sz="1800" i="1" dirty="0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48400" y="4038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solidFill>
                  <a:srgbClr val="0000FF"/>
                </a:solidFill>
              </a:rPr>
              <a:t>Diff. </a:t>
            </a:r>
            <a:r>
              <a:rPr lang="en-US" sz="1800" i="1" dirty="0" err="1">
                <a:solidFill>
                  <a:srgbClr val="0000FF"/>
                </a:solidFill>
              </a:rPr>
              <a:t>Equ</a:t>
            </a:r>
            <a:r>
              <a:rPr lang="en-US" sz="1800" i="1" dirty="0">
                <a:solidFill>
                  <a:srgbClr val="0000FF"/>
                </a:solidFill>
              </a:rPr>
              <a:t>.</a:t>
            </a:r>
            <a:br>
              <a:rPr lang="en-US" sz="1800" i="1" dirty="0">
                <a:solidFill>
                  <a:srgbClr val="0000FF"/>
                </a:solidFill>
              </a:rPr>
            </a:br>
            <a:r>
              <a:rPr lang="en-US" sz="1800" i="1" dirty="0">
                <a:solidFill>
                  <a:srgbClr val="0000FF"/>
                </a:solidFill>
              </a:rPr>
              <a:t>{</a:t>
            </a:r>
            <a:r>
              <a:rPr lang="en-US" sz="1800" i="1" dirty="0" err="1">
                <a:solidFill>
                  <a:srgbClr val="0000FF"/>
                </a:solidFill>
              </a:rPr>
              <a:t>a</a:t>
            </a:r>
            <a:r>
              <a:rPr lang="en-US" sz="1800" i="1" baseline="-25000" dirty="0" err="1">
                <a:solidFill>
                  <a:srgbClr val="0000FF"/>
                </a:solidFill>
              </a:rPr>
              <a:t>k</a:t>
            </a:r>
            <a:r>
              <a:rPr lang="en-US" sz="1800" i="1" dirty="0">
                <a:solidFill>
                  <a:srgbClr val="0000FF"/>
                </a:solidFill>
              </a:rPr>
              <a:t>, </a:t>
            </a:r>
            <a:r>
              <a:rPr lang="en-US" sz="1800" i="1" dirty="0" err="1">
                <a:solidFill>
                  <a:srgbClr val="0000FF"/>
                </a:solidFill>
              </a:rPr>
              <a:t>b</a:t>
            </a:r>
            <a:r>
              <a:rPr lang="en-US" sz="1800" i="1" baseline="-25000" dirty="0" err="1">
                <a:solidFill>
                  <a:srgbClr val="0000FF"/>
                </a:solidFill>
              </a:rPr>
              <a:t>k</a:t>
            </a:r>
            <a:r>
              <a:rPr lang="en-US" sz="1800" i="1" dirty="0">
                <a:solidFill>
                  <a:srgbClr val="0000FF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107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49" grpId="0"/>
      <p:bldP spid="50" grpId="0"/>
      <p:bldP spid="4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Laplace Transform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1066800"/>
          </a:xfrm>
        </p:spPr>
        <p:txBody>
          <a:bodyPr/>
          <a:lstStyle/>
          <a:p>
            <a:r>
              <a:rPr lang="en-US" dirty="0"/>
              <a:t>Decompose a signal </a:t>
            </a:r>
            <a:r>
              <a:rPr lang="en-US" b="0" i="1" dirty="0">
                <a:solidFill>
                  <a:schemeClr val="tx1"/>
                </a:solidFill>
              </a:rPr>
              <a:t>x</a:t>
            </a:r>
            <a:r>
              <a:rPr lang="en-US" b="0" dirty="0">
                <a:solidFill>
                  <a:schemeClr val="tx1"/>
                </a:solidFill>
              </a:rPr>
              <a:t>(</a:t>
            </a:r>
            <a:r>
              <a:rPr lang="en-US" b="0" i="1" dirty="0">
                <a:solidFill>
                  <a:schemeClr val="tx1"/>
                </a:solidFill>
              </a:rPr>
              <a:t>t</a:t>
            </a:r>
            <a:r>
              <a:rPr lang="en-US" b="0" dirty="0">
                <a:solidFill>
                  <a:schemeClr val="tx1"/>
                </a:solidFill>
              </a:rPr>
              <a:t>)</a:t>
            </a:r>
            <a:r>
              <a:rPr lang="en-US" dirty="0"/>
              <a:t> into complex sinusoids of the form </a:t>
            </a:r>
            <a:r>
              <a:rPr lang="en-US" b="0" i="1" dirty="0" err="1">
                <a:solidFill>
                  <a:schemeClr val="tx1"/>
                </a:solidFill>
              </a:rPr>
              <a:t>e</a:t>
            </a:r>
            <a:r>
              <a:rPr lang="en-US" b="0" i="1" baseline="30000" dirty="0" err="1">
                <a:solidFill>
                  <a:schemeClr val="tx1"/>
                </a:solidFill>
              </a:rPr>
              <a:t>s</a:t>
            </a:r>
            <a:r>
              <a:rPr lang="en-US" b="0" i="1" baseline="30000" dirty="0">
                <a:solidFill>
                  <a:schemeClr val="tx1"/>
                </a:solidFill>
              </a:rPr>
              <a:t> t</a:t>
            </a:r>
            <a:r>
              <a:rPr lang="en-US" dirty="0"/>
              <a:t> where </a:t>
            </a:r>
            <a:r>
              <a:rPr lang="en-US" b="0" i="1" dirty="0">
                <a:solidFill>
                  <a:schemeClr val="tx1"/>
                </a:solidFill>
              </a:rPr>
              <a:t>s</a:t>
            </a:r>
            <a:r>
              <a:rPr lang="en-US" dirty="0"/>
              <a:t> is complex: </a:t>
            </a:r>
            <a:r>
              <a:rPr lang="en-US" b="0" i="1" dirty="0">
                <a:solidFill>
                  <a:schemeClr val="tx1"/>
                </a:solidFill>
              </a:rPr>
              <a:t>s</a:t>
            </a:r>
            <a:r>
              <a:rPr lang="en-US" b="0" dirty="0">
                <a:solidFill>
                  <a:schemeClr val="tx1"/>
                </a:solidFill>
              </a:rPr>
              <a:t> = </a:t>
            </a:r>
            <a:r>
              <a:rPr lang="en-US" b="0" dirty="0">
                <a:solidFill>
                  <a:schemeClr val="tx1"/>
                </a:solidFill>
                <a:latin typeface="Symbol" charset="0"/>
              </a:rPr>
              <a:t>s</a:t>
            </a:r>
            <a:r>
              <a:rPr lang="en-US" b="0" dirty="0">
                <a:solidFill>
                  <a:schemeClr val="tx1"/>
                </a:solidFill>
              </a:rPr>
              <a:t> + </a:t>
            </a:r>
            <a:r>
              <a:rPr lang="en-US" b="0" i="1" dirty="0" err="1">
                <a:solidFill>
                  <a:schemeClr val="tx1"/>
                </a:solidFill>
              </a:rPr>
              <a:t>j</a:t>
            </a:r>
            <a:r>
              <a:rPr lang="en-US" b="0" dirty="0" err="1">
                <a:solidFill>
                  <a:schemeClr val="tx1"/>
                </a:solidFill>
                <a:latin typeface="Symbol" charset="2"/>
                <a:cs typeface="Symbol" charset="2"/>
              </a:rPr>
              <a:t>w</a:t>
            </a:r>
            <a:endParaRPr lang="en-US" b="0" dirty="0">
              <a:solidFill>
                <a:schemeClr val="tx1"/>
              </a:solidFill>
              <a:latin typeface="Symbol" charset="2"/>
              <a:cs typeface="Symbol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17-</a:t>
            </a:r>
            <a:fld id="{48456A70-0021-B84E-925B-88B7CCC4D2F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The Laplace Transform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16-1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23622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Forward bilateral (two-sided) Laplace transform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838424"/>
              </p:ext>
            </p:extLst>
          </p:nvPr>
        </p:nvGraphicFramePr>
        <p:xfrm>
          <a:off x="944563" y="2908300"/>
          <a:ext cx="3017837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7800" imgH="317500" progId="Equation.3">
                  <p:embed/>
                </p:oleObj>
              </mc:Choice>
              <mc:Fallback>
                <p:oleObj name="Equation" r:id="rId2" imgW="14478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63" y="2908300"/>
                        <a:ext cx="3017837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3581400"/>
            <a:ext cx="8305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ct val="60000"/>
              </a:spcBef>
              <a:buFontTx/>
              <a:buNone/>
              <a:defRPr/>
            </a:pP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): complex-valued function of a real variable </a:t>
            </a:r>
            <a:r>
              <a:rPr lang="en-US" i="1" dirty="0"/>
              <a:t>t</a:t>
            </a:r>
            <a:endParaRPr lang="en-US" dirty="0"/>
          </a:p>
          <a:p>
            <a:pPr lvl="1">
              <a:buFontTx/>
              <a:buNone/>
              <a:defRPr/>
            </a:pP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): complex-valued function of a complex variable </a:t>
            </a:r>
            <a:r>
              <a:rPr lang="en-US" i="1" dirty="0"/>
              <a:t>s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44958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Forward unilateral (one-sided) Laplace transform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398275"/>
              </p:ext>
            </p:extLst>
          </p:nvPr>
        </p:nvGraphicFramePr>
        <p:xfrm>
          <a:off x="990600" y="5053013"/>
          <a:ext cx="296545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2400" imgH="317500" progId="Equation.3">
                  <p:embed/>
                </p:oleObj>
              </mc:Choice>
              <mc:Fallback>
                <p:oleObj name="Equation" r:id="rId4" imgW="14224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053013"/>
                        <a:ext cx="2965450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5715000"/>
            <a:ext cx="830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ct val="60000"/>
              </a:spcBef>
              <a:buFontTx/>
              <a:buNone/>
              <a:defRPr/>
            </a:pPr>
            <a:r>
              <a:rPr lang="en-US" dirty="0"/>
              <a:t>Lower limit of 0</a:t>
            </a:r>
            <a:r>
              <a:rPr lang="en-US" baseline="30000" dirty="0"/>
              <a:t>-</a:t>
            </a:r>
            <a:r>
              <a:rPr lang="en-US" dirty="0"/>
              <a:t> means to include Dirac deltas at </a:t>
            </a:r>
            <a:r>
              <a:rPr lang="en-US" i="1" dirty="0"/>
              <a:t>t = </a:t>
            </a:r>
            <a:r>
              <a:rPr lang="en-US" dirty="0"/>
              <a:t>0</a:t>
            </a:r>
            <a:r>
              <a:rPr lang="en-US" i="1" dirty="0"/>
              <a:t> </a:t>
            </a:r>
            <a:r>
              <a:rPr lang="en-US" dirty="0"/>
              <a:t>within</a:t>
            </a:r>
            <a:r>
              <a:rPr lang="en-US" i="1" dirty="0"/>
              <a:t> </a:t>
            </a:r>
            <a:r>
              <a:rPr lang="en-US" dirty="0"/>
              <a:t>limits of integration and ignore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for</a:t>
            </a:r>
            <a:r>
              <a:rPr lang="en-US" i="1" dirty="0"/>
              <a:t> t &lt; 0</a:t>
            </a:r>
            <a:endParaRPr lang="en-US" dirty="0"/>
          </a:p>
        </p:txBody>
      </p:sp>
      <p:graphicFrame>
        <p:nvGraphicFramePr>
          <p:cNvPr id="14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949721"/>
              </p:ext>
            </p:extLst>
          </p:nvPr>
        </p:nvGraphicFramePr>
        <p:xfrm>
          <a:off x="5562600" y="2895600"/>
          <a:ext cx="2971800" cy="649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800" imgH="317500" progId="Equation.3">
                  <p:embed/>
                </p:oleObj>
              </mc:Choice>
              <mc:Fallback>
                <p:oleObj name="Equation" r:id="rId6" imgW="14478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alphaModFix amt="53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895600"/>
                        <a:ext cx="2971800" cy="6495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548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Exponential Signal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17-</a:t>
            </a:r>
            <a:fld id="{48456A70-0021-B84E-925B-88B7CCC4D2F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The Laplace Transform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16-1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891360"/>
              </p:ext>
            </p:extLst>
          </p:nvPr>
        </p:nvGraphicFramePr>
        <p:xfrm>
          <a:off x="533400" y="2057400"/>
          <a:ext cx="2688336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317500" progId="Equation.3">
                  <p:embed/>
                </p:oleObj>
              </mc:Choice>
              <mc:Fallback>
                <p:oleObj name="Equation" r:id="rId2" imgW="1600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3400" y="2057400"/>
                        <a:ext cx="2688336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644947"/>
              </p:ext>
            </p:extLst>
          </p:nvPr>
        </p:nvGraphicFramePr>
        <p:xfrm>
          <a:off x="1029087" y="2628516"/>
          <a:ext cx="15144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700" imgH="317500" progId="Equation.3">
                  <p:embed/>
                </p:oleObj>
              </mc:Choice>
              <mc:Fallback>
                <p:oleObj name="Equation" r:id="rId4" imgW="9017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9087" y="2628516"/>
                        <a:ext cx="15144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263963"/>
              </p:ext>
            </p:extLst>
          </p:nvPr>
        </p:nvGraphicFramePr>
        <p:xfrm>
          <a:off x="1029087" y="3186804"/>
          <a:ext cx="14287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900" imgH="317500" progId="Equation.3">
                  <p:embed/>
                </p:oleObj>
              </mc:Choice>
              <mc:Fallback>
                <p:oleObj name="Equation" r:id="rId6" imgW="8509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29087" y="3186804"/>
                        <a:ext cx="142875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01362"/>
              </p:ext>
            </p:extLst>
          </p:nvPr>
        </p:nvGraphicFramePr>
        <p:xfrm>
          <a:off x="1041916" y="3720204"/>
          <a:ext cx="1811338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79500" imgH="469900" progId="Equation.3">
                  <p:embed/>
                </p:oleObj>
              </mc:Choice>
              <mc:Fallback>
                <p:oleObj name="Equation" r:id="rId8" imgW="10795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41916" y="3720204"/>
                        <a:ext cx="1811338" cy="788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745087"/>
              </p:ext>
            </p:extLst>
          </p:nvPr>
        </p:nvGraphicFramePr>
        <p:xfrm>
          <a:off x="1029861" y="4525067"/>
          <a:ext cx="2833688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89100" imgH="609600" progId="Equation.3">
                  <p:embed/>
                </p:oleObj>
              </mc:Choice>
              <mc:Fallback>
                <p:oleObj name="Equation" r:id="rId10" imgW="16891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29861" y="4525067"/>
                        <a:ext cx="2833688" cy="1023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961751"/>
              </p:ext>
            </p:extLst>
          </p:nvPr>
        </p:nvGraphicFramePr>
        <p:xfrm>
          <a:off x="533400" y="1524000"/>
          <a:ext cx="14509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63600" imgH="254000" progId="Equation.3">
                  <p:embed/>
                </p:oleObj>
              </mc:Choice>
              <mc:Fallback>
                <p:oleObj name="Equation" r:id="rId12" imgW="8636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3400" y="1524000"/>
                        <a:ext cx="1450975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688588"/>
              </p:ext>
            </p:extLst>
          </p:nvPr>
        </p:nvGraphicFramePr>
        <p:xfrm>
          <a:off x="4410441" y="3733800"/>
          <a:ext cx="2341196" cy="600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86811" imgH="406224" progId="Equation.3">
                  <p:embed/>
                </p:oleObj>
              </mc:Choice>
              <mc:Fallback>
                <p:oleObj name="Equation" r:id="rId14" imgW="1586811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0441" y="3733800"/>
                        <a:ext cx="2341196" cy="600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289134"/>
              </p:ext>
            </p:extLst>
          </p:nvPr>
        </p:nvGraphicFramePr>
        <p:xfrm>
          <a:off x="4389437" y="4598987"/>
          <a:ext cx="4472149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124200" imgH="406400" progId="Equation.3">
                  <p:embed/>
                </p:oleObj>
              </mc:Choice>
              <mc:Fallback>
                <p:oleObj name="Equation" r:id="rId16" imgW="31242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7" y="4598987"/>
                        <a:ext cx="4472149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477374"/>
              </p:ext>
            </p:extLst>
          </p:nvPr>
        </p:nvGraphicFramePr>
        <p:xfrm>
          <a:off x="533400" y="5715000"/>
          <a:ext cx="33623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82800" imgH="393700" progId="Equation.3">
                  <p:embed/>
                </p:oleObj>
              </mc:Choice>
              <mc:Fallback>
                <p:oleObj name="Equation" r:id="rId18" imgW="2082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715000"/>
                        <a:ext cx="336232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421627"/>
              </p:ext>
            </p:extLst>
          </p:nvPr>
        </p:nvGraphicFramePr>
        <p:xfrm>
          <a:off x="4267200" y="1524000"/>
          <a:ext cx="23971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333500" imgH="203200" progId="Equation.3">
                  <p:embed/>
                </p:oleObj>
              </mc:Choice>
              <mc:Fallback>
                <p:oleObj name="Equation" r:id="rId20" imgW="1333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524000"/>
                        <a:ext cx="2397125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140624"/>
              </p:ext>
            </p:extLst>
          </p:nvPr>
        </p:nvGraphicFramePr>
        <p:xfrm>
          <a:off x="6712079" y="1513399"/>
          <a:ext cx="13017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23900" imgH="203200" progId="Equation.3">
                  <p:embed/>
                </p:oleObj>
              </mc:Choice>
              <mc:Fallback>
                <p:oleObj name="Equation" r:id="rId22" imgW="723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2079" y="1513399"/>
                        <a:ext cx="130175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104227"/>
              </p:ext>
            </p:extLst>
          </p:nvPr>
        </p:nvGraphicFramePr>
        <p:xfrm>
          <a:off x="4267200" y="1981200"/>
          <a:ext cx="1598613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89000" imgH="215900" progId="Equation.3">
                  <p:embed/>
                </p:oleObj>
              </mc:Choice>
              <mc:Fallback>
                <p:oleObj name="Equation" r:id="rId24" imgW="889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981200"/>
                        <a:ext cx="1598613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344705"/>
              </p:ext>
            </p:extLst>
          </p:nvPr>
        </p:nvGraphicFramePr>
        <p:xfrm>
          <a:off x="4567237" y="2459037"/>
          <a:ext cx="2214563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231900" imgH="622300" progId="Equation.3">
                  <p:embed/>
                </p:oleObj>
              </mc:Choice>
              <mc:Fallback>
                <p:oleObj name="Equation" r:id="rId26" imgW="12319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237" y="2459037"/>
                        <a:ext cx="2214563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28600" y="6396335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Ratio of two polynomials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2159258" y="5638800"/>
            <a:ext cx="1828800" cy="838200"/>
          </a:xfrm>
          <a:prstGeom prst="ellipse">
            <a:avLst/>
          </a:prstGeom>
          <a:noFill/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14800" y="5638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Region of convergence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1219200" y="5638800"/>
            <a:ext cx="609600" cy="838200"/>
          </a:xfrm>
          <a:prstGeom prst="ellipse">
            <a:avLst/>
          </a:prstGeom>
          <a:noFill/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51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/>
      <p:bldP spid="24" grpId="0" animBg="1"/>
      <p:bldP spid="24" grpId="1" animBg="1"/>
      <p:bldP spid="25" grpId="0"/>
      <p:bldP spid="26" grpId="0" animBg="1"/>
      <p:bldP spid="2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of Convergence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17-</a:t>
            </a:r>
            <a:fld id="{48456A70-0021-B84E-925B-88B7CCC4D2F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The Laplace Transform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16-2 &amp; 16-3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28194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b="0" dirty="0">
                <a:solidFill>
                  <a:schemeClr val="tx1"/>
                </a:solidFill>
              </a:rPr>
              <a:t>-</a:t>
            </a:r>
            <a:r>
              <a:rPr lang="en-US" b="0" i="1" dirty="0">
                <a:solidFill>
                  <a:schemeClr val="tx1"/>
                </a:solidFill>
              </a:rPr>
              <a:t>e</a:t>
            </a:r>
            <a:r>
              <a:rPr lang="en-US" b="0" i="1" baseline="30000" dirty="0">
                <a:solidFill>
                  <a:schemeClr val="tx1"/>
                </a:solidFill>
              </a:rPr>
              <a:t>-a t </a:t>
            </a:r>
            <a:r>
              <a:rPr lang="en-US" b="0" i="1" dirty="0">
                <a:solidFill>
                  <a:schemeClr val="tx1"/>
                </a:solidFill>
              </a:rPr>
              <a:t>u</a:t>
            </a:r>
            <a:r>
              <a:rPr lang="en-US" b="0" dirty="0">
                <a:solidFill>
                  <a:schemeClr val="tx1"/>
                </a:solidFill>
              </a:rPr>
              <a:t>(-</a:t>
            </a:r>
            <a:r>
              <a:rPr lang="en-US" b="0" i="1" dirty="0">
                <a:solidFill>
                  <a:schemeClr val="tx1"/>
                </a:solidFill>
              </a:rPr>
              <a:t>t</a:t>
            </a:r>
            <a:r>
              <a:rPr lang="en-US" b="0" dirty="0">
                <a:solidFill>
                  <a:schemeClr val="tx1"/>
                </a:solidFill>
              </a:rPr>
              <a:t>)</a:t>
            </a:r>
            <a:r>
              <a:rPr lang="en-US" dirty="0"/>
              <a:t> and </a:t>
            </a:r>
            <a:r>
              <a:rPr lang="en-US" b="0" i="1" dirty="0">
                <a:solidFill>
                  <a:schemeClr val="tx1"/>
                </a:solidFill>
              </a:rPr>
              <a:t>e</a:t>
            </a:r>
            <a:r>
              <a:rPr lang="en-US" b="0" i="1" baseline="30000" dirty="0">
                <a:solidFill>
                  <a:schemeClr val="tx1"/>
                </a:solidFill>
              </a:rPr>
              <a:t>-a t </a:t>
            </a:r>
            <a:r>
              <a:rPr lang="en-US" b="0" i="1" dirty="0">
                <a:solidFill>
                  <a:schemeClr val="tx1"/>
                </a:solidFill>
              </a:rPr>
              <a:t>u</a:t>
            </a:r>
            <a:r>
              <a:rPr lang="en-US" b="0" dirty="0">
                <a:solidFill>
                  <a:schemeClr val="tx1"/>
                </a:solidFill>
              </a:rPr>
              <a:t>(</a:t>
            </a:r>
            <a:r>
              <a:rPr lang="en-US" b="0" i="1" dirty="0">
                <a:solidFill>
                  <a:schemeClr val="tx1"/>
                </a:solidFill>
              </a:rPr>
              <a:t>t</a:t>
            </a:r>
            <a:r>
              <a:rPr lang="en-US" b="0" dirty="0">
                <a:solidFill>
                  <a:schemeClr val="tx1"/>
                </a:solidFill>
              </a:rPr>
              <a:t>)</a:t>
            </a:r>
            <a:r>
              <a:rPr lang="en-US" dirty="0"/>
              <a:t> have same transform function but different regions of convergence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2374900" y="1543050"/>
          <a:ext cx="439261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400" imgH="393700" progId="Equation.3">
                  <p:embed/>
                </p:oleObj>
              </mc:Choice>
              <mc:Fallback>
                <p:oleObj name="Equation" r:id="rId2" imgW="2438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900" y="1543050"/>
                        <a:ext cx="4392613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3333750" y="3657600"/>
            <a:ext cx="3581400" cy="2927350"/>
            <a:chOff x="1752" y="2304"/>
            <a:chExt cx="2256" cy="1844"/>
          </a:xfrm>
        </p:grpSpPr>
        <p:grpSp>
          <p:nvGrpSpPr>
            <p:cNvPr id="11" name="Group 49"/>
            <p:cNvGrpSpPr>
              <a:grpSpLocks/>
            </p:cNvGrpSpPr>
            <p:nvPr/>
          </p:nvGrpSpPr>
          <p:grpSpPr bwMode="auto">
            <a:xfrm>
              <a:off x="1752" y="2496"/>
              <a:ext cx="1824" cy="1392"/>
              <a:chOff x="1752" y="2496"/>
              <a:chExt cx="1824" cy="1392"/>
            </a:xfrm>
          </p:grpSpPr>
          <p:sp>
            <p:nvSpPr>
              <p:cNvPr id="16" name="Rectangle 9"/>
              <p:cNvSpPr>
                <a:spLocks noChangeArrowheads="1"/>
              </p:cNvSpPr>
              <p:nvPr/>
            </p:nvSpPr>
            <p:spPr bwMode="auto">
              <a:xfrm>
                <a:off x="2219" y="2496"/>
                <a:ext cx="1357" cy="13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/>
            </p:nvSpPr>
            <p:spPr bwMode="auto">
              <a:xfrm>
                <a:off x="1752" y="2496"/>
                <a:ext cx="467" cy="1392"/>
              </a:xfrm>
              <a:prstGeom prst="rect">
                <a:avLst/>
              </a:prstGeom>
              <a:solidFill>
                <a:srgbClr val="FF010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FF010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" name="Rectangle 5"/>
              <p:cNvSpPr>
                <a:spLocks noChangeArrowheads="1"/>
              </p:cNvSpPr>
              <p:nvPr/>
            </p:nvSpPr>
            <p:spPr bwMode="auto">
              <a:xfrm>
                <a:off x="1752" y="2496"/>
                <a:ext cx="1824" cy="13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cxnSp>
            <p:nvCxnSpPr>
              <p:cNvPr id="19" name="AutoShape 6"/>
              <p:cNvCxnSpPr>
                <a:cxnSpLocks noChangeShapeType="1"/>
                <a:stCxn id="18" idx="0"/>
                <a:endCxn id="18" idx="2"/>
              </p:cNvCxnSpPr>
              <p:nvPr/>
            </p:nvCxnSpPr>
            <p:spPr bwMode="auto">
              <a:xfrm>
                <a:off x="2664" y="2496"/>
                <a:ext cx="0" cy="13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AutoShape 7"/>
              <p:cNvCxnSpPr>
                <a:cxnSpLocks noChangeShapeType="1"/>
                <a:stCxn id="18" idx="1"/>
                <a:endCxn id="18" idx="3"/>
              </p:cNvCxnSpPr>
              <p:nvPr/>
            </p:nvCxnSpPr>
            <p:spPr bwMode="auto">
              <a:xfrm>
                <a:off x="1752" y="3192"/>
                <a:ext cx="182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219" y="2496"/>
                <a:ext cx="0" cy="1392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520" y="2304"/>
              <a:ext cx="4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>
                  <a:cs typeface="+mn-cs"/>
                </a:rPr>
                <a:t>Im{</a:t>
              </a:r>
              <a:r>
                <a:rPr lang="en-US" sz="1600" i="1">
                  <a:cs typeface="+mn-cs"/>
                </a:rPr>
                <a:t>s</a:t>
              </a:r>
              <a:r>
                <a:rPr lang="en-US" sz="1600">
                  <a:cs typeface="+mn-cs"/>
                </a:rPr>
                <a:t>}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568" y="3936"/>
              <a:ext cx="9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dirty="0">
                  <a:cs typeface="+mn-cs"/>
                </a:rPr>
                <a:t>Re{</a:t>
              </a:r>
              <a:r>
                <a:rPr lang="en-US" sz="1600" i="1" dirty="0">
                  <a:cs typeface="+mn-cs"/>
                </a:rPr>
                <a:t>s</a:t>
              </a:r>
              <a:r>
                <a:rPr lang="en-US" sz="1600" dirty="0">
                  <a:cs typeface="+mn-cs"/>
                </a:rPr>
                <a:t>} = -Re{</a:t>
              </a:r>
              <a:r>
                <a:rPr lang="en-US" sz="1600" i="1" dirty="0">
                  <a:cs typeface="+mn-cs"/>
                </a:rPr>
                <a:t>a</a:t>
              </a:r>
              <a:r>
                <a:rPr lang="en-US" sz="1600" dirty="0">
                  <a:cs typeface="+mn-cs"/>
                </a:rPr>
                <a:t>}</a:t>
              </a: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2232" y="3936"/>
              <a:ext cx="344" cy="168"/>
            </a:xfrm>
            <a:custGeom>
              <a:avLst/>
              <a:gdLst>
                <a:gd name="T0" fmla="*/ 8 w 344"/>
                <a:gd name="T1" fmla="*/ 0 h 168"/>
                <a:gd name="T2" fmla="*/ 56 w 344"/>
                <a:gd name="T3" fmla="*/ 144 h 168"/>
                <a:gd name="T4" fmla="*/ 344 w 344"/>
                <a:gd name="T5" fmla="*/ 14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" h="168">
                  <a:moveTo>
                    <a:pt x="8" y="0"/>
                  </a:moveTo>
                  <a:cubicBezTo>
                    <a:pt x="4" y="60"/>
                    <a:pt x="0" y="120"/>
                    <a:pt x="56" y="144"/>
                  </a:cubicBezTo>
                  <a:cubicBezTo>
                    <a:pt x="112" y="168"/>
                    <a:pt x="296" y="144"/>
                    <a:pt x="344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3576" y="3120"/>
              <a:ext cx="4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>
                  <a:cs typeface="+mn-cs"/>
                </a:rPr>
                <a:t>Re{</a:t>
              </a:r>
              <a:r>
                <a:rPr lang="en-US" sz="1600" i="1">
                  <a:cs typeface="+mn-cs"/>
                </a:rPr>
                <a:t>s</a:t>
              </a:r>
              <a:r>
                <a:rPr lang="en-US" sz="1600">
                  <a:cs typeface="+mn-cs"/>
                </a:rPr>
                <a:t>}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38200" y="3733800"/>
            <a:ext cx="1905000" cy="2544763"/>
            <a:chOff x="838200" y="3733800"/>
            <a:chExt cx="1905000" cy="2544763"/>
          </a:xfrm>
        </p:grpSpPr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838200" y="4038600"/>
              <a:ext cx="1524000" cy="15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cxnSp>
          <p:nvCxnSpPr>
            <p:cNvPr id="23" name="AutoShape 18"/>
            <p:cNvCxnSpPr>
              <a:cxnSpLocks noChangeShapeType="1"/>
              <a:stCxn id="22" idx="0"/>
              <a:endCxn id="22" idx="2"/>
            </p:cNvCxnSpPr>
            <p:nvPr/>
          </p:nvCxnSpPr>
          <p:spPr bwMode="auto">
            <a:xfrm>
              <a:off x="1600200" y="4038600"/>
              <a:ext cx="0" cy="1524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19"/>
            <p:cNvCxnSpPr>
              <a:cxnSpLocks noChangeShapeType="1"/>
              <a:stCxn id="22" idx="1"/>
              <a:endCxn id="22" idx="3"/>
            </p:cNvCxnSpPr>
            <p:nvPr/>
          </p:nvCxnSpPr>
          <p:spPr bwMode="auto">
            <a:xfrm>
              <a:off x="838200" y="4800600"/>
              <a:ext cx="1524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838200" y="4953000"/>
              <a:ext cx="762000" cy="381000"/>
            </a:xfrm>
            <a:custGeom>
              <a:avLst/>
              <a:gdLst>
                <a:gd name="T0" fmla="*/ 0 w 480"/>
                <a:gd name="T1" fmla="*/ 240 h 240"/>
                <a:gd name="T2" fmla="*/ 192 w 480"/>
                <a:gd name="T3" fmla="*/ 48 h 240"/>
                <a:gd name="T4" fmla="*/ 480 w 480"/>
                <a:gd name="T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240">
                  <a:moveTo>
                    <a:pt x="0" y="240"/>
                  </a:moveTo>
                  <a:cubicBezTo>
                    <a:pt x="56" y="164"/>
                    <a:pt x="112" y="88"/>
                    <a:pt x="192" y="48"/>
                  </a:cubicBezTo>
                  <a:cubicBezTo>
                    <a:pt x="272" y="8"/>
                    <a:pt x="376" y="4"/>
                    <a:pt x="48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V="1">
              <a:off x="1600200" y="4800600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1600200" y="48006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1600200" y="4800600"/>
              <a:ext cx="3810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>
                  <a:cs typeface="+mn-cs"/>
                </a:rPr>
                <a:t>-1</a:t>
              </a:r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2362200" y="4648200"/>
              <a:ext cx="3810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i="1">
                  <a:cs typeface="+mn-cs"/>
                </a:rPr>
                <a:t>t</a:t>
              </a:r>
              <a:endParaRPr lang="en-US" sz="1600">
                <a:cs typeface="+mn-cs"/>
              </a:endParaRP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1333113" y="3733800"/>
              <a:ext cx="5334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i="1" dirty="0"/>
                <a:t>x</a:t>
              </a:r>
              <a:r>
                <a:rPr lang="en-US" sz="1600" dirty="0">
                  <a:cs typeface="+mn-cs"/>
                </a:rPr>
                <a:t>(</a:t>
              </a:r>
              <a:r>
                <a:rPr lang="en-US" sz="1600" i="1" dirty="0">
                  <a:cs typeface="+mn-cs"/>
                </a:rPr>
                <a:t>t</a:t>
              </a:r>
              <a:r>
                <a:rPr lang="en-US" sz="1600" dirty="0">
                  <a:cs typeface="+mn-cs"/>
                </a:rPr>
                <a:t>)</a:t>
              </a: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838200" y="5562600"/>
              <a:ext cx="1676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i="1" dirty="0"/>
                <a:t>x</a:t>
              </a:r>
              <a:r>
                <a:rPr lang="en-US" sz="1800" dirty="0">
                  <a:cs typeface="+mn-cs"/>
                </a:rPr>
                <a:t>(</a:t>
              </a:r>
              <a:r>
                <a:rPr lang="en-US" sz="1800" i="1" dirty="0">
                  <a:cs typeface="+mn-cs"/>
                </a:rPr>
                <a:t>t</a:t>
              </a:r>
              <a:r>
                <a:rPr lang="en-US" sz="1800" dirty="0">
                  <a:cs typeface="+mn-cs"/>
                </a:rPr>
                <a:t>) = -</a:t>
              </a:r>
              <a:r>
                <a:rPr lang="en-US" sz="1800" i="1" dirty="0">
                  <a:cs typeface="+mn-cs"/>
                </a:rPr>
                <a:t>e</a:t>
              </a:r>
              <a:r>
                <a:rPr lang="en-US" sz="1800" i="1" baseline="30000" dirty="0">
                  <a:cs typeface="+mn-cs"/>
                </a:rPr>
                <a:t>- a  t </a:t>
              </a:r>
              <a:r>
                <a:rPr lang="en-US" sz="1800" i="1" dirty="0">
                  <a:cs typeface="+mn-cs"/>
                </a:rPr>
                <a:t>u</a:t>
              </a:r>
              <a:r>
                <a:rPr lang="en-US" sz="1800" dirty="0">
                  <a:cs typeface="+mn-cs"/>
                </a:rPr>
                <a:t>(-</a:t>
              </a:r>
              <a:r>
                <a:rPr lang="en-US" sz="1800" i="1" dirty="0">
                  <a:cs typeface="+mn-cs"/>
                </a:rPr>
                <a:t>t</a:t>
              </a:r>
              <a:r>
                <a:rPr lang="en-US" sz="1800" dirty="0">
                  <a:cs typeface="+mn-cs"/>
                </a:rPr>
                <a:t>)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990600" y="5911850"/>
              <a:ext cx="1295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 b="1" i="1">
                  <a:solidFill>
                    <a:srgbClr val="FF0101"/>
                  </a:solidFill>
                  <a:cs typeface="+mn-cs"/>
                </a:rPr>
                <a:t>anti-causal</a:t>
              </a:r>
            </a:p>
          </p:txBody>
        </p:sp>
      </p:grpSp>
      <p:grpSp>
        <p:nvGrpSpPr>
          <p:cNvPr id="33" name="Group 54"/>
          <p:cNvGrpSpPr>
            <a:grpSpLocks/>
          </p:cNvGrpSpPr>
          <p:nvPr/>
        </p:nvGrpSpPr>
        <p:grpSpPr bwMode="auto">
          <a:xfrm>
            <a:off x="7010400" y="3810000"/>
            <a:ext cx="1905000" cy="2500313"/>
            <a:chOff x="4416" y="2400"/>
            <a:chExt cx="1200" cy="1575"/>
          </a:xfrm>
        </p:grpSpPr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4416" y="2592"/>
              <a:ext cx="960" cy="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cxnSp>
          <p:nvCxnSpPr>
            <p:cNvPr id="35" name="AutoShape 34"/>
            <p:cNvCxnSpPr>
              <a:cxnSpLocks noChangeShapeType="1"/>
              <a:stCxn id="34" idx="0"/>
              <a:endCxn id="34" idx="2"/>
            </p:cNvCxnSpPr>
            <p:nvPr/>
          </p:nvCxnSpPr>
          <p:spPr bwMode="auto">
            <a:xfrm>
              <a:off x="4896" y="2592"/>
              <a:ext cx="0" cy="9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35"/>
            <p:cNvCxnSpPr>
              <a:cxnSpLocks noChangeShapeType="1"/>
              <a:stCxn id="34" idx="1"/>
              <a:endCxn id="34" idx="3"/>
            </p:cNvCxnSpPr>
            <p:nvPr/>
          </p:nvCxnSpPr>
          <p:spPr bwMode="auto">
            <a:xfrm>
              <a:off x="4416" y="3072"/>
              <a:ext cx="96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7" name="Text Box 39"/>
            <p:cNvSpPr txBox="1">
              <a:spLocks noChangeArrowheads="1"/>
            </p:cNvSpPr>
            <p:nvPr/>
          </p:nvSpPr>
          <p:spPr bwMode="auto">
            <a:xfrm>
              <a:off x="4704" y="2688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>
                  <a:cs typeface="+mn-cs"/>
                </a:rPr>
                <a:t>1</a:t>
              </a:r>
            </a:p>
          </p:txBody>
        </p:sp>
        <p:sp>
          <p:nvSpPr>
            <p:cNvPr id="38" name="Text Box 40"/>
            <p:cNvSpPr txBox="1">
              <a:spLocks noChangeArrowheads="1"/>
            </p:cNvSpPr>
            <p:nvPr/>
          </p:nvSpPr>
          <p:spPr bwMode="auto">
            <a:xfrm>
              <a:off x="5376" y="2976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i="1">
                  <a:cs typeface="+mn-cs"/>
                </a:rPr>
                <a:t>t</a:t>
              </a:r>
              <a:endParaRPr lang="en-US" sz="1600">
                <a:cs typeface="+mn-cs"/>
              </a:endParaRPr>
            </a:p>
          </p:txBody>
        </p:sp>
        <p:sp>
          <p:nvSpPr>
            <p:cNvPr id="39" name="Text Box 41"/>
            <p:cNvSpPr txBox="1">
              <a:spLocks noChangeArrowheads="1"/>
            </p:cNvSpPr>
            <p:nvPr/>
          </p:nvSpPr>
          <p:spPr bwMode="auto">
            <a:xfrm>
              <a:off x="4704" y="2400"/>
              <a:ext cx="38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i="1" dirty="0"/>
                <a:t>x</a:t>
              </a:r>
              <a:r>
                <a:rPr lang="en-US" sz="1600" dirty="0">
                  <a:cs typeface="+mn-cs"/>
                </a:rPr>
                <a:t>(</a:t>
              </a:r>
              <a:r>
                <a:rPr lang="en-US" sz="1600" i="1" dirty="0">
                  <a:cs typeface="+mn-cs"/>
                </a:rPr>
                <a:t>t</a:t>
              </a:r>
              <a:r>
                <a:rPr lang="en-US" sz="1600" dirty="0">
                  <a:cs typeface="+mn-cs"/>
                </a:rPr>
                <a:t>)</a:t>
              </a:r>
            </a:p>
          </p:txBody>
        </p:sp>
        <p:sp>
          <p:nvSpPr>
            <p:cNvPr id="40" name="Text Box 42"/>
            <p:cNvSpPr txBox="1">
              <a:spLocks noChangeArrowheads="1"/>
            </p:cNvSpPr>
            <p:nvPr/>
          </p:nvSpPr>
          <p:spPr bwMode="auto">
            <a:xfrm>
              <a:off x="4512" y="3552"/>
              <a:ext cx="10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i="1" dirty="0"/>
                <a:t>x</a:t>
              </a:r>
              <a:r>
                <a:rPr lang="en-US" sz="1800" dirty="0">
                  <a:cs typeface="+mn-cs"/>
                </a:rPr>
                <a:t>(</a:t>
              </a:r>
              <a:r>
                <a:rPr lang="en-US" sz="1800" i="1" dirty="0">
                  <a:cs typeface="+mn-cs"/>
                </a:rPr>
                <a:t>t</a:t>
              </a:r>
              <a:r>
                <a:rPr lang="en-US" sz="1800" dirty="0">
                  <a:cs typeface="+mn-cs"/>
                </a:rPr>
                <a:t>) = </a:t>
              </a:r>
              <a:r>
                <a:rPr lang="en-US" sz="1800" i="1" dirty="0">
                  <a:cs typeface="+mn-cs"/>
                </a:rPr>
                <a:t>e</a:t>
              </a:r>
              <a:r>
                <a:rPr lang="en-US" sz="1800" i="1" baseline="30000" dirty="0">
                  <a:cs typeface="+mn-cs"/>
                </a:rPr>
                <a:t>-a t </a:t>
              </a:r>
              <a:r>
                <a:rPr lang="en-US" sz="1800" i="1" dirty="0">
                  <a:cs typeface="+mn-cs"/>
                </a:rPr>
                <a:t>u</a:t>
              </a:r>
              <a:r>
                <a:rPr lang="en-US" sz="1800" dirty="0">
                  <a:cs typeface="+mn-cs"/>
                </a:rPr>
                <a:t>(</a:t>
              </a:r>
              <a:r>
                <a:rPr lang="en-US" sz="1800" i="1" dirty="0">
                  <a:cs typeface="+mn-cs"/>
                </a:rPr>
                <a:t>t</a:t>
              </a:r>
              <a:r>
                <a:rPr lang="en-US" sz="1800" dirty="0">
                  <a:cs typeface="+mn-cs"/>
                </a:rPr>
                <a:t>)</a:t>
              </a:r>
            </a:p>
          </p:txBody>
        </p:sp>
        <p:sp>
          <p:nvSpPr>
            <p:cNvPr id="41" name="Text Box 43"/>
            <p:cNvSpPr txBox="1">
              <a:spLocks noChangeArrowheads="1"/>
            </p:cNvSpPr>
            <p:nvPr/>
          </p:nvSpPr>
          <p:spPr bwMode="auto">
            <a:xfrm>
              <a:off x="4512" y="3744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 b="1" i="1">
                  <a:solidFill>
                    <a:srgbClr val="009999"/>
                  </a:solidFill>
                  <a:cs typeface="+mn-cs"/>
                </a:rPr>
                <a:t>causal</a:t>
              </a:r>
            </a:p>
          </p:txBody>
        </p:sp>
        <p:sp>
          <p:nvSpPr>
            <p:cNvPr id="42" name="Line 44"/>
            <p:cNvSpPr>
              <a:spLocks noChangeShapeType="1"/>
            </p:cNvSpPr>
            <p:nvPr/>
          </p:nvSpPr>
          <p:spPr bwMode="auto">
            <a:xfrm flipV="1">
              <a:off x="4896" y="278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" name="Line 45"/>
            <p:cNvSpPr>
              <a:spLocks noChangeShapeType="1"/>
            </p:cNvSpPr>
            <p:nvPr/>
          </p:nvSpPr>
          <p:spPr bwMode="auto">
            <a:xfrm>
              <a:off x="4416" y="307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4896" y="2784"/>
              <a:ext cx="480" cy="240"/>
            </a:xfrm>
            <a:custGeom>
              <a:avLst/>
              <a:gdLst>
                <a:gd name="T0" fmla="*/ 0 w 480"/>
                <a:gd name="T1" fmla="*/ 0 h 240"/>
                <a:gd name="T2" fmla="*/ 144 w 480"/>
                <a:gd name="T3" fmla="*/ 144 h 240"/>
                <a:gd name="T4" fmla="*/ 480 w 480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240">
                  <a:moveTo>
                    <a:pt x="0" y="0"/>
                  </a:moveTo>
                  <a:cubicBezTo>
                    <a:pt x="32" y="52"/>
                    <a:pt x="64" y="104"/>
                    <a:pt x="144" y="144"/>
                  </a:cubicBezTo>
                  <a:cubicBezTo>
                    <a:pt x="224" y="184"/>
                    <a:pt x="352" y="212"/>
                    <a:pt x="480" y="24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5" name="Line 51"/>
          <p:cNvSpPr>
            <a:spLocks noChangeShapeType="1"/>
          </p:cNvSpPr>
          <p:nvPr/>
        </p:nvSpPr>
        <p:spPr bwMode="auto">
          <a:xfrm flipH="1">
            <a:off x="2514600" y="5562600"/>
            <a:ext cx="838200" cy="304800"/>
          </a:xfrm>
          <a:prstGeom prst="line">
            <a:avLst/>
          </a:prstGeom>
          <a:noFill/>
          <a:ln w="19050">
            <a:solidFill>
              <a:srgbClr val="FF010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" name="Line 52"/>
          <p:cNvSpPr>
            <a:spLocks noChangeShapeType="1"/>
          </p:cNvSpPr>
          <p:nvPr/>
        </p:nvSpPr>
        <p:spPr bwMode="auto">
          <a:xfrm>
            <a:off x="6153150" y="5562600"/>
            <a:ext cx="933450" cy="3048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457200" y="22860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dirty="0"/>
              <a:t>What happens to </a:t>
            </a:r>
            <a:r>
              <a:rPr lang="en-US" b="0" i="1" dirty="0">
                <a:solidFill>
                  <a:schemeClr val="tx1"/>
                </a:solidFill>
              </a:rPr>
              <a:t>X</a:t>
            </a:r>
            <a:r>
              <a:rPr lang="en-US" b="0" dirty="0">
                <a:solidFill>
                  <a:schemeClr val="tx1"/>
                </a:solidFill>
              </a:rPr>
              <a:t>(</a:t>
            </a:r>
            <a:r>
              <a:rPr lang="en-US" b="0" i="1" dirty="0">
                <a:solidFill>
                  <a:schemeClr val="tx1"/>
                </a:solidFill>
              </a:rPr>
              <a:t>s</a:t>
            </a:r>
            <a:r>
              <a:rPr lang="en-US" b="0" dirty="0">
                <a:solidFill>
                  <a:schemeClr val="tx1"/>
                </a:solidFill>
              </a:rPr>
              <a:t>) = 1/(</a:t>
            </a:r>
            <a:r>
              <a:rPr lang="en-US" b="0" i="1" dirty="0" err="1">
                <a:solidFill>
                  <a:schemeClr val="tx1"/>
                </a:solidFill>
              </a:rPr>
              <a:t>s</a:t>
            </a:r>
            <a:r>
              <a:rPr lang="en-US" b="0" dirty="0" err="1">
                <a:solidFill>
                  <a:schemeClr val="tx1"/>
                </a:solidFill>
              </a:rPr>
              <a:t>+</a:t>
            </a:r>
            <a:r>
              <a:rPr lang="en-US" b="0" i="1" dirty="0" err="1">
                <a:solidFill>
                  <a:schemeClr val="tx1"/>
                </a:solidFill>
              </a:rPr>
              <a:t>a</a:t>
            </a:r>
            <a:r>
              <a:rPr lang="en-US" b="0" dirty="0">
                <a:solidFill>
                  <a:schemeClr val="tx1"/>
                </a:solidFill>
              </a:rPr>
              <a:t>)</a:t>
            </a:r>
            <a:r>
              <a:rPr lang="en-US" dirty="0"/>
              <a:t> at </a:t>
            </a:r>
            <a:r>
              <a:rPr lang="en-US" b="0" i="1" dirty="0">
                <a:solidFill>
                  <a:schemeClr val="tx1"/>
                </a:solidFill>
              </a:rPr>
              <a:t>s</a:t>
            </a:r>
            <a:r>
              <a:rPr lang="en-US" b="0" dirty="0">
                <a:solidFill>
                  <a:schemeClr val="tx1"/>
                </a:solidFill>
              </a:rPr>
              <a:t> = -</a:t>
            </a:r>
            <a:r>
              <a:rPr lang="en-US" b="0" i="1" dirty="0">
                <a:solidFill>
                  <a:schemeClr val="tx1"/>
                </a:solidFill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90600" y="638874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Page 11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239000" y="6382527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Page 3</a:t>
            </a:r>
          </a:p>
        </p:txBody>
      </p:sp>
    </p:spTree>
    <p:extLst>
      <p:ext uri="{BB962C8B-B14F-4D97-AF65-F5344CB8AC3E}">
        <p14:creationId xmlns:p14="http://schemas.microsoft.com/office/powerpoint/2010/main" val="363849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5" grpId="0" animBg="1"/>
      <p:bldP spid="46" grpId="0" animBg="1"/>
      <p:bldP spid="47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to Fourier Transform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17-</a:t>
            </a:r>
            <a:fld id="{48456A70-0021-B84E-925B-88B7CCC4D2F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The Laplace Transform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16-2.2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33400"/>
          </a:xfrm>
        </p:spPr>
        <p:txBody>
          <a:bodyPr/>
          <a:lstStyle/>
          <a:p>
            <a:r>
              <a:rPr lang="en-US" dirty="0"/>
              <a:t>Substitute </a:t>
            </a:r>
            <a:r>
              <a:rPr lang="en-US" b="0" i="1" dirty="0">
                <a:solidFill>
                  <a:schemeClr val="tx1"/>
                </a:solidFill>
              </a:rPr>
              <a:t>s</a:t>
            </a:r>
            <a:r>
              <a:rPr lang="en-US" b="0" dirty="0">
                <a:solidFill>
                  <a:schemeClr val="tx1"/>
                </a:solidFill>
              </a:rPr>
              <a:t> = </a:t>
            </a:r>
            <a:r>
              <a:rPr lang="en-US" b="0" dirty="0">
                <a:solidFill>
                  <a:schemeClr val="tx1"/>
                </a:solidFill>
                <a:latin typeface="Symbol" charset="0"/>
              </a:rPr>
              <a:t>s</a:t>
            </a:r>
            <a:r>
              <a:rPr lang="en-US" b="0" dirty="0">
                <a:solidFill>
                  <a:schemeClr val="tx1"/>
                </a:solidFill>
              </a:rPr>
              <a:t> + </a:t>
            </a:r>
            <a:r>
              <a:rPr lang="en-US" b="0" i="1" dirty="0" err="1">
                <a:solidFill>
                  <a:schemeClr val="tx1"/>
                </a:solidFill>
              </a:rPr>
              <a:t>j</a:t>
            </a:r>
            <a:r>
              <a:rPr lang="en-US" b="0" i="1" dirty="0" err="1">
                <a:solidFill>
                  <a:schemeClr val="tx1"/>
                </a:solidFill>
                <a:latin typeface="Symbol" charset="2"/>
                <a:cs typeface="Symbol" charset="2"/>
              </a:rPr>
              <a:t>w</a:t>
            </a:r>
            <a:r>
              <a:rPr lang="en-US" b="0" i="1" dirty="0">
                <a:solidFill>
                  <a:schemeClr val="tx1"/>
                </a:solidFill>
              </a:rPr>
              <a:t>  </a:t>
            </a:r>
            <a:r>
              <a:rPr lang="en-US" dirty="0"/>
              <a:t>into the Laplace transform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115289"/>
              </p:ext>
            </p:extLst>
          </p:nvPr>
        </p:nvGraphicFramePr>
        <p:xfrm>
          <a:off x="1028700" y="2087563"/>
          <a:ext cx="1998663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0300" imgH="241300" progId="Equation.3">
                  <p:embed/>
                </p:oleObj>
              </mc:Choice>
              <mc:Fallback>
                <p:oleObj name="Equation" r:id="rId2" imgW="1130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2087563"/>
                        <a:ext cx="1998663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492857"/>
              </p:ext>
            </p:extLst>
          </p:nvPr>
        </p:nvGraphicFramePr>
        <p:xfrm>
          <a:off x="3086100" y="1981200"/>
          <a:ext cx="2417762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70000" imgH="317500" progId="Equation.3">
                  <p:embed/>
                </p:oleObj>
              </mc:Choice>
              <mc:Fallback>
                <p:oleObj name="Equation" r:id="rId4" imgW="12700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1981200"/>
                        <a:ext cx="2417762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099226"/>
              </p:ext>
            </p:extLst>
          </p:nvPr>
        </p:nvGraphicFramePr>
        <p:xfrm>
          <a:off x="5624513" y="1981200"/>
          <a:ext cx="2732087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35100" imgH="317500" progId="Equation.3">
                  <p:embed/>
                </p:oleObj>
              </mc:Choice>
              <mc:Fallback>
                <p:oleObj name="Equation" r:id="rId6" imgW="14351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4513" y="1981200"/>
                        <a:ext cx="2732087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2590800"/>
            <a:ext cx="8305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Bilateral Laplace transform is identical to the continuous-time Fourier transform of </a:t>
            </a:r>
            <a:r>
              <a:rPr lang="en-US" b="0" i="1" dirty="0">
                <a:solidFill>
                  <a:schemeClr val="tx1"/>
                </a:solidFill>
              </a:rPr>
              <a:t>x</a:t>
            </a:r>
            <a:r>
              <a:rPr lang="en-US" b="0" dirty="0">
                <a:solidFill>
                  <a:schemeClr val="tx1"/>
                </a:solidFill>
              </a:rPr>
              <a:t>(</a:t>
            </a:r>
            <a:r>
              <a:rPr lang="en-US" b="0" i="1" dirty="0">
                <a:solidFill>
                  <a:schemeClr val="tx1"/>
                </a:solidFill>
              </a:rPr>
              <a:t>t</a:t>
            </a:r>
            <a:r>
              <a:rPr lang="en-US" b="0" dirty="0">
                <a:solidFill>
                  <a:schemeClr val="tx1"/>
                </a:solidFill>
              </a:rPr>
              <a:t>) </a:t>
            </a:r>
            <a:r>
              <a:rPr lang="en-US" b="0" i="1" dirty="0">
                <a:solidFill>
                  <a:schemeClr val="tx1"/>
                </a:solidFill>
              </a:rPr>
              <a:t>e</a:t>
            </a:r>
            <a:r>
              <a:rPr lang="en-US" sz="1600" b="0" i="1" dirty="0">
                <a:solidFill>
                  <a:schemeClr val="tx1"/>
                </a:solidFill>
              </a:rPr>
              <a:t> </a:t>
            </a:r>
            <a:r>
              <a:rPr lang="en-US" b="0" baseline="30000" dirty="0">
                <a:solidFill>
                  <a:schemeClr val="tx1"/>
                </a:solidFill>
              </a:rPr>
              <a:t>–</a:t>
            </a:r>
            <a:r>
              <a:rPr lang="en-US" b="0" i="1" baseline="30000" dirty="0">
                <a:solidFill>
                  <a:schemeClr val="tx1"/>
                </a:solidFill>
                <a:latin typeface="Symbol" charset="2"/>
                <a:cs typeface="Symbol" charset="2"/>
              </a:rPr>
              <a:t>s </a:t>
            </a:r>
            <a:r>
              <a:rPr lang="en-US" b="0" i="1" baseline="300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3505200"/>
            <a:ext cx="8305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Continuous-time Fourier transform is the Laplace transform </a:t>
            </a:r>
            <a:r>
              <a:rPr lang="en-US" b="0" i="1" dirty="0">
                <a:solidFill>
                  <a:srgbClr val="000000"/>
                </a:solidFill>
              </a:rPr>
              <a:t>X</a:t>
            </a:r>
            <a:r>
              <a:rPr lang="en-US" b="0" dirty="0">
                <a:solidFill>
                  <a:srgbClr val="000000"/>
                </a:solidFill>
              </a:rPr>
              <a:t>(</a:t>
            </a:r>
            <a:r>
              <a:rPr lang="en-US" b="0" i="1" dirty="0">
                <a:solidFill>
                  <a:srgbClr val="000000"/>
                </a:solidFill>
              </a:rPr>
              <a:t>s</a:t>
            </a:r>
            <a:r>
              <a:rPr lang="en-US" b="0" dirty="0">
                <a:solidFill>
                  <a:srgbClr val="000000"/>
                </a:solidFill>
              </a:rPr>
              <a:t>)</a:t>
            </a:r>
            <a:r>
              <a:rPr lang="en-US" dirty="0"/>
              <a:t> after substituting </a:t>
            </a:r>
            <a:r>
              <a:rPr lang="en-US" b="0" i="1" dirty="0">
                <a:solidFill>
                  <a:srgbClr val="000000"/>
                </a:solidFill>
              </a:rPr>
              <a:t>s</a:t>
            </a:r>
            <a:r>
              <a:rPr lang="en-US" b="0" dirty="0">
                <a:solidFill>
                  <a:srgbClr val="000000"/>
                </a:solidFill>
              </a:rPr>
              <a:t> = </a:t>
            </a:r>
            <a:r>
              <a:rPr lang="en-US" b="0" i="1" dirty="0">
                <a:solidFill>
                  <a:srgbClr val="000000"/>
                </a:solidFill>
              </a:rPr>
              <a:t>j </a:t>
            </a:r>
            <a:r>
              <a:rPr lang="en-US" b="0" i="1" dirty="0">
                <a:solidFill>
                  <a:srgbClr val="000000"/>
                </a:solidFill>
                <a:latin typeface="Symbol" charset="2"/>
                <a:cs typeface="Symbol" charset="2"/>
              </a:rPr>
              <a:t>w</a:t>
            </a:r>
            <a:endParaRPr lang="en-US" b="0" i="1" baseline="30000" dirty="0">
              <a:solidFill>
                <a:srgbClr val="000000"/>
              </a:solidFill>
              <a:latin typeface="Symbol" charset="2"/>
              <a:cs typeface="Symbol" charset="2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44196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Substitution </a:t>
            </a:r>
            <a:r>
              <a:rPr lang="en-US" b="0" i="1" dirty="0">
                <a:solidFill>
                  <a:srgbClr val="000000"/>
                </a:solidFill>
              </a:rPr>
              <a:t>s</a:t>
            </a:r>
            <a:r>
              <a:rPr lang="en-US" b="0" dirty="0">
                <a:solidFill>
                  <a:srgbClr val="000000"/>
                </a:solidFill>
              </a:rPr>
              <a:t> = </a:t>
            </a:r>
            <a:r>
              <a:rPr lang="en-US" b="0" i="1" dirty="0">
                <a:solidFill>
                  <a:srgbClr val="000000"/>
                </a:solidFill>
              </a:rPr>
              <a:t>j </a:t>
            </a:r>
            <a:r>
              <a:rPr lang="en-US" b="0" i="1" dirty="0">
                <a:solidFill>
                  <a:srgbClr val="000000"/>
                </a:solidFill>
                <a:latin typeface="Symbol" charset="2"/>
                <a:cs typeface="Symbol" charset="2"/>
              </a:rPr>
              <a:t>w </a:t>
            </a:r>
            <a:r>
              <a:rPr lang="en-US" b="0" dirty="0">
                <a:solidFill>
                  <a:srgbClr val="000000"/>
                </a:solidFill>
                <a:latin typeface="+mj-lt"/>
                <a:cs typeface="Symbol" charset="2"/>
              </a:rPr>
              <a:t>has to be valid (in region of convergence)</a:t>
            </a:r>
            <a:endParaRPr lang="en-US" b="0" baseline="30000" dirty="0">
              <a:solidFill>
                <a:srgbClr val="000000"/>
              </a:solidFill>
              <a:latin typeface="+mj-lt"/>
              <a:cs typeface="Symbol" charset="2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48768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Existence of Laplace and Fourier transforms</a:t>
            </a:r>
            <a:endParaRPr lang="en-US" b="0" i="1" baseline="30000" dirty="0">
              <a:solidFill>
                <a:srgbClr val="000000"/>
              </a:solidFill>
              <a:latin typeface="Symbol" charset="2"/>
              <a:cs typeface="Symbol" charset="2"/>
            </a:endParaRP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364392"/>
              </p:ext>
            </p:extLst>
          </p:nvPr>
        </p:nvGraphicFramePr>
        <p:xfrm>
          <a:off x="304800" y="5410200"/>
          <a:ext cx="2987676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89100" imgH="368300" progId="Equation.3">
                  <p:embed/>
                </p:oleObj>
              </mc:Choice>
              <mc:Fallback>
                <p:oleObj name="Equation" r:id="rId8" imgW="16891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410200"/>
                        <a:ext cx="2987676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437187"/>
              </p:ext>
            </p:extLst>
          </p:nvPr>
        </p:nvGraphicFramePr>
        <p:xfrm>
          <a:off x="3305305" y="5412991"/>
          <a:ext cx="237966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46200" imgH="317500" progId="Equation.3">
                  <p:embed/>
                </p:oleObj>
              </mc:Choice>
              <mc:Fallback>
                <p:oleObj name="Equation" r:id="rId10" imgW="13462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305" y="5412991"/>
                        <a:ext cx="2379662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17298"/>
              </p:ext>
            </p:extLst>
          </p:nvPr>
        </p:nvGraphicFramePr>
        <p:xfrm>
          <a:off x="930276" y="6061075"/>
          <a:ext cx="25812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60500" imgH="317500" progId="Equation.3">
                  <p:embed/>
                </p:oleObj>
              </mc:Choice>
              <mc:Fallback>
                <p:oleObj name="Equation" r:id="rId12" imgW="14605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6" y="6061075"/>
                        <a:ext cx="258127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384424"/>
              </p:ext>
            </p:extLst>
          </p:nvPr>
        </p:nvGraphicFramePr>
        <p:xfrm>
          <a:off x="3571876" y="6035675"/>
          <a:ext cx="19304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92200" imgH="317500" progId="Equation.3">
                  <p:embed/>
                </p:oleObj>
              </mc:Choice>
              <mc:Fallback>
                <p:oleObj name="Equation" r:id="rId14" imgW="10922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6" y="6035675"/>
                        <a:ext cx="19304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550796"/>
              </p:ext>
            </p:extLst>
          </p:nvPr>
        </p:nvGraphicFramePr>
        <p:xfrm>
          <a:off x="5562600" y="6216906"/>
          <a:ext cx="449263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54000" imgH="127000" progId="Equation.3">
                  <p:embed/>
                </p:oleObj>
              </mc:Choice>
              <mc:Fallback>
                <p:oleObj name="Equation" r:id="rId16" imgW="2540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6216906"/>
                        <a:ext cx="449263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/>
          <p:nvPr/>
        </p:nvCxnSpPr>
        <p:spPr bwMode="auto">
          <a:xfrm>
            <a:off x="6096000" y="5527675"/>
            <a:ext cx="0" cy="1143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/>
          </a:ln>
          <a:effectLst/>
        </p:spPr>
      </p:cxnSp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360559"/>
              </p:ext>
            </p:extLst>
          </p:nvPr>
        </p:nvGraphicFramePr>
        <p:xfrm>
          <a:off x="6264275" y="5410200"/>
          <a:ext cx="27368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49400" imgH="317500" progId="Equation.3">
                  <p:embed/>
                </p:oleObj>
              </mc:Choice>
              <mc:Fallback>
                <p:oleObj name="Equation" r:id="rId18" imgW="15494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275" y="5410200"/>
                        <a:ext cx="273685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53200" y="5893056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because </a:t>
            </a:r>
            <a:r>
              <a:rPr lang="en-US" i="1" dirty="0">
                <a:latin typeface="Symbol" charset="2"/>
                <a:cs typeface="Symbol" charset="2"/>
              </a:rPr>
              <a:t>s</a:t>
            </a:r>
            <a:r>
              <a:rPr lang="en-US" dirty="0"/>
              <a:t> = 0</a:t>
            </a:r>
          </a:p>
        </p:txBody>
      </p:sp>
    </p:spTree>
    <p:extLst>
      <p:ext uri="{BB962C8B-B14F-4D97-AF65-F5344CB8AC3E}">
        <p14:creationId xmlns:p14="http://schemas.microsoft.com/office/powerpoint/2010/main" val="403864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build="p"/>
      <p:bldP spid="11" grpId="0" build="p"/>
      <p:bldP spid="12" grpId="0" build="p"/>
      <p:bldP spid="13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Transform Pairs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The Laplace Transform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16-3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70877"/>
              </p:ext>
            </p:extLst>
          </p:nvPr>
        </p:nvGraphicFramePr>
        <p:xfrm>
          <a:off x="3113346" y="1651512"/>
          <a:ext cx="25558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317500" progId="Equation.3">
                  <p:embed/>
                </p:oleObj>
              </mc:Choice>
              <mc:Fallback>
                <p:oleObj name="Equation" r:id="rId2" imgW="14859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346" y="1651512"/>
                        <a:ext cx="2555875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572418"/>
              </p:ext>
            </p:extLst>
          </p:nvPr>
        </p:nvGraphicFramePr>
        <p:xfrm>
          <a:off x="3103821" y="3633787"/>
          <a:ext cx="3209925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8000" imgH="393700" progId="Equation.3">
                  <p:embed/>
                </p:oleObj>
              </mc:Choice>
              <mc:Fallback>
                <p:oleObj name="Equation" r:id="rId4" imgW="1778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821" y="3633787"/>
                        <a:ext cx="3209925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234954"/>
              </p:ext>
            </p:extLst>
          </p:nvPr>
        </p:nvGraphicFramePr>
        <p:xfrm>
          <a:off x="5704146" y="1689996"/>
          <a:ext cx="8731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8000" imgH="292100" progId="Equation.3">
                  <p:embed/>
                </p:oleObj>
              </mc:Choice>
              <mc:Fallback>
                <p:oleObj name="Equation" r:id="rId6" imgW="5080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4146" y="1689996"/>
                        <a:ext cx="87312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559927"/>
              </p:ext>
            </p:extLst>
          </p:nvPr>
        </p:nvGraphicFramePr>
        <p:xfrm>
          <a:off x="6613525" y="1770063"/>
          <a:ext cx="131127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2000" imgH="177800" progId="Equation.3">
                  <p:embed/>
                </p:oleObj>
              </mc:Choice>
              <mc:Fallback>
                <p:oleObj name="Equation" r:id="rId8" imgW="762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525" y="1770063"/>
                        <a:ext cx="1311275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362200" cy="533400"/>
          </a:xfrm>
        </p:spPr>
        <p:txBody>
          <a:bodyPr/>
          <a:lstStyle/>
          <a:p>
            <a:r>
              <a:rPr lang="en-US" dirty="0"/>
              <a:t>Dirac delta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3659187"/>
            <a:ext cx="236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Unit step</a:t>
            </a: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819112"/>
              </p:ext>
            </p:extLst>
          </p:nvPr>
        </p:nvGraphicFramePr>
        <p:xfrm>
          <a:off x="3124200" y="2514600"/>
          <a:ext cx="3736975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70100" imgH="393700" progId="Equation.3">
                  <p:embed/>
                </p:oleObj>
              </mc:Choice>
              <mc:Fallback>
                <p:oleObj name="Equation" r:id="rId10" imgW="2070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514600"/>
                        <a:ext cx="3736975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57200" y="4738687"/>
            <a:ext cx="236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Rect. pulse</a:t>
            </a:r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315928"/>
              </p:ext>
            </p:extLst>
          </p:nvPr>
        </p:nvGraphicFramePr>
        <p:xfrm>
          <a:off x="3037146" y="4814887"/>
          <a:ext cx="19399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04900" imgH="266700" progId="Equation.3">
                  <p:embed/>
                </p:oleObj>
              </mc:Choice>
              <mc:Fallback>
                <p:oleObj name="Equation" r:id="rId12" imgW="11049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7146" y="4814887"/>
                        <a:ext cx="1939925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45401"/>
              </p:ext>
            </p:extLst>
          </p:nvPr>
        </p:nvGraphicFramePr>
        <p:xfrm>
          <a:off x="4979859" y="4755637"/>
          <a:ext cx="12017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98500" imgH="317500" progId="Equation.3">
                  <p:embed/>
                </p:oleObj>
              </mc:Choice>
              <mc:Fallback>
                <p:oleObj name="Equation" r:id="rId14" imgW="6985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859" y="4755637"/>
                        <a:ext cx="1201738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140664"/>
              </p:ext>
            </p:extLst>
          </p:nvPr>
        </p:nvGraphicFramePr>
        <p:xfrm>
          <a:off x="6280409" y="4608512"/>
          <a:ext cx="111442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47700" imgH="469900" progId="Equation.3">
                  <p:embed/>
                </p:oleObj>
              </mc:Choice>
              <mc:Fallback>
                <p:oleObj name="Equation" r:id="rId16" imgW="647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409" y="4608512"/>
                        <a:ext cx="1114425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285800"/>
              </p:ext>
            </p:extLst>
          </p:nvPr>
        </p:nvGraphicFramePr>
        <p:xfrm>
          <a:off x="7431088" y="4649659"/>
          <a:ext cx="1027112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96900" imgH="406400" progId="Equation.3">
                  <p:embed/>
                </p:oleObj>
              </mc:Choice>
              <mc:Fallback>
                <p:oleObj name="Equation" r:id="rId18" imgW="5969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1088" y="4649659"/>
                        <a:ext cx="1027112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457200" y="2590800"/>
            <a:ext cx="236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Exponential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/>
              <a:t>17-</a:t>
            </a:r>
            <a:fld id="{48456A70-0021-B84E-925B-88B7CCC4D2F0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591396"/>
              </p:ext>
            </p:extLst>
          </p:nvPr>
        </p:nvGraphicFramePr>
        <p:xfrm>
          <a:off x="7812088" y="5410200"/>
          <a:ext cx="874712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08000" imgH="177800" progId="Equation.3">
                  <p:embed/>
                </p:oleObj>
              </mc:Choice>
              <mc:Fallback>
                <p:oleObj name="Equation" r:id="rId20" imgW="508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5410200"/>
                        <a:ext cx="874712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029200" y="540127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FF"/>
                </a:solidFill>
              </a:rPr>
              <a:t>Integral converges when s = 0</a:t>
            </a:r>
          </a:p>
        </p:txBody>
      </p:sp>
    </p:spTree>
    <p:extLst>
      <p:ext uri="{BB962C8B-B14F-4D97-AF65-F5344CB8AC3E}">
        <p14:creationId xmlns:p14="http://schemas.microsoft.com/office/powerpoint/2010/main" val="17693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23" grpId="0" build="p"/>
      <p:bldP spid="29" grpId="0" build="p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and Delay Properties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17-</a:t>
            </a:r>
            <a:fld id="{48456A70-0021-B84E-925B-88B7CCC4D2F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The Laplace Transform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16-3 &amp; 16-6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301944"/>
              </p:ext>
            </p:extLst>
          </p:nvPr>
        </p:nvGraphicFramePr>
        <p:xfrm>
          <a:off x="2667000" y="1673225"/>
          <a:ext cx="49847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30500" imgH="254000" progId="Equation.3">
                  <p:embed/>
                </p:oleObj>
              </mc:Choice>
              <mc:Fallback>
                <p:oleObj name="Equation" r:id="rId2" imgW="2730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673225"/>
                        <a:ext cx="49847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49271"/>
              </p:ext>
            </p:extLst>
          </p:nvPr>
        </p:nvGraphicFramePr>
        <p:xfrm>
          <a:off x="1284030" y="2209800"/>
          <a:ext cx="531971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08300" imgH="254000" progId="Equation.3">
                  <p:embed/>
                </p:oleObj>
              </mc:Choice>
              <mc:Fallback>
                <p:oleObj name="Equation" r:id="rId4" imgW="29083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030" y="2209800"/>
                        <a:ext cx="5319712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362200" cy="533400"/>
          </a:xfrm>
        </p:spPr>
        <p:txBody>
          <a:bodyPr/>
          <a:lstStyle/>
          <a:p>
            <a:r>
              <a:rPr lang="en-US" dirty="0"/>
              <a:t>Linearity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4419600"/>
            <a:ext cx="236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Delay</a:t>
            </a: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935016"/>
              </p:ext>
            </p:extLst>
          </p:nvPr>
        </p:nvGraphicFramePr>
        <p:xfrm>
          <a:off x="2638425" y="4430713"/>
          <a:ext cx="36861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57400" imgH="317500" progId="Equation.3">
                  <p:embed/>
                </p:oleObj>
              </mc:Choice>
              <mc:Fallback>
                <p:oleObj name="Equation" r:id="rId6" imgW="20574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4430713"/>
                        <a:ext cx="36861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432289"/>
              </p:ext>
            </p:extLst>
          </p:nvPr>
        </p:nvGraphicFramePr>
        <p:xfrm>
          <a:off x="1370013" y="5105400"/>
          <a:ext cx="60991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65500" imgH="228600" progId="Equation.3">
                  <p:embed/>
                </p:oleObj>
              </mc:Choice>
              <mc:Fallback>
                <p:oleObj name="Equation" r:id="rId8" imgW="336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013" y="5105400"/>
                        <a:ext cx="60991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039716"/>
              </p:ext>
            </p:extLst>
          </p:nvPr>
        </p:nvGraphicFramePr>
        <p:xfrm>
          <a:off x="457200" y="5616575"/>
          <a:ext cx="41497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70100" imgH="317500" progId="Equation.3">
                  <p:embed/>
                </p:oleObj>
              </mc:Choice>
              <mc:Fallback>
                <p:oleObj name="Equation" r:id="rId10" imgW="20701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616575"/>
                        <a:ext cx="4149725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681201"/>
              </p:ext>
            </p:extLst>
          </p:nvPr>
        </p:nvGraphicFramePr>
        <p:xfrm>
          <a:off x="4683125" y="5638800"/>
          <a:ext cx="26987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46200" imgH="317500" progId="Equation.3">
                  <p:embed/>
                </p:oleObj>
              </mc:Choice>
              <mc:Fallback>
                <p:oleObj name="Equation" r:id="rId12" imgW="13462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5" y="5638800"/>
                        <a:ext cx="269875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241026"/>
              </p:ext>
            </p:extLst>
          </p:nvPr>
        </p:nvGraphicFramePr>
        <p:xfrm>
          <a:off x="7426325" y="5715000"/>
          <a:ext cx="14255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11200" imgH="228600" progId="Equation.3">
                  <p:embed/>
                </p:oleObj>
              </mc:Choice>
              <mc:Fallback>
                <p:oleObj name="Equation" r:id="rId14" imgW="71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6325" y="5715000"/>
                        <a:ext cx="14255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240048"/>
              </p:ext>
            </p:extLst>
          </p:nvPr>
        </p:nvGraphicFramePr>
        <p:xfrm>
          <a:off x="3505200" y="2743200"/>
          <a:ext cx="3259138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816100" imgH="317500" progId="Equation.3">
                  <p:embed/>
                </p:oleObj>
              </mc:Choice>
              <mc:Fallback>
                <p:oleObj name="Equation" r:id="rId16" imgW="18161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743200"/>
                        <a:ext cx="3259138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560378"/>
              </p:ext>
            </p:extLst>
          </p:nvPr>
        </p:nvGraphicFramePr>
        <p:xfrm>
          <a:off x="3505200" y="3276600"/>
          <a:ext cx="4148138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311400" imgH="317500" progId="Equation.3">
                  <p:embed/>
                </p:oleObj>
              </mc:Choice>
              <mc:Fallback>
                <p:oleObj name="Equation" r:id="rId18" imgW="23114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276600"/>
                        <a:ext cx="4148138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628020"/>
              </p:ext>
            </p:extLst>
          </p:nvPr>
        </p:nvGraphicFramePr>
        <p:xfrm>
          <a:off x="3505200" y="3886200"/>
          <a:ext cx="21653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06500" imgH="241300" progId="Equation.3">
                  <p:embed/>
                </p:oleObj>
              </mc:Choice>
              <mc:Fallback>
                <p:oleObj name="Equation" r:id="rId20" imgW="1206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886200"/>
                        <a:ext cx="21653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12480"/>
              </p:ext>
            </p:extLst>
          </p:nvPr>
        </p:nvGraphicFramePr>
        <p:xfrm>
          <a:off x="1258630" y="2819400"/>
          <a:ext cx="22352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44600" imgH="266700" progId="Equation.3">
                  <p:embed/>
                </p:oleObj>
              </mc:Choice>
              <mc:Fallback>
                <p:oleObj name="Equation" r:id="rId22" imgW="12446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630" y="2819400"/>
                        <a:ext cx="22352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282254"/>
              </p:ext>
            </p:extLst>
          </p:nvPr>
        </p:nvGraphicFramePr>
        <p:xfrm>
          <a:off x="6096000" y="3886200"/>
          <a:ext cx="289718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752600" imgH="266700" progId="Equation.3">
                  <p:embed/>
                </p:oleObj>
              </mc:Choice>
              <mc:Fallback>
                <p:oleObj name="Equation" r:id="rId24" imgW="17526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886200"/>
                        <a:ext cx="2897188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23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12946</TotalTime>
  <Words>1036</Words>
  <Application>Microsoft Macintosh PowerPoint</Application>
  <PresentationFormat>On-screen Show (4:3)</PresentationFormat>
  <Paragraphs>198</Paragraphs>
  <Slides>16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Symbol</vt:lpstr>
      <vt:lpstr>Times New Roman</vt:lpstr>
      <vt:lpstr>Verdana</vt:lpstr>
      <vt:lpstr>Wingdings</vt:lpstr>
      <vt:lpstr>Zapf Dingbats</vt:lpstr>
      <vt:lpstr>Default Design</vt:lpstr>
      <vt:lpstr>Equation</vt:lpstr>
      <vt:lpstr>The Laplace Transform</vt:lpstr>
      <vt:lpstr>Linear Systems and Signals Topics</vt:lpstr>
      <vt:lpstr>Transforms</vt:lpstr>
      <vt:lpstr>Laplace Transform</vt:lpstr>
      <vt:lpstr>Complex Exponential Signal</vt:lpstr>
      <vt:lpstr>Region of Convergence</vt:lpstr>
      <vt:lpstr>Relationship to Fourier Transform</vt:lpstr>
      <vt:lpstr>More Transform Pairs</vt:lpstr>
      <vt:lpstr>Linearity and Delay Properties</vt:lpstr>
      <vt:lpstr>Other Properties</vt:lpstr>
      <vt:lpstr>One-Sided Sinusoids</vt:lpstr>
      <vt:lpstr>Inverse Laplace Transform</vt:lpstr>
      <vt:lpstr>Partial Fractions Example #1</vt:lpstr>
      <vt:lpstr>Partial Fractions Example #2</vt:lpstr>
      <vt:lpstr>Partial Fractions Example #3</vt:lpstr>
      <vt:lpstr>License Info for SPFirst Slides</vt:lpstr>
    </vt:vector>
  </TitlesOfParts>
  <Company>The 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subject>EE 345S Lecture 0</dc:subject>
  <dc:creator>Brian L. Evans</dc:creator>
  <cp:lastModifiedBy>Brian Evans</cp:lastModifiedBy>
  <cp:revision>1031</cp:revision>
  <cp:lastPrinted>2017-12-05T18:15:10Z</cp:lastPrinted>
  <dcterms:created xsi:type="dcterms:W3CDTF">1999-08-31T01:42:33Z</dcterms:created>
  <dcterms:modified xsi:type="dcterms:W3CDTF">2024-08-19T05:34:32Z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4</vt:i4>
  </property>
  <property fmtid="{D5CDD505-2E9C-101B-9397-08002B2CF9AE}" pid="6" name="ScreenUsage">
    <vt:i4>3</vt:i4>
  </property>
  <property fmtid="{D5CDD505-2E9C-101B-9397-08002B2CF9AE}" pid="7" name="MailAddress">
    <vt:lpwstr>bevans@ece.utexas.edu</vt:lpwstr>
  </property>
  <property fmtid="{D5CDD505-2E9C-101B-9397-08002B2CF9AE}" pid="8" name="HomePage">
    <vt:lpwstr>http://www.ece.utexas.ed/~bevans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L:\bevans\ee313s01\01_Introduction</vt:lpwstr>
  </property>
</Properties>
</file>