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7" r:id="rId3"/>
    <p:sldId id="438" r:id="rId4"/>
    <p:sldId id="439" r:id="rId5"/>
    <p:sldId id="452" r:id="rId6"/>
    <p:sldId id="453" r:id="rId7"/>
    <p:sldId id="451" r:id="rId8"/>
    <p:sldId id="454" r:id="rId9"/>
    <p:sldId id="458" r:id="rId10"/>
    <p:sldId id="459" r:id="rId11"/>
    <p:sldId id="460" r:id="rId12"/>
    <p:sldId id="456" r:id="rId13"/>
    <p:sldId id="457" r:id="rId14"/>
    <p:sldId id="449" r:id="rId15"/>
    <p:sldId id="436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18-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18-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18-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18-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18-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18-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18-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12" Type="http://schemas.openxmlformats.org/officeDocument/2006/relationships/image" Target="../media/image59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61.e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9.emf"/><Relationship Id="rId18" Type="http://schemas.openxmlformats.org/officeDocument/2006/relationships/image" Target="../media/image59.emf"/><Relationship Id="rId3" Type="http://schemas.openxmlformats.org/officeDocument/2006/relationships/image" Target="../media/image65.emf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5.bin"/><Relationship Id="rId2" Type="http://schemas.openxmlformats.org/officeDocument/2006/relationships/oleObject" Target="../embeddings/oleObject68.bin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8.emf"/><Relationship Id="rId5" Type="http://schemas.openxmlformats.org/officeDocument/2006/relationships/image" Target="../media/image66.emf"/><Relationship Id="rId15" Type="http://schemas.openxmlformats.org/officeDocument/2006/relationships/image" Target="../media/image70.e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7.emf"/><Relationship Id="rId14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4.emf"/><Relationship Id="rId12" Type="http://schemas.openxmlformats.org/officeDocument/2006/relationships/oleObject" Target="../embeddings/oleObject81.bin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6.emf"/><Relationship Id="rId5" Type="http://schemas.openxmlformats.org/officeDocument/2006/relationships/image" Target="../media/image73.e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14.wmf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1.e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emf"/><Relationship Id="rId5" Type="http://schemas.openxmlformats.org/officeDocument/2006/relationships/image" Target="../media/image15.w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6.bin"/><Relationship Id="rId3" Type="http://schemas.openxmlformats.org/officeDocument/2006/relationships/image" Target="../media/image23.wmf"/><Relationship Id="rId21" Type="http://schemas.openxmlformats.org/officeDocument/2006/relationships/image" Target="../media/image30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8.wmf"/><Relationship Id="rId25" Type="http://schemas.openxmlformats.org/officeDocument/2006/relationships/image" Target="../media/image32.e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24.wmf"/><Relationship Id="rId15" Type="http://schemas.openxmlformats.org/officeDocument/2006/relationships/image" Target="../media/image27.wmf"/><Relationship Id="rId23" Type="http://schemas.openxmlformats.org/officeDocument/2006/relationships/image" Target="../media/image3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9.e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34.emf"/><Relationship Id="rId21" Type="http://schemas.openxmlformats.org/officeDocument/2006/relationships/image" Target="../media/image42.e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1.emf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0.e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6.emf"/><Relationship Id="rId18" Type="http://schemas.openxmlformats.org/officeDocument/2006/relationships/image" Target="../media/image59.emf"/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2.bin"/><Relationship Id="rId2" Type="http://schemas.openxmlformats.org/officeDocument/2006/relationships/oleObject" Target="../embeddings/oleObject55.bin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Transfer Functions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18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LTI Oscillator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609600"/>
          </a:xfrm>
        </p:spPr>
        <p:txBody>
          <a:bodyPr/>
          <a:lstStyle/>
          <a:p>
            <a:r>
              <a:rPr lang="en-US" dirty="0"/>
              <a:t>Poles at </a:t>
            </a:r>
            <a:r>
              <a:rPr lang="en-US" i="1" dirty="0"/>
              <a:t>s </a:t>
            </a:r>
            <a:r>
              <a:rPr lang="en-US" dirty="0"/>
              <a:t>= ±</a:t>
            </a:r>
            <a:r>
              <a:rPr lang="en-US" i="1" dirty="0"/>
              <a:t>j</a:t>
            </a: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baseline="-25000" dirty="0"/>
              <a:t>0 </a:t>
            </a:r>
            <a:r>
              <a:rPr lang="en-US" dirty="0"/>
              <a:t>&amp; zero at </a:t>
            </a:r>
            <a:r>
              <a:rPr lang="en-US" i="1" dirty="0"/>
              <a:t>s </a:t>
            </a:r>
            <a:r>
              <a:rPr lang="en-US" dirty="0"/>
              <a:t>= 0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86307"/>
              </p:ext>
            </p:extLst>
          </p:nvPr>
        </p:nvGraphicFramePr>
        <p:xfrm>
          <a:off x="1076325" y="1929888"/>
          <a:ext cx="33432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431800" progId="Equation.3">
                  <p:embed/>
                </p:oleObj>
              </mc:Choice>
              <mc:Fallback>
                <p:oleObj name="Equation" r:id="rId2" imgW="190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929888"/>
                        <a:ext cx="33432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65194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17-11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97099"/>
              </p:ext>
            </p:extLst>
          </p:nvPr>
        </p:nvGraphicFramePr>
        <p:xfrm>
          <a:off x="1082675" y="2725226"/>
          <a:ext cx="2270125" cy="45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725226"/>
                        <a:ext cx="2270125" cy="454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457200" y="32004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Frequency response</a:t>
            </a:r>
            <a:endParaRPr lang="en-US" baseline="-25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791200" y="1295400"/>
            <a:ext cx="3276600" cy="2333416"/>
            <a:chOff x="5791200" y="1295400"/>
            <a:chExt cx="3276600" cy="2333416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5791200" y="1594743"/>
              <a:ext cx="2587557" cy="1703443"/>
              <a:chOff x="1752" y="2496"/>
              <a:chExt cx="1824" cy="1392"/>
            </a:xfrm>
          </p:grpSpPr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665" y="2496"/>
                <a:ext cx="911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752" y="2496"/>
                <a:ext cx="1824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14" name="AutoShape 6"/>
              <p:cNvCxnSpPr>
                <a:cxnSpLocks noChangeShapeType="1"/>
                <a:stCxn id="13" idx="0"/>
                <a:endCxn id="13" idx="2"/>
              </p:cNvCxnSpPr>
              <p:nvPr/>
            </p:nvCxnSpPr>
            <p:spPr bwMode="auto">
              <a:xfrm>
                <a:off x="2664" y="2496"/>
                <a:ext cx="0" cy="13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7"/>
              <p:cNvCxnSpPr>
                <a:cxnSpLocks noChangeShapeType="1"/>
                <a:stCxn id="13" idx="1"/>
                <a:endCxn id="13" idx="3"/>
              </p:cNvCxnSpPr>
              <p:nvPr/>
            </p:nvCxnSpPr>
            <p:spPr bwMode="auto">
              <a:xfrm>
                <a:off x="1752" y="3192"/>
                <a:ext cx="182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219" y="2496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6858000" y="1295400"/>
              <a:ext cx="739302" cy="29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 err="1">
                  <a:cs typeface="+mn-cs"/>
                </a:rPr>
                <a:t>Im</a:t>
              </a:r>
              <a:r>
                <a:rPr lang="en-US" sz="1600" dirty="0">
                  <a:cs typeface="+mn-cs"/>
                </a:rPr>
                <a:t>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7098655" y="3290262"/>
              <a:ext cx="12833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Re{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 &gt; 0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8378757" y="2372872"/>
              <a:ext cx="689043" cy="29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Re{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09712" y="1828800"/>
              <a:ext cx="544749" cy="26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96109" y="2685167"/>
              <a:ext cx="544749" cy="26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5142" y="1752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+mj-lt"/>
                  <a:cs typeface="Symbol" charset="2"/>
                </a:rPr>
                <a:t>j</a:t>
              </a:r>
              <a:r>
                <a:rPr lang="en-US" sz="1800" i="1" dirty="0">
                  <a:latin typeface="Symbol" charset="2"/>
                  <a:cs typeface="Symbol" charset="2"/>
                </a:rPr>
                <a:t>w</a:t>
              </a:r>
              <a:r>
                <a:rPr lang="en-US" sz="1800" i="1" baseline="-25000" dirty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2200" y="2616456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Symbol" charset="2"/>
                  <a:cs typeface="Symbol" charset="2"/>
                </a:rPr>
                <a:t>-</a:t>
              </a:r>
              <a:r>
                <a:rPr lang="en-US" sz="1800" i="1" dirty="0">
                  <a:latin typeface="+mj-lt"/>
                  <a:cs typeface="Symbol" charset="2"/>
                </a:rPr>
                <a:t>j</a:t>
              </a:r>
              <a:r>
                <a:rPr lang="en-US" sz="1800" i="1" dirty="0">
                  <a:latin typeface="Symbol" charset="2"/>
                  <a:cs typeface="Symbol" charset="2"/>
                </a:rPr>
                <a:t>w</a:t>
              </a:r>
              <a:r>
                <a:rPr lang="en-US" sz="1800" i="1" baseline="-25000" dirty="0"/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08232" y="2260344"/>
              <a:ext cx="5447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33400" y="37338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FontTx/>
              <a:buNone/>
              <a:defRPr/>
            </a:pPr>
            <a:r>
              <a:rPr lang="en-US" dirty="0"/>
              <a:t>Since ROC does not include imaginary axis, we cannot go directly from Laplace to Continuous-time Fourier transform </a:t>
            </a:r>
          </a:p>
        </p:txBody>
      </p:sp>
      <p:graphicFrame>
        <p:nvGraphicFramePr>
          <p:cNvPr id="3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95224"/>
              </p:ext>
            </p:extLst>
          </p:nvPr>
        </p:nvGraphicFramePr>
        <p:xfrm>
          <a:off x="152400" y="5040313"/>
          <a:ext cx="62245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65600" imgH="431800" progId="Equation.3">
                  <p:embed/>
                </p:oleObj>
              </mc:Choice>
              <mc:Fallback>
                <p:oleObj name="Equation" r:id="rId6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40313"/>
                        <a:ext cx="62245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33400" y="4495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FontTx/>
              <a:buNone/>
              <a:defRPr/>
            </a:pPr>
            <a:r>
              <a:rPr lang="en-US" dirty="0"/>
              <a:t>Compute continuous-time Fourier transform of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</a:p>
        </p:txBody>
      </p:sp>
      <p:graphicFrame>
        <p:nvGraphicFramePr>
          <p:cNvPr id="3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045858"/>
              </p:ext>
            </p:extLst>
          </p:nvPr>
        </p:nvGraphicFramePr>
        <p:xfrm>
          <a:off x="838200" y="5783551"/>
          <a:ext cx="4953000" cy="693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5000" imgH="444500" progId="Equation.3">
                  <p:embed/>
                </p:oleObj>
              </mc:Choice>
              <mc:Fallback>
                <p:oleObj name="Equation" r:id="rId8" imgW="3175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83551"/>
                        <a:ext cx="4953000" cy="693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6553200" y="4876800"/>
            <a:ext cx="1981200" cy="1880316"/>
            <a:chOff x="6324600" y="4572000"/>
            <a:chExt cx="2932176" cy="2345440"/>
          </a:xfrm>
        </p:grpSpPr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6324600" y="6477000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8843368" y="6096000"/>
              <a:ext cx="41340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 dirty="0">
                  <a:latin typeface="Symbol" charset="0"/>
                </a:rPr>
                <a:t>w</a:t>
              </a:r>
              <a:endParaRPr lang="en-US" i="1" dirty="0"/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7779774" y="6491288"/>
              <a:ext cx="818534" cy="42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Symbol" charset="0"/>
                </a:rPr>
                <a:t>w</a:t>
              </a:r>
              <a:r>
                <a:rPr lang="en-US" sz="1800" baseline="-25000" dirty="0"/>
                <a:t>0</a:t>
              </a:r>
              <a:endParaRPr lang="en-US" dirty="0"/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6506497" y="6491288"/>
              <a:ext cx="909484" cy="42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Symbol" charset="0"/>
                </a:rPr>
                <a:t>-</a:t>
              </a:r>
              <a:r>
                <a:rPr lang="en-US" sz="1800" i="1" dirty="0">
                  <a:latin typeface="Symbol" charset="0"/>
                </a:rPr>
                <a:t>w</a:t>
              </a:r>
              <a:r>
                <a:rPr lang="en-US" sz="1800" baseline="-25000" dirty="0"/>
                <a:t>0</a:t>
              </a:r>
              <a:endParaRPr lang="en-US" dirty="0"/>
            </a:p>
          </p:txBody>
        </p:sp>
        <p:pic>
          <p:nvPicPr>
            <p:cNvPr id="47" name="Picture 46" descr="CTOneSidedCosine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6" t="7872" r="11648" b="11613"/>
            <a:stretch/>
          </p:blipFill>
          <p:spPr>
            <a:xfrm>
              <a:off x="6400800" y="4572000"/>
              <a:ext cx="2322576" cy="1901952"/>
            </a:xfrm>
            <a:prstGeom prst="rect">
              <a:avLst/>
            </a:prstGeom>
          </p:spPr>
        </p:pic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7779774" y="4598483"/>
              <a:ext cx="818535" cy="426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</a:t>
              </a:r>
              <a:r>
                <a:rPr lang="en-US" sz="1800" dirty="0">
                  <a:latin typeface="Symbol" charset="0"/>
                </a:rPr>
                <a:t>p</a:t>
              </a:r>
              <a:r>
                <a:rPr lang="en-US" sz="1800" dirty="0"/>
                <a:t>)</a:t>
              </a:r>
              <a:endParaRPr lang="en-US" dirty="0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6959084" y="5029200"/>
              <a:ext cx="12828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8191114" y="5029200"/>
              <a:ext cx="12828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6550152" y="4600197"/>
              <a:ext cx="902208" cy="460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(</a:t>
              </a:r>
              <a:r>
                <a:rPr lang="en-US" sz="1800" dirty="0">
                  <a:latin typeface="Symbol" charset="0"/>
                </a:rPr>
                <a:t>p</a:t>
              </a:r>
              <a:r>
                <a:rPr lang="en-US" sz="1800" dirty="0"/>
                <a:t>)</a:t>
              </a:r>
              <a:endParaRPr lang="en-US" dirty="0"/>
            </a:p>
          </p:txBody>
        </p:sp>
      </p:grpSp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34610"/>
              </p:ext>
            </p:extLst>
          </p:nvPr>
        </p:nvGraphicFramePr>
        <p:xfrm>
          <a:off x="8077200" y="5289550"/>
          <a:ext cx="713741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89550"/>
                        <a:ext cx="713741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657600" y="27552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SPFirst</a:t>
            </a:r>
            <a:r>
              <a:rPr lang="en-US" sz="1600" i="1" dirty="0">
                <a:solidFill>
                  <a:srgbClr val="0000FF"/>
                </a:solidFill>
              </a:rPr>
              <a:t> Table 16-1 </a:t>
            </a:r>
          </a:p>
        </p:txBody>
      </p:sp>
    </p:spTree>
    <p:extLst>
      <p:ext uri="{BB962C8B-B14F-4D97-AF65-F5344CB8AC3E}">
        <p14:creationId xmlns:p14="http://schemas.microsoft.com/office/powerpoint/2010/main" val="5114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/>
      <p:bldP spid="23" grpId="0"/>
      <p:bldP spid="29" grpId="0"/>
      <p:bldP spid="31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LTI </a:t>
            </a:r>
            <a:r>
              <a:rPr lang="en-US" dirty="0" err="1"/>
              <a:t>Bandpass</a:t>
            </a:r>
            <a:r>
              <a:rPr lang="en-US" dirty="0"/>
              <a:t> Filter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609600"/>
          </a:xfrm>
        </p:spPr>
        <p:txBody>
          <a:bodyPr/>
          <a:lstStyle/>
          <a:p>
            <a:r>
              <a:rPr lang="en-US" dirty="0"/>
              <a:t>Poles at </a:t>
            </a:r>
            <a:r>
              <a:rPr lang="en-US" i="1" dirty="0"/>
              <a:t>s </a:t>
            </a:r>
            <a:r>
              <a:rPr lang="en-US" dirty="0"/>
              <a:t>= -</a:t>
            </a:r>
            <a:r>
              <a:rPr lang="en-US" i="1" dirty="0"/>
              <a:t>a</a:t>
            </a:r>
            <a:r>
              <a:rPr lang="en-US" dirty="0"/>
              <a:t>±</a:t>
            </a:r>
            <a:r>
              <a:rPr lang="en-US" i="1" dirty="0"/>
              <a:t>j</a:t>
            </a: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baseline="-25000" dirty="0"/>
              <a:t>0 </a:t>
            </a:r>
            <a:r>
              <a:rPr lang="en-US" dirty="0"/>
              <a:t>&amp; zero at </a:t>
            </a:r>
            <a:r>
              <a:rPr lang="en-US" i="1" dirty="0"/>
              <a:t>s </a:t>
            </a:r>
            <a:r>
              <a:rPr lang="en-US" dirty="0"/>
              <a:t>= -</a:t>
            </a:r>
            <a:r>
              <a:rPr lang="en-US" i="1" dirty="0"/>
              <a:t>a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45107"/>
              </p:ext>
            </p:extLst>
          </p:nvPr>
        </p:nvGraphicFramePr>
        <p:xfrm>
          <a:off x="1066800" y="1930400"/>
          <a:ext cx="2428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31800" progId="Equation.3">
                  <p:embed/>
                </p:oleObj>
              </mc:Choice>
              <mc:Fallback>
                <p:oleObj name="Equation" r:id="rId2" imgW="138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30400"/>
                        <a:ext cx="2428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08490"/>
              </p:ext>
            </p:extLst>
          </p:nvPr>
        </p:nvGraphicFramePr>
        <p:xfrm>
          <a:off x="1066800" y="2743200"/>
          <a:ext cx="2676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254000" progId="Equation.3">
                  <p:embed/>
                </p:oleObj>
              </mc:Choice>
              <mc:Fallback>
                <p:oleObj name="Equation" r:id="rId4" imgW="1422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2676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457200" y="32004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Frequency response</a:t>
            </a:r>
            <a:endParaRPr lang="en-US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791200" y="1295400"/>
            <a:ext cx="3276600" cy="2333416"/>
            <a:chOff x="5791200" y="1295400"/>
            <a:chExt cx="3276600" cy="2333416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5791200" y="1594743"/>
              <a:ext cx="2587557" cy="1703443"/>
              <a:chOff x="1752" y="2496"/>
              <a:chExt cx="1824" cy="1392"/>
            </a:xfrm>
          </p:grpSpPr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50" y="2496"/>
                <a:ext cx="1126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752" y="2496"/>
                <a:ext cx="1824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14" name="AutoShape 6"/>
              <p:cNvCxnSpPr>
                <a:cxnSpLocks noChangeShapeType="1"/>
                <a:stCxn id="13" idx="0"/>
                <a:endCxn id="13" idx="2"/>
              </p:cNvCxnSpPr>
              <p:nvPr/>
            </p:nvCxnSpPr>
            <p:spPr bwMode="auto">
              <a:xfrm>
                <a:off x="2664" y="2496"/>
                <a:ext cx="0" cy="13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7"/>
              <p:cNvCxnSpPr>
                <a:cxnSpLocks noChangeShapeType="1"/>
                <a:stCxn id="13" idx="1"/>
                <a:endCxn id="13" idx="3"/>
              </p:cNvCxnSpPr>
              <p:nvPr/>
            </p:nvCxnSpPr>
            <p:spPr bwMode="auto">
              <a:xfrm>
                <a:off x="1752" y="3192"/>
                <a:ext cx="182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219" y="2496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6858000" y="1295400"/>
              <a:ext cx="739302" cy="29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 err="1">
                  <a:cs typeface="+mn-cs"/>
                </a:rPr>
                <a:t>Im</a:t>
              </a:r>
              <a:r>
                <a:rPr lang="en-US" sz="1600" dirty="0">
                  <a:cs typeface="+mn-cs"/>
                </a:rPr>
                <a:t>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7098655" y="3290262"/>
              <a:ext cx="12833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Re{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 &gt; </a:t>
              </a:r>
              <a:r>
                <a:rPr lang="en-US" sz="1600" dirty="0"/>
                <a:t>-</a:t>
              </a:r>
              <a:r>
                <a:rPr lang="en-US" sz="1600" i="1" dirty="0"/>
                <a:t>a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8378757" y="2372872"/>
              <a:ext cx="689043" cy="29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Re{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04912" y="1828800"/>
              <a:ext cx="544749" cy="26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8722" y="2685167"/>
              <a:ext cx="544749" cy="26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6600" y="177825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+mj-lt"/>
                  <a:cs typeface="Symbol" charset="2"/>
                </a:rPr>
                <a:t>j</a:t>
              </a:r>
              <a:r>
                <a:rPr lang="en-US" sz="1800" i="1" dirty="0">
                  <a:latin typeface="Symbol" charset="2"/>
                  <a:cs typeface="Symbol" charset="2"/>
                </a:rPr>
                <a:t>w</a:t>
              </a:r>
              <a:r>
                <a:rPr lang="en-US" sz="1800" i="1" baseline="-25000" dirty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265301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Symbol" charset="2"/>
                  <a:cs typeface="Symbol" charset="2"/>
                </a:rPr>
                <a:t>-</a:t>
              </a:r>
              <a:r>
                <a:rPr lang="en-US" sz="1800" i="1" dirty="0">
                  <a:latin typeface="+mj-lt"/>
                  <a:cs typeface="Symbol" charset="2"/>
                </a:rPr>
                <a:t>j</a:t>
              </a:r>
              <a:r>
                <a:rPr lang="en-US" sz="1800" i="1" dirty="0">
                  <a:latin typeface="Symbol" charset="2"/>
                  <a:cs typeface="Symbol" charset="2"/>
                </a:rPr>
                <a:t>w</a:t>
              </a:r>
              <a:r>
                <a:rPr lang="en-US" sz="1800" i="1" baseline="-25000" dirty="0"/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12600" y="2260344"/>
              <a:ext cx="5447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</a:t>
              </a: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7010400" y="2006856"/>
              <a:ext cx="152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010400" y="2857884"/>
              <a:ext cx="152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6705600" y="2438400"/>
              <a:ext cx="152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400800" y="231049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-</a:t>
              </a:r>
              <a:r>
                <a:rPr lang="en-US" sz="1800" i="1" dirty="0"/>
                <a:t>a</a:t>
              </a:r>
            </a:p>
          </p:txBody>
        </p:sp>
      </p:grp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33400" y="37338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FontTx/>
              <a:buNone/>
              <a:defRPr/>
            </a:pPr>
            <a:r>
              <a:rPr lang="en-US" dirty="0"/>
              <a:t>Since ROC includes imaginary axis, i.e. when </a:t>
            </a:r>
            <a:r>
              <a:rPr lang="en-US" i="1" dirty="0"/>
              <a:t>a</a:t>
            </a:r>
            <a:r>
              <a:rPr lang="en-US" dirty="0"/>
              <a:t> &gt; 0,</a:t>
            </a:r>
          </a:p>
        </p:txBody>
      </p:sp>
      <p:graphicFrame>
        <p:nvGraphicFramePr>
          <p:cNvPr id="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79788"/>
              </p:ext>
            </p:extLst>
          </p:nvPr>
        </p:nvGraphicFramePr>
        <p:xfrm>
          <a:off x="1066800" y="4340225"/>
          <a:ext cx="19907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266700" progId="Equation.3">
                  <p:embed/>
                </p:oleObj>
              </mc:Choice>
              <mc:Fallback>
                <p:oleObj name="Equation" r:id="rId6" imgW="1104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0225"/>
                        <a:ext cx="19907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66254"/>
              </p:ext>
            </p:extLst>
          </p:nvPr>
        </p:nvGraphicFramePr>
        <p:xfrm>
          <a:off x="1093788" y="4953000"/>
          <a:ext cx="32496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400" imgH="482600" progId="Equation.3">
                  <p:embed/>
                </p:oleObj>
              </mc:Choice>
              <mc:Fallback>
                <p:oleObj name="Equation" r:id="rId8" imgW="1803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953000"/>
                        <a:ext cx="324961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68564"/>
              </p:ext>
            </p:extLst>
          </p:nvPr>
        </p:nvGraphicFramePr>
        <p:xfrm>
          <a:off x="3048000" y="4191000"/>
          <a:ext cx="2286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0000" imgH="431800" progId="Equation.3">
                  <p:embed/>
                </p:oleObj>
              </mc:Choice>
              <mc:Fallback>
                <p:oleObj name="Equation" r:id="rId10" imgW="1270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22860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813079"/>
              </p:ext>
            </p:extLst>
          </p:nvPr>
        </p:nvGraphicFramePr>
        <p:xfrm>
          <a:off x="1970474" y="5878513"/>
          <a:ext cx="21066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469900" progId="Equation.3">
                  <p:embed/>
                </p:oleObj>
              </mc:Choice>
              <mc:Fallback>
                <p:oleObj name="Equation" r:id="rId12" imgW="1168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474" y="5878513"/>
                        <a:ext cx="210661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15421"/>
              </p:ext>
            </p:extLst>
          </p:nvPr>
        </p:nvGraphicFramePr>
        <p:xfrm>
          <a:off x="3462338" y="1917700"/>
          <a:ext cx="21621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900" imgH="431800" progId="Equation.3">
                  <p:embed/>
                </p:oleObj>
              </mc:Choice>
              <mc:Fallback>
                <p:oleObj name="Equation" r:id="rId14" imgW="1231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1917700"/>
                        <a:ext cx="21621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962400" y="2819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SPFirst</a:t>
            </a:r>
            <a:r>
              <a:rPr lang="en-US" sz="1600" i="1" dirty="0">
                <a:solidFill>
                  <a:srgbClr val="0000FF"/>
                </a:solidFill>
              </a:rPr>
              <a:t> Table 16-1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60592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a </a:t>
            </a:r>
            <a:r>
              <a:rPr lang="en-US" sz="1800" dirty="0"/>
              <a:t>= 1</a:t>
            </a:r>
          </a:p>
          <a:p>
            <a:pPr algn="ctr"/>
            <a:r>
              <a:rPr lang="en-US" sz="1800" i="1" dirty="0">
                <a:latin typeface="Symbol" charset="2"/>
                <a:cs typeface="Symbol" charset="2"/>
              </a:rPr>
              <a:t>w</a:t>
            </a:r>
            <a:r>
              <a:rPr lang="en-US" sz="1800" baseline="-25000" dirty="0"/>
              <a:t>0</a:t>
            </a:r>
            <a:r>
              <a:rPr lang="en-US" sz="1800" dirty="0"/>
              <a:t> = 10</a:t>
            </a:r>
            <a:r>
              <a:rPr lang="en-US" sz="1800" dirty="0">
                <a:latin typeface="Symbol" charset="2"/>
                <a:cs typeface="Symbol" charset="2"/>
              </a:rPr>
              <a:t>p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623549" y="4306669"/>
            <a:ext cx="3139451" cy="2398776"/>
            <a:chOff x="5775949" y="4191000"/>
            <a:chExt cx="3139451" cy="2398776"/>
          </a:xfrm>
        </p:grpSpPr>
        <p:pic>
          <p:nvPicPr>
            <p:cNvPr id="26" name="Picture 25" descr="CTBandpass2ndOrder.png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9" t="6299" r="7002" b="6010"/>
            <a:stretch/>
          </p:blipFill>
          <p:spPr>
            <a:xfrm>
              <a:off x="5775949" y="4191000"/>
              <a:ext cx="3139451" cy="2398776"/>
            </a:xfrm>
            <a:prstGeom prst="rect">
              <a:avLst/>
            </a:prstGeom>
          </p:spPr>
        </p:pic>
        <p:graphicFrame>
          <p:nvGraphicFramePr>
            <p:cNvPr id="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385315"/>
                </p:ext>
              </p:extLst>
            </p:nvPr>
          </p:nvGraphicFramePr>
          <p:xfrm>
            <a:off x="8077200" y="4273294"/>
            <a:ext cx="713741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95300" imgH="241300" progId="Equation.3">
                    <p:embed/>
                  </p:oleObj>
                </mc:Choice>
                <mc:Fallback>
                  <p:oleObj name="Equation" r:id="rId17" imgW="495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4273294"/>
                          <a:ext cx="713741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8673060" y="6335410"/>
            <a:ext cx="279330" cy="29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Symbol" charset="0"/>
              </a:rPr>
              <a:t>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3" grpId="0"/>
      <p:bldP spid="53" grpId="0"/>
      <p:bldP spid="60" grpId="0"/>
      <p:bldP spid="28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LTI </a:t>
            </a:r>
            <a:r>
              <a:rPr lang="en-US" dirty="0"/>
              <a:t>Systems in Cascade and Parallel </a:t>
            </a:r>
            <a:endParaRPr lang="en-US" dirty="0">
              <a:cs typeface="+mj-cs"/>
            </a:endParaRPr>
          </a:p>
        </p:txBody>
      </p:sp>
      <p:grpSp>
        <p:nvGrpSpPr>
          <p:cNvPr id="22552" name="Group 4"/>
          <p:cNvGrpSpPr>
            <a:grpSpLocks/>
          </p:cNvGrpSpPr>
          <p:nvPr/>
        </p:nvGrpSpPr>
        <p:grpSpPr bwMode="auto">
          <a:xfrm>
            <a:off x="381000" y="2209800"/>
            <a:ext cx="3810000" cy="304800"/>
            <a:chOff x="576" y="1872"/>
            <a:chExt cx="2400" cy="192"/>
          </a:xfrm>
        </p:grpSpPr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1152" y="1872"/>
              <a:ext cx="4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 dirty="0">
                  <a:cs typeface="+mn-cs"/>
                </a:rPr>
                <a:t>H</a:t>
              </a:r>
              <a:r>
                <a:rPr lang="en-US" sz="1800" i="1" baseline="-25000" dirty="0">
                  <a:cs typeface="+mn-cs"/>
                </a:rPr>
                <a:t>1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s</a:t>
              </a:r>
              <a:r>
                <a:rPr lang="en-US" sz="1800" dirty="0">
                  <a:cs typeface="+mn-cs"/>
                </a:rPr>
                <a:t>)</a:t>
              </a:r>
            </a:p>
          </p:txBody>
        </p:sp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576" y="187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X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2640" y="187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Y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cxnSp>
          <p:nvCxnSpPr>
            <p:cNvPr id="114696" name="AutoShape 8"/>
            <p:cNvCxnSpPr>
              <a:cxnSpLocks noChangeShapeType="1"/>
              <a:stCxn id="114694" idx="3"/>
              <a:endCxn id="114693" idx="1"/>
            </p:cNvCxnSpPr>
            <p:nvPr/>
          </p:nvCxnSpPr>
          <p:spPr bwMode="auto">
            <a:xfrm>
              <a:off x="912" y="1968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4697" name="Rectangle 9"/>
            <p:cNvSpPr>
              <a:spLocks noChangeArrowheads="1"/>
            </p:cNvSpPr>
            <p:nvPr/>
          </p:nvSpPr>
          <p:spPr bwMode="auto">
            <a:xfrm>
              <a:off x="1824" y="1872"/>
              <a:ext cx="4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H</a:t>
              </a:r>
              <a:r>
                <a:rPr lang="en-US" sz="1800" i="1" baseline="-25000">
                  <a:cs typeface="+mn-cs"/>
                </a:rPr>
                <a:t>2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</a:p>
          </p:txBody>
        </p:sp>
        <p:cxnSp>
          <p:nvCxnSpPr>
            <p:cNvPr id="114698" name="AutoShape 10"/>
            <p:cNvCxnSpPr>
              <a:cxnSpLocks noChangeShapeType="1"/>
              <a:stCxn id="114693" idx="3"/>
              <a:endCxn id="114697" idx="1"/>
            </p:cNvCxnSpPr>
            <p:nvPr/>
          </p:nvCxnSpPr>
          <p:spPr bwMode="auto">
            <a:xfrm>
              <a:off x="1584" y="1968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699" name="AutoShape 11"/>
            <p:cNvCxnSpPr>
              <a:cxnSpLocks noChangeShapeType="1"/>
              <a:stCxn id="114697" idx="3"/>
              <a:endCxn id="114695" idx="1"/>
            </p:cNvCxnSpPr>
            <p:nvPr/>
          </p:nvCxnSpPr>
          <p:spPr bwMode="auto">
            <a:xfrm>
              <a:off x="2256" y="1968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553" name="Group 12"/>
          <p:cNvGrpSpPr>
            <a:grpSpLocks/>
          </p:cNvGrpSpPr>
          <p:nvPr/>
        </p:nvGrpSpPr>
        <p:grpSpPr bwMode="auto">
          <a:xfrm>
            <a:off x="4800600" y="2209800"/>
            <a:ext cx="3810000" cy="304800"/>
            <a:chOff x="576" y="1872"/>
            <a:chExt cx="2400" cy="192"/>
          </a:xfrm>
        </p:grpSpPr>
        <p:sp>
          <p:nvSpPr>
            <p:cNvPr id="114701" name="Rectangle 13"/>
            <p:cNvSpPr>
              <a:spLocks noChangeArrowheads="1"/>
            </p:cNvSpPr>
            <p:nvPr/>
          </p:nvSpPr>
          <p:spPr bwMode="auto">
            <a:xfrm>
              <a:off x="1152" y="1872"/>
              <a:ext cx="4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H</a:t>
              </a:r>
              <a:r>
                <a:rPr lang="en-US" sz="1800" i="1" baseline="-25000">
                  <a:cs typeface="+mn-cs"/>
                </a:rPr>
                <a:t>2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</a:p>
          </p:txBody>
        </p:sp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576" y="187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X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4703" name="Rectangle 15"/>
            <p:cNvSpPr>
              <a:spLocks noChangeArrowheads="1"/>
            </p:cNvSpPr>
            <p:nvPr/>
          </p:nvSpPr>
          <p:spPr bwMode="auto">
            <a:xfrm>
              <a:off x="2640" y="187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Y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cxnSp>
          <p:nvCxnSpPr>
            <p:cNvPr id="114704" name="AutoShape 16"/>
            <p:cNvCxnSpPr>
              <a:cxnSpLocks noChangeShapeType="1"/>
              <a:stCxn id="114702" idx="3"/>
              <a:endCxn id="114701" idx="1"/>
            </p:cNvCxnSpPr>
            <p:nvPr/>
          </p:nvCxnSpPr>
          <p:spPr bwMode="auto">
            <a:xfrm>
              <a:off x="912" y="1968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4705" name="Rectangle 17"/>
            <p:cNvSpPr>
              <a:spLocks noChangeArrowheads="1"/>
            </p:cNvSpPr>
            <p:nvPr/>
          </p:nvSpPr>
          <p:spPr bwMode="auto">
            <a:xfrm>
              <a:off x="1824" y="1872"/>
              <a:ext cx="4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H</a:t>
              </a:r>
              <a:r>
                <a:rPr lang="en-US" sz="1800" i="1" baseline="-25000">
                  <a:cs typeface="+mn-cs"/>
                </a:rPr>
                <a:t>1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</a:p>
          </p:txBody>
        </p:sp>
        <p:cxnSp>
          <p:nvCxnSpPr>
            <p:cNvPr id="114706" name="AutoShape 18"/>
            <p:cNvCxnSpPr>
              <a:cxnSpLocks noChangeShapeType="1"/>
              <a:stCxn id="114701" idx="3"/>
              <a:endCxn id="114705" idx="1"/>
            </p:cNvCxnSpPr>
            <p:nvPr/>
          </p:nvCxnSpPr>
          <p:spPr bwMode="auto">
            <a:xfrm>
              <a:off x="1584" y="1968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707" name="AutoShape 19"/>
            <p:cNvCxnSpPr>
              <a:cxnSpLocks noChangeShapeType="1"/>
              <a:stCxn id="114705" idx="3"/>
              <a:endCxn id="114703" idx="1"/>
            </p:cNvCxnSpPr>
            <p:nvPr/>
          </p:nvCxnSpPr>
          <p:spPr bwMode="auto">
            <a:xfrm>
              <a:off x="2256" y="1968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4267200" y="2209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cs typeface="+mn-cs"/>
                <a:sym typeface="Symbol" charset="0"/>
              </a:rPr>
              <a:t></a:t>
            </a:r>
            <a:endParaRPr lang="en-US" dirty="0">
              <a:cs typeface="+mn-cs"/>
            </a:endParaRPr>
          </a:p>
        </p:txBody>
      </p:sp>
      <p:grpSp>
        <p:nvGrpSpPr>
          <p:cNvPr id="22534" name="Group 23"/>
          <p:cNvGrpSpPr>
            <a:grpSpLocks/>
          </p:cNvGrpSpPr>
          <p:nvPr/>
        </p:nvGrpSpPr>
        <p:grpSpPr bwMode="auto">
          <a:xfrm>
            <a:off x="5105400" y="5791200"/>
            <a:ext cx="3276600" cy="304800"/>
            <a:chOff x="3216" y="2592"/>
            <a:chExt cx="2064" cy="192"/>
          </a:xfrm>
        </p:grpSpPr>
        <p:sp>
          <p:nvSpPr>
            <p:cNvPr id="114712" name="Rectangle 24"/>
            <p:cNvSpPr>
              <a:spLocks noChangeArrowheads="1"/>
            </p:cNvSpPr>
            <p:nvPr/>
          </p:nvSpPr>
          <p:spPr bwMode="auto">
            <a:xfrm>
              <a:off x="3840" y="2592"/>
              <a:ext cx="8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 dirty="0">
                  <a:cs typeface="+mn-cs"/>
                </a:rPr>
                <a:t>G</a:t>
              </a:r>
              <a:r>
                <a:rPr lang="en-US" sz="1800" i="1" baseline="-25000" dirty="0">
                  <a:cs typeface="+mn-cs"/>
                </a:rPr>
                <a:t>1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s</a:t>
              </a:r>
              <a:r>
                <a:rPr lang="en-US" sz="1800" dirty="0">
                  <a:cs typeface="+mn-cs"/>
                </a:rPr>
                <a:t>) + </a:t>
              </a:r>
              <a:r>
                <a:rPr lang="en-US" sz="1800" i="1" dirty="0">
                  <a:cs typeface="+mn-cs"/>
                </a:rPr>
                <a:t>G</a:t>
              </a:r>
              <a:r>
                <a:rPr lang="en-US" sz="1800" baseline="-25000" dirty="0">
                  <a:cs typeface="+mn-cs"/>
                </a:rPr>
                <a:t>2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s</a:t>
              </a:r>
              <a:r>
                <a:rPr lang="en-US" sz="1800" dirty="0">
                  <a:cs typeface="+mn-cs"/>
                </a:rPr>
                <a:t>)</a:t>
              </a:r>
            </a:p>
          </p:txBody>
        </p:sp>
        <p:sp>
          <p:nvSpPr>
            <p:cNvPr id="114713" name="Rectangle 25"/>
            <p:cNvSpPr>
              <a:spLocks noChangeArrowheads="1"/>
            </p:cNvSpPr>
            <p:nvPr/>
          </p:nvSpPr>
          <p:spPr bwMode="auto">
            <a:xfrm>
              <a:off x="3216" y="259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X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4714" name="Rectangle 26"/>
            <p:cNvSpPr>
              <a:spLocks noChangeArrowheads="1"/>
            </p:cNvSpPr>
            <p:nvPr/>
          </p:nvSpPr>
          <p:spPr bwMode="auto">
            <a:xfrm>
              <a:off x="4944" y="259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Y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cxnSp>
          <p:nvCxnSpPr>
            <p:cNvPr id="114715" name="AutoShape 27"/>
            <p:cNvCxnSpPr>
              <a:cxnSpLocks noChangeShapeType="1"/>
              <a:stCxn id="114712" idx="3"/>
              <a:endCxn id="114714" idx="1"/>
            </p:cNvCxnSpPr>
            <p:nvPr/>
          </p:nvCxnSpPr>
          <p:spPr bwMode="auto">
            <a:xfrm>
              <a:off x="4656" y="2688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716" name="AutoShape 28"/>
            <p:cNvCxnSpPr>
              <a:cxnSpLocks noChangeShapeType="1"/>
              <a:stCxn id="114713" idx="3"/>
              <a:endCxn id="114712" idx="1"/>
            </p:cNvCxnSpPr>
            <p:nvPr/>
          </p:nvCxnSpPr>
          <p:spPr bwMode="auto">
            <a:xfrm>
              <a:off x="3552" y="2688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535" name="Group 29"/>
          <p:cNvGrpSpPr>
            <a:grpSpLocks/>
          </p:cNvGrpSpPr>
          <p:nvPr/>
        </p:nvGrpSpPr>
        <p:grpSpPr bwMode="auto">
          <a:xfrm>
            <a:off x="533400" y="5410200"/>
            <a:ext cx="3810000" cy="1066800"/>
            <a:chOff x="576" y="2352"/>
            <a:chExt cx="2400" cy="672"/>
          </a:xfrm>
        </p:grpSpPr>
        <p:sp>
          <p:nvSpPr>
            <p:cNvPr id="114718" name="Rectangle 30"/>
            <p:cNvSpPr>
              <a:spLocks noChangeArrowheads="1"/>
            </p:cNvSpPr>
            <p:nvPr/>
          </p:nvSpPr>
          <p:spPr bwMode="auto">
            <a:xfrm>
              <a:off x="1392" y="2352"/>
              <a:ext cx="4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 dirty="0">
                  <a:cs typeface="+mn-cs"/>
                </a:rPr>
                <a:t>G</a:t>
              </a:r>
              <a:r>
                <a:rPr lang="en-US" sz="1800" i="1" baseline="-25000" dirty="0">
                  <a:cs typeface="+mn-cs"/>
                </a:rPr>
                <a:t>1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s</a:t>
              </a:r>
              <a:r>
                <a:rPr lang="en-US" sz="1800" dirty="0">
                  <a:cs typeface="+mn-cs"/>
                </a:rPr>
                <a:t>)</a:t>
              </a:r>
            </a:p>
          </p:txBody>
        </p:sp>
        <p:sp>
          <p:nvSpPr>
            <p:cNvPr id="114719" name="Rectangle 31"/>
            <p:cNvSpPr>
              <a:spLocks noChangeArrowheads="1"/>
            </p:cNvSpPr>
            <p:nvPr/>
          </p:nvSpPr>
          <p:spPr bwMode="auto">
            <a:xfrm>
              <a:off x="576" y="259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X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4720" name="Rectangle 32"/>
            <p:cNvSpPr>
              <a:spLocks noChangeArrowheads="1"/>
            </p:cNvSpPr>
            <p:nvPr/>
          </p:nvSpPr>
          <p:spPr bwMode="auto">
            <a:xfrm>
              <a:off x="2640" y="259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Y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4721" name="Rectangle 33"/>
            <p:cNvSpPr>
              <a:spLocks noChangeArrowheads="1"/>
            </p:cNvSpPr>
            <p:nvPr/>
          </p:nvSpPr>
          <p:spPr bwMode="auto">
            <a:xfrm>
              <a:off x="1392" y="2832"/>
              <a:ext cx="4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 dirty="0">
                  <a:cs typeface="+mn-cs"/>
                </a:rPr>
                <a:t>G</a:t>
              </a:r>
              <a:r>
                <a:rPr lang="en-US" sz="1800" i="1" baseline="-25000" dirty="0">
                  <a:cs typeface="+mn-cs"/>
                </a:rPr>
                <a:t>2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s</a:t>
              </a:r>
              <a:r>
                <a:rPr lang="en-US" sz="1800" dirty="0">
                  <a:cs typeface="+mn-cs"/>
                </a:rPr>
                <a:t>)</a:t>
              </a:r>
            </a:p>
          </p:txBody>
        </p:sp>
        <p:sp>
          <p:nvSpPr>
            <p:cNvPr id="114722" name="Oval 34"/>
            <p:cNvSpPr>
              <a:spLocks noChangeArrowheads="1"/>
            </p:cNvSpPr>
            <p:nvPr/>
          </p:nvSpPr>
          <p:spPr bwMode="auto">
            <a:xfrm>
              <a:off x="2112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  <a:sym typeface="Symbol" charset="0"/>
                </a:rPr>
                <a:t></a:t>
              </a:r>
              <a:endParaRPr lang="en-US">
                <a:cs typeface="+mn-cs"/>
              </a:endParaRPr>
            </a:p>
          </p:txBody>
        </p:sp>
        <p:cxnSp>
          <p:nvCxnSpPr>
            <p:cNvPr id="114723" name="AutoShape 35"/>
            <p:cNvCxnSpPr>
              <a:cxnSpLocks noChangeShapeType="1"/>
              <a:stCxn id="114718" idx="3"/>
              <a:endCxn id="114722" idx="0"/>
            </p:cNvCxnSpPr>
            <p:nvPr/>
          </p:nvCxnSpPr>
          <p:spPr bwMode="auto">
            <a:xfrm>
              <a:off x="1824" y="2448"/>
              <a:ext cx="432" cy="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724" name="AutoShape 36"/>
            <p:cNvCxnSpPr>
              <a:cxnSpLocks noChangeShapeType="1"/>
              <a:stCxn id="114721" idx="3"/>
              <a:endCxn id="114722" idx="4"/>
            </p:cNvCxnSpPr>
            <p:nvPr/>
          </p:nvCxnSpPr>
          <p:spPr bwMode="auto">
            <a:xfrm flipV="1">
              <a:off x="1824" y="2832"/>
              <a:ext cx="432" cy="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725" name="AutoShape 37"/>
            <p:cNvCxnSpPr>
              <a:cxnSpLocks noChangeShapeType="1"/>
              <a:stCxn id="114719" idx="3"/>
              <a:endCxn id="114718" idx="1"/>
            </p:cNvCxnSpPr>
            <p:nvPr/>
          </p:nvCxnSpPr>
          <p:spPr bwMode="auto">
            <a:xfrm flipV="1">
              <a:off x="912" y="2448"/>
              <a:ext cx="480" cy="2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726" name="AutoShape 38"/>
            <p:cNvCxnSpPr>
              <a:cxnSpLocks noChangeShapeType="1"/>
              <a:stCxn id="114719" idx="3"/>
              <a:endCxn id="114721" idx="1"/>
            </p:cNvCxnSpPr>
            <p:nvPr/>
          </p:nvCxnSpPr>
          <p:spPr bwMode="auto">
            <a:xfrm>
              <a:off x="912" y="2688"/>
              <a:ext cx="480" cy="2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727" name="AutoShape 39"/>
            <p:cNvCxnSpPr>
              <a:cxnSpLocks noChangeShapeType="1"/>
              <a:stCxn id="114722" idx="6"/>
              <a:endCxn id="114720" idx="1"/>
            </p:cNvCxnSpPr>
            <p:nvPr/>
          </p:nvCxnSpPr>
          <p:spPr bwMode="auto">
            <a:xfrm>
              <a:off x="2400" y="2688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Cascade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33400" y="26156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                    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533400" y="30480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</a:t>
            </a:r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dirty="0">
                <a:sym typeface="Symbol" charset="0"/>
              </a:rPr>
              <a:t> </a:t>
            </a:r>
            <a:r>
              <a:rPr lang="en-US" i="1" dirty="0">
                <a:sym typeface="Symbol" charset="0"/>
              </a:rPr>
              <a:t>Y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s</a:t>
            </a:r>
            <a:r>
              <a:rPr lang="en-US" dirty="0">
                <a:sym typeface="Symbol" charset="0"/>
              </a:rPr>
              <a:t>)/</a:t>
            </a:r>
            <a:r>
              <a:rPr lang="en-US" i="1" dirty="0">
                <a:sym typeface="Symbol" charset="0"/>
              </a:rPr>
              <a:t>X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s</a:t>
            </a:r>
            <a:r>
              <a:rPr lang="en-US" dirty="0">
                <a:sym typeface="Symbol" charset="0"/>
              </a:rPr>
              <a:t>) = </a:t>
            </a:r>
            <a:r>
              <a:rPr lang="en-US" i="1" dirty="0">
                <a:sym typeface="Symbol" charset="0"/>
              </a:rPr>
              <a:t>H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s</a:t>
            </a:r>
            <a:r>
              <a:rPr lang="en-US" dirty="0">
                <a:sym typeface="Symbol" charset="0"/>
              </a:rPr>
              <a:t>)</a:t>
            </a:r>
            <a:r>
              <a:rPr lang="en-US" i="1" dirty="0">
                <a:sym typeface="Symbol" charset="0"/>
              </a:rPr>
              <a:t>H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s</a:t>
            </a:r>
            <a:r>
              <a:rPr lang="en-US" dirty="0">
                <a:sym typeface="Symbol" charset="0"/>
              </a:rPr>
              <a:t>) = </a:t>
            </a:r>
            <a:r>
              <a:rPr lang="en-US" i="1" dirty="0">
                <a:sym typeface="Symbol" charset="0"/>
              </a:rPr>
              <a:t>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s</a:t>
            </a:r>
            <a:r>
              <a:rPr lang="en-US" dirty="0">
                <a:sym typeface="Symbol" charset="0"/>
              </a:rPr>
              <a:t>)</a:t>
            </a:r>
            <a:endParaRPr lang="en-US" dirty="0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533400" y="3466716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dirty="0"/>
              <a:t>One can switch order of the cascade of two LTI systems if both LTI systems represent amplitudes in exact precision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Parallel combination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533400" y="4800600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+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4495800" y="5791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cs typeface="+mn-cs"/>
                <a:sym typeface="Symbol" charset="0"/>
              </a:rPr>
              <a:t></a:t>
            </a:r>
            <a:endParaRPr lang="en-US" dirty="0"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86400" y="4381884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Use partial fractions to decompose a transfer function H(s) = G</a:t>
            </a:r>
            <a:r>
              <a:rPr lang="en-US" sz="1600" i="1" baseline="-25000" dirty="0">
                <a:solidFill>
                  <a:srgbClr val="0000FF"/>
                </a:solidFill>
              </a:rPr>
              <a:t>1</a:t>
            </a:r>
            <a:r>
              <a:rPr lang="en-US" sz="1600" i="1" dirty="0">
                <a:solidFill>
                  <a:srgbClr val="0000FF"/>
                </a:solidFill>
              </a:rPr>
              <a:t>(s) + G</a:t>
            </a:r>
            <a:r>
              <a:rPr lang="en-US" sz="1600" i="1" baseline="-25000" dirty="0">
                <a:solidFill>
                  <a:srgbClr val="0000FF"/>
                </a:solidFill>
              </a:rPr>
              <a:t>2</a:t>
            </a:r>
            <a:r>
              <a:rPr lang="en-US" sz="1600" i="1" dirty="0">
                <a:solidFill>
                  <a:srgbClr val="0000FF"/>
                </a:solidFill>
              </a:rPr>
              <a:t>(s)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4800600" y="5105400"/>
            <a:ext cx="373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)/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=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+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3" name="Right Arrow 2"/>
          <p:cNvSpPr/>
          <p:nvPr/>
        </p:nvSpPr>
        <p:spPr bwMode="auto">
          <a:xfrm rot="900000">
            <a:off x="4724400" y="5125030"/>
            <a:ext cx="4572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29000" y="634238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Advantages of parallel vs. cascade combination?</a:t>
            </a:r>
          </a:p>
        </p:txBody>
      </p:sp>
    </p:spTree>
    <p:extLst>
      <p:ext uri="{BB962C8B-B14F-4D97-AF65-F5344CB8AC3E}">
        <p14:creationId xmlns:p14="http://schemas.microsoft.com/office/powerpoint/2010/main" val="19121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8" grpId="0"/>
      <p:bldP spid="42" grpId="0"/>
      <p:bldP spid="44" grpId="0"/>
      <p:bldP spid="45" grpId="0"/>
      <p:bldP spid="46" grpId="0"/>
      <p:bldP spid="47" grpId="0"/>
      <p:bldP spid="48" grpId="0"/>
      <p:bldP spid="50" grpId="0"/>
      <p:bldP spid="49" grpId="0"/>
      <p:bldP spid="51" grpId="0"/>
      <p:bldP spid="3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Feedback Connection of LTI Systems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29539"/>
              </p:ext>
            </p:extLst>
          </p:nvPr>
        </p:nvGraphicFramePr>
        <p:xfrm>
          <a:off x="887026" y="3200400"/>
          <a:ext cx="28082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241300" progId="Equation.3">
                  <p:embed/>
                </p:oleObj>
              </mc:Choice>
              <mc:Fallback>
                <p:oleObj name="Equation" r:id="rId2" imgW="1549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26" y="3200400"/>
                        <a:ext cx="28082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67610"/>
              </p:ext>
            </p:extLst>
          </p:nvPr>
        </p:nvGraphicFramePr>
        <p:xfrm>
          <a:off x="914400" y="4624388"/>
          <a:ext cx="38242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900" imgH="266700" progId="Equation.3">
                  <p:embed/>
                </p:oleObj>
              </mc:Choice>
              <mc:Fallback>
                <p:oleObj name="Equation" r:id="rId4" imgW="2120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24388"/>
                        <a:ext cx="38242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4800" y="1447800"/>
            <a:ext cx="3810000" cy="1219200"/>
            <a:chOff x="914400" y="5410200"/>
            <a:chExt cx="3810000" cy="1219200"/>
          </a:xfrm>
        </p:grpSpPr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2894013" y="5638800"/>
              <a:ext cx="685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 dirty="0">
                  <a:cs typeface="+mn-cs"/>
                </a:rPr>
                <a:t>G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s</a:t>
              </a:r>
              <a:r>
                <a:rPr lang="en-US" sz="1800" dirty="0">
                  <a:cs typeface="+mn-cs"/>
                </a:rPr>
                <a:t>)</a:t>
              </a:r>
            </a:p>
          </p:txBody>
        </p:sp>
        <p:sp>
          <p:nvSpPr>
            <p:cNvPr id="115727" name="Rectangle 15"/>
            <p:cNvSpPr>
              <a:spLocks noChangeArrowheads="1"/>
            </p:cNvSpPr>
            <p:nvPr/>
          </p:nvSpPr>
          <p:spPr bwMode="auto">
            <a:xfrm>
              <a:off x="914400" y="56388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F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5728" name="Rectangle 16"/>
            <p:cNvSpPr>
              <a:spLocks noChangeArrowheads="1"/>
            </p:cNvSpPr>
            <p:nvPr/>
          </p:nvSpPr>
          <p:spPr bwMode="auto">
            <a:xfrm>
              <a:off x="4191000" y="56388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Y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5729" name="Rectangle 17"/>
            <p:cNvSpPr>
              <a:spLocks noChangeArrowheads="1"/>
            </p:cNvSpPr>
            <p:nvPr/>
          </p:nvSpPr>
          <p:spPr bwMode="auto">
            <a:xfrm>
              <a:off x="2894013" y="6324600"/>
              <a:ext cx="685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H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</a:p>
          </p:txBody>
        </p:sp>
        <p:sp>
          <p:nvSpPr>
            <p:cNvPr id="115730" name="Oval 18"/>
            <p:cNvSpPr>
              <a:spLocks noChangeArrowheads="1"/>
            </p:cNvSpPr>
            <p:nvPr/>
          </p:nvSpPr>
          <p:spPr bwMode="auto">
            <a:xfrm>
              <a:off x="1905000" y="5562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  <a:sym typeface="Symbol" charset="0"/>
                </a:rPr>
                <a:t></a:t>
              </a:r>
              <a:endParaRPr lang="en-US">
                <a:cs typeface="+mn-cs"/>
              </a:endParaRPr>
            </a:p>
          </p:txBody>
        </p:sp>
        <p:cxnSp>
          <p:nvCxnSpPr>
            <p:cNvPr id="115731" name="AutoShape 19"/>
            <p:cNvCxnSpPr>
              <a:cxnSpLocks noChangeShapeType="1"/>
              <a:stCxn id="115727" idx="3"/>
              <a:endCxn id="115730" idx="2"/>
            </p:cNvCxnSpPr>
            <p:nvPr/>
          </p:nvCxnSpPr>
          <p:spPr bwMode="auto">
            <a:xfrm>
              <a:off x="1447800" y="57912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732" name="AutoShape 20"/>
            <p:cNvCxnSpPr>
              <a:cxnSpLocks noChangeShapeType="1"/>
              <a:stCxn id="115730" idx="6"/>
              <a:endCxn id="115726" idx="1"/>
            </p:cNvCxnSpPr>
            <p:nvPr/>
          </p:nvCxnSpPr>
          <p:spPr bwMode="auto">
            <a:xfrm>
              <a:off x="2362200" y="5791200"/>
              <a:ext cx="5318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733" name="AutoShape 21"/>
            <p:cNvCxnSpPr>
              <a:cxnSpLocks noChangeShapeType="1"/>
              <a:stCxn id="115729" idx="1"/>
              <a:endCxn id="115730" idx="4"/>
            </p:cNvCxnSpPr>
            <p:nvPr/>
          </p:nvCxnSpPr>
          <p:spPr bwMode="auto">
            <a:xfrm rot="10800000">
              <a:off x="2133600" y="6019800"/>
              <a:ext cx="760413" cy="4572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734" name="AutoShape 22"/>
            <p:cNvCxnSpPr>
              <a:cxnSpLocks noChangeShapeType="1"/>
              <a:stCxn id="115726" idx="3"/>
              <a:endCxn id="115729" idx="3"/>
            </p:cNvCxnSpPr>
            <p:nvPr/>
          </p:nvCxnSpPr>
          <p:spPr bwMode="auto">
            <a:xfrm>
              <a:off x="3579813" y="5791200"/>
              <a:ext cx="1588" cy="685800"/>
            </a:xfrm>
            <a:prstGeom prst="bentConnector3">
              <a:avLst>
                <a:gd name="adj1" fmla="val 233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735" name="AutoShape 23"/>
            <p:cNvCxnSpPr>
              <a:cxnSpLocks noChangeShapeType="1"/>
              <a:stCxn id="115726" idx="3"/>
              <a:endCxn id="115728" idx="1"/>
            </p:cNvCxnSpPr>
            <p:nvPr/>
          </p:nvCxnSpPr>
          <p:spPr bwMode="auto">
            <a:xfrm>
              <a:off x="3579813" y="5791200"/>
              <a:ext cx="6111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5736" name="Text Box 24"/>
            <p:cNvSpPr txBox="1">
              <a:spLocks noChangeArrowheads="1"/>
            </p:cNvSpPr>
            <p:nvPr/>
          </p:nvSpPr>
          <p:spPr bwMode="auto">
            <a:xfrm>
              <a:off x="1676400" y="5791200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cs typeface="+mn-cs"/>
                </a:rPr>
                <a:t>-</a:t>
              </a:r>
            </a:p>
          </p:txBody>
        </p:sp>
        <p:sp>
          <p:nvSpPr>
            <p:cNvPr id="115738" name="Rectangle 26"/>
            <p:cNvSpPr>
              <a:spLocks noChangeArrowheads="1"/>
            </p:cNvSpPr>
            <p:nvPr/>
          </p:nvSpPr>
          <p:spPr bwMode="auto">
            <a:xfrm>
              <a:off x="2362200" y="54102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E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</p:grp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073057"/>
            <a:ext cx="3810000" cy="57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70000"/>
              </a:spcBef>
              <a:defRPr/>
            </a:pPr>
            <a:r>
              <a:rPr lang="en-US" dirty="0"/>
              <a:t>Combining equations</a:t>
            </a:r>
            <a:endParaRPr lang="en-US" sz="2400" dirty="0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3488"/>
              </p:ext>
            </p:extLst>
          </p:nvPr>
        </p:nvGraphicFramePr>
        <p:xfrm>
          <a:off x="918646" y="3657600"/>
          <a:ext cx="20018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241300" progId="Equation.3">
                  <p:embed/>
                </p:oleObj>
              </mc:Choice>
              <mc:Fallback>
                <p:oleObj name="Equation" r:id="rId6" imgW="110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46" y="3657600"/>
                        <a:ext cx="20018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4267200" y="1625856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cs typeface="+mn-cs"/>
                <a:sym typeface="Symbol" charset="0"/>
              </a:rPr>
              <a:t></a:t>
            </a:r>
            <a:endParaRPr lang="en-US" dirty="0">
              <a:cs typeface="+mn-cs"/>
            </a:endParaRP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90557"/>
              </p:ext>
            </p:extLst>
          </p:nvPr>
        </p:nvGraphicFramePr>
        <p:xfrm>
          <a:off x="928688" y="5181600"/>
          <a:ext cx="40544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900" imgH="241300" progId="Equation.3">
                  <p:embed/>
                </p:oleObj>
              </mc:Choice>
              <mc:Fallback>
                <p:oleObj name="Equation" r:id="rId8" imgW="224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181600"/>
                        <a:ext cx="40544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5266"/>
              </p:ext>
            </p:extLst>
          </p:nvPr>
        </p:nvGraphicFramePr>
        <p:xfrm>
          <a:off x="914400" y="5638800"/>
          <a:ext cx="29559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8300" imgH="469900" progId="Equation.3">
                  <p:embed/>
                </p:oleObj>
              </mc:Choice>
              <mc:Fallback>
                <p:oleObj name="Equation" r:id="rId10" imgW="163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295592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6"/>
          <p:cNvSpPr txBox="1">
            <a:spLocks noChangeArrowheads="1"/>
          </p:cNvSpPr>
          <p:nvPr/>
        </p:nvSpPr>
        <p:spPr bwMode="auto">
          <a:xfrm>
            <a:off x="4724400" y="3581400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dirty="0"/>
              <a:t>Choice of </a:t>
            </a:r>
            <a:r>
              <a:rPr lang="en-US" i="1" dirty="0"/>
              <a:t>K</a:t>
            </a:r>
            <a:r>
              <a:rPr lang="en-US" dirty="0"/>
              <a:t> controls all poles in transfer function</a:t>
            </a:r>
            <a:endParaRPr lang="en-US" sz="2000" dirty="0"/>
          </a:p>
        </p:txBody>
      </p:sp>
      <p:sp>
        <p:nvSpPr>
          <p:cNvPr id="35" name="Rectangle 6"/>
          <p:cNvSpPr txBox="1">
            <a:spLocks noChangeArrowheads="1"/>
          </p:cNvSpPr>
          <p:nvPr/>
        </p:nvSpPr>
        <p:spPr bwMode="auto">
          <a:xfrm>
            <a:off x="4724400" y="4419600"/>
            <a:ext cx="419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dirty="0"/>
              <a:t>Common LTI system in EE362K Introduction to Automatic Control and</a:t>
            </a:r>
            <a:br>
              <a:rPr lang="en-US" dirty="0"/>
            </a:br>
            <a:r>
              <a:rPr lang="en-US" dirty="0"/>
              <a:t>EE445L Microcontroller Applications/Organization</a:t>
            </a:r>
            <a:endParaRPr lang="en-US" sz="2000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57200" y="2667768"/>
            <a:ext cx="3810000" cy="57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70000"/>
              </a:spcBef>
              <a:defRPr/>
            </a:pPr>
            <a:r>
              <a:rPr lang="en-US" dirty="0"/>
              <a:t>Governing equations</a:t>
            </a:r>
            <a:endParaRPr lang="en-US" sz="2400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876800" y="266700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What happens if </a:t>
            </a:r>
            <a:r>
              <a:rPr lang="en-US" b="0" i="1" dirty="0">
                <a:solidFill>
                  <a:schemeClr val="tx1"/>
                </a:solidFill>
              </a:rPr>
              <a:t>H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s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is a constant </a:t>
            </a:r>
            <a:r>
              <a:rPr lang="en-US" b="0" i="1" dirty="0">
                <a:solidFill>
                  <a:schemeClr val="tx1"/>
                </a:solidFill>
              </a:rPr>
              <a:t>K</a:t>
            </a:r>
            <a:r>
              <a:rPr lang="en-US" dirty="0"/>
              <a:t>?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1562100"/>
            <a:ext cx="3276600" cy="647700"/>
            <a:chOff x="5029200" y="1562100"/>
            <a:chExt cx="3276600" cy="647700"/>
          </a:xfrm>
        </p:grpSpPr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6019800" y="1562100"/>
              <a:ext cx="1295400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cs typeface="+mn-cs"/>
              </a:endParaRPr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auto">
            <a:xfrm>
              <a:off x="5029200" y="1562100"/>
              <a:ext cx="5334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>
                  <a:cs typeface="+mn-cs"/>
                </a:rPr>
                <a:t>F</a:t>
              </a:r>
              <a:r>
                <a:rPr lang="en-US" sz="1800">
                  <a:cs typeface="+mn-cs"/>
                </a:rPr>
                <a:t>(</a:t>
              </a:r>
              <a:r>
                <a:rPr lang="en-US" sz="1800" i="1">
                  <a:cs typeface="+mn-cs"/>
                </a:rPr>
                <a:t>s</a:t>
              </a:r>
              <a:r>
                <a:rPr lang="en-US" sz="1800">
                  <a:cs typeface="+mn-cs"/>
                </a:rPr>
                <a:t>)</a:t>
              </a:r>
              <a:endParaRPr lang="en-US">
                <a:cs typeface="+mn-cs"/>
              </a:endParaRPr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auto">
            <a:xfrm>
              <a:off x="7772400" y="1562100"/>
              <a:ext cx="5334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i="1" dirty="0">
                  <a:cs typeface="+mn-cs"/>
                </a:rPr>
                <a:t>Y</a:t>
              </a:r>
              <a:r>
                <a:rPr lang="en-US" sz="1800" dirty="0">
                  <a:cs typeface="+mn-cs"/>
                </a:rPr>
                <a:t>(</a:t>
              </a:r>
              <a:r>
                <a:rPr lang="en-US" sz="1800" i="1" dirty="0">
                  <a:cs typeface="+mn-cs"/>
                </a:rPr>
                <a:t>s</a:t>
              </a:r>
              <a:r>
                <a:rPr lang="en-US" sz="1800" dirty="0">
                  <a:cs typeface="+mn-cs"/>
                </a:rPr>
                <a:t>)</a:t>
              </a:r>
              <a:endParaRPr lang="en-US" dirty="0">
                <a:cs typeface="+mn-cs"/>
              </a:endParaRPr>
            </a:p>
          </p:txBody>
        </p:sp>
        <p:cxnSp>
          <p:nvCxnSpPr>
            <p:cNvPr id="115724" name="AutoShape 12"/>
            <p:cNvCxnSpPr>
              <a:cxnSpLocks noChangeShapeType="1"/>
              <a:stCxn id="115721" idx="3"/>
              <a:endCxn id="115723" idx="1"/>
            </p:cNvCxnSpPr>
            <p:nvPr/>
          </p:nvCxnSpPr>
          <p:spPr bwMode="auto">
            <a:xfrm>
              <a:off x="7315200" y="188595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725" name="AutoShape 13"/>
            <p:cNvCxnSpPr>
              <a:cxnSpLocks noChangeShapeType="1"/>
              <a:stCxn id="115722" idx="3"/>
              <a:endCxn id="115721" idx="1"/>
            </p:cNvCxnSpPr>
            <p:nvPr/>
          </p:nvCxnSpPr>
          <p:spPr bwMode="auto">
            <a:xfrm>
              <a:off x="5562600" y="188595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aphicFrame>
          <p:nvGraphicFramePr>
            <p:cNvPr id="4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3755730"/>
                </p:ext>
              </p:extLst>
            </p:nvPr>
          </p:nvGraphicFramePr>
          <p:xfrm>
            <a:off x="6108055" y="1618161"/>
            <a:ext cx="1143774" cy="586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14400" imgH="469900" progId="Equation.3">
                    <p:embed/>
                  </p:oleObj>
                </mc:Choice>
                <mc:Fallback>
                  <p:oleObj name="Equation" r:id="rId12" imgW="9144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8055" y="1618161"/>
                          <a:ext cx="1143774" cy="586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305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Differential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522433"/>
              </p:ext>
            </p:extLst>
          </p:nvPr>
        </p:nvGraphicFramePr>
        <p:xfrm>
          <a:off x="1066800" y="1600200"/>
          <a:ext cx="22653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6755" imgH="393529" progId="Equation.3">
                  <p:embed/>
                </p:oleObj>
              </mc:Choice>
              <mc:Fallback>
                <p:oleObj name="Equation" r:id="rId2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22653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95468"/>
              </p:ext>
            </p:extLst>
          </p:nvPr>
        </p:nvGraphicFramePr>
        <p:xfrm>
          <a:off x="4251325" y="2362200"/>
          <a:ext cx="4130675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901700" progId="Equation.3">
                  <p:embed/>
                </p:oleObj>
              </mc:Choice>
              <mc:Fallback>
                <p:oleObj name="Equation" r:id="rId4" imgW="22987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2362200"/>
                        <a:ext cx="4130675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35677"/>
              </p:ext>
            </p:extLst>
          </p:nvPr>
        </p:nvGraphicFramePr>
        <p:xfrm>
          <a:off x="4302125" y="1524000"/>
          <a:ext cx="25558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400" imgH="444500" progId="Equation.3">
                  <p:embed/>
                </p:oleObj>
              </mc:Choice>
              <mc:Fallback>
                <p:oleObj name="Equation" r:id="rId6" imgW="1422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1524000"/>
                        <a:ext cx="25558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65896"/>
              </p:ext>
            </p:extLst>
          </p:nvPr>
        </p:nvGraphicFramePr>
        <p:xfrm>
          <a:off x="1066800" y="2514600"/>
          <a:ext cx="228123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449" imgH="634725" progId="Equation.3">
                  <p:embed/>
                </p:oleObj>
              </mc:Choice>
              <mc:Fallback>
                <p:oleObj name="Equation" r:id="rId8" imgW="126944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2281238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41148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</a:t>
            </a:r>
            <a:r>
              <a:rPr lang="en-US" i="1" dirty="0"/>
              <a:t>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+5 </a:t>
            </a:r>
            <a:r>
              <a:rPr lang="en-US" i="1" dirty="0"/>
              <a:t>y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+ 6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x’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>
              <a:spcBef>
                <a:spcPct val="200000"/>
              </a:spcBef>
              <a:buFontTx/>
              <a:buNone/>
              <a:defRPr/>
            </a:pPr>
            <a:r>
              <a:rPr lang="en-US" dirty="0"/>
              <a:t>With </a:t>
            </a:r>
            <a:r>
              <a:rPr lang="en-US" i="1" dirty="0"/>
              <a:t>y</a:t>
            </a:r>
            <a:r>
              <a:rPr lang="en-US" dirty="0"/>
              <a:t>(0</a:t>
            </a:r>
            <a:r>
              <a:rPr lang="en-US" baseline="30000" dirty="0"/>
              <a:t>-</a:t>
            </a:r>
            <a:r>
              <a:rPr lang="en-US" dirty="0"/>
              <a:t>) = 2, </a:t>
            </a:r>
            <a:r>
              <a:rPr lang="en-US" i="1" dirty="0"/>
              <a:t>y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(0</a:t>
            </a:r>
            <a:r>
              <a:rPr lang="en-US" baseline="30000" dirty="0"/>
              <a:t>-</a:t>
            </a:r>
            <a:r>
              <a:rPr lang="en-US" dirty="0"/>
              <a:t>) =1, 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baseline="30000" dirty="0"/>
              <a:t>- 4 </a:t>
            </a:r>
            <a:r>
              <a:rPr lang="en-US" i="1" baseline="30000" dirty="0"/>
              <a:t>t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>
              <a:buFontTx/>
              <a:buNone/>
              <a:defRPr/>
            </a:pPr>
            <a:r>
              <a:rPr lang="en-US" dirty="0"/>
              <a:t>So</a:t>
            </a:r>
            <a:r>
              <a:rPr lang="en-US" i="1" dirty="0"/>
              <a:t> x’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-4 </a:t>
            </a:r>
            <a:r>
              <a:rPr lang="en-US" i="1" dirty="0"/>
              <a:t>e</a:t>
            </a:r>
            <a:r>
              <a:rPr lang="en-US" baseline="30000" dirty="0"/>
              <a:t>-4 </a:t>
            </a:r>
            <a:r>
              <a:rPr lang="en-US" i="1" baseline="30000" dirty="0"/>
              <a:t>t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e</a:t>
            </a:r>
            <a:r>
              <a:rPr lang="en-US" baseline="30000" dirty="0"/>
              <a:t>-4 </a:t>
            </a:r>
            <a:r>
              <a:rPr lang="en-US" i="1" baseline="30000" dirty="0"/>
              <a:t>t </a:t>
            </a:r>
            <a:r>
              <a:rPr lang="en-US" dirty="0">
                <a:latin typeface="Symbol" charset="0"/>
              </a:rPr>
              <a:t>d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n-US" i="1" dirty="0"/>
              <a:t>x </a:t>
            </a:r>
            <a:r>
              <a:rPr lang="en-US" dirty="0"/>
              <a:t>’(0</a:t>
            </a:r>
            <a:r>
              <a:rPr lang="en-US" baseline="30000" dirty="0"/>
              <a:t>-</a:t>
            </a:r>
            <a:r>
              <a:rPr lang="en-US" dirty="0"/>
              <a:t>) = 0 and </a:t>
            </a:r>
            <a:r>
              <a:rPr lang="en-US" i="1" dirty="0"/>
              <a:t>x </a:t>
            </a:r>
            <a:r>
              <a:rPr lang="en-US" dirty="0"/>
              <a:t>’(0</a:t>
            </a:r>
            <a:r>
              <a:rPr lang="en-US" baseline="30000" dirty="0"/>
              <a:t>+</a:t>
            </a:r>
            <a:r>
              <a:rPr lang="en-US" dirty="0"/>
              <a:t>) = 1 </a:t>
            </a:r>
          </a:p>
          <a:p>
            <a:pPr lvl="1">
              <a:buFontTx/>
              <a:buNone/>
              <a:defRPr/>
            </a:pPr>
            <a:r>
              <a:rPr lang="en-US" dirty="0"/>
              <a:t>See Course Handout 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91643"/>
              </p:ext>
            </p:extLst>
          </p:nvPr>
        </p:nvGraphicFramePr>
        <p:xfrm>
          <a:off x="1566863" y="4572000"/>
          <a:ext cx="58816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63900" imgH="393700" progId="Equation.3">
                  <p:embed/>
                </p:oleObj>
              </mc:Choice>
              <mc:Fallback>
                <p:oleObj name="Equation" r:id="rId10" imgW="3263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4572000"/>
                        <a:ext cx="58816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16-8</a:t>
            </a:r>
          </a:p>
        </p:txBody>
      </p:sp>
    </p:spTree>
    <p:extLst>
      <p:ext uri="{BB962C8B-B14F-4D97-AF65-F5344CB8AC3E}">
        <p14:creationId xmlns:p14="http://schemas.microsoft.com/office/powerpoint/2010/main" val="383935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18-</a:t>
            </a:r>
            <a:fld id="{95762E6C-DE49-564A-8C5A-CB9F7777570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16 Intro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2144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75142" y="44573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19800" y="1857968"/>
            <a:ext cx="2844284" cy="3808813"/>
            <a:chOff x="6019800" y="1857968"/>
            <a:chExt cx="2844284" cy="3808813"/>
          </a:xfrm>
        </p:grpSpPr>
        <p:sp>
          <p:nvSpPr>
            <p:cNvPr id="21" name="TextBox 20"/>
            <p:cNvSpPr txBox="1"/>
            <p:nvPr/>
          </p:nvSpPr>
          <p:spPr>
            <a:xfrm>
              <a:off x="6057745" y="446052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2209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2590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1559" y="333539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1559" y="37102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7205" y="520511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7745" y="483541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45986" y="40924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2081" y="223269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7140" y="257499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28480" y="3729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28480" y="4800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27952" y="333482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43513" y="520202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06884" y="409750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r>
              <a:rPr lang="en-US" dirty="0"/>
              <a:t>Provide alternate signal &amp; system representations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Laplace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16 Intro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981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Simplifies analysis in some cases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4384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Reveals new properties (e.g. bandwidth)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48993"/>
              </p:ext>
            </p:extLst>
          </p:nvPr>
        </p:nvGraphicFramePr>
        <p:xfrm>
          <a:off x="1990814" y="3200400"/>
          <a:ext cx="5572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" imgH="203200" progId="Equation.3">
                  <p:embed/>
                </p:oleObj>
              </mc:Choice>
              <mc:Fallback>
                <p:oleObj name="Equation" r:id="rId2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814" y="3200400"/>
                        <a:ext cx="55721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22196"/>
              </p:ext>
            </p:extLst>
          </p:nvPr>
        </p:nvGraphicFramePr>
        <p:xfrm>
          <a:off x="937320" y="4800600"/>
          <a:ext cx="454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" imgH="203200" progId="Equation.3">
                  <p:embed/>
                </p:oleObj>
              </mc:Choice>
              <mc:Fallback>
                <p:oleObj name="Equation" r:id="rId4" imgW="27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320" y="4800600"/>
                        <a:ext cx="4540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200" y="5410200"/>
            <a:ext cx="2133600" cy="914400"/>
            <a:chOff x="3048000" y="4876800"/>
            <a:chExt cx="21336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8887" y="500508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Input-Output Physical Model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3048000"/>
            <a:ext cx="2133600" cy="914400"/>
            <a:chOff x="3048000" y="4876800"/>
            <a:chExt cx="21336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8887" y="5029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Algebra: Poles and Zeros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2200" y="5410200"/>
            <a:ext cx="2133600" cy="914400"/>
            <a:chOff x="3048000" y="4876800"/>
            <a:chExt cx="2133600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8887" y="500508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/>
                <a:t>Passbands</a:t>
              </a:r>
              <a:r>
                <a:rPr lang="en-US" sz="1800" dirty="0"/>
                <a:t> and </a:t>
              </a:r>
              <a:r>
                <a:rPr lang="en-US" sz="1800" dirty="0" err="1"/>
                <a:t>Stopbands</a:t>
              </a:r>
              <a:endParaRPr lang="en-US" sz="1800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75479"/>
              </p:ext>
            </p:extLst>
          </p:nvPr>
        </p:nvGraphicFramePr>
        <p:xfrm>
          <a:off x="3067050" y="4800600"/>
          <a:ext cx="742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7050" y="4800600"/>
                        <a:ext cx="74295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648200" y="5410200"/>
            <a:ext cx="2133600" cy="914400"/>
            <a:chOff x="3048000" y="4876800"/>
            <a:chExt cx="2133600" cy="914400"/>
          </a:xfrm>
        </p:grpSpPr>
        <p:sp>
          <p:nvSpPr>
            <p:cNvPr id="21" name="Oval 20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8887" y="4992252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Input-Output Physical Model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2497485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29758"/>
              </p:ext>
            </p:extLst>
          </p:nvPr>
        </p:nvGraphicFramePr>
        <p:xfrm>
          <a:off x="3006001" y="3881437"/>
          <a:ext cx="7016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800" imgH="190500" progId="Equation.3">
                  <p:embed/>
                </p:oleObj>
              </mc:Choice>
              <mc:Fallback>
                <p:oleObj name="Equation" r:id="rId8" imgW="431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6001" y="3881437"/>
                        <a:ext cx="701675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>
            <a:off x="1228517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520488" y="495300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6934200" y="5410200"/>
            <a:ext cx="2133600" cy="914400"/>
            <a:chOff x="3048000" y="4876800"/>
            <a:chExt cx="2133600" cy="914400"/>
          </a:xfrm>
        </p:grpSpPr>
        <p:sp>
          <p:nvSpPr>
            <p:cNvPr id="39" name="Oval 38"/>
            <p:cNvSpPr/>
            <p:nvPr/>
          </p:nvSpPr>
          <p:spPr bwMode="auto">
            <a:xfrm>
              <a:off x="3048000" y="4876800"/>
              <a:ext cx="21336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38887" y="500508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/>
                <a:t>Passbands</a:t>
              </a:r>
              <a:r>
                <a:rPr lang="en-US" sz="1800" dirty="0"/>
                <a:t> and </a:t>
              </a:r>
              <a:r>
                <a:rPr lang="en-US" sz="1800" dirty="0" err="1"/>
                <a:t>Stopbands</a:t>
              </a:r>
              <a:endParaRPr lang="en-US" sz="1800" dirty="0"/>
            </a:p>
          </p:txBody>
        </p: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25414"/>
              </p:ext>
            </p:extLst>
          </p:nvPr>
        </p:nvGraphicFramePr>
        <p:xfrm>
          <a:off x="6539894" y="3200400"/>
          <a:ext cx="5572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900" imgH="203200" progId="Equation.3">
                  <p:embed/>
                </p:oleObj>
              </mc:Choice>
              <mc:Fallback>
                <p:oleObj name="Equation" r:id="rId10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39894" y="3200400"/>
                        <a:ext cx="55721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429622"/>
              </p:ext>
            </p:extLst>
          </p:nvPr>
        </p:nvGraphicFramePr>
        <p:xfrm>
          <a:off x="5465763" y="4810125"/>
          <a:ext cx="4953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800" imgH="190500" progId="Equation.3">
                  <p:embed/>
                </p:oleObj>
              </mc:Choice>
              <mc:Fallback>
                <p:oleObj name="Equation" r:id="rId12" imgW="304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65763" y="4810125"/>
                        <a:ext cx="4953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13786"/>
              </p:ext>
            </p:extLst>
          </p:nvPr>
        </p:nvGraphicFramePr>
        <p:xfrm>
          <a:off x="7607300" y="4779963"/>
          <a:ext cx="7635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900" imgH="228600" progId="Equation.3">
                  <p:embed/>
                </p:oleObj>
              </mc:Choice>
              <mc:Fallback>
                <p:oleObj name="Equation" r:id="rId14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07300" y="4779963"/>
                        <a:ext cx="76358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 bwMode="auto">
          <a:xfrm>
            <a:off x="7046565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82722"/>
              </p:ext>
            </p:extLst>
          </p:nvPr>
        </p:nvGraphicFramePr>
        <p:xfrm>
          <a:off x="7554913" y="3871913"/>
          <a:ext cx="70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800" imgH="203200" progId="Equation.3">
                  <p:embed/>
                </p:oleObj>
              </mc:Choice>
              <mc:Fallback>
                <p:oleObj name="Equation" r:id="rId16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54913" y="3871913"/>
                        <a:ext cx="7016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 bwMode="auto">
          <a:xfrm flipH="1">
            <a:off x="5777597" y="3606288"/>
            <a:ext cx="7620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6069568" y="495300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22142" y="65194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SPFirst</a:t>
            </a:r>
            <a:r>
              <a:rPr lang="en-US" sz="1600" i="1" dirty="0">
                <a:solidFill>
                  <a:srgbClr val="0000FF"/>
                </a:solidFill>
              </a:rPr>
              <a:t> Fig. 16-1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6971" y="65194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SPFirst</a:t>
            </a:r>
            <a:r>
              <a:rPr lang="en-US" sz="1600" i="1" dirty="0">
                <a:solidFill>
                  <a:srgbClr val="0000FF"/>
                </a:solidFill>
              </a:rPr>
              <a:t> Fig. 8-13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4038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0000FF"/>
                </a:solidFill>
              </a:rPr>
              <a:t>Diff. </a:t>
            </a:r>
            <a:r>
              <a:rPr lang="en-US" sz="1800" i="1" dirty="0" err="1">
                <a:solidFill>
                  <a:srgbClr val="0000FF"/>
                </a:solidFill>
              </a:rPr>
              <a:t>Equ</a:t>
            </a:r>
            <a:r>
              <a:rPr lang="en-US" sz="1800" i="1" dirty="0">
                <a:solidFill>
                  <a:srgbClr val="0000FF"/>
                </a:solidFill>
              </a:rPr>
              <a:t>.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>
                <a:solidFill>
                  <a:srgbClr val="0000FF"/>
                </a:solidFill>
              </a:rPr>
              <a:t>{</a:t>
            </a:r>
            <a:r>
              <a:rPr lang="en-US" sz="1800" i="1" dirty="0" err="1">
                <a:solidFill>
                  <a:srgbClr val="0000FF"/>
                </a:solidFill>
              </a:rPr>
              <a:t>a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, </a:t>
            </a:r>
            <a:r>
              <a:rPr lang="en-US" sz="1800" i="1" dirty="0" err="1">
                <a:solidFill>
                  <a:srgbClr val="0000FF"/>
                </a:solidFill>
              </a:rPr>
              <a:t>b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48400" y="4038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0000FF"/>
                </a:solidFill>
              </a:rPr>
              <a:t>Diff. </a:t>
            </a:r>
            <a:r>
              <a:rPr lang="en-US" sz="1800" i="1" dirty="0" err="1">
                <a:solidFill>
                  <a:srgbClr val="0000FF"/>
                </a:solidFill>
              </a:rPr>
              <a:t>Equ</a:t>
            </a:r>
            <a:r>
              <a:rPr lang="en-US" sz="1800" i="1" dirty="0">
                <a:solidFill>
                  <a:srgbClr val="0000FF"/>
                </a:solidFill>
              </a:rPr>
              <a:t>.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>
                <a:solidFill>
                  <a:srgbClr val="0000FF"/>
                </a:solidFill>
              </a:rPr>
              <a:t>{</a:t>
            </a:r>
            <a:r>
              <a:rPr lang="en-US" sz="1800" i="1" dirty="0" err="1">
                <a:solidFill>
                  <a:srgbClr val="0000FF"/>
                </a:solidFill>
              </a:rPr>
              <a:t>a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, </a:t>
            </a:r>
            <a:r>
              <a:rPr lang="en-US" sz="1800" i="1" dirty="0" err="1">
                <a:solidFill>
                  <a:srgbClr val="0000FF"/>
                </a:solidFill>
              </a:rPr>
              <a:t>b</a:t>
            </a:r>
            <a:r>
              <a:rPr lang="en-US" sz="1800" i="1" baseline="-25000" dirty="0" err="1">
                <a:solidFill>
                  <a:srgbClr val="0000FF"/>
                </a:solidFill>
              </a:rPr>
              <a:t>k</a:t>
            </a:r>
            <a:r>
              <a:rPr lang="en-US" sz="1800" i="1" dirty="0">
                <a:solidFill>
                  <a:srgbClr val="0000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0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49" grpId="0"/>
      <p:bldP spid="50" grpId="0"/>
      <p:bldP spid="4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066800"/>
          </a:xfrm>
        </p:spPr>
        <p:txBody>
          <a:bodyPr/>
          <a:lstStyle/>
          <a:p>
            <a:r>
              <a:rPr lang="en-US" dirty="0"/>
              <a:t>Laplace transform of impulse response </a:t>
            </a:r>
            <a:r>
              <a:rPr lang="en-US" b="0" i="1" dirty="0">
                <a:solidFill>
                  <a:schemeClr val="tx1"/>
                </a:solidFill>
              </a:rPr>
              <a:t>h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of linear time-invariant (LTI) system</a:t>
            </a:r>
            <a:endParaRPr lang="en-US" b="0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236220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Convolution in time property:</a:t>
            </a: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79329"/>
              </p:ext>
            </p:extLst>
          </p:nvPr>
        </p:nvGraphicFramePr>
        <p:xfrm>
          <a:off x="5568950" y="2451100"/>
          <a:ext cx="31940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400" imgH="241300" progId="Equation.3">
                  <p:embed/>
                </p:oleObj>
              </mc:Choice>
              <mc:Fallback>
                <p:oleObj name="Equation" r:id="rId2" imgW="167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451100"/>
                        <a:ext cx="31940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398"/>
              </p:ext>
            </p:extLst>
          </p:nvPr>
        </p:nvGraphicFramePr>
        <p:xfrm>
          <a:off x="1595438" y="4114800"/>
          <a:ext cx="19891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203200" progId="Equation.3">
                  <p:embed/>
                </p:oleObj>
              </mc:Choice>
              <mc:Fallback>
                <p:oleObj name="Equation" r:id="rId4" imgW="1054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4114800"/>
                        <a:ext cx="198913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27461"/>
              </p:ext>
            </p:extLst>
          </p:nvPr>
        </p:nvGraphicFramePr>
        <p:xfrm>
          <a:off x="4191000" y="4124325"/>
          <a:ext cx="41449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100" imgH="203200" progId="Equation.3">
                  <p:embed/>
                </p:oleObj>
              </mc:Choice>
              <mc:Fallback>
                <p:oleObj name="Equation" r:id="rId6" imgW="219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124325"/>
                        <a:ext cx="414496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37603" y="4419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8403" y="4419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097215"/>
              </p:ext>
            </p:extLst>
          </p:nvPr>
        </p:nvGraphicFramePr>
        <p:xfrm>
          <a:off x="3032125" y="5986463"/>
          <a:ext cx="3521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900" imgH="203200" progId="Equation.3">
                  <p:embed/>
                </p:oleObj>
              </mc:Choice>
              <mc:Fallback>
                <p:oleObj name="Equation" r:id="rId8" imgW="186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2125" y="5986463"/>
                        <a:ext cx="35210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71800" y="6248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  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6273224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10-8 for discrete-time analogy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2971800"/>
            <a:ext cx="7239000" cy="1152144"/>
            <a:chOff x="533400" y="2971800"/>
            <a:chExt cx="7239000" cy="1152144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10"/>
            <a:srcRect l="1" t="-4" r="13026" b="75078"/>
            <a:stretch/>
          </p:blipFill>
          <p:spPr bwMode="auto">
            <a:xfrm>
              <a:off x="533400" y="2971800"/>
              <a:ext cx="7223760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838200" y="3590544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X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s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3590544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W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s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86600" y="3590544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Y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s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5913" y="3135868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x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35968" y="3163452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w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2800" y="3150624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y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88286" y="3504432"/>
              <a:ext cx="7359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h</a:t>
              </a:r>
              <a:r>
                <a:rPr lang="en-US" sz="1800" i="1" baseline="-25000" dirty="0"/>
                <a:t>1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48687" y="3505200"/>
              <a:ext cx="7359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h</a:t>
              </a:r>
              <a:r>
                <a:rPr lang="en-US" sz="1800" i="1" baseline="-25000" dirty="0"/>
                <a:t>2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4170" y="4953000"/>
            <a:ext cx="6934200" cy="1060704"/>
            <a:chOff x="754170" y="4953000"/>
            <a:chExt cx="6934200" cy="1060704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 rotWithShape="1">
            <a:blip r:embed="rId10"/>
            <a:srcRect t="37647" r="17651" b="39406"/>
            <a:stretch/>
          </p:blipFill>
          <p:spPr bwMode="auto">
            <a:xfrm>
              <a:off x="754170" y="4953000"/>
              <a:ext cx="6839712" cy="106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754170" y="545592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X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s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02570" y="545592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Y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s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61716" y="5016372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y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2542" y="5028040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x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75229" y="5385312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h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4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  <p:bldP spid="25" grpId="0"/>
      <p:bldP spid="26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Transfer Function Examples</a:t>
            </a:r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Ideal delay by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seconds</a:t>
            </a:r>
          </a:p>
        </p:txBody>
      </p:sp>
      <p:grpSp>
        <p:nvGrpSpPr>
          <p:cNvPr id="26629" name="Group 1029"/>
          <p:cNvGrpSpPr>
            <a:grpSpLocks/>
          </p:cNvGrpSpPr>
          <p:nvPr/>
        </p:nvGrpSpPr>
        <p:grpSpPr bwMode="auto">
          <a:xfrm>
            <a:off x="1219200" y="2438400"/>
            <a:ext cx="2057400" cy="609600"/>
            <a:chOff x="1392" y="1488"/>
            <a:chExt cx="1296" cy="384"/>
          </a:xfrm>
        </p:grpSpPr>
        <p:sp>
          <p:nvSpPr>
            <p:cNvPr id="26653" name="Rectangle 1030"/>
            <p:cNvSpPr>
              <a:spLocks noChangeArrowheads="1"/>
            </p:cNvSpPr>
            <p:nvPr/>
          </p:nvSpPr>
          <p:spPr bwMode="auto">
            <a:xfrm>
              <a:off x="1824" y="163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1031"/>
            <p:cNvSpPr>
              <a:spLocks noChangeShapeType="1"/>
            </p:cNvSpPr>
            <p:nvPr/>
          </p:nvSpPr>
          <p:spPr bwMode="auto">
            <a:xfrm>
              <a:off x="1392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55" name="Object 1032"/>
            <p:cNvGraphicFramePr>
              <a:graphicFrameLocks noChangeAspect="1"/>
            </p:cNvGraphicFramePr>
            <p:nvPr/>
          </p:nvGraphicFramePr>
          <p:xfrm>
            <a:off x="1920" y="163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9579" imgH="164957" progId="Equation.3">
                    <p:embed/>
                  </p:oleObj>
                </mc:Choice>
                <mc:Fallback>
                  <p:oleObj name="Equation" r:id="rId2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63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56" name="Line 1033"/>
            <p:cNvSpPr>
              <a:spLocks noChangeShapeType="1"/>
            </p:cNvSpPr>
            <p:nvPr/>
          </p:nvSpPr>
          <p:spPr bwMode="auto">
            <a:xfrm>
              <a:off x="2160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Text Box 1034"/>
            <p:cNvSpPr txBox="1">
              <a:spLocks noChangeArrowheads="1"/>
            </p:cNvSpPr>
            <p:nvPr/>
          </p:nvSpPr>
          <p:spPr bwMode="auto">
            <a:xfrm>
              <a:off x="1392" y="1497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  <p:sp>
          <p:nvSpPr>
            <p:cNvPr id="26658" name="Text Box 1035"/>
            <p:cNvSpPr txBox="1">
              <a:spLocks noChangeArrowheads="1"/>
            </p:cNvSpPr>
            <p:nvPr/>
          </p:nvSpPr>
          <p:spPr bwMode="auto">
            <a:xfrm>
              <a:off x="2256" y="148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y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</p:grpSp>
      <p:grpSp>
        <p:nvGrpSpPr>
          <p:cNvPr id="26630" name="Group 1036"/>
          <p:cNvGrpSpPr>
            <a:grpSpLocks/>
          </p:cNvGrpSpPr>
          <p:nvPr/>
        </p:nvGrpSpPr>
        <p:grpSpPr bwMode="auto">
          <a:xfrm>
            <a:off x="1217613" y="4572000"/>
            <a:ext cx="1981200" cy="762000"/>
            <a:chOff x="2304" y="2640"/>
            <a:chExt cx="1248" cy="480"/>
          </a:xfrm>
        </p:grpSpPr>
        <p:sp>
          <p:nvSpPr>
            <p:cNvPr id="26645" name="Line 1037"/>
            <p:cNvSpPr>
              <a:spLocks noChangeShapeType="1"/>
            </p:cNvSpPr>
            <p:nvPr/>
          </p:nvSpPr>
          <p:spPr bwMode="auto">
            <a:xfrm>
              <a:off x="2736" y="27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038"/>
            <p:cNvSpPr>
              <a:spLocks noChangeShapeType="1"/>
            </p:cNvSpPr>
            <p:nvPr/>
          </p:nvSpPr>
          <p:spPr bwMode="auto">
            <a:xfrm flipV="1">
              <a:off x="2736" y="292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1039"/>
            <p:cNvSpPr>
              <a:spLocks noChangeShapeType="1"/>
            </p:cNvSpPr>
            <p:nvPr/>
          </p:nvSpPr>
          <p:spPr bwMode="auto">
            <a:xfrm flipH="1" flipV="1">
              <a:off x="2736" y="27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48" name="Object 1040"/>
            <p:cNvGraphicFramePr>
              <a:graphicFrameLocks noChangeAspect="1"/>
            </p:cNvGraphicFramePr>
            <p:nvPr/>
          </p:nvGraphicFramePr>
          <p:xfrm>
            <a:off x="2736" y="2832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028" imgH="228501" progId="Equation.3">
                    <p:embed/>
                  </p:oleObj>
                </mc:Choice>
                <mc:Fallback>
                  <p:oleObj name="Equation" r:id="rId4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832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9" name="Line 1041"/>
            <p:cNvSpPr>
              <a:spLocks noChangeShapeType="1"/>
            </p:cNvSpPr>
            <p:nvPr/>
          </p:nvSpPr>
          <p:spPr bwMode="auto">
            <a:xfrm>
              <a:off x="2304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1042"/>
            <p:cNvSpPr>
              <a:spLocks noChangeShapeType="1"/>
            </p:cNvSpPr>
            <p:nvPr/>
          </p:nvSpPr>
          <p:spPr bwMode="auto">
            <a:xfrm>
              <a:off x="3072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Text Box 1043"/>
            <p:cNvSpPr txBox="1">
              <a:spLocks noChangeArrowheads="1"/>
            </p:cNvSpPr>
            <p:nvPr/>
          </p:nvSpPr>
          <p:spPr bwMode="auto">
            <a:xfrm>
              <a:off x="2304" y="264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  <p:sp>
          <p:nvSpPr>
            <p:cNvPr id="26652" name="Text Box 1044"/>
            <p:cNvSpPr txBox="1">
              <a:spLocks noChangeArrowheads="1"/>
            </p:cNvSpPr>
            <p:nvPr/>
          </p:nvSpPr>
          <p:spPr bwMode="auto">
            <a:xfrm>
              <a:off x="3120" y="264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y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</p:grpSp>
      <p:graphicFrame>
        <p:nvGraphicFramePr>
          <p:cNvPr id="26631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572324"/>
              </p:ext>
            </p:extLst>
          </p:nvPr>
        </p:nvGraphicFramePr>
        <p:xfrm>
          <a:off x="3810000" y="4778375"/>
          <a:ext cx="14874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41300" progId="Equation.3">
                  <p:embed/>
                </p:oleObj>
              </mc:Choice>
              <mc:Fallback>
                <p:oleObj name="Equation" r:id="rId6" imgW="800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78375"/>
                        <a:ext cx="14874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028"/>
          <p:cNvSpPr txBox="1">
            <a:spLocks noChangeArrowheads="1"/>
          </p:cNvSpPr>
          <p:nvPr/>
        </p:nvSpPr>
        <p:spPr bwMode="auto">
          <a:xfrm>
            <a:off x="457200" y="39624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>
                <a:latin typeface="Times New Roman" charset="0"/>
              </a:rPr>
              <a:t>Scale by a constant (a.k.a. gain block)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5194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12-13</a:t>
            </a:r>
          </a:p>
        </p:txBody>
      </p:sp>
      <p:graphicFrame>
        <p:nvGraphicFramePr>
          <p:cNvPr id="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024269"/>
              </p:ext>
            </p:extLst>
          </p:nvPr>
        </p:nvGraphicFramePr>
        <p:xfrm>
          <a:off x="3810000" y="2590800"/>
          <a:ext cx="16446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41300" progId="Equation.3">
                  <p:embed/>
                </p:oleObj>
              </mc:Choice>
              <mc:Fallback>
                <p:oleObj name="Equation" r:id="rId8" imgW="914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16446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40357"/>
              </p:ext>
            </p:extLst>
          </p:nvPr>
        </p:nvGraphicFramePr>
        <p:xfrm>
          <a:off x="3810000" y="3124200"/>
          <a:ext cx="19415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500" imgH="254000" progId="Equation.3">
                  <p:embed/>
                </p:oleObj>
              </mc:Choice>
              <mc:Fallback>
                <p:oleObj name="Equation" r:id="rId10" imgW="1079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194151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9857"/>
              </p:ext>
            </p:extLst>
          </p:nvPr>
        </p:nvGraphicFramePr>
        <p:xfrm>
          <a:off x="6342063" y="2971800"/>
          <a:ext cx="21923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9200" imgH="469900" progId="Equation.3">
                  <p:embed/>
                </p:oleObj>
              </mc:Choice>
              <mc:Fallback>
                <p:oleObj name="Equation" r:id="rId12" imgW="1219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2971800"/>
                        <a:ext cx="21923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4"/>
          <p:cNvSpPr txBox="1">
            <a:spLocks noChangeArrowheads="1"/>
          </p:cNvSpPr>
          <p:nvPr/>
        </p:nvSpPr>
        <p:spPr bwMode="auto">
          <a:xfrm>
            <a:off x="533400" y="1905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dirty="0"/>
              <a:t>Initial conditions (initial voltages in delay buffer) are zero</a:t>
            </a:r>
          </a:p>
        </p:txBody>
      </p:sp>
      <p:graphicFrame>
        <p:nvGraphicFramePr>
          <p:cNvPr id="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876563"/>
              </p:ext>
            </p:extLst>
          </p:nvPr>
        </p:nvGraphicFramePr>
        <p:xfrm>
          <a:off x="3810000" y="5357813"/>
          <a:ext cx="1600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9000" imgH="241300" progId="Equation.3">
                  <p:embed/>
                </p:oleObj>
              </mc:Choice>
              <mc:Fallback>
                <p:oleObj name="Equation" r:id="rId14" imgW="88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57813"/>
                        <a:ext cx="16002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44103"/>
              </p:ext>
            </p:extLst>
          </p:nvPr>
        </p:nvGraphicFramePr>
        <p:xfrm>
          <a:off x="6351032" y="5177606"/>
          <a:ext cx="19637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2200" imgH="469900" progId="Equation.3">
                  <p:embed/>
                </p:oleObj>
              </mc:Choice>
              <mc:Fallback>
                <p:oleObj name="Equation" r:id="rId16" imgW="1092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032" y="5177606"/>
                        <a:ext cx="19637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14295"/>
              </p:ext>
            </p:extLst>
          </p:nvPr>
        </p:nvGraphicFramePr>
        <p:xfrm>
          <a:off x="7924800" y="3810000"/>
          <a:ext cx="8747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8000" imgH="177800" progId="Equation.3">
                  <p:embed/>
                </p:oleObj>
              </mc:Choice>
              <mc:Fallback>
                <p:oleObj name="Equation" r:id="rId18" imgW="508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0"/>
                        <a:ext cx="8747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63213"/>
              </p:ext>
            </p:extLst>
          </p:nvPr>
        </p:nvGraphicFramePr>
        <p:xfrm>
          <a:off x="7812088" y="6021387"/>
          <a:ext cx="8747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8000" imgH="177800" progId="Equation.3">
                  <p:embed/>
                </p:oleObj>
              </mc:Choice>
              <mc:Fallback>
                <p:oleObj name="Equation" r:id="rId20" imgW="508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6021387"/>
                        <a:ext cx="8747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6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  <p:bldP spid="37" grpId="0"/>
      <p:bldP spid="4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13322"/>
              </p:ext>
            </p:extLst>
          </p:nvPr>
        </p:nvGraphicFramePr>
        <p:xfrm>
          <a:off x="6035675" y="2895600"/>
          <a:ext cx="25987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431800" progId="Equation.3">
                  <p:embed/>
                </p:oleObj>
              </mc:Choice>
              <mc:Fallback>
                <p:oleObj name="Equation" r:id="rId2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2895600"/>
                        <a:ext cx="25987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Transfer Function Examples</a:t>
            </a:r>
          </a:p>
        </p:txBody>
      </p:sp>
      <p:sp>
        <p:nvSpPr>
          <p:cNvPr id="27653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562600" cy="685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Tapped delay line</a:t>
            </a:r>
          </a:p>
        </p:txBody>
      </p:sp>
      <p:sp>
        <p:nvSpPr>
          <p:cNvPr id="27654" name="Text Box 46"/>
          <p:cNvSpPr txBox="1">
            <a:spLocks noChangeArrowheads="1"/>
          </p:cNvSpPr>
          <p:nvPr/>
        </p:nvSpPr>
        <p:spPr bwMode="auto">
          <a:xfrm>
            <a:off x="5943600" y="24384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/>
              <a:t>M-1</a:t>
            </a:r>
            <a:r>
              <a:rPr lang="en-US" dirty="0"/>
              <a:t> delay blocks:</a:t>
            </a:r>
          </a:p>
        </p:txBody>
      </p:sp>
      <p:grpSp>
        <p:nvGrpSpPr>
          <p:cNvPr id="27655" name="Group 56"/>
          <p:cNvGrpSpPr>
            <a:grpSpLocks/>
          </p:cNvGrpSpPr>
          <p:nvPr/>
        </p:nvGrpSpPr>
        <p:grpSpPr bwMode="auto">
          <a:xfrm>
            <a:off x="457200" y="2514600"/>
            <a:ext cx="5181600" cy="3276600"/>
            <a:chOff x="336" y="1296"/>
            <a:chExt cx="3264" cy="2064"/>
          </a:xfrm>
        </p:grpSpPr>
        <p:sp>
          <p:nvSpPr>
            <p:cNvPr id="27658" name="Rectangle 3"/>
            <p:cNvSpPr>
              <a:spLocks noChangeArrowheads="1"/>
            </p:cNvSpPr>
            <p:nvPr/>
          </p:nvSpPr>
          <p:spPr bwMode="auto">
            <a:xfrm>
              <a:off x="1344" y="166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2832" y="166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5"/>
            <p:cNvSpPr>
              <a:spLocks noChangeArrowheads="1"/>
            </p:cNvSpPr>
            <p:nvPr/>
          </p:nvSpPr>
          <p:spPr bwMode="auto">
            <a:xfrm>
              <a:off x="1968" y="166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Oval 6"/>
            <p:cNvSpPr>
              <a:spLocks noChangeArrowheads="1"/>
            </p:cNvSpPr>
            <p:nvPr/>
          </p:nvSpPr>
          <p:spPr bwMode="auto">
            <a:xfrm>
              <a:off x="1056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7"/>
            <p:cNvSpPr>
              <a:spLocks noChangeShapeType="1"/>
            </p:cNvSpPr>
            <p:nvPr/>
          </p:nvSpPr>
          <p:spPr bwMode="auto">
            <a:xfrm>
              <a:off x="1152" y="1824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8"/>
            <p:cNvSpPr>
              <a:spLocks noChangeShapeType="1"/>
            </p:cNvSpPr>
            <p:nvPr/>
          </p:nvSpPr>
          <p:spPr bwMode="auto">
            <a:xfrm>
              <a:off x="1680" y="180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Oval 9"/>
            <p:cNvSpPr>
              <a:spLocks noChangeArrowheads="1"/>
            </p:cNvSpPr>
            <p:nvPr/>
          </p:nvSpPr>
          <p:spPr bwMode="auto">
            <a:xfrm>
              <a:off x="1728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0"/>
            <p:cNvSpPr>
              <a:spLocks noChangeShapeType="1"/>
            </p:cNvSpPr>
            <p:nvPr/>
          </p:nvSpPr>
          <p:spPr bwMode="auto">
            <a:xfrm flipH="1">
              <a:off x="1824" y="180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Oval 11"/>
            <p:cNvSpPr>
              <a:spLocks noChangeArrowheads="1"/>
            </p:cNvSpPr>
            <p:nvPr/>
          </p:nvSpPr>
          <p:spPr bwMode="auto">
            <a:xfrm>
              <a:off x="2592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2"/>
            <p:cNvSpPr>
              <a:spLocks noChangeShapeType="1"/>
            </p:cNvSpPr>
            <p:nvPr/>
          </p:nvSpPr>
          <p:spPr bwMode="auto">
            <a:xfrm>
              <a:off x="3168" y="180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Oval 13"/>
            <p:cNvSpPr>
              <a:spLocks noChangeArrowheads="1"/>
            </p:cNvSpPr>
            <p:nvPr/>
          </p:nvSpPr>
          <p:spPr bwMode="auto">
            <a:xfrm>
              <a:off x="3264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14"/>
            <p:cNvSpPr>
              <a:spLocks noChangeShapeType="1"/>
            </p:cNvSpPr>
            <p:nvPr/>
          </p:nvSpPr>
          <p:spPr bwMode="auto">
            <a:xfrm>
              <a:off x="3360" y="180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70" name="Object 15"/>
            <p:cNvGraphicFramePr>
              <a:graphicFrameLocks noChangeAspect="1"/>
            </p:cNvGraphicFramePr>
            <p:nvPr/>
          </p:nvGraphicFramePr>
          <p:xfrm>
            <a:off x="336" y="1518"/>
            <a:ext cx="28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353" imgH="215619" progId="Equation.3">
                    <p:embed/>
                  </p:oleObj>
                </mc:Choice>
                <mc:Fallback>
                  <p:oleObj name="Equation" r:id="rId4" imgW="266353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518"/>
                          <a:ext cx="28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1" name="Object 16"/>
            <p:cNvGraphicFramePr>
              <a:graphicFrameLocks noChangeAspect="1"/>
            </p:cNvGraphicFramePr>
            <p:nvPr/>
          </p:nvGraphicFramePr>
          <p:xfrm>
            <a:off x="1440" y="166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6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2" name="Object 17"/>
            <p:cNvGraphicFramePr>
              <a:graphicFrameLocks noChangeAspect="1"/>
            </p:cNvGraphicFramePr>
            <p:nvPr/>
          </p:nvGraphicFramePr>
          <p:xfrm>
            <a:off x="2928" y="166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9579" imgH="164957" progId="Equation.3">
                    <p:embed/>
                  </p:oleObj>
                </mc:Choice>
                <mc:Fallback>
                  <p:oleObj name="Equation" r:id="rId8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66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3" name="Object 18"/>
            <p:cNvGraphicFramePr>
              <a:graphicFrameLocks noChangeAspect="1"/>
            </p:cNvGraphicFramePr>
            <p:nvPr/>
          </p:nvGraphicFramePr>
          <p:xfrm>
            <a:off x="2064" y="166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3">
                    <p:embed/>
                  </p:oleObj>
                </mc:Choice>
                <mc:Fallback>
                  <p:oleObj name="Equation" r:id="rId9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66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4" name="Line 19"/>
            <p:cNvSpPr>
              <a:spLocks noChangeShapeType="1"/>
            </p:cNvSpPr>
            <p:nvPr/>
          </p:nvSpPr>
          <p:spPr bwMode="auto">
            <a:xfrm>
              <a:off x="1104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Line 20"/>
            <p:cNvSpPr>
              <a:spLocks noChangeShapeType="1"/>
            </p:cNvSpPr>
            <p:nvPr/>
          </p:nvSpPr>
          <p:spPr bwMode="auto">
            <a:xfrm>
              <a:off x="1776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21"/>
            <p:cNvSpPr>
              <a:spLocks noChangeShapeType="1"/>
            </p:cNvSpPr>
            <p:nvPr/>
          </p:nvSpPr>
          <p:spPr bwMode="auto">
            <a:xfrm>
              <a:off x="2640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22"/>
            <p:cNvSpPr>
              <a:spLocks noChangeShapeType="1"/>
            </p:cNvSpPr>
            <p:nvPr/>
          </p:nvSpPr>
          <p:spPr bwMode="auto">
            <a:xfrm>
              <a:off x="3312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23"/>
            <p:cNvSpPr>
              <a:spLocks noChangeShapeType="1"/>
            </p:cNvSpPr>
            <p:nvPr/>
          </p:nvSpPr>
          <p:spPr bwMode="auto">
            <a:xfrm flipV="1">
              <a:off x="1104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24"/>
            <p:cNvSpPr>
              <a:spLocks noChangeShapeType="1"/>
            </p:cNvSpPr>
            <p:nvPr/>
          </p:nvSpPr>
          <p:spPr bwMode="auto">
            <a:xfrm flipV="1">
              <a:off x="3312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25"/>
            <p:cNvSpPr>
              <a:spLocks noChangeShapeType="1"/>
            </p:cNvSpPr>
            <p:nvPr/>
          </p:nvSpPr>
          <p:spPr bwMode="auto">
            <a:xfrm flipV="1">
              <a:off x="2640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26"/>
            <p:cNvSpPr>
              <a:spLocks noChangeShapeType="1"/>
            </p:cNvSpPr>
            <p:nvPr/>
          </p:nvSpPr>
          <p:spPr bwMode="auto">
            <a:xfrm flipV="1">
              <a:off x="1776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27"/>
            <p:cNvSpPr>
              <a:spLocks noChangeArrowheads="1"/>
            </p:cNvSpPr>
            <p:nvPr/>
          </p:nvSpPr>
          <p:spPr bwMode="auto">
            <a:xfrm>
              <a:off x="2016" y="271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Text Box 28"/>
            <p:cNvSpPr txBox="1">
              <a:spLocks noChangeArrowheads="1"/>
            </p:cNvSpPr>
            <p:nvPr/>
          </p:nvSpPr>
          <p:spPr bwMode="auto">
            <a:xfrm>
              <a:off x="2064" y="271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Symbol" charset="0"/>
                </a:rPr>
                <a:t>S</a:t>
              </a:r>
            </a:p>
          </p:txBody>
        </p:sp>
        <p:sp>
          <p:nvSpPr>
            <p:cNvPr id="27684" name="Line 29"/>
            <p:cNvSpPr>
              <a:spLocks noChangeShapeType="1"/>
            </p:cNvSpPr>
            <p:nvPr/>
          </p:nvSpPr>
          <p:spPr bwMode="auto">
            <a:xfrm>
              <a:off x="1248" y="2382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Line 30"/>
            <p:cNvSpPr>
              <a:spLocks noChangeShapeType="1"/>
            </p:cNvSpPr>
            <p:nvPr/>
          </p:nvSpPr>
          <p:spPr bwMode="auto">
            <a:xfrm>
              <a:off x="1872" y="243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31"/>
            <p:cNvSpPr>
              <a:spLocks noChangeShapeType="1"/>
            </p:cNvSpPr>
            <p:nvPr/>
          </p:nvSpPr>
          <p:spPr bwMode="auto">
            <a:xfrm flipH="1">
              <a:off x="2256" y="2400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Line 32"/>
            <p:cNvSpPr>
              <a:spLocks noChangeShapeType="1"/>
            </p:cNvSpPr>
            <p:nvPr/>
          </p:nvSpPr>
          <p:spPr bwMode="auto">
            <a:xfrm>
              <a:off x="2208" y="300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88" name="Object 33"/>
            <p:cNvGraphicFramePr>
              <a:graphicFrameLocks noChangeAspect="1"/>
            </p:cNvGraphicFramePr>
            <p:nvPr/>
          </p:nvGraphicFramePr>
          <p:xfrm>
            <a:off x="2304" y="3102"/>
            <a:ext cx="336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79279" imgH="215806" progId="Equation.3">
                    <p:embed/>
                  </p:oleObj>
                </mc:Choice>
                <mc:Fallback>
                  <p:oleObj name="Equation" r:id="rId10" imgW="27927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102"/>
                          <a:ext cx="336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9" name="Line 34"/>
            <p:cNvSpPr>
              <a:spLocks noChangeShapeType="1"/>
            </p:cNvSpPr>
            <p:nvPr/>
          </p:nvSpPr>
          <p:spPr bwMode="auto">
            <a:xfrm>
              <a:off x="912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35"/>
            <p:cNvSpPr>
              <a:spLocks noChangeShapeType="1"/>
            </p:cNvSpPr>
            <p:nvPr/>
          </p:nvSpPr>
          <p:spPr bwMode="auto">
            <a:xfrm>
              <a:off x="3120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36"/>
            <p:cNvSpPr>
              <a:spLocks noChangeShapeType="1"/>
            </p:cNvSpPr>
            <p:nvPr/>
          </p:nvSpPr>
          <p:spPr bwMode="auto">
            <a:xfrm>
              <a:off x="2448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Line 37"/>
            <p:cNvSpPr>
              <a:spLocks noChangeShapeType="1"/>
            </p:cNvSpPr>
            <p:nvPr/>
          </p:nvSpPr>
          <p:spPr bwMode="auto">
            <a:xfrm>
              <a:off x="1584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93" name="Object 38"/>
            <p:cNvGraphicFramePr>
              <a:graphicFrameLocks noChangeAspect="1"/>
            </p:cNvGraphicFramePr>
            <p:nvPr/>
          </p:nvGraphicFramePr>
          <p:xfrm>
            <a:off x="816" y="2094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65028" imgH="228501" progId="Equation.3">
                    <p:embed/>
                  </p:oleObj>
                </mc:Choice>
                <mc:Fallback>
                  <p:oleObj name="Equation" r:id="rId12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094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94" name="Object 39"/>
            <p:cNvGraphicFramePr>
              <a:graphicFrameLocks noChangeAspect="1"/>
            </p:cNvGraphicFramePr>
            <p:nvPr/>
          </p:nvGraphicFramePr>
          <p:xfrm>
            <a:off x="3006" y="2100"/>
            <a:ext cx="287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04536" imgH="215713" progId="Equation.3">
                    <p:embed/>
                  </p:oleObj>
                </mc:Choice>
                <mc:Fallback>
                  <p:oleObj name="Equation" r:id="rId14" imgW="304536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" y="2100"/>
                          <a:ext cx="287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95" name="Object 40"/>
            <p:cNvGraphicFramePr>
              <a:graphicFrameLocks noChangeAspect="1"/>
            </p:cNvGraphicFramePr>
            <p:nvPr/>
          </p:nvGraphicFramePr>
          <p:xfrm>
            <a:off x="2280" y="2100"/>
            <a:ext cx="29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17087" imgH="215619" progId="Equation.3">
                    <p:embed/>
                  </p:oleObj>
                </mc:Choice>
                <mc:Fallback>
                  <p:oleObj name="Equation" r:id="rId16" imgW="317087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" y="2100"/>
                          <a:ext cx="29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96" name="Object 41"/>
            <p:cNvGraphicFramePr>
              <a:graphicFrameLocks noChangeAspect="1"/>
            </p:cNvGraphicFramePr>
            <p:nvPr/>
          </p:nvGraphicFramePr>
          <p:xfrm>
            <a:off x="1542" y="2100"/>
            <a:ext cx="14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68" imgH="215713" progId="Equation.3">
                    <p:embed/>
                  </p:oleObj>
                </mc:Choice>
                <mc:Fallback>
                  <p:oleObj name="Equation" r:id="rId18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2" y="2100"/>
                          <a:ext cx="14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697" name="AutoShape 42"/>
            <p:cNvCxnSpPr>
              <a:cxnSpLocks noChangeShapeType="1"/>
              <a:stCxn id="27668" idx="3"/>
              <a:endCxn id="27682" idx="7"/>
            </p:cNvCxnSpPr>
            <p:nvPr/>
          </p:nvCxnSpPr>
          <p:spPr bwMode="auto">
            <a:xfrm flipH="1">
              <a:off x="2303" y="2402"/>
              <a:ext cx="989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698" name="Text Box 47"/>
            <p:cNvSpPr txBox="1">
              <a:spLocks noChangeArrowheads="1"/>
            </p:cNvSpPr>
            <p:nvPr/>
          </p:nvSpPr>
          <p:spPr bwMode="auto">
            <a:xfrm>
              <a:off x="2016" y="21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7699" name="Line 48"/>
            <p:cNvSpPr>
              <a:spLocks noChangeShapeType="1"/>
            </p:cNvSpPr>
            <p:nvPr/>
          </p:nvSpPr>
          <p:spPr bwMode="auto">
            <a:xfrm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49"/>
            <p:cNvSpPr>
              <a:spLocks noChangeShapeType="1"/>
            </p:cNvSpPr>
            <p:nvPr/>
          </p:nvSpPr>
          <p:spPr bwMode="auto">
            <a:xfrm flipH="1">
              <a:off x="2688" y="18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Line 50"/>
            <p:cNvSpPr>
              <a:spLocks noChangeShapeType="1"/>
            </p:cNvSpPr>
            <p:nvPr/>
          </p:nvSpPr>
          <p:spPr bwMode="auto">
            <a:xfrm>
              <a:off x="2304" y="18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Text Box 51"/>
            <p:cNvSpPr txBox="1">
              <a:spLocks noChangeArrowheads="1"/>
            </p:cNvSpPr>
            <p:nvPr/>
          </p:nvSpPr>
          <p:spPr bwMode="auto">
            <a:xfrm>
              <a:off x="2400" y="16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7703" name="Rectangle 52"/>
            <p:cNvSpPr>
              <a:spLocks noChangeArrowheads="1"/>
            </p:cNvSpPr>
            <p:nvPr/>
          </p:nvSpPr>
          <p:spPr bwMode="auto">
            <a:xfrm>
              <a:off x="816" y="1296"/>
              <a:ext cx="2784" cy="1776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53"/>
            <p:cNvSpPr>
              <a:spLocks noChangeShapeType="1"/>
            </p:cNvSpPr>
            <p:nvPr/>
          </p:nvSpPr>
          <p:spPr bwMode="auto">
            <a:xfrm>
              <a:off x="480" y="18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705" name="Object 54"/>
            <p:cNvGraphicFramePr>
              <a:graphicFrameLocks noChangeAspect="1"/>
            </p:cNvGraphicFramePr>
            <p:nvPr/>
          </p:nvGraphicFramePr>
          <p:xfrm>
            <a:off x="1577" y="1399"/>
            <a:ext cx="53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94870" imgH="215713" progId="Equation.3">
                    <p:embed/>
                  </p:oleObj>
                </mc:Choice>
                <mc:Fallback>
                  <p:oleObj name="Equation" r:id="rId20" imgW="494870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1399"/>
                          <a:ext cx="53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5994400" y="3700462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Impulse response lasts for (</a:t>
            </a:r>
            <a:r>
              <a:rPr lang="en-US" i="1" dirty="0"/>
              <a:t>M</a:t>
            </a:r>
            <a:r>
              <a:rPr lang="en-US" dirty="0"/>
              <a:t>-1) </a:t>
            </a:r>
            <a:r>
              <a:rPr lang="en-US" i="1" dirty="0"/>
              <a:t>T</a:t>
            </a:r>
            <a:r>
              <a:rPr lang="en-US" dirty="0"/>
              <a:t> seconds:</a:t>
            </a:r>
            <a:endParaRPr lang="en-US" baseline="-25000" dirty="0"/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27567"/>
              </p:ext>
            </p:extLst>
          </p:nvPr>
        </p:nvGraphicFramePr>
        <p:xfrm>
          <a:off x="6029325" y="4486275"/>
          <a:ext cx="2717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60500" imgH="457200" progId="Equation.3">
                  <p:embed/>
                </p:oleObj>
              </mc:Choice>
              <mc:Fallback>
                <p:oleObj name="Equation" r:id="rId22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4486275"/>
                        <a:ext cx="2717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0" y="65194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12-14</a:t>
            </a:r>
          </a:p>
        </p:txBody>
      </p:sp>
      <p:sp>
        <p:nvSpPr>
          <p:cNvPr id="65" name="Rectangle 14"/>
          <p:cNvSpPr txBox="1">
            <a:spLocks noChangeArrowheads="1"/>
          </p:cNvSpPr>
          <p:nvPr/>
        </p:nvSpPr>
        <p:spPr bwMode="auto">
          <a:xfrm>
            <a:off x="533400" y="1905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  <a:defRPr/>
            </a:pPr>
            <a:r>
              <a:rPr lang="en-US" dirty="0"/>
              <a:t>Initial conditions (initial voltages in delay buffers) are zero</a:t>
            </a:r>
          </a:p>
        </p:txBody>
      </p:sp>
      <p:graphicFrame>
        <p:nvGraphicFramePr>
          <p:cNvPr id="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229464"/>
              </p:ext>
            </p:extLst>
          </p:nvPr>
        </p:nvGraphicFramePr>
        <p:xfrm>
          <a:off x="6013450" y="5400675"/>
          <a:ext cx="2292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31900" imgH="457200" progId="Equation.3">
                  <p:embed/>
                </p:oleObj>
              </mc:Choice>
              <mc:Fallback>
                <p:oleObj name="Equation" r:id="rId24" imgW="1231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5400675"/>
                        <a:ext cx="22923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06904"/>
              </p:ext>
            </p:extLst>
          </p:nvPr>
        </p:nvGraphicFramePr>
        <p:xfrm>
          <a:off x="7696200" y="6326187"/>
          <a:ext cx="8747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08000" imgH="177800" progId="Equation.3">
                  <p:embed/>
                </p:oleObj>
              </mc:Choice>
              <mc:Fallback>
                <p:oleObj name="Equation" r:id="rId26" imgW="508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326187"/>
                        <a:ext cx="8747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8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  <p:bldP spid="27654" grpId="0"/>
      <p:bldP spid="59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354010"/>
              </p:ext>
            </p:extLst>
          </p:nvPr>
        </p:nvGraphicFramePr>
        <p:xfrm>
          <a:off x="5105400" y="4419600"/>
          <a:ext cx="28463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92100" progId="Equation.3">
                  <p:embed/>
                </p:oleObj>
              </mc:Choice>
              <mc:Fallback>
                <p:oleObj name="Equation" r:id="rId2" imgW="1320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19600"/>
                        <a:ext cx="28463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92518"/>
              </p:ext>
            </p:extLst>
          </p:nvPr>
        </p:nvGraphicFramePr>
        <p:xfrm>
          <a:off x="685800" y="5181600"/>
          <a:ext cx="23225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419100" progId="Equation.3">
                  <p:embed/>
                </p:oleObj>
              </mc:Choice>
              <mc:Fallback>
                <p:oleObj name="Equation" r:id="rId4" imgW="1041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81600"/>
                        <a:ext cx="23225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Transfer Function Examples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Ideal integrator with </a:t>
            </a:r>
            <a:r>
              <a:rPr lang="en-US" b="0" i="1" dirty="0">
                <a:solidFill>
                  <a:schemeClr val="tx1"/>
                </a:solidFill>
                <a:cs typeface="+mn-cs"/>
              </a:rPr>
              <a:t>y</a:t>
            </a:r>
            <a:r>
              <a:rPr lang="en-US" b="0" dirty="0">
                <a:solidFill>
                  <a:schemeClr val="tx1"/>
                </a:solidFill>
                <a:cs typeface="+mn-cs"/>
              </a:rPr>
              <a:t>(0</a:t>
            </a:r>
            <a:r>
              <a:rPr lang="en-US" b="0" baseline="30000" dirty="0">
                <a:solidFill>
                  <a:schemeClr val="tx1"/>
                </a:solidFill>
                <a:cs typeface="+mn-cs"/>
              </a:rPr>
              <a:t>-</a:t>
            </a:r>
            <a:r>
              <a:rPr lang="en-US" b="0" dirty="0">
                <a:solidFill>
                  <a:schemeClr val="tx1"/>
                </a:solidFill>
                <a:cs typeface="+mn-cs"/>
              </a:rPr>
              <a:t>) = 0 </a:t>
            </a:r>
            <a:r>
              <a:rPr lang="en-US" dirty="0"/>
              <a:t>for LTI to hold</a:t>
            </a:r>
          </a:p>
        </p:txBody>
      </p:sp>
      <p:grpSp>
        <p:nvGrpSpPr>
          <p:cNvPr id="19463" name="Group 10"/>
          <p:cNvGrpSpPr>
            <a:grpSpLocks/>
          </p:cNvGrpSpPr>
          <p:nvPr/>
        </p:nvGrpSpPr>
        <p:grpSpPr bwMode="auto">
          <a:xfrm>
            <a:off x="5105400" y="2590800"/>
            <a:ext cx="2362200" cy="762000"/>
            <a:chOff x="2640" y="2352"/>
            <a:chExt cx="1488" cy="48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3072" y="2400"/>
              <a:ext cx="576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>
              <a:off x="264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9472" name="Object 13"/>
            <p:cNvGraphicFramePr>
              <a:graphicFrameLocks noChangeAspect="1"/>
            </p:cNvGraphicFramePr>
            <p:nvPr/>
          </p:nvGraphicFramePr>
          <p:xfrm>
            <a:off x="3175" y="2364"/>
            <a:ext cx="441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140" imgH="393529" progId="Equation.3">
                    <p:embed/>
                  </p:oleObj>
                </mc:Choice>
                <mc:Fallback>
                  <p:oleObj name="Equation" r:id="rId6" imgW="36814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" y="2364"/>
                          <a:ext cx="441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46" name="Line 14"/>
            <p:cNvSpPr>
              <a:spLocks noChangeShapeType="1"/>
            </p:cNvSpPr>
            <p:nvPr/>
          </p:nvSpPr>
          <p:spPr bwMode="auto">
            <a:xfrm>
              <a:off x="364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47" name="Text Box 15"/>
            <p:cNvSpPr txBox="1">
              <a:spLocks noChangeArrowheads="1"/>
            </p:cNvSpPr>
            <p:nvPr/>
          </p:nvSpPr>
          <p:spPr bwMode="auto">
            <a:xfrm>
              <a:off x="2640" y="2361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cs typeface="+mn-cs"/>
                </a:rPr>
                <a:t>x</a:t>
              </a:r>
              <a:r>
                <a:rPr lang="en-US" sz="2000">
                  <a:cs typeface="+mn-cs"/>
                </a:rPr>
                <a:t>(</a:t>
              </a:r>
              <a:r>
                <a:rPr lang="en-US" sz="2000" i="1">
                  <a:cs typeface="+mn-cs"/>
                </a:rPr>
                <a:t>t</a:t>
              </a:r>
              <a:r>
                <a:rPr lang="en-US" sz="2000">
                  <a:cs typeface="+mn-cs"/>
                </a:rPr>
                <a:t>)</a:t>
              </a:r>
            </a:p>
          </p:txBody>
        </p:sp>
        <p:sp>
          <p:nvSpPr>
            <p:cNvPr id="120848" name="Text Box 16"/>
            <p:cNvSpPr txBox="1">
              <a:spLocks noChangeArrowheads="1"/>
            </p:cNvSpPr>
            <p:nvPr/>
          </p:nvSpPr>
          <p:spPr bwMode="auto">
            <a:xfrm>
              <a:off x="3696" y="2352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cs typeface="+mn-cs"/>
                </a:rPr>
                <a:t>y</a:t>
              </a:r>
              <a:r>
                <a:rPr lang="en-US" sz="2000">
                  <a:cs typeface="+mn-cs"/>
                </a:rPr>
                <a:t>(</a:t>
              </a:r>
              <a:r>
                <a:rPr lang="en-US" sz="2000" i="1">
                  <a:cs typeface="+mn-cs"/>
                </a:rPr>
                <a:t>t</a:t>
              </a:r>
              <a:r>
                <a:rPr lang="en-US" sz="2000">
                  <a:cs typeface="+mn-cs"/>
                </a:rPr>
                <a:t>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0" y="2590800"/>
            <a:ext cx="2590800" cy="762000"/>
            <a:chOff x="914400" y="5334000"/>
            <a:chExt cx="2590800" cy="76200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1600200" y="5410200"/>
              <a:ext cx="11430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0" name="Line 18"/>
            <p:cNvSpPr>
              <a:spLocks noChangeShapeType="1"/>
            </p:cNvSpPr>
            <p:nvPr/>
          </p:nvSpPr>
          <p:spPr bwMode="auto">
            <a:xfrm>
              <a:off x="914400" y="5791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946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35511"/>
                </p:ext>
              </p:extLst>
            </p:nvPr>
          </p:nvGraphicFramePr>
          <p:xfrm>
            <a:off x="1617663" y="5407025"/>
            <a:ext cx="989012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20474" imgH="330057" progId="Equation.3">
                    <p:embed/>
                  </p:oleObj>
                </mc:Choice>
                <mc:Fallback>
                  <p:oleObj name="Equation" r:id="rId8" imgW="520474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7663" y="5407025"/>
                          <a:ext cx="989012" cy="622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52" name="Line 20"/>
            <p:cNvSpPr>
              <a:spLocks noChangeShapeType="1"/>
            </p:cNvSpPr>
            <p:nvPr/>
          </p:nvSpPr>
          <p:spPr bwMode="auto">
            <a:xfrm>
              <a:off x="2743200" y="5791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853" name="Text Box 21"/>
            <p:cNvSpPr txBox="1">
              <a:spLocks noChangeArrowheads="1"/>
            </p:cNvSpPr>
            <p:nvPr/>
          </p:nvSpPr>
          <p:spPr bwMode="auto">
            <a:xfrm>
              <a:off x="914400" y="5348288"/>
              <a:ext cx="685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 dirty="0">
                  <a:cs typeface="+mn-cs"/>
                </a:rPr>
                <a:t>x</a:t>
              </a:r>
              <a:r>
                <a:rPr lang="en-US" sz="2000" dirty="0">
                  <a:cs typeface="+mn-cs"/>
                </a:rPr>
                <a:t>(</a:t>
              </a:r>
              <a:r>
                <a:rPr lang="en-US" sz="2000" i="1" dirty="0">
                  <a:cs typeface="+mn-cs"/>
                </a:rPr>
                <a:t>t</a:t>
              </a:r>
              <a:r>
                <a:rPr lang="en-US" sz="2000" dirty="0">
                  <a:cs typeface="+mn-cs"/>
                </a:rPr>
                <a:t>)</a:t>
              </a:r>
            </a:p>
          </p:txBody>
        </p:sp>
        <p:sp>
          <p:nvSpPr>
            <p:cNvPr id="120854" name="Text Box 22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685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cs typeface="+mn-cs"/>
                </a:rPr>
                <a:t>y</a:t>
              </a:r>
              <a:r>
                <a:rPr lang="en-US" sz="2000">
                  <a:cs typeface="+mn-cs"/>
                </a:rPr>
                <a:t>(</a:t>
              </a:r>
              <a:r>
                <a:rPr lang="en-US" sz="2000" i="1">
                  <a:cs typeface="+mn-cs"/>
                </a:rPr>
                <a:t>t</a:t>
              </a:r>
              <a:r>
                <a:rPr lang="en-US" sz="2000">
                  <a:cs typeface="+mn-cs"/>
                </a:rPr>
                <a:t>)</a:t>
              </a:r>
            </a:p>
          </p:txBody>
        </p:sp>
      </p:grp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18-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5910"/>
              </p:ext>
            </p:extLst>
          </p:nvPr>
        </p:nvGraphicFramePr>
        <p:xfrm>
          <a:off x="685800" y="3505200"/>
          <a:ext cx="24923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317500" progId="Equation.3">
                  <p:embed/>
                </p:oleObj>
              </mc:Choice>
              <mc:Fallback>
                <p:oleObj name="Equation" r:id="rId10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24923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2926"/>
              </p:ext>
            </p:extLst>
          </p:nvPr>
        </p:nvGraphicFramePr>
        <p:xfrm>
          <a:off x="685800" y="4267200"/>
          <a:ext cx="32019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5100" imgH="393700" progId="Equation.3">
                  <p:embed/>
                </p:oleObj>
              </mc:Choice>
              <mc:Fallback>
                <p:oleObj name="Equation" r:id="rId12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7200"/>
                        <a:ext cx="320198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58998"/>
              </p:ext>
            </p:extLst>
          </p:nvPr>
        </p:nvGraphicFramePr>
        <p:xfrm>
          <a:off x="5105400" y="3505200"/>
          <a:ext cx="1806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200" imgH="393700" progId="Equation.3">
                  <p:embed/>
                </p:oleObj>
              </mc:Choice>
              <mc:Fallback>
                <p:oleObj name="Equation" r:id="rId14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1806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262045"/>
              </p:ext>
            </p:extLst>
          </p:nvPr>
        </p:nvGraphicFramePr>
        <p:xfrm>
          <a:off x="5097463" y="5181600"/>
          <a:ext cx="22177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700" imgH="469900" progId="Equation.3">
                  <p:embed/>
                </p:oleObj>
              </mc:Choice>
              <mc:Fallback>
                <p:oleObj name="Equation" r:id="rId16" imgW="1028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5181600"/>
                        <a:ext cx="221773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108833"/>
              </p:ext>
            </p:extLst>
          </p:nvPr>
        </p:nvGraphicFramePr>
        <p:xfrm>
          <a:off x="7467600" y="6021387"/>
          <a:ext cx="8747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8000" imgH="177800" progId="Equation.3">
                  <p:embed/>
                </p:oleObj>
              </mc:Choice>
              <mc:Fallback>
                <p:oleObj name="Equation" r:id="rId18" imgW="508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21387"/>
                        <a:ext cx="8747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782116"/>
              </p:ext>
            </p:extLst>
          </p:nvPr>
        </p:nvGraphicFramePr>
        <p:xfrm>
          <a:off x="3162300" y="6053138"/>
          <a:ext cx="1530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9000" imgH="203200" progId="Equation.3">
                  <p:embed/>
                </p:oleObj>
              </mc:Choice>
              <mc:Fallback>
                <p:oleObj name="Equation" r:id="rId20" imgW="889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6053138"/>
                        <a:ext cx="15303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65194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12-12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124200" y="4267200"/>
            <a:ext cx="7620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759458" y="38477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162800" y="4254372"/>
            <a:ext cx="7620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798058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" name="Rectangle 1028"/>
          <p:cNvSpPr txBox="1">
            <a:spLocks noChangeArrowheads="1"/>
          </p:cNvSpPr>
          <p:nvPr/>
        </p:nvSpPr>
        <p:spPr bwMode="auto">
          <a:xfrm>
            <a:off x="4648200" y="1447800"/>
            <a:ext cx="4419600" cy="10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Ideal differentiator with </a:t>
            </a:r>
            <a:r>
              <a:rPr lang="en-US" b="0" i="1" dirty="0">
                <a:solidFill>
                  <a:schemeClr val="tx1"/>
                </a:solidFill>
              </a:rPr>
              <a:t>x</a:t>
            </a:r>
            <a:r>
              <a:rPr lang="en-US" b="0" dirty="0">
                <a:solidFill>
                  <a:schemeClr val="tx1"/>
                </a:solidFill>
              </a:rPr>
              <a:t>(0</a:t>
            </a:r>
            <a:r>
              <a:rPr lang="en-US" b="0" baseline="30000" dirty="0">
                <a:solidFill>
                  <a:schemeClr val="tx1"/>
                </a:solidFill>
              </a:rPr>
              <a:t>-</a:t>
            </a:r>
            <a:r>
              <a:rPr lang="en-US" b="0" dirty="0">
                <a:solidFill>
                  <a:schemeClr val="tx1"/>
                </a:solidFill>
              </a:rPr>
              <a:t>) = 0 </a:t>
            </a:r>
            <a:r>
              <a:rPr lang="en-US" dirty="0"/>
              <a:t>for LTI to hold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build="p"/>
      <p:bldP spid="28" grpId="0"/>
      <p:bldP spid="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for Diff. Equation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18-</a:t>
            </a:r>
            <a:fld id="{95762E6C-DE49-564A-8C5A-CB9F7777570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/>
              <a:t>Example: </a:t>
            </a:r>
            <a:r>
              <a:rPr lang="en-US" i="1" dirty="0"/>
              <a:t>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+ 5 </a:t>
            </a:r>
            <a:r>
              <a:rPr lang="en-US" i="1" dirty="0"/>
              <a:t>y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+ 6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x’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05915"/>
              </p:ext>
            </p:extLst>
          </p:nvPr>
        </p:nvGraphicFramePr>
        <p:xfrm>
          <a:off x="2420421" y="3441060"/>
          <a:ext cx="45529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300" imgH="254000" progId="Equation.3">
                  <p:embed/>
                </p:oleObj>
              </mc:Choice>
              <mc:Fallback>
                <p:oleObj name="Equation" r:id="rId2" imgW="2527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421" y="3441060"/>
                        <a:ext cx="45529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4016"/>
              </p:ext>
            </p:extLst>
          </p:nvPr>
        </p:nvGraphicFramePr>
        <p:xfrm>
          <a:off x="3468171" y="3972873"/>
          <a:ext cx="33178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254000" progId="Equation.3">
                  <p:embed/>
                </p:oleObj>
              </mc:Choice>
              <mc:Fallback>
                <p:oleObj name="Equation" r:id="rId4" imgW="1841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171" y="3972873"/>
                        <a:ext cx="33178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320404"/>
              </p:ext>
            </p:extLst>
          </p:nvPr>
        </p:nvGraphicFramePr>
        <p:xfrm>
          <a:off x="4782363" y="4434835"/>
          <a:ext cx="20129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600" imgH="419100" progId="Equation.3">
                  <p:embed/>
                </p:oleObj>
              </mc:Choice>
              <mc:Fallback>
                <p:oleObj name="Equation" r:id="rId6" imgW="111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363" y="4434835"/>
                        <a:ext cx="20129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36877"/>
              </p:ext>
            </p:extLst>
          </p:nvPr>
        </p:nvGraphicFramePr>
        <p:xfrm>
          <a:off x="6821745" y="4609716"/>
          <a:ext cx="8239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745" y="4609716"/>
                        <a:ext cx="8239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FontTx/>
              <a:buNone/>
              <a:defRPr/>
            </a:pPr>
            <a:r>
              <a:rPr lang="en-US" dirty="0"/>
              <a:t>For LTI, initial conditions must be zero: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0" y="24384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FontTx/>
              <a:buNone/>
              <a:defRPr/>
            </a:pPr>
            <a:r>
              <a:rPr lang="en-US" i="1" dirty="0"/>
              <a:t>y</a:t>
            </a:r>
            <a:r>
              <a:rPr lang="en-US" dirty="0"/>
              <a:t>(0</a:t>
            </a:r>
            <a:r>
              <a:rPr lang="en-US" baseline="30000" dirty="0"/>
              <a:t>-</a:t>
            </a:r>
            <a:r>
              <a:rPr lang="en-US" dirty="0"/>
              <a:t>) = 0, </a:t>
            </a:r>
            <a:r>
              <a:rPr lang="en-US" i="1" dirty="0"/>
              <a:t>y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(0</a:t>
            </a:r>
            <a:r>
              <a:rPr lang="en-US" baseline="30000" dirty="0"/>
              <a:t>-</a:t>
            </a:r>
            <a:r>
              <a:rPr lang="en-US" dirty="0"/>
              <a:t>) =0 and </a:t>
            </a:r>
            <a:r>
              <a:rPr lang="en-US" i="1" dirty="0"/>
              <a:t>x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(0</a:t>
            </a:r>
            <a:r>
              <a:rPr lang="en-US" baseline="30000" dirty="0"/>
              <a:t>-</a:t>
            </a:r>
            <a:r>
              <a:rPr lang="en-US" dirty="0"/>
              <a:t>) =0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dirty="0"/>
              <a:t>Take Laplace transform of both sides of equation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5181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dirty="0"/>
              <a:t>Apply partial fractions decomposition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270310"/>
              </p:ext>
            </p:extLst>
          </p:nvPr>
        </p:nvGraphicFramePr>
        <p:xfrm>
          <a:off x="838200" y="5737225"/>
          <a:ext cx="20129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393700" progId="Equation.3">
                  <p:embed/>
                </p:oleObj>
              </mc:Choice>
              <mc:Fallback>
                <p:oleObj name="Equation" r:id="rId10" imgW="1117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37225"/>
                        <a:ext cx="20129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4572000" y="6096000"/>
            <a:ext cx="762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13414"/>
              </p:ext>
            </p:extLst>
          </p:nvPr>
        </p:nvGraphicFramePr>
        <p:xfrm>
          <a:off x="2845058" y="5739888"/>
          <a:ext cx="15557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600" imgH="393700" progId="Equation.3">
                  <p:embed/>
                </p:oleObj>
              </mc:Choice>
              <mc:Fallback>
                <p:oleObj name="Equation" r:id="rId12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058" y="5739888"/>
                        <a:ext cx="15557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64150"/>
              </p:ext>
            </p:extLst>
          </p:nvPr>
        </p:nvGraphicFramePr>
        <p:xfrm>
          <a:off x="5567362" y="5864225"/>
          <a:ext cx="28146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100" imgH="228600" progId="Equation.3">
                  <p:embed/>
                </p:oleObj>
              </mc:Choice>
              <mc:Fallback>
                <p:oleObj name="Equation" r:id="rId14" imgW="156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2" y="5864225"/>
                        <a:ext cx="28146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029"/>
          <p:cNvGrpSpPr>
            <a:grpSpLocks/>
          </p:cNvGrpSpPr>
          <p:nvPr/>
        </p:nvGrpSpPr>
        <p:grpSpPr bwMode="auto">
          <a:xfrm>
            <a:off x="6400800" y="2133600"/>
            <a:ext cx="2057400" cy="609600"/>
            <a:chOff x="1392" y="1488"/>
            <a:chExt cx="1296" cy="384"/>
          </a:xfrm>
        </p:grpSpPr>
        <p:sp>
          <p:nvSpPr>
            <p:cNvPr id="18" name="Rectangle 1030"/>
            <p:cNvSpPr>
              <a:spLocks noChangeArrowheads="1"/>
            </p:cNvSpPr>
            <p:nvPr/>
          </p:nvSpPr>
          <p:spPr bwMode="auto">
            <a:xfrm>
              <a:off x="1824" y="163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031"/>
            <p:cNvSpPr>
              <a:spLocks noChangeShapeType="1"/>
            </p:cNvSpPr>
            <p:nvPr/>
          </p:nvSpPr>
          <p:spPr bwMode="auto">
            <a:xfrm>
              <a:off x="1392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033"/>
            <p:cNvSpPr>
              <a:spLocks noChangeShapeType="1"/>
            </p:cNvSpPr>
            <p:nvPr/>
          </p:nvSpPr>
          <p:spPr bwMode="auto">
            <a:xfrm>
              <a:off x="2160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034"/>
            <p:cNvSpPr txBox="1">
              <a:spLocks noChangeArrowheads="1"/>
            </p:cNvSpPr>
            <p:nvPr/>
          </p:nvSpPr>
          <p:spPr bwMode="auto">
            <a:xfrm>
              <a:off x="1392" y="1497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  <p:sp>
          <p:nvSpPr>
            <p:cNvPr id="26" name="Text Box 1035"/>
            <p:cNvSpPr txBox="1">
              <a:spLocks noChangeArrowheads="1"/>
            </p:cNvSpPr>
            <p:nvPr/>
          </p:nvSpPr>
          <p:spPr bwMode="auto">
            <a:xfrm>
              <a:off x="2256" y="148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y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</p:grp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996685"/>
              </p:ext>
            </p:extLst>
          </p:nvPr>
        </p:nvGraphicFramePr>
        <p:xfrm>
          <a:off x="7173913" y="5105400"/>
          <a:ext cx="16621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65200" imgH="203200" progId="Equation.3">
                  <p:embed/>
                </p:oleObj>
              </mc:Choice>
              <mc:Fallback>
                <p:oleObj name="Equation" r:id="rId16" imgW="96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913" y="5105400"/>
                        <a:ext cx="166211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8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LTI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3505200" cy="609600"/>
          </a:xfrm>
        </p:spPr>
        <p:txBody>
          <a:bodyPr/>
          <a:lstStyle/>
          <a:p>
            <a:r>
              <a:rPr lang="en-US" dirty="0"/>
              <a:t>One pole at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18-</a:t>
            </a:r>
            <a:fld id="{95762E6C-DE49-564A-8C5A-CB9F7777570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791200" y="1295400"/>
            <a:ext cx="3276600" cy="2333416"/>
            <a:chOff x="5715000" y="1414046"/>
            <a:chExt cx="3276600" cy="2713446"/>
          </a:xfrm>
        </p:grpSpPr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5715000" y="1762141"/>
              <a:ext cx="2587557" cy="1980873"/>
              <a:chOff x="1752" y="2496"/>
              <a:chExt cx="1824" cy="1392"/>
            </a:xfrm>
          </p:grpSpPr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219" y="2496"/>
                <a:ext cx="1357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752" y="2496"/>
                <a:ext cx="1824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17" name="AutoShape 6"/>
              <p:cNvCxnSpPr>
                <a:cxnSpLocks noChangeShapeType="1"/>
                <a:stCxn id="16" idx="0"/>
                <a:endCxn id="16" idx="2"/>
              </p:cNvCxnSpPr>
              <p:nvPr/>
            </p:nvCxnSpPr>
            <p:spPr bwMode="auto">
              <a:xfrm>
                <a:off x="2664" y="2496"/>
                <a:ext cx="0" cy="13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7"/>
              <p:cNvCxnSpPr>
                <a:cxnSpLocks noChangeShapeType="1"/>
                <a:stCxn id="16" idx="1"/>
                <a:endCxn id="16" idx="3"/>
              </p:cNvCxnSpPr>
              <p:nvPr/>
            </p:nvCxnSpPr>
            <p:spPr bwMode="auto">
              <a:xfrm>
                <a:off x="1752" y="3192"/>
                <a:ext cx="182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19" y="2496"/>
                <a:ext cx="0" cy="139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781800" y="1414046"/>
              <a:ext cx="7393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 err="1">
                  <a:cs typeface="+mn-cs"/>
                </a:rPr>
                <a:t>Im</a:t>
              </a:r>
              <a:r>
                <a:rPr lang="en-US" sz="1600" dirty="0">
                  <a:cs typeface="+mn-cs"/>
                </a:rPr>
                <a:t>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388745" y="3733800"/>
              <a:ext cx="1905000" cy="393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Re{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 &gt; Re{</a:t>
              </a:r>
              <a:r>
                <a:rPr lang="en-US" sz="1600" i="1" dirty="0"/>
                <a:t>p</a:t>
              </a:r>
              <a:r>
                <a:rPr lang="en-US" sz="1600" i="1" baseline="-25000" dirty="0"/>
                <a:t>0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8302557" y="2667000"/>
              <a:ext cx="6890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Re{</a:t>
              </a:r>
              <a:r>
                <a:rPr lang="en-US" sz="1600" i="1" dirty="0">
                  <a:cs typeface="+mn-cs"/>
                </a:rPr>
                <a:t>s</a:t>
              </a:r>
              <a:r>
                <a:rPr lang="en-US" sz="1600" dirty="0">
                  <a:cs typeface="+mn-cs"/>
                </a:rPr>
                <a:t>}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06192" y="2539150"/>
              <a:ext cx="544749" cy="3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X</a:t>
              </a:r>
            </a:p>
          </p:txBody>
        </p:sp>
      </p:grp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76764"/>
              </p:ext>
            </p:extLst>
          </p:nvPr>
        </p:nvGraphicFramePr>
        <p:xfrm>
          <a:off x="985838" y="1962150"/>
          <a:ext cx="38909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431800" progId="Equation.3">
                  <p:embed/>
                </p:oleObj>
              </mc:Choice>
              <mc:Fallback>
                <p:oleObj name="Equation" r:id="rId2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1962150"/>
                        <a:ext cx="38909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43683"/>
              </p:ext>
            </p:extLst>
          </p:nvPr>
        </p:nvGraphicFramePr>
        <p:xfrm>
          <a:off x="990599" y="2743200"/>
          <a:ext cx="174966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28600" progId="Equation.3">
                  <p:embed/>
                </p:oleObj>
              </mc:Choice>
              <mc:Fallback>
                <p:oleObj name="Equation" r:id="rId4" imgW="87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2743200"/>
                        <a:ext cx="1749669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457200" y="32004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Frequency response</a:t>
            </a:r>
            <a:endParaRPr lang="en-US" baseline="-2500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33400" y="37338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FontTx/>
              <a:buNone/>
              <a:defRPr/>
            </a:pPr>
            <a:r>
              <a:rPr lang="en-US" dirty="0"/>
              <a:t>If ROC includes imaginary axis, i.e. when Re{</a:t>
            </a:r>
            <a:r>
              <a:rPr lang="en-US" i="1" dirty="0"/>
              <a:t>p</a:t>
            </a:r>
            <a:r>
              <a:rPr lang="en-US" i="1" baseline="-25000" dirty="0"/>
              <a:t>0</a:t>
            </a:r>
            <a:r>
              <a:rPr lang="en-US" dirty="0"/>
              <a:t>} &lt; 0,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48171"/>
              </p:ext>
            </p:extLst>
          </p:nvPr>
        </p:nvGraphicFramePr>
        <p:xfrm>
          <a:off x="1066800" y="4340225"/>
          <a:ext cx="19907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266700" progId="Equation.3">
                  <p:embed/>
                </p:oleObj>
              </mc:Choice>
              <mc:Fallback>
                <p:oleObj name="Equation" r:id="rId6" imgW="1104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0225"/>
                        <a:ext cx="19907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33552"/>
              </p:ext>
            </p:extLst>
          </p:nvPr>
        </p:nvGraphicFramePr>
        <p:xfrm>
          <a:off x="1041400" y="4953000"/>
          <a:ext cx="20828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482600" progId="Equation.3">
                  <p:embed/>
                </p:oleObj>
              </mc:Choice>
              <mc:Fallback>
                <p:oleObj name="Equation" r:id="rId8" imgW="1155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53000"/>
                        <a:ext cx="20828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33400" y="5943600"/>
            <a:ext cx="4648200" cy="914400"/>
            <a:chOff x="3352800" y="5105400"/>
            <a:chExt cx="4648200" cy="914400"/>
          </a:xfrm>
        </p:grpSpPr>
        <p:sp>
          <p:nvSpPr>
            <p:cNvPr id="29" name="Rectangle 2051"/>
            <p:cNvSpPr txBox="1">
              <a:spLocks noChangeArrowheads="1"/>
            </p:cNvSpPr>
            <p:nvPr/>
          </p:nvSpPr>
          <p:spPr bwMode="auto">
            <a:xfrm>
              <a:off x="3352800" y="5105400"/>
              <a:ext cx="4648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CC00CC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lvl="1" indent="0">
                <a:buFontTx/>
                <a:buNone/>
              </a:pPr>
              <a:r>
                <a:rPr lang="en-US" dirty="0">
                  <a:latin typeface="Times New Roman" charset="0"/>
                </a:rPr>
                <a:t>            </a:t>
              </a:r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is distance from point</a:t>
              </a:r>
              <a:br>
                <a:rPr lang="en-US" dirty="0">
                  <a:solidFill>
                    <a:srgbClr val="0000FF"/>
                  </a:solidFill>
                  <a:latin typeface="Times New Roman" charset="0"/>
                </a:rPr>
              </a:br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on imaginary axis </a:t>
              </a:r>
              <a:r>
                <a:rPr lang="en-US" i="1" dirty="0" err="1">
                  <a:solidFill>
                    <a:srgbClr val="0000FF"/>
                  </a:solidFill>
                  <a:latin typeface="Times New Roman" charset="0"/>
                </a:rPr>
                <a:t>j</a:t>
              </a:r>
              <a:r>
                <a:rPr lang="en-US" i="1" dirty="0" err="1">
                  <a:solidFill>
                    <a:srgbClr val="0000FF"/>
                  </a:solidFill>
                  <a:latin typeface="Symbol" charset="2"/>
                  <a:cs typeface="Symbol" charset="2"/>
                </a:rPr>
                <a:t>w</a:t>
              </a:r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 to pole </a:t>
              </a:r>
              <a:r>
                <a:rPr lang="en-US" i="1" dirty="0">
                  <a:solidFill>
                    <a:srgbClr val="0000FF"/>
                  </a:solidFill>
                  <a:latin typeface="Times New Roman" charset="0"/>
                </a:rPr>
                <a:t>p</a:t>
              </a:r>
              <a:r>
                <a:rPr lang="en-US" baseline="-25000" dirty="0">
                  <a:solidFill>
                    <a:srgbClr val="0000FF"/>
                  </a:solidFill>
                  <a:latin typeface="Times New Roman" charset="0"/>
                </a:rPr>
                <a:t>0</a:t>
              </a:r>
              <a:endParaRPr lang="en-US" i="1" baseline="-25000" dirty="0">
                <a:solidFill>
                  <a:srgbClr val="0000FF"/>
                </a:solidFill>
                <a:latin typeface="Times New Roman" charset="0"/>
              </a:endParaRPr>
            </a:p>
          </p:txBody>
        </p:sp>
        <p:graphicFrame>
          <p:nvGraphicFramePr>
            <p:cNvPr id="30" name="Object 30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922287"/>
                </p:ext>
              </p:extLst>
            </p:nvPr>
          </p:nvGraphicFramePr>
          <p:xfrm>
            <a:off x="3847713" y="5168772"/>
            <a:ext cx="900112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46100" imgH="241300" progId="Equation.3">
                    <p:embed/>
                  </p:oleObj>
                </mc:Choice>
                <mc:Fallback>
                  <p:oleObj name="Equation" r:id="rId10" imgW="546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7713" y="5168772"/>
                          <a:ext cx="900112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49741"/>
              </p:ext>
            </p:extLst>
          </p:nvPr>
        </p:nvGraphicFramePr>
        <p:xfrm>
          <a:off x="3048000" y="4191000"/>
          <a:ext cx="1143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5000" imgH="431800" progId="Equation.3">
                  <p:embed/>
                </p:oleObj>
              </mc:Choice>
              <mc:Fallback>
                <p:oleObj name="Equation" r:id="rId12" imgW="63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11430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705685"/>
              </p:ext>
            </p:extLst>
          </p:nvPr>
        </p:nvGraphicFramePr>
        <p:xfrm>
          <a:off x="3181092" y="5029200"/>
          <a:ext cx="12128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3100" imgH="444500" progId="Equation.3">
                  <p:embed/>
                </p:oleObj>
              </mc:Choice>
              <mc:Fallback>
                <p:oleObj name="Equation" r:id="rId14" imgW="673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092" y="5029200"/>
                        <a:ext cx="12128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TlowpassOnePole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872" r="5840" b="4001"/>
          <a:stretch/>
        </p:blipFill>
        <p:spPr>
          <a:xfrm>
            <a:off x="4953000" y="4206240"/>
            <a:ext cx="2688336" cy="2176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6900565" y="4300836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DA00FF"/>
                </a:solidFill>
              </a:rPr>
              <a:t>p0 = -1;</a:t>
            </a:r>
          </a:p>
          <a:p>
            <a:r>
              <a:rPr lang="pl-PL" sz="1800" dirty="0">
                <a:solidFill>
                  <a:srgbClr val="DA00FF"/>
                </a:solidFill>
              </a:rPr>
              <a:t>w = -10 : 0.01 : 10;</a:t>
            </a:r>
          </a:p>
          <a:p>
            <a:r>
              <a:rPr lang="pl-PL" sz="1800" dirty="0">
                <a:solidFill>
                  <a:srgbClr val="DA00FF"/>
                </a:solidFill>
              </a:rPr>
              <a:t>plot(w, </a:t>
            </a:r>
            <a:r>
              <a:rPr lang="pl-PL" sz="1800" dirty="0" err="1">
                <a:solidFill>
                  <a:srgbClr val="DA00FF"/>
                </a:solidFill>
              </a:rPr>
              <a:t>abs</a:t>
            </a:r>
            <a:r>
              <a:rPr lang="pl-PL" sz="1800" dirty="0">
                <a:solidFill>
                  <a:srgbClr val="DA00FF"/>
                </a:solidFill>
              </a:rPr>
              <a:t>(1 ./ (j*w - p0)));</a:t>
            </a: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3730"/>
              </p:ext>
            </p:extLst>
          </p:nvPr>
        </p:nvGraphicFramePr>
        <p:xfrm>
          <a:off x="6768971" y="4356996"/>
          <a:ext cx="713741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95300" imgH="241300" progId="Equation.3">
                  <p:embed/>
                </p:oleObj>
              </mc:Choice>
              <mc:Fallback>
                <p:oleObj name="Equation" r:id="rId17" imgW="49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971" y="4356996"/>
                        <a:ext cx="713741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8800" y="63110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Lowpass</a:t>
            </a:r>
            <a:r>
              <a:rPr lang="en-US" i="1" dirty="0"/>
              <a:t> Filter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7493070" y="5968258"/>
            <a:ext cx="279330" cy="29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Symbol" charset="0"/>
              </a:rPr>
              <a:t>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90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4" grpId="0"/>
      <p:bldP spid="25" grpId="0"/>
      <p:bldP spid="4" grpId="0"/>
      <p:bldP spid="8" grpId="0"/>
      <p:bldP spid="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13807</TotalTime>
  <Words>1475</Words>
  <Application>Microsoft Macintosh PowerPoint</Application>
  <PresentationFormat>On-screen Show (4:3)</PresentationFormat>
  <Paragraphs>263</Paragraphs>
  <Slides>15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Transfer Functions</vt:lpstr>
      <vt:lpstr>Linear Systems and Signals Topics</vt:lpstr>
      <vt:lpstr>Transforms</vt:lpstr>
      <vt:lpstr>Transfer Function</vt:lpstr>
      <vt:lpstr>Transfer Function Examples</vt:lpstr>
      <vt:lpstr>Transfer Function Examples</vt:lpstr>
      <vt:lpstr>Transfer Function Examples</vt:lpstr>
      <vt:lpstr>Transfer Function for Diff. Equation</vt:lpstr>
      <vt:lpstr>First-Order LTI System</vt:lpstr>
      <vt:lpstr>Second-Order LTI Oscillator</vt:lpstr>
      <vt:lpstr>Second-Order LTI Bandpass Filter</vt:lpstr>
      <vt:lpstr>LTI Systems in Cascade and Parallel </vt:lpstr>
      <vt:lpstr>Feedback Connection of LTI Systems</vt:lpstr>
      <vt:lpstr>Solving a Differential Equation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1113</cp:revision>
  <cp:lastPrinted>2017-12-05T18:15:10Z</cp:lastPrinted>
  <dcterms:created xsi:type="dcterms:W3CDTF">1999-08-31T01:42:33Z</dcterms:created>
  <dcterms:modified xsi:type="dcterms:W3CDTF">2024-08-19T05:35:15Z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