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271" r:id="rId4"/>
    <p:sldId id="282" r:id="rId5"/>
    <p:sldId id="314" r:id="rId6"/>
    <p:sldId id="315" r:id="rId7"/>
    <p:sldId id="306" r:id="rId8"/>
    <p:sldId id="307" r:id="rId9"/>
    <p:sldId id="309" r:id="rId10"/>
    <p:sldId id="312" r:id="rId11"/>
    <p:sldId id="303" r:id="rId12"/>
    <p:sldId id="305" r:id="rId13"/>
    <p:sldId id="278" r:id="rId14"/>
    <p:sldId id="293" r:id="rId15"/>
    <p:sldId id="275" r:id="rId16"/>
    <p:sldId id="300" r:id="rId17"/>
    <p:sldId id="268" r:id="rId18"/>
    <p:sldId id="313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84" autoAdjust="0"/>
  </p:normalViewPr>
  <p:slideViewPr>
    <p:cSldViewPr>
      <p:cViewPr>
        <p:scale>
          <a:sx n="90" d="100"/>
          <a:sy n="90" d="100"/>
        </p:scale>
        <p:origin x="-140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C493D-B423-453D-9B9E-EA39FC3FF03A}" type="datetimeFigureOut">
              <a:rPr lang="en-US" smtClean="0"/>
              <a:pPr/>
              <a:t>3/22/2013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1DDA-571B-4904-BF41-7D41BC1C6E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6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2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1DDA-571B-4904-BF41-7D41BC1C6E8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5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11A3-0F0A-4032-9366-6D3653756D0F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00D-474C-499E-BC7A-B2A566426715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629-D0ED-424E-9AB9-EA04AC858E09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ABD20-EEEA-4DD1-A3AC-17AE64D699D7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4AE6B-1949-406F-B4C9-7CC9F24C897B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C1179-9D48-4228-B133-23BBC49AE13B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43EF7-9682-4F01-AACE-7287B76C1B15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7A26-C7E1-436E-9DDB-0814F7343C88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FBC8-FFFF-4897-8E10-EB6D97B1215F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A886-F0E6-42BD-AC31-909BD50D6AE3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D2A-265E-4BFE-AAB7-CB518A2B3787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8C429A6-0D68-4678-A0DD-DFFFA7DBB9A0}" type="datetime1">
              <a:rPr lang="en-US" smtClean="0"/>
              <a:pPr/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53346AD-801C-45DF-A063-8206750E4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ce.utexas.edu/~bevans/papers/2013/PLCcyclic/index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28800"/>
            <a:ext cx="9144000" cy="1012825"/>
          </a:xfrm>
        </p:spPr>
        <p:txBody>
          <a:bodyPr/>
          <a:lstStyle/>
          <a:p>
            <a:pPr algn="ctr"/>
            <a:r>
              <a:rPr lang="en-US" sz="3400" cap="none" dirty="0" smtClean="0"/>
              <a:t>Cyclic Spectral Analysis of Power Line Noise</a:t>
            </a:r>
            <a:br>
              <a:rPr lang="en-US" sz="3400" cap="none" dirty="0" smtClean="0"/>
            </a:br>
            <a:r>
              <a:rPr lang="en-US" sz="3400" cap="none" dirty="0" smtClean="0"/>
              <a:t>in the 3-200 kHz Band</a:t>
            </a:r>
            <a:endParaRPr lang="en-US" sz="3400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541367" y="3581400"/>
            <a:ext cx="8051628" cy="2359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Karl </a:t>
            </a:r>
            <a:r>
              <a:rPr lang="en-US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Nieman</a:t>
            </a:r>
            <a:r>
              <a:rPr lang="en-US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†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Jing Lin</a:t>
            </a:r>
            <a:r>
              <a:rPr lang="en-US" baseline="30000" dirty="0">
                <a:solidFill>
                  <a:schemeClr val="tx2"/>
                </a:solidFill>
              </a:rPr>
              <a:t>†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Marcel </a:t>
            </a:r>
            <a:r>
              <a:rPr lang="en-US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Nassar</a:t>
            </a:r>
            <a:r>
              <a:rPr lang="en-US" baseline="30000" dirty="0">
                <a:solidFill>
                  <a:schemeClr val="tx2"/>
                </a:solidFill>
              </a:rPr>
              <a:t>†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Khurram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Waheed</a:t>
            </a:r>
            <a:r>
              <a:rPr lang="en-US" baseline="30000" dirty="0">
                <a:solidFill>
                  <a:schemeClr val="tx2"/>
                </a:solidFill>
              </a:rPr>
              <a:t>‡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Brian L. Evans</a:t>
            </a:r>
            <a:r>
              <a:rPr lang="en-US" baseline="30000" dirty="0">
                <a:solidFill>
                  <a:schemeClr val="tx2"/>
                </a:solidFill>
              </a:rPr>
              <a:t>†</a:t>
            </a:r>
            <a:endParaRPr lang="en-US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1400" baseline="30000" dirty="0">
                <a:solidFill>
                  <a:schemeClr val="tx2"/>
                </a:solidFill>
              </a:rPr>
              <a:t>†</a:t>
            </a:r>
            <a:r>
              <a:rPr lang="en-US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Department of Electrical and Computer Engineering, The University of Texas, Austin, TX USA </a:t>
            </a:r>
            <a:endParaRPr lang="en-US" sz="1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1400" baseline="30000" dirty="0" smtClean="0">
              <a:solidFill>
                <a:schemeClr val="tx2"/>
              </a:solidFill>
            </a:endParaRPr>
          </a:p>
          <a:p>
            <a:pPr algn="ctr"/>
            <a:r>
              <a:rPr lang="en-US" sz="1400" baseline="30000" dirty="0" smtClean="0">
                <a:solidFill>
                  <a:schemeClr val="tx2"/>
                </a:solidFill>
              </a:rPr>
              <a:t>‡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Freescale</a:t>
            </a:r>
            <a:r>
              <a:rPr lang="en-US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Semiconductor, Inc., Austin, TX USA</a:t>
            </a:r>
          </a:p>
          <a:p>
            <a:pPr algn="ctr"/>
            <a:endParaRPr lang="en-US" sz="1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1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March </a:t>
            </a:r>
            <a:r>
              <a:rPr lang="en-US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27, </a:t>
            </a:r>
            <a:r>
              <a:rPr lang="en-US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2013</a:t>
            </a:r>
          </a:p>
          <a:p>
            <a:pPr algn="ctr"/>
            <a:endParaRPr lang="en-U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68292"/>
            <a:ext cx="2107143" cy="574675"/>
          </a:xfrm>
          <a:prstGeom prst="rect">
            <a:avLst/>
          </a:prstGeom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973493"/>
            <a:ext cx="1447800" cy="73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upload.wikimedia.org/wikipedia/en/thumb/2/22/Freescale_Semiconductor_logo.svg/1000px-Freescale_Semiconductor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19800"/>
            <a:ext cx="2103120" cy="6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rl\Downloads\wncg_horz_b_cmyk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09996"/>
            <a:ext cx="2286000" cy="5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8" y="1470660"/>
            <a:ext cx="68770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</a:t>
            </a:r>
            <a:r>
              <a:rPr lang="en-US" dirty="0" smtClean="0"/>
              <a:t>1: </a:t>
            </a:r>
            <a:r>
              <a:rPr lang="en-US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Office</a:t>
            </a: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 rot="11683578">
            <a:off x="1596137" y="2678289"/>
            <a:ext cx="3251651" cy="2246146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 rot="11683578">
            <a:off x="5769678" y="3424645"/>
            <a:ext cx="933757" cy="323612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10400" y="3124200"/>
                <a:ext cx="221089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highly sinusoidal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dirty="0"/>
                  <a:t> 120 Hz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124200"/>
                <a:ext cx="2210898" cy="6463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204" t="-4717" r="-551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arallelogram 12"/>
          <p:cNvSpPr/>
          <p:nvPr/>
        </p:nvSpPr>
        <p:spPr>
          <a:xfrm rot="11683578">
            <a:off x="3293744" y="2986287"/>
            <a:ext cx="2354110" cy="2237655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57799" y="2508959"/>
            <a:ext cx="28580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power, but less coherent at </a:t>
            </a:r>
            <a:r>
              <a:rPr lang="en-US" sz="1600" i="1" dirty="0" smtClean="0"/>
              <a:t>f = </a:t>
            </a:r>
            <a:r>
              <a:rPr lang="en-US" sz="1600" dirty="0" smtClean="0"/>
              <a:t>60,65 kHz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600" y="2509623"/>
                <a:ext cx="327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impulse train is </a:t>
                </a:r>
                <a:r>
                  <a:rPr lang="en-US" dirty="0" err="1" smtClean="0"/>
                  <a:t>eigenfunction</a:t>
                </a:r>
                <a:r>
                  <a:rPr lang="en-US" dirty="0" smtClean="0"/>
                  <a:t> of FFT (spacing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/>
                  <a:t>120 Hz)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509623"/>
                <a:ext cx="3276600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167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 rot="11683578">
            <a:off x="7243438" y="3735018"/>
            <a:ext cx="650921" cy="323612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101890" cy="539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 Site 2</a:t>
            </a:r>
            <a:r>
              <a:rPr lang="en-US" sz="3600" dirty="0" smtClean="0"/>
              <a:t>: </a:t>
            </a:r>
            <a:r>
              <a:rPr lang="en-US" sz="36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Industrial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68780" y="4774049"/>
            <a:ext cx="5410200" cy="302255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86600" y="4611469"/>
            <a:ext cx="21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narrow impulses</a:t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 smtClean="0"/>
              <a:t> = 10 kHz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67000" y="3352800"/>
            <a:ext cx="304800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3595" y="3352800"/>
            <a:ext cx="304800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53000" y="3352800"/>
            <a:ext cx="304800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9800" y="3339860"/>
            <a:ext cx="304800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92490" y="3620869"/>
            <a:ext cx="2179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broadband impulses</a:t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 smtClean="0"/>
              <a:t> = 30-120 kHz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3" grpId="0" animBg="1"/>
      <p:bldP spid="14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490662"/>
            <a:ext cx="6905625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 Site 2</a:t>
            </a:r>
            <a:r>
              <a:rPr lang="en-US" sz="3600" dirty="0" smtClean="0"/>
              <a:t>: </a:t>
            </a:r>
            <a:r>
              <a:rPr lang="en-US" sz="36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Industrial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Parallelogram 8"/>
          <p:cNvSpPr/>
          <p:nvPr/>
        </p:nvSpPr>
        <p:spPr>
          <a:xfrm rot="11683578">
            <a:off x="1690091" y="2507183"/>
            <a:ext cx="2629996" cy="2246146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257642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highly stationary </a:t>
            </a:r>
            <a:br>
              <a:rPr lang="en-US" dirty="0" smtClean="0"/>
            </a:br>
            <a:r>
              <a:rPr lang="en-US" dirty="0" smtClean="0"/>
              <a:t>360 Hz impulses</a:t>
            </a:r>
            <a:endParaRPr lang="en-US" dirty="0"/>
          </a:p>
        </p:txBody>
      </p:sp>
      <p:sp>
        <p:nvSpPr>
          <p:cNvPr id="12" name="Parallelogram 11"/>
          <p:cNvSpPr/>
          <p:nvPr/>
        </p:nvSpPr>
        <p:spPr>
          <a:xfrm rot="11683578">
            <a:off x="3282902" y="2905032"/>
            <a:ext cx="2558954" cy="2246146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15000" y="2576422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stationary </a:t>
            </a:r>
            <a:br>
              <a:rPr lang="en-US" dirty="0" smtClean="0"/>
            </a:br>
            <a:r>
              <a:rPr lang="en-US" dirty="0" smtClean="0"/>
              <a:t>120 Hz structures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Measurement Site</a:t>
            </a:r>
            <a:r>
              <a:rPr lang="en-US" dirty="0" smtClean="0"/>
              <a:t> </a:t>
            </a:r>
            <a:r>
              <a:rPr lang="en-US" dirty="0" smtClean="0"/>
              <a:t>3: </a:t>
            </a:r>
            <a:r>
              <a:rPr lang="en-US" sz="36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Residential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46945"/>
            <a:ext cx="6125448" cy="543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3352800"/>
            <a:ext cx="833888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2195" y="3352800"/>
            <a:ext cx="833888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833888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48400" y="3339860"/>
            <a:ext cx="833888" cy="1258669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8780" y="2898145"/>
            <a:ext cx="5410200" cy="302255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2490" y="3620869"/>
            <a:ext cx="21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complex spectrum</a:t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 smtClean="0"/>
              <a:t> = 30-120 kHz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16048" y="2726106"/>
            <a:ext cx="21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narrowband</a:t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 smtClean="0"/>
              <a:t> = 140 kHz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17078" y="2085035"/>
            <a:ext cx="21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requency sweep</a:t>
            </a:r>
            <a:br>
              <a:rPr lang="en-US" dirty="0" smtClean="0"/>
            </a:br>
            <a:r>
              <a:rPr lang="en-US" i="1" dirty="0" smtClean="0"/>
              <a:t>f</a:t>
            </a:r>
            <a:r>
              <a:rPr lang="en-US" dirty="0" smtClean="0"/>
              <a:t> = 170 kHz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905000" y="2501660"/>
            <a:ext cx="833888" cy="31774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51595" y="2501660"/>
            <a:ext cx="833888" cy="31774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1000" y="2501660"/>
            <a:ext cx="833888" cy="31774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7800" y="2488720"/>
            <a:ext cx="833888" cy="31774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90380" y="2488720"/>
            <a:ext cx="788600" cy="31774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Measurement Site </a:t>
            </a:r>
            <a:r>
              <a:rPr lang="en-US" dirty="0" smtClean="0"/>
              <a:t>3</a:t>
            </a:r>
            <a:r>
              <a:rPr lang="en-US" dirty="0" smtClean="0"/>
              <a:t>: </a:t>
            </a:r>
            <a:r>
              <a:rPr lang="en-US" b="1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Residential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6929438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227707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though spectrally complex, many components have strong </a:t>
            </a:r>
            <a:r>
              <a:rPr lang="en-US" dirty="0" err="1" smtClean="0"/>
              <a:t>stationarity</a:t>
            </a:r>
            <a:r>
              <a:rPr lang="en-US" dirty="0" smtClean="0"/>
              <a:t> at 120 Hz</a:t>
            </a:r>
            <a:endParaRPr lang="en-US" dirty="0"/>
          </a:p>
        </p:txBody>
      </p:sp>
      <p:sp>
        <p:nvSpPr>
          <p:cNvPr id="8" name="Parallelogram 7"/>
          <p:cNvSpPr/>
          <p:nvPr/>
        </p:nvSpPr>
        <p:spPr>
          <a:xfrm rot="11683578">
            <a:off x="3479991" y="3067235"/>
            <a:ext cx="4378017" cy="232114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029200" y="3429000"/>
            <a:ext cx="4038600" cy="106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RX measures SNR-per-subcarrier over ½ AC cycle</a:t>
            </a:r>
          </a:p>
          <a:p>
            <a:endParaRPr lang="en-US" dirty="0" smtClean="0"/>
          </a:p>
          <a:p>
            <a:endParaRPr lang="en-US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19632"/>
            <a:ext cx="4872295" cy="247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Cyclic Bit Loading for G3-PLC</a:t>
            </a:r>
            <a:endParaRPr lang="en-US" sz="3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7226"/>
            <a:ext cx="4872298" cy="247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5029200" y="1447800"/>
            <a:ext cx="4038600" cy="1905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Exploit highly-colored yet cyclic noise to increase system throughput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80870" y="1981200"/>
            <a:ext cx="68580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6002" y="1524000"/>
            <a:ext cx="367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 G3-PLC symbols ≈ 8.34 </a:t>
            </a:r>
            <a:r>
              <a:rPr lang="en-US" sz="2000" dirty="0" err="1" smtClean="0"/>
              <a:t>ms</a:t>
            </a:r>
            <a:endParaRPr lang="en-US" sz="2000" dirty="0"/>
          </a:p>
        </p:txBody>
      </p:sp>
      <p:sp>
        <p:nvSpPr>
          <p:cNvPr id="3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353346AD-801C-45DF-A063-8206750E4B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29200" y="4648199"/>
            <a:ext cx="4038600" cy="1832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“Enhanced” tone map request is used to give TX 2-D bit allocation map</a:t>
            </a:r>
          </a:p>
          <a:p>
            <a:endParaRPr lang="en-US" dirty="0" smtClean="0"/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>
                <a:solidFill>
                  <a:schemeClr val="bg1"/>
                </a:solidFill>
              </a:rPr>
              <a:t>Measurement Campaigns | </a:t>
            </a:r>
            <a:r>
              <a:rPr lang="en-US" sz="1400" b="1" dirty="0"/>
              <a:t>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2602"/>
            <a:ext cx="7760579" cy="396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Link Throughput for Target BER = 10</a:t>
            </a:r>
            <a:r>
              <a:rPr lang="en-US" sz="3600" baseline="30000" dirty="0" smtClean="0"/>
              <a:t>-2</a:t>
            </a:r>
            <a:endParaRPr lang="en-US" sz="3600" baseline="30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387833"/>
            <a:ext cx="8839200" cy="1393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Throughput increased by 2x in measured noise data</a:t>
            </a:r>
          </a:p>
          <a:p>
            <a:r>
              <a:rPr lang="en-US" dirty="0" smtClean="0"/>
              <a:t>Further gains possible using larger modulation/rate codebook</a:t>
            </a: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endParaRPr lang="en-US" sz="2800" dirty="0" smtClean="0"/>
          </a:p>
          <a:p>
            <a:endParaRPr lang="en-US" sz="1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7989178" y="1944469"/>
            <a:ext cx="1231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2x </a:t>
            </a:r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increase!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96200" y="2146472"/>
            <a:ext cx="0" cy="520528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353346AD-801C-45DF-A063-8206750E4B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>
                <a:solidFill>
                  <a:schemeClr val="bg1"/>
                </a:solidFill>
              </a:rPr>
              <a:t>Measurement Campaigns | </a:t>
            </a:r>
            <a:r>
              <a:rPr lang="en-US" sz="1400" b="1" dirty="0"/>
              <a:t>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Demonstrated utility of cyclic spectral analysis for PLC</a:t>
            </a:r>
          </a:p>
          <a:p>
            <a:r>
              <a:rPr lang="en-US" dirty="0" smtClean="0"/>
              <a:t>Confirmed </a:t>
            </a:r>
            <a:r>
              <a:rPr lang="en-US" dirty="0" err="1" smtClean="0"/>
              <a:t>cyclostationarity</a:t>
            </a:r>
            <a:r>
              <a:rPr lang="en-US" dirty="0" smtClean="0"/>
              <a:t> of </a:t>
            </a:r>
            <a:r>
              <a:rPr lang="en-US" dirty="0" err="1" smtClean="0"/>
              <a:t>meaured</a:t>
            </a:r>
            <a:r>
              <a:rPr lang="en-US" dirty="0" smtClean="0"/>
              <a:t> noise components</a:t>
            </a:r>
          </a:p>
          <a:p>
            <a:r>
              <a:rPr lang="en-US" dirty="0" smtClean="0"/>
              <a:t>Achieved 2x throughput increase </a:t>
            </a:r>
            <a:r>
              <a:rPr lang="en-US" dirty="0" smtClean="0"/>
              <a:t>using cyclic </a:t>
            </a:r>
            <a:r>
              <a:rPr lang="en-US" dirty="0" smtClean="0"/>
              <a:t>bit loading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 smtClean="0"/>
              <a:t>and </a:t>
            </a:r>
            <a:r>
              <a:rPr lang="en-US" dirty="0" err="1" smtClean="0"/>
              <a:t>Matlab</a:t>
            </a:r>
            <a:r>
              <a:rPr lang="en-US" dirty="0" smtClean="0"/>
              <a:t> tools are available for download here:</a:t>
            </a:r>
          </a:p>
          <a:p>
            <a:pPr indent="0">
              <a:buNone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://users.ece.utexas.edu/~</a:t>
            </a:r>
            <a:r>
              <a:rPr lang="en-US" sz="1800" dirty="0" smtClean="0">
                <a:hlinkClick r:id="rId2"/>
              </a:rPr>
              <a:t>bevans/papers/2013/PLCcyclic/index.html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2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353346AD-801C-45DF-A063-8206750E4B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>
                <a:solidFill>
                  <a:schemeClr val="bg1"/>
                </a:solidFill>
              </a:rPr>
              <a:t>Measurement Campaigns 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/>
              <a:t>Conclusion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References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334000"/>
          </a:xfrm>
        </p:spPr>
        <p:txBody>
          <a:bodyPr>
            <a:normAutofit/>
          </a:bodyPr>
          <a:lstStyle/>
          <a:p>
            <a:pPr marL="182880" lvl="1"/>
            <a:r>
              <a:rPr lang="en-US" sz="1300" dirty="0" smtClean="0"/>
              <a:t>M</a:t>
            </a:r>
            <a:r>
              <a:rPr lang="en-US" sz="1300" dirty="0"/>
              <a:t>. </a:t>
            </a:r>
            <a:r>
              <a:rPr lang="en-US" sz="1300" dirty="0" err="1"/>
              <a:t>Nassar</a:t>
            </a:r>
            <a:r>
              <a:rPr lang="en-US" sz="1300" dirty="0"/>
              <a:t>, J. Lin, Y. </a:t>
            </a:r>
            <a:r>
              <a:rPr lang="en-US" sz="1300" dirty="0" err="1"/>
              <a:t>Mortazavi</a:t>
            </a:r>
            <a:r>
              <a:rPr lang="en-US" sz="1300" dirty="0"/>
              <a:t>, A. </a:t>
            </a:r>
            <a:r>
              <a:rPr lang="en-US" sz="1300" dirty="0" err="1"/>
              <a:t>Dabak</a:t>
            </a:r>
            <a:r>
              <a:rPr lang="en-US" sz="1300" dirty="0"/>
              <a:t>, I. H. Kim, and B. L. Evans, “Local Utility </a:t>
            </a:r>
            <a:r>
              <a:rPr lang="en-US" sz="1300" dirty="0" err="1"/>
              <a:t>Powerline</a:t>
            </a:r>
            <a:r>
              <a:rPr lang="en-US" sz="1300" dirty="0"/>
              <a:t> Communications in the 3-500 kHz Band: Channel Impairments, Noise, and Standards”, </a:t>
            </a:r>
            <a:r>
              <a:rPr lang="en-US" sz="1300" i="1" dirty="0"/>
              <a:t>IEEE Signal Processing Magazine, </a:t>
            </a:r>
            <a:r>
              <a:rPr lang="en-US" sz="1300" dirty="0"/>
              <a:t>Special Issue on Signal Processing Techniques for Smart Grid, Sep. 2012.</a:t>
            </a:r>
          </a:p>
          <a:p>
            <a:pPr marL="182880" lvl="1"/>
            <a:endParaRPr lang="en-US" sz="1300" dirty="0" smtClean="0"/>
          </a:p>
          <a:p>
            <a:pPr marL="182880" lvl="1"/>
            <a:r>
              <a:rPr lang="en-US" sz="1300" dirty="0" smtClean="0"/>
              <a:t>S</a:t>
            </a:r>
            <a:r>
              <a:rPr lang="en-US" sz="1300" dirty="0"/>
              <a:t>. </a:t>
            </a:r>
            <a:r>
              <a:rPr lang="en-US" sz="1300" dirty="0" err="1"/>
              <a:t>Güzelgöz</a:t>
            </a:r>
            <a:r>
              <a:rPr lang="en-US" sz="1300" dirty="0" smtClean="0"/>
              <a:t>, </a:t>
            </a:r>
            <a:r>
              <a:rPr lang="en-US" sz="1300" dirty="0"/>
              <a:t>H. B. </a:t>
            </a:r>
            <a:r>
              <a:rPr lang="en-US" sz="1300" dirty="0" err="1"/>
              <a:t>Celebi</a:t>
            </a:r>
            <a:r>
              <a:rPr lang="en-US" sz="1300" dirty="0"/>
              <a:t>, T. </a:t>
            </a:r>
            <a:r>
              <a:rPr lang="en-US" sz="1300" dirty="0" err="1"/>
              <a:t>Guzel</a:t>
            </a:r>
            <a:r>
              <a:rPr lang="en-US" sz="1300" dirty="0"/>
              <a:t>, H. </a:t>
            </a:r>
            <a:r>
              <a:rPr lang="en-US" sz="1300" dirty="0" err="1"/>
              <a:t>Arslan</a:t>
            </a:r>
            <a:r>
              <a:rPr lang="en-US" sz="1300" dirty="0"/>
              <a:t>, M. C. </a:t>
            </a:r>
            <a:r>
              <a:rPr lang="en-US" sz="1300" dirty="0" err="1"/>
              <a:t>Mihcak</a:t>
            </a:r>
            <a:r>
              <a:rPr lang="en-US" sz="1300" dirty="0"/>
              <a:t>, “Time Frequency Analysis of Noise Generated by Loads in PLC”, </a:t>
            </a:r>
            <a:r>
              <a:rPr lang="en-US" sz="1300" i="1" dirty="0"/>
              <a:t>Proc. IEEE International Conference on Telecommunications</a:t>
            </a:r>
            <a:r>
              <a:rPr lang="en-US" sz="1300" dirty="0"/>
              <a:t>, 2010. </a:t>
            </a:r>
            <a:endParaRPr lang="en-US" sz="1300" dirty="0" smtClean="0"/>
          </a:p>
          <a:p>
            <a:pPr marL="182880" lvl="1"/>
            <a:endParaRPr lang="en-US" sz="1300" dirty="0"/>
          </a:p>
          <a:p>
            <a:pPr marL="182880" lvl="1"/>
            <a:r>
              <a:rPr lang="en-US" sz="1300" dirty="0" smtClean="0"/>
              <a:t>J</a:t>
            </a:r>
            <a:r>
              <a:rPr lang="en-US" sz="1300" dirty="0"/>
              <a:t>. </a:t>
            </a:r>
            <a:r>
              <a:rPr lang="en-US" sz="1300" dirty="0" err="1"/>
              <a:t>Antoni</a:t>
            </a:r>
            <a:r>
              <a:rPr lang="en-US" sz="1300" dirty="0"/>
              <a:t>, “Cyclic Spectral Analysis in Practice,” </a:t>
            </a:r>
            <a:r>
              <a:rPr lang="en-US" sz="1300" i="1" dirty="0"/>
              <a:t>Mechanical Systems and Signal Processing</a:t>
            </a:r>
            <a:r>
              <a:rPr lang="en-US" sz="1300" dirty="0"/>
              <a:t>, </a:t>
            </a:r>
            <a:r>
              <a:rPr lang="en-US" sz="1300" dirty="0" smtClean="0"/>
              <a:t>2007</a:t>
            </a:r>
            <a:r>
              <a:rPr lang="en-US" sz="1300" dirty="0"/>
              <a:t>. </a:t>
            </a:r>
            <a:endParaRPr lang="en-US" sz="1300" dirty="0" smtClean="0"/>
          </a:p>
          <a:p>
            <a:pPr marL="182880" lvl="1"/>
            <a:endParaRPr lang="en-US" sz="1300" dirty="0"/>
          </a:p>
          <a:p>
            <a:pPr marL="182880" lvl="1"/>
            <a:r>
              <a:rPr lang="en-US" sz="1300" dirty="0" smtClean="0"/>
              <a:t>M</a:t>
            </a:r>
            <a:r>
              <a:rPr lang="en-US" sz="1300" dirty="0"/>
              <a:t>. </a:t>
            </a:r>
            <a:r>
              <a:rPr lang="en-US" sz="1300" dirty="0" err="1"/>
              <a:t>Nassar</a:t>
            </a:r>
            <a:r>
              <a:rPr lang="en-US" sz="1300" dirty="0"/>
              <a:t>, A. </a:t>
            </a:r>
            <a:r>
              <a:rPr lang="en-US" sz="1300" dirty="0" err="1"/>
              <a:t>Dabak</a:t>
            </a:r>
            <a:r>
              <a:rPr lang="en-US" sz="1300" dirty="0"/>
              <a:t>, I. H. Kim, T. </a:t>
            </a:r>
            <a:r>
              <a:rPr lang="en-US" sz="1300" dirty="0" err="1"/>
              <a:t>Pande</a:t>
            </a:r>
            <a:r>
              <a:rPr lang="en-US" sz="1300" dirty="0"/>
              <a:t>, and B. L. Evans, “</a:t>
            </a:r>
            <a:r>
              <a:rPr lang="en-US" sz="1300" dirty="0" err="1"/>
              <a:t>Cyclostationary</a:t>
            </a:r>
            <a:r>
              <a:rPr lang="en-US" sz="1300" dirty="0"/>
              <a:t> Noise Modeling in Narrowband </a:t>
            </a:r>
            <a:r>
              <a:rPr lang="en-US" sz="1300" dirty="0" err="1"/>
              <a:t>Powerline</a:t>
            </a:r>
            <a:r>
              <a:rPr lang="en-US" sz="1300" dirty="0"/>
              <a:t> Communication for Smart Grid Applications,” </a:t>
            </a:r>
            <a:r>
              <a:rPr lang="en-US" sz="1300" i="1" dirty="0"/>
              <a:t>Proc. IEEE International Conference on Acoustics, Speech, and Signal Processing</a:t>
            </a:r>
            <a:r>
              <a:rPr lang="en-US" sz="1300" dirty="0"/>
              <a:t>, 2012.  </a:t>
            </a:r>
            <a:endParaRPr lang="en-US" sz="1300" dirty="0" smtClean="0"/>
          </a:p>
          <a:p>
            <a:pPr marL="182880" lvl="1"/>
            <a:endParaRPr lang="en-US" sz="1300" dirty="0" smtClean="0"/>
          </a:p>
          <a:p>
            <a:pPr marL="182880" lvl="1"/>
            <a:r>
              <a:rPr lang="en-US" sz="1300" dirty="0" smtClean="0"/>
              <a:t>W. Gardner, “The Spectral Correlation Theory of </a:t>
            </a:r>
            <a:r>
              <a:rPr lang="en-US" sz="1300" dirty="0" err="1" smtClean="0"/>
              <a:t>Cyclostationary</a:t>
            </a:r>
            <a:r>
              <a:rPr lang="en-US" sz="1300" dirty="0" smtClean="0"/>
              <a:t> Time-Series,” </a:t>
            </a:r>
            <a:r>
              <a:rPr lang="en-US" sz="1300" i="1" dirty="0" smtClean="0"/>
              <a:t>Signal Processing</a:t>
            </a:r>
            <a:r>
              <a:rPr lang="en-US" sz="1300" dirty="0" smtClean="0"/>
              <a:t>, 1986. </a:t>
            </a:r>
          </a:p>
          <a:p>
            <a:pPr marL="182880" lvl="1"/>
            <a:endParaRPr lang="en-US" sz="1300" dirty="0" smtClean="0"/>
          </a:p>
          <a:p>
            <a:pPr marL="182880" lvl="1"/>
            <a:r>
              <a:rPr lang="en-US" sz="1300" dirty="0" smtClean="0"/>
              <a:t>S. </a:t>
            </a:r>
            <a:r>
              <a:rPr lang="en-US" sz="1300" dirty="0" err="1" smtClean="0"/>
              <a:t>Katar</a:t>
            </a:r>
            <a:r>
              <a:rPr lang="en-US" sz="1300" dirty="0" smtClean="0"/>
              <a:t>, B. </a:t>
            </a:r>
            <a:r>
              <a:rPr lang="en-US" sz="1300" dirty="0" err="1" smtClean="0"/>
              <a:t>Mashbum</a:t>
            </a:r>
            <a:r>
              <a:rPr lang="en-US" sz="1300" dirty="0" smtClean="0"/>
              <a:t>, K. </a:t>
            </a:r>
            <a:r>
              <a:rPr lang="en-US" sz="1300" dirty="0" err="1" smtClean="0"/>
              <a:t>Afkhamie</a:t>
            </a:r>
            <a:r>
              <a:rPr lang="en-US" sz="1300" dirty="0" smtClean="0"/>
              <a:t>, H. </a:t>
            </a:r>
            <a:r>
              <a:rPr lang="en-US" sz="1300" dirty="0" err="1" smtClean="0"/>
              <a:t>Latchman</a:t>
            </a:r>
            <a:r>
              <a:rPr lang="en-US" sz="1300" dirty="0" smtClean="0"/>
              <a:t>, and R. Newman, “Channel adaptation based on </a:t>
            </a:r>
            <a:r>
              <a:rPr lang="en-US" sz="1300" dirty="0" err="1" smtClean="0"/>
              <a:t>cyclo</a:t>
            </a:r>
            <a:r>
              <a:rPr lang="en-US" sz="1300" dirty="0" smtClean="0"/>
              <a:t>-stationary noise characteristics in PLC systems,” </a:t>
            </a:r>
            <a:r>
              <a:rPr lang="en-US" sz="1300" i="1" dirty="0" smtClean="0"/>
              <a:t>IEEE Intl. </a:t>
            </a:r>
            <a:r>
              <a:rPr lang="en-US" sz="1300" i="1" dirty="0" err="1" smtClean="0"/>
              <a:t>Symp</a:t>
            </a:r>
            <a:r>
              <a:rPr lang="en-US" sz="1300" i="1" dirty="0" smtClean="0"/>
              <a:t>. on Power Line </a:t>
            </a:r>
            <a:r>
              <a:rPr lang="en-US" sz="1300" i="1" dirty="0" err="1" smtClean="0"/>
              <a:t>Commun</a:t>
            </a:r>
            <a:r>
              <a:rPr lang="en-US" sz="1300" i="1" dirty="0" smtClean="0"/>
              <a:t>. and Its</a:t>
            </a:r>
            <a:br>
              <a:rPr lang="en-US" sz="1300" i="1" dirty="0" smtClean="0"/>
            </a:br>
            <a:r>
              <a:rPr lang="en-US" sz="1300" i="1" dirty="0" smtClean="0"/>
              <a:t>Appl.(ISPLC)</a:t>
            </a:r>
            <a:r>
              <a:rPr lang="en-US" sz="1300" dirty="0" smtClean="0"/>
              <a:t>, pp. 16–21, 2006.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353346AD-801C-45DF-A063-8206750E4B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>
                <a:solidFill>
                  <a:schemeClr val="bg1"/>
                </a:solidFill>
              </a:rPr>
              <a:t>Measurement Campaigns 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/>
              <a:t>Conclusion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sz="2000" dirty="0" smtClean="0"/>
              <a:t>G3 link using two </a:t>
            </a:r>
            <a:r>
              <a:rPr lang="en-US" sz="2000" dirty="0" err="1" smtClean="0"/>
              <a:t>Freescale</a:t>
            </a:r>
            <a:r>
              <a:rPr lang="en-US" sz="2000" dirty="0" smtClean="0"/>
              <a:t> PLC G3-OFDM modems</a:t>
            </a:r>
          </a:p>
          <a:p>
            <a:r>
              <a:rPr lang="en-US" sz="2000" dirty="0" smtClean="0"/>
              <a:t>Software tools provided by </a:t>
            </a:r>
            <a:r>
              <a:rPr lang="en-US" sz="2000" dirty="0" err="1" smtClean="0"/>
              <a:t>Freescale</a:t>
            </a:r>
            <a:r>
              <a:rPr lang="en-US" sz="2000" dirty="0" smtClean="0"/>
              <a:t> allow frame-by-fame analysis</a:t>
            </a:r>
          </a:p>
          <a:p>
            <a:r>
              <a:rPr lang="en-US" sz="2000" dirty="0" smtClean="0"/>
              <a:t>Test setup allows synchronous noise injection into power line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Noise Playback </a:t>
            </a:r>
            <a:r>
              <a:rPr lang="en-US" sz="3600" dirty="0" err="1" smtClean="0"/>
              <a:t>Testbed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8433" name="Picture 1" descr="G:\DCIM\Camera\20121024_092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40223"/>
            <a:ext cx="2667000" cy="2057400"/>
          </a:xfrm>
          <a:prstGeom prst="rect">
            <a:avLst/>
          </a:prstGeom>
          <a:noFill/>
        </p:spPr>
      </p:pic>
      <p:pic>
        <p:nvPicPr>
          <p:cNvPr id="18434" name="Picture 2" descr="G:\DCIM\Camera\20121023_155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4876800" cy="36576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4495800" y="4572000"/>
            <a:ext cx="1447800" cy="83820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81400" y="4572000"/>
            <a:ext cx="2362200" cy="83820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1200" y="4797623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Freescale</a:t>
            </a:r>
            <a:r>
              <a:rPr lang="en-US" sz="1400" dirty="0" smtClean="0"/>
              <a:t> </a:t>
            </a:r>
            <a:r>
              <a:rPr lang="en-US" sz="1400" dirty="0"/>
              <a:t>PLC G3-OFDM </a:t>
            </a:r>
            <a:r>
              <a:rPr lang="en-US" sz="1400" dirty="0" smtClean="0"/>
              <a:t>Modem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6397823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ESPL </a:t>
            </a:r>
            <a:r>
              <a:rPr lang="en-US" sz="1400" dirty="0" err="1" smtClean="0"/>
              <a:t>Freescale</a:t>
            </a:r>
            <a:r>
              <a:rPr lang="en-US" sz="1400" dirty="0" smtClean="0"/>
              <a:t> PLC </a:t>
            </a:r>
            <a:r>
              <a:rPr lang="en-US" sz="1400" dirty="0" err="1" smtClean="0"/>
              <a:t>Testbed</a:t>
            </a:r>
            <a:r>
              <a:rPr lang="en-US" sz="1400" dirty="0" smtClean="0"/>
              <a:t> in ENS 607</a:t>
            </a:r>
            <a:endParaRPr lang="en-US" sz="14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638800" y="5181600"/>
            <a:ext cx="3352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One modem was used to sample power line noise data in field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lang="en-US" sz="1200" dirty="0" smtClean="0"/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Collected 16k 16-bit 400 </a:t>
            </a:r>
            <a:r>
              <a:rPr lang="en-US" sz="1600" dirty="0" err="1" smtClean="0"/>
              <a:t>kS</a:t>
            </a:r>
            <a:r>
              <a:rPr lang="en-US" sz="1600" dirty="0" smtClean="0"/>
              <a:t>/s samples at each location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 descr="http://upload.wikimedia.org/wikipedia/en/thumb/2/22/Freescale_Semiconductor_logo.svg/1000px-Freescale_Semiconductor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90428"/>
            <a:ext cx="914400" cy="2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Backup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083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</a:t>
            </a:r>
          </a:p>
          <a:p>
            <a:pPr lvl="1"/>
            <a:r>
              <a:rPr lang="en-US" dirty="0" err="1" smtClean="0"/>
              <a:t>Cyclostationary</a:t>
            </a:r>
            <a:r>
              <a:rPr lang="en-US" dirty="0" smtClean="0"/>
              <a:t> noise in PLC</a:t>
            </a:r>
          </a:p>
          <a:p>
            <a:pPr lvl="1"/>
            <a:r>
              <a:rPr lang="en-US" dirty="0" smtClean="0"/>
              <a:t>Cyclic spectral analysis</a:t>
            </a:r>
          </a:p>
          <a:p>
            <a:pPr lvl="1"/>
            <a:r>
              <a:rPr lang="en-US" dirty="0" smtClean="0"/>
              <a:t>Measurement setup</a:t>
            </a:r>
          </a:p>
          <a:p>
            <a:pPr lvl="1"/>
            <a:endParaRPr lang="en-US" sz="1400" dirty="0" smtClean="0"/>
          </a:p>
          <a:p>
            <a:r>
              <a:rPr lang="en-US" b="1" dirty="0" smtClean="0"/>
              <a:t>Measurement Campaigns</a:t>
            </a:r>
          </a:p>
          <a:p>
            <a:pPr lvl="1"/>
            <a:r>
              <a:rPr lang="en-US" dirty="0" smtClean="0"/>
              <a:t>Characterization of </a:t>
            </a:r>
            <a:r>
              <a:rPr lang="en-US" dirty="0" smtClean="0"/>
              <a:t>“</a:t>
            </a:r>
            <a:r>
              <a:rPr lang="en-US" dirty="0" err="1" smtClean="0"/>
              <a:t>cyclostationarity</a:t>
            </a:r>
            <a:r>
              <a:rPr lang="en-US" dirty="0" smtClean="0"/>
              <a:t>” of </a:t>
            </a:r>
            <a:r>
              <a:rPr lang="en-US" dirty="0" smtClean="0"/>
              <a:t>noise</a:t>
            </a:r>
          </a:p>
          <a:p>
            <a:pPr marL="617220" lvl="1" indent="-342900">
              <a:buFont typeface="+mj-lt"/>
              <a:buAutoNum type="arabicPeriod"/>
            </a:pPr>
            <a:endParaRPr lang="en-US" sz="1400" dirty="0" smtClean="0"/>
          </a:p>
          <a:p>
            <a:r>
              <a:rPr lang="en-US" b="1" dirty="0" smtClean="0"/>
              <a:t>Cyclic Bit Loading for G3-PLC</a:t>
            </a:r>
          </a:p>
          <a:p>
            <a:pPr lvl="1"/>
            <a:r>
              <a:rPr lang="en-US" dirty="0" smtClean="0"/>
              <a:t>Demonstrate 2x throughput increase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Measurement Campaigns 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295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Both sites reveal time and frequency-periodic statistical properties</a:t>
            </a:r>
          </a:p>
          <a:p>
            <a:r>
              <a:rPr lang="en-US" sz="2000" dirty="0" smtClean="0"/>
              <a:t>Example cyclic </a:t>
            </a:r>
            <a:r>
              <a:rPr lang="en-US" sz="2000" dirty="0"/>
              <a:t>noise sources </a:t>
            </a:r>
            <a:r>
              <a:rPr lang="en-US" sz="1600" dirty="0"/>
              <a:t>[Güzelgöz2010</a:t>
            </a:r>
            <a:r>
              <a:rPr lang="en-US" sz="1600" dirty="0" smtClean="0"/>
              <a:t>]</a:t>
            </a:r>
            <a:endParaRPr lang="en-US" sz="2000" dirty="0" smtClean="0"/>
          </a:p>
          <a:p>
            <a:pPr lvl="1"/>
            <a:r>
              <a:rPr lang="en-US" sz="1600" dirty="0" smtClean="0"/>
              <a:t>motors, fluorescent bulbs, light dimmers, rectifying circuits,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Cyclostationary</a:t>
            </a:r>
            <a:r>
              <a:rPr lang="en-US" dirty="0" smtClean="0"/>
              <a:t> Noise in Outdoor PLC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"/>
          <a:stretch/>
        </p:blipFill>
        <p:spPr bwMode="auto">
          <a:xfrm>
            <a:off x="216111" y="1524000"/>
            <a:ext cx="7962259" cy="367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383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Medium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Voltage Site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13832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Low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Voltage Site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502687" y="2869913"/>
            <a:ext cx="434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Data collected jointly with </a:t>
            </a:r>
            <a:r>
              <a:rPr lang="en-US" sz="1600" dirty="0" err="1">
                <a:solidFill>
                  <a:srgbClr val="1F497D"/>
                </a:solidFill>
              </a:rPr>
              <a:t>Aclara</a:t>
            </a:r>
            <a:r>
              <a:rPr lang="en-US" sz="1600" dirty="0">
                <a:solidFill>
                  <a:srgbClr val="1F497D"/>
                </a:solidFill>
              </a:rPr>
              <a:t> and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rgbClr val="1F497D"/>
                </a:solidFill>
              </a:rPr>
              <a:t>Texas Instruments near St. Louis, </a:t>
            </a:r>
            <a:r>
              <a:rPr lang="en-US" sz="1600" dirty="0" smtClean="0">
                <a:solidFill>
                  <a:srgbClr val="1F497D"/>
                </a:solidFill>
              </a:rPr>
              <a:t>MO, USA.</a:t>
            </a:r>
            <a:endParaRPr lang="en-US" sz="1600" dirty="0">
              <a:solidFill>
                <a:srgbClr val="1F497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181600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fundamental period ≈ ½ AC cycle</a:t>
            </a:r>
            <a:endParaRPr lang="en-US" i="1" dirty="0"/>
          </a:p>
        </p:txBody>
      </p:sp>
      <p:sp>
        <p:nvSpPr>
          <p:cNvPr id="3" name="Left Brace 2"/>
          <p:cNvSpPr/>
          <p:nvPr/>
        </p:nvSpPr>
        <p:spPr>
          <a:xfrm rot="16200000">
            <a:off x="3253740" y="4747260"/>
            <a:ext cx="228600" cy="731520"/>
          </a:xfrm>
          <a:prstGeom prst="leftBrace">
            <a:avLst/>
          </a:prstGeom>
          <a:noFill/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648200" y="4945377"/>
            <a:ext cx="76200" cy="259082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67200" y="5181600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lines separate statistically-similar regions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Background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25" y="5410200"/>
            <a:ext cx="5009375" cy="8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457200" y="1380857"/>
            <a:ext cx="8839200" cy="2276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Instantaneous auto-correlation function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Arial" pitchFamily="34" charset="0"/>
              <a:buNone/>
            </a:pPr>
            <a:r>
              <a:rPr lang="en-US" sz="2000" dirty="0" smtClean="0"/>
              <a:t>	is periodic w/ period  </a:t>
            </a:r>
            <a:r>
              <a:rPr lang="en-US" sz="2000" i="1" dirty="0" smtClean="0"/>
              <a:t> </a:t>
            </a:r>
            <a:r>
              <a:rPr lang="en-US" sz="2000" dirty="0" smtClean="0"/>
              <a:t> if:</a:t>
            </a: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endParaRPr lang="en-US" sz="2800" dirty="0" smtClean="0"/>
          </a:p>
          <a:p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Cyclic Spectral Analysis </a:t>
            </a:r>
            <a:r>
              <a:rPr lang="en-US" sz="1800" dirty="0" smtClean="0"/>
              <a:t>[Gardner1986, Antoni2007]</a:t>
            </a:r>
            <a:r>
              <a:rPr lang="en-US" dirty="0" smtClean="0"/>
              <a:t> </a:t>
            </a:r>
            <a:endParaRPr lang="en-US" baseline="30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457200" y="1143000"/>
            <a:ext cx="8229600" cy="4610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733800"/>
                <a:ext cx="8839200" cy="25146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If periodic,              </a:t>
                </a:r>
                <a:r>
                  <a:rPr lang="en-US" sz="2000" dirty="0" smtClean="0"/>
                  <a:t>accepts a Fourier transform</a:t>
                </a:r>
                <a:endParaRPr lang="en-US" sz="2000" dirty="0" smtClean="0"/>
              </a:p>
              <a:p>
                <a:endParaRPr lang="en-US" sz="2000" dirty="0" smtClean="0"/>
              </a:p>
              <a:p>
                <a:endParaRPr lang="en-US" sz="2800" dirty="0" smtClean="0"/>
              </a:p>
              <a:p>
                <a:pPr indent="0">
                  <a:buNone/>
                </a:pPr>
                <a:r>
                  <a:rPr lang="en-US" sz="2000" dirty="0" smtClean="0"/>
                  <a:t>and coherence over </a:t>
                </a:r>
                <a:r>
                  <a:rPr lang="en-US" sz="2000" dirty="0" smtClean="0"/>
                  <a:t>frequency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𝑓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and cycle frequency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2000" dirty="0" smtClean="0"/>
                  <a:t> can be defined as</a:t>
                </a:r>
                <a:endParaRPr lang="en-US" sz="2000" dirty="0" smtClean="0"/>
              </a:p>
              <a:p>
                <a:endParaRPr lang="en-US" sz="1600" dirty="0" smtClean="0"/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733800"/>
                <a:ext cx="8839200" cy="2514600"/>
              </a:xfrm>
              <a:blipFill rotWithShape="1">
                <a:blip r:embed="rId4"/>
                <a:stretch>
                  <a:fillRect l="-276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6" r="33243"/>
          <a:stretch/>
        </p:blipFill>
        <p:spPr bwMode="auto">
          <a:xfrm>
            <a:off x="3016491" y="2560427"/>
            <a:ext cx="201161" cy="2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119079" y="4530090"/>
                <a:ext cx="25677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cycle frequencies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079" y="4530090"/>
                <a:ext cx="2567721" cy="369332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l="-213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609600" y="6260068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“cyclic spectral </a:t>
            </a:r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coherence”</a:t>
            </a:r>
            <a:endParaRPr lang="en-US" i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019800" y="4495800"/>
            <a:ext cx="168078" cy="184784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071341" y="5964556"/>
            <a:ext cx="290859" cy="283844"/>
          </a:xfrm>
          <a:prstGeom prst="straightConnector1">
            <a:avLst/>
          </a:prstGeom>
          <a:ln w="2222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Background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35348" y="3030279"/>
                <a:ext cx="3873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𝑘𝑁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  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348" y="3030279"/>
                <a:ext cx="3873304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2685726" y="1728206"/>
                <a:ext cx="3612527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𝐄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726" y="1728206"/>
                <a:ext cx="3612527" cy="71019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1905000" y="3733800"/>
                <a:ext cx="9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733800"/>
                <a:ext cx="996876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2961332" y="4076068"/>
                <a:ext cx="3439468" cy="80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𝑙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332" y="4076068"/>
                <a:ext cx="3439468" cy="8007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4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120 Hz AM White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6" y="1336344"/>
            <a:ext cx="6135624" cy="54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46481" y="2209800"/>
            <a:ext cx="54102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0400" y="2884854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repeating statistical properties every </a:t>
            </a:r>
            <a:br>
              <a:rPr lang="en-US" dirty="0" smtClean="0"/>
            </a:br>
            <a:r>
              <a:rPr lang="en-US" dirty="0" smtClean="0"/>
              <a:t>half cycle = 240 Hz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45180" y="2209800"/>
            <a:ext cx="54102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8180" y="2209800"/>
            <a:ext cx="54102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2600" y="2209800"/>
            <a:ext cx="54102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05600" y="2209800"/>
            <a:ext cx="30480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6400" y="2209800"/>
            <a:ext cx="5334000" cy="29718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Background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120 Hz AM White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876288" cy="515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042835" y="2401669"/>
                <a:ext cx="327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decomposes into </a:t>
                </a:r>
                <a:r>
                  <a:rPr lang="en-US" dirty="0" smtClean="0"/>
                  <a:t>“stripe”</a:t>
                </a:r>
                <a:br>
                  <a:rPr lang="en-US" dirty="0" smtClean="0"/>
                </a:br>
                <a:r>
                  <a:rPr lang="en-US" dirty="0" smtClean="0"/>
                  <a:t>a</a:t>
                </a:r>
                <a:r>
                  <a:rPr lang="en-US" dirty="0" smtClean="0"/>
                  <a:t>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 = 240 Hz</a:t>
                </a:r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835" y="2401669"/>
                <a:ext cx="327660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48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arallelogram 10"/>
          <p:cNvSpPr/>
          <p:nvPr/>
        </p:nvSpPr>
        <p:spPr>
          <a:xfrm rot="11683578">
            <a:off x="3426826" y="3054899"/>
            <a:ext cx="4378017" cy="232114"/>
          </a:xfrm>
          <a:prstGeom prst="parallelogram">
            <a:avLst>
              <a:gd name="adj" fmla="val 7816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Background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Measurement Campaigns</a:t>
            </a:r>
            <a:r>
              <a:rPr lang="en-US" sz="1400" b="1" dirty="0" smtClean="0"/>
              <a:t>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Used to collect noise samples at low-voltage sites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System configuration (G3-PLC CENELEC-A, 3-95 kHz):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 Setup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29" y="1789946"/>
            <a:ext cx="6248400" cy="194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48" y="4549557"/>
            <a:ext cx="6082762" cy="184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76400" y="6412468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Note: frames can span many AC cycles!</a:t>
            </a:r>
            <a:endParaRPr lang="en-US" i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50935" y="6172200"/>
            <a:ext cx="136722" cy="226263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 Sites in Austin, TX USA</a:t>
            </a:r>
            <a:endParaRPr lang="en-US" sz="36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20000" t="14815" r="73" b="2783"/>
          <a:stretch>
            <a:fillRect/>
          </a:stretch>
        </p:blipFill>
        <p:spPr bwMode="auto">
          <a:xfrm>
            <a:off x="609601" y="1480867"/>
            <a:ext cx="8077200" cy="491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 rot="2766647">
            <a:off x="6459208" y="2834653"/>
            <a:ext cx="1207352" cy="253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San Jacinto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67200" y="1600200"/>
            <a:ext cx="533400" cy="4572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18009" y="1337992"/>
            <a:ext cx="2514600" cy="948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Office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Engineering Sciences Building room 414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667000" y="5257800"/>
            <a:ext cx="685800" cy="5334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0040" y="5181600"/>
            <a:ext cx="2590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Industrial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Hal C. </a:t>
            </a:r>
            <a:r>
              <a:rPr lang="en-US" dirty="0" err="1" smtClean="0"/>
              <a:t>Weever</a:t>
            </a:r>
            <a:r>
              <a:rPr lang="en-US" dirty="0" smtClean="0"/>
              <a:t> Power Plant Expansion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24571">
            <a:off x="6039857" y="4047338"/>
            <a:ext cx="1026689" cy="253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 24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St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438400"/>
            <a:ext cx="2286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Residential</a:t>
            </a:r>
            <a:r>
              <a:rPr lang="en-US" dirty="0" smtClean="0"/>
              <a:t> Apartment complex ~2 mi North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67740" y="1295400"/>
            <a:ext cx="152400" cy="12192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353346AD-801C-45DF-A063-8206750E4B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24404"/>
            <a:ext cx="6136180" cy="548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Measurement Site </a:t>
            </a:r>
            <a:r>
              <a:rPr lang="en-US" sz="3600" dirty="0" smtClean="0"/>
              <a:t>1: </a:t>
            </a:r>
            <a:r>
              <a:rPr lang="en-US" sz="36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Office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6AD-801C-45DF-A063-8206750E4B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68780" y="2979420"/>
            <a:ext cx="5410200" cy="45720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26780" y="2884854"/>
            <a:ext cx="210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narrowband </a:t>
            </a:r>
            <a:r>
              <a:rPr lang="en-US" i="1" dirty="0" smtClean="0"/>
              <a:t>f</a:t>
            </a:r>
            <a:r>
              <a:rPr lang="en-US" dirty="0" smtClean="0"/>
              <a:t> = 140 kHz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4535269"/>
            <a:ext cx="233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broadband impulse </a:t>
            </a:r>
            <a:br>
              <a:rPr lang="en-US" dirty="0" smtClean="0"/>
            </a:br>
            <a:r>
              <a:rPr lang="en-US" dirty="0" smtClean="0"/>
              <a:t>DC-30 kHz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68780" y="4048780"/>
            <a:ext cx="5410200" cy="302255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86600" y="3886200"/>
            <a:ext cx="217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trong narrowband </a:t>
            </a:r>
            <a:r>
              <a:rPr lang="en-US" i="1" dirty="0" smtClean="0"/>
              <a:t>f</a:t>
            </a:r>
            <a:r>
              <a:rPr lang="en-US" dirty="0" smtClean="0"/>
              <a:t> = 60, 65 kHz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301240" y="4518690"/>
            <a:ext cx="358140" cy="66291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13760" y="4537755"/>
            <a:ext cx="358140" cy="66291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37710" y="4541580"/>
            <a:ext cx="358140" cy="66291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631180" y="4545405"/>
            <a:ext cx="358140" cy="66291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81800" y="4518690"/>
            <a:ext cx="358140" cy="662910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1" y="50861"/>
            <a:ext cx="769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/>
              <a:t>Measurement Campaigns </a:t>
            </a:r>
            <a:r>
              <a:rPr lang="en-US" sz="1400" b="1" dirty="0">
                <a:solidFill>
                  <a:schemeClr val="bg1"/>
                </a:solidFill>
              </a:rPr>
              <a:t>| Cyclic Bit Loading </a:t>
            </a:r>
            <a:r>
              <a:rPr lang="en-US" sz="1400" b="1" dirty="0" smtClean="0">
                <a:solidFill>
                  <a:schemeClr val="bg1"/>
                </a:solidFill>
              </a:rPr>
              <a:t>| </a:t>
            </a:r>
            <a:r>
              <a:rPr lang="en-US" sz="1400" b="1" dirty="0" smtClean="0">
                <a:solidFill>
                  <a:schemeClr val="bg1"/>
                </a:solidFill>
              </a:rPr>
              <a:t>Conclusion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2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3450</TotalTime>
  <Words>1071</Words>
  <Application>Microsoft Office PowerPoint</Application>
  <PresentationFormat>On-screen Show (4:3)</PresentationFormat>
  <Paragraphs>177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Clarity</vt:lpstr>
      <vt:lpstr>Cyclic Spectral Analysis of Power Line Noise in the 3-200 kHz Band</vt:lpstr>
      <vt:lpstr>Outline</vt:lpstr>
      <vt:lpstr>Cyclostationary Noise in Outdoor PLC</vt:lpstr>
      <vt:lpstr>Cyclic Spectral Analysis [Gardner1986, Antoni2007] </vt:lpstr>
      <vt:lpstr>Example: 120 Hz AM White Noise</vt:lpstr>
      <vt:lpstr>Example: 120 Hz AM White Noise</vt:lpstr>
      <vt:lpstr>Measurement Setup</vt:lpstr>
      <vt:lpstr>Measurement Sites in Austin, TX USA</vt:lpstr>
      <vt:lpstr>Measurement Site 1: Office</vt:lpstr>
      <vt:lpstr>Case Study 1: Office</vt:lpstr>
      <vt:lpstr>Measurement Site 2: Industrial</vt:lpstr>
      <vt:lpstr>Measurement Site 2: Industrial</vt:lpstr>
      <vt:lpstr>Measurement Site 3: Residential</vt:lpstr>
      <vt:lpstr>Measurement Site 3: Residential</vt:lpstr>
      <vt:lpstr>Cyclic Bit Loading for G3-PLC</vt:lpstr>
      <vt:lpstr>Link Throughput for Target BER = 10-2</vt:lpstr>
      <vt:lpstr>Conclusions</vt:lpstr>
      <vt:lpstr>References</vt:lpstr>
      <vt:lpstr>Noise Playback Testbed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Cyclic spectral analysis of power line noise in the 3-200 kHz band</dc:title>
  <dc:creator>Nieman, Karl</dc:creator>
  <cp:lastModifiedBy>Karl</cp:lastModifiedBy>
  <cp:revision>259</cp:revision>
  <dcterms:created xsi:type="dcterms:W3CDTF">2011-11-07T22:37:30Z</dcterms:created>
  <dcterms:modified xsi:type="dcterms:W3CDTF">2013-03-22T18:34:37Z</dcterms:modified>
</cp:coreProperties>
</file>