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29819600" cy="423418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66"/>
    <a:srgbClr val="0A1B20"/>
    <a:srgbClr val="0E2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4" autoAdjust="0"/>
    <p:restoredTop sz="95980" autoAdjust="0"/>
  </p:normalViewPr>
  <p:slideViewPr>
    <p:cSldViewPr>
      <p:cViewPr>
        <p:scale>
          <a:sx n="33" d="100"/>
          <a:sy n="33" d="100"/>
        </p:scale>
        <p:origin x="-1476" y="252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90872" y="0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/>
          <a:lstStyle>
            <a:lvl1pPr algn="r">
              <a:defRPr sz="5500"/>
            </a:lvl1pPr>
          </a:lstStyle>
          <a:p>
            <a:fld id="{9BF2D969-2AD0-4579-97A6-344FA28B043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938" y="3178175"/>
            <a:ext cx="21169312" cy="158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9166" tIns="204583" rIns="409166" bIns="204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960" y="20112355"/>
            <a:ext cx="23855680" cy="19053810"/>
          </a:xfrm>
          <a:prstGeom prst="rect">
            <a:avLst/>
          </a:prstGeom>
        </p:spPr>
        <p:txBody>
          <a:bodyPr vert="horz" lIns="409166" tIns="204583" rIns="409166" bIns="204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0217363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 anchor="b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90872" y="40217363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 anchor="b"/>
          <a:lstStyle>
            <a:lvl1pPr algn="r">
              <a:defRPr sz="5500"/>
            </a:lvl1pPr>
          </a:lstStyle>
          <a:p>
            <a:fld id="{7E2C579E-96BD-4416-AA86-035D8740F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579E-96BD-4416-AA86-035D8740F8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0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0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16A8-2877-49FC-944B-91B079A6BA6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19" Type="http://schemas.openxmlformats.org/officeDocument/2006/relationships/image" Target="../media/image17.png"/><Relationship Id="rId4" Type="http://schemas.openxmlformats.org/officeDocument/2006/relationships/image" Target="../media/image2.tif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675" y="9796184"/>
            <a:ext cx="10296525" cy="21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itya\AppData\Local\Temp\wncg_horz_b_cmyk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25831800"/>
            <a:ext cx="4430654" cy="11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36576000" cy="18288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Kozuka Gothic Pro M" pitchFamily="34" charset="-128"/>
                <a:ea typeface="Kozuka Gothic Pro M" pitchFamily="34" charset="-128"/>
              </a:rPr>
              <a:t>FPGA Implementation of a Message-Passing OFDM Receiver for Impulsive Noise Channels</a:t>
            </a:r>
            <a:endParaRPr lang="en-US" sz="72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3657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173135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Prof</a:t>
            </a:r>
            <a:r>
              <a:rPr lang="en-US" sz="3200" dirty="0">
                <a:solidFill>
                  <a:srgbClr val="173135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. Brian L. </a:t>
            </a:r>
            <a:r>
              <a:rPr lang="en-US" sz="3200" dirty="0" smtClean="0">
                <a:solidFill>
                  <a:srgbClr val="173135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Evans</a:t>
            </a:r>
            <a:r>
              <a:rPr lang="en-US" sz="3200" dirty="0" smtClean="0">
                <a:solidFill>
                  <a:srgbClr val="173135"/>
                </a:solidFill>
                <a:latin typeface="Droid Serif"/>
                <a:ea typeface="Droid Serif" pitchFamily="18" charset="0"/>
                <a:cs typeface="Droid Serif" pitchFamily="18" charset="0"/>
              </a:rPr>
              <a:t>, </a:t>
            </a:r>
            <a:r>
              <a:rPr lang="en-US" sz="3200" dirty="0">
                <a:latin typeface="Droid Serif"/>
              </a:rPr>
              <a:t>Wireless Networking and Communications Group</a:t>
            </a:r>
            <a:r>
              <a:rPr lang="en-US" sz="3200" dirty="0" smtClean="0">
                <a:solidFill>
                  <a:srgbClr val="173135"/>
                </a:solidFill>
                <a:latin typeface="Droid Serif"/>
                <a:ea typeface="Droid Serif" pitchFamily="18" charset="0"/>
                <a:cs typeface="Droid Serif" pitchFamily="18" charset="0"/>
              </a:rPr>
              <a:t>, </a:t>
            </a:r>
            <a:r>
              <a:rPr lang="en-US" sz="3200" dirty="0" smtClean="0">
                <a:solidFill>
                  <a:srgbClr val="173135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The </a:t>
            </a:r>
            <a:r>
              <a:rPr lang="en-US" sz="3200" dirty="0">
                <a:solidFill>
                  <a:srgbClr val="173135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University of Texas at Austin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173135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Stude</a:t>
            </a:r>
            <a:r>
              <a:rPr lang="en-US" sz="3200" dirty="0" smtClean="0">
                <a:solidFill>
                  <a:srgbClr val="173135"/>
                </a:solidFill>
                <a:latin typeface="Droid Serif"/>
                <a:ea typeface="Droid Serif" pitchFamily="18" charset="0"/>
                <a:cs typeface="Droid Serif" pitchFamily="18" charset="0"/>
              </a:rPr>
              <a:t>nts: </a:t>
            </a:r>
            <a:r>
              <a:rPr lang="en-US" sz="3200" dirty="0">
                <a:latin typeface="Droid Serif"/>
              </a:rPr>
              <a:t>Mr. Karl </a:t>
            </a:r>
            <a:r>
              <a:rPr lang="en-US" sz="3200" dirty="0" err="1">
                <a:latin typeface="Droid Serif"/>
              </a:rPr>
              <a:t>Nieman</a:t>
            </a:r>
            <a:r>
              <a:rPr lang="en-US" sz="3200" dirty="0">
                <a:latin typeface="Droid Serif"/>
              </a:rPr>
              <a:t>, Mr. Marcel </a:t>
            </a:r>
            <a:r>
              <a:rPr lang="en-US" sz="3200" dirty="0" err="1">
                <a:latin typeface="Droid Serif"/>
              </a:rPr>
              <a:t>Nassar</a:t>
            </a:r>
            <a:r>
              <a:rPr lang="en-US" sz="3200" dirty="0">
                <a:latin typeface="Droid Serif"/>
              </a:rPr>
              <a:t> and Ms. Jing Lin</a:t>
            </a:r>
            <a:endParaRPr lang="en-US" sz="3200" dirty="0" smtClean="0">
              <a:solidFill>
                <a:srgbClr val="173135"/>
              </a:solidFill>
              <a:latin typeface="Droid Serif"/>
              <a:ea typeface="Droid Serif" pitchFamily="18" charset="0"/>
              <a:cs typeface="Droid Serif" pitchFamily="18" charset="0"/>
            </a:endParaRPr>
          </a:p>
        </p:txBody>
      </p:sp>
      <p:pic>
        <p:nvPicPr>
          <p:cNvPr id="1026" name="Picture 2" descr="C:\Users\Aditya\Downloads\ECE_Logo_TM_Copyright\ECE_Logo_TM_Copy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25793677"/>
            <a:ext cx="4859077" cy="13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"/>
          <a:stretch/>
        </p:blipFill>
        <p:spPr bwMode="auto">
          <a:xfrm>
            <a:off x="24079200" y="25679400"/>
            <a:ext cx="2939963" cy="141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" name="Rectangle 266"/>
          <p:cNvSpPr/>
          <p:nvPr/>
        </p:nvSpPr>
        <p:spPr>
          <a:xfrm>
            <a:off x="838200" y="12801600"/>
            <a:ext cx="12039600" cy="13587695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</p:txBody>
      </p:sp>
      <p:sp>
        <p:nvSpPr>
          <p:cNvPr id="268" name="TextBox 267"/>
          <p:cNvSpPr txBox="1"/>
          <p:nvPr/>
        </p:nvSpPr>
        <p:spPr>
          <a:xfrm>
            <a:off x="1447800" y="12427803"/>
            <a:ext cx="107823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A1B20"/>
                </a:solidFill>
              </a:rPr>
              <a:t>Approximate Message Passing (AMP)</a:t>
            </a:r>
            <a:endParaRPr lang="en-US" sz="4800" dirty="0">
              <a:solidFill>
                <a:srgbClr val="0A1B20"/>
              </a:solidFill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24307800" y="4464268"/>
            <a:ext cx="11430000" cy="7499131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</p:txBody>
      </p:sp>
      <p:sp>
        <p:nvSpPr>
          <p:cNvPr id="282" name="TextBox 281"/>
          <p:cNvSpPr txBox="1"/>
          <p:nvPr/>
        </p:nvSpPr>
        <p:spPr>
          <a:xfrm>
            <a:off x="24993601" y="4014272"/>
            <a:ext cx="28336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A1B20"/>
                </a:solidFill>
              </a:rPr>
              <a:t>OFDM</a:t>
            </a:r>
            <a:endParaRPr lang="en-US" sz="4800" dirty="0">
              <a:solidFill>
                <a:srgbClr val="0A1B20"/>
              </a:solidFill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2763560"/>
            <a:ext cx="36576000" cy="1046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365760" tIns="182880" rIns="365760" bIns="182880">
            <a:spAutoFit/>
          </a:bodyPr>
          <a:lstStyle/>
          <a:p>
            <a:pPr algn="ctr">
              <a:lnSpc>
                <a:spcPct val="100000"/>
              </a:lnSpc>
              <a:buClr>
                <a:srgbClr val="000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</a:pPr>
            <a:r>
              <a:rPr lang="en-GB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Objective</a:t>
            </a:r>
            <a:r>
              <a:rPr lang="en-GB" sz="4400" b="1" dirty="0" smtClean="0">
                <a:solidFill>
                  <a:srgbClr val="0A1B20"/>
                </a:solidFill>
                <a:latin typeface="Calibri" pitchFamily="34" charset="0"/>
              </a:rPr>
              <a:t>: </a:t>
            </a:r>
            <a:r>
              <a:rPr lang="en-GB" sz="4400" dirty="0" smtClean="0">
                <a:solidFill>
                  <a:srgbClr val="0A1B20"/>
                </a:solidFill>
                <a:latin typeface="Cambria" pitchFamily="18" charset="0"/>
              </a:rPr>
              <a:t>Implement real-time OFDM receiver with impulsive noise mitigation for use in power line communications (PLC).</a:t>
            </a:r>
            <a:endParaRPr lang="en-GB" sz="4400" dirty="0">
              <a:solidFill>
                <a:srgbClr val="0A1B20"/>
              </a:solidFill>
              <a:latin typeface="Calibri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563600" y="12801600"/>
            <a:ext cx="22174201" cy="12649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</p:txBody>
      </p:sp>
      <p:sp>
        <p:nvSpPr>
          <p:cNvPr id="85" name="TextBox 84"/>
          <p:cNvSpPr txBox="1"/>
          <p:nvPr/>
        </p:nvSpPr>
        <p:spPr>
          <a:xfrm>
            <a:off x="14173200" y="12420600"/>
            <a:ext cx="1244819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A1B20"/>
                </a:solidFill>
              </a:rPr>
              <a:t>AMP PLC Test System Powered by </a:t>
            </a:r>
            <a:r>
              <a:rPr lang="en-US" sz="4800" dirty="0" smtClean="0">
                <a:solidFill>
                  <a:srgbClr val="0A1B20"/>
                </a:solidFill>
              </a:rPr>
              <a:t>NI Products</a:t>
            </a:r>
            <a:endParaRPr lang="en-US" sz="4800" dirty="0">
              <a:solidFill>
                <a:srgbClr val="0A1B20"/>
              </a:solidFill>
            </a:endParaRPr>
          </a:p>
        </p:txBody>
      </p:sp>
      <p:pic>
        <p:nvPicPr>
          <p:cNvPr id="2052" name="Picture 4" descr="http://m.ni.etnews.com/upload/ni_logo_notag_4c(14).jpg"/>
          <p:cNvPicPr>
            <a:picLocks noChangeAspect="1" noChangeArrowheads="1"/>
          </p:cNvPicPr>
          <p:nvPr/>
        </p:nvPicPr>
        <p:blipFill>
          <a:blip r:embed="rId7" cstate="print"/>
          <a:srcRect l="12977" t="25857" r="12944" b="19295"/>
          <a:stretch>
            <a:fillRect/>
          </a:stretch>
        </p:blipFill>
        <p:spPr bwMode="auto">
          <a:xfrm>
            <a:off x="27584400" y="25891036"/>
            <a:ext cx="4838700" cy="1236164"/>
          </a:xfrm>
          <a:prstGeom prst="rect">
            <a:avLst/>
          </a:prstGeom>
          <a:noFill/>
        </p:spPr>
      </p:pic>
      <p:sp>
        <p:nvSpPr>
          <p:cNvPr id="214" name="Rectangle 213"/>
          <p:cNvSpPr/>
          <p:nvPr/>
        </p:nvSpPr>
        <p:spPr>
          <a:xfrm>
            <a:off x="838200" y="4476930"/>
            <a:ext cx="22783800" cy="748647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47800" y="4038600"/>
            <a:ext cx="70117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A1B20"/>
                </a:solidFill>
              </a:rPr>
              <a:t>Impulsive Noise in PLC</a:t>
            </a:r>
            <a:endParaRPr lang="en-US" sz="4800" dirty="0">
              <a:solidFill>
                <a:srgbClr val="0A1B20"/>
              </a:solidFill>
            </a:endParaRPr>
          </a:p>
        </p:txBody>
      </p:sp>
      <p:pic>
        <p:nvPicPr>
          <p:cNvPr id="3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200" y="4660392"/>
            <a:ext cx="4419600" cy="212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" name="TextBox 380"/>
          <p:cNvSpPr txBox="1"/>
          <p:nvPr/>
        </p:nvSpPr>
        <p:spPr>
          <a:xfrm>
            <a:off x="24612600" y="51682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1B20"/>
                </a:solidFill>
              </a:rPr>
              <a:t>OFDM transmits data  </a:t>
            </a:r>
            <a:br>
              <a:rPr lang="en-US" sz="2800" dirty="0" smtClean="0">
                <a:solidFill>
                  <a:srgbClr val="0A1B20"/>
                </a:solidFill>
              </a:rPr>
            </a:br>
            <a:r>
              <a:rPr lang="en-US" sz="2800" dirty="0" smtClean="0">
                <a:solidFill>
                  <a:srgbClr val="0A1B20"/>
                </a:solidFill>
              </a:rPr>
              <a:t>over </a:t>
            </a:r>
            <a:r>
              <a:rPr lang="en-US" sz="2800" dirty="0">
                <a:solidFill>
                  <a:srgbClr val="0A1B20"/>
                </a:solidFill>
              </a:rPr>
              <a:t>multiple independent </a:t>
            </a:r>
            <a:r>
              <a:rPr lang="en-US" sz="2800" dirty="0" smtClean="0">
                <a:solidFill>
                  <a:srgbClr val="0A1B20"/>
                </a:solidFill>
              </a:rPr>
              <a:t>subcarriers (tones)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24676037" y="9230380"/>
            <a:ext cx="915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1B20"/>
                </a:solidFill>
              </a:rPr>
              <a:t>FFT </a:t>
            </a:r>
            <a:r>
              <a:rPr lang="en-US" sz="2800" dirty="0"/>
              <a:t>spreads out </a:t>
            </a:r>
            <a:r>
              <a:rPr lang="en-US" sz="2800" dirty="0" smtClean="0"/>
              <a:t>impulsive noise across </a:t>
            </a:r>
            <a:r>
              <a:rPr lang="en-US" sz="2800" dirty="0"/>
              <a:t>all </a:t>
            </a:r>
            <a:r>
              <a:rPr lang="en-US" sz="2800" dirty="0" smtClean="0"/>
              <a:t>subcarriers</a:t>
            </a:r>
            <a:endParaRPr lang="en-US" sz="2800" dirty="0" smtClean="0">
              <a:solidFill>
                <a:srgbClr val="0A1B20"/>
              </a:solidFill>
            </a:endParaRPr>
          </a:p>
        </p:txBody>
      </p:sp>
      <p:grpSp>
        <p:nvGrpSpPr>
          <p:cNvPr id="416" name="Group 415"/>
          <p:cNvGrpSpPr/>
          <p:nvPr/>
        </p:nvGrpSpPr>
        <p:grpSpPr>
          <a:xfrm>
            <a:off x="24536400" y="6845300"/>
            <a:ext cx="10972800" cy="2146299"/>
            <a:chOff x="24536400" y="6845300"/>
            <a:chExt cx="10972800" cy="2146299"/>
          </a:xfrm>
        </p:grpSpPr>
        <p:grpSp>
          <p:nvGrpSpPr>
            <p:cNvPr id="411" name="Group 410"/>
            <p:cNvGrpSpPr/>
            <p:nvPr/>
          </p:nvGrpSpPr>
          <p:grpSpPr>
            <a:xfrm>
              <a:off x="24536400" y="6845300"/>
              <a:ext cx="10515600" cy="2146299"/>
              <a:chOff x="24688800" y="6999740"/>
              <a:chExt cx="8839200" cy="1801698"/>
            </a:xfrm>
          </p:grpSpPr>
          <p:cxnSp>
            <p:nvCxnSpPr>
              <p:cNvPr id="384" name="Straight Arrow Connector 383"/>
              <p:cNvCxnSpPr>
                <a:endCxn id="385" idx="1"/>
              </p:cNvCxnSpPr>
              <p:nvPr/>
            </p:nvCxnSpPr>
            <p:spPr>
              <a:xfrm>
                <a:off x="24917400" y="745742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Rectangle 384"/>
              <p:cNvSpPr/>
              <p:nvPr/>
            </p:nvSpPr>
            <p:spPr>
              <a:xfrm>
                <a:off x="25450800" y="7228820"/>
                <a:ext cx="685800" cy="4572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IFFT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26441400" y="7228820"/>
                <a:ext cx="1104900" cy="4572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Filter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27858720" y="7305020"/>
                <a:ext cx="304800" cy="3048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+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30548580" y="730502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+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1242000" y="7228820"/>
                <a:ext cx="685800" cy="4572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FFT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2308800" y="6999740"/>
                <a:ext cx="1219200" cy="914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Equalizer and detector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29108400" y="7696200"/>
                <a:ext cx="1287780" cy="914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Impulsive noise estimation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2" name="Straight Arrow Connector 391"/>
              <p:cNvCxnSpPr>
                <a:stCxn id="385" idx="3"/>
                <a:endCxn id="386" idx="1"/>
              </p:cNvCxnSpPr>
              <p:nvPr/>
            </p:nvCxnSpPr>
            <p:spPr>
              <a:xfrm>
                <a:off x="26136600" y="7457420"/>
                <a:ext cx="3048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386" idx="3"/>
                <a:endCxn id="387" idx="2"/>
              </p:cNvCxnSpPr>
              <p:nvPr/>
            </p:nvCxnSpPr>
            <p:spPr>
              <a:xfrm>
                <a:off x="27546300" y="7457420"/>
                <a:ext cx="3124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28803600" y="7467600"/>
                <a:ext cx="0" cy="609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>
                <a:endCxn id="388" idx="4"/>
              </p:cNvCxnSpPr>
              <p:nvPr/>
            </p:nvCxnSpPr>
            <p:spPr>
              <a:xfrm flipV="1">
                <a:off x="30700980" y="7609820"/>
                <a:ext cx="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30393752" y="8067020"/>
                <a:ext cx="304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>
                <a:stCxn id="387" idx="6"/>
                <a:endCxn id="388" idx="2"/>
              </p:cNvCxnSpPr>
              <p:nvPr/>
            </p:nvCxnSpPr>
            <p:spPr>
              <a:xfrm>
                <a:off x="28163520" y="7457420"/>
                <a:ext cx="23850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>
                <a:stCxn id="388" idx="6"/>
                <a:endCxn id="389" idx="1"/>
              </p:cNvCxnSpPr>
              <p:nvPr/>
            </p:nvCxnSpPr>
            <p:spPr>
              <a:xfrm>
                <a:off x="30853380" y="7457420"/>
                <a:ext cx="3886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stCxn id="389" idx="3"/>
                <a:endCxn id="390" idx="1"/>
              </p:cNvCxnSpPr>
              <p:nvPr/>
            </p:nvCxnSpPr>
            <p:spPr>
              <a:xfrm flipV="1">
                <a:off x="31927800" y="7456939"/>
                <a:ext cx="380999" cy="4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Arrow Connector 399"/>
              <p:cNvCxnSpPr/>
              <p:nvPr/>
            </p:nvCxnSpPr>
            <p:spPr>
              <a:xfrm>
                <a:off x="28011120" y="7620000"/>
                <a:ext cx="0" cy="304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TextBox 400"/>
              <p:cNvSpPr txBox="1"/>
              <p:nvPr/>
            </p:nvSpPr>
            <p:spPr>
              <a:xfrm>
                <a:off x="27058731" y="7905920"/>
                <a:ext cx="1592470" cy="852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Gaussian (</a:t>
                </a:r>
                <a:r>
                  <a:rPr lang="en-US" sz="2000" b="1" i="1" dirty="0" smtClean="0"/>
                  <a:t>w</a:t>
                </a:r>
                <a:r>
                  <a:rPr lang="en-US" sz="2000" b="1" dirty="0" smtClean="0"/>
                  <a:t>) + </a:t>
                </a:r>
              </a:p>
              <a:p>
                <a:pPr algn="ctr"/>
                <a:r>
                  <a:rPr lang="en-US" sz="2000" b="1" dirty="0" smtClean="0"/>
                  <a:t>Impulsive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Noise (</a:t>
                </a:r>
                <a:r>
                  <a:rPr lang="en-US" sz="2000" b="1" i="1" dirty="0" smtClean="0"/>
                  <a:t>e</a:t>
                </a:r>
                <a:r>
                  <a:rPr lang="en-US" sz="2000" b="1" dirty="0" smtClean="0"/>
                  <a:t>)</a:t>
                </a:r>
                <a:endParaRPr lang="en-US" sz="2000" b="1" dirty="0"/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>
                <a:off x="24688800" y="7567137"/>
                <a:ext cx="1245206" cy="105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Vector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of symbol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amplitudes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(complex)</a:t>
                </a:r>
                <a:endParaRPr lang="en-US" sz="2000" b="1" dirty="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26258856" y="7010400"/>
                <a:ext cx="2392344" cy="179103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8803600" y="8077200"/>
                <a:ext cx="304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" name="TextBox 404"/>
              <p:cNvSpPr txBox="1"/>
              <p:nvPr/>
            </p:nvSpPr>
            <p:spPr>
              <a:xfrm>
                <a:off x="30281544" y="7116744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  <a:endParaRPr lang="en-US" sz="2000" dirty="0"/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30433944" y="7479268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-</a:t>
                </a:r>
                <a:endParaRPr lang="en-US" sz="2000" dirty="0"/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>
                <a:off x="26289000" y="8317468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Channel</a:t>
                </a:r>
                <a:endParaRPr lang="en-US" sz="2000" i="1" dirty="0"/>
              </a:p>
            </p:txBody>
          </p:sp>
          <p:sp>
            <p:nvSpPr>
              <p:cNvPr id="408" name="TextBox 407"/>
              <p:cNvSpPr txBox="1"/>
              <p:nvPr/>
            </p:nvSpPr>
            <p:spPr>
              <a:xfrm>
                <a:off x="28727400" y="70104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Receiver</a:t>
                </a:r>
                <a:endParaRPr lang="en-US" sz="2000" i="1" dirty="0"/>
              </a:p>
            </p:txBody>
          </p:sp>
          <p:sp>
            <p:nvSpPr>
              <p:cNvPr id="409" name="TextBox 408"/>
              <p:cNvSpPr txBox="1"/>
              <p:nvPr/>
            </p:nvSpPr>
            <p:spPr>
              <a:xfrm>
                <a:off x="24993600" y="7098268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x</a:t>
                </a:r>
                <a:endParaRPr lang="en-US" sz="2000" i="1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>
                <a:off x="32004000" y="70104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y</a:t>
                </a:r>
                <a:endParaRPr lang="en-US" sz="2000" i="1" dirty="0"/>
              </a:p>
            </p:txBody>
          </p:sp>
        </p:grpSp>
        <p:sp>
          <p:nvSpPr>
            <p:cNvPr id="412" name="Rectangle 411"/>
            <p:cNvSpPr/>
            <p:nvPr/>
          </p:nvSpPr>
          <p:spPr>
            <a:xfrm>
              <a:off x="32004000" y="8229600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32004000" y="8610600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32308800" y="817880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Conventional OFDM system</a:t>
              </a:r>
              <a:endParaRPr lang="en-US" sz="2000" i="1" dirty="0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2308800" y="856609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Added in our system</a:t>
              </a:r>
              <a:endParaRPr lang="en-US" sz="2000" i="1" dirty="0"/>
            </a:p>
          </p:txBody>
        </p:sp>
      </p:grpSp>
      <p:sp>
        <p:nvSpPr>
          <p:cNvPr id="503" name="TextBox 502"/>
          <p:cNvSpPr txBox="1"/>
          <p:nvPr/>
        </p:nvSpPr>
        <p:spPr>
          <a:xfrm>
            <a:off x="32661225" y="25984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Clr>
                <a:schemeClr val="accent6"/>
              </a:buClr>
              <a:buSzPct val="100000"/>
            </a:pPr>
            <a:r>
              <a:rPr lang="en-US" sz="2400" dirty="0"/>
              <a:t>Project supported by </a:t>
            </a:r>
            <a:r>
              <a:rPr lang="en-US" sz="2400" dirty="0" smtClean="0"/>
              <a:t>NI, </a:t>
            </a:r>
            <a:r>
              <a:rPr lang="en-US" sz="2400" dirty="0" err="1" smtClean="0"/>
              <a:t>Freescale</a:t>
            </a:r>
            <a:r>
              <a:rPr lang="en-US" sz="2400" dirty="0"/>
              <a:t>, IBM, </a:t>
            </a:r>
            <a:r>
              <a:rPr lang="en-US" sz="2400" dirty="0" smtClean="0"/>
              <a:t>and </a:t>
            </a:r>
            <a:r>
              <a:rPr lang="en-US" sz="2400" dirty="0"/>
              <a:t>TI</a:t>
            </a:r>
            <a:endParaRPr lang="en-US" sz="2400" dirty="0" smtClean="0">
              <a:solidFill>
                <a:srgbClr val="0A1B20"/>
              </a:solidFill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27799862" y="24384000"/>
            <a:ext cx="72521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Droid Serif"/>
              </a:rPr>
              <a:t>DSP Design Diagram (step 2 of algorithm)</a:t>
            </a:r>
            <a:endParaRPr lang="en-US" sz="2800" dirty="0">
              <a:latin typeface="Droid Serif"/>
            </a:endParaRPr>
          </a:p>
        </p:txBody>
      </p:sp>
      <p:grpSp>
        <p:nvGrpSpPr>
          <p:cNvPr id="208" name="Group 207"/>
          <p:cNvGrpSpPr>
            <a:grpSpLocks noChangeAspect="1"/>
          </p:cNvGrpSpPr>
          <p:nvPr/>
        </p:nvGrpSpPr>
        <p:grpSpPr>
          <a:xfrm>
            <a:off x="9714074" y="5204109"/>
            <a:ext cx="5628838" cy="2965529"/>
            <a:chOff x="374952" y="1256676"/>
            <a:chExt cx="3546465" cy="1868440"/>
          </a:xfrm>
        </p:grpSpPr>
        <p:pic>
          <p:nvPicPr>
            <p:cNvPr id="209" name="Picture 208" descr="beforeIntlv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2" y="1256676"/>
              <a:ext cx="3546465" cy="1868440"/>
            </a:xfrm>
            <a:prstGeom prst="rect">
              <a:avLst/>
            </a:prstGeom>
          </p:spPr>
        </p:pic>
        <p:cxnSp>
          <p:nvCxnSpPr>
            <p:cNvPr id="210" name="Straight Arrow Connector 209"/>
            <p:cNvCxnSpPr/>
            <p:nvPr/>
          </p:nvCxnSpPr>
          <p:spPr>
            <a:xfrm>
              <a:off x="2752679" y="2361842"/>
              <a:ext cx="830916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6"/>
          <p:cNvSpPr txBox="1"/>
          <p:nvPr/>
        </p:nvSpPr>
        <p:spPr>
          <a:xfrm>
            <a:off x="9856512" y="4714416"/>
            <a:ext cx="637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1F497D"/>
                </a:solidFill>
                <a:latin typeface="Arial Narrow"/>
                <a:cs typeface="Arial Narrow"/>
              </a:rPr>
              <a:t>Outdoor medium-voltage line (St. Louis, MO)</a:t>
            </a:r>
          </a:p>
        </p:txBody>
      </p:sp>
      <p:pic>
        <p:nvPicPr>
          <p:cNvPr id="212" name="Picture 211" descr="afterIntlv.pdf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2790"/>
          <a:stretch/>
        </p:blipFill>
        <p:spPr>
          <a:xfrm>
            <a:off x="10048826" y="7871091"/>
            <a:ext cx="5294087" cy="2873109"/>
          </a:xfrm>
          <a:prstGeom prst="rect">
            <a:avLst/>
          </a:prstGeom>
        </p:spPr>
      </p:pic>
      <p:sp>
        <p:nvSpPr>
          <p:cNvPr id="213" name="TextBox 9"/>
          <p:cNvSpPr txBox="1"/>
          <p:nvPr/>
        </p:nvSpPr>
        <p:spPr>
          <a:xfrm>
            <a:off x="10770912" y="10744200"/>
            <a:ext cx="4341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Cyclostationary</a:t>
            </a:r>
            <a:r>
              <a:rPr lang="en-US" sz="2800" dirty="0" smtClean="0">
                <a:solidFill>
                  <a:srgbClr val="1F497D"/>
                </a:solidFill>
                <a:latin typeface="Arial Narrow"/>
                <a:cs typeface="Arial Narrow"/>
              </a:rPr>
              <a:t> noise becomes </a:t>
            </a:r>
          </a:p>
          <a:p>
            <a:pPr algn="ctr"/>
            <a:r>
              <a:rPr lang="en-US" sz="2800" dirty="0" smtClean="0">
                <a:solidFill>
                  <a:srgbClr val="1F497D"/>
                </a:solidFill>
                <a:latin typeface="Arial Narrow"/>
                <a:cs typeface="Arial Narrow"/>
              </a:rPr>
              <a:t>impulsive after interleaving</a:t>
            </a:r>
            <a:endParaRPr lang="en-US" sz="2800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215" name="TextBox 13"/>
          <p:cNvSpPr txBox="1"/>
          <p:nvPr/>
        </p:nvSpPr>
        <p:spPr>
          <a:xfrm>
            <a:off x="8763000" y="663958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1F497D"/>
                </a:solidFill>
                <a:latin typeface="Arial Narrow"/>
                <a:cs typeface="Arial Narrow"/>
              </a:rPr>
              <a:t>Interleave</a:t>
            </a:r>
          </a:p>
        </p:txBody>
      </p:sp>
      <p:sp>
        <p:nvSpPr>
          <p:cNvPr id="216" name="Curved Right Arrow 215"/>
          <p:cNvSpPr/>
          <p:nvPr/>
        </p:nvSpPr>
        <p:spPr>
          <a:xfrm>
            <a:off x="9067800" y="7279755"/>
            <a:ext cx="893798" cy="1099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7" name="TextBox 6"/>
          <p:cNvSpPr txBox="1"/>
          <p:nvPr/>
        </p:nvSpPr>
        <p:spPr>
          <a:xfrm>
            <a:off x="16535400" y="4724400"/>
            <a:ext cx="64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1F497D"/>
                </a:solidFill>
                <a:latin typeface="Arial Narrow"/>
                <a:cs typeface="Arial Narrow"/>
              </a:rPr>
              <a:t>Indoor low-voltage line (UT Campus)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6"/>
              <p:cNvSpPr txBox="1"/>
              <p:nvPr/>
            </p:nvSpPr>
            <p:spPr>
              <a:xfrm>
                <a:off x="10702118" y="5405735"/>
                <a:ext cx="1440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/>
                    </a:solidFill>
                    <a:latin typeface="Arial Narrow"/>
                    <a:cs typeface="Arial Narrow"/>
                  </a:rPr>
                  <a:t> = 1 MHz</a:t>
                </a:r>
              </a:p>
            </p:txBody>
          </p:sp>
        </mc:Choice>
        <mc:Fallback xmlns="">
          <p:sp>
            <p:nvSpPr>
              <p:cNvPr id="21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118" y="5405735"/>
                <a:ext cx="144039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3814" t="-9211" r="-550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9" name="Picture 2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732" y="5402920"/>
            <a:ext cx="7027468" cy="621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5437" y="5105400"/>
            <a:ext cx="7468963" cy="6482998"/>
            <a:chOff x="827314" y="4953000"/>
            <a:chExt cx="7688303" cy="6720841"/>
          </a:xfrm>
        </p:grpSpPr>
        <p:grpSp>
          <p:nvGrpSpPr>
            <p:cNvPr id="201" name="Group 23"/>
            <p:cNvGrpSpPr/>
            <p:nvPr/>
          </p:nvGrpSpPr>
          <p:grpSpPr>
            <a:xfrm>
              <a:off x="1447800" y="4953000"/>
              <a:ext cx="7067817" cy="6720841"/>
              <a:chOff x="1983137" y="1057296"/>
              <a:chExt cx="5554980" cy="5364480"/>
            </a:xfrm>
          </p:grpSpPr>
          <p:pic>
            <p:nvPicPr>
              <p:cNvPr id="202" name="Picture 201" descr="smart grid comm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3137" y="1057296"/>
                <a:ext cx="5554980" cy="5364480"/>
              </a:xfrm>
              <a:prstGeom prst="rect">
                <a:avLst/>
              </a:prstGeom>
            </p:spPr>
          </p:pic>
          <p:sp>
            <p:nvSpPr>
              <p:cNvPr id="203" name="TextBox 202"/>
              <p:cNvSpPr txBox="1"/>
              <p:nvPr/>
            </p:nvSpPr>
            <p:spPr>
              <a:xfrm>
                <a:off x="3957177" y="1247139"/>
                <a:ext cx="1248801" cy="368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 Narrow"/>
                    <a:cs typeface="Arial Narrow"/>
                  </a:rPr>
                  <a:t>Local utility</a:t>
                </a:r>
                <a:endParaRPr lang="en-US" sz="24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5043899" y="4528045"/>
                <a:ext cx="1903740" cy="368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 Narrow"/>
                    <a:cs typeface="Arial Narrow"/>
                  </a:rPr>
                  <a:t>MV-LV transformer</a:t>
                </a:r>
                <a:endParaRPr lang="en-US" sz="2400" b="1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3715923" y="8153400"/>
              <a:ext cx="26086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/>
                  <a:cs typeface="Arial Narrow"/>
                </a:rPr>
                <a:t>Data concentrator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27314" y="9200646"/>
              <a:ext cx="26086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/>
                  <a:cs typeface="Arial Narrow"/>
                </a:rPr>
                <a:t>Smart meters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pic>
        <p:nvPicPr>
          <p:cNvPr id="2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32" y="13872935"/>
            <a:ext cx="6922868" cy="7767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2" name="Picture 221"/>
          <p:cNvPicPr/>
          <p:nvPr/>
        </p:nvPicPr>
        <p:blipFill>
          <a:blip r:embed="rId15"/>
          <a:stretch>
            <a:fillRect/>
          </a:stretch>
        </p:blipFill>
        <p:spPr>
          <a:xfrm>
            <a:off x="1412846" y="22021800"/>
            <a:ext cx="6054754" cy="3869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4" name="Curved Right Arrow 223"/>
          <p:cNvSpPr/>
          <p:nvPr/>
        </p:nvSpPr>
        <p:spPr>
          <a:xfrm>
            <a:off x="3983002" y="21336000"/>
            <a:ext cx="893798" cy="1327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155" y="14127925"/>
            <a:ext cx="8153970" cy="64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" name="TextBox 226"/>
          <p:cNvSpPr txBox="1"/>
          <p:nvPr/>
        </p:nvSpPr>
        <p:spPr>
          <a:xfrm>
            <a:off x="1066800" y="13991808"/>
            <a:ext cx="380067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1B20"/>
                </a:solidFill>
              </a:rPr>
              <a:t>Iterative algorithm </a:t>
            </a:r>
            <a:br>
              <a:rPr lang="en-US" sz="2800" dirty="0" smtClean="0">
                <a:solidFill>
                  <a:srgbClr val="0A1B20"/>
                </a:solidFill>
              </a:rPr>
            </a:br>
            <a:r>
              <a:rPr lang="en-US" sz="2800" dirty="0" smtClean="0">
                <a:solidFill>
                  <a:srgbClr val="0A1B20"/>
                </a:solidFill>
              </a:rPr>
              <a:t>(4 iterations used)</a:t>
            </a: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endParaRPr lang="en-US" sz="1000" dirty="0" smtClean="0">
              <a:solidFill>
                <a:srgbClr val="0A1B20"/>
              </a:solidFill>
            </a:endParaRP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endParaRPr lang="en-US" sz="2800" dirty="0">
              <a:solidFill>
                <a:srgbClr val="0A1B20"/>
              </a:solidFill>
            </a:endParaRP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1B20"/>
                </a:solidFill>
              </a:rPr>
              <a:t>In-band noise inferred from out-of-band guard tones</a:t>
            </a: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endParaRPr lang="en-US" sz="1000" dirty="0" smtClean="0">
              <a:solidFill>
                <a:srgbClr val="0A1B20"/>
              </a:solidFill>
            </a:endParaRPr>
          </a:p>
          <a:p>
            <a:pPr>
              <a:buClr>
                <a:schemeClr val="accent6"/>
              </a:buClr>
              <a:buSzPct val="100000"/>
            </a:pPr>
            <a:endParaRPr lang="en-US" sz="2800" dirty="0">
              <a:solidFill>
                <a:srgbClr val="0A1B20"/>
              </a:solidFill>
            </a:endParaRP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err="1">
                <a:solidFill>
                  <a:srgbClr val="0A1B20"/>
                </a:solidFill>
              </a:rPr>
              <a:t>LabVIEW</a:t>
            </a:r>
            <a:r>
              <a:rPr lang="en-US" sz="2800" dirty="0">
                <a:solidFill>
                  <a:srgbClr val="0A1B20"/>
                </a:solidFill>
              </a:rPr>
              <a:t> DSP Design Module (a high-level graphical synthesis tool) was used to map processing to </a:t>
            </a:r>
            <a:r>
              <a:rPr lang="en-US" sz="2800" dirty="0" smtClean="0">
                <a:solidFill>
                  <a:srgbClr val="0A1B20"/>
                </a:solidFill>
              </a:rPr>
              <a:t>FPGA</a:t>
            </a:r>
            <a:endParaRPr lang="en-US" sz="2800" dirty="0">
              <a:solidFill>
                <a:srgbClr val="0A1B20"/>
              </a:solidFill>
            </a:endParaRP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A1B20"/>
              </a:solidFill>
            </a:endParaRP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endParaRPr lang="en-US" sz="1000" dirty="0" smtClean="0">
              <a:solidFill>
                <a:srgbClr val="0A1B20"/>
              </a:solidFill>
            </a:endParaRP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rgbClr val="0A1B20"/>
                </a:solidFill>
              </a:rPr>
              <a:t>Mapped to fixed-point using MATLAB </a:t>
            </a:r>
            <a:r>
              <a:rPr lang="en-US" sz="2800" dirty="0" smtClean="0">
                <a:solidFill>
                  <a:srgbClr val="0A1B20"/>
                </a:solidFill>
              </a:rPr>
              <a:t>toolbox</a:t>
            </a: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A1B2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42482" y="13487400"/>
            <a:ext cx="12856118" cy="6795739"/>
            <a:chOff x="13836063" y="15363697"/>
            <a:chExt cx="9067800" cy="5153702"/>
          </a:xfrm>
        </p:grpSpPr>
        <p:grpSp>
          <p:nvGrpSpPr>
            <p:cNvPr id="315" name="Group 314"/>
            <p:cNvGrpSpPr/>
            <p:nvPr/>
          </p:nvGrpSpPr>
          <p:grpSpPr>
            <a:xfrm>
              <a:off x="13882967" y="17649697"/>
              <a:ext cx="8919694" cy="2867702"/>
              <a:chOff x="625737" y="2096348"/>
              <a:chExt cx="7267413" cy="2235287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5475413" y="2248300"/>
                <a:ext cx="502417" cy="893933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RT controller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8" name="Cube 317"/>
              <p:cNvSpPr/>
              <p:nvPr/>
            </p:nvSpPr>
            <p:spPr>
              <a:xfrm rot="5400000">
                <a:off x="5281778" y="2303008"/>
                <a:ext cx="835532" cy="556570"/>
              </a:xfrm>
              <a:prstGeom prst="cube">
                <a:avLst>
                  <a:gd name="adj" fmla="val 10509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LabVIEW RT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19" name="Cube 318"/>
              <p:cNvSpPr/>
              <p:nvPr/>
            </p:nvSpPr>
            <p:spPr>
              <a:xfrm rot="5400000">
                <a:off x="5464796" y="2002803"/>
                <a:ext cx="354252" cy="555625"/>
              </a:xfrm>
              <a:prstGeom prst="cube">
                <a:avLst>
                  <a:gd name="adj" fmla="val 1630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data symbol generation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1684983" y="2250884"/>
                <a:ext cx="3507669" cy="890756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FlexRIO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 FPGA Module 1 (G3TX)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1" name="Cube 320"/>
              <p:cNvSpPr/>
              <p:nvPr/>
            </p:nvSpPr>
            <p:spPr>
              <a:xfrm rot="5400000">
                <a:off x="2996740" y="805731"/>
                <a:ext cx="835530" cy="3556294"/>
              </a:xfrm>
              <a:prstGeom prst="cube">
                <a:avLst>
                  <a:gd name="adj" fmla="val 663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LabVIEW DSP Design Module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2" name="Cube 321"/>
              <p:cNvSpPr/>
              <p:nvPr/>
            </p:nvSpPr>
            <p:spPr>
              <a:xfrm rot="5400000">
                <a:off x="3940750" y="2254162"/>
                <a:ext cx="701433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data and reference symbol interleave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3" name="Cube 322"/>
              <p:cNvSpPr/>
              <p:nvPr/>
            </p:nvSpPr>
            <p:spPr>
              <a:xfrm rot="5400000">
                <a:off x="4791966" y="2467696"/>
                <a:ext cx="283238" cy="407158"/>
              </a:xfrm>
              <a:prstGeom prst="cube">
                <a:avLst>
                  <a:gd name="adj" fmla="val 2086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reference symbol LUT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4" name="Right Arrow 323"/>
              <p:cNvSpPr/>
              <p:nvPr/>
            </p:nvSpPr>
            <p:spPr>
              <a:xfrm flipH="1">
                <a:off x="4441811" y="2166113"/>
                <a:ext cx="922299" cy="169545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43.2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5" name="Right Arrow 324"/>
              <p:cNvSpPr/>
              <p:nvPr/>
            </p:nvSpPr>
            <p:spPr>
              <a:xfrm flipH="1">
                <a:off x="4441810" y="2555283"/>
                <a:ext cx="288196" cy="177675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8.6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6" name="Cube 325"/>
              <p:cNvSpPr/>
              <p:nvPr/>
            </p:nvSpPr>
            <p:spPr>
              <a:xfrm rot="5400000">
                <a:off x="2818182" y="2240866"/>
                <a:ext cx="423859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zero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padding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(null tones)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7" name="Cube 326"/>
              <p:cNvSpPr/>
              <p:nvPr/>
            </p:nvSpPr>
            <p:spPr>
              <a:xfrm rot="5400000">
                <a:off x="3317498" y="2250626"/>
                <a:ext cx="701433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generate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complex conjugate pair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8" name="Right Arrow 327"/>
              <p:cNvSpPr/>
              <p:nvPr/>
            </p:nvSpPr>
            <p:spPr>
              <a:xfrm flipH="1">
                <a:off x="3177615" y="2342803"/>
                <a:ext cx="287020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103.6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29" name="Cube 328"/>
              <p:cNvSpPr/>
              <p:nvPr/>
            </p:nvSpPr>
            <p:spPr>
              <a:xfrm rot="5400000">
                <a:off x="2178937" y="2240868"/>
                <a:ext cx="423863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256 IFFT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w/ 22 CP insertion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0" name="Right Arrow 329"/>
              <p:cNvSpPr/>
              <p:nvPr/>
            </p:nvSpPr>
            <p:spPr>
              <a:xfrm flipH="1">
                <a:off x="2539406" y="2337698"/>
                <a:ext cx="287124" cy="177671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368.3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908422" y="2245422"/>
                <a:ext cx="502417" cy="89393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NI 5781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2" name="Cube 331"/>
              <p:cNvSpPr/>
              <p:nvPr/>
            </p:nvSpPr>
            <p:spPr>
              <a:xfrm rot="5400000">
                <a:off x="714576" y="2303008"/>
                <a:ext cx="835532" cy="556570"/>
              </a:xfrm>
              <a:prstGeom prst="cube">
                <a:avLst>
                  <a:gd name="adj" fmla="val 10509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3" name="Cube 332"/>
              <p:cNvSpPr/>
              <p:nvPr/>
            </p:nvSpPr>
            <p:spPr>
              <a:xfrm rot="5400000">
                <a:off x="867075" y="2175257"/>
                <a:ext cx="415290" cy="555625"/>
              </a:xfrm>
              <a:prstGeom prst="cube">
                <a:avLst>
                  <a:gd name="adj" fmla="val 1630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16-bit DAC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4" name="Right Arrow 333"/>
              <p:cNvSpPr/>
              <p:nvPr/>
            </p:nvSpPr>
            <p:spPr>
              <a:xfrm flipH="1">
                <a:off x="1287894" y="2341598"/>
                <a:ext cx="28666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10 MSps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7390733" y="3437702"/>
                <a:ext cx="502417" cy="893933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RT controller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6" name="Cube 335"/>
              <p:cNvSpPr/>
              <p:nvPr/>
            </p:nvSpPr>
            <p:spPr>
              <a:xfrm rot="5400000">
                <a:off x="7197098" y="3492410"/>
                <a:ext cx="835532" cy="556570"/>
              </a:xfrm>
              <a:prstGeom prst="cube">
                <a:avLst>
                  <a:gd name="adj" fmla="val 10509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LabVIEW RT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7" name="Cube 336"/>
              <p:cNvSpPr/>
              <p:nvPr/>
            </p:nvSpPr>
            <p:spPr>
              <a:xfrm rot="5400000">
                <a:off x="7348624" y="3369175"/>
                <a:ext cx="423861" cy="550860"/>
              </a:xfrm>
              <a:prstGeom prst="cube">
                <a:avLst>
                  <a:gd name="adj" fmla="val 12934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BER/SNR calculation w/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 and w/o AMP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1684982" y="3437702"/>
                <a:ext cx="1609358" cy="890756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FlexRIO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 FPGA Module 2 (G3RX)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9" name="Cube 338"/>
              <p:cNvSpPr/>
              <p:nvPr/>
            </p:nvSpPr>
            <p:spPr>
              <a:xfrm rot="5400000">
                <a:off x="2047583" y="2941706"/>
                <a:ext cx="835530" cy="1657981"/>
              </a:xfrm>
              <a:prstGeom prst="cube">
                <a:avLst>
                  <a:gd name="adj" fmla="val 663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LabVIEW DSP Design Module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902969" y="3434824"/>
                <a:ext cx="502417" cy="89393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NI 5781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1" name="Cube 340"/>
              <p:cNvSpPr/>
              <p:nvPr/>
            </p:nvSpPr>
            <p:spPr>
              <a:xfrm rot="5400000">
                <a:off x="709123" y="3492410"/>
                <a:ext cx="835532" cy="556570"/>
              </a:xfrm>
              <a:prstGeom prst="cube">
                <a:avLst>
                  <a:gd name="adj" fmla="val 10509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2" name="Cube 341"/>
              <p:cNvSpPr/>
              <p:nvPr/>
            </p:nvSpPr>
            <p:spPr>
              <a:xfrm rot="5400000">
                <a:off x="864003" y="3364658"/>
                <a:ext cx="415290" cy="555625"/>
              </a:xfrm>
              <a:prstGeom prst="cube">
                <a:avLst>
                  <a:gd name="adj" fmla="val 1630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14-bit ADC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3" name="Cube 342"/>
              <p:cNvSpPr/>
              <p:nvPr/>
            </p:nvSpPr>
            <p:spPr>
              <a:xfrm rot="5400000">
                <a:off x="1569641" y="3439220"/>
                <a:ext cx="420389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sample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rate conversion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4" name="Right Arrow 343"/>
              <p:cNvSpPr/>
              <p:nvPr/>
            </p:nvSpPr>
            <p:spPr>
              <a:xfrm>
                <a:off x="1281434" y="3533877"/>
                <a:ext cx="294822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10 MSps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5" name="Right Arrow 344"/>
              <p:cNvSpPr/>
              <p:nvPr/>
            </p:nvSpPr>
            <p:spPr>
              <a:xfrm>
                <a:off x="1925809" y="3533877"/>
                <a:ext cx="277473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400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6" name="Cube 345"/>
              <p:cNvSpPr/>
              <p:nvPr/>
            </p:nvSpPr>
            <p:spPr>
              <a:xfrm rot="5400000">
                <a:off x="2056145" y="3442907"/>
                <a:ext cx="701433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time and frequency offset correction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7" name="Right Arrow 346"/>
              <p:cNvSpPr/>
              <p:nvPr/>
            </p:nvSpPr>
            <p:spPr>
              <a:xfrm>
                <a:off x="2550981" y="3529621"/>
                <a:ext cx="284991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400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8" name="Cube 347"/>
              <p:cNvSpPr/>
              <p:nvPr/>
            </p:nvSpPr>
            <p:spPr>
              <a:xfrm rot="5400000">
                <a:off x="2690842" y="3437634"/>
                <a:ext cx="697418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256 FFT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w/ 22 CP removal, noise injection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49" name="Right Arrow 348"/>
              <p:cNvSpPr/>
              <p:nvPr/>
            </p:nvSpPr>
            <p:spPr>
              <a:xfrm>
                <a:off x="3179965" y="3533878"/>
                <a:ext cx="286665" cy="177671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368.3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3574517" y="3437702"/>
                <a:ext cx="3534393" cy="890756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FlexRIO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 FPGA Module 3 (AMPEQ)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1" name="Cube 350"/>
              <p:cNvSpPr/>
              <p:nvPr/>
            </p:nvSpPr>
            <p:spPr>
              <a:xfrm rot="5400000">
                <a:off x="4899636" y="1979187"/>
                <a:ext cx="835530" cy="3583018"/>
              </a:xfrm>
              <a:prstGeom prst="cube">
                <a:avLst>
                  <a:gd name="adj" fmla="val 663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LabVIEW DSP Design Module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2" name="Cube 351"/>
              <p:cNvSpPr/>
              <p:nvPr/>
            </p:nvSpPr>
            <p:spPr>
              <a:xfrm rot="5400000">
                <a:off x="3319781" y="3442908"/>
                <a:ext cx="701436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null tone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and active tone separation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3" name="Right Arrow 352"/>
              <p:cNvSpPr/>
              <p:nvPr/>
            </p:nvSpPr>
            <p:spPr>
              <a:xfrm>
                <a:off x="3815343" y="3702885"/>
                <a:ext cx="28666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184.2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4" name="Right Arrow 353"/>
              <p:cNvSpPr/>
              <p:nvPr/>
            </p:nvSpPr>
            <p:spPr>
              <a:xfrm>
                <a:off x="3816069" y="3396203"/>
                <a:ext cx="154976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51.8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5" name="Cube 354"/>
              <p:cNvSpPr/>
              <p:nvPr/>
            </p:nvSpPr>
            <p:spPr>
              <a:xfrm rot="5400000">
                <a:off x="6496751" y="3439124"/>
                <a:ext cx="701438" cy="414732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channel estimation/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ZF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equalization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6" name="Cube 355"/>
              <p:cNvSpPr/>
              <p:nvPr/>
            </p:nvSpPr>
            <p:spPr>
              <a:xfrm rot="5400000">
                <a:off x="4114101" y="3621582"/>
                <a:ext cx="354733" cy="396516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AMP noise estimate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7" name="Cube 356"/>
              <p:cNvSpPr/>
              <p:nvPr/>
            </p:nvSpPr>
            <p:spPr>
              <a:xfrm rot="5400000">
                <a:off x="5219716" y="3441625"/>
                <a:ext cx="701433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Subtract noise estimate from active tones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8" name="Cube 357"/>
              <p:cNvSpPr/>
              <p:nvPr/>
            </p:nvSpPr>
            <p:spPr>
              <a:xfrm rot="5400000">
                <a:off x="5858765" y="3438892"/>
                <a:ext cx="701433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data and reference symbol de- interleave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59" name="Right Arrow 358"/>
              <p:cNvSpPr/>
              <p:nvPr/>
            </p:nvSpPr>
            <p:spPr>
              <a:xfrm>
                <a:off x="5714475" y="3569781"/>
                <a:ext cx="291426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51.8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0" name="Right Arrow 359"/>
              <p:cNvSpPr/>
              <p:nvPr/>
            </p:nvSpPr>
            <p:spPr>
              <a:xfrm>
                <a:off x="6353869" y="3363341"/>
                <a:ext cx="28666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8.6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6244280" y="2250885"/>
                <a:ext cx="1648869" cy="893933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18286" rIns="0" bIns="1828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Host Computer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2" name="Cube 361"/>
              <p:cNvSpPr/>
              <p:nvPr/>
            </p:nvSpPr>
            <p:spPr>
              <a:xfrm rot="5400000">
                <a:off x="6613650" y="1725023"/>
                <a:ext cx="855766" cy="1703233"/>
              </a:xfrm>
              <a:prstGeom prst="cube">
                <a:avLst>
                  <a:gd name="adj" fmla="val 7089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45715" rIns="18286" bIns="4571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LabVIEW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3" name="Right Arrow 362"/>
              <p:cNvSpPr/>
              <p:nvPr/>
            </p:nvSpPr>
            <p:spPr>
              <a:xfrm>
                <a:off x="6353440" y="3702728"/>
                <a:ext cx="28666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43.1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4" name="Right Arrow 363"/>
              <p:cNvSpPr/>
              <p:nvPr/>
            </p:nvSpPr>
            <p:spPr>
              <a:xfrm>
                <a:off x="6992280" y="3553963"/>
                <a:ext cx="29284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43.1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5" name="Cube 364"/>
              <p:cNvSpPr/>
              <p:nvPr/>
            </p:nvSpPr>
            <p:spPr>
              <a:xfrm rot="5400000">
                <a:off x="1568269" y="2246941"/>
                <a:ext cx="420389" cy="407158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sample 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rate conversion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6" name="Right Arrow 365"/>
              <p:cNvSpPr/>
              <p:nvPr/>
            </p:nvSpPr>
            <p:spPr>
              <a:xfrm flipH="1">
                <a:off x="1925807" y="2341598"/>
                <a:ext cx="261481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400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7" name="Right Arrow 366"/>
              <p:cNvSpPr/>
              <p:nvPr/>
            </p:nvSpPr>
            <p:spPr>
              <a:xfrm flipH="1">
                <a:off x="3814820" y="2342803"/>
                <a:ext cx="279854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51.8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68" name="Left-Right Arrow 367"/>
              <p:cNvSpPr/>
              <p:nvPr/>
            </p:nvSpPr>
            <p:spPr>
              <a:xfrm>
                <a:off x="5864951" y="2173479"/>
                <a:ext cx="262885" cy="169325"/>
              </a:xfrm>
              <a:prstGeom prst="left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91430" tIns="45715" rIns="91430" bIns="45715" rtlCol="0" anchor="ctr"/>
              <a:lstStyle/>
              <a:p>
                <a:pPr marL="0" marR="0" lvl="0" indent="0" algn="ctr" defTabSz="9142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Cube 368"/>
              <p:cNvSpPr/>
              <p:nvPr/>
            </p:nvSpPr>
            <p:spPr>
              <a:xfrm rot="5400000">
                <a:off x="4746458" y="3621583"/>
                <a:ext cx="354733" cy="396516"/>
              </a:xfrm>
              <a:prstGeom prst="cube">
                <a:avLst>
                  <a:gd name="adj" fmla="val 1467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256 FFT, tone select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70" name="Right Arrow 369"/>
              <p:cNvSpPr/>
              <p:nvPr/>
            </p:nvSpPr>
            <p:spPr>
              <a:xfrm>
                <a:off x="5070299" y="3721060"/>
                <a:ext cx="296191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51.8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71" name="Right Arrow 370"/>
              <p:cNvSpPr/>
              <p:nvPr/>
            </p:nvSpPr>
            <p:spPr>
              <a:xfrm>
                <a:off x="4437048" y="3716509"/>
                <a:ext cx="286665" cy="177672"/>
              </a:xfrm>
              <a:prstGeom prst="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368.3 kSps</a:t>
                </a:r>
                <a:endPara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72" name="Cube 371"/>
              <p:cNvSpPr/>
              <p:nvPr/>
            </p:nvSpPr>
            <p:spPr>
              <a:xfrm rot="5400000">
                <a:off x="6625787" y="1598395"/>
                <a:ext cx="710428" cy="1706334"/>
              </a:xfrm>
              <a:prstGeom prst="cube">
                <a:avLst>
                  <a:gd name="adj" fmla="val 8040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18286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98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testbench</a:t>
                </a:r>
                <a:r>
                  <a:rPr kumimoji="0" lang="en-US" sz="6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 control/data visualization</a:t>
                </a:r>
                <a:endParaRPr kumimoji="0" lang="en-US" sz="6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373" name="Left-Right Arrow 372"/>
              <p:cNvSpPr/>
              <p:nvPr/>
            </p:nvSpPr>
            <p:spPr>
              <a:xfrm rot="16200000">
                <a:off x="7201111" y="3008435"/>
                <a:ext cx="679010" cy="169325"/>
              </a:xfrm>
              <a:prstGeom prst="leftRightArrow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91430" tIns="45715" rIns="91430" bIns="45715" rtlCol="0" anchor="ctr"/>
              <a:lstStyle/>
              <a:p>
                <a:pPr marL="0" marR="0" lvl="0" indent="0" algn="ctr" defTabSz="91429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4" name="Elbow Connector 373"/>
              <p:cNvCxnSpPr>
                <a:stCxn id="342" idx="3"/>
                <a:endCxn id="333" idx="3"/>
              </p:cNvCxnSpPr>
              <p:nvPr/>
            </p:nvCxnSpPr>
            <p:spPr>
              <a:xfrm rot="10800000" flipH="1">
                <a:off x="793836" y="2419212"/>
                <a:ext cx="3072" cy="1189402"/>
              </a:xfrm>
              <a:prstGeom prst="bentConnector3">
                <a:avLst>
                  <a:gd name="adj1" fmla="val -5699902"/>
                </a:avLst>
              </a:prstGeom>
              <a:noFill/>
              <a:ln w="88900" cap="flat" cmpd="tri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75" name="TextBox 374"/>
              <p:cNvSpPr txBox="1"/>
              <p:nvPr/>
            </p:nvSpPr>
            <p:spPr>
              <a:xfrm rot="16200000">
                <a:off x="119469" y="2925483"/>
                <a:ext cx="1189402" cy="1768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1430" tIns="45715" rIns="91430" bIns="45715" rtlCol="0">
                <a:spAutoFit/>
              </a:bodyPr>
              <a:lstStyle/>
              <a:p>
                <a:pPr algn="ctr" defTabSz="914298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differential MCX pair</a:t>
                </a:r>
              </a:p>
            </p:txBody>
          </p:sp>
          <p:pic>
            <p:nvPicPr>
              <p:cNvPr id="376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3572" y="2252702"/>
                <a:ext cx="1551058" cy="439920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77" name="Picture 376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05" t="28373" r="20710" b="34559"/>
            <a:stretch/>
          </p:blipFill>
          <p:spPr bwMode="auto">
            <a:xfrm>
              <a:off x="13836063" y="15411441"/>
              <a:ext cx="2862019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" name="Picture 377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05" t="28373" r="20710" b="34559"/>
            <a:stretch/>
          </p:blipFill>
          <p:spPr bwMode="auto">
            <a:xfrm>
              <a:off x="20041844" y="15411441"/>
              <a:ext cx="2862019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9" name="TextBox 24"/>
            <p:cNvSpPr txBox="1"/>
            <p:nvPr/>
          </p:nvSpPr>
          <p:spPr>
            <a:xfrm>
              <a:off x="16651578" y="15363697"/>
              <a:ext cx="1547220" cy="38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9pPr>
            </a:lstStyle>
            <a:p>
              <a:pPr algn="ctr"/>
              <a:r>
                <a:rPr lang="en-US" sz="2800" dirty="0" smtClean="0"/>
                <a:t>TX Chassis</a:t>
              </a:r>
              <a:endParaRPr lang="en-US" sz="2800" dirty="0"/>
            </a:p>
          </p:txBody>
        </p:sp>
        <p:sp>
          <p:nvSpPr>
            <p:cNvPr id="419" name="TextBox 24"/>
            <p:cNvSpPr txBox="1"/>
            <p:nvPr/>
          </p:nvSpPr>
          <p:spPr>
            <a:xfrm>
              <a:off x="18515516" y="15367269"/>
              <a:ext cx="1500773" cy="38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9pPr>
            </a:lstStyle>
            <a:p>
              <a:pPr algn="ctr"/>
              <a:r>
                <a:rPr lang="en-US" sz="2800" dirty="0" smtClean="0"/>
                <a:t>RX Chassis</a:t>
              </a:r>
              <a:endParaRPr lang="en-US" sz="2800" dirty="0"/>
            </a:p>
          </p:txBody>
        </p:sp>
        <p:cxnSp>
          <p:nvCxnSpPr>
            <p:cNvPr id="422" name="Straight Arrow Connector 421"/>
            <p:cNvCxnSpPr/>
            <p:nvPr/>
          </p:nvCxnSpPr>
          <p:spPr>
            <a:xfrm>
              <a:off x="16833988" y="16887042"/>
              <a:ext cx="3001253" cy="0"/>
            </a:xfrm>
            <a:prstGeom prst="straightConnector1">
              <a:avLst/>
            </a:prstGeom>
            <a:ln w="88900" cmpd="tri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TextBox 24"/>
            <p:cNvSpPr txBox="1"/>
            <p:nvPr/>
          </p:nvSpPr>
          <p:spPr>
            <a:xfrm>
              <a:off x="16698025" y="15736601"/>
              <a:ext cx="1500773" cy="9678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9pPr>
            </a:lstStyle>
            <a:p>
              <a:r>
                <a:rPr lang="en-US" sz="2000" dirty="0" smtClean="0"/>
                <a:t>1 × PXIe-1082</a:t>
              </a:r>
            </a:p>
            <a:p>
              <a:r>
                <a:rPr lang="en-US" sz="2000" dirty="0"/>
                <a:t>1 × </a:t>
              </a:r>
              <a:r>
                <a:rPr lang="en-US" sz="2000" dirty="0" smtClean="0"/>
                <a:t>PXIe-8133</a:t>
              </a:r>
              <a:endParaRPr lang="en-US" sz="2000" dirty="0"/>
            </a:p>
            <a:p>
              <a:r>
                <a:rPr lang="en-US" sz="2000" dirty="0"/>
                <a:t>1 × </a:t>
              </a:r>
              <a:r>
                <a:rPr lang="en-US" sz="2000" dirty="0" smtClean="0"/>
                <a:t>PXIe-7965R</a:t>
              </a:r>
              <a:endParaRPr lang="en-US" sz="2000" dirty="0"/>
            </a:p>
            <a:p>
              <a:r>
                <a:rPr lang="en-US" sz="2000" dirty="0"/>
                <a:t>1 × </a:t>
              </a:r>
              <a:r>
                <a:rPr lang="en-US" sz="2000" dirty="0" smtClean="0"/>
                <a:t>NI-5781 FAM</a:t>
              </a:r>
              <a:endParaRPr lang="en-US" sz="2000" dirty="0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17078553" y="16887042"/>
              <a:ext cx="2320110" cy="517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30" tIns="45715" rIns="91430" bIns="45715" rtlCol="0">
              <a:spAutoFit/>
            </a:bodyPr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differential MCX 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pair</a:t>
              </a:r>
              <a:br>
                <a:rPr lang="en-US" sz="20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20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(quadrature component = 0)</a:t>
              </a:r>
              <a:endParaRPr lang="en-US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TextBox 24"/>
            <p:cNvSpPr txBox="1"/>
            <p:nvPr/>
          </p:nvSpPr>
          <p:spPr>
            <a:xfrm>
              <a:off x="18515516" y="15736601"/>
              <a:ext cx="1500773" cy="9678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华文新魏"/>
                  <a:cs typeface="华文新魏"/>
                </a:defRPr>
              </a:lvl9pPr>
            </a:lstStyle>
            <a:p>
              <a:r>
                <a:rPr lang="en-US" sz="2000" dirty="0" smtClean="0"/>
                <a:t>1 × PXIe-1082</a:t>
              </a:r>
            </a:p>
            <a:p>
              <a:r>
                <a:rPr lang="en-US" sz="2000" dirty="0"/>
                <a:t>1 × </a:t>
              </a:r>
              <a:r>
                <a:rPr lang="en-US" sz="2000" dirty="0" smtClean="0"/>
                <a:t>PXIe-8133</a:t>
              </a:r>
              <a:endParaRPr lang="en-US" sz="2000" dirty="0"/>
            </a:p>
            <a:p>
              <a:r>
                <a:rPr lang="en-US" sz="2000" dirty="0" smtClean="0"/>
                <a:t>2 </a:t>
              </a:r>
              <a:r>
                <a:rPr lang="en-US" sz="2000" dirty="0"/>
                <a:t>× </a:t>
              </a:r>
              <a:r>
                <a:rPr lang="en-US" sz="2000" dirty="0" smtClean="0"/>
                <a:t>PXIe-7965R</a:t>
              </a:r>
              <a:endParaRPr lang="en-US" sz="2000" dirty="0"/>
            </a:p>
            <a:p>
              <a:r>
                <a:rPr lang="en-US" sz="2000" dirty="0" smtClean="0"/>
                <a:t>1 </a:t>
              </a:r>
              <a:r>
                <a:rPr lang="en-US" sz="2000" dirty="0"/>
                <a:t>× </a:t>
              </a:r>
              <a:r>
                <a:rPr lang="en-US" sz="2000" dirty="0" smtClean="0"/>
                <a:t>NI-5781 FAM</a:t>
              </a:r>
              <a:endParaRPr lang="en-US" sz="2000" dirty="0"/>
            </a:p>
          </p:txBody>
        </p:sp>
      </p:grpSp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193" y="20878800"/>
            <a:ext cx="11598007" cy="404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" name="TextBox 515"/>
          <p:cNvSpPr txBox="1"/>
          <p:nvPr/>
        </p:nvSpPr>
        <p:spPr>
          <a:xfrm>
            <a:off x="18468172" y="20650200"/>
            <a:ext cx="4495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Droid Serif"/>
              </a:rPr>
              <a:t>LabVIEW</a:t>
            </a:r>
            <a:r>
              <a:rPr lang="en-US" sz="3200" dirty="0" smtClean="0">
                <a:latin typeface="Droid Serif"/>
              </a:rPr>
              <a:t> Front Panel</a:t>
            </a:r>
            <a:endParaRPr lang="en-US" sz="3200" dirty="0">
              <a:latin typeface="Droid Serif"/>
            </a:endParaRPr>
          </a:p>
        </p:txBody>
      </p:sp>
      <p:sp>
        <p:nvSpPr>
          <p:cNvPr id="452" name="TextBox 451"/>
          <p:cNvSpPr txBox="1"/>
          <p:nvPr/>
        </p:nvSpPr>
        <p:spPr>
          <a:xfrm>
            <a:off x="30251400" y="13835537"/>
            <a:ext cx="28712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roid Serif"/>
              </a:rPr>
              <a:t>BER Results</a:t>
            </a:r>
            <a:endParaRPr lang="en-US" sz="3200" dirty="0">
              <a:latin typeface="Droid Serif"/>
            </a:endParaRPr>
          </a:p>
        </p:txBody>
      </p:sp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0" y="22021800"/>
            <a:ext cx="8610600" cy="20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" name="Table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33897"/>
              </p:ext>
            </p:extLst>
          </p:nvPr>
        </p:nvGraphicFramePr>
        <p:xfrm>
          <a:off x="7924800" y="22888765"/>
          <a:ext cx="4267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14400"/>
                <a:gridCol w="838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Utilization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TX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RX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AMP+EQ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FPGA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slices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32.6%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94.2%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slice reg.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15.8%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39.3%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59.0%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slice</a:t>
                      </a:r>
                      <a:r>
                        <a:rPr lang="en-US" sz="2000" baseline="0" dirty="0" smtClean="0"/>
                        <a:t> LUTs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17.6%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42.4%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71.4%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DSP48s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7.3%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27.3%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blockRAMs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7.8%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18.4%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29.1%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5" name="TextBox 464"/>
          <p:cNvSpPr txBox="1"/>
          <p:nvPr/>
        </p:nvSpPr>
        <p:spPr>
          <a:xfrm>
            <a:off x="7898088" y="22303990"/>
            <a:ext cx="42939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roid Serif"/>
              </a:rPr>
              <a:t>FPGA Resource Usage</a:t>
            </a:r>
            <a:endParaRPr lang="en-US" sz="3200" dirty="0">
              <a:latin typeface="Droid Serif"/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27813000" y="20802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1B20"/>
                </a:solidFill>
              </a:rPr>
              <a:t>BER analyzed over typical PLC operating range</a:t>
            </a:r>
          </a:p>
          <a:p>
            <a:pPr marL="274320" indent="-274320">
              <a:buClr>
                <a:schemeClr val="accent6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1B20"/>
                </a:solidFill>
              </a:rPr>
              <a:t>Up to </a:t>
            </a:r>
            <a:r>
              <a:rPr lang="en-US" sz="2800" b="1" u="sng" dirty="0" smtClean="0">
                <a:solidFill>
                  <a:srgbClr val="0A1B20"/>
                </a:solidFill>
              </a:rPr>
              <a:t>8 dB</a:t>
            </a:r>
            <a:r>
              <a:rPr lang="en-US" sz="2800" b="1" dirty="0" smtClean="0">
                <a:solidFill>
                  <a:srgbClr val="0A1B20"/>
                </a:solidFill>
              </a:rPr>
              <a:t> </a:t>
            </a:r>
            <a:r>
              <a:rPr lang="en-US" sz="2800" dirty="0" smtClean="0">
                <a:solidFill>
                  <a:srgbClr val="0A1B20"/>
                </a:solidFill>
              </a:rPr>
              <a:t>SNR recovered using AMP algorithm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6310642" y="10144035"/>
            <a:ext cx="320405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roid Serif"/>
              </a:rPr>
              <a:t>Communication in a Smart Grid</a:t>
            </a:r>
            <a:endParaRPr lang="en-US" sz="3200" dirty="0">
              <a:latin typeface="Droid Serif"/>
            </a:endParaRPr>
          </a:p>
        </p:txBody>
      </p:sp>
      <p:sp>
        <p:nvSpPr>
          <p:cNvPr id="468" name="TextBox 467"/>
          <p:cNvSpPr txBox="1"/>
          <p:nvPr/>
        </p:nvSpPr>
        <p:spPr>
          <a:xfrm>
            <a:off x="18553275" y="24380250"/>
            <a:ext cx="23255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Droid Serif"/>
              </a:rPr>
              <a:t>w</a:t>
            </a:r>
            <a:r>
              <a:rPr lang="en-US" sz="3200" dirty="0" smtClean="0">
                <a:latin typeface="Droid Serif"/>
              </a:rPr>
              <a:t>ith AMP</a:t>
            </a:r>
            <a:endParaRPr lang="en-US" sz="3200" dirty="0">
              <a:latin typeface="Droid Serif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15299902" y="24384000"/>
            <a:ext cx="268329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roid Serif"/>
              </a:rPr>
              <a:t>conventional</a:t>
            </a:r>
            <a:endParaRPr lang="en-US" sz="3200" dirty="0">
              <a:latin typeface="Droid Serif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21560369" y="24384000"/>
            <a:ext cx="42262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roid Serif"/>
              </a:rPr>
              <a:t>input impulsive noise</a:t>
            </a:r>
            <a:endParaRPr lang="en-US" sz="3200" dirty="0">
              <a:latin typeface="Droid Serif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38200" y="26517600"/>
            <a:ext cx="1210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ctr">
              <a:buClr>
                <a:schemeClr val="accent6"/>
              </a:buClr>
              <a:buSzPct val="100000"/>
            </a:pPr>
            <a:r>
              <a:rPr lang="en-US" sz="2400" dirty="0" smtClean="0"/>
              <a:t>Project website:  http</a:t>
            </a:r>
            <a:r>
              <a:rPr lang="en-US" sz="2400" dirty="0"/>
              <a:t>://users.ece.utexas.edu/~bevans/projects/plc/</a:t>
            </a:r>
            <a:endParaRPr lang="en-US" sz="2400" dirty="0" smtClean="0">
              <a:solidFill>
                <a:srgbClr val="0A1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28008</TotalTime>
  <Words>462</Words>
  <Application>Microsoft Office PowerPoint</Application>
  <PresentationFormat>Custom</PresentationFormat>
  <Paragraphs>154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FPGA Implementation of a Message-Passing OFDM Receiver for Impulsive Noise Channels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Multi Input Multi Output Discrete Multitone Testbed</dc:title>
  <dc:creator>Aditya</dc:creator>
  <cp:lastModifiedBy>Karl</cp:lastModifiedBy>
  <cp:revision>219</cp:revision>
  <cp:lastPrinted>2013-08-01T00:06:29Z</cp:lastPrinted>
  <dcterms:created xsi:type="dcterms:W3CDTF">2010-01-22T23:11:12Z</dcterms:created>
  <dcterms:modified xsi:type="dcterms:W3CDTF">2013-08-01T00:09:47Z</dcterms:modified>
</cp:coreProperties>
</file>