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36576000" cy="27432000"/>
  <p:notesSz cx="29819600" cy="42341800"/>
  <p:defaultTextStyle>
    <a:defPPr>
      <a:defRPr lang="en-US"/>
    </a:defPPr>
    <a:lvl1pPr marL="0" algn="l" defTabSz="3657600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1pPr>
    <a:lvl2pPr marL="1828800" algn="l" defTabSz="3657600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2pPr>
    <a:lvl3pPr marL="3657600" algn="l" defTabSz="3657600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3pPr>
    <a:lvl4pPr marL="5486400" algn="l" defTabSz="3657600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4pPr>
    <a:lvl5pPr marL="7315200" algn="l" defTabSz="3657600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5pPr>
    <a:lvl6pPr marL="9144000" algn="l" defTabSz="3657600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6pPr>
    <a:lvl7pPr marL="10972800" algn="l" defTabSz="3657600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7pPr>
    <a:lvl8pPr marL="12801600" algn="l" defTabSz="3657600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8pPr>
    <a:lvl9pPr marL="14630400" algn="l" defTabSz="3657600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350B"/>
    <a:srgbClr val="1DE5E8"/>
    <a:srgbClr val="800000"/>
    <a:srgbClr val="CC0066"/>
    <a:srgbClr val="0A1B20"/>
    <a:srgbClr val="0E26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6604" autoAdjust="0"/>
    <p:restoredTop sz="95980" autoAdjust="0"/>
  </p:normalViewPr>
  <p:slideViewPr>
    <p:cSldViewPr>
      <p:cViewPr>
        <p:scale>
          <a:sx n="59" d="100"/>
          <a:sy n="59" d="100"/>
        </p:scale>
        <p:origin x="-480" y="3864"/>
      </p:cViewPr>
      <p:guideLst>
        <p:guide orient="horz" pos="8640"/>
        <p:guide pos="115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12921827" cy="2117090"/>
          </a:xfrm>
          <a:prstGeom prst="rect">
            <a:avLst/>
          </a:prstGeom>
        </p:spPr>
        <p:txBody>
          <a:bodyPr vert="horz" lIns="409166" tIns="204583" rIns="409166" bIns="204583" rtlCol="0"/>
          <a:lstStyle>
            <a:lvl1pPr algn="l">
              <a:defRPr sz="55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6890872" y="0"/>
            <a:ext cx="12921827" cy="2117090"/>
          </a:xfrm>
          <a:prstGeom prst="rect">
            <a:avLst/>
          </a:prstGeom>
        </p:spPr>
        <p:txBody>
          <a:bodyPr vert="horz" lIns="409166" tIns="204583" rIns="409166" bIns="204583" rtlCol="0"/>
          <a:lstStyle>
            <a:lvl1pPr algn="r">
              <a:defRPr sz="5500"/>
            </a:lvl1pPr>
          </a:lstStyle>
          <a:p>
            <a:fld id="{9BF2D969-2AD0-4579-97A6-344FA28B043C}" type="datetimeFigureOut">
              <a:rPr lang="en-US" smtClean="0"/>
              <a:pPr/>
              <a:t>9/23/15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25938" y="3178175"/>
            <a:ext cx="21169312" cy="158781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409166" tIns="204583" rIns="409166" bIns="20458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981960" y="20112355"/>
            <a:ext cx="23855680" cy="19053810"/>
          </a:xfrm>
          <a:prstGeom prst="rect">
            <a:avLst/>
          </a:prstGeom>
        </p:spPr>
        <p:txBody>
          <a:bodyPr vert="horz" lIns="409166" tIns="204583" rIns="409166" bIns="20458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40217363"/>
            <a:ext cx="12921827" cy="2117090"/>
          </a:xfrm>
          <a:prstGeom prst="rect">
            <a:avLst/>
          </a:prstGeom>
        </p:spPr>
        <p:txBody>
          <a:bodyPr vert="horz" lIns="409166" tIns="204583" rIns="409166" bIns="204583" rtlCol="0" anchor="b"/>
          <a:lstStyle>
            <a:lvl1pPr algn="l">
              <a:defRPr sz="55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6890872" y="40217363"/>
            <a:ext cx="12921827" cy="2117090"/>
          </a:xfrm>
          <a:prstGeom prst="rect">
            <a:avLst/>
          </a:prstGeom>
        </p:spPr>
        <p:txBody>
          <a:bodyPr vert="horz" lIns="409166" tIns="204583" rIns="409166" bIns="204583" rtlCol="0" anchor="b"/>
          <a:lstStyle>
            <a:lvl1pPr algn="r">
              <a:defRPr sz="5500"/>
            </a:lvl1pPr>
          </a:lstStyle>
          <a:p>
            <a:fld id="{7E2C579E-96BD-4416-AA86-035D8740F8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886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C579E-96BD-4416-AA86-035D8740F80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402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0" y="8521702"/>
            <a:ext cx="31089600" cy="5880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5544800"/>
            <a:ext cx="25603200" cy="7010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315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144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972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280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463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D16A8-2877-49FC-944B-91B079A6BA6A}" type="datetimeFigureOut">
              <a:rPr lang="en-US" smtClean="0"/>
              <a:pPr/>
              <a:t>9/23/15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C0BD3-0453-4F23-8816-75FF0196A0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71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D16A8-2877-49FC-944B-91B079A6BA6A}" type="datetimeFigureOut">
              <a:rPr lang="en-US" smtClean="0"/>
              <a:pPr/>
              <a:t>9/23/15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C0BD3-0453-4F23-8816-75FF0196A0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816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0" y="4394200"/>
            <a:ext cx="32918400" cy="93624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0" y="4394200"/>
            <a:ext cx="98145600" cy="93624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D16A8-2877-49FC-944B-91B079A6BA6A}" type="datetimeFigureOut">
              <a:rPr lang="en-US" smtClean="0"/>
              <a:pPr/>
              <a:t>9/23/15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C0BD3-0453-4F23-8816-75FF0196A0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674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D16A8-2877-49FC-944B-91B079A6BA6A}" type="datetimeFigureOut">
              <a:rPr lang="en-US" smtClean="0"/>
              <a:pPr/>
              <a:t>9/23/15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C0BD3-0453-4F23-8816-75FF0196A0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032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9252" y="17627602"/>
            <a:ext cx="31089600" cy="5448300"/>
          </a:xfrm>
        </p:spPr>
        <p:txBody>
          <a:bodyPr anchor="t"/>
          <a:lstStyle>
            <a:lvl1pPr algn="l">
              <a:defRPr sz="16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89252" y="11626854"/>
            <a:ext cx="31089600" cy="6000748"/>
          </a:xfrm>
        </p:spPr>
        <p:txBody>
          <a:bodyPr anchor="b"/>
          <a:lstStyle>
            <a:lvl1pPr marL="0" indent="0">
              <a:buNone/>
              <a:defRPr sz="8000">
                <a:solidFill>
                  <a:schemeClr val="tx1">
                    <a:tint val="75000"/>
                  </a:schemeClr>
                </a:solidFill>
              </a:defRPr>
            </a:lvl1pPr>
            <a:lvl2pPr marL="1828800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2pPr>
            <a:lvl3pPr marL="365760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3pPr>
            <a:lvl4pPr marL="5486400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4pPr>
            <a:lvl5pPr marL="7315200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5pPr>
            <a:lvl6pPr marL="9144000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6pPr>
            <a:lvl7pPr marL="10972800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7pPr>
            <a:lvl8pPr marL="12801600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8pPr>
            <a:lvl9pPr marL="14630400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D16A8-2877-49FC-944B-91B079A6BA6A}" type="datetimeFigureOut">
              <a:rPr lang="en-US" smtClean="0"/>
              <a:pPr/>
              <a:t>9/23/15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C0BD3-0453-4F23-8816-75FF0196A0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382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0" y="25603200"/>
            <a:ext cx="65532000" cy="72415400"/>
          </a:xfrm>
        </p:spPr>
        <p:txBody>
          <a:bodyPr/>
          <a:lstStyle>
            <a:lvl1pPr>
              <a:defRPr sz="11200"/>
            </a:lvl1pPr>
            <a:lvl2pPr>
              <a:defRPr sz="9600"/>
            </a:lvl2pPr>
            <a:lvl3pPr>
              <a:defRPr sz="80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456800" y="25603200"/>
            <a:ext cx="65532000" cy="72415400"/>
          </a:xfrm>
        </p:spPr>
        <p:txBody>
          <a:bodyPr/>
          <a:lstStyle>
            <a:lvl1pPr>
              <a:defRPr sz="11200"/>
            </a:lvl1pPr>
            <a:lvl2pPr>
              <a:defRPr sz="9600"/>
            </a:lvl2pPr>
            <a:lvl3pPr>
              <a:defRPr sz="80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D16A8-2877-49FC-944B-91B079A6BA6A}" type="datetimeFigureOut">
              <a:rPr lang="en-US" smtClean="0"/>
              <a:pPr/>
              <a:t>9/23/15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C0BD3-0453-4F23-8816-75FF0196A0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758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098552"/>
            <a:ext cx="32918400" cy="4572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0" y="6140452"/>
            <a:ext cx="16160752" cy="2559048"/>
          </a:xfrm>
        </p:spPr>
        <p:txBody>
          <a:bodyPr anchor="b"/>
          <a:lstStyle>
            <a:lvl1pPr marL="0" indent="0">
              <a:buNone/>
              <a:defRPr sz="9600" b="1"/>
            </a:lvl1pPr>
            <a:lvl2pPr marL="1828800" indent="0">
              <a:buNone/>
              <a:defRPr sz="8000" b="1"/>
            </a:lvl2pPr>
            <a:lvl3pPr marL="3657600" indent="0">
              <a:buNone/>
              <a:defRPr sz="7200" b="1"/>
            </a:lvl3pPr>
            <a:lvl4pPr marL="5486400" indent="0">
              <a:buNone/>
              <a:defRPr sz="6400" b="1"/>
            </a:lvl4pPr>
            <a:lvl5pPr marL="7315200" indent="0">
              <a:buNone/>
              <a:defRPr sz="6400" b="1"/>
            </a:lvl5pPr>
            <a:lvl6pPr marL="9144000" indent="0">
              <a:buNone/>
              <a:defRPr sz="6400" b="1"/>
            </a:lvl6pPr>
            <a:lvl7pPr marL="10972800" indent="0">
              <a:buNone/>
              <a:defRPr sz="6400" b="1"/>
            </a:lvl7pPr>
            <a:lvl8pPr marL="12801600" indent="0">
              <a:buNone/>
              <a:defRPr sz="6400" b="1"/>
            </a:lvl8pPr>
            <a:lvl9pPr marL="14630400" indent="0">
              <a:buNone/>
              <a:defRPr sz="6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28800" y="8699500"/>
            <a:ext cx="16160752" cy="15805152"/>
          </a:xfrm>
        </p:spPr>
        <p:txBody>
          <a:bodyPr/>
          <a:lstStyle>
            <a:lvl1pPr>
              <a:defRPr sz="9600"/>
            </a:lvl1pPr>
            <a:lvl2pPr>
              <a:defRPr sz="8000"/>
            </a:lvl2pPr>
            <a:lvl3pPr>
              <a:defRPr sz="7200"/>
            </a:lvl3pPr>
            <a:lvl4pPr>
              <a:defRPr sz="6400"/>
            </a:lvl4pPr>
            <a:lvl5pPr>
              <a:defRPr sz="6400"/>
            </a:lvl5pPr>
            <a:lvl6pPr>
              <a:defRPr sz="6400"/>
            </a:lvl6pPr>
            <a:lvl7pPr>
              <a:defRPr sz="6400"/>
            </a:lvl7pPr>
            <a:lvl8pPr>
              <a:defRPr sz="6400"/>
            </a:lvl8pPr>
            <a:lvl9pPr>
              <a:defRPr sz="6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8580102" y="6140452"/>
            <a:ext cx="16167100" cy="2559048"/>
          </a:xfrm>
        </p:spPr>
        <p:txBody>
          <a:bodyPr anchor="b"/>
          <a:lstStyle>
            <a:lvl1pPr marL="0" indent="0">
              <a:buNone/>
              <a:defRPr sz="9600" b="1"/>
            </a:lvl1pPr>
            <a:lvl2pPr marL="1828800" indent="0">
              <a:buNone/>
              <a:defRPr sz="8000" b="1"/>
            </a:lvl2pPr>
            <a:lvl3pPr marL="3657600" indent="0">
              <a:buNone/>
              <a:defRPr sz="7200" b="1"/>
            </a:lvl3pPr>
            <a:lvl4pPr marL="5486400" indent="0">
              <a:buNone/>
              <a:defRPr sz="6400" b="1"/>
            </a:lvl4pPr>
            <a:lvl5pPr marL="7315200" indent="0">
              <a:buNone/>
              <a:defRPr sz="6400" b="1"/>
            </a:lvl5pPr>
            <a:lvl6pPr marL="9144000" indent="0">
              <a:buNone/>
              <a:defRPr sz="6400" b="1"/>
            </a:lvl6pPr>
            <a:lvl7pPr marL="10972800" indent="0">
              <a:buNone/>
              <a:defRPr sz="6400" b="1"/>
            </a:lvl7pPr>
            <a:lvl8pPr marL="12801600" indent="0">
              <a:buNone/>
              <a:defRPr sz="6400" b="1"/>
            </a:lvl8pPr>
            <a:lvl9pPr marL="14630400" indent="0">
              <a:buNone/>
              <a:defRPr sz="6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8580102" y="8699500"/>
            <a:ext cx="16167100" cy="15805152"/>
          </a:xfrm>
        </p:spPr>
        <p:txBody>
          <a:bodyPr/>
          <a:lstStyle>
            <a:lvl1pPr>
              <a:defRPr sz="9600"/>
            </a:lvl1pPr>
            <a:lvl2pPr>
              <a:defRPr sz="8000"/>
            </a:lvl2pPr>
            <a:lvl3pPr>
              <a:defRPr sz="7200"/>
            </a:lvl3pPr>
            <a:lvl4pPr>
              <a:defRPr sz="6400"/>
            </a:lvl4pPr>
            <a:lvl5pPr>
              <a:defRPr sz="6400"/>
            </a:lvl5pPr>
            <a:lvl6pPr>
              <a:defRPr sz="6400"/>
            </a:lvl6pPr>
            <a:lvl7pPr>
              <a:defRPr sz="6400"/>
            </a:lvl7pPr>
            <a:lvl8pPr>
              <a:defRPr sz="6400"/>
            </a:lvl8pPr>
            <a:lvl9pPr>
              <a:defRPr sz="6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D16A8-2877-49FC-944B-91B079A6BA6A}" type="datetimeFigureOut">
              <a:rPr lang="en-US" smtClean="0"/>
              <a:pPr/>
              <a:t>9/23/15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C0BD3-0453-4F23-8816-75FF0196A0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14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D16A8-2877-49FC-944B-91B079A6BA6A}" type="datetimeFigureOut">
              <a:rPr lang="en-US" smtClean="0"/>
              <a:pPr/>
              <a:t>9/23/15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C0BD3-0453-4F23-8816-75FF0196A0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589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D16A8-2877-49FC-944B-91B079A6BA6A}" type="datetimeFigureOut">
              <a:rPr lang="en-US" smtClean="0"/>
              <a:pPr/>
              <a:t>9/23/15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C0BD3-0453-4F23-8816-75FF0196A0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078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2" y="1092200"/>
            <a:ext cx="12033252" cy="4648200"/>
          </a:xfrm>
        </p:spPr>
        <p:txBody>
          <a:bodyPr anchor="b"/>
          <a:lstStyle>
            <a:lvl1pPr algn="l">
              <a:defRPr sz="8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00200" y="1092202"/>
            <a:ext cx="20447000" cy="23412452"/>
          </a:xfrm>
        </p:spPr>
        <p:txBody>
          <a:bodyPr/>
          <a:lstStyle>
            <a:lvl1pPr>
              <a:defRPr sz="12800"/>
            </a:lvl1pPr>
            <a:lvl2pPr>
              <a:defRPr sz="11200"/>
            </a:lvl2pPr>
            <a:lvl3pPr>
              <a:defRPr sz="9600"/>
            </a:lvl3pPr>
            <a:lvl4pPr>
              <a:defRPr sz="8000"/>
            </a:lvl4pPr>
            <a:lvl5pPr>
              <a:defRPr sz="8000"/>
            </a:lvl5pPr>
            <a:lvl6pPr>
              <a:defRPr sz="8000"/>
            </a:lvl6pPr>
            <a:lvl7pPr>
              <a:defRPr sz="8000"/>
            </a:lvl7pPr>
            <a:lvl8pPr>
              <a:defRPr sz="8000"/>
            </a:lvl8pPr>
            <a:lvl9pPr>
              <a:defRPr sz="8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2" y="5740402"/>
            <a:ext cx="12033252" cy="18764252"/>
          </a:xfrm>
        </p:spPr>
        <p:txBody>
          <a:bodyPr/>
          <a:lstStyle>
            <a:lvl1pPr marL="0" indent="0">
              <a:buNone/>
              <a:defRPr sz="5600"/>
            </a:lvl1pPr>
            <a:lvl2pPr marL="1828800" indent="0">
              <a:buNone/>
              <a:defRPr sz="4800"/>
            </a:lvl2pPr>
            <a:lvl3pPr marL="3657600" indent="0">
              <a:buNone/>
              <a:defRPr sz="4000"/>
            </a:lvl3pPr>
            <a:lvl4pPr marL="5486400" indent="0">
              <a:buNone/>
              <a:defRPr sz="3600"/>
            </a:lvl4pPr>
            <a:lvl5pPr marL="7315200" indent="0">
              <a:buNone/>
              <a:defRPr sz="3600"/>
            </a:lvl5pPr>
            <a:lvl6pPr marL="9144000" indent="0">
              <a:buNone/>
              <a:defRPr sz="3600"/>
            </a:lvl6pPr>
            <a:lvl7pPr marL="10972800" indent="0">
              <a:buNone/>
              <a:defRPr sz="3600"/>
            </a:lvl7pPr>
            <a:lvl8pPr marL="12801600" indent="0">
              <a:buNone/>
              <a:defRPr sz="3600"/>
            </a:lvl8pPr>
            <a:lvl9pPr marL="14630400" indent="0">
              <a:buNone/>
              <a:defRPr sz="3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D16A8-2877-49FC-944B-91B079A6BA6A}" type="datetimeFigureOut">
              <a:rPr lang="en-US" smtClean="0"/>
              <a:pPr/>
              <a:t>9/23/15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C0BD3-0453-4F23-8816-75FF0196A0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15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69152" y="19202400"/>
            <a:ext cx="21945600" cy="2266952"/>
          </a:xfrm>
        </p:spPr>
        <p:txBody>
          <a:bodyPr anchor="b"/>
          <a:lstStyle>
            <a:lvl1pPr algn="l">
              <a:defRPr sz="8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169152" y="2451100"/>
            <a:ext cx="21945600" cy="16459200"/>
          </a:xfrm>
        </p:spPr>
        <p:txBody>
          <a:bodyPr/>
          <a:lstStyle>
            <a:lvl1pPr marL="0" indent="0">
              <a:buNone/>
              <a:defRPr sz="12800"/>
            </a:lvl1pPr>
            <a:lvl2pPr marL="1828800" indent="0">
              <a:buNone/>
              <a:defRPr sz="11200"/>
            </a:lvl2pPr>
            <a:lvl3pPr marL="3657600" indent="0">
              <a:buNone/>
              <a:defRPr sz="9600"/>
            </a:lvl3pPr>
            <a:lvl4pPr marL="5486400" indent="0">
              <a:buNone/>
              <a:defRPr sz="8000"/>
            </a:lvl4pPr>
            <a:lvl5pPr marL="7315200" indent="0">
              <a:buNone/>
              <a:defRPr sz="8000"/>
            </a:lvl5pPr>
            <a:lvl6pPr marL="9144000" indent="0">
              <a:buNone/>
              <a:defRPr sz="8000"/>
            </a:lvl6pPr>
            <a:lvl7pPr marL="10972800" indent="0">
              <a:buNone/>
              <a:defRPr sz="8000"/>
            </a:lvl7pPr>
            <a:lvl8pPr marL="12801600" indent="0">
              <a:buNone/>
              <a:defRPr sz="8000"/>
            </a:lvl8pPr>
            <a:lvl9pPr marL="14630400" indent="0">
              <a:buNone/>
              <a:defRPr sz="8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9152" y="21469352"/>
            <a:ext cx="21945600" cy="3219448"/>
          </a:xfrm>
        </p:spPr>
        <p:txBody>
          <a:bodyPr/>
          <a:lstStyle>
            <a:lvl1pPr marL="0" indent="0">
              <a:buNone/>
              <a:defRPr sz="5600"/>
            </a:lvl1pPr>
            <a:lvl2pPr marL="1828800" indent="0">
              <a:buNone/>
              <a:defRPr sz="4800"/>
            </a:lvl2pPr>
            <a:lvl3pPr marL="3657600" indent="0">
              <a:buNone/>
              <a:defRPr sz="4000"/>
            </a:lvl3pPr>
            <a:lvl4pPr marL="5486400" indent="0">
              <a:buNone/>
              <a:defRPr sz="3600"/>
            </a:lvl4pPr>
            <a:lvl5pPr marL="7315200" indent="0">
              <a:buNone/>
              <a:defRPr sz="3600"/>
            </a:lvl5pPr>
            <a:lvl6pPr marL="9144000" indent="0">
              <a:buNone/>
              <a:defRPr sz="3600"/>
            </a:lvl6pPr>
            <a:lvl7pPr marL="10972800" indent="0">
              <a:buNone/>
              <a:defRPr sz="3600"/>
            </a:lvl7pPr>
            <a:lvl8pPr marL="12801600" indent="0">
              <a:buNone/>
              <a:defRPr sz="3600"/>
            </a:lvl8pPr>
            <a:lvl9pPr marL="14630400" indent="0">
              <a:buNone/>
              <a:defRPr sz="3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D16A8-2877-49FC-944B-91B079A6BA6A}" type="datetimeFigureOut">
              <a:rPr lang="en-US" smtClean="0"/>
              <a:pPr/>
              <a:t>9/23/15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C0BD3-0453-4F23-8816-75FF0196A0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545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28800" y="1098552"/>
            <a:ext cx="32918400" cy="4572000"/>
          </a:xfrm>
          <a:prstGeom prst="rect">
            <a:avLst/>
          </a:prstGeom>
        </p:spPr>
        <p:txBody>
          <a:bodyPr vert="horz" lIns="365760" tIns="182880" rIns="365760" bIns="18288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0" y="6400802"/>
            <a:ext cx="32918400" cy="18103852"/>
          </a:xfrm>
          <a:prstGeom prst="rect">
            <a:avLst/>
          </a:prstGeom>
        </p:spPr>
        <p:txBody>
          <a:bodyPr vert="horz" lIns="365760" tIns="182880" rIns="365760" bIns="18288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28800" y="25425402"/>
            <a:ext cx="8534400" cy="1460500"/>
          </a:xfrm>
          <a:prstGeom prst="rect">
            <a:avLst/>
          </a:prstGeom>
        </p:spPr>
        <p:txBody>
          <a:bodyPr vert="horz" lIns="365760" tIns="182880" rIns="365760" bIns="182880" rtlCol="0" anchor="ctr"/>
          <a:lstStyle>
            <a:lvl1pPr algn="l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AD16A8-2877-49FC-944B-91B079A6BA6A}" type="datetimeFigureOut">
              <a:rPr lang="en-US" smtClean="0"/>
              <a:pPr/>
              <a:t>9/23/15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496800" y="25425402"/>
            <a:ext cx="11582400" cy="1460500"/>
          </a:xfrm>
          <a:prstGeom prst="rect">
            <a:avLst/>
          </a:prstGeom>
        </p:spPr>
        <p:txBody>
          <a:bodyPr vert="horz" lIns="365760" tIns="182880" rIns="365760" bIns="182880" rtlCol="0" anchor="ctr"/>
          <a:lstStyle>
            <a:lvl1pPr algn="ctr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6212800" y="25425402"/>
            <a:ext cx="8534400" cy="1460500"/>
          </a:xfrm>
          <a:prstGeom prst="rect">
            <a:avLst/>
          </a:prstGeom>
        </p:spPr>
        <p:txBody>
          <a:bodyPr vert="horz" lIns="365760" tIns="182880" rIns="365760" bIns="182880" rtlCol="0" anchor="ctr"/>
          <a:lstStyle>
            <a:lvl1pPr algn="r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C0BD3-0453-4F23-8816-75FF0196A0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682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657600" rtl="0" eaLnBrk="1" latinLnBrk="0" hangingPunct="1">
        <a:spcBef>
          <a:spcPct val="0"/>
        </a:spcBef>
        <a:buNone/>
        <a:defRPr sz="17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71600" indent="-1371600" algn="l" defTabSz="3657600" rtl="0" eaLnBrk="1" latinLnBrk="0" hangingPunct="1">
        <a:spcBef>
          <a:spcPct val="20000"/>
        </a:spcBef>
        <a:buFont typeface="Arial" pitchFamily="34" charset="0"/>
        <a:buChar char="•"/>
        <a:defRPr sz="12800" kern="1200">
          <a:solidFill>
            <a:schemeClr val="tx1"/>
          </a:solidFill>
          <a:latin typeface="+mn-lt"/>
          <a:ea typeface="+mn-ea"/>
          <a:cs typeface="+mn-cs"/>
        </a:defRPr>
      </a:lvl1pPr>
      <a:lvl2pPr marL="2971800" indent="-1143000" algn="l" defTabSz="3657600" rtl="0" eaLnBrk="1" latinLnBrk="0" hangingPunct="1">
        <a:spcBef>
          <a:spcPct val="20000"/>
        </a:spcBef>
        <a:buFont typeface="Arial" pitchFamily="34" charset="0"/>
        <a:buChar char="–"/>
        <a:defRPr sz="112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0" indent="-914400" algn="l" defTabSz="365760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6400800" indent="-914400" algn="l" defTabSz="3657600" rtl="0" eaLnBrk="1" latinLnBrk="0" hangingPunct="1">
        <a:spcBef>
          <a:spcPct val="20000"/>
        </a:spcBef>
        <a:buFont typeface="Arial" pitchFamily="34" charset="0"/>
        <a:buChar char="–"/>
        <a:defRPr sz="8000" kern="1200">
          <a:solidFill>
            <a:schemeClr val="tx1"/>
          </a:solidFill>
          <a:latin typeface="+mn-lt"/>
          <a:ea typeface="+mn-ea"/>
          <a:cs typeface="+mn-cs"/>
        </a:defRPr>
      </a:lvl4pPr>
      <a:lvl5pPr marL="8229600" indent="-914400" algn="l" defTabSz="3657600" rtl="0" eaLnBrk="1" latinLnBrk="0" hangingPunct="1">
        <a:spcBef>
          <a:spcPct val="20000"/>
        </a:spcBef>
        <a:buFont typeface="Arial" pitchFamily="34" charset="0"/>
        <a:buChar char="»"/>
        <a:defRPr sz="8000" kern="1200">
          <a:solidFill>
            <a:schemeClr val="tx1"/>
          </a:solidFill>
          <a:latin typeface="+mn-lt"/>
          <a:ea typeface="+mn-ea"/>
          <a:cs typeface="+mn-cs"/>
        </a:defRPr>
      </a:lvl5pPr>
      <a:lvl6pPr marL="10058400" indent="-914400" algn="l" defTabSz="3657600" rtl="0" eaLnBrk="1" latinLnBrk="0" hangingPunct="1">
        <a:spcBef>
          <a:spcPct val="20000"/>
        </a:spcBef>
        <a:buFont typeface="Arial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6pPr>
      <a:lvl7pPr marL="11887200" indent="-914400" algn="l" defTabSz="3657600" rtl="0" eaLnBrk="1" latinLnBrk="0" hangingPunct="1">
        <a:spcBef>
          <a:spcPct val="20000"/>
        </a:spcBef>
        <a:buFont typeface="Arial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0" indent="-914400" algn="l" defTabSz="3657600" rtl="0" eaLnBrk="1" latinLnBrk="0" hangingPunct="1">
        <a:spcBef>
          <a:spcPct val="20000"/>
        </a:spcBef>
        <a:buFont typeface="Arial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8pPr>
      <a:lvl9pPr marL="15544800" indent="-914400" algn="l" defTabSz="3657600" rtl="0" eaLnBrk="1" latinLnBrk="0" hangingPunct="1">
        <a:spcBef>
          <a:spcPct val="20000"/>
        </a:spcBef>
        <a:buFont typeface="Arial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1pPr>
      <a:lvl2pPr marL="18288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36576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3pPr>
      <a:lvl4pPr marL="54864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4pPr>
      <a:lvl5pPr marL="73152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6pPr>
      <a:lvl7pPr marL="109728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7pPr>
      <a:lvl8pPr marL="128016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8pPr>
      <a:lvl9pPr marL="146304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.jpg"/><Relationship Id="rId12" Type="http://schemas.openxmlformats.org/officeDocument/2006/relationships/image" Target="../media/image10.jpg"/><Relationship Id="rId13" Type="http://schemas.openxmlformats.org/officeDocument/2006/relationships/image" Target="../media/image11.jpg"/><Relationship Id="rId14" Type="http://schemas.openxmlformats.org/officeDocument/2006/relationships/image" Target="../media/image12.jpg"/><Relationship Id="rId15" Type="http://schemas.openxmlformats.org/officeDocument/2006/relationships/image" Target="../media/image13.jpg"/><Relationship Id="rId16" Type="http://schemas.openxmlformats.org/officeDocument/2006/relationships/image" Target="../media/image14.jpg"/><Relationship Id="rId17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5" Type="http://schemas.openxmlformats.org/officeDocument/2006/relationships/image" Target="../media/image3.jp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jpg"/><Relationship Id="rId10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同侧圆角矩形 15"/>
          <p:cNvSpPr/>
          <p:nvPr/>
        </p:nvSpPr>
        <p:spPr>
          <a:xfrm>
            <a:off x="23622000" y="3048000"/>
            <a:ext cx="12039600" cy="838200"/>
          </a:xfrm>
          <a:prstGeom prst="round2SameRect">
            <a:avLst>
              <a:gd name="adj1" fmla="val 42708"/>
              <a:gd name="adj2" fmla="val 0"/>
            </a:avLst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4800" dirty="0" smtClean="0">
                <a:latin typeface="Tw Cen MT"/>
                <a:cs typeface="Tw Cen MT"/>
              </a:rPr>
              <a:t>Performance of Full-Reference </a:t>
            </a:r>
            <a:r>
              <a:rPr kumimoji="1" lang="en-US" altLang="zh-CN" sz="4800" dirty="0">
                <a:latin typeface="Tw Cen MT"/>
                <a:cs typeface="Tw Cen MT"/>
              </a:rPr>
              <a:t>A</a:t>
            </a:r>
            <a:r>
              <a:rPr kumimoji="1" lang="en-US" altLang="zh-CN" sz="4800" dirty="0" smtClean="0">
                <a:latin typeface="Tw Cen MT"/>
                <a:cs typeface="Tw Cen MT"/>
              </a:rPr>
              <a:t>lgorithms</a:t>
            </a:r>
            <a:endParaRPr kumimoji="1" lang="en-US" altLang="zh-CN" sz="4800" dirty="0">
              <a:latin typeface="Tw Cen MT"/>
              <a:cs typeface="Tw Cen MT"/>
            </a:endParaRPr>
          </a:p>
        </p:txBody>
      </p:sp>
      <p:sp>
        <p:nvSpPr>
          <p:cNvPr id="194" name="文本框 53"/>
          <p:cNvSpPr txBox="1"/>
          <p:nvPr/>
        </p:nvSpPr>
        <p:spPr>
          <a:xfrm>
            <a:off x="11125200" y="18288000"/>
            <a:ext cx="12039600" cy="7848304"/>
          </a:xfrm>
          <a:prstGeom prst="rect">
            <a:avLst/>
          </a:prstGeom>
          <a:gradFill>
            <a:gsLst>
              <a:gs pos="20000">
                <a:schemeClr val="accent3">
                  <a:lumMod val="60000"/>
                  <a:lumOff val="40000"/>
                </a:schemeClr>
              </a:gs>
              <a:gs pos="50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5400000" scaled="0"/>
          </a:gradFill>
          <a:ln w="6350" cmpd="sng">
            <a:solidFill>
              <a:srgbClr val="003300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Tw Cen MT" panose="020B0602020104020603" pitchFamily="34" charset="0"/>
              </a:rPr>
              <a:t>Evaluated on Dell U2412M </a:t>
            </a:r>
            <a:r>
              <a:rPr lang="en-US" sz="3600" dirty="0" smtClean="0">
                <a:latin typeface="Tw Cen MT" panose="020B0602020104020603" pitchFamily="34" charset="0"/>
              </a:rPr>
              <a:t>24-inch </a:t>
            </a:r>
            <a:r>
              <a:rPr lang="en-US" sz="3600" dirty="0" smtClean="0">
                <a:latin typeface="Tw Cen MT" panose="020B0602020104020603" pitchFamily="34" charset="0"/>
              </a:rPr>
              <a:t>displays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latin typeface="Tw Cen MT" panose="020B0602020104020603" pitchFamily="34" charset="0"/>
              </a:rPr>
              <a:t>6</a:t>
            </a:r>
            <a:r>
              <a:rPr lang="en-US" sz="3600" dirty="0" smtClean="0">
                <a:latin typeface="Tw Cen MT" panose="020B0602020104020603" pitchFamily="34" charset="0"/>
              </a:rPr>
              <a:t>4 subjects evaluated every image over three sessions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Tw Cen MT" panose="020B0602020104020603" pitchFamily="34" charset="0"/>
              </a:rPr>
              <a:t>Single Stimulus Continuous Evaluation on a scale of [0,100]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Tw Cen MT" panose="020B0602020104020603" pitchFamily="34" charset="0"/>
              </a:rPr>
              <a:t>Reference and distorted images evaluated in same session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Tw Cen MT" panose="020B0602020104020603" pitchFamily="34" charset="0"/>
              </a:rPr>
              <a:t>Differential Mean Opinion Score obtained for each image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dirty="0">
              <a:latin typeface="Tw Cen MT" panose="020B06020201040206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dirty="0" smtClean="0">
              <a:latin typeface="Tw Cen MT" panose="020B06020201040206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dirty="0" smtClean="0">
              <a:latin typeface="Tw Cen MT" panose="020B06020201040206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dirty="0" smtClean="0">
              <a:latin typeface="Tw Cen MT" panose="020B06020201040206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dirty="0">
              <a:latin typeface="Tw Cen MT" panose="020B06020201040206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dirty="0" smtClean="0">
              <a:latin typeface="Tw Cen MT" panose="020B06020201040206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dirty="0">
              <a:latin typeface="Tw Cen MT" panose="020B06020201040206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dirty="0" smtClean="0">
              <a:latin typeface="Tw Cen MT" panose="020B0602020104020603" pitchFamily="34" charset="0"/>
            </a:endParaRPr>
          </a:p>
          <a:p>
            <a:endParaRPr lang="en-US" sz="3600" dirty="0" smtClean="0">
              <a:latin typeface="Tw Cen MT" panose="020B0602020104020603" pitchFamily="34" charset="0"/>
            </a:endParaRPr>
          </a:p>
        </p:txBody>
      </p:sp>
      <p:sp>
        <p:nvSpPr>
          <p:cNvPr id="195" name="同侧圆角矩形 15"/>
          <p:cNvSpPr/>
          <p:nvPr/>
        </p:nvSpPr>
        <p:spPr>
          <a:xfrm>
            <a:off x="11125200" y="17449800"/>
            <a:ext cx="12039600" cy="838200"/>
          </a:xfrm>
          <a:prstGeom prst="round2SameRect">
            <a:avLst>
              <a:gd name="adj1" fmla="val 42708"/>
              <a:gd name="adj2" fmla="val 0"/>
            </a:avLst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4800" dirty="0" smtClean="0">
                <a:latin typeface="Tw Cen MT"/>
                <a:cs typeface="Tw Cen MT"/>
              </a:rPr>
              <a:t>Subjective Study Methodology</a:t>
            </a:r>
          </a:p>
        </p:txBody>
      </p:sp>
      <p:sp>
        <p:nvSpPr>
          <p:cNvPr id="165" name="文本框 53"/>
          <p:cNvSpPr txBox="1"/>
          <p:nvPr/>
        </p:nvSpPr>
        <p:spPr>
          <a:xfrm>
            <a:off x="304800" y="18288000"/>
            <a:ext cx="10328593" cy="7848304"/>
          </a:xfrm>
          <a:prstGeom prst="rect">
            <a:avLst/>
          </a:prstGeom>
          <a:gradFill>
            <a:gsLst>
              <a:gs pos="20000">
                <a:schemeClr val="accent3">
                  <a:lumMod val="60000"/>
                  <a:lumOff val="40000"/>
                </a:schemeClr>
              </a:gs>
              <a:gs pos="50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5400000" scaled="0"/>
          </a:gradFill>
          <a:ln w="6350" cmpd="sng">
            <a:solidFill>
              <a:srgbClr val="003300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latin typeface="Tw Cen MT" panose="020B0602020104020603" pitchFamily="34" charset="0"/>
              </a:rPr>
              <a:t>Sources of graphics </a:t>
            </a:r>
            <a:r>
              <a:rPr lang="en-US" sz="3600" dirty="0" smtClean="0">
                <a:latin typeface="Tw Cen MT" panose="020B0602020104020603" pitchFamily="34" charset="0"/>
              </a:rPr>
              <a:t>data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dirty="0" smtClean="0">
              <a:latin typeface="Tw Cen MT" panose="020B06020201040206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dirty="0">
              <a:latin typeface="Tw Cen MT" panose="020B06020201040206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Tw Cen MT" panose="020B0602020104020603" pitchFamily="34" charset="0"/>
              </a:rPr>
              <a:t>Artifacts</a:t>
            </a:r>
            <a:endParaRPr lang="en-US" sz="3600" dirty="0">
              <a:latin typeface="Tw Cen MT" panose="020B06020201040206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dirty="0" smtClean="0">
              <a:latin typeface="Tw Cen MT" panose="020B06020201040206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dirty="0">
              <a:latin typeface="Tw Cen MT" panose="020B06020201040206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3600" dirty="0" smtClean="0">
                <a:latin typeface="Tw Cen MT" panose="020B0602020104020603" pitchFamily="34" charset="0"/>
              </a:rPr>
              <a:t>Multiple </a:t>
            </a:r>
            <a:r>
              <a:rPr lang="en-US" sz="3600" dirty="0">
                <a:latin typeface="Tw Cen MT" panose="020B0602020104020603" pitchFamily="34" charset="0"/>
              </a:rPr>
              <a:t>artifacts </a:t>
            </a:r>
            <a:r>
              <a:rPr lang="en-US" sz="3600" dirty="0" smtClean="0">
                <a:latin typeface="Tw Cen MT" panose="020B0602020104020603" pitchFamily="34" charset="0"/>
              </a:rPr>
              <a:t>may occur </a:t>
            </a:r>
            <a:r>
              <a:rPr lang="en-US" sz="3600" dirty="0">
                <a:latin typeface="Tw Cen MT" panose="020B0602020104020603" pitchFamily="34" charset="0"/>
              </a:rPr>
              <a:t>at </a:t>
            </a:r>
            <a:r>
              <a:rPr lang="en-US" sz="3600" dirty="0" smtClean="0">
                <a:latin typeface="Tw Cen MT" panose="020B0602020104020603" pitchFamily="34" charset="0"/>
              </a:rPr>
              <a:t>same time</a:t>
            </a:r>
            <a:endParaRPr lang="en-US" sz="3600" dirty="0">
              <a:latin typeface="Tw Cen MT" panose="020B06020201040206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3600" dirty="0" smtClean="0">
              <a:latin typeface="Tw Cen MT" panose="020B06020201040206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3600" dirty="0">
              <a:latin typeface="Tw Cen MT" panose="020B06020201040206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3600" dirty="0" smtClean="0">
              <a:latin typeface="Tw Cen MT" panose="020B0602020104020603" pitchFamily="34" charset="0"/>
            </a:endParaRPr>
          </a:p>
          <a:p>
            <a:pPr>
              <a:defRPr/>
            </a:pPr>
            <a:endParaRPr lang="en-US" sz="3600" dirty="0" smtClean="0">
              <a:latin typeface="Tw Cen MT" panose="020B06020201040206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3600" dirty="0" smtClean="0">
              <a:latin typeface="Tw Cen MT" panose="020B06020201040206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3600" dirty="0" smtClean="0">
              <a:latin typeface="Tw Cen MT" panose="020B06020201040206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3600" dirty="0">
              <a:latin typeface="Tw Cen MT" panose="020B0602020104020603" pitchFamily="34" charset="0"/>
            </a:endParaRPr>
          </a:p>
        </p:txBody>
      </p:sp>
      <p:sp>
        <p:nvSpPr>
          <p:cNvPr id="167" name="文本框 53"/>
          <p:cNvSpPr txBox="1"/>
          <p:nvPr/>
        </p:nvSpPr>
        <p:spPr>
          <a:xfrm>
            <a:off x="263207" y="3886200"/>
            <a:ext cx="10328593" cy="13388282"/>
          </a:xfrm>
          <a:prstGeom prst="rect">
            <a:avLst/>
          </a:prstGeom>
          <a:gradFill>
            <a:gsLst>
              <a:gs pos="20000">
                <a:schemeClr val="accent3">
                  <a:lumMod val="60000"/>
                  <a:lumOff val="40000"/>
                </a:schemeClr>
              </a:gs>
              <a:gs pos="50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5400000" scaled="0"/>
          </a:gradFill>
          <a:ln w="6350" cmpd="sng">
            <a:solidFill>
              <a:srgbClr val="003300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i="1" dirty="0" smtClean="0">
                <a:latin typeface="Tw Cen MT" panose="020B0602020104020603" pitchFamily="34" charset="0"/>
              </a:rPr>
              <a:t>Problem</a:t>
            </a:r>
            <a:r>
              <a:rPr lang="en-US" sz="3600" dirty="0" smtClean="0">
                <a:latin typeface="Tw Cen MT" panose="020B0602020104020603" pitchFamily="34" charset="0"/>
              </a:rPr>
              <a:t>: Automate Image Quality Assessment (IQA) for </a:t>
            </a:r>
            <a:r>
              <a:rPr lang="en-US" sz="3600" dirty="0">
                <a:latin typeface="Tw Cen MT" panose="020B0602020104020603" pitchFamily="34" charset="0"/>
              </a:rPr>
              <a:t>s</a:t>
            </a:r>
            <a:r>
              <a:rPr lang="en-US" sz="3600" dirty="0" smtClean="0">
                <a:latin typeface="Tw Cen MT" panose="020B0602020104020603" pitchFamily="34" charset="0"/>
              </a:rPr>
              <a:t>ynthetic scenes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dirty="0">
              <a:latin typeface="Tw Cen MT" panose="020B06020201040206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dirty="0" smtClean="0">
              <a:latin typeface="Tw Cen MT" panose="020B06020201040206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dirty="0">
              <a:latin typeface="Tw Cen MT" panose="020B06020201040206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dirty="0" smtClean="0">
              <a:latin typeface="Tw Cen MT" panose="020B06020201040206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dirty="0">
              <a:latin typeface="Tw Cen MT" panose="020B06020201040206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i="1" dirty="0">
                <a:latin typeface="Tw Cen MT"/>
                <a:cs typeface="Tw Cen MT"/>
              </a:rPr>
              <a:t>Approach</a:t>
            </a:r>
            <a:r>
              <a:rPr lang="en-US" sz="3600" dirty="0">
                <a:latin typeface="Tw Cen MT"/>
                <a:cs typeface="Tw Cen MT"/>
              </a:rPr>
              <a:t>: Evaluate IQA algorithms for </a:t>
            </a:r>
            <a:r>
              <a:rPr lang="en-US" sz="3600" dirty="0" smtClean="0">
                <a:latin typeface="Tw Cen MT"/>
                <a:cs typeface="Tw Cen MT"/>
              </a:rPr>
              <a:t>high-resolution </a:t>
            </a:r>
            <a:r>
              <a:rPr lang="en-US" sz="3600" dirty="0">
                <a:latin typeface="Tw Cen MT"/>
                <a:cs typeface="Tw Cen MT"/>
              </a:rPr>
              <a:t>synthetic scenes</a:t>
            </a:r>
          </a:p>
          <a:p>
            <a:endParaRPr lang="en-US" sz="3600" dirty="0" smtClean="0">
              <a:latin typeface="Tw Cen MT" panose="020B06020201040206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dirty="0" smtClean="0">
              <a:latin typeface="Tw Cen MT" panose="020B06020201040206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dirty="0" smtClean="0">
              <a:latin typeface="Tw Cen MT" panose="020B06020201040206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dirty="0">
              <a:latin typeface="Tw Cen MT" panose="020B0602020104020603" pitchFamily="34" charset="0"/>
            </a:endParaRPr>
          </a:p>
          <a:p>
            <a:pPr>
              <a:defRPr/>
            </a:pPr>
            <a:endParaRPr lang="en-US" sz="3600" dirty="0">
              <a:latin typeface="Tw Cen MT" panose="020B0602020104020603" pitchFamily="34" charset="0"/>
            </a:endParaRPr>
          </a:p>
          <a:p>
            <a:pPr marL="457200" lvl="1" indent="-457200">
              <a:buFont typeface="Arial" panose="020B0604020202020204" pitchFamily="34" charset="0"/>
              <a:buChar char="•"/>
              <a:defRPr/>
            </a:pPr>
            <a:endParaRPr lang="en-US" sz="3600" dirty="0" smtClean="0">
              <a:latin typeface="Tw Cen MT" panose="020B0602020104020603" pitchFamily="34" charset="0"/>
            </a:endParaRPr>
          </a:p>
          <a:p>
            <a:pPr marL="457200" lvl="1" indent="-457200">
              <a:buFont typeface="Arial" panose="020B0604020202020204" pitchFamily="34" charset="0"/>
              <a:buChar char="•"/>
              <a:defRPr/>
            </a:pPr>
            <a:endParaRPr lang="en-US" sz="3600" dirty="0" smtClean="0">
              <a:latin typeface="Tw Cen MT" panose="020B0602020104020603" pitchFamily="34" charset="0"/>
            </a:endParaRPr>
          </a:p>
          <a:p>
            <a:pPr marL="457200" lvl="1" indent="-457200">
              <a:buFont typeface="Arial" panose="020B0604020202020204" pitchFamily="34" charset="0"/>
              <a:buChar char="•"/>
              <a:defRPr/>
            </a:pPr>
            <a:endParaRPr lang="en-US" sz="3600" dirty="0" smtClean="0">
              <a:latin typeface="Tw Cen MT" panose="020B0602020104020603" pitchFamily="34" charset="0"/>
            </a:endParaRPr>
          </a:p>
          <a:p>
            <a:pPr marL="457200" lvl="1" indent="-457200">
              <a:buFont typeface="Arial" panose="020B0604020202020204" pitchFamily="34" charset="0"/>
              <a:buChar char="•"/>
              <a:defRPr/>
            </a:pPr>
            <a:endParaRPr lang="en-US" sz="3600" dirty="0">
              <a:latin typeface="Tw Cen MT" panose="020B0602020104020603" pitchFamily="34" charset="0"/>
            </a:endParaRPr>
          </a:p>
          <a:p>
            <a:pPr>
              <a:defRPr/>
            </a:pPr>
            <a:endParaRPr lang="en-US" sz="3600" dirty="0">
              <a:latin typeface="Tw Cen MT" panose="020B06020201040206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3600" dirty="0" smtClean="0">
              <a:latin typeface="Tw Cen MT" panose="020B0602020104020603" pitchFamily="34" charset="0"/>
            </a:endParaRPr>
          </a:p>
          <a:p>
            <a:pPr>
              <a:defRPr/>
            </a:pPr>
            <a:endParaRPr lang="en-US" sz="3600" dirty="0" smtClean="0">
              <a:latin typeface="Tw Cen MT" panose="020B0602020104020603" pitchFamily="34" charset="0"/>
            </a:endParaRPr>
          </a:p>
          <a:p>
            <a:pPr>
              <a:defRPr/>
            </a:pPr>
            <a:endParaRPr lang="en-US" sz="3600" dirty="0">
              <a:latin typeface="Tw Cen MT" panose="020B0602020104020603" pitchFamily="34" charset="0"/>
            </a:endParaRPr>
          </a:p>
          <a:p>
            <a:pPr>
              <a:defRPr/>
            </a:pPr>
            <a:endParaRPr lang="en-US" sz="3600" dirty="0">
              <a:latin typeface="Tw Cen MT" panose="020B0602020104020603" pitchFamily="34" charset="0"/>
            </a:endParaRPr>
          </a:p>
          <a:p>
            <a:pPr>
              <a:defRPr/>
            </a:pPr>
            <a:endParaRPr lang="en-US" sz="3600" dirty="0" smtClean="0">
              <a:latin typeface="Tw Cen MT" panose="020B0602020104020603" pitchFamily="34" charset="0"/>
            </a:endParaRPr>
          </a:p>
        </p:txBody>
      </p:sp>
      <p:pic>
        <p:nvPicPr>
          <p:cNvPr id="168" name="Picture 16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0800" y="7391400"/>
            <a:ext cx="8205010" cy="6072884"/>
          </a:xfrm>
          <a:prstGeom prst="rect">
            <a:avLst/>
          </a:prstGeom>
        </p:spPr>
      </p:pic>
      <p:sp>
        <p:nvSpPr>
          <p:cNvPr id="169" name="同侧圆角矩形 15"/>
          <p:cNvSpPr/>
          <p:nvPr/>
        </p:nvSpPr>
        <p:spPr>
          <a:xfrm>
            <a:off x="228600" y="3048000"/>
            <a:ext cx="10363200" cy="838200"/>
          </a:xfrm>
          <a:prstGeom prst="round2SameRect">
            <a:avLst>
              <a:gd name="adj1" fmla="val 42708"/>
              <a:gd name="adj2" fmla="val 0"/>
            </a:avLst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4800" dirty="0" smtClean="0">
                <a:latin typeface="Tw Cen MT"/>
                <a:cs typeface="Tw Cen MT"/>
              </a:rPr>
              <a:t>Motivation</a:t>
            </a:r>
          </a:p>
        </p:txBody>
      </p:sp>
      <p:sp>
        <p:nvSpPr>
          <p:cNvPr id="170" name="同侧圆角矩形 15"/>
          <p:cNvSpPr/>
          <p:nvPr/>
        </p:nvSpPr>
        <p:spPr>
          <a:xfrm>
            <a:off x="11353800" y="13563600"/>
            <a:ext cx="10363200" cy="838200"/>
          </a:xfrm>
          <a:prstGeom prst="round2SameRect">
            <a:avLst>
              <a:gd name="adj1" fmla="val 42708"/>
              <a:gd name="adj2" fmla="val 0"/>
            </a:avLst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4800" dirty="0" smtClean="0">
                <a:latin typeface="Tw Cen MT"/>
                <a:cs typeface="Tw Cen MT"/>
              </a:rPr>
              <a:t>Synthetic Scenes</a:t>
            </a:r>
          </a:p>
        </p:txBody>
      </p:sp>
      <p:sp>
        <p:nvSpPr>
          <p:cNvPr id="171" name="文本框 53"/>
          <p:cNvSpPr txBox="1"/>
          <p:nvPr/>
        </p:nvSpPr>
        <p:spPr>
          <a:xfrm>
            <a:off x="11125200" y="3886200"/>
            <a:ext cx="12039600" cy="13388282"/>
          </a:xfrm>
          <a:prstGeom prst="rect">
            <a:avLst/>
          </a:prstGeom>
          <a:gradFill>
            <a:gsLst>
              <a:gs pos="20000">
                <a:schemeClr val="accent3">
                  <a:lumMod val="60000"/>
                  <a:lumOff val="40000"/>
                </a:schemeClr>
              </a:gs>
              <a:gs pos="50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5400000" scaled="0"/>
          </a:gradFill>
          <a:ln w="6350" cmpd="sng">
            <a:solidFill>
              <a:srgbClr val="003300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Tw Cen MT" panose="020B0602020104020603" pitchFamily="34" charset="0"/>
              </a:rPr>
              <a:t>25 pristine reference images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Tw Cen MT" panose="020B0602020104020603" pitchFamily="34" charset="0"/>
              </a:rPr>
              <a:t>Used less severe distortions than natural images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Tw Cen MT" panose="020B0602020104020603" pitchFamily="34" charset="0"/>
              </a:rPr>
              <a:t>500 distorted images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dirty="0">
              <a:latin typeface="Tw Cen MT" panose="020B06020201040206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dirty="0" smtClean="0">
              <a:latin typeface="Tw Cen MT" panose="020B06020201040206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dirty="0">
              <a:latin typeface="Tw Cen MT" panose="020B06020201040206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dirty="0" smtClean="0">
              <a:latin typeface="Tw Cen MT" panose="020B06020201040206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dirty="0">
              <a:latin typeface="Tw Cen MT" panose="020B06020201040206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dirty="0" smtClean="0">
              <a:latin typeface="Tw Cen MT" panose="020B06020201040206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dirty="0" smtClean="0">
              <a:latin typeface="Tw Cen MT" panose="020B0602020104020603" pitchFamily="34" charset="0"/>
            </a:endParaRPr>
          </a:p>
          <a:p>
            <a:endParaRPr lang="en-US" sz="3600" dirty="0" smtClean="0">
              <a:latin typeface="Tw Cen MT" panose="020B0602020104020603" pitchFamily="34" charset="0"/>
            </a:endParaRPr>
          </a:p>
          <a:p>
            <a:endParaRPr lang="en-US" sz="3600" dirty="0" smtClean="0">
              <a:latin typeface="Tw Cen MT" panose="020B06020201040206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3600" dirty="0" smtClean="0">
              <a:latin typeface="Tw Cen MT" panose="020B0602020104020603" pitchFamily="34" charset="0"/>
            </a:endParaRPr>
          </a:p>
          <a:p>
            <a:pPr>
              <a:defRPr/>
            </a:pPr>
            <a:endParaRPr lang="en-US" sz="3600" dirty="0" smtClean="0">
              <a:latin typeface="Tw Cen MT" panose="020B0602020104020603" pitchFamily="34" charset="0"/>
            </a:endParaRPr>
          </a:p>
          <a:p>
            <a:pPr>
              <a:defRPr/>
            </a:pPr>
            <a:endParaRPr lang="en-US" sz="3600" dirty="0" smtClean="0">
              <a:latin typeface="Tw Cen MT" panose="020B0602020104020603" pitchFamily="34" charset="0"/>
            </a:endParaRPr>
          </a:p>
          <a:p>
            <a:pPr>
              <a:defRPr/>
            </a:pPr>
            <a:endParaRPr lang="en-US" sz="3600" dirty="0">
              <a:latin typeface="Tw Cen MT" panose="020B0602020104020603" pitchFamily="34" charset="0"/>
            </a:endParaRPr>
          </a:p>
          <a:p>
            <a:pPr>
              <a:defRPr/>
            </a:pPr>
            <a:endParaRPr lang="en-US" sz="3600" dirty="0" smtClean="0">
              <a:latin typeface="Tw Cen MT" panose="020B0602020104020603" pitchFamily="34" charset="0"/>
            </a:endParaRPr>
          </a:p>
          <a:p>
            <a:pPr>
              <a:defRPr/>
            </a:pPr>
            <a:endParaRPr lang="en-US" sz="3600" dirty="0" smtClean="0">
              <a:latin typeface="Tw Cen MT" panose="020B0602020104020603" pitchFamily="34" charset="0"/>
            </a:endParaRPr>
          </a:p>
          <a:p>
            <a:pPr>
              <a:defRPr/>
            </a:pPr>
            <a:endParaRPr lang="en-US" sz="3600" dirty="0">
              <a:latin typeface="Tw Cen MT" panose="020B0602020104020603" pitchFamily="34" charset="0"/>
            </a:endParaRPr>
          </a:p>
          <a:p>
            <a:pPr>
              <a:defRPr/>
            </a:pPr>
            <a:endParaRPr lang="en-US" sz="3600" dirty="0" smtClean="0">
              <a:latin typeface="Tw Cen MT" panose="020B0602020104020603" pitchFamily="34" charset="0"/>
            </a:endParaRPr>
          </a:p>
          <a:p>
            <a:pPr>
              <a:defRPr/>
            </a:pPr>
            <a:endParaRPr lang="en-US" sz="3600" dirty="0" smtClean="0">
              <a:latin typeface="Tw Cen MT" panose="020B0602020104020603" pitchFamily="34" charset="0"/>
            </a:endParaRPr>
          </a:p>
          <a:p>
            <a:pPr>
              <a:defRPr/>
            </a:pPr>
            <a:endParaRPr lang="en-US" sz="3600" dirty="0">
              <a:latin typeface="Tw Cen MT" panose="020B0602020104020603" pitchFamily="34" charset="0"/>
            </a:endParaRPr>
          </a:p>
          <a:p>
            <a:pPr>
              <a:defRPr/>
            </a:pPr>
            <a:endParaRPr lang="en-US" sz="3600" dirty="0">
              <a:latin typeface="Tw Cen MT" panose="020B0602020104020603" pitchFamily="34" charset="0"/>
            </a:endParaRPr>
          </a:p>
          <a:p>
            <a:pPr>
              <a:defRPr/>
            </a:pPr>
            <a:endParaRPr lang="en-US" sz="3600" dirty="0">
              <a:latin typeface="Tw Cen MT" panose="020B0602020104020603" pitchFamily="34" charset="0"/>
            </a:endParaRPr>
          </a:p>
        </p:txBody>
      </p:sp>
      <p:sp>
        <p:nvSpPr>
          <p:cNvPr id="172" name="同侧圆角矩形 15"/>
          <p:cNvSpPr/>
          <p:nvPr/>
        </p:nvSpPr>
        <p:spPr>
          <a:xfrm>
            <a:off x="11125200" y="3048000"/>
            <a:ext cx="12039600" cy="838200"/>
          </a:xfrm>
          <a:prstGeom prst="round2SameRect">
            <a:avLst>
              <a:gd name="adj1" fmla="val 42708"/>
              <a:gd name="adj2" fmla="val 0"/>
            </a:avLst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4800" dirty="0" smtClean="0">
                <a:latin typeface="Tw Cen MT"/>
                <a:cs typeface="Tw Cen MT"/>
              </a:rPr>
              <a:t>ESPL Synthetic Image Database</a:t>
            </a:r>
          </a:p>
        </p:txBody>
      </p:sp>
      <p:sp>
        <p:nvSpPr>
          <p:cNvPr id="223" name="文本框 53"/>
          <p:cNvSpPr txBox="1"/>
          <p:nvPr/>
        </p:nvSpPr>
        <p:spPr>
          <a:xfrm>
            <a:off x="23622000" y="16230600"/>
            <a:ext cx="12039600" cy="6740308"/>
          </a:xfrm>
          <a:prstGeom prst="rect">
            <a:avLst/>
          </a:prstGeom>
          <a:gradFill>
            <a:gsLst>
              <a:gs pos="20000">
                <a:schemeClr val="accent3">
                  <a:lumMod val="60000"/>
                  <a:lumOff val="40000"/>
                </a:schemeClr>
              </a:gs>
              <a:gs pos="50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5400000" scaled="0"/>
          </a:gradFill>
          <a:ln w="6350" cmpd="sng">
            <a:solidFill>
              <a:srgbClr val="003300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Processing Artifacts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dirty="0">
              <a:latin typeface="Tw Cen MT" panose="020B06020201040206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dirty="0" smtClean="0">
              <a:latin typeface="Tw Cen MT" panose="020B06020201040206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Transmission Artifacts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dirty="0">
              <a:latin typeface="Tw Cen MT" panose="020B06020201040206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dirty="0" smtClean="0">
              <a:latin typeface="Tw Cen MT" panose="020B06020201040206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Overall</a:t>
            </a:r>
            <a:r>
              <a:rPr lang="en-US" sz="3600" dirty="0" smtClean="0">
                <a:latin typeface="Tw Cen MT" panose="020B0602020104020603" pitchFamily="34" charset="0"/>
              </a:rPr>
              <a:t>: SR-SIM </a:t>
            </a:r>
            <a:r>
              <a:rPr lang="en-US" sz="3600" dirty="0" smtClean="0"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latin typeface="Tw Cen MT" panose="020B0602020104020603" pitchFamily="34" charset="0"/>
              </a:rPr>
              <a:t>Saliency-inspired pooling strategies perform </a:t>
            </a:r>
            <a:r>
              <a:rPr lang="en-US" sz="3600" dirty="0" smtClean="0">
                <a:latin typeface="Tw Cen MT" panose="020B0602020104020603" pitchFamily="34" charset="0"/>
              </a:rPr>
              <a:t>well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latin typeface="Tw Cen MT" panose="020B0602020104020603" pitchFamily="34" charset="0"/>
              </a:rPr>
              <a:t>PSNR does reasonably well for additive noise &amp; fast </a:t>
            </a:r>
            <a:r>
              <a:rPr lang="en-US" sz="3600" dirty="0" smtClean="0">
                <a:latin typeface="Tw Cen MT" panose="020B0602020104020603" pitchFamily="34" charset="0"/>
              </a:rPr>
              <a:t>fading</a:t>
            </a:r>
            <a:endParaRPr lang="en-US" sz="3600" dirty="0">
              <a:latin typeface="Tw Cen MT" panose="020B06020201040206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Tw Cen MT" panose="020B0602020104020603" pitchFamily="34" charset="0"/>
              </a:rPr>
              <a:t>Interpolation and Blur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dirty="0" smtClean="0">
              <a:latin typeface="Tw Cen MT" panose="020B06020201040206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dirty="0">
              <a:latin typeface="Tw Cen MT" panose="020B0602020104020603" pitchFamily="34" charset="0"/>
            </a:endParaRPr>
          </a:p>
        </p:txBody>
      </p:sp>
      <p:sp>
        <p:nvSpPr>
          <p:cNvPr id="225" name="同侧圆角矩形 15"/>
          <p:cNvSpPr/>
          <p:nvPr/>
        </p:nvSpPr>
        <p:spPr>
          <a:xfrm>
            <a:off x="23622000" y="15392400"/>
            <a:ext cx="12039600" cy="838200"/>
          </a:xfrm>
          <a:prstGeom prst="round2SameRect">
            <a:avLst>
              <a:gd name="adj1" fmla="val 42708"/>
              <a:gd name="adj2" fmla="val 0"/>
            </a:avLst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4800" dirty="0" smtClean="0">
                <a:latin typeface="Tw Cen MT"/>
                <a:cs typeface="Tw Cen MT"/>
              </a:rPr>
              <a:t>Conclusion</a:t>
            </a:r>
          </a:p>
        </p:txBody>
      </p:sp>
      <p:pic>
        <p:nvPicPr>
          <p:cNvPr id="5" name="Picture 4" descr="img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2636163"/>
            <a:ext cx="5410200" cy="3043237"/>
          </a:xfrm>
          <a:prstGeom prst="rect">
            <a:avLst/>
          </a:prstGeom>
          <a:ln w="19050" cmpd="sng">
            <a:solidFill>
              <a:schemeClr val="tx1"/>
            </a:solidFill>
          </a:ln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2573000"/>
            <a:ext cx="5855223" cy="4333705"/>
          </a:xfrm>
          <a:prstGeom prst="rect">
            <a:avLst/>
          </a:prstGeom>
          <a:ln w="28575" cmpd="sng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-838200" y="18897600"/>
            <a:ext cx="762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400156" lvl="1" indent="-571500">
              <a:buSzPct val="80000"/>
              <a:buFont typeface="Wingdings" charset="2"/>
              <a:buChar char="Ø"/>
            </a:pPr>
            <a:r>
              <a:rPr lang="en-US" sz="3600" dirty="0" smtClean="0">
                <a:latin typeface="Tw Cen MT" panose="020B0602020104020603" pitchFamily="34" charset="0"/>
              </a:rPr>
              <a:t>Animation </a:t>
            </a:r>
            <a:r>
              <a:rPr lang="en-US" sz="3600" dirty="0">
                <a:latin typeface="Tw Cen MT" panose="020B0602020104020603" pitchFamily="34" charset="0"/>
              </a:rPr>
              <a:t>studios</a:t>
            </a:r>
          </a:p>
          <a:p>
            <a:pPr marL="2400156" lvl="1" indent="-571500">
              <a:buSzPct val="80000"/>
              <a:buFont typeface="Wingdings" charset="2"/>
              <a:buChar char="Ø"/>
            </a:pPr>
            <a:r>
              <a:rPr lang="en-US" sz="3600" dirty="0" err="1" smtClean="0">
                <a:latin typeface="Tw Cen MT" panose="020B0602020104020603" pitchFamily="34" charset="0"/>
              </a:rPr>
              <a:t>Kinect</a:t>
            </a:r>
            <a:r>
              <a:rPr lang="en-US" sz="3600" dirty="0">
                <a:latin typeface="Tw Cen MT" panose="020B0602020104020603" pitchFamily="34" charset="0"/>
              </a:rPr>
              <a:t>, video </a:t>
            </a:r>
            <a:r>
              <a:rPr lang="en-US" sz="3600" dirty="0" smtClean="0">
                <a:latin typeface="Tw Cen MT" panose="020B0602020104020603" pitchFamily="34" charset="0"/>
              </a:rPr>
              <a:t>games</a:t>
            </a:r>
            <a:endParaRPr lang="en-US" sz="3600" dirty="0"/>
          </a:p>
        </p:txBody>
      </p:sp>
      <p:sp>
        <p:nvSpPr>
          <p:cNvPr id="50" name="TextBox 49"/>
          <p:cNvSpPr txBox="1"/>
          <p:nvPr/>
        </p:nvSpPr>
        <p:spPr>
          <a:xfrm>
            <a:off x="-838200" y="20497800"/>
            <a:ext cx="1082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400300" lvl="1" indent="-571500">
              <a:buSzPct val="80000"/>
              <a:buFont typeface="Wingdings" charset="2"/>
              <a:buChar char="Ø"/>
            </a:pPr>
            <a:r>
              <a:rPr lang="en-US" sz="3600" dirty="0" smtClean="0">
                <a:latin typeface="Tw Cen MT" panose="020B0602020104020603" pitchFamily="34" charset="0"/>
              </a:rPr>
              <a:t>Interpolation, </a:t>
            </a:r>
            <a:r>
              <a:rPr lang="en-US" sz="3600" dirty="0">
                <a:latin typeface="Tw Cen MT" panose="020B0602020104020603" pitchFamily="34" charset="0"/>
              </a:rPr>
              <a:t>banding, ringing, noise, blur</a:t>
            </a:r>
          </a:p>
          <a:p>
            <a:pPr marL="2400300" lvl="1" indent="-571500">
              <a:buSzPct val="80000"/>
              <a:buFont typeface="Wingdings" charset="2"/>
              <a:buChar char="Ø"/>
            </a:pPr>
            <a:r>
              <a:rPr lang="en-US" sz="3600" dirty="0">
                <a:latin typeface="Tw Cen MT" panose="020B0602020104020603" pitchFamily="34" charset="0"/>
              </a:rPr>
              <a:t>JPEG and wireless distortions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-1066800" y="5181600"/>
            <a:ext cx="11658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400300" lvl="1" indent="-571500">
              <a:buSzPct val="80000"/>
              <a:buFont typeface="Wingdings" charset="2"/>
              <a:buChar char="Ø"/>
            </a:pPr>
            <a:r>
              <a:rPr lang="en-US" sz="3600" dirty="0">
                <a:latin typeface="Tw Cen MT"/>
                <a:cs typeface="Tw Cen MT"/>
              </a:rPr>
              <a:t>Give designers of video games and animated films immediate feedback </a:t>
            </a:r>
            <a:r>
              <a:rPr lang="en-US" sz="3600" dirty="0" smtClean="0">
                <a:latin typeface="Tw Cen MT"/>
                <a:cs typeface="Tw Cen MT"/>
              </a:rPr>
              <a:t>for rendering artifacts</a:t>
            </a:r>
          </a:p>
          <a:p>
            <a:pPr marL="2400300" lvl="1" indent="-571500">
              <a:buSzPct val="80000"/>
              <a:buFont typeface="Wingdings" charset="2"/>
              <a:buChar char="Ø"/>
            </a:pPr>
            <a:r>
              <a:rPr lang="en-US" sz="3600" dirty="0" smtClean="0">
                <a:latin typeface="Tw Cen MT"/>
                <a:cs typeface="Tw Cen MT"/>
              </a:rPr>
              <a:t>Give video game designers immediate feedback on transmission artifacts in cloud gaming</a:t>
            </a:r>
            <a:endParaRPr lang="en-US" sz="3600" dirty="0">
              <a:latin typeface="Tw Cen MT"/>
              <a:cs typeface="Tw Cen MT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9677400" y="5637073"/>
            <a:ext cx="14554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400300" lvl="1" indent="-571500">
              <a:buSzPct val="80000"/>
              <a:buFont typeface="Wingdings" charset="2"/>
              <a:buChar char="Ø"/>
            </a:pPr>
            <a:r>
              <a:rPr lang="en-US" sz="3600" dirty="0" smtClean="0">
                <a:latin typeface="Tw Cen MT" panose="020B0602020104020603" pitchFamily="34" charset="0"/>
              </a:rPr>
              <a:t>5 distortion types</a:t>
            </a:r>
          </a:p>
          <a:p>
            <a:pPr marL="2400300" lvl="1" indent="-571500">
              <a:buSzPct val="80000"/>
              <a:buFont typeface="Wingdings" charset="2"/>
              <a:buChar char="Ø"/>
            </a:pPr>
            <a:r>
              <a:rPr lang="en-US" sz="3600" dirty="0" smtClean="0">
                <a:latin typeface="Tw Cen MT" panose="020B0602020104020603" pitchFamily="34" charset="0"/>
              </a:rPr>
              <a:t>4  distortion levels for each image and each distortion type</a:t>
            </a:r>
          </a:p>
          <a:p>
            <a:pPr marL="2400300" lvl="1" indent="-571500">
              <a:buSzPct val="80000"/>
              <a:buFont typeface="Wingdings" charset="2"/>
              <a:buChar char="Ø"/>
            </a:pPr>
            <a:endParaRPr lang="en-US" sz="3600" dirty="0">
              <a:latin typeface="Tw Cen MT" panose="020B0602020104020603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7526000" y="16306801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w Cen MT" panose="020B0602020104020603" pitchFamily="34" charset="0"/>
              </a:rPr>
              <a:t>Fast Fading</a:t>
            </a:r>
            <a:endParaRPr lang="en-US" sz="3600" dirty="0">
              <a:latin typeface="Tw Cen MT" panose="020B0602020104020603" pitchFamily="34" charset="0"/>
            </a:endParaRPr>
          </a:p>
        </p:txBody>
      </p:sp>
      <p:sp>
        <p:nvSpPr>
          <p:cNvPr id="56" name="文本框 53"/>
          <p:cNvSpPr txBox="1"/>
          <p:nvPr/>
        </p:nvSpPr>
        <p:spPr>
          <a:xfrm>
            <a:off x="23622000" y="3886200"/>
            <a:ext cx="12039600" cy="11172291"/>
          </a:xfrm>
          <a:prstGeom prst="rect">
            <a:avLst/>
          </a:prstGeom>
          <a:gradFill>
            <a:gsLst>
              <a:gs pos="20000">
                <a:schemeClr val="accent3">
                  <a:lumMod val="60000"/>
                  <a:lumOff val="40000"/>
                </a:schemeClr>
              </a:gs>
              <a:gs pos="50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5400000" scaled="0"/>
          </a:gradFill>
          <a:ln w="6350" cmpd="sng">
            <a:solidFill>
              <a:srgbClr val="003300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Tw Cen MT" panose="020B0602020104020603" pitchFamily="34" charset="0"/>
              </a:rPr>
              <a:t>Evaluate 23 image quality assessment algorithms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dirty="0">
              <a:latin typeface="Tw Cen MT" panose="020B06020201040206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dirty="0" smtClean="0">
              <a:latin typeface="Tw Cen MT" panose="020B06020201040206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dirty="0">
              <a:latin typeface="Tw Cen MT" panose="020B06020201040206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dirty="0" smtClean="0">
              <a:latin typeface="Tw Cen MT" panose="020B06020201040206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dirty="0">
              <a:latin typeface="Tw Cen MT" panose="020B06020201040206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dirty="0" smtClean="0">
              <a:latin typeface="Tw Cen MT" panose="020B06020201040206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dirty="0" smtClean="0">
              <a:latin typeface="Tw Cen MT" panose="020B0602020104020603" pitchFamily="34" charset="0"/>
            </a:endParaRPr>
          </a:p>
          <a:p>
            <a:endParaRPr lang="en-US" sz="3600" dirty="0" smtClean="0">
              <a:latin typeface="Tw Cen MT" panose="020B0602020104020603" pitchFamily="34" charset="0"/>
            </a:endParaRPr>
          </a:p>
          <a:p>
            <a:endParaRPr lang="en-US" sz="3600" dirty="0" smtClean="0">
              <a:latin typeface="Tw Cen MT" panose="020B06020201040206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3600" dirty="0" smtClean="0">
              <a:latin typeface="Tw Cen MT" panose="020B0602020104020603" pitchFamily="34" charset="0"/>
            </a:endParaRPr>
          </a:p>
          <a:p>
            <a:pPr>
              <a:defRPr/>
            </a:pPr>
            <a:endParaRPr lang="en-US" sz="3600" dirty="0" smtClean="0">
              <a:latin typeface="Tw Cen MT" panose="020B0602020104020603" pitchFamily="34" charset="0"/>
            </a:endParaRPr>
          </a:p>
          <a:p>
            <a:pPr>
              <a:defRPr/>
            </a:pPr>
            <a:endParaRPr lang="en-US" sz="3600" dirty="0" smtClean="0">
              <a:latin typeface="Tw Cen MT" panose="020B0602020104020603" pitchFamily="34" charset="0"/>
            </a:endParaRPr>
          </a:p>
          <a:p>
            <a:pPr>
              <a:defRPr/>
            </a:pPr>
            <a:endParaRPr lang="en-US" sz="3600" dirty="0">
              <a:latin typeface="Tw Cen MT" panose="020B0602020104020603" pitchFamily="34" charset="0"/>
            </a:endParaRPr>
          </a:p>
          <a:p>
            <a:pPr>
              <a:defRPr/>
            </a:pPr>
            <a:endParaRPr lang="en-US" sz="3600" dirty="0" smtClean="0">
              <a:latin typeface="Tw Cen MT" panose="020B0602020104020603" pitchFamily="34" charset="0"/>
            </a:endParaRPr>
          </a:p>
          <a:p>
            <a:pPr>
              <a:defRPr/>
            </a:pPr>
            <a:endParaRPr lang="en-US" sz="3600" dirty="0">
              <a:latin typeface="Tw Cen MT" panose="020B0602020104020603" pitchFamily="34" charset="0"/>
            </a:endParaRPr>
          </a:p>
          <a:p>
            <a:pPr>
              <a:defRPr/>
            </a:pPr>
            <a:endParaRPr lang="en-US" sz="3600" dirty="0" smtClean="0">
              <a:latin typeface="Tw Cen MT" panose="020B0602020104020603" pitchFamily="34" charset="0"/>
            </a:endParaRPr>
          </a:p>
          <a:p>
            <a:pPr>
              <a:defRPr/>
            </a:pPr>
            <a:endParaRPr lang="en-US" sz="3600" dirty="0" smtClean="0">
              <a:latin typeface="Tw Cen MT" panose="020B0602020104020603" pitchFamily="34" charset="0"/>
            </a:endParaRPr>
          </a:p>
          <a:p>
            <a:pPr>
              <a:defRPr/>
            </a:pPr>
            <a:endParaRPr lang="en-US" sz="3600" dirty="0">
              <a:latin typeface="Tw Cen MT" panose="020B0602020104020603" pitchFamily="34" charset="0"/>
            </a:endParaRPr>
          </a:p>
          <a:p>
            <a:pPr>
              <a:defRPr/>
            </a:pPr>
            <a:endParaRPr lang="en-US" sz="3600" dirty="0" smtClean="0">
              <a:latin typeface="Tw Cen MT" panose="020B0602020104020603" pitchFamily="34" charset="0"/>
            </a:endParaRPr>
          </a:p>
        </p:txBody>
      </p:sp>
      <p:pic>
        <p:nvPicPr>
          <p:cNvPr id="27" name="Picture 26" descr="dmos_hist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7400" y="21183600"/>
            <a:ext cx="5613400" cy="4210050"/>
          </a:xfrm>
          <a:prstGeom prst="rect">
            <a:avLst/>
          </a:prstGeom>
          <a:ln w="28575" cmpd="sng">
            <a:solidFill>
              <a:schemeClr val="tx1"/>
            </a:solidFill>
          </a:ln>
        </p:spPr>
      </p:pic>
      <p:sp>
        <p:nvSpPr>
          <p:cNvPr id="64" name="TextBox 63"/>
          <p:cNvSpPr txBox="1"/>
          <p:nvPr/>
        </p:nvSpPr>
        <p:spPr>
          <a:xfrm>
            <a:off x="11277600" y="25433119"/>
            <a:ext cx="586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w Cen MT" panose="020B0602020104020603" pitchFamily="34" charset="0"/>
              </a:rPr>
              <a:t>Scatter plot of DMOS scores</a:t>
            </a:r>
            <a:endParaRPr lang="en-US" sz="3600" dirty="0">
              <a:latin typeface="Tw Cen MT" panose="020B0602020104020603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7297400" y="25433119"/>
            <a:ext cx="586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w Cen MT" panose="020B0602020104020603" pitchFamily="34" charset="0"/>
              </a:rPr>
              <a:t>Histogram of DMOS scores</a:t>
            </a:r>
            <a:endParaRPr lang="en-US" sz="3600" dirty="0">
              <a:latin typeface="Tw Cen MT" panose="020B0602020104020603" pitchFamily="34" charset="0"/>
            </a:endParaRPr>
          </a:p>
        </p:txBody>
      </p:sp>
      <p:pic>
        <p:nvPicPr>
          <p:cNvPr id="228" name="图片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52400" y="1371600"/>
            <a:ext cx="2882686" cy="1371600"/>
          </a:xfrm>
          <a:prstGeom prst="rect">
            <a:avLst/>
          </a:prstGeom>
        </p:spPr>
      </p:pic>
      <p:sp>
        <p:nvSpPr>
          <p:cNvPr id="162" name="TextBox 161"/>
          <p:cNvSpPr txBox="1"/>
          <p:nvPr/>
        </p:nvSpPr>
        <p:spPr>
          <a:xfrm>
            <a:off x="1600200" y="26670000"/>
            <a:ext cx="944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74320">
              <a:buClr>
                <a:schemeClr val="accent6"/>
              </a:buClr>
              <a:buSzPct val="100000"/>
            </a:pPr>
            <a:r>
              <a:rPr lang="en-US" sz="2400" dirty="0" smtClean="0"/>
              <a:t>http</a:t>
            </a:r>
            <a:r>
              <a:rPr lang="en-US" sz="2400" dirty="0"/>
              <a:t>://</a:t>
            </a:r>
            <a:r>
              <a:rPr lang="en-US" sz="2400" dirty="0" err="1"/>
              <a:t>users.ece.utexas.edu</a:t>
            </a:r>
            <a:r>
              <a:rPr lang="en-US" sz="2400" dirty="0"/>
              <a:t>/~</a:t>
            </a:r>
            <a:r>
              <a:rPr lang="en-US" sz="2400" dirty="0" err="1"/>
              <a:t>bevans</a:t>
            </a:r>
            <a:r>
              <a:rPr lang="en-US" sz="2400" dirty="0"/>
              <a:t>/papers/2015/</a:t>
            </a:r>
            <a:r>
              <a:rPr lang="en-US" sz="2400" dirty="0" err="1"/>
              <a:t>imagequality</a:t>
            </a:r>
            <a:r>
              <a:rPr lang="en-US" sz="2400" dirty="0"/>
              <a:t>/</a:t>
            </a:r>
            <a:endParaRPr lang="en-US" sz="2400" dirty="0" smtClean="0">
              <a:solidFill>
                <a:srgbClr val="0A1B20"/>
              </a:solidFill>
            </a:endParaRPr>
          </a:p>
        </p:txBody>
      </p:sp>
      <p:pic>
        <p:nvPicPr>
          <p:cNvPr id="229" name="图片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988151" y="1676400"/>
            <a:ext cx="4587849" cy="1177579"/>
          </a:xfrm>
          <a:prstGeom prst="rect">
            <a:avLst/>
          </a:prstGeom>
        </p:spPr>
      </p:pic>
      <p:sp>
        <p:nvSpPr>
          <p:cNvPr id="42" name="文本框 53"/>
          <p:cNvSpPr txBox="1"/>
          <p:nvPr/>
        </p:nvSpPr>
        <p:spPr>
          <a:xfrm>
            <a:off x="23545800" y="24003000"/>
            <a:ext cx="12115800" cy="2123658"/>
          </a:xfrm>
          <a:prstGeom prst="rect">
            <a:avLst/>
          </a:prstGeom>
          <a:gradFill>
            <a:gsLst>
              <a:gs pos="20000">
                <a:schemeClr val="accent3">
                  <a:lumMod val="60000"/>
                  <a:lumOff val="40000"/>
                </a:schemeClr>
              </a:gs>
              <a:gs pos="50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5400000" scaled="0"/>
          </a:gradFill>
          <a:ln w="6350" cmpd="sng">
            <a:solidFill>
              <a:srgbClr val="003300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Tw Cen MT" panose="020B0602020104020603" pitchFamily="34" charset="0"/>
              </a:rPr>
              <a:t>Conduct subjective tests for larger number of graphics artifacts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Tw Cen MT" panose="020B0602020104020603" pitchFamily="34" charset="0"/>
              </a:rPr>
              <a:t>Evaluate no-reference image quality measures on database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Tw Cen MT" panose="020B0602020104020603" pitchFamily="34" charset="0"/>
              </a:rPr>
              <a:t>Applicability of natural video statistics in animation sequences</a:t>
            </a:r>
          </a:p>
          <a:p>
            <a:endParaRPr lang="en-US" sz="2400" dirty="0" smtClean="0">
              <a:latin typeface="Tw Cen MT" panose="020B0602020104020603" pitchFamily="34" charset="0"/>
            </a:endParaRPr>
          </a:p>
        </p:txBody>
      </p:sp>
      <p:sp>
        <p:nvSpPr>
          <p:cNvPr id="43" name="同侧圆角矩形 15"/>
          <p:cNvSpPr/>
          <p:nvPr/>
        </p:nvSpPr>
        <p:spPr>
          <a:xfrm>
            <a:off x="23545800" y="23164800"/>
            <a:ext cx="12115800" cy="838200"/>
          </a:xfrm>
          <a:prstGeom prst="round2SameRect">
            <a:avLst>
              <a:gd name="adj1" fmla="val 42708"/>
              <a:gd name="adj2" fmla="val 0"/>
            </a:avLst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4800" dirty="0" smtClean="0">
                <a:latin typeface="Tw Cen MT"/>
                <a:cs typeface="Tw Cen MT"/>
              </a:rPr>
              <a:t>Future Work</a:t>
            </a:r>
          </a:p>
        </p:txBody>
      </p:sp>
      <p:pic>
        <p:nvPicPr>
          <p:cNvPr id="15" name="Picture 14" descr="qr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6289000"/>
            <a:ext cx="990600" cy="1078006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24003000" y="12268200"/>
            <a:ext cx="1135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w Cen MT" panose="020B0602020104020603" pitchFamily="34" charset="0"/>
              </a:rPr>
              <a:t>Spearman’s Rank Ordered </a:t>
            </a:r>
            <a:r>
              <a:rPr lang="en-US" sz="3600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Correlation Coefficient </a:t>
            </a:r>
            <a:r>
              <a:rPr lang="en-US" sz="3600" dirty="0" smtClean="0">
                <a:latin typeface="Tw Cen MT" panose="020B0602020104020603" pitchFamily="34" charset="0"/>
              </a:rPr>
              <a:t>between leading full-reference metrics and subjective opinion scores</a:t>
            </a:r>
            <a:endParaRPr lang="en-US" sz="3600" dirty="0">
              <a:latin typeface="Tw Cen MT" panose="020B0602020104020603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2631400" y="16801742"/>
            <a:ext cx="1363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400300" lvl="1" indent="-571500">
              <a:buSzPct val="80000"/>
              <a:buFont typeface="Wingdings" charset="2"/>
              <a:buChar char="Ø"/>
            </a:pPr>
            <a:r>
              <a:rPr lang="en-US" sz="3600" dirty="0" smtClean="0">
                <a:latin typeface="Tw Cen MT" panose="020B0602020104020603" pitchFamily="34" charset="0"/>
              </a:rPr>
              <a:t>Interpolation: MAD </a:t>
            </a:r>
            <a:r>
              <a:rPr lang="en-US" sz="3600" dirty="0" smtClean="0"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en-US" sz="3600" dirty="0" smtClean="0">
              <a:latin typeface="Tw Cen MT" panose="020B0602020104020603" pitchFamily="34" charset="0"/>
            </a:endParaRPr>
          </a:p>
          <a:p>
            <a:pPr marL="2400300" lvl="1" indent="-571500">
              <a:buSzPct val="80000"/>
              <a:buFont typeface="Wingdings" charset="2"/>
              <a:buChar char="Ø"/>
            </a:pPr>
            <a:r>
              <a:rPr lang="en-US" sz="3600" dirty="0" smtClean="0">
                <a:latin typeface="Tw Cen MT" panose="020B0602020104020603" pitchFamily="34" charset="0"/>
              </a:rPr>
              <a:t>Blur and Gaussian Noise: SR-SIM </a:t>
            </a:r>
            <a:r>
              <a:rPr lang="en-US" sz="3600" dirty="0"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en-US" sz="3600" dirty="0" smtClean="0">
              <a:latin typeface="Tw Cen MT" panose="020B0602020104020603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2039600" y="9488269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w Cen MT" panose="020B0602020104020603" pitchFamily="34" charset="0"/>
              </a:rPr>
              <a:t>Blur</a:t>
            </a:r>
            <a:endParaRPr lang="en-US" sz="3600" dirty="0">
              <a:latin typeface="Tw Cen MT" panose="020B0602020104020603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2115800" y="13069669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w Cen MT" panose="020B0602020104020603" pitchFamily="34" charset="0"/>
              </a:rPr>
              <a:t>Original </a:t>
            </a:r>
            <a:endParaRPr lang="en-US" sz="3600" dirty="0">
              <a:latin typeface="Tw Cen MT" panose="020B0602020104020603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-1066800" y="9136082"/>
            <a:ext cx="11658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400300" lvl="1" indent="-571500">
              <a:buSzPct val="80000"/>
              <a:buFont typeface="Wingdings" charset="2"/>
              <a:buChar char="Ø"/>
            </a:pPr>
            <a:r>
              <a:rPr lang="en-US" sz="3600" dirty="0">
                <a:latin typeface="Tw Cen MT"/>
                <a:cs typeface="Tw Cen MT"/>
              </a:rPr>
              <a:t>Develop public database of pristine and distorted synthetic images </a:t>
            </a:r>
            <a:endParaRPr lang="en-US" sz="3600" dirty="0" smtClean="0">
              <a:latin typeface="Tw Cen MT"/>
              <a:cs typeface="Tw Cen MT"/>
            </a:endParaRPr>
          </a:p>
          <a:p>
            <a:pPr marL="2400300" lvl="1" indent="-571500">
              <a:buSzPct val="80000"/>
              <a:buFont typeface="Wingdings" charset="2"/>
              <a:buChar char="Ø"/>
            </a:pPr>
            <a:r>
              <a:rPr lang="en-US" sz="3600" dirty="0">
                <a:latin typeface="Tw Cen MT"/>
                <a:cs typeface="Tw Cen MT"/>
              </a:rPr>
              <a:t>Conduct subjective testing for visual quality assessment </a:t>
            </a:r>
            <a:endParaRPr lang="en-US" sz="3600" dirty="0" smtClean="0">
              <a:latin typeface="Tw Cen MT"/>
              <a:cs typeface="Tw Cen MT"/>
            </a:endParaRPr>
          </a:p>
          <a:p>
            <a:pPr marL="2400300" lvl="1" indent="-571500">
              <a:buSzPct val="80000"/>
              <a:buFont typeface="Wingdings" charset="2"/>
              <a:buChar char="Ø"/>
            </a:pPr>
            <a:r>
              <a:rPr lang="en-US" sz="3600" dirty="0">
                <a:latin typeface="Tw Cen MT"/>
                <a:cs typeface="Tw Cen MT"/>
              </a:rPr>
              <a:t>Correlate IQA algorithms with subjective test results</a:t>
            </a:r>
          </a:p>
          <a:p>
            <a:pPr marL="2400300" lvl="1" indent="-571500">
              <a:buSzPct val="80000"/>
              <a:buFont typeface="Wingdings" charset="2"/>
              <a:buChar char="Ø"/>
            </a:pPr>
            <a:endParaRPr lang="en-US" sz="3600" dirty="0">
              <a:latin typeface="Tw Cen MT"/>
              <a:cs typeface="Tw Cen MT"/>
            </a:endParaRPr>
          </a:p>
        </p:txBody>
      </p:sp>
      <p:sp>
        <p:nvSpPr>
          <p:cNvPr id="57" name="同侧圆角矩形 15"/>
          <p:cNvSpPr/>
          <p:nvPr/>
        </p:nvSpPr>
        <p:spPr>
          <a:xfrm>
            <a:off x="304800" y="17449800"/>
            <a:ext cx="10363200" cy="838200"/>
          </a:xfrm>
          <a:prstGeom prst="round2SameRect">
            <a:avLst>
              <a:gd name="adj1" fmla="val 42708"/>
              <a:gd name="adj2" fmla="val 0"/>
            </a:avLst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4800" dirty="0" smtClean="0">
                <a:latin typeface="Tw Cen MT"/>
                <a:cs typeface="Tw Cen MT"/>
              </a:rPr>
              <a:t>Synthetic Scenes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027833"/>
              </p:ext>
            </p:extLst>
          </p:nvPr>
        </p:nvGraphicFramePr>
        <p:xfrm>
          <a:off x="23850600" y="13487400"/>
          <a:ext cx="1158240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45632"/>
                <a:gridCol w="5636768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3657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dirty="0" smtClean="0">
                          <a:solidFill>
                            <a:schemeClr val="tx1"/>
                          </a:solidFill>
                          <a:latin typeface="Tw Cen MT"/>
                          <a:cs typeface="Tw Cen MT"/>
                        </a:rPr>
                        <a:t>   Spectral Residual Based Similarity (SR-SIM)     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w Cen MT"/>
                        <a:cs typeface="Tw Cen MT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3657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dirty="0" smtClean="0">
                          <a:solidFill>
                            <a:schemeClr val="tx1"/>
                          </a:solidFill>
                          <a:latin typeface="Tw Cen MT"/>
                          <a:cs typeface="Tw Cen MT"/>
                        </a:rPr>
                        <a:t>Feature Similarity Index (Color) (</a:t>
                      </a:r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Tw Cen MT"/>
                          <a:cs typeface="Tw Cen MT"/>
                        </a:rPr>
                        <a:t>FSIMc</a:t>
                      </a:r>
                      <a:r>
                        <a:rPr lang="en-US" sz="2200" b="0" dirty="0" smtClean="0">
                          <a:solidFill>
                            <a:schemeClr val="tx1"/>
                          </a:solidFill>
                          <a:latin typeface="Tw Cen MT"/>
                          <a:cs typeface="Tw Cen MT"/>
                        </a:rPr>
                        <a:t>)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solidFill>
                            <a:schemeClr val="tx1"/>
                          </a:solidFill>
                          <a:latin typeface="Tw Cen MT"/>
                          <a:cs typeface="Tw Cen MT"/>
                        </a:rPr>
                        <a:t>Visual Saliency</a:t>
                      </a:r>
                      <a:r>
                        <a:rPr lang="en-US" sz="2200" b="0" baseline="0" dirty="0" smtClean="0">
                          <a:solidFill>
                            <a:schemeClr val="tx1"/>
                          </a:solidFill>
                          <a:latin typeface="Tw Cen MT"/>
                          <a:cs typeface="Tw Cen MT"/>
                        </a:rPr>
                        <a:t> Induced Index (VSI)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w Cen MT"/>
                        <a:cs typeface="Tw Cen MT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solidFill>
                            <a:schemeClr val="tx1"/>
                          </a:solidFill>
                          <a:latin typeface="Tw Cen MT"/>
                          <a:cs typeface="Tw Cen MT"/>
                        </a:rPr>
                        <a:t>Most</a:t>
                      </a:r>
                      <a:r>
                        <a:rPr lang="en-US" sz="2200" b="0" baseline="0" dirty="0" smtClean="0">
                          <a:solidFill>
                            <a:schemeClr val="tx1"/>
                          </a:solidFill>
                          <a:latin typeface="Tw Cen MT"/>
                          <a:cs typeface="Tw Cen MT"/>
                        </a:rPr>
                        <a:t> Apparent Distortion (MAD)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w Cen MT"/>
                        <a:cs typeface="Tw Cen MT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b="0" baseline="0" dirty="0" smtClean="0">
                          <a:solidFill>
                            <a:schemeClr val="tx1"/>
                          </a:solidFill>
                          <a:latin typeface="Tw Cen MT"/>
                          <a:cs typeface="Tw Cen MT"/>
                        </a:rPr>
                        <a:t>      </a:t>
                      </a:r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Tw Cen MT"/>
                          <a:cs typeface="Tw Cen MT"/>
                        </a:rPr>
                        <a:t>Multiscale</a:t>
                      </a:r>
                      <a:r>
                        <a:rPr lang="en-US" sz="2200" b="0" dirty="0" smtClean="0">
                          <a:solidFill>
                            <a:schemeClr val="tx1"/>
                          </a:solidFill>
                          <a:latin typeface="Tw Cen MT"/>
                          <a:cs typeface="Tw Cen MT"/>
                        </a:rPr>
                        <a:t> Structural Similarity Index (MS-SSIM) 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w Cen MT"/>
                        <a:cs typeface="Tw Cen MT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solidFill>
                            <a:schemeClr val="tx1"/>
                          </a:solidFill>
                          <a:latin typeface="Tw Cen MT"/>
                          <a:cs typeface="Tw Cen MT"/>
                        </a:rPr>
                        <a:t>Peak Signal-to-Noise Ratio (PSNR) 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w Cen MT"/>
                        <a:cs typeface="Tw Cen MT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4" name="TextBox 53"/>
          <p:cNvSpPr txBox="1"/>
          <p:nvPr/>
        </p:nvSpPr>
        <p:spPr>
          <a:xfrm>
            <a:off x="23926800" y="13487400"/>
            <a:ext cx="457200" cy="304800"/>
          </a:xfrm>
          <a:prstGeom prst="rect">
            <a:avLst/>
          </a:prstGeom>
          <a:solidFill>
            <a:srgbClr val="00009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29870400" y="13563600"/>
            <a:ext cx="457200" cy="304800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23926800" y="13944600"/>
            <a:ext cx="457200" cy="304800"/>
          </a:xfrm>
          <a:prstGeom prst="rect">
            <a:avLst/>
          </a:prstGeom>
          <a:solidFill>
            <a:srgbClr val="1DE5E8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23926800" y="14401800"/>
            <a:ext cx="457200" cy="304800"/>
          </a:xfrm>
          <a:prstGeom prst="rect">
            <a:avLst/>
          </a:prstGeom>
          <a:solidFill>
            <a:srgbClr val="F7350B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29870400" y="13944600"/>
            <a:ext cx="457200" cy="30480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29870400" y="14401800"/>
            <a:ext cx="457200" cy="304800"/>
          </a:xfrm>
          <a:prstGeom prst="rect">
            <a:avLst/>
          </a:prstGeom>
          <a:solidFill>
            <a:srgbClr val="8000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 descr="DMOS_1_1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0" y="21202650"/>
            <a:ext cx="5480310" cy="4114800"/>
          </a:xfrm>
          <a:prstGeom prst="rect">
            <a:avLst/>
          </a:prstGeom>
          <a:ln w="28575" cmpd="sng">
            <a:solidFill>
              <a:schemeClr val="tx1"/>
            </a:solidFill>
          </a:ln>
        </p:spPr>
      </p:pic>
      <p:pic>
        <p:nvPicPr>
          <p:cNvPr id="73" name="Picture 72" descr="Screen Shot 2015-09-07 at 8.42.34 PM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2600" y="21583650"/>
            <a:ext cx="685800" cy="10287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 descr="bar_mod_1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2600" y="4724400"/>
            <a:ext cx="10058400" cy="7552182"/>
          </a:xfrm>
          <a:prstGeom prst="rect">
            <a:avLst/>
          </a:prstGeom>
          <a:ln w="28575" cmpd="sng">
            <a:solidFill>
              <a:schemeClr val="tx1"/>
            </a:solidFill>
          </a:ln>
        </p:spPr>
      </p:pic>
      <p:pic>
        <p:nvPicPr>
          <p:cNvPr id="71" name="Content Placeholder 11" descr="resize_orig_1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9" b="1029"/>
          <a:stretch>
            <a:fillRect/>
          </a:stretch>
        </p:blipFill>
        <p:spPr>
          <a:xfrm>
            <a:off x="12192000" y="10439400"/>
            <a:ext cx="4371975" cy="2590800"/>
          </a:xfrm>
          <a:prstGeom prst="rect">
            <a:avLst/>
          </a:prstGeom>
          <a:ln w="19050" cmpd="sng">
            <a:solidFill>
              <a:schemeClr val="tx1"/>
            </a:solidFill>
          </a:ln>
        </p:spPr>
      </p:pic>
      <p:pic>
        <p:nvPicPr>
          <p:cNvPr id="72" name="Picture 71" descr="resize_alias_1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9800" y="7010401"/>
            <a:ext cx="4343400" cy="2590799"/>
          </a:xfrm>
          <a:prstGeom prst="rect">
            <a:avLst/>
          </a:prstGeom>
          <a:ln w="19050" cmpd="sng">
            <a:solidFill>
              <a:schemeClr val="tx1"/>
            </a:solidFill>
          </a:ln>
        </p:spPr>
      </p:pic>
      <p:pic>
        <p:nvPicPr>
          <p:cNvPr id="74" name="Picture 73" descr="resize_blur_1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5800" y="7010400"/>
            <a:ext cx="4343400" cy="2581836"/>
          </a:xfrm>
          <a:prstGeom prst="rect">
            <a:avLst/>
          </a:prstGeom>
          <a:ln w="19050" cmpd="sng">
            <a:solidFill>
              <a:schemeClr val="tx1"/>
            </a:solidFill>
          </a:ln>
        </p:spPr>
      </p:pic>
      <p:pic>
        <p:nvPicPr>
          <p:cNvPr id="75" name="Picture 74" descr="resize_gaussian_1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0" y="10439400"/>
            <a:ext cx="4343400" cy="2590800"/>
          </a:xfrm>
          <a:prstGeom prst="rect">
            <a:avLst/>
          </a:prstGeom>
          <a:ln w="19050" cmpd="sng">
            <a:solidFill>
              <a:schemeClr val="tx1"/>
            </a:solidFill>
          </a:ln>
        </p:spPr>
      </p:pic>
      <p:pic>
        <p:nvPicPr>
          <p:cNvPr id="76" name="Picture 75" descr="resize_jpeg_1.jp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0" y="13868400"/>
            <a:ext cx="4343400" cy="2590800"/>
          </a:xfrm>
          <a:prstGeom prst="rect">
            <a:avLst/>
          </a:prstGeom>
          <a:ln w="19050" cmpd="sng">
            <a:solidFill>
              <a:schemeClr val="tx1"/>
            </a:solidFill>
          </a:ln>
        </p:spPr>
      </p:pic>
      <p:pic>
        <p:nvPicPr>
          <p:cNvPr id="77" name="Picture 76" descr="resize_fade_1.jp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0" y="13868400"/>
            <a:ext cx="4343400" cy="2489626"/>
          </a:xfrm>
          <a:prstGeom prst="rect">
            <a:avLst/>
          </a:prstGeom>
          <a:ln w="19050" cmpd="sng">
            <a:solidFill>
              <a:schemeClr val="tx1"/>
            </a:solidFill>
          </a:ln>
        </p:spPr>
      </p:pic>
      <p:sp>
        <p:nvSpPr>
          <p:cNvPr id="79" name="TextBox 78"/>
          <p:cNvSpPr txBox="1"/>
          <p:nvPr/>
        </p:nvSpPr>
        <p:spPr>
          <a:xfrm>
            <a:off x="17449800" y="9564469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w Cen MT" panose="020B0602020104020603" pitchFamily="34" charset="0"/>
              </a:rPr>
              <a:t>Interpolation</a:t>
            </a:r>
            <a:endParaRPr lang="en-US" sz="3600" dirty="0">
              <a:latin typeface="Tw Cen MT" panose="020B0602020104020603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7526000" y="12954001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w Cen MT" panose="020B0602020104020603" pitchFamily="34" charset="0"/>
              </a:rPr>
              <a:t>Gaussian Noise</a:t>
            </a:r>
            <a:endParaRPr lang="en-US" sz="3600" dirty="0">
              <a:latin typeface="Tw Cen MT" panose="020B0602020104020603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12192000" y="16459201"/>
            <a:ext cx="4419600" cy="646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w Cen MT" panose="020B0602020104020603" pitchFamily="34" charset="0"/>
              </a:rPr>
              <a:t>JPEG Compression</a:t>
            </a:r>
            <a:endParaRPr lang="en-US" sz="3600" dirty="0">
              <a:latin typeface="Tw Cen MT" panose="020B0602020104020603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22631400" y="21717000"/>
            <a:ext cx="1363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400300" lvl="1" indent="-571500">
              <a:buSzPct val="80000"/>
              <a:buFont typeface="Wingdings" charset="2"/>
              <a:buChar char="Ø"/>
            </a:pPr>
            <a:r>
              <a:rPr lang="en-US" sz="3600" dirty="0" smtClean="0">
                <a:latin typeface="Tw Cen MT" panose="020B0602020104020603" pitchFamily="34" charset="0"/>
              </a:rPr>
              <a:t>Less severe distortions in the database</a:t>
            </a:r>
            <a:endParaRPr lang="en-US" sz="3600" dirty="0">
              <a:latin typeface="Tw Cen MT" panose="020B0602020104020603" pitchFamily="34" charset="0"/>
            </a:endParaRPr>
          </a:p>
          <a:p>
            <a:pPr marL="2400300" lvl="1" indent="-571500">
              <a:buSzPct val="80000"/>
              <a:buFont typeface="Wingdings" charset="2"/>
              <a:buChar char="Ø"/>
            </a:pPr>
            <a:r>
              <a:rPr lang="en-US" sz="3600" dirty="0" smtClean="0">
                <a:latin typeface="Tw Cen MT" panose="020B0602020104020603" pitchFamily="34" charset="0"/>
              </a:rPr>
              <a:t>Result in near-threshold artifacts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22631400" y="18383071"/>
            <a:ext cx="1363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400300" lvl="1" indent="-571500">
              <a:buSzPct val="80000"/>
              <a:buFont typeface="Wingdings" charset="2"/>
              <a:buChar char="Ø"/>
            </a:pPr>
            <a:r>
              <a:rPr lang="en-US" sz="3600" dirty="0" smtClean="0">
                <a:latin typeface="Tw Cen MT" panose="020B0602020104020603" pitchFamily="34" charset="0"/>
              </a:rPr>
              <a:t>JPEG Compression : </a:t>
            </a:r>
            <a:r>
              <a:rPr lang="en-US" sz="3600" dirty="0" err="1" smtClean="0">
                <a:latin typeface="Tw Cen MT" panose="020B0602020104020603" pitchFamily="34" charset="0"/>
              </a:rPr>
              <a:t>FSIMc</a:t>
            </a:r>
            <a:r>
              <a:rPr lang="en-US" sz="3600" dirty="0" smtClean="0">
                <a:latin typeface="Tw Cen MT" panose="020B0602020104020603" pitchFamily="34" charset="0"/>
              </a:rPr>
              <a:t> </a:t>
            </a:r>
            <a:r>
              <a:rPr lang="en-US" sz="3600" dirty="0"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en-US" sz="3600" dirty="0" smtClean="0">
              <a:latin typeface="Tw Cen MT" panose="020B0602020104020603" pitchFamily="34" charset="0"/>
            </a:endParaRPr>
          </a:p>
          <a:p>
            <a:pPr marL="2400300" lvl="1" indent="-571500">
              <a:buSzPct val="80000"/>
              <a:buFont typeface="Wingdings" charset="2"/>
              <a:buChar char="Ø"/>
            </a:pPr>
            <a:r>
              <a:rPr lang="en-US" sz="3600" dirty="0" smtClean="0">
                <a:latin typeface="Tw Cen MT" panose="020B0602020104020603" pitchFamily="34" charset="0"/>
              </a:rPr>
              <a:t>Fast Fading: MAD </a:t>
            </a:r>
            <a:r>
              <a:rPr lang="en-US" sz="3600" dirty="0"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en-US" sz="3600" dirty="0" smtClean="0">
              <a:latin typeface="Tw Cen MT" panose="020B0602020104020603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-152400" y="1141273"/>
            <a:ext cx="365760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dirty="0" smtClean="0">
                <a:solidFill>
                  <a:srgbClr val="173135"/>
                </a:solidFill>
                <a:latin typeface="Tw Cen MT"/>
                <a:ea typeface="Droid Serif" pitchFamily="18" charset="0"/>
                <a:cs typeface="Tw Cen MT"/>
              </a:rPr>
              <a:t>Ms. Debarati Kundu and Prof. Brian L. Evans</a:t>
            </a:r>
          </a:p>
          <a:p>
            <a:pPr algn="ctr">
              <a:defRPr/>
            </a:pPr>
            <a:r>
              <a:rPr lang="en-US" sz="3600" dirty="0" smtClean="0">
                <a:solidFill>
                  <a:srgbClr val="173135"/>
                </a:solidFill>
                <a:latin typeface="Tw Cen MT"/>
                <a:ea typeface="Droid Serif" pitchFamily="18" charset="0"/>
                <a:cs typeface="Tw Cen MT"/>
              </a:rPr>
              <a:t>Embedded Signal Processing Laboratory (ESPL)</a:t>
            </a:r>
          </a:p>
          <a:p>
            <a:pPr algn="ctr">
              <a:defRPr/>
            </a:pPr>
            <a:r>
              <a:rPr lang="en-US" sz="3600" dirty="0" err="1" smtClean="0">
                <a:solidFill>
                  <a:srgbClr val="173135"/>
                </a:solidFill>
                <a:latin typeface="Tw Cen MT"/>
                <a:ea typeface="Droid Serif" pitchFamily="18" charset="0"/>
                <a:cs typeface="Tw Cen MT"/>
              </a:rPr>
              <a:t>debarati@utexas.edu</a:t>
            </a:r>
            <a:r>
              <a:rPr lang="en-US" sz="3600" dirty="0" smtClean="0">
                <a:solidFill>
                  <a:srgbClr val="173135"/>
                </a:solidFill>
                <a:latin typeface="Tw Cen MT"/>
                <a:ea typeface="Droid Serif" pitchFamily="18" charset="0"/>
                <a:cs typeface="Tw Cen MT"/>
              </a:rPr>
              <a:t>, </a:t>
            </a:r>
            <a:r>
              <a:rPr lang="en-US" sz="3600" dirty="0" err="1" smtClean="0">
                <a:solidFill>
                  <a:srgbClr val="173135"/>
                </a:solidFill>
                <a:latin typeface="Tw Cen MT"/>
                <a:ea typeface="Droid Serif" pitchFamily="18" charset="0"/>
                <a:cs typeface="Tw Cen MT"/>
              </a:rPr>
              <a:t>bevans@ece.utexas.edu</a:t>
            </a:r>
            <a:endParaRPr lang="en-US" sz="3600" dirty="0" smtClean="0">
              <a:solidFill>
                <a:srgbClr val="173135"/>
              </a:solidFill>
              <a:latin typeface="Tw Cen MT"/>
              <a:ea typeface="Droid Serif" pitchFamily="18" charset="0"/>
              <a:cs typeface="Tw Cen MT"/>
            </a:endParaRPr>
          </a:p>
        </p:txBody>
      </p:sp>
      <p:sp>
        <p:nvSpPr>
          <p:cNvPr id="66" name="Title 1"/>
          <p:cNvSpPr txBox="1">
            <a:spLocks/>
          </p:cNvSpPr>
          <p:nvPr/>
        </p:nvSpPr>
        <p:spPr>
          <a:xfrm>
            <a:off x="0" y="-228600"/>
            <a:ext cx="36576000" cy="1828800"/>
          </a:xfrm>
          <a:prstGeom prst="rect">
            <a:avLst/>
          </a:prstGeom>
        </p:spPr>
        <p:txBody>
          <a:bodyPr vert="horz" lIns="365760" tIns="182880" rIns="365760" bIns="182880" rtlCol="0" anchor="ctr">
            <a:noAutofit/>
          </a:bodyPr>
          <a:lstStyle>
            <a:lvl1pPr algn="ctr" defTabSz="3657600" rtl="0" eaLnBrk="1" latinLnBrk="0" hangingPunct="1">
              <a:spcBef>
                <a:spcPct val="0"/>
              </a:spcBef>
              <a:buNone/>
              <a:defRPr sz="17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500" smtClean="0">
                <a:solidFill>
                  <a:srgbClr val="800000"/>
                </a:solidFill>
                <a:latin typeface="Tw Cen MT"/>
                <a:cs typeface="Tw Cen MT"/>
              </a:rPr>
              <a:t>Full-Reference Visual Quality Assessment for Synthetic Images: A Subjective Study </a:t>
            </a:r>
            <a:endParaRPr lang="en-US" sz="7500" dirty="0">
              <a:solidFill>
                <a:srgbClr val="800000"/>
              </a:solidFill>
              <a:latin typeface="Tw Cen MT"/>
              <a:cs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3913188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29315</TotalTime>
  <Words>424</Words>
  <Application>Microsoft Macintosh PowerPoint</Application>
  <PresentationFormat>Custom</PresentationFormat>
  <Paragraphs>143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Real-Time Multi Input Multi Output Discrete Multitone Testbed</dc:title>
  <dc:creator>Aditya</dc:creator>
  <cp:lastModifiedBy>Brian Evans</cp:lastModifiedBy>
  <cp:revision>480</cp:revision>
  <cp:lastPrinted>2013-08-01T00:06:29Z</cp:lastPrinted>
  <dcterms:created xsi:type="dcterms:W3CDTF">2010-01-22T23:11:12Z</dcterms:created>
  <dcterms:modified xsi:type="dcterms:W3CDTF">2015-09-23T23:58:18Z</dcterms:modified>
</cp:coreProperties>
</file>