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5"/>
  </p:notesMasterIdLst>
  <p:sldIdLst>
    <p:sldId id="714" r:id="rId4"/>
    <p:sldId id="709" r:id="rId5"/>
    <p:sldId id="726" r:id="rId6"/>
    <p:sldId id="716" r:id="rId7"/>
    <p:sldId id="717" r:id="rId8"/>
    <p:sldId id="718" r:id="rId9"/>
    <p:sldId id="719" r:id="rId10"/>
    <p:sldId id="720" r:id="rId11"/>
    <p:sldId id="721" r:id="rId12"/>
    <p:sldId id="723" r:id="rId13"/>
    <p:sldId id="725" r:id="rId14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4"/>
            <p14:sldId id="709"/>
            <p14:sldId id="726"/>
            <p14:sldId id="716"/>
            <p14:sldId id="717"/>
            <p14:sldId id="718"/>
            <p14:sldId id="719"/>
            <p14:sldId id="720"/>
            <p14:sldId id="721"/>
            <p14:sldId id="723"/>
            <p14:sldId id="7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0960" autoAdjust="0"/>
  </p:normalViewPr>
  <p:slideViewPr>
    <p:cSldViewPr>
      <p:cViewPr>
        <p:scale>
          <a:sx n="114" d="100"/>
          <a:sy n="114" d="100"/>
        </p:scale>
        <p:origin x="-136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21" Type="http://schemas.microsoft.com/office/2016/11/relationships/changesInfo" Target="changesInfos/changesInfo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</pc:docChg>
  </pc:docChgLst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5/24/18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5750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18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963603-EAC9-E144-BFE8-00D312A67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1625F3-B4F5-D640-AEA1-509D8272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38F0-E6D4-4149-B82B-EBAD4A6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16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8DD1AB-C17D-1C40-9622-551C58E0A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EEB1C4-36F6-FF44-929F-DC295033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38F0-E6D4-4149-B82B-EBAD4A6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2952750"/>
            <a:ext cx="561975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3257550"/>
            <a:ext cx="78867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cap="all" dirty="0" err="1">
                <a:solidFill>
                  <a:srgbClr val="BF5700"/>
                </a:solidFill>
                <a:latin typeface="Arial Black" charset="0"/>
              </a:rPr>
              <a:t>Junmo</a:t>
            </a:r>
            <a:r>
              <a:rPr lang="en-US" cap="all" dirty="0">
                <a:solidFill>
                  <a:srgbClr val="BF5700"/>
                </a:solidFill>
                <a:latin typeface="Arial Black" charset="0"/>
              </a:rPr>
              <a:t> Sung and Brian L. Evans</a:t>
            </a:r>
            <a:endParaRPr lang="en-US" b="0" i="0" cap="all" baseline="0" dirty="0">
              <a:solidFill>
                <a:srgbClr val="BF5700"/>
              </a:solidFill>
              <a:latin typeface="Arial Black" charset="0"/>
            </a:endParaRP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dirty="0">
                <a:solidFill>
                  <a:srgbClr val="BF5700"/>
                </a:solidFill>
              </a:rPr>
              <a:t>Wireless Networking and Communications Group and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dirty="0">
                <a:solidFill>
                  <a:srgbClr val="BF5700"/>
                </a:solidFill>
              </a:rPr>
              <a:t>Dept. of Electrical and Computer Engineering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baseline="0" dirty="0">
                <a:solidFill>
                  <a:srgbClr val="BF5700"/>
                </a:solidFill>
              </a:rPr>
              <a:t>The University of Texas at Austin</a:t>
            </a:r>
            <a:endParaRPr lang="en-US" dirty="0">
              <a:solidFill>
                <a:srgbClr val="BF5700"/>
              </a:solidFill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i="0" cap="all" baseline="0" dirty="0">
                <a:solidFill>
                  <a:srgbClr val="BF5700"/>
                </a:solidFill>
                <a:latin typeface="Arial Black" charset="0"/>
              </a:rPr>
              <a:t>May </a:t>
            </a:r>
            <a:r>
              <a:rPr lang="en-US" b="0" i="0" cap="all" baseline="0" dirty="0" smtClean="0">
                <a:solidFill>
                  <a:srgbClr val="BF5700"/>
                </a:solidFill>
                <a:latin typeface="Arial Black" charset="0"/>
              </a:rPr>
              <a:t>24, </a:t>
            </a:r>
            <a:r>
              <a:rPr lang="en-US" b="0" i="0" cap="all" baseline="0" dirty="0" smtClean="0">
                <a:solidFill>
                  <a:srgbClr val="BF5700"/>
                </a:solidFill>
                <a:latin typeface="Arial Black" charset="0"/>
              </a:rPr>
              <a:t>2018</a:t>
            </a:r>
            <a:endParaRPr lang="en-US" b="0" dirty="0">
              <a:solidFill>
                <a:srgbClr val="BF5700"/>
              </a:solidFill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0477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rgbClr val="BF5700"/>
                </a:solidFill>
              </a:rPr>
              <a:t>Real-time testbed for diversity in powerline and wireless smart grid communications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588114-16BB-6740-8B53-DE7F6DB7A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230" y="4171948"/>
            <a:ext cx="3436770" cy="934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AA26A5-EC67-F24D-9F54-52896C90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230" y="4425501"/>
            <a:ext cx="817245" cy="41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Karl\Downloads\wncg_horz_b_cmyk.tif">
            <a:extLst>
              <a:ext uri="{FF2B5EF4-FFF2-40B4-BE49-F238E27FC236}">
                <a16:creationId xmlns:a16="http://schemas.microsoft.com/office/drawing/2014/main" xmlns="" id="{A19930C6-EF32-DA46-A748-D604823F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830" y="4433487"/>
            <a:ext cx="1561368" cy="4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0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C36C2-F8CD-F14D-B9ED-8A9647AC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F56CE4-BC83-CE4B-ACDB-24E75167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10600" y="1885621"/>
            <a:ext cx="8229600" cy="5715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With MRC and BPSK</a:t>
            </a:r>
          </a:p>
          <a:p>
            <a:r>
              <a:rPr lang="en-US" dirty="0"/>
              <a:t>SNR is fixed for wireless and variable for powerline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7095F7E-3A14-8445-A7DB-22088BCBDC37}"/>
              </a:ext>
            </a:extLst>
          </p:cNvPr>
          <p:cNvGrpSpPr/>
          <p:nvPr/>
        </p:nvGrpSpPr>
        <p:grpSpPr>
          <a:xfrm>
            <a:off x="462079" y="1496326"/>
            <a:ext cx="4082686" cy="3237430"/>
            <a:chOff x="1698041" y="2209998"/>
            <a:chExt cx="5765992" cy="45722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A1C1962-3431-1F4A-9C9C-1C8F705C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041" y="2457121"/>
              <a:ext cx="5765992" cy="432511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97C2CF1-E087-1743-83B6-ACFC9FACEDBF}"/>
                </a:ext>
              </a:extLst>
            </p:cNvPr>
            <p:cNvSpPr/>
            <p:nvPr/>
          </p:nvSpPr>
          <p:spPr>
            <a:xfrm>
              <a:off x="2544119" y="4922130"/>
              <a:ext cx="1924577" cy="43090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04DCF68-A07C-0D40-AA06-E2960E739E28}"/>
                </a:ext>
              </a:extLst>
            </p:cNvPr>
            <p:cNvSpPr/>
            <p:nvPr/>
          </p:nvSpPr>
          <p:spPr>
            <a:xfrm>
              <a:off x="2544119" y="5353036"/>
              <a:ext cx="1924577" cy="415926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EB837B3-5D3F-7C40-BE12-29DFDF869FE4}"/>
                </a:ext>
              </a:extLst>
            </p:cNvPr>
            <p:cNvSpPr/>
            <p:nvPr/>
          </p:nvSpPr>
          <p:spPr>
            <a:xfrm>
              <a:off x="2544119" y="5768962"/>
              <a:ext cx="1924577" cy="43090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246F0DE-CBFF-9546-9842-86B07CAE7D71}"/>
                </a:ext>
              </a:extLst>
            </p:cNvPr>
            <p:cNvSpPr/>
            <p:nvPr/>
          </p:nvSpPr>
          <p:spPr>
            <a:xfrm rot="2850364">
              <a:off x="4268289" y="3559666"/>
              <a:ext cx="3530491" cy="831156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FE046A5-5C94-E74C-AB7D-7BE08F3AAF1E}"/>
                </a:ext>
              </a:extLst>
            </p:cNvPr>
            <p:cNvSpPr/>
            <p:nvPr/>
          </p:nvSpPr>
          <p:spPr>
            <a:xfrm rot="1517758">
              <a:off x="2689659" y="4559250"/>
              <a:ext cx="3802727" cy="905391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D96C29D-980F-EB41-98E4-609D0477FC15}"/>
                </a:ext>
              </a:extLst>
            </p:cNvPr>
            <p:cNvSpPr txBox="1"/>
            <p:nvPr/>
          </p:nvSpPr>
          <p:spPr>
            <a:xfrm rot="2889505">
              <a:off x="5060861" y="3893743"/>
              <a:ext cx="1614633" cy="478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powerline</a:t>
              </a:r>
              <a:endParaRPr lang="en-US" sz="16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CC06CF-5EB2-B94B-A745-E011107EB0D7}"/>
                </a:ext>
              </a:extLst>
            </p:cNvPr>
            <p:cNvSpPr txBox="1"/>
            <p:nvPr/>
          </p:nvSpPr>
          <p:spPr>
            <a:xfrm rot="1791977">
              <a:off x="4226522" y="4915718"/>
              <a:ext cx="1628217" cy="478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combined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CBC2B73-BEDD-D243-ADA5-098B69D0AB01}"/>
              </a:ext>
            </a:extLst>
          </p:cNvPr>
          <p:cNvGrpSpPr/>
          <p:nvPr/>
        </p:nvGrpSpPr>
        <p:grpSpPr>
          <a:xfrm>
            <a:off x="4566353" y="1605561"/>
            <a:ext cx="4091875" cy="3169348"/>
            <a:chOff x="1690641" y="2315265"/>
            <a:chExt cx="5765992" cy="44660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885570B-E473-4740-A7A4-C14E02F62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641" y="2456183"/>
              <a:ext cx="5765992" cy="432511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3A211F-5B14-AD46-9932-0714B7E2420A}"/>
                </a:ext>
              </a:extLst>
            </p:cNvPr>
            <p:cNvSpPr/>
            <p:nvPr/>
          </p:nvSpPr>
          <p:spPr>
            <a:xfrm>
              <a:off x="2544119" y="4922130"/>
              <a:ext cx="1924577" cy="43090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C71BC6A-C63A-554A-851F-F755E10D08C8}"/>
                </a:ext>
              </a:extLst>
            </p:cNvPr>
            <p:cNvSpPr/>
            <p:nvPr/>
          </p:nvSpPr>
          <p:spPr>
            <a:xfrm>
              <a:off x="2544119" y="5353036"/>
              <a:ext cx="1924577" cy="415926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A675530-1EA7-B049-9ED9-E69A9B3F4705}"/>
                </a:ext>
              </a:extLst>
            </p:cNvPr>
            <p:cNvSpPr/>
            <p:nvPr/>
          </p:nvSpPr>
          <p:spPr>
            <a:xfrm>
              <a:off x="2544119" y="5768962"/>
              <a:ext cx="1924577" cy="43090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B324E5A-30FD-804B-A28D-4136E900AC40}"/>
                </a:ext>
              </a:extLst>
            </p:cNvPr>
            <p:cNvSpPr/>
            <p:nvPr/>
          </p:nvSpPr>
          <p:spPr>
            <a:xfrm rot="3526418">
              <a:off x="4391676" y="3664933"/>
              <a:ext cx="3530491" cy="831156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BAA2F7B-CDA0-6D40-A007-DF8A145EEFEA}"/>
                </a:ext>
              </a:extLst>
            </p:cNvPr>
            <p:cNvSpPr/>
            <p:nvPr/>
          </p:nvSpPr>
          <p:spPr>
            <a:xfrm rot="2567262">
              <a:off x="3667423" y="4405963"/>
              <a:ext cx="3133686" cy="795566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9F658BD-39E1-844B-AE0B-B6D9F9BF4505}"/>
                </a:ext>
              </a:extLst>
            </p:cNvPr>
            <p:cNvSpPr txBox="1"/>
            <p:nvPr/>
          </p:nvSpPr>
          <p:spPr>
            <a:xfrm rot="3554246">
              <a:off x="5237881" y="3791134"/>
              <a:ext cx="1611007" cy="4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powerline</a:t>
              </a: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BFDE5A1-C966-1749-88CC-E9E5C7097188}"/>
                </a:ext>
              </a:extLst>
            </p:cNvPr>
            <p:cNvSpPr txBox="1"/>
            <p:nvPr/>
          </p:nvSpPr>
          <p:spPr>
            <a:xfrm rot="2598176">
              <a:off x="4360756" y="4683598"/>
              <a:ext cx="1624560" cy="47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combined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BC77ABA-A3B9-2145-AC13-CD6457033F34}"/>
              </a:ext>
            </a:extLst>
          </p:cNvPr>
          <p:cNvGrpSpPr/>
          <p:nvPr/>
        </p:nvGrpSpPr>
        <p:grpSpPr>
          <a:xfrm>
            <a:off x="549222" y="1352550"/>
            <a:ext cx="3950414" cy="3466030"/>
            <a:chOff x="457199" y="1352550"/>
            <a:chExt cx="3950414" cy="346603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95B1A1EF-280C-D741-A553-8509A7377A0C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BPSK and MRC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3F57D9E3-22A7-904C-BB54-C2A88D919C08}"/>
                </a:ext>
              </a:extLst>
            </p:cNvPr>
            <p:cNvSpPr/>
            <p:nvPr/>
          </p:nvSpPr>
          <p:spPr>
            <a:xfrm>
              <a:off x="457200" y="1352550"/>
              <a:ext cx="3950413" cy="3466030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8B7B7F5-C046-2744-9468-96E317B06FAA}"/>
              </a:ext>
            </a:extLst>
          </p:cNvPr>
          <p:cNvGrpSpPr/>
          <p:nvPr/>
        </p:nvGrpSpPr>
        <p:grpSpPr>
          <a:xfrm>
            <a:off x="4566353" y="1352550"/>
            <a:ext cx="4139428" cy="3466030"/>
            <a:chOff x="457199" y="1352550"/>
            <a:chExt cx="3950414" cy="346603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BE31B500-5677-FA4D-95C6-6181BE00F8D1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Differential BPSK and MRC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DA30BA8F-96D6-6D4D-AFCD-8FD935E98EDA}"/>
                </a:ext>
              </a:extLst>
            </p:cNvPr>
            <p:cNvSpPr/>
            <p:nvPr/>
          </p:nvSpPr>
          <p:spPr>
            <a:xfrm>
              <a:off x="457200" y="1352550"/>
              <a:ext cx="3950413" cy="3466030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D03CDB9B-08D8-7547-A8B2-1278BA46F39E}"/>
              </a:ext>
            </a:extLst>
          </p:cNvPr>
          <p:cNvSpPr txBox="1">
            <a:spLocks/>
          </p:cNvSpPr>
          <p:nvPr/>
        </p:nvSpPr>
        <p:spPr>
          <a:xfrm>
            <a:off x="457199" y="965705"/>
            <a:ext cx="8156558" cy="361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Case 2: SNR is fixed for wireless and is swept for powerline</a:t>
            </a: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E51E6-6923-EA46-9E2F-EC80BD23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09BEB-5BF4-7841-81D8-C2965EE5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81350"/>
          </a:xfrm>
        </p:spPr>
        <p:txBody>
          <a:bodyPr>
            <a:noAutofit/>
          </a:bodyPr>
          <a:lstStyle/>
          <a:p>
            <a:r>
              <a:rPr lang="en-US" sz="2000" b="1" dirty="0"/>
              <a:t>Testbed for evaluation of diversity combining schemes</a:t>
            </a:r>
          </a:p>
          <a:p>
            <a:pPr marL="457200" lvl="1" indent="0">
              <a:buNone/>
            </a:pPr>
            <a:r>
              <a:rPr lang="en-US" sz="1800" dirty="0"/>
              <a:t>Flexible and real-time testbed</a:t>
            </a:r>
          </a:p>
          <a:p>
            <a:pPr marL="457200" lvl="1" indent="0">
              <a:buNone/>
            </a:pPr>
            <a:r>
              <a:rPr lang="en-US" sz="1800" dirty="0"/>
              <a:t>Powerline and wireless communication subsystems </a:t>
            </a:r>
            <a:r>
              <a:rPr lang="en-US" sz="1800" dirty="0" smtClean="0"/>
              <a:t>implemented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b="1" dirty="0"/>
              <a:t>Source code and implementation details released</a:t>
            </a:r>
          </a:p>
          <a:p>
            <a:pPr marL="457200" lvl="1" indent="0">
              <a:buNone/>
            </a:pPr>
            <a:r>
              <a:rPr lang="en-US" sz="1400" b="1" dirty="0">
                <a:latin typeface="Courier" pitchFamily="2" charset="0"/>
              </a:rPr>
              <a:t>http://</a:t>
            </a:r>
            <a:r>
              <a:rPr lang="en-US" sz="1400" b="1" dirty="0" err="1">
                <a:latin typeface="Courier" pitchFamily="2" charset="0"/>
              </a:rPr>
              <a:t>users.ece.utexas.edu</a:t>
            </a:r>
            <a:r>
              <a:rPr lang="en-US" sz="1400" b="1" dirty="0">
                <a:latin typeface="Courier" pitchFamily="2" charset="0"/>
              </a:rPr>
              <a:t>/∼</a:t>
            </a:r>
            <a:r>
              <a:rPr lang="en-US" sz="1400" b="1" dirty="0" err="1">
                <a:latin typeface="Courier" pitchFamily="2" charset="0"/>
              </a:rPr>
              <a:t>bevans</a:t>
            </a:r>
            <a:r>
              <a:rPr lang="en-US" sz="1400" b="1" dirty="0">
                <a:latin typeface="Courier" pitchFamily="2" charset="0"/>
              </a:rPr>
              <a:t>/projects/plc/software/testbed/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Demonstration with a simple scheme</a:t>
            </a:r>
          </a:p>
          <a:p>
            <a:pPr marL="457200" lvl="1" indent="0">
              <a:buNone/>
            </a:pPr>
            <a:r>
              <a:rPr lang="en-US" sz="1800" dirty="0"/>
              <a:t>Similar performance to simulation achieved on testbed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5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99222"/>
            <a:ext cx="8001000" cy="17109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200" dirty="0" smtClean="0"/>
              <a:t>Exploit existing </a:t>
            </a:r>
            <a:r>
              <a:rPr lang="en-US" sz="4200" dirty="0"/>
              <a:t>heterogeneous </a:t>
            </a:r>
            <a:r>
              <a:rPr lang="en-US" sz="4200" dirty="0" smtClean="0"/>
              <a:t>smart grid communication technologies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Diversity of </a:t>
            </a:r>
            <a:r>
              <a:rPr lang="en-US" sz="4200" dirty="0" err="1"/>
              <a:t>powerline</a:t>
            </a:r>
            <a:r>
              <a:rPr lang="en-US" sz="4200" dirty="0"/>
              <a:t> and wireless communication </a:t>
            </a:r>
            <a:r>
              <a:rPr lang="en-US" sz="4200" dirty="0" smtClean="0"/>
              <a:t>channels</a:t>
            </a:r>
          </a:p>
          <a:p>
            <a:pPr>
              <a:lnSpc>
                <a:spcPct val="120000"/>
              </a:lnSpc>
            </a:pPr>
            <a:r>
              <a:rPr lang="en-US" sz="4200" dirty="0" smtClean="0"/>
              <a:t>More </a:t>
            </a:r>
            <a:r>
              <a:rPr lang="en-US" sz="4200" dirty="0"/>
              <a:t>reliable communication possible with </a:t>
            </a:r>
            <a:r>
              <a:rPr lang="en-US" sz="4200" dirty="0" smtClean="0"/>
              <a:t>diversity</a:t>
            </a:r>
          </a:p>
          <a:p>
            <a:pPr>
              <a:lnSpc>
                <a:spcPct val="120000"/>
              </a:lnSpc>
            </a:pPr>
            <a:r>
              <a:rPr lang="en-US" sz="4200" dirty="0" err="1" smtClean="0"/>
              <a:t>Testbed</a:t>
            </a:r>
            <a:r>
              <a:rPr lang="en-US" sz="4200" dirty="0" smtClean="0"/>
              <a:t> </a:t>
            </a:r>
            <a:r>
              <a:rPr lang="en-US" sz="4200" dirty="0"/>
              <a:t>for test and evaluation of various combining schemes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19F05A-0701-9E48-B01B-CEA44014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318022"/>
            <a:ext cx="6035040" cy="1871980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2A7AE-2CC6-6040-A811-0E17E7DC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Heterogeneous Link Diversity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C8561FC3-F51E-0441-96C5-490C4FDE9D63}"/>
              </a:ext>
            </a:extLst>
          </p:cNvPr>
          <p:cNvSpPr txBox="1">
            <a:spLocks/>
          </p:cNvSpPr>
          <p:nvPr/>
        </p:nvSpPr>
        <p:spPr>
          <a:xfrm>
            <a:off x="4191000" y="3060785"/>
            <a:ext cx="4222488" cy="104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8" indent="-284163" fontAlgn="auto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Good </a:t>
            </a:r>
            <a:r>
              <a:rPr lang="en-US" sz="1800" dirty="0" smtClean="0">
                <a:solidFill>
                  <a:schemeClr val="tx1"/>
                </a:solidFill>
              </a:rPr>
              <a:t>performance-complexity tradeoff</a:t>
            </a:r>
            <a:endParaRPr lang="en-US" sz="1800" dirty="0">
              <a:solidFill>
                <a:schemeClr val="tx1"/>
              </a:solidFill>
            </a:endParaRPr>
          </a:p>
          <a:p>
            <a:pPr marL="65088" indent="-284163"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Log-likelihood ratio (LLR) combining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ACBED0E-8C08-D543-8715-3F0066C73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1221236"/>
            <a:ext cx="7704686" cy="1401939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D8AD7E16-2FF0-3C4A-AB28-ADFCC39DF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98695"/>
              </p:ext>
            </p:extLst>
          </p:nvPr>
        </p:nvGraphicFramePr>
        <p:xfrm>
          <a:off x="401495" y="3070622"/>
          <a:ext cx="35814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3096992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4581871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729978131"/>
                    </a:ext>
                  </a:extLst>
                </a:gridCol>
              </a:tblGrid>
              <a:tr h="143896">
                <a:tc>
                  <a:txBody>
                    <a:bodyPr/>
                    <a:lstStyle/>
                    <a:p>
                      <a:r>
                        <a:rPr lang="en-US" sz="16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074999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Instantaneous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522535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r>
                        <a:rPr lang="ko-KR" altLang="en-US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128829"/>
                  </a:ext>
                </a:extLst>
              </a:tr>
              <a:tr h="1371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&amp;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Freq.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2723320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530A741-49E0-A840-893A-6230B1FA57D2}"/>
              </a:ext>
            </a:extLst>
          </p:cNvPr>
          <p:cNvGrpSpPr/>
          <p:nvPr/>
        </p:nvGrpSpPr>
        <p:grpSpPr>
          <a:xfrm>
            <a:off x="304800" y="2799562"/>
            <a:ext cx="3757550" cy="1829588"/>
            <a:chOff x="457199" y="1352551"/>
            <a:chExt cx="3950414" cy="1725158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3B04A431-99F4-0A42-97D9-3D0F67AAC968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Noise Estimator Options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D91AA6F2-D73A-424F-86D0-7A2B088354CA}"/>
                </a:ext>
              </a:extLst>
            </p:cNvPr>
            <p:cNvSpPr/>
            <p:nvPr/>
          </p:nvSpPr>
          <p:spPr>
            <a:xfrm>
              <a:off x="457200" y="1352551"/>
              <a:ext cx="3950413" cy="1725158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8FD5473-E668-464C-BA87-807166F56140}"/>
              </a:ext>
            </a:extLst>
          </p:cNvPr>
          <p:cNvGrpSpPr/>
          <p:nvPr/>
        </p:nvGrpSpPr>
        <p:grpSpPr>
          <a:xfrm>
            <a:off x="4160030" y="2799562"/>
            <a:ext cx="4221969" cy="1829588"/>
            <a:chOff x="457199" y="1352550"/>
            <a:chExt cx="3950414" cy="1725157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2D225AEA-CE4A-4144-9940-57E87D578161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Maximal Ratio </a:t>
              </a:r>
              <a:r>
                <a:rPr lang="en-US" sz="1600" dirty="0" smtClean="0"/>
                <a:t>Combiner (MRC)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B92D6A94-3793-2945-A419-D49FE58FE084}"/>
                </a:ext>
              </a:extLst>
            </p:cNvPr>
            <p:cNvSpPr/>
            <p:nvPr/>
          </p:nvSpPr>
          <p:spPr>
            <a:xfrm>
              <a:off x="457200" y="1352550"/>
              <a:ext cx="3950413" cy="1725157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505926"/>
              </p:ext>
            </p:extLst>
          </p:nvPr>
        </p:nvGraphicFramePr>
        <p:xfrm>
          <a:off x="4572000" y="3765550"/>
          <a:ext cx="354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2514600" imgH="558800" progId="Equation.3">
                  <p:embed/>
                </p:oleObj>
              </mc:Choice>
              <mc:Fallback>
                <p:oleObj name="Equation" r:id="rId5" imgW="2514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765550"/>
                        <a:ext cx="3543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462915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+mn-lt"/>
                <a:ea typeface="+mn-ea"/>
                <a:cs typeface="+mn-cs"/>
              </a:rPr>
              <a:t>n</a:t>
            </a:r>
            <a:r>
              <a:rPr lang="en-US" sz="1800" i="1" dirty="0" smtClean="0">
                <a:latin typeface="+mn-lt"/>
                <a:ea typeface="+mn-ea"/>
                <a:cs typeface="+mn-cs"/>
              </a:rPr>
              <a:t>th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OFDM symbol; </a:t>
            </a:r>
            <a:r>
              <a:rPr lang="en-US" sz="1800" dirty="0" err="1">
                <a:latin typeface="+mn-lt"/>
                <a:ea typeface="+mn-ea"/>
                <a:cs typeface="+mn-cs"/>
              </a:rPr>
              <a:t>k</a:t>
            </a:r>
            <a:r>
              <a:rPr lang="en-US" sz="1800" i="1" dirty="0" err="1">
                <a:latin typeface="+mn-lt"/>
                <a:ea typeface="+mn-ea"/>
                <a:cs typeface="+mn-cs"/>
              </a:rPr>
              <a:t>th</a:t>
            </a:r>
            <a:r>
              <a:rPr lang="en-US" sz="1800" dirty="0">
                <a:latin typeface="+mn-lt"/>
                <a:ea typeface="+mn-ea"/>
                <a:cs typeface="+mn-cs"/>
              </a:rPr>
              <a:t>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subcarrier; </a:t>
            </a:r>
            <a:r>
              <a:rPr lang="en-US" sz="1800" dirty="0" smtClean="0">
                <a:latin typeface="Symbol" charset="2"/>
                <a:ea typeface="+mn-ea"/>
                <a:cs typeface="Symbol" charset="2"/>
              </a:rPr>
              <a:t>s</a:t>
            </a:r>
            <a:r>
              <a:rPr lang="en-US" sz="1800" baseline="30000" dirty="0" smtClean="0">
                <a:latin typeface="+mn-lt"/>
                <a:ea typeface="+mn-ea"/>
                <a:cs typeface="+mn-cs"/>
              </a:rPr>
              <a:t>2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 Gaussian noise variance 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6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2B926-2DA2-AB43-B0E3-2B710B51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Powerline/Wireless Diversity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57BC-0D18-AD42-B668-490DA97D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41623"/>
            <a:ext cx="8229599" cy="1163727"/>
          </a:xfrm>
        </p:spPr>
        <p:txBody>
          <a:bodyPr>
            <a:normAutofit/>
          </a:bodyPr>
          <a:lstStyle/>
          <a:p>
            <a:r>
              <a:rPr lang="en-US" sz="2000" dirty="0"/>
              <a:t>Diversity over heterogeneous links</a:t>
            </a:r>
          </a:p>
          <a:p>
            <a:r>
              <a:rPr lang="en-US" sz="2000" dirty="0"/>
              <a:t>Combiner at receiver</a:t>
            </a:r>
          </a:p>
          <a:p>
            <a:r>
              <a:rPr lang="en-US" sz="2000" dirty="0"/>
              <a:t>Common OFDM baseband system for both </a:t>
            </a:r>
            <a:r>
              <a:rPr lang="en-US" sz="2000" dirty="0" smtClean="0"/>
              <a:t>subsystems</a:t>
            </a:r>
            <a:endParaRPr lang="en-US" sz="20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7C7D8A4-11AA-B440-A656-0FFA3C39B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49" y="1773618"/>
            <a:ext cx="3764633" cy="1431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B88B3D-5600-0D4C-B97F-8115B85A0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6" y="1893485"/>
            <a:ext cx="3808005" cy="124909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965BDF-E41F-B146-BADE-5F4732FD7C3E}"/>
              </a:ext>
            </a:extLst>
          </p:cNvPr>
          <p:cNvGrpSpPr/>
          <p:nvPr/>
        </p:nvGrpSpPr>
        <p:grpSpPr>
          <a:xfrm>
            <a:off x="549222" y="1409492"/>
            <a:ext cx="3950414" cy="1977347"/>
            <a:chOff x="457199" y="1352550"/>
            <a:chExt cx="3950414" cy="19773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69800CE2-C174-0349-B47F-8E8D9C33624C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Smart Meter (Transmitter)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DF746B1-68F1-AA49-9A25-8977A19E4F4F}"/>
                </a:ext>
              </a:extLst>
            </p:cNvPr>
            <p:cNvSpPr/>
            <p:nvPr/>
          </p:nvSpPr>
          <p:spPr>
            <a:xfrm>
              <a:off x="457200" y="1352550"/>
              <a:ext cx="3950413" cy="1977347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2919161-5804-DB40-A530-DFB1A07B2934}"/>
              </a:ext>
            </a:extLst>
          </p:cNvPr>
          <p:cNvGrpSpPr/>
          <p:nvPr/>
        </p:nvGrpSpPr>
        <p:grpSpPr>
          <a:xfrm>
            <a:off x="4566353" y="1409492"/>
            <a:ext cx="4139428" cy="1977347"/>
            <a:chOff x="457199" y="1352550"/>
            <a:chExt cx="3950414" cy="1977347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105D8AD2-1009-304B-A7BA-0F6A50E96F72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 Concentrator (Receiver)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A6354B7-D308-1F41-A2D7-1DE3AD3D09E7}"/>
                </a:ext>
              </a:extLst>
            </p:cNvPr>
            <p:cNvSpPr/>
            <p:nvPr/>
          </p:nvSpPr>
          <p:spPr>
            <a:xfrm>
              <a:off x="457200" y="1352550"/>
              <a:ext cx="3950413" cy="1977347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F72E1-B169-1246-9C79-017B4F9B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Testbed Overview: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03B5D-4855-8443-8EEB-F2EA8986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52550"/>
            <a:ext cx="3200400" cy="3429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National Instruments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1800" dirty="0" smtClean="0"/>
              <a:t>Two chasses</a:t>
            </a:r>
          </a:p>
          <a:p>
            <a:pPr marL="0" indent="0">
              <a:buNone/>
            </a:pPr>
            <a:r>
              <a:rPr lang="en-US" sz="1800" dirty="0" smtClean="0"/>
              <a:t>	Plug-in modules</a:t>
            </a:r>
            <a:endParaRPr lang="en-US" sz="1800" dirty="0" smtClean="0"/>
          </a:p>
          <a:p>
            <a:r>
              <a:rPr lang="en-US" sz="2000" dirty="0" smtClean="0"/>
              <a:t>Two subsystems</a:t>
            </a:r>
          </a:p>
          <a:p>
            <a:pPr marL="457200" lvl="1" indent="0">
              <a:buNone/>
            </a:pPr>
            <a:r>
              <a:rPr lang="en-US" sz="1800" dirty="0" err="1" smtClean="0"/>
              <a:t>Powerline</a:t>
            </a:r>
            <a:r>
              <a:rPr lang="en-US" sz="1800" dirty="0" smtClean="0"/>
              <a:t> </a:t>
            </a:r>
            <a:r>
              <a:rPr lang="en-US" sz="1800" dirty="0" err="1" smtClean="0"/>
              <a:t>Tx</a:t>
            </a:r>
            <a:r>
              <a:rPr lang="en-US" sz="1800" dirty="0" smtClean="0"/>
              <a:t>/Rx chassis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Wireless </a:t>
            </a:r>
            <a:r>
              <a:rPr lang="en-US" sz="1800" dirty="0" err="1" smtClean="0"/>
              <a:t>Tx</a:t>
            </a:r>
            <a:r>
              <a:rPr lang="en-US" sz="1800" dirty="0" smtClean="0"/>
              <a:t>/Rx chassis</a:t>
            </a:r>
            <a:endParaRPr lang="en-US" sz="1800" dirty="0"/>
          </a:p>
          <a:p>
            <a:r>
              <a:rPr lang="en-US" sz="2000" dirty="0"/>
              <a:t>Laptop</a:t>
            </a:r>
          </a:p>
          <a:p>
            <a:pPr marL="457200" lvl="1" indent="0">
              <a:buNone/>
            </a:pPr>
            <a:r>
              <a:rPr lang="en-US" sz="1800" dirty="0"/>
              <a:t>Command </a:t>
            </a:r>
            <a:r>
              <a:rPr lang="en-US" sz="1800" dirty="0" smtClean="0"/>
              <a:t>center</a:t>
            </a:r>
          </a:p>
          <a:p>
            <a:pPr marL="457200" lvl="1" indent="0">
              <a:buNone/>
            </a:pPr>
            <a:r>
              <a:rPr lang="en-US" sz="1800" dirty="0" smtClean="0"/>
              <a:t>Visualization</a:t>
            </a:r>
            <a:endParaRPr lang="en-US" sz="1800" dirty="0"/>
          </a:p>
          <a:p>
            <a:r>
              <a:rPr lang="en-US" sz="2000" dirty="0" smtClean="0"/>
              <a:t>Ethernet </a:t>
            </a:r>
            <a:r>
              <a:rPr lang="en-US" sz="2000" dirty="0"/>
              <a:t>router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3FA7B0-BC98-DA4F-9161-C10C3B19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0" y="2227437"/>
            <a:ext cx="4155765" cy="2089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1951E4-E133-D241-9309-5D6001B8972A}"/>
              </a:ext>
            </a:extLst>
          </p:cNvPr>
          <p:cNvSpPr txBox="1"/>
          <p:nvPr/>
        </p:nvSpPr>
        <p:spPr>
          <a:xfrm>
            <a:off x="928070" y="1888883"/>
            <a:ext cx="13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</a:rPr>
              <a:t>Powerline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CD6EAE-D91E-5C44-88AA-5A307E682E7E}"/>
              </a:ext>
            </a:extLst>
          </p:cNvPr>
          <p:cNvSpPr txBox="1"/>
          <p:nvPr/>
        </p:nvSpPr>
        <p:spPr>
          <a:xfrm>
            <a:off x="2570874" y="1888883"/>
            <a:ext cx="1027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Wireless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7F8B0D-209E-E444-BF7A-9937744905D0}"/>
              </a:ext>
            </a:extLst>
          </p:cNvPr>
          <p:cNvGrpSpPr/>
          <p:nvPr/>
        </p:nvGrpSpPr>
        <p:grpSpPr>
          <a:xfrm>
            <a:off x="559496" y="1443024"/>
            <a:ext cx="5013378" cy="3124200"/>
            <a:chOff x="457199" y="1352550"/>
            <a:chExt cx="3950414" cy="3124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FAA02287-1DA0-2C4B-858F-D121E0631726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Hardware Setup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9DD7DBA5-54B7-B649-BCAC-9EDD3A341BB6}"/>
                </a:ext>
              </a:extLst>
            </p:cNvPr>
            <p:cNvSpPr/>
            <p:nvPr/>
          </p:nvSpPr>
          <p:spPr>
            <a:xfrm>
              <a:off x="457200" y="1352550"/>
              <a:ext cx="3950413" cy="3124200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7CF97-3793-0942-8990-66FA5586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345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Testbed Overview: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2E434-5DD6-414C-BD28-FB1AF2999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19550"/>
            <a:ext cx="7315200" cy="1012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3 parallel threads </a:t>
            </a:r>
            <a:r>
              <a:rPr lang="en-US" sz="2000" dirty="0" smtClean="0"/>
              <a:t>(PLC, wireless communications, LLR combiner)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processors running </a:t>
            </a:r>
            <a:r>
              <a:rPr lang="en-US" sz="2000" dirty="0" smtClean="0"/>
              <a:t>a real</a:t>
            </a:r>
            <a:r>
              <a:rPr lang="en-US" sz="2000" dirty="0"/>
              <a:t>-time </a:t>
            </a:r>
            <a:r>
              <a:rPr lang="en-US" sz="2000" dirty="0" smtClean="0"/>
              <a:t>operating system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Displays </a:t>
            </a:r>
            <a:r>
              <a:rPr lang="en-US" sz="2000" dirty="0"/>
              <a:t>instantaneous and average BER/SNR and constellations</a:t>
            </a:r>
          </a:p>
          <a:p>
            <a:endParaRPr lang="en-US" sz="1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7A7D79F8-21C4-994E-B087-160982966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6" y="5619750"/>
            <a:ext cx="4113819" cy="298966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BB5409-246A-D74D-84B5-BB586DD1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95" y="5619750"/>
            <a:ext cx="4265744" cy="30599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ED0312-7FDC-6744-BE3D-E3490C907B06}"/>
              </a:ext>
            </a:extLst>
          </p:cNvPr>
          <p:cNvSpPr/>
          <p:nvPr/>
        </p:nvSpPr>
        <p:spPr>
          <a:xfrm>
            <a:off x="364161" y="5543550"/>
            <a:ext cx="4132338" cy="31361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497C9B-1ACB-594F-BF59-76C39EC90343}"/>
              </a:ext>
            </a:extLst>
          </p:cNvPr>
          <p:cNvSpPr/>
          <p:nvPr/>
        </p:nvSpPr>
        <p:spPr>
          <a:xfrm>
            <a:off x="4506103" y="5543550"/>
            <a:ext cx="4409298" cy="31361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3BD88BA-66E7-0B4D-AB51-9200A2EC8CAF}"/>
              </a:ext>
            </a:extLst>
          </p:cNvPr>
          <p:cNvGrpSpPr/>
          <p:nvPr/>
        </p:nvGrpSpPr>
        <p:grpSpPr>
          <a:xfrm>
            <a:off x="566842" y="1068684"/>
            <a:ext cx="3950414" cy="2907763"/>
            <a:chOff x="457199" y="1352550"/>
            <a:chExt cx="3950414" cy="290776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1EDE538C-5227-0140-A2FF-15356C7A093C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Wireless Transceiver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C4AA6994-E505-4346-AC69-53E1358EF3E4}"/>
                </a:ext>
              </a:extLst>
            </p:cNvPr>
            <p:cNvSpPr/>
            <p:nvPr/>
          </p:nvSpPr>
          <p:spPr>
            <a:xfrm>
              <a:off x="457200" y="1352550"/>
              <a:ext cx="3950413" cy="2907763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D74B5E6-1433-0149-8F6F-8E859ABB1103}"/>
              </a:ext>
            </a:extLst>
          </p:cNvPr>
          <p:cNvGrpSpPr/>
          <p:nvPr/>
        </p:nvGrpSpPr>
        <p:grpSpPr>
          <a:xfrm>
            <a:off x="4641583" y="1063417"/>
            <a:ext cx="3950414" cy="2913030"/>
            <a:chOff x="457199" y="1352550"/>
            <a:chExt cx="3950414" cy="29130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F16139B2-E8D4-B946-A272-0D54CB30877D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Powerline</a:t>
              </a:r>
              <a:r>
                <a:rPr lang="en-US" sz="1400" dirty="0"/>
                <a:t> </a:t>
              </a:r>
              <a:r>
                <a:rPr lang="en-US" sz="1400" dirty="0" smtClean="0"/>
                <a:t>Transceiver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772D32F0-83DE-7946-BA70-6C5BB26B011D}"/>
                </a:ext>
              </a:extLst>
            </p:cNvPr>
            <p:cNvSpPr/>
            <p:nvPr/>
          </p:nvSpPr>
          <p:spPr>
            <a:xfrm>
              <a:off x="457200" y="1352550"/>
              <a:ext cx="3950413" cy="2913030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xmlns="" id="{757DDA51-8FFD-C74D-B580-2BBD415F8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22360"/>
          <a:stretch/>
        </p:blipFill>
        <p:spPr>
          <a:xfrm>
            <a:off x="669563" y="1340659"/>
            <a:ext cx="3725318" cy="255328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6BC65B-ED0C-CD45-9F51-31879BD27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0548"/>
          <a:stretch/>
        </p:blipFill>
        <p:spPr>
          <a:xfrm>
            <a:off x="4705332" y="1287599"/>
            <a:ext cx="3808723" cy="2674332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67C8C-D9FF-C243-A592-6BAA9ED9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Baseband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A240F-9921-D145-9EAF-572F343A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71950"/>
            <a:ext cx="4419600" cy="895350"/>
          </a:xfrm>
        </p:spPr>
        <p:txBody>
          <a:bodyPr>
            <a:noAutofit/>
          </a:bodyPr>
          <a:lstStyle/>
          <a:p>
            <a:r>
              <a:rPr lang="en-US" sz="2000" dirty="0"/>
              <a:t>IEEE P1901.2-like baseband system </a:t>
            </a:r>
          </a:p>
          <a:p>
            <a:r>
              <a:rPr lang="en-US" sz="2000" dirty="0" smtClean="0"/>
              <a:t>Wireless carrier frequency: </a:t>
            </a:r>
            <a:r>
              <a:rPr lang="en-US" sz="2000" dirty="0"/>
              <a:t>920 MHz</a:t>
            </a:r>
          </a:p>
          <a:p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ECC07D5-78BD-9946-975E-9F0AC3E1B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510626"/>
              </p:ext>
            </p:extLst>
          </p:nvPr>
        </p:nvGraphicFramePr>
        <p:xfrm>
          <a:off x="587318" y="1200150"/>
          <a:ext cx="536257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Sample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400 kHz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DFT/IDFT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256 samples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CP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64 samples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Frame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Frame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2.5 frames/s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Active subcarriers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Modulation 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BPSK / Differential BPSK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49555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DBPSK</a:t>
            </a:r>
            <a:r>
              <a:rPr lang="en-US" sz="1600" i="1" dirty="0" smtClean="0">
                <a:solidFill>
                  <a:srgbClr val="0000FF"/>
                </a:solidFill>
              </a:rPr>
              <a:t>: This version applies differential encoding across adjacent subcarriers in the same OFDM symbol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1239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Frame Structure</a:t>
            </a:r>
            <a:r>
              <a:rPr lang="en-US" sz="1600" i="1" dirty="0" smtClean="0">
                <a:solidFill>
                  <a:srgbClr val="0000FF"/>
                </a:solidFill>
              </a:rPr>
              <a:t>: preamble of 9 training symbols for channel estimation, noise estimation and timing synch. plus up to 491 data symbols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18308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PLC Transmission Band</a:t>
            </a:r>
            <a:r>
              <a:rPr lang="en-US" sz="1600" i="1" dirty="0" smtClean="0">
                <a:solidFill>
                  <a:srgbClr val="0000FF"/>
                </a:solidFill>
              </a:rPr>
              <a:t>: CENELEC-A band from 35.9375 to 90.6250 kHz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573489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Coding</a:t>
            </a:r>
            <a:r>
              <a:rPr lang="en-US" sz="1600" i="1" dirty="0" smtClean="0">
                <a:solidFill>
                  <a:srgbClr val="0000FF"/>
                </a:solidFill>
              </a:rPr>
              <a:t>: Convolutional encoder plus Viterbi decoder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1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93808-4662-514D-A310-48C9655A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B0DBC-2F10-1B4B-8010-2D7DC5C0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8022"/>
            <a:ext cx="8229600" cy="35397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Channel and noise power estimation</a:t>
            </a:r>
          </a:p>
          <a:p>
            <a:pPr marL="457200" lvl="1" indent="0">
              <a:buNone/>
            </a:pPr>
            <a:r>
              <a:rPr lang="en-US" dirty="0"/>
              <a:t>For channel: </a:t>
            </a:r>
            <a:r>
              <a:rPr lang="en-US" dirty="0" smtClean="0"/>
              <a:t>least-squares </a:t>
            </a:r>
            <a:r>
              <a:rPr lang="en-US" dirty="0"/>
              <a:t>estimation and </a:t>
            </a:r>
            <a:r>
              <a:rPr lang="en-US" dirty="0" smtClean="0"/>
              <a:t>zero-forcing </a:t>
            </a:r>
            <a:r>
              <a:rPr lang="en-US" dirty="0"/>
              <a:t>equalization</a:t>
            </a:r>
          </a:p>
          <a:p>
            <a:pPr marL="457200" lvl="1" indent="0">
              <a:buNone/>
            </a:pPr>
            <a:r>
              <a:rPr lang="en-US" dirty="0"/>
              <a:t>For noise power: exploitation of repeated symbols in preamble</a:t>
            </a:r>
          </a:p>
          <a:p>
            <a:r>
              <a:rPr lang="en-US" b="1" dirty="0"/>
              <a:t>Sample timing detection</a:t>
            </a:r>
          </a:p>
          <a:p>
            <a:pPr marL="457200" lvl="1" indent="0">
              <a:buNone/>
            </a:pPr>
            <a:r>
              <a:rPr lang="en-US" dirty="0"/>
              <a:t>Cross-correlation of received and known preambles</a:t>
            </a:r>
          </a:p>
          <a:p>
            <a:r>
              <a:rPr lang="en-US" b="1" dirty="0"/>
              <a:t>Sampling and carrier frequency offset</a:t>
            </a:r>
          </a:p>
          <a:p>
            <a:pPr marL="457200" lvl="1" indent="0">
              <a:buNone/>
            </a:pPr>
            <a:r>
              <a:rPr lang="en-US" dirty="0" smtClean="0"/>
              <a:t>Sample synchronization using PXI chassis reference clock</a:t>
            </a:r>
          </a:p>
          <a:p>
            <a:pPr marL="457200" lvl="1" indent="0">
              <a:buNone/>
            </a:pPr>
            <a:r>
              <a:rPr lang="en-US" dirty="0" smtClean="0"/>
              <a:t>Wireless system uses same local oscillator for up/</a:t>
            </a:r>
            <a:r>
              <a:rPr lang="en-US" dirty="0" err="1" smtClean="0"/>
              <a:t>downconversion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Transmitter sends start triggers to receiver</a:t>
            </a:r>
            <a:endParaRPr lang="en-US" dirty="0"/>
          </a:p>
          <a:p>
            <a:r>
              <a:rPr lang="en-US" b="1" dirty="0"/>
              <a:t>Frame transmission synchronization</a:t>
            </a:r>
          </a:p>
          <a:p>
            <a:pPr marL="457200" lvl="1" indent="0">
              <a:buNone/>
            </a:pPr>
            <a:r>
              <a:rPr lang="en-US" dirty="0"/>
              <a:t>Determinism of real-time </a:t>
            </a:r>
            <a:r>
              <a:rPr lang="en-US" dirty="0" smtClean="0"/>
              <a:t>operating system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1C8F1-B52C-9B4E-AD1E-DC23CA32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0553"/>
            <a:ext cx="8229600" cy="575072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AE54D-34C5-C54F-B3EF-60032E08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65705"/>
            <a:ext cx="8156558" cy="361967"/>
          </a:xfrm>
        </p:spPr>
        <p:txBody>
          <a:bodyPr>
            <a:noAutofit/>
          </a:bodyPr>
          <a:lstStyle/>
          <a:p>
            <a:r>
              <a:rPr lang="en-US" sz="2000" dirty="0"/>
              <a:t>Case 1: Both communications experience a similar </a:t>
            </a:r>
            <a:r>
              <a:rPr lang="en-US" sz="2000" dirty="0" err="1"/>
              <a:t>E</a:t>
            </a:r>
            <a:r>
              <a:rPr lang="en-US" sz="2000" baseline="-25000" dirty="0" err="1"/>
              <a:t>b</a:t>
            </a:r>
            <a:r>
              <a:rPr lang="en-US" sz="2000" dirty="0"/>
              <a:t>/N</a:t>
            </a:r>
            <a:r>
              <a:rPr lang="en-US" sz="2000" baseline="-25000" dirty="0"/>
              <a:t>0</a:t>
            </a:r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706332-B891-A04A-8F3C-E3B57889D47F}"/>
              </a:ext>
            </a:extLst>
          </p:cNvPr>
          <p:cNvGrpSpPr/>
          <p:nvPr/>
        </p:nvGrpSpPr>
        <p:grpSpPr>
          <a:xfrm>
            <a:off x="457198" y="1583177"/>
            <a:ext cx="4174895" cy="3198249"/>
            <a:chOff x="1524000" y="2845248"/>
            <a:chExt cx="5765992" cy="4417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2AFF0D3-F750-E749-AB76-9EA12DCD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937272"/>
              <a:ext cx="5765992" cy="432511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DF32107-A193-D440-B848-3B9D64D05D52}"/>
                </a:ext>
              </a:extLst>
            </p:cNvPr>
            <p:cNvSpPr/>
            <p:nvPr/>
          </p:nvSpPr>
          <p:spPr>
            <a:xfrm>
              <a:off x="2377868" y="5395195"/>
              <a:ext cx="1924577" cy="430907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2F34B71-F451-D644-B165-589BD0109FAC}"/>
                </a:ext>
              </a:extLst>
            </p:cNvPr>
            <p:cNvSpPr/>
            <p:nvPr/>
          </p:nvSpPr>
          <p:spPr>
            <a:xfrm>
              <a:off x="2377868" y="5826101"/>
              <a:ext cx="1924577" cy="415926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7CA8E48-8075-1C4B-A85F-316159DAD2C3}"/>
                </a:ext>
              </a:extLst>
            </p:cNvPr>
            <p:cNvSpPr/>
            <p:nvPr/>
          </p:nvSpPr>
          <p:spPr>
            <a:xfrm>
              <a:off x="2377868" y="6242027"/>
              <a:ext cx="1924577" cy="43090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66419E8-FCE4-434B-BE82-63D75B48AAF7}"/>
                </a:ext>
              </a:extLst>
            </p:cNvPr>
            <p:cNvSpPr/>
            <p:nvPr/>
          </p:nvSpPr>
          <p:spPr>
            <a:xfrm rot="2850364">
              <a:off x="4029999" y="4194916"/>
              <a:ext cx="3530491" cy="831156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629AF48-DB3C-A44B-9AB3-BDCFC7047011}"/>
                </a:ext>
              </a:extLst>
            </p:cNvPr>
            <p:cNvSpPr/>
            <p:nvPr/>
          </p:nvSpPr>
          <p:spPr>
            <a:xfrm rot="3318314">
              <a:off x="3123129" y="4684784"/>
              <a:ext cx="3727480" cy="830088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0D79EE4-C327-8F48-A8E9-1CB95B3D3BAF}"/>
                </a:ext>
              </a:extLst>
            </p:cNvPr>
            <p:cNvSpPr txBox="1"/>
            <p:nvPr/>
          </p:nvSpPr>
          <p:spPr>
            <a:xfrm rot="2889505">
              <a:off x="4919083" y="4350834"/>
              <a:ext cx="1565688" cy="5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separate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252E7C9-69CE-794D-9922-BB38E94778FF}"/>
                </a:ext>
              </a:extLst>
            </p:cNvPr>
            <p:cNvSpPr txBox="1"/>
            <p:nvPr/>
          </p:nvSpPr>
          <p:spPr>
            <a:xfrm rot="3438311">
              <a:off x="3831101" y="4827669"/>
              <a:ext cx="1760513" cy="5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combined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C184156-2053-1446-9041-DE6382AB048B}"/>
                </a:ext>
              </a:extLst>
            </p:cNvPr>
            <p:cNvCxnSpPr/>
            <p:nvPr/>
          </p:nvCxnSpPr>
          <p:spPr>
            <a:xfrm flipH="1">
              <a:off x="5120271" y="5279082"/>
              <a:ext cx="127257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2CBD9D20-F7E8-A94D-BF5D-8E6E95CE6D4A}"/>
                </a:ext>
              </a:extLst>
            </p:cNvPr>
            <p:cNvCxnSpPr/>
            <p:nvPr/>
          </p:nvCxnSpPr>
          <p:spPr>
            <a:xfrm flipH="1">
              <a:off x="5357526" y="5279082"/>
              <a:ext cx="1251667" cy="0"/>
            </a:xfrm>
            <a:prstGeom prst="straightConnector1">
              <a:avLst/>
            </a:prstGeom>
            <a:ln w="50800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3CCDC4AB-D9DC-C443-B5C9-A0CBA2DA364B}"/>
                </a:ext>
              </a:extLst>
            </p:cNvPr>
            <p:cNvCxnSpPr/>
            <p:nvPr/>
          </p:nvCxnSpPr>
          <p:spPr>
            <a:xfrm flipH="1">
              <a:off x="5471273" y="5279082"/>
              <a:ext cx="1227133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53A0671-516B-DD43-A8C7-3B4B525DDCA0}"/>
              </a:ext>
            </a:extLst>
          </p:cNvPr>
          <p:cNvGrpSpPr/>
          <p:nvPr/>
        </p:nvGrpSpPr>
        <p:grpSpPr>
          <a:xfrm>
            <a:off x="4461768" y="1678588"/>
            <a:ext cx="4181115" cy="3136284"/>
            <a:chOff x="1631557" y="2379441"/>
            <a:chExt cx="5887895" cy="44165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811C801-F615-E548-838C-28F6F1EB1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57" y="2379441"/>
              <a:ext cx="5887895" cy="441655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C76CAA1-0542-3045-A5A9-EA451DEA5F2B}"/>
                </a:ext>
              </a:extLst>
            </p:cNvPr>
            <p:cNvSpPr/>
            <p:nvPr/>
          </p:nvSpPr>
          <p:spPr>
            <a:xfrm>
              <a:off x="2502333" y="4895028"/>
              <a:ext cx="1962637" cy="439428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48E7D62-3CBC-DF48-B29D-E10982F99F46}"/>
                </a:ext>
              </a:extLst>
            </p:cNvPr>
            <p:cNvSpPr/>
            <p:nvPr/>
          </p:nvSpPr>
          <p:spPr>
            <a:xfrm>
              <a:off x="2502333" y="5334456"/>
              <a:ext cx="1962637" cy="424151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431A918-3739-6242-AFD8-B32EF590EB24}"/>
                </a:ext>
              </a:extLst>
            </p:cNvPr>
            <p:cNvSpPr/>
            <p:nvPr/>
          </p:nvSpPr>
          <p:spPr>
            <a:xfrm>
              <a:off x="2502333" y="5758608"/>
              <a:ext cx="1962637" cy="43942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FB5A171-7597-5F4F-B413-836BF71A8E7E}"/>
                </a:ext>
              </a:extLst>
            </p:cNvPr>
            <p:cNvGrpSpPr/>
            <p:nvPr/>
          </p:nvGrpSpPr>
          <p:grpSpPr>
            <a:xfrm rot="466654">
              <a:off x="5529547" y="2548428"/>
              <a:ext cx="973303" cy="3600310"/>
              <a:chOff x="5523018" y="1698854"/>
              <a:chExt cx="1069120" cy="395474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B96C80FE-59BD-2849-8E92-FE6AD1809B6F}"/>
                  </a:ext>
                </a:extLst>
              </p:cNvPr>
              <p:cNvSpPr/>
              <p:nvPr/>
            </p:nvSpPr>
            <p:spPr>
              <a:xfrm rot="2850364">
                <a:off x="4149249" y="3210708"/>
                <a:ext cx="3954744" cy="931035"/>
              </a:xfrm>
              <a:prstGeom prst="ellipse">
                <a:avLst/>
              </a:prstGeom>
              <a:solidFill>
                <a:srgbClr val="00B050">
                  <a:alpha val="20000"/>
                </a:srgbClr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EEC1AA2-BBD0-134D-A327-92B0F10CBCF4}"/>
                  </a:ext>
                </a:extLst>
              </p:cNvPr>
              <p:cNvSpPr txBox="1"/>
              <p:nvPr/>
            </p:nvSpPr>
            <p:spPr>
              <a:xfrm rot="2889505">
                <a:off x="4931883" y="3315556"/>
                <a:ext cx="1753570" cy="57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separate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807AD5A-0F67-5A47-917A-982A69AA1C58}"/>
                </a:ext>
              </a:extLst>
            </p:cNvPr>
            <p:cNvGrpSpPr/>
            <p:nvPr/>
          </p:nvGrpSpPr>
          <p:grpSpPr>
            <a:xfrm rot="172076">
              <a:off x="4624705" y="2654168"/>
              <a:ext cx="924674" cy="3801195"/>
              <a:chOff x="4670320" y="2136658"/>
              <a:chExt cx="1015704" cy="417540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4944F7D-C2C1-5643-9505-5C1B6E7B820C}"/>
                  </a:ext>
                </a:extLst>
              </p:cNvPr>
              <p:cNvSpPr/>
              <p:nvPr/>
            </p:nvSpPr>
            <p:spPr>
              <a:xfrm rot="3318314">
                <a:off x="3133402" y="3759442"/>
                <a:ext cx="4175405" cy="929838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3CC37B4-6377-924B-A206-5F16A0440E79}"/>
                  </a:ext>
                </a:extLst>
              </p:cNvPr>
              <p:cNvSpPr txBox="1"/>
              <p:nvPr/>
            </p:nvSpPr>
            <p:spPr>
              <a:xfrm rot="3438311">
                <a:off x="3970083" y="3854538"/>
                <a:ext cx="1971774" cy="57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combined</a:t>
                </a:r>
              </a:p>
            </p:txBody>
          </p:sp>
        </p:grp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AD3BFD0F-ED4A-7445-8BFD-FF7A55776AC1}"/>
              </a:ext>
            </a:extLst>
          </p:cNvPr>
          <p:cNvSpPr txBox="1">
            <a:spLocks/>
          </p:cNvSpPr>
          <p:nvPr/>
        </p:nvSpPr>
        <p:spPr>
          <a:xfrm>
            <a:off x="3578323" y="5679610"/>
            <a:ext cx="3442646" cy="1028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With MRC and Differential BPSK</a:t>
            </a:r>
          </a:p>
          <a:p>
            <a:r>
              <a:rPr lang="en-US" sz="2000" dirty="0"/>
              <a:t>Both communications experience a similar </a:t>
            </a:r>
            <a:r>
              <a:rPr lang="en-US" sz="2000" dirty="0" err="1"/>
              <a:t>E</a:t>
            </a:r>
            <a:r>
              <a:rPr lang="en-US" sz="2000" baseline="-25000" dirty="0" err="1"/>
              <a:t>b</a:t>
            </a:r>
            <a:r>
              <a:rPr lang="en-US" sz="2000" dirty="0"/>
              <a:t>/N</a:t>
            </a:r>
            <a:r>
              <a:rPr lang="en-US" sz="2000" baseline="-25000" dirty="0"/>
              <a:t>0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72BEB6E-D3EB-F44A-A230-E27953B0C051}"/>
              </a:ext>
            </a:extLst>
          </p:cNvPr>
          <p:cNvGrpSpPr/>
          <p:nvPr/>
        </p:nvGrpSpPr>
        <p:grpSpPr>
          <a:xfrm>
            <a:off x="549222" y="1352550"/>
            <a:ext cx="3950414" cy="3466030"/>
            <a:chOff x="457199" y="1352550"/>
            <a:chExt cx="3950414" cy="346603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878E45B7-48C3-F541-9EF2-AB57C1B09E5F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BPSK and MRC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7C56264A-2455-5E44-BAA0-81474A12D513}"/>
                </a:ext>
              </a:extLst>
            </p:cNvPr>
            <p:cNvSpPr/>
            <p:nvPr/>
          </p:nvSpPr>
          <p:spPr>
            <a:xfrm>
              <a:off x="457200" y="1352550"/>
              <a:ext cx="3950413" cy="3466030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CAEF04-D308-FB44-B787-AE4A6E8FAB2E}"/>
              </a:ext>
            </a:extLst>
          </p:cNvPr>
          <p:cNvGrpSpPr/>
          <p:nvPr/>
        </p:nvGrpSpPr>
        <p:grpSpPr>
          <a:xfrm>
            <a:off x="4566353" y="1352550"/>
            <a:ext cx="4139428" cy="3466030"/>
            <a:chOff x="457199" y="1352550"/>
            <a:chExt cx="3950414" cy="346603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xmlns="" id="{22F67577-9AD8-114A-AB49-4A3F126A537A}"/>
                </a:ext>
              </a:extLst>
            </p:cNvPr>
            <p:cNvSpPr/>
            <p:nvPr/>
          </p:nvSpPr>
          <p:spPr>
            <a:xfrm>
              <a:off x="457199" y="1354521"/>
              <a:ext cx="3950413" cy="207370"/>
            </a:xfrm>
            <a:prstGeom prst="roundRect">
              <a:avLst>
                <a:gd name="adj" fmla="val 0"/>
              </a:avLst>
            </a:prstGeom>
            <a:solidFill>
              <a:srgbClr val="BF5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Differential BPSK and MRC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FCBF2675-2642-4D4D-8F7E-1A5F8EF6E46C}"/>
                </a:ext>
              </a:extLst>
            </p:cNvPr>
            <p:cNvSpPr/>
            <p:nvPr/>
          </p:nvSpPr>
          <p:spPr>
            <a:xfrm>
              <a:off x="457200" y="1352550"/>
              <a:ext cx="3950413" cy="3466030"/>
            </a:xfrm>
            <a:prstGeom prst="roundRect">
              <a:avLst>
                <a:gd name="adj" fmla="val 0"/>
              </a:avLst>
            </a:prstGeom>
            <a:noFill/>
            <a:ln w="25400">
              <a:solidFill>
                <a:srgbClr val="BF5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xmlns="" id="{3A05322E-A5BA-9143-A224-71325858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4781550"/>
            <a:ext cx="2057400" cy="274637"/>
          </a:xfrm>
        </p:spPr>
        <p:txBody>
          <a:bodyPr/>
          <a:lstStyle/>
          <a:p>
            <a:fld id="{060238F0-E6D4-4149-B82B-EBAD4A68FE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4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5868</TotalTime>
  <Words>532</Words>
  <Application>Microsoft Macintosh PowerPoint</Application>
  <PresentationFormat>On-screen Show (16:9)</PresentationFormat>
  <Paragraphs>132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16-9 Cover</vt:lpstr>
      <vt:lpstr>16-9 Light Background</vt:lpstr>
      <vt:lpstr>16-9 White Backgroud</vt:lpstr>
      <vt:lpstr>Equation</vt:lpstr>
      <vt:lpstr>PowerPoint Presentation</vt:lpstr>
      <vt:lpstr>Motivation</vt:lpstr>
      <vt:lpstr>Heterogeneous Link Diversity</vt:lpstr>
      <vt:lpstr>Powerline/Wireless Diversity System</vt:lpstr>
      <vt:lpstr>Testbed Overview: Hardware</vt:lpstr>
      <vt:lpstr>Testbed Overview: Software</vt:lpstr>
      <vt:lpstr>Baseband Parameters</vt:lpstr>
      <vt:lpstr>Implementation Challenges</vt:lpstr>
      <vt:lpstr>Initial Results</vt:lpstr>
      <vt:lpstr>Initial Results</vt:lpstr>
      <vt:lpstr>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Brian Evans</cp:lastModifiedBy>
  <cp:revision>441</cp:revision>
  <cp:lastPrinted>2011-01-24T02:49:42Z</cp:lastPrinted>
  <dcterms:created xsi:type="dcterms:W3CDTF">2011-06-30T15:04:08Z</dcterms:created>
  <dcterms:modified xsi:type="dcterms:W3CDTF">2018-05-24T12:32:19Z</dcterms:modified>
  <cp:category/>
</cp:coreProperties>
</file>