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302" r:id="rId3"/>
    <p:sldId id="327" r:id="rId4"/>
    <p:sldId id="304" r:id="rId5"/>
    <p:sldId id="263" r:id="rId6"/>
    <p:sldId id="307" r:id="rId7"/>
    <p:sldId id="265" r:id="rId8"/>
    <p:sldId id="275" r:id="rId9"/>
    <p:sldId id="280" r:id="rId10"/>
    <p:sldId id="291" r:id="rId11"/>
    <p:sldId id="289" r:id="rId12"/>
    <p:sldId id="315" r:id="rId13"/>
    <p:sldId id="283" r:id="rId14"/>
    <p:sldId id="268" r:id="rId15"/>
    <p:sldId id="314" r:id="rId16"/>
    <p:sldId id="316" r:id="rId17"/>
    <p:sldId id="328" r:id="rId18"/>
    <p:sldId id="310" r:id="rId19"/>
    <p:sldId id="311" r:id="rId20"/>
    <p:sldId id="271" r:id="rId21"/>
    <p:sldId id="288" r:id="rId22"/>
    <p:sldId id="318" r:id="rId23"/>
    <p:sldId id="324" r:id="rId24"/>
    <p:sldId id="279" r:id="rId25"/>
    <p:sldId id="300" r:id="rId26"/>
    <p:sldId id="399" r:id="rId27"/>
    <p:sldId id="274" r:id="rId28"/>
    <p:sldId id="330" r:id="rId29"/>
    <p:sldId id="299" r:id="rId30"/>
    <p:sldId id="331" r:id="rId31"/>
    <p:sldId id="401" r:id="rId32"/>
    <p:sldId id="400" r:id="rId33"/>
    <p:sldId id="301" r:id="rId34"/>
    <p:sldId id="305" r:id="rId35"/>
    <p:sldId id="402" r:id="rId36"/>
    <p:sldId id="337" r:id="rId37"/>
    <p:sldId id="338" r:id="rId38"/>
    <p:sldId id="339" r:id="rId39"/>
    <p:sldId id="340" r:id="rId40"/>
    <p:sldId id="342" r:id="rId41"/>
    <p:sldId id="343" r:id="rId42"/>
    <p:sldId id="410" r:id="rId43"/>
    <p:sldId id="411" r:id="rId44"/>
    <p:sldId id="412" r:id="rId45"/>
    <p:sldId id="413" r:id="rId46"/>
    <p:sldId id="414" r:id="rId47"/>
    <p:sldId id="415" r:id="rId48"/>
    <p:sldId id="416" r:id="rId49"/>
    <p:sldId id="403" r:id="rId50"/>
    <p:sldId id="409" r:id="rId51"/>
    <p:sldId id="346" r:id="rId52"/>
    <p:sldId id="347" r:id="rId53"/>
    <p:sldId id="404" r:id="rId54"/>
    <p:sldId id="405" r:id="rId55"/>
    <p:sldId id="406" r:id="rId56"/>
    <p:sldId id="397" r:id="rId57"/>
    <p:sldId id="398" r:id="rId58"/>
    <p:sldId id="376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408" r:id="rId67"/>
    <p:sldId id="385" r:id="rId68"/>
    <p:sldId id="386" r:id="rId69"/>
    <p:sldId id="387" r:id="rId70"/>
    <p:sldId id="388" r:id="rId71"/>
    <p:sldId id="389" r:id="rId72"/>
    <p:sldId id="390" r:id="rId73"/>
    <p:sldId id="395" r:id="rId74"/>
    <p:sldId id="407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33D4B-9459-48C1-80FA-0186BEE4EAC8}">
          <p14:sldIdLst>
            <p14:sldId id="256"/>
            <p14:sldId id="302"/>
            <p14:sldId id="327"/>
            <p14:sldId id="304"/>
            <p14:sldId id="263"/>
            <p14:sldId id="307"/>
            <p14:sldId id="265"/>
            <p14:sldId id="275"/>
            <p14:sldId id="280"/>
            <p14:sldId id="291"/>
            <p14:sldId id="289"/>
            <p14:sldId id="315"/>
            <p14:sldId id="283"/>
            <p14:sldId id="268"/>
            <p14:sldId id="314"/>
            <p14:sldId id="316"/>
            <p14:sldId id="328"/>
            <p14:sldId id="310"/>
            <p14:sldId id="311"/>
            <p14:sldId id="271"/>
            <p14:sldId id="288"/>
            <p14:sldId id="318"/>
            <p14:sldId id="324"/>
            <p14:sldId id="279"/>
            <p14:sldId id="300"/>
            <p14:sldId id="399"/>
            <p14:sldId id="274"/>
            <p14:sldId id="330"/>
            <p14:sldId id="299"/>
            <p14:sldId id="331"/>
            <p14:sldId id="401"/>
            <p14:sldId id="400"/>
            <p14:sldId id="301"/>
            <p14:sldId id="305"/>
            <p14:sldId id="402"/>
            <p14:sldId id="337"/>
            <p14:sldId id="338"/>
            <p14:sldId id="339"/>
            <p14:sldId id="340"/>
            <p14:sldId id="342"/>
            <p14:sldId id="343"/>
            <p14:sldId id="410"/>
            <p14:sldId id="411"/>
            <p14:sldId id="412"/>
            <p14:sldId id="413"/>
            <p14:sldId id="414"/>
            <p14:sldId id="415"/>
            <p14:sldId id="416"/>
            <p14:sldId id="403"/>
            <p14:sldId id="409"/>
            <p14:sldId id="346"/>
            <p14:sldId id="347"/>
            <p14:sldId id="404"/>
          </p14:sldIdLst>
        </p14:section>
        <p14:section name="Untitled Section" id="{9B92DAD2-4E80-40F6-9D52-C680517BE011}">
          <p14:sldIdLst>
            <p14:sldId id="405"/>
            <p14:sldId id="406"/>
            <p14:sldId id="397"/>
            <p14:sldId id="398"/>
            <p14:sldId id="376"/>
            <p14:sldId id="378"/>
            <p14:sldId id="379"/>
            <p14:sldId id="380"/>
            <p14:sldId id="381"/>
            <p14:sldId id="382"/>
            <p14:sldId id="383"/>
            <p14:sldId id="384"/>
            <p14:sldId id="408"/>
            <p14:sldId id="385"/>
            <p14:sldId id="386"/>
            <p14:sldId id="387"/>
            <p14:sldId id="388"/>
            <p14:sldId id="389"/>
            <p14:sldId id="390"/>
            <p14:sldId id="395"/>
            <p14:sldId id="4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72C"/>
    <a:srgbClr val="B5073D"/>
    <a:srgbClr val="F11F09"/>
    <a:srgbClr val="F10951"/>
    <a:srgbClr val="1F7F38"/>
    <a:srgbClr val="F24C97"/>
    <a:srgbClr val="0ED413"/>
    <a:srgbClr val="E52F8E"/>
    <a:srgbClr val="9538CE"/>
    <a:srgbClr val="DF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3" autoAdjust="0"/>
    <p:restoredTop sz="98171" autoAdjust="0"/>
  </p:normalViewPr>
  <p:slideViewPr>
    <p:cSldViewPr>
      <p:cViewPr varScale="1">
        <p:scale>
          <a:sx n="113" d="100"/>
          <a:sy n="113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Trade Gothic LT Std Light" pitchFamily="34" charset="0"/>
              </a:defRPr>
            </a:pPr>
            <a:r>
              <a:rPr lang="en-US" sz="1800" b="0" baseline="0" dirty="0" smtClean="0">
                <a:latin typeface="Trade Gothic LT Std Light" pitchFamily="34" charset="0"/>
              </a:rPr>
              <a:t>Mobile Internet Data Demand (Petabytes)</a:t>
            </a:r>
            <a:endParaRPr lang="en-US" sz="1800" b="0" dirty="0">
              <a:latin typeface="Trade Gothic LT Std Light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1273506252894859"/>
          <c:y val="0.14896921975662133"/>
          <c:w val="0.75483190520302623"/>
          <c:h val="0.72147995705082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Mobile Video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0.1172</c:v>
                </c:pt>
                <c:pt idx="1">
                  <c:v>0.28699999999999998</c:v>
                </c:pt>
                <c:pt idx="2">
                  <c:v>0.6512</c:v>
                </c:pt>
                <c:pt idx="3">
                  <c:v>1.3322000000000001</c:v>
                </c:pt>
                <c:pt idx="4">
                  <c:v>2.3542000000000001</c:v>
                </c:pt>
                <c:pt idx="5">
                  <c:v>4.2263000000000002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Mobile Internet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0.11509999999999999</c:v>
                </c:pt>
                <c:pt idx="1">
                  <c:v>0.25319999999999998</c:v>
                </c:pt>
                <c:pt idx="2">
                  <c:v>0.50749999999999995</c:v>
                </c:pt>
                <c:pt idx="3">
                  <c:v>0.9123</c:v>
                </c:pt>
                <c:pt idx="4">
                  <c:v>1.3563000000000001</c:v>
                </c:pt>
                <c:pt idx="5">
                  <c:v>2.0312000000000001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137587712"/>
        <c:axId val="137593600"/>
      </c:barChart>
      <c:catAx>
        <c:axId val="137587712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crossAx val="137593600"/>
        <c:crosses val="autoZero"/>
        <c:auto val="1"/>
        <c:lblAlgn val="ctr"/>
        <c:lblOffset val="100"/>
        <c:noMultiLvlLbl val="0"/>
      </c:catAx>
      <c:valAx>
        <c:axId val="137593600"/>
        <c:scaling>
          <c:orientation val="minMax"/>
          <c:max val="7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5400">
            <a:tailEnd type="triangle"/>
          </a:ln>
        </c:spPr>
        <c:crossAx val="137587712"/>
        <c:crosses val="autoZero"/>
        <c:crossBetween val="between"/>
        <c:majorUnit val="3.5"/>
      </c:valAx>
    </c:plotArea>
    <c:legend>
      <c:legendPos val="r"/>
      <c:layout>
        <c:manualLayout>
          <c:xMode val="edge"/>
          <c:yMode val="edge"/>
          <c:x val="8.7375714065153626E-2"/>
          <c:y val="0.15441762961448"/>
          <c:w val="0.49912420873861357"/>
          <c:h val="0.1331843746804377"/>
        </c:manualLayout>
      </c:layout>
      <c:overlay val="0"/>
      <c:txPr>
        <a:bodyPr/>
        <a:lstStyle/>
        <a:p>
          <a:pPr>
            <a:defRPr>
              <a:latin typeface="Trade Gothic LT Std Light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>
                <a:latin typeface="Trade Gothic LT Std Light" pitchFamily="34" charset="0"/>
              </a:defRPr>
            </a:pPr>
            <a:r>
              <a:rPr lang="en-US" sz="1800" b="0" dirty="0" smtClean="0">
                <a:latin typeface="Trade Gothic LT Std Light" pitchFamily="34" charset="0"/>
              </a:rPr>
              <a:t>Mobile</a:t>
            </a:r>
            <a:r>
              <a:rPr lang="en-US" sz="1800" b="0" baseline="0" dirty="0" smtClean="0">
                <a:latin typeface="Trade Gothic LT Std Light" pitchFamily="34" charset="0"/>
              </a:rPr>
              <a:t> Internet Traffic as a Percentage of Overall Internet Traffic</a:t>
            </a:r>
            <a:endParaRPr lang="en-US" sz="1800" b="0" dirty="0">
              <a:latin typeface="Trade Gothic LT Std Light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S1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pPr>
              <a:solidFill>
                <a:schemeClr val="bg1"/>
              </a:solidFill>
              <a:ln>
                <a:solidFill>
                  <a:schemeClr val="accent6"/>
                </a:solidFill>
              </a:ln>
            </c:spPr>
          </c:marker>
          <c:trendline>
            <c:spPr>
              <a:ln>
                <a:noFill/>
              </a:ln>
            </c:spPr>
            <c:trendlineType val="poly"/>
            <c:order val="2"/>
            <c:dispRSqr val="0"/>
            <c:dispEq val="0"/>
          </c:trendline>
          <c:cat>
            <c:numRef>
              <c:f>Sheet1!$A$2:$A$7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1.5733333333333332E-2</c:v>
                </c:pt>
                <c:pt idx="1">
                  <c:v>2.6830466830466831E-2</c:v>
                </c:pt>
                <c:pt idx="2">
                  <c:v>4.0664335664335666E-2</c:v>
                </c:pt>
                <c:pt idx="3">
                  <c:v>5.7894736842105263E-2</c:v>
                </c:pt>
                <c:pt idx="4">
                  <c:v>7.5999999999999998E-2</c:v>
                </c:pt>
                <c:pt idx="5">
                  <c:v>9.5480916030534352E-2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80384"/>
        <c:axId val="137681920"/>
      </c:lineChart>
      <c:catAx>
        <c:axId val="13768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0">
            <a:solidFill>
              <a:schemeClr val="tx1">
                <a:lumMod val="95000"/>
                <a:lumOff val="5000"/>
              </a:schemeClr>
            </a:solidFill>
            <a:tailEnd type="triangle"/>
          </a:ln>
        </c:spPr>
        <c:crossAx val="137681920"/>
        <c:crosses val="autoZero"/>
        <c:auto val="1"/>
        <c:lblAlgn val="ctr"/>
        <c:lblOffset val="100"/>
        <c:noMultiLvlLbl val="0"/>
      </c:catAx>
      <c:valAx>
        <c:axId val="137681920"/>
        <c:scaling>
          <c:orientation val="minMax"/>
        </c:scaling>
        <c:delete val="0"/>
        <c:axPos val="l"/>
        <c:numFmt formatCode="#,##0%" sourceLinked="0"/>
        <c:majorTickMark val="none"/>
        <c:minorTickMark val="none"/>
        <c:tickLblPos val="nextTo"/>
        <c:spPr>
          <a:ln w="25400">
            <a:headEnd type="none" w="med" len="med"/>
            <a:tailEnd type="triangle" w="med" len="med"/>
          </a:ln>
        </c:spPr>
        <c:crossAx val="13768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292997229512979"/>
          <c:y val="4.9960875984251966E-2"/>
          <c:w val="0.70833424467774864"/>
          <c:h val="0.57978217748497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LCD ON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Channel 1</c:v>
                </c:pt>
                <c:pt idx="1">
                  <c:v>Channel 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</c:v>
                </c:pt>
                <c:pt idx="1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LCD OFF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Channel 1</c:v>
                </c:pt>
                <c:pt idx="1">
                  <c:v>Channel 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1920"/>
        <c:axId val="33767808"/>
      </c:barChart>
      <c:catAx>
        <c:axId val="33761920"/>
        <c:scaling>
          <c:orientation val="minMax"/>
        </c:scaling>
        <c:delete val="0"/>
        <c:axPos val="l"/>
        <c:majorTickMark val="out"/>
        <c:minorTickMark val="none"/>
        <c:tickLblPos val="nextTo"/>
        <c:crossAx val="33767808"/>
        <c:crosses val="autoZero"/>
        <c:auto val="1"/>
        <c:lblAlgn val="ctr"/>
        <c:lblOffset val="100"/>
        <c:noMultiLvlLbl val="0"/>
      </c:catAx>
      <c:valAx>
        <c:axId val="337678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Throughput (Mbps)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37619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87364607593069"/>
          <c:y val="0.1214280151106982"/>
          <c:w val="0.20034157188684748"/>
          <c:h val="0.389412568570123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6AA8-50D2-4C36-89A1-C2CB9E5B60C0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C486B-AD63-4FEB-9D0E-6540BF335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52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3867F-2652-41E5-A9B7-5B4B70869984}" type="datetimeFigureOut">
              <a:rPr lang="en-US" smtClean="0"/>
              <a:t>12/5/2011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632BB-9054-4C24-9D6B-E0250D9CC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 problem and approach… expand</a:t>
            </a:r>
            <a:r>
              <a:rPr lang="en-US" baseline="0" dirty="0" smtClean="0"/>
              <a:t>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32BB-9054-4C24-9D6B-E0250D9CC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0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 station </a:t>
            </a:r>
            <a:r>
              <a:rPr lang="en-US" dirty="0" err="1" smtClean="0"/>
              <a:t>coord</a:t>
            </a:r>
            <a:r>
              <a:rPr lang="en-US" dirty="0" smtClean="0"/>
              <a:t>. ,</a:t>
            </a:r>
            <a:r>
              <a:rPr lang="en-US" baseline="0" dirty="0" smtClean="0"/>
              <a:t> statistical receiver methods..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632BB-9054-4C24-9D6B-E0250D9CC8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5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Actions:</a:t>
            </a:r>
          </a:p>
          <a:p>
            <a:pPr>
              <a:spcBef>
                <a:spcPct val="0"/>
              </a:spcBef>
            </a:pPr>
            <a:r>
              <a:rPr lang="en-US" smtClean="0"/>
              <a:t>Should mention Shot-Noise related work. </a:t>
            </a:r>
          </a:p>
          <a:p>
            <a:pPr>
              <a:spcBef>
                <a:spcPct val="0"/>
              </a:spcBef>
            </a:pPr>
            <a:r>
              <a:rPr lang="en-US" smtClean="0"/>
              <a:t>Questions: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7F8E33-1654-4549-86B8-1FF9B14392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C86725-D812-4578-935D-61881D3B503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5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D8E88A-7D54-4EC1-A7C5-F07579FEC0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178E-3C2D-4A45-BEF3-D0CBBCF019A7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40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45B7-45DB-43BA-801A-04CEBAC27693}" type="datetime1">
              <a:rPr lang="en-US" smtClean="0"/>
              <a:t>12/5/2011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0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8992-2604-4D2A-BDF5-1D50198EE1F6}" type="datetime1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46D5-3552-49FE-A11B-9B2F30636CFD}" type="datetime1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77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AF167-61D5-4165-8409-5E27F8B115DF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5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C6882-465A-40A6-B4DC-566ACB0774F1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2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724400"/>
          </a:xfrm>
          <a:ln w="3175">
            <a:noFill/>
          </a:ln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1400" dirty="0" smtClean="0"/>
            </a:lvl1pPr>
          </a:lstStyle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2117D0-2310-46A7-984B-A6BE81E7B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4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6248400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 sz="2800" spc="-70" baseline="0">
                <a:latin typeface="Trade Gothic LT Std" pitchFamily="34" charset="0"/>
              </a:defRPr>
            </a:lvl1pPr>
            <a:lvl2pPr>
              <a:defRPr sz="2000" spc="-70" baseline="0">
                <a:latin typeface="Trade Gothic LT Std Light" pitchFamily="34" charset="0"/>
              </a:defRPr>
            </a:lvl2pPr>
            <a:lvl3pPr>
              <a:defRPr spc="-70" baseline="0">
                <a:latin typeface="Trade Gothic LT Std Light" pitchFamily="34" charset="0"/>
              </a:defRPr>
            </a:lvl3pPr>
            <a:lvl4pPr>
              <a:defRPr spc="-70" baseline="0">
                <a:latin typeface="Trade Gothic LT Std Light" pitchFamily="34" charset="0"/>
              </a:defRPr>
            </a:lvl4pPr>
            <a:lvl5pPr>
              <a:defRPr spc="-70" baseline="0">
                <a:latin typeface="Trade Gothic LT Std Light" pitchFamily="34" charset="0"/>
              </a:defRPr>
            </a:lvl5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4C93F-2800-4073-B23D-900A78889F57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5246" y="6480044"/>
            <a:ext cx="2133600" cy="301756"/>
          </a:xfrm>
        </p:spPr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Trade Gothic LT Std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B316CA-EF2B-4EBB-9B42-44FF4B90DA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00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961-1824-40C1-8538-579E287983A0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7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C05D8-0DE1-47E9-B9A6-AFD742EC5B04}" type="datetime1">
              <a:rPr lang="en-US" smtClean="0"/>
              <a:t>12/5/2011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en-US" sz="1600" b="1" kern="1200" smtClean="0">
                <a:solidFill>
                  <a:schemeClr val="tx1">
                    <a:tint val="75000"/>
                  </a:schemeClr>
                </a:solidFill>
                <a:latin typeface="Vodafone Rg" pitchFamily="34" charset="0"/>
                <a:ea typeface="+mn-ea"/>
                <a:cs typeface="+mn-cs"/>
              </a:defRPr>
            </a:lvl1pPr>
          </a:lstStyle>
          <a:p>
            <a:fld id="{40B316CA-EF2B-4EBB-9B42-44FF4B90DA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>
            <a:normAutofit/>
          </a:bodyPr>
          <a:lstStyle>
            <a:lvl1pPr>
              <a:defRPr sz="2800">
                <a:latin typeface="Trade Gothic LT Std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 algn="ctr">
              <a:buNone/>
              <a:defRPr sz="1800" b="0">
                <a:latin typeface="Trade Gothic LT Std Light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43000"/>
            <a:ext cx="4041775" cy="639762"/>
          </a:xfrm>
        </p:spPr>
        <p:txBody>
          <a:bodyPr anchor="b"/>
          <a:lstStyle>
            <a:lvl1pPr marL="0" indent="0" algn="ctr">
              <a:buNone/>
              <a:defRPr sz="1800" b="0">
                <a:latin typeface="Trade Gothic LT Std Light" pitchFamily="34" charset="0"/>
                <a:ea typeface="Segoe UI" pitchFamily="34" charset="0"/>
                <a:cs typeface="Segoe U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B133D-911A-42B3-B61F-037848B366F4}" type="datetime1">
              <a:rPr lang="en-US" smtClean="0"/>
              <a:t>12/5/2011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1800" y="6316009"/>
            <a:ext cx="2133600" cy="365125"/>
          </a:xfrm>
        </p:spPr>
        <p:txBody>
          <a:bodyPr/>
          <a:lstStyle>
            <a:lvl1pPr>
              <a:defRPr sz="1600" b="1"/>
            </a:lvl1pPr>
          </a:lstStyle>
          <a:p>
            <a:fld id="{40B316CA-EF2B-4EBB-9B42-44FF4B90DA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4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DD315-132D-4993-9841-140657A22D75}" type="datetime1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31B9-D92C-44AC-99DD-2790769AF43E}" type="datetime1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0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8281-988F-400A-A1E8-20446AE4D281}" type="datetime1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7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BE4E-A8E3-4D3F-A615-206D90582673}" type="datetime1">
              <a:rPr lang="en-US" smtClean="0"/>
              <a:t>12/5/2011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83000">
              <a:schemeClr val="bg1"/>
            </a:gs>
            <a:gs pos="1700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FD48F-ED3D-4347-9A32-3388ACC6E24E}" type="datetime1">
              <a:rPr lang="en-US" smtClean="0"/>
              <a:t>12/5/2011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316CA-EF2B-4EBB-9B42-44FF4B90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1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3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2.png"/><Relationship Id="rId5" Type="http://schemas.openxmlformats.org/officeDocument/2006/relationships/image" Target="../media/image174.pn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png"/><Relationship Id="rId3" Type="http://schemas.openxmlformats.org/officeDocument/2006/relationships/image" Target="../media/image24.png"/><Relationship Id="rId12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9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34" Type="http://schemas.openxmlformats.org/officeDocument/2006/relationships/image" Target="../media/image231.png"/><Relationship Id="rId38" Type="http://schemas.openxmlformats.org/officeDocument/2006/relationships/image" Target="../media/image2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34.png"/><Relationship Id="rId36" Type="http://schemas.openxmlformats.org/officeDocument/2006/relationships/image" Target="../media/image233.png"/><Relationship Id="rId4" Type="http://schemas.openxmlformats.org/officeDocument/2006/relationships/image" Target="../media/image8.png"/><Relationship Id="rId35" Type="http://schemas.openxmlformats.org/officeDocument/2006/relationships/image" Target="../media/image23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3.png"/><Relationship Id="rId18" Type="http://schemas.openxmlformats.org/officeDocument/2006/relationships/image" Target="../media/image145.png"/><Relationship Id="rId25" Type="http://schemas.openxmlformats.org/officeDocument/2006/relationships/image" Target="../media/image167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8.png"/><Relationship Id="rId32" Type="http://schemas.openxmlformats.org/officeDocument/2006/relationships/image" Target="../media/image29.png"/><Relationship Id="rId23" Type="http://schemas.openxmlformats.org/officeDocument/2006/relationships/image" Target="../media/image165.png"/><Relationship Id="rId31" Type="http://schemas.openxmlformats.org/officeDocument/2006/relationships/image" Target="../media/image166.png"/><Relationship Id="rId22" Type="http://schemas.openxmlformats.org/officeDocument/2006/relationships/image" Target="../media/image164.png"/><Relationship Id="rId30" Type="http://schemas.openxmlformats.org/officeDocument/2006/relationships/image" Target="../media/image237.png"/></Relationships>
</file>

<file path=ppt/slides/_rels/slide19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7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4" Type="http://schemas.openxmlformats.org/officeDocument/2006/relationships/image" Target="../media/image5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1.png"/><Relationship Id="rId5" Type="http://schemas.openxmlformats.org/officeDocument/2006/relationships/image" Target="../media/image70.wmf"/><Relationship Id="rId10" Type="http://schemas.openxmlformats.org/officeDocument/2006/relationships/slide" Target="slide12.xml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80.png"/><Relationship Id="rId18" Type="http://schemas.openxmlformats.org/officeDocument/2006/relationships/slide" Target="slide1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79.png"/><Relationship Id="rId17" Type="http://schemas.openxmlformats.org/officeDocument/2006/relationships/image" Target="../media/image86.png"/><Relationship Id="rId2" Type="http://schemas.openxmlformats.org/officeDocument/2006/relationships/tags" Target="../tags/tag9.xml"/><Relationship Id="rId16" Type="http://schemas.openxmlformats.org/officeDocument/2006/relationships/image" Target="../media/image85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78.png"/><Relationship Id="rId5" Type="http://schemas.openxmlformats.org/officeDocument/2006/relationships/tags" Target="../tags/tag12.xml"/><Relationship Id="rId15" Type="http://schemas.openxmlformats.org/officeDocument/2006/relationships/image" Target="../media/image83.png"/><Relationship Id="rId10" Type="http://schemas.openxmlformats.org/officeDocument/2006/relationships/image" Target="../media/image77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82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5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9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92.png"/><Relationship Id="rId5" Type="http://schemas.openxmlformats.org/officeDocument/2006/relationships/tags" Target="../tags/tag20.xml"/><Relationship Id="rId10" Type="http://schemas.openxmlformats.org/officeDocument/2006/relationships/image" Target="../media/image91.png"/><Relationship Id="rId4" Type="http://schemas.openxmlformats.org/officeDocument/2006/relationships/tags" Target="../tags/tag19.xml"/><Relationship Id="rId9" Type="http://schemas.openxmlformats.org/officeDocument/2006/relationships/image" Target="../media/image90.png"/><Relationship Id="rId14" Type="http://schemas.openxmlformats.org/officeDocument/2006/relationships/slide" Target="slide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image" Target="../media/image102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01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100.png"/><Relationship Id="rId5" Type="http://schemas.openxmlformats.org/officeDocument/2006/relationships/tags" Target="../tags/tag26.xml"/><Relationship Id="rId15" Type="http://schemas.openxmlformats.org/officeDocument/2006/relationships/slide" Target="slide12.xml"/><Relationship Id="rId10" Type="http://schemas.openxmlformats.org/officeDocument/2006/relationships/image" Target="../media/image99.png"/><Relationship Id="rId4" Type="http://schemas.openxmlformats.org/officeDocument/2006/relationships/tags" Target="../tags/tag25.xml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30.xml"/><Relationship Id="rId7" Type="http://schemas.openxmlformats.org/officeDocument/2006/relationships/image" Target="../media/image106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05.emf"/><Relationship Id="rId5" Type="http://schemas.openxmlformats.org/officeDocument/2006/relationships/notesSlide" Target="../notesSlides/notesSlide5.xml"/><Relationship Id="rId10" Type="http://schemas.openxmlformats.org/officeDocument/2006/relationships/slide" Target="slide12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0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Autofit/>
          </a:bodyPr>
          <a:lstStyle/>
          <a:p>
            <a:r>
              <a:rPr lang="en-US" sz="32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Vectora LT Std Light" pitchFamily="34" charset="0"/>
                <a:ea typeface="DejaVu Sans Light" pitchFamily="34" charset="0"/>
                <a:cs typeface="DejaVu Sans Light" pitchFamily="34" charset="0"/>
              </a:rPr>
              <a:t>Modeling and Mitigation of Interference in Wireless Receivers with Multiple Antennae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4191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B5072C"/>
                </a:solidFill>
              </a:rPr>
              <a:t>Aditya </a:t>
            </a:r>
            <a:r>
              <a:rPr lang="en-US" sz="2800" b="1" dirty="0" smtClean="0">
                <a:solidFill>
                  <a:srgbClr val="B5072C"/>
                </a:solidFill>
              </a:rPr>
              <a:t>Chopra</a:t>
            </a: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 Gothic LT Std Light" pitchFamily="34" charset="0"/>
            </a:endParaRPr>
          </a:p>
          <a:p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 Gothic LT Std Light" pitchFamily="34" charset="0"/>
            </a:endParaRPr>
          </a:p>
          <a:p>
            <a:r>
              <a:rPr lang="en-US" sz="2000" b="1" dirty="0" smtClean="0">
                <a:solidFill>
                  <a:srgbClr val="1C4D5A"/>
                </a:solidFill>
              </a:rPr>
              <a:t>PhD Committee</a:t>
            </a:r>
            <a:r>
              <a:rPr lang="en-US" sz="2000" dirty="0" smtClean="0">
                <a:solidFill>
                  <a:srgbClr val="1C4D5A"/>
                </a:solidFill>
              </a:rPr>
              <a:t>: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Prof. Jeffrey Andrews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Prof. Brian L.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Evans </a:t>
            </a:r>
            <a:r>
              <a:rPr lang="en-US" sz="2000" b="1" dirty="0" smtClean="0">
                <a:solidFill>
                  <a:srgbClr val="B5072C"/>
                </a:solidFill>
              </a:rPr>
              <a:t>(Supervisor)</a:t>
            </a:r>
            <a:endParaRPr lang="en-US" sz="2000" dirty="0" smtClean="0">
              <a:solidFill>
                <a:srgbClr val="B5072C"/>
              </a:solidFill>
              <a:latin typeface="Trade Gothic LT Std Light" pitchFamily="34" charset="0"/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Prof. Robert W. Heath, Jr.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Prof. Elmira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Popova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 Gothic LT Std Ligh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Prof.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Haris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Vikalo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 Gothic LT Std Light" pitchFamily="34" charset="0"/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ade Gothic LT Std Light" pitchFamily="34" charset="0"/>
            </a:endParaRP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 Gothic LT Std Light" pitchFamily="34" charset="0"/>
              </a:rPr>
              <a:t>November 18,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33867"/>
            <a:ext cx="533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5148"/>
            <a:ext cx="34861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62971"/>
            <a:ext cx="17335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0667" y="27782"/>
            <a:ext cx="1544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3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Using the system model, the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sum interference</a:t>
                </a:r>
                <a:r>
                  <a:rPr lang="en-US" dirty="0" smtClean="0"/>
                  <a:t> at the n</a:t>
                </a:r>
                <a:r>
                  <a:rPr lang="en-US" baseline="30000" dirty="0" smtClean="0"/>
                  <a:t>th </a:t>
                </a:r>
                <a:r>
                  <a:rPr lang="en-US" dirty="0" smtClean="0"/>
                  <a:t>antenna is expressed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pc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pc="0" smtClean="0">
                              <a:latin typeface="Cambria Math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pc="0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pc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pc="0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pc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400" b="0" i="1" spc="0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pc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pc="0" smtClean="0">
                              <a:latin typeface="Cambria Math"/>
                            </a:rPr>
                            <m:t>∈ </m:t>
                          </m:r>
                          <m:sSub>
                            <m:sSubPr>
                              <m:ctrlPr>
                                <a:rPr lang="en-US" sz="2400" b="0" i="1" spc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pc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pc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b="0" i="1" spc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pc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pc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pc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2400" b="0" i="1" spc="0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2400" b="0" i="1" spc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pc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b="0" i="1" spc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b="0" i="1" spc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pc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pc="0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2400" b="0" i="1" spc="0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b="0" i="1" spc="0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b="0" i="1" spc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pc="0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pc="0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b="0" i="1" spc="0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pc="0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pc="0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b="0" i="1" spc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sz="2400" b="0" i="1" spc="0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pc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 spc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US" sz="2400" i="1" spc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 spc="0">
                              <a:latin typeface="Cambria Math"/>
                            </a:rPr>
                            <m:t>∈ </m:t>
                          </m:r>
                          <m:sSub>
                            <m:sSubPr>
                              <m:ctrlPr>
                                <a:rPr lang="en-US" sz="2400" i="1" spc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pc="0">
                                  <a:latin typeface="Cambria Math"/>
                                </a:rPr>
                                <m:t>𝒮</m:t>
                              </m:r>
                            </m:e>
                            <m:sub>
                              <m:r>
                                <a:rPr lang="en-US" sz="2400" b="0" i="1" spc="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 spc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pc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 spc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sSup>
                            <m:sSupPr>
                              <m:ctrlPr>
                                <a:rPr lang="en-US" sz="2400" i="1" spc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pc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spc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i="1" spc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pc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pc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2400" b="0" i="1" spc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2400" i="1" spc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 spc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 spc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sz="2400" b="0" i="1" spc="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 spc="0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 spc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spc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 spc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2400" i="1" spc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pc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 spc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pc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b>
                                      <m:r>
                                        <a:rPr lang="en-US" sz="2400" b="0" i="1" spc="0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US" sz="2400" i="1" spc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 spc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spc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spc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 spc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spc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pc="0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 spc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 spc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spc="0">
                                      <a:latin typeface="Cambria Math"/>
                                    </a:rPr>
                                    <m:t>𝛾</m:t>
                                  </m:r>
                                </m:num>
                                <m:den>
                                  <m:r>
                                    <a:rPr lang="en-US" sz="2400" i="1" spc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spc="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334744" y="2057400"/>
            <a:ext cx="0" cy="646331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096744" y="1770529"/>
            <a:ext cx="0" cy="25014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63544" y="1774140"/>
            <a:ext cx="0" cy="28326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58944" y="1772335"/>
            <a:ext cx="0" cy="248334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7820" y="266700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  <a:t>COMMON INTERFERERS</a:t>
            </a:r>
            <a:endParaRPr lang="en-US" dirty="0">
              <a:latin typeface="Vectora LT Std Ligh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6458" y="1981200"/>
            <a:ext cx="115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  <a:t>SOURCE</a:t>
            </a:r>
            <a:b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  <a:t>EMISSION</a:t>
            </a:r>
            <a:endParaRPr lang="en-US" dirty="0">
              <a:latin typeface="Vectora LT Std Ligh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2037" y="1981200"/>
            <a:ext cx="1167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  <a:t>FADING</a:t>
            </a:r>
            <a:b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  <a:t>CHANNEL</a:t>
            </a:r>
            <a:endParaRPr lang="en-US" dirty="0">
              <a:latin typeface="Vectora LT Std Ligh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02093" y="1981200"/>
            <a:ext cx="122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  <a:t>PATHLOSS</a:t>
            </a:r>
            <a:endParaRPr lang="en-US" dirty="0">
              <a:latin typeface="Vectora LT Std Light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449544" y="2057400"/>
            <a:ext cx="0" cy="45720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41088" y="2667000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ctora LT Std Light" pitchFamily="34" charset="0"/>
                <a:ea typeface="Verdana" pitchFamily="34" charset="0"/>
                <a:cs typeface="Verdana" pitchFamily="34" charset="0"/>
              </a:rPr>
              <a:t>EXCLUSIVE INTERFERERS</a:t>
            </a:r>
            <a:endParaRPr lang="en-US" dirty="0">
              <a:latin typeface="Vectora LT Std Light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106144" y="2057400"/>
            <a:ext cx="457200" cy="0"/>
          </a:xfrm>
          <a:prstGeom prst="line">
            <a:avLst/>
          </a:prstGeom>
          <a:ln w="28575">
            <a:solidFill>
              <a:srgbClr val="1C4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791944" y="1752600"/>
            <a:ext cx="838200" cy="0"/>
          </a:xfrm>
          <a:prstGeom prst="line">
            <a:avLst/>
          </a:prstGeom>
          <a:ln w="28575">
            <a:solidFill>
              <a:srgbClr val="1C4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06344" y="1752600"/>
            <a:ext cx="1095749" cy="0"/>
          </a:xfrm>
          <a:prstGeom prst="line">
            <a:avLst/>
          </a:prstGeom>
          <a:ln w="28575">
            <a:solidFill>
              <a:srgbClr val="1C4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001744" y="1752600"/>
            <a:ext cx="914400" cy="0"/>
          </a:xfrm>
          <a:prstGeom prst="line">
            <a:avLst/>
          </a:prstGeom>
          <a:ln w="28575">
            <a:solidFill>
              <a:srgbClr val="1C4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220944" y="2057400"/>
            <a:ext cx="457200" cy="0"/>
          </a:xfrm>
          <a:prstGeom prst="line">
            <a:avLst/>
          </a:prstGeom>
          <a:ln w="28575">
            <a:solidFill>
              <a:srgbClr val="1C4D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>
          <a:xfrm>
            <a:off x="6781800" y="6297706"/>
            <a:ext cx="2133600" cy="365125"/>
          </a:xfrm>
        </p:spPr>
        <p:txBody>
          <a:bodyPr/>
          <a:lstStyle/>
          <a:p>
            <a:fld id="{40B316CA-EF2B-4EBB-9B42-44FF4B90DA32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042382"/>
                  </p:ext>
                </p:extLst>
              </p:nvPr>
            </p:nvGraphicFramePr>
            <p:xfrm>
              <a:off x="228599" y="3276600"/>
              <a:ext cx="8686801" cy="29726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0201"/>
                    <a:gridCol w="1447800"/>
                    <a:gridCol w="2514600"/>
                    <a:gridCol w="3124200"/>
                  </a:tblGrid>
                  <a:tr h="145868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/>
                          </a:r>
                          <a:b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</a:br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/>
                          </a:r>
                          <a:b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</a:br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Network model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/>
                          </a:r>
                          <a:b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</a:br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Single Ant. S</a:t>
                          </a:r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tatistics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Multi antenna joint</a:t>
                          </a: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 statistics 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486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latin typeface="+mj-lt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Common interferers</a:t>
                          </a:r>
                          <a:endParaRPr lang="en-US" sz="1600" b="0" kern="1200" dirty="0" smtClean="0">
                            <a:solidFill>
                              <a:srgbClr val="B5072C"/>
                            </a:solidFill>
                            <a:latin typeface="Trade Gothic LT Std" pitchFamily="34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Independent interferers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Decentralized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Symmetric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Alpha Stable (SAS)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Isotropic SAS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</a:t>
                          </a:r>
                          <a:r>
                            <a:rPr lang="en-US" sz="1600" b="0" dirty="0" smtClean="0">
                              <a:solidFill>
                                <a:srgbClr val="F11F09"/>
                              </a:solidFill>
                              <a:latin typeface="+mj-lt"/>
                            </a:rPr>
                            <a:t>[Ilow98]</a:t>
                          </a:r>
                          <a:r>
                            <a:rPr lang="en-US" sz="16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0" smtClean="0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6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16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1" i="0" smtClean="0">
                                              <a:latin typeface="Cambria Math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Independent SAS</a:t>
                          </a:r>
                          <a:br>
                            <a:rPr lang="en-US" sz="1600" dirty="0" smtClean="0">
                              <a:latin typeface="Trade Gothic LT Std Light" pitchFamily="34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0" smtClean="0">
                                        <a:latin typeface="Cambria Math"/>
                                      </a:rPr>
                                      <m:t>𝐰</m:t>
                                    </m:r>
                                  </m:e>
                                </m:d>
                                <m:r>
                                  <a:rPr lang="en-US" sz="1600" b="1" i="0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  <m:sup/>
                                            </m:sSubSup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Centralized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Middleton Class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A (MCA)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 i="1" dirty="0" smtClean="0">
                            <a:latin typeface="Cambria Math"/>
                            <a:ea typeface="+mn-ea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Independent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MCA</a:t>
                          </a:r>
                          <a:endParaRPr lang="en-US" sz="1600" b="1" baseline="0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Trade Gothic LT Std Light" pitchFamily="34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0" smtClean="0">
                                        <a:latin typeface="Cambria Math"/>
                                      </a:rPr>
                                      <m:t>𝐰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=</m:t>
                                </m:r>
                                <m:nary>
                                  <m:naryPr>
                                    <m:chr m:val="∏"/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box>
                                              <m:boxPr>
                                                <m:ctrlPr>
                                                  <a:rPr lang="en-US" sz="1600" i="1">
                                                    <a:latin typeface="Cambria Math"/>
                                                  </a:rPr>
                                                </m:ctrlPr>
                                              </m:boxPr>
                                              <m:e>
                                                <m:argPr>
                                                  <m:argSz m:val="-1"/>
                                                </m:argPr>
                                                <m:f>
                                                  <m:fPr>
                                                    <m:ctrlP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p>
                                                      <m:sSupPr>
                                                        <m:ctrlP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d>
                                                          <m:dPr>
                                                            <m:begChr m:val="|"/>
                                                            <m:endChr m:val="|"/>
                                                            <m:ctrlPr>
                                                              <a:rPr lang="en-US" sz="1600" i="1">
                                                                <a:latin typeface="Cambria Math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d>
                                                              <m:dPr>
                                                                <m:begChr m:val="|"/>
                                                                <m:endChr m:val="|"/>
                                                                <m:ctrlPr>
                                                                  <a:rPr lang="en-US" sz="1600" i="1">
                                                                    <a:latin typeface="Cambria Math"/>
                                                                  </a:rPr>
                                                                </m:ctrlPr>
                                                              </m:dPr>
                                                              <m:e>
                                                                <m:r>
                                                                  <a:rPr lang="en-US" sz="1600" i="1">
                                                                    <a:latin typeface="Cambria Math"/>
                                                                  </a:rPr>
                                                                  <m:t>𝑤</m:t>
                                                                </m:r>
                                                              </m:e>
                                                            </m:d>
                                                          </m:e>
                                                        </m:d>
                                                      </m:e>
                                                      <m:sup>
                                                        <m: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  <m:sSub>
                                                      <m:sSubPr>
                                                        <m:ctrlPr>
                                                          <a:rPr lang="en-US" sz="1600" i="1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1600">
                                                            <a:latin typeface="Cambria Math"/>
                                                          </a:rPr>
                                                          <m:t>Ω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600" b="0" i="1" smtClean="0">
                                                            <a:latin typeface="Cambria Math"/>
                                                          </a:rPr>
                                                          <m:t>𝑛</m:t>
                                                        </m:r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sz="1600" i="1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box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 </m:t>
                                            </m:r>
                                          </m:sup>
                                        </m:sSup>
                                      </m:sup>
                                    </m:sSup>
                                  </m:e>
                                </m:nary>
                              </m:oMath>
                            </m:oMathPara>
                          </a14:m>
                          <a:endParaRPr lang="en-US" sz="1600" b="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3042382"/>
                  </p:ext>
                </p:extLst>
              </p:nvPr>
            </p:nvGraphicFramePr>
            <p:xfrm>
              <a:off x="228599" y="3276600"/>
              <a:ext cx="8686801" cy="29726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0201"/>
                    <a:gridCol w="1447800"/>
                    <a:gridCol w="2514600"/>
                    <a:gridCol w="3124200"/>
                  </a:tblGrid>
                  <a:tr h="33528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/>
                          </a:r>
                          <a:b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</a:br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/>
                          </a:r>
                          <a:b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</a:br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Network model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/>
                          </a:r>
                          <a:b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</a:br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Single Ant. S</a:t>
                          </a:r>
                          <a:r>
                            <a:rPr lang="en-US" sz="1600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tatistics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kern="12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Multi antenna joint</a:t>
                          </a: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 statistics 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548640"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latin typeface="+mj-lt"/>
                          </a:endParaRPr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ctr"/>
                          <a:endParaRPr lang="en-US" sz="1800" b="0" dirty="0">
                            <a:latin typeface="+mj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Common interferers</a:t>
                          </a:r>
                          <a:endParaRPr lang="en-US" sz="1600" b="0" kern="1200" dirty="0" smtClean="0">
                            <a:solidFill>
                              <a:srgbClr val="B5072C"/>
                            </a:solidFill>
                            <a:latin typeface="Trade Gothic LT Std" pitchFamily="34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Independent interferers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10208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Decentralized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Symmetric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Alpha Stable (SAS)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21065" t="-89222" r="-124213" b="-105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77973" t="-89222" b="-105389"/>
                          </a:stretch>
                        </a:blipFill>
                      </a:tcPr>
                    </a:tc>
                  </a:tr>
                  <a:tr h="10678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Centralized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Middleton Class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A (MCA)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21065" t="-180571" r="-124213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177973" t="-180571" b="-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6868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In networks with guard zones, interference from common interferers exhibits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isotropic Middleton Class A</a:t>
            </a:r>
            <a:r>
              <a:rPr lang="en-US" dirty="0" smtClean="0"/>
              <a:t> statistics</a:t>
            </a: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Vodafone Rg" pitchFamily="34" charset="0"/>
            </a:endParaRPr>
          </a:p>
          <a:p>
            <a:pPr marL="0" indent="0">
              <a:buNone/>
            </a:pPr>
            <a:endParaRPr lang="en-US" sz="2400" spc="0" dirty="0" smtClean="0">
              <a:solidFill>
                <a:srgbClr val="B5072C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spc="0" dirty="0" smtClean="0">
                <a:solidFill>
                  <a:srgbClr val="B5072C"/>
                </a:solidFill>
                <a:latin typeface="+mj-lt"/>
              </a:rPr>
              <a:t>Interference in decentralized networks</a:t>
            </a:r>
          </a:p>
          <a:p>
            <a:pPr marL="0" indent="0">
              <a:buNone/>
            </a:pPr>
            <a:endParaRPr lang="en-US" sz="2400" spc="0" dirty="0" smtClean="0">
              <a:solidFill>
                <a:srgbClr val="B5072C"/>
              </a:solidFill>
              <a:latin typeface="+mj-lt"/>
            </a:endParaRPr>
          </a:p>
          <a:p>
            <a:pPr marL="0" indent="0">
              <a:buNone/>
            </a:pPr>
            <a:endParaRPr lang="en-US" sz="2400" spc="0" dirty="0">
              <a:solidFill>
                <a:srgbClr val="B5072C"/>
              </a:solidFill>
              <a:latin typeface="+mj-lt"/>
            </a:endParaRPr>
          </a:p>
          <a:p>
            <a:pPr marL="0" indent="0">
              <a:buNone/>
            </a:pPr>
            <a:endParaRPr lang="en-US" sz="2400" spc="0" dirty="0">
              <a:solidFill>
                <a:srgbClr val="B5072C"/>
              </a:solidFill>
              <a:latin typeface="+mj-lt"/>
            </a:endParaRPr>
          </a:p>
          <a:p>
            <a:pPr marL="0" indent="0">
              <a:buNone/>
            </a:pPr>
            <a:endParaRPr lang="en-US" sz="2400" spc="0" dirty="0" smtClean="0">
              <a:solidFill>
                <a:srgbClr val="B5072C"/>
              </a:solidFill>
            </a:endParaRPr>
          </a:p>
          <a:p>
            <a:pPr marL="0" indent="0">
              <a:buNone/>
            </a:pPr>
            <a:r>
              <a:rPr lang="en-US" sz="2400" spc="0" dirty="0" smtClean="0">
                <a:solidFill>
                  <a:srgbClr val="B5072C"/>
                </a:solidFill>
              </a:rPr>
              <a:t>Interference </a:t>
            </a:r>
            <a:r>
              <a:rPr lang="en-US" sz="2400" spc="0" dirty="0">
                <a:solidFill>
                  <a:srgbClr val="B5072C"/>
                </a:solidFill>
              </a:rPr>
              <a:t>in </a:t>
            </a:r>
            <a:r>
              <a:rPr lang="en-US" sz="2400" spc="0" dirty="0" smtClean="0">
                <a:solidFill>
                  <a:srgbClr val="B5072C"/>
                </a:solidFill>
              </a:rPr>
              <a:t>centralized </a:t>
            </a:r>
            <a:r>
              <a:rPr lang="en-US" sz="2400" spc="0" dirty="0">
                <a:solidFill>
                  <a:srgbClr val="B5072C"/>
                </a:solidFill>
              </a:rPr>
              <a:t>networks</a:t>
            </a:r>
          </a:p>
          <a:p>
            <a:pPr marL="0" indent="0">
              <a:buNone/>
            </a:pPr>
            <a:endParaRPr lang="en-US" sz="2400" spc="0" dirty="0" smtClean="0">
              <a:solidFill>
                <a:srgbClr val="B5072C"/>
              </a:solidFill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3802" y="3062519"/>
            <a:ext cx="1136423" cy="1136423"/>
            <a:chOff x="6493178" y="2704572"/>
            <a:chExt cx="1136423" cy="1136423"/>
          </a:xfrm>
        </p:grpSpPr>
        <p:sp>
          <p:nvSpPr>
            <p:cNvPr id="7" name="Isosceles Triangle 6"/>
            <p:cNvSpPr/>
            <p:nvPr/>
          </p:nvSpPr>
          <p:spPr>
            <a:xfrm flipH="1" flipV="1">
              <a:off x="6992150" y="3189696"/>
              <a:ext cx="138480" cy="166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493178" y="2704572"/>
              <a:ext cx="1136423" cy="113642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7"/>
              <a:endCxn id="7" idx="2"/>
            </p:cNvCxnSpPr>
            <p:nvPr/>
          </p:nvCxnSpPr>
          <p:spPr>
            <a:xfrm flipH="1">
              <a:off x="7130630" y="2870997"/>
              <a:ext cx="332546" cy="318699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4898" y="3002795"/>
                  <a:ext cx="4423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898" y="3002795"/>
                  <a:ext cx="44236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6778625" y="2598742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96815" y="3593450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149388" y="4059373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74253" y="4275004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102454" y="2438968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01615" y="3645032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78825" y="3208342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44922" y="2665977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713205" y="2775696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639673" y="419231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09349" y="377226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926021" y="313886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44858" y="428064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235628" y="281837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flipH="1" flipV="1">
            <a:off x="7629020" y="3630730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flipH="1" flipV="1">
            <a:off x="7383810" y="3630731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6016625" y="1888388"/>
            <a:ext cx="3355975" cy="5635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rade Gothic LT Std Light" pitchFamily="34" charset="0"/>
              </a:rPr>
              <a:t>A 3-antenna receiver within </a:t>
            </a:r>
            <a:br>
              <a:rPr lang="en-US" dirty="0" smtClean="0">
                <a:latin typeface="Trade Gothic LT Std Light" pitchFamily="34" charset="0"/>
              </a:rPr>
            </a:br>
            <a:r>
              <a:rPr lang="en-US" dirty="0" smtClean="0">
                <a:latin typeface="Trade Gothic LT Std Light" pitchFamily="34" charset="0"/>
              </a:rPr>
              <a:t>a Poisson field of interferers</a:t>
            </a:r>
            <a:endParaRPr lang="en-US" dirty="0">
              <a:latin typeface="Trade Gothic LT Std Ligh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586463" y="3069390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50453" y="356125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796129" y="3994140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213470" y="282951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41062" y="434081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135729" y="4419600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260946"/>
                  </p:ext>
                </p:extLst>
              </p:nvPr>
            </p:nvGraphicFramePr>
            <p:xfrm>
              <a:off x="304800" y="2372415"/>
              <a:ext cx="5638800" cy="12583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33800"/>
                    <a:gridCol w="190500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Joint characteristic function</a:t>
                          </a:r>
                          <a:endParaRPr lang="en-US" sz="1600" b="0" kern="1200" dirty="0" smtClean="0">
                            <a:solidFill>
                              <a:srgbClr val="B5072C"/>
                            </a:solidFill>
                            <a:latin typeface="Trade Gothic LT Std" pitchFamily="34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0" smtClean="0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18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1" i="0" smtClean="0">
                                              <a:latin typeface="Cambria Math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800" b="0" i="1" smtClean="0">
                                  <a:latin typeface="Cambria Math"/>
                                </a:rPr>
                                <m:t>×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 smtClean="0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sz="18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1800" b="0" i="1" smtClean="0">
                                                  <a:latin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b="0" i="1" smtClean="0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/>
                                          </m:sSubSup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|</m:t>
                                          </m:r>
                                        </m:e>
                                        <m:sup>
                                          <m:r>
                                            <a:rPr lang="en-US" sz="1800" b="0" i="1" smtClean="0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sz="1800" b="0" dirty="0" smtClean="0"/>
                            <a:t>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sz="180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𝛾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en-US" sz="1800" i="1" dirty="0" smtClean="0">
                            <a:latin typeface="Cambria Math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260946"/>
                  </p:ext>
                </p:extLst>
              </p:nvPr>
            </p:nvGraphicFramePr>
            <p:xfrm>
              <a:off x="304800" y="2372415"/>
              <a:ext cx="5638800" cy="125831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33800"/>
                    <a:gridCol w="1905000"/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Joint characteristic function</a:t>
                          </a:r>
                          <a:endParaRPr lang="en-US" sz="1600" b="0" kern="1200" dirty="0" smtClean="0">
                            <a:solidFill>
                              <a:srgbClr val="B5072C"/>
                            </a:solidFill>
                            <a:latin typeface="Trade Gothic LT Std" pitchFamily="34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9230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4737" r="-50897" b="-1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96474" t="-44737" b="-17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147184"/>
                  </p:ext>
                </p:extLst>
              </p:nvPr>
            </p:nvGraphicFramePr>
            <p:xfrm>
              <a:off x="304799" y="4607242"/>
              <a:ext cx="6483577" cy="10315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56027"/>
                    <a:gridCol w="1927550"/>
                  </a:tblGrid>
                  <a:tr h="23370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Joint characteristic function</a:t>
                          </a:r>
                          <a:endParaRPr lang="en-US" sz="1600" b="0" kern="1200" dirty="0" smtClean="0">
                            <a:solidFill>
                              <a:srgbClr val="B5072C"/>
                            </a:solidFill>
                            <a:latin typeface="Trade Gothic LT Std" pitchFamily="34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40919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800" smtClean="0">
                                  <a:latin typeface="Cambria Math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0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</m:d>
                              <m:r>
                                <a:rPr lang="en-US" sz="1800" i="1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−</m:t>
                                      </m:r>
                                      <m:box>
                                        <m:box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boxPr>
                                        <m:e>
                                          <m:argPr>
                                            <m:argSz m:val="-1"/>
                                          </m:argPr>
                                          <m:f>
                                            <m:f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sSup>
                                                <m:sSupPr>
                                                  <m:ctrlP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begChr m:val="‖"/>
                                                      <m:endChr m:val="‖"/>
                                                      <m:ctrlPr>
                                                        <a:rPr lang="en-US" sz="180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sz="1800" b="1" i="0" smtClean="0">
                                                          <a:latin typeface="Cambria Math"/>
                                                        </a:rPr>
                                                        <m:t>𝐰</m:t>
                                                      </m:r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sSub>
                                                <m:sSubPr>
                                                  <m:ctrlP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800">
                                                      <a:latin typeface="Cambria Math"/>
                                                    </a:rPr>
                                                    <m:t>Ω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sz="1800" i="1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box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 </m:t>
                                      </m:r>
                                    </m:sup>
                                  </m:sSup>
                                </m:sup>
                              </m:sSup>
                              <m:r>
                                <a:rPr lang="en-US" sz="1800" i="1">
                                  <a:latin typeface="Cambria Math"/>
                                </a:rPr>
                                <m:t>×</m:t>
                              </m:r>
                              <m:nary>
                                <m:naryPr>
                                  <m:chr m:val="∏"/>
                                  <m:ctrlPr>
                                    <a:rPr lang="en-US" sz="1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sz="1800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latin typeface="Cambria Math"/>
                                    </a:rPr>
                                    <m:t>𝑁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box>
                                            <m:boxPr>
                                              <m:ctrlPr>
                                                <a:rPr lang="en-US" sz="1800" i="1">
                                                  <a:latin typeface="Cambria Math"/>
                                                </a:rPr>
                                              </m:ctrlPr>
                                            </m:boxPr>
                                            <m:e>
                                              <m:argPr>
                                                <m:argSz m:val="-1"/>
                                              </m:argPr>
                                              <m:f>
                                                <m:fPr>
                                                  <m:ctrlP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p>
                                                    <m:sSupPr>
                                                      <m:ctrlP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d>
                                                        <m:dPr>
                                                          <m:begChr m:val="|"/>
                                                          <m:endChr m:val="|"/>
                                                          <m:ctrlPr>
                                                            <a:rPr lang="en-US" sz="1800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sz="1800" b="0" i="1" smtClean="0">
                                                                  <a:latin typeface="Cambria Math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sz="1800" b="0" i="1" smtClean="0">
                                                                  <a:latin typeface="Cambria Math"/>
                                                                </a:rPr>
                                                                <m:t>𝑤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sz="1800" b="0" i="1" smtClean="0">
                                                                  <a:latin typeface="Cambria Math"/>
                                                                </a:rPr>
                                                                <m:t>𝑛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d>
                                                    </m:e>
                                                    <m:sup>
                                                      <m: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p>
                                                  <m:sSub>
                                                    <m:sSubPr>
                                                      <m:ctrlP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m:rPr>
                                                          <m:sty m:val="p"/>
                                                        </m:rPr>
                                                        <a:rPr lang="en-US" sz="1800">
                                                          <a:latin typeface="Cambria Math"/>
                                                        </a:rPr>
                                                        <m:t>Ω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800" i="1">
                                                          <a:latin typeface="Cambria Math"/>
                                                        </a:rPr>
                                                        <m:t>𝑛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en-US" sz="1800" i="1"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den>
                                              </m:f>
                                            </m:e>
                                          </m:box>
                                          <m:r>
                                            <a:rPr lang="en-US" sz="1800" i="1">
                                              <a:latin typeface="Cambria Math"/>
                                            </a:rPr>
                                            <m:t> </m:t>
                                          </m:r>
                                        </m:sup>
                                      </m:sSup>
                                    </m:sup>
                                  </m:sSup>
                                </m:e>
                              </m:nary>
                            </m:oMath>
                          </a14:m>
                          <a:r>
                            <a:rPr lang="en-US" sz="1800" dirty="0" smtClean="0"/>
                            <a:t> 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  <a:ea typeface="Cambria Math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sz="1800" i="1">
                                    <a:latin typeface="Cambria Math"/>
                                  </a:rPr>
                                  <m:t> ,</m:t>
                                </m:r>
                              </m:oMath>
                            </m:oMathPara>
                          </a14:m>
                          <a:endParaRPr lang="en-US" sz="1800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>
                                        <a:latin typeface="Cambria Math"/>
                                      </a:rPr>
                                      <m:t>Ω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18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↓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𝛾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b="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9147184"/>
                  </p:ext>
                </p:extLst>
              </p:nvPr>
            </p:nvGraphicFramePr>
            <p:xfrm>
              <a:off x="304799" y="4607242"/>
              <a:ext cx="6483577" cy="10315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556027"/>
                    <a:gridCol w="1927550"/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kern="12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  <a:ea typeface="+mn-ea"/>
                              <a:cs typeface="+mn-cs"/>
                            </a:rPr>
                            <a:t>Joint characteristic function</a:t>
                          </a:r>
                          <a:endParaRPr lang="en-US" sz="1600" b="0" kern="1200" dirty="0" smtClean="0">
                            <a:solidFill>
                              <a:srgbClr val="B5072C"/>
                            </a:solidFill>
                            <a:latin typeface="Trade Gothic LT Std" pitchFamily="34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Parameters</a:t>
                          </a:r>
                          <a:endParaRPr lang="en-US" sz="1600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6962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t="-51754" r="-42246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236709" t="-51754" b="-350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80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Simulation results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rade Gothic LT Std" pitchFamily="34" charset="0"/>
              </a:rPr>
              <a:t> </a:t>
            </a:r>
            <a:r>
              <a:rPr lang="en-US" dirty="0"/>
              <a:t>indicate a close match between proposed statistical models and simulated interference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8"/>
          <p:cNvSpPr txBox="1">
            <a:spLocks/>
          </p:cNvSpPr>
          <p:nvPr/>
        </p:nvSpPr>
        <p:spPr>
          <a:xfrm>
            <a:off x="531812" y="144779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rade Gothic LT Std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ade Gothic LT Std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ade Gothic LT Std Light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ade Gothic LT Std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ade Gothic LT Std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Tail probability of simulated interference in networks without guard zones</a:t>
            </a:r>
            <a:endParaRPr lang="en-US" dirty="0"/>
          </a:p>
        </p:txBody>
      </p:sp>
      <p:sp>
        <p:nvSpPr>
          <p:cNvPr id="6" name="Text Placeholder 9"/>
          <p:cNvSpPr txBox="1">
            <a:spLocks/>
          </p:cNvSpPr>
          <p:nvPr/>
        </p:nvSpPr>
        <p:spPr>
          <a:xfrm>
            <a:off x="4949825" y="1447800"/>
            <a:ext cx="4041775" cy="6397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rade Gothic LT Std Light" pitchFamily="34" charset="0"/>
              </a:rPr>
              <a:t>Tail probability of simulated interference in networks with guard zones</a:t>
            </a:r>
            <a:endParaRPr lang="en-US" dirty="0">
              <a:latin typeface="Trade Gothic LT Std Light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03249"/>
                  </p:ext>
                </p:extLst>
              </p:nvPr>
            </p:nvGraphicFramePr>
            <p:xfrm>
              <a:off x="304800" y="5180111"/>
              <a:ext cx="8572499" cy="1249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1561"/>
                    <a:gridCol w="2070395"/>
                    <a:gridCol w="1163688"/>
                    <a:gridCol w="4266855"/>
                  </a:tblGrid>
                  <a:tr h="0">
                    <a:tc gridSpan="4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PARAMETER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VALUES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4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‘Isotropic’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 (per unit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area</a:t>
                          </a:r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1.2 (Distance Units) (w/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GZ)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‘Mixture’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=9.5×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−4</m:t>
                                  </m:r>
                                </m:sup>
                              </m:sSup>
                              <m:r>
                                <a:rPr lang="en-US" sz="1600" b="0" i="0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/>
                                </a:rPr>
                                <m:t>=5×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−5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 (per unit area)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03249"/>
                  </p:ext>
                </p:extLst>
              </p:nvPr>
            </p:nvGraphicFramePr>
            <p:xfrm>
              <a:off x="304800" y="5180111"/>
              <a:ext cx="8572499" cy="1249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71561"/>
                    <a:gridCol w="2070395"/>
                    <a:gridCol w="1163688"/>
                    <a:gridCol w="4266855"/>
                  </a:tblGrid>
                  <a:tr h="335280">
                    <a:tc gridSpan="4"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PARAMETER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VALUES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105455" r="-699432" b="-19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4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‘Isotropic’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00857" t="-105455" r="-143" b="-196364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8947" r="-699432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1.2 (Distance Units) (w/</a:t>
                          </a:r>
                          <a:r>
                            <a:rPr lang="en-US" sz="1600" baseline="0" dirty="0" smtClean="0">
                              <a:latin typeface="Trade Gothic LT Std Light" pitchFamily="34" charset="0"/>
                            </a:rPr>
                            <a:t> GZ)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Trade Gothic LT Std Light" pitchFamily="34" charset="0"/>
                            </a:rPr>
                            <a:t>‘Mixture’</a:t>
                          </a:r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857" t="-118947" r="-143" b="-1368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62754" y="5026223"/>
                <a:ext cx="402884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 smtClean="0">
                    <a:latin typeface="Trade Gothic LT Std" pitchFamily="34" charset="0"/>
                  </a:rPr>
                  <a:t>Tail Probability</a:t>
                </a:r>
                <a:r>
                  <a:rPr lang="en-US" sz="1400" dirty="0" smtClean="0">
                    <a:latin typeface="Trade Gothic LT Std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ℙ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  <m:r>
                          <a:rPr lang="en-US" sz="1400" b="0" i="1" smtClean="0">
                            <a:latin typeface="Cambria Math"/>
                          </a:rPr>
                          <m:t> …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/>
                          </a:rPr>
                          <m:t>&gt;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𝜏</m:t>
                        </m:r>
                      </m:e>
                    </m:d>
                  </m:oMath>
                </a14:m>
                <a:endParaRPr lang="en-US" sz="1400" dirty="0">
                  <a:latin typeface="Trade Gothic LT Std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754" y="5026223"/>
                <a:ext cx="4028846" cy="307777"/>
              </a:xfrm>
              <a:prstGeom prst="rect">
                <a:avLst/>
              </a:prstGeom>
              <a:blipFill rotWithShape="1">
                <a:blip r:embed="rId6"/>
                <a:stretch>
                  <a:fillRect l="-303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Aditya\Documents\My Work\phd\Dissertation\Defense\tailProbS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23" y="1993843"/>
            <a:ext cx="3840488" cy="28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itya\Documents\My Work\phd\Dissertation\Defense\tailProbMC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981200"/>
            <a:ext cx="3840488" cy="28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My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framework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for multi-antenna interference across </a:t>
            </a:r>
            <a:br>
              <a:rPr lang="en-US" dirty="0" smtClean="0"/>
            </a:br>
            <a:r>
              <a:rPr lang="en-US" dirty="0" smtClean="0"/>
              <a:t>co-located antennae results in joint statistics that are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Spatially isotropic (common interferers)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Spatially independent (exclusive interferers)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In a continuum between isotropic and independent (mixture)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two impulsive distributions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Middleton Class A (networks with guard zones)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Symmetric alpha stable (networks without guard zones)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1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865" y="76200"/>
                <a:ext cx="9067800" cy="62484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In networks without guard zones,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antenna separation</a:t>
                </a:r>
                <a:r>
                  <a:rPr lang="en-US" dirty="0" smtClean="0"/>
                  <a:t> is incorporated into the system model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  <a:latin typeface="Vodafone Rg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B5072C"/>
                    </a:solidFill>
                    <a:latin typeface="+mj-lt"/>
                  </a:rPr>
                  <a:t>Applications</a:t>
                </a:r>
              </a:p>
              <a:p>
                <a:pPr lvl="1"/>
                <a:r>
                  <a:rPr lang="en-US" dirty="0"/>
                  <a:t>Cooperative MIMO</a:t>
                </a:r>
              </a:p>
              <a:p>
                <a:pPr lvl="1"/>
                <a:r>
                  <a:rPr lang="en-US" dirty="0" smtClean="0"/>
                  <a:t>Two-hop </a:t>
                </a:r>
                <a:r>
                  <a:rPr lang="en-US" dirty="0"/>
                  <a:t>communication</a:t>
                </a:r>
              </a:p>
              <a:p>
                <a:pPr lvl="1"/>
                <a:r>
                  <a:rPr lang="en-US" dirty="0"/>
                  <a:t>Temporal modeling of interference </a:t>
                </a:r>
                <a:br>
                  <a:rPr lang="en-US" dirty="0"/>
                </a:br>
                <a:r>
                  <a:rPr lang="en-US" dirty="0"/>
                  <a:t>in mobile </a:t>
                </a:r>
                <a:r>
                  <a:rPr lang="en-US" dirty="0" smtClean="0"/>
                  <a:t>receivers</a:t>
                </a:r>
              </a:p>
              <a:p>
                <a:pPr lvl="1"/>
                <a:endParaRPr lang="en-US" dirty="0" smtClean="0">
                  <a:solidFill>
                    <a:schemeClr val="accent5">
                      <a:lumMod val="50000"/>
                    </a:schemeClr>
                  </a:solidFill>
                  <a:latin typeface="Vodafone Rg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B5072C"/>
                    </a:solidFill>
                    <a:latin typeface="+mj-lt"/>
                  </a:rPr>
                  <a:t>Sum interference expression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pc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i="1" spc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 spc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pc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pc="0">
                            <a:latin typeface="Cambria Math"/>
                          </a:rPr>
                          <m:t>∈ </m:t>
                        </m:r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pc="0">
                                <a:latin typeface="Cambria Math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pc="0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pc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pc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pc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pc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pc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pc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pc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pc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pc="0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spc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pc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pc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pc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pc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pc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pc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pc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spc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pc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pc="0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 spc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pc="0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i="1" spc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spc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𝒮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+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pc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i="1" spc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pc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 spc="0">
                            <a:latin typeface="Cambria Math"/>
                          </a:rPr>
                          <m:t>∈ </m:t>
                        </m:r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pc="0">
                                <a:latin typeface="Cambria Math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pc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pc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pc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pc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pc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𝜙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pc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pc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pc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pc="0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pc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 spc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sSup>
                          <m:sSup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 spc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 spc="0">
                                <a:latin typeface="Cambria Math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spc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 spc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pc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b="0" i="1" spc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sup>
                        </m:sSup>
                        <m:sSup>
                          <m:sSupPr>
                            <m:ctrlPr>
                              <a:rPr lang="en-US" i="1" spc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pc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pc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 spc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pc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b="0" i="1" spc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b="0" i="1" spc="0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pc="0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d>
                          </m:e>
                          <m:sup>
                            <m:r>
                              <a:rPr lang="en-US" i="1" spc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 spc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 spc="0">
                                    <a:latin typeface="Cambria Math"/>
                                  </a:rPr>
                                  <m:t>𝛾</m:t>
                                </m:r>
                              </m:num>
                              <m:den>
                                <m:r>
                                  <a:rPr lang="en-US" i="1" spc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nary>
                  </m:oMath>
                </a14:m>
                <a:endParaRPr lang="en-US" spc="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65" y="76200"/>
                <a:ext cx="9067800" cy="6248400"/>
              </a:xfrm>
              <a:blipFill rotWithShape="1">
                <a:blip r:embed="rId2"/>
                <a:stretch>
                  <a:fillRect l="-1412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14</a:t>
            </a:fld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29200" y="1581966"/>
            <a:ext cx="4114800" cy="856434"/>
            <a:chOff x="5403475" y="1981200"/>
            <a:chExt cx="4114800" cy="856434"/>
          </a:xfrm>
        </p:grpSpPr>
        <p:sp>
          <p:nvSpPr>
            <p:cNvPr id="30" name="Text Placeholder 8"/>
            <p:cNvSpPr txBox="1">
              <a:spLocks/>
            </p:cNvSpPr>
            <p:nvPr/>
          </p:nvSpPr>
          <p:spPr>
            <a:xfrm>
              <a:off x="5403475" y="1981200"/>
              <a:ext cx="4114800" cy="8564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457200" indent="-4572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Trade Gothic LT Std Light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Trade Gothic LT Std Light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Trade Gothic LT Std Light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Trade Gothic LT Std Light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Trade Gothic LT Std Light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dirty="0" smtClean="0"/>
                <a:t>Two antennae (  ) and interferers (  ) in a decentralized network</a:t>
              </a:r>
              <a:endParaRPr lang="en-US" sz="2000" dirty="0"/>
            </a:p>
          </p:txBody>
        </p:sp>
        <p:sp>
          <p:nvSpPr>
            <p:cNvPr id="82" name="Isosceles Triangle 81"/>
            <p:cNvSpPr/>
            <p:nvPr/>
          </p:nvSpPr>
          <p:spPr>
            <a:xfrm flipH="1" flipV="1">
              <a:off x="7151027" y="2114099"/>
              <a:ext cx="138480" cy="166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9169401" y="2110597"/>
              <a:ext cx="138952" cy="1389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Isosceles Triangle 77"/>
          <p:cNvSpPr/>
          <p:nvPr/>
        </p:nvSpPr>
        <p:spPr>
          <a:xfrm flipH="1" flipV="1">
            <a:off x="7473039" y="345661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 flipH="1" flipV="1">
            <a:off x="6715819" y="345661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90" idx="1"/>
            <a:endCxn id="78" idx="5"/>
          </p:cNvCxnSpPr>
          <p:nvPr/>
        </p:nvCxnSpPr>
        <p:spPr>
          <a:xfrm>
            <a:off x="6819679" y="3539706"/>
            <a:ext cx="687980" cy="0"/>
          </a:xfrm>
          <a:prstGeom prst="straightConnector1">
            <a:avLst/>
          </a:prstGeom>
          <a:ln w="28575"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975565" y="3546572"/>
                <a:ext cx="3779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5" y="3546572"/>
                <a:ext cx="37792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96"/>
          <p:cNvSpPr/>
          <p:nvPr/>
        </p:nvSpPr>
        <p:spPr>
          <a:xfrm>
            <a:off x="6301610" y="2438400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6019800" y="3433108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672373" y="3365631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901810" y="3962400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625439" y="2278626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6172200" y="3878258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7901810" y="3048000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6967907" y="2505635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8236190" y="2615354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6715819" y="3124200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284013" y="2890513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8449006" y="297852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6666979" y="375676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7758613" y="265803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6109448" y="290904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8173438" y="340091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638800" y="298524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736455" y="2669173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8518482" y="390743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7658714" y="3725858"/>
            <a:ext cx="152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1F7F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72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"/>
                <a:ext cx="8686800" cy="6324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The extreme scenarios of antenna colocation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) and antenna isolation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) are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readily resolved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dirty="0" smtClean="0"/>
                  <a:t>Interference statistics move in a continuum from spatially isotropy to spatial independence as antenna separation increases!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"/>
                <a:ext cx="8686800" cy="6324600"/>
              </a:xfrm>
              <a:blipFill rotWithShape="1">
                <a:blip r:embed="rId5"/>
                <a:stretch>
                  <a:fillRect l="-561" t="-964" r="-1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447800"/>
                <a:ext cx="4343400" cy="3575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ade Gothic LT Std Light" pitchFamily="34" charset="0"/>
                  </a:rPr>
                  <a:t>Colocated antennae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>
                    <a:latin typeface="Trade Gothic LT Std Light" pitchFamily="34" charset="0"/>
                  </a:rPr>
                  <a:t>)</a:t>
                </a:r>
              </a:p>
              <a:p>
                <a:pPr algn="ctr"/>
                <a:endParaRPr lang="en-US" dirty="0">
                  <a:latin typeface="Trade Gothic LT Std Light" pitchFamily="34" charset="0"/>
                </a:endParaRPr>
              </a:p>
              <a:p>
                <a:pPr algn="ctr"/>
                <a:endParaRPr lang="en-US" dirty="0" smtClean="0">
                  <a:latin typeface="Trade Gothic LT Std Light" pitchFamily="34" charset="0"/>
                </a:endParaRPr>
              </a:p>
              <a:p>
                <a:pPr algn="ctr"/>
                <a:endParaRPr lang="en-US" dirty="0" smtClean="0">
                  <a:latin typeface="Trade Gothic LT Std Light" pitchFamily="34" charset="0"/>
                </a:endParaRPr>
              </a:p>
              <a:p>
                <a:endParaRPr lang="en-US" dirty="0">
                  <a:latin typeface="Cambria Math"/>
                </a:endParaRPr>
              </a:p>
              <a:p>
                <a:endParaRPr lang="en-US" dirty="0" smtClean="0">
                  <a:latin typeface="Cambria Math"/>
                </a:endParaRPr>
              </a:p>
              <a:p>
                <a:endParaRPr lang="en-US" dirty="0" smtClean="0">
                  <a:latin typeface="Cambria Math"/>
                </a:endParaRPr>
              </a:p>
              <a:p>
                <a:endParaRPr lang="en-US" dirty="0" smtClean="0">
                  <a:latin typeface="Trade Gothic LT Std Light" pitchFamily="34" charset="0"/>
                </a:endParaRPr>
              </a:p>
              <a:p>
                <a:r>
                  <a:rPr lang="en-US" dirty="0" smtClean="0">
                    <a:latin typeface="Trade Gothic LT Std Light" pitchFamily="34" charset="0"/>
                  </a:rPr>
                  <a:t>Characteristic function of interference: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algn="ctr"/>
                <a:r>
                  <a:rPr lang="en-US" dirty="0" smtClean="0">
                    <a:latin typeface="Trade Gothic LT Std Light" pitchFamily="34" charset="0"/>
                  </a:rPr>
                  <a:t>Interference exhibits spatial isotropy</a:t>
                </a:r>
                <a:endParaRPr lang="en-US" dirty="0">
                  <a:latin typeface="Trade Gothic LT Std Light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447800"/>
                <a:ext cx="4343400" cy="3575081"/>
              </a:xfrm>
              <a:prstGeom prst="rect">
                <a:avLst/>
              </a:prstGeom>
              <a:blipFill rotWithShape="1">
                <a:blip r:embed="rId6"/>
                <a:stretch>
                  <a:fillRect l="-1122" t="-853" b="-1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Isosceles Triangle 8"/>
          <p:cNvSpPr/>
          <p:nvPr/>
        </p:nvSpPr>
        <p:spPr>
          <a:xfrm flipH="1" flipV="1">
            <a:off x="2329404" y="2450175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2209800" y="2450575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8200" y="1447799"/>
                <a:ext cx="4343400" cy="3555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rade Gothic LT Std Light" pitchFamily="34" charset="0"/>
                  </a:rPr>
                  <a:t>Remote antennae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>
                    <a:latin typeface="Trade Gothic LT Std Light" pitchFamily="34" charset="0"/>
                  </a:rPr>
                  <a:t>)</a:t>
                </a:r>
              </a:p>
              <a:p>
                <a:pPr algn="ctr"/>
                <a:endParaRPr lang="en-US" dirty="0">
                  <a:latin typeface="Trade Gothic LT Std Light" pitchFamily="34" charset="0"/>
                </a:endParaRPr>
              </a:p>
              <a:p>
                <a:pPr algn="ctr"/>
                <a:endParaRPr lang="en-US" dirty="0" smtClean="0">
                  <a:latin typeface="Trade Gothic LT Std Light" pitchFamily="34" charset="0"/>
                </a:endParaRPr>
              </a:p>
              <a:p>
                <a:pPr algn="ctr"/>
                <a:endParaRPr lang="en-US" dirty="0" smtClean="0">
                  <a:latin typeface="Trade Gothic LT Std Light" pitchFamily="34" charset="0"/>
                </a:endParaRPr>
              </a:p>
              <a:p>
                <a:endParaRPr lang="en-US" dirty="0">
                  <a:latin typeface="Cambria Math"/>
                </a:endParaRPr>
              </a:p>
              <a:p>
                <a:endParaRPr lang="en-US" dirty="0" smtClean="0">
                  <a:latin typeface="Cambria Math"/>
                </a:endParaRPr>
              </a:p>
              <a:p>
                <a:endParaRPr lang="en-US" dirty="0">
                  <a:latin typeface="Cambria Math"/>
                </a:endParaRPr>
              </a:p>
              <a:p>
                <a:endParaRPr lang="en-US" dirty="0" smtClean="0">
                  <a:latin typeface="Cambria Math"/>
                </a:endParaRPr>
              </a:p>
              <a:p>
                <a:r>
                  <a:rPr lang="en-US" dirty="0" smtClean="0">
                    <a:latin typeface="Trade Gothic LT Std Light" pitchFamily="34" charset="0"/>
                  </a:rPr>
                  <a:t>Characteristic function of interference: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/>
                          </m:sSup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 algn="ctr"/>
                <a:r>
                  <a:rPr lang="en-US" dirty="0" smtClean="0">
                    <a:latin typeface="Trade Gothic LT Std Light" pitchFamily="34" charset="0"/>
                  </a:rPr>
                  <a:t>Interference exhibits spatial independence</a:t>
                </a:r>
                <a:endParaRPr lang="en-US" dirty="0">
                  <a:latin typeface="Trade Gothic LT Std Light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447799"/>
                <a:ext cx="4343400" cy="3555076"/>
              </a:xfrm>
              <a:prstGeom prst="rect">
                <a:avLst/>
              </a:prstGeom>
              <a:blipFill rotWithShape="1">
                <a:blip r:embed="rId4"/>
                <a:stretch>
                  <a:fillRect l="-1264" t="-685" r="-562" b="-15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572000" y="1219200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5927" y="278382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970806" y="275109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074800" y="209956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559101" y="329419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18754" y="322533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838399" y="1952271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458455" y="255777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91000" y="278382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3699" y="2441663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958692" y="252967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68299" y="220918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93699" y="2919119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076879" y="287138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356451" y="3309760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flipH="1" flipV="1">
            <a:off x="8686800" y="2428051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Isosceles Triangle 52"/>
          <p:cNvSpPr/>
          <p:nvPr/>
        </p:nvSpPr>
        <p:spPr>
          <a:xfrm flipH="1" flipV="1">
            <a:off x="4800600" y="2428051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5782775" y="278735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327654" y="275462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431648" y="2103093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15949" y="329772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75602" y="322886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195247" y="1955799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815303" y="256130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8547848" y="278735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150547" y="2445191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315540" y="253320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625147" y="2212713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150547" y="292264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433727" y="287491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713299" y="331328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"/>
                <a:ext cx="8686800" cy="6400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Interference statistics are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approximated</a:t>
                </a:r>
                <a:r>
                  <a:rPr lang="en-US" dirty="0" smtClean="0"/>
                  <a:t> using </a:t>
                </a:r>
                <a:r>
                  <a:rPr lang="en-US" dirty="0"/>
                  <a:t>the isotropic-independent statistical mixture </a:t>
                </a:r>
                <a:r>
                  <a:rPr lang="en-US" dirty="0" smtClean="0"/>
                  <a:t>framework</a:t>
                </a:r>
              </a:p>
              <a:p>
                <a:pPr marL="0" indent="0">
                  <a:buNone/>
                </a:pPr>
                <a:endParaRPr lang="en-US" sz="24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≈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𝜈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𝜈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/>
                            </a:rPr>
                            <m:t>𝜎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latin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/>
                          </m:sSup>
                        </m:sup>
                      </m:sSup>
                    </m:oMath>
                  </m:oMathPara>
                </a14:m>
                <a:endParaRPr lang="en-US" sz="24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"/>
                <a:ext cx="8686800" cy="6400800"/>
              </a:xfrm>
              <a:blipFill rotWithShape="1">
                <a:blip r:embed="rId2"/>
                <a:stretch>
                  <a:fillRect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2000" y="2231136"/>
                <a:ext cx="35051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Trade Gothic LT Std Light" pitchFamily="34" charset="0"/>
                  </a:rPr>
                  <a:t>Weighting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latin typeface="Trade Gothic LT Std Light" pitchFamily="34" charset="0"/>
                  </a:rPr>
                  <a:t> for different </a:t>
                </a:r>
                <a:r>
                  <a:rPr lang="en-US" dirty="0" err="1" smtClean="0">
                    <a:latin typeface="Trade Gothic LT Std Light" pitchFamily="34" charset="0"/>
                  </a:rPr>
                  <a:t>pathloss</a:t>
                </a:r>
                <a:r>
                  <a:rPr lang="en-US" dirty="0" smtClean="0">
                    <a:latin typeface="Trade Gothic LT Std Light" pitchFamily="34" charset="0"/>
                  </a:rPr>
                  <a:t> exponents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en-US" dirty="0" smtClean="0">
                    <a:latin typeface="Trade Gothic LT Std Light" pitchFamily="34" charset="0"/>
                  </a:rPr>
                  <a:t>)</a:t>
                </a:r>
                <a:endParaRPr lang="en-US" dirty="0">
                  <a:latin typeface="Trade Gothic LT Std Light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231136"/>
                <a:ext cx="3505199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05400" y="2209800"/>
                <a:ext cx="39624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Trade Gothic LT Std Light" pitchFamily="34" charset="0"/>
                  </a:rPr>
                  <a:t>Joint tail probability vs. antenna separation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𝛾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US" dirty="0" smtClean="0">
                    <a:latin typeface="Trade Gothic LT Std Light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b="0" i="0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𝜏</m:t>
                    </m:r>
                    <m:r>
                      <a:rPr lang="en-US" b="0" i="1" smtClean="0">
                        <a:latin typeface="Cambria Math"/>
                      </a:rPr>
                      <m:t>=3</m:t>
                    </m:r>
                  </m:oMath>
                </a14:m>
                <a:endParaRPr lang="en-US" dirty="0">
                  <a:latin typeface="Trade Gothic LT Std Light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209800"/>
                <a:ext cx="3962400" cy="646331"/>
              </a:xfrm>
              <a:prstGeom prst="rect">
                <a:avLst/>
              </a:prstGeom>
              <a:blipFill rotWithShape="1">
                <a:blip r:embed="rId11"/>
                <a:stretch>
                  <a:fillRect l="-308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itya\Documents\My Work\phd\Dissertation\Defense\Sep-Wfi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807398"/>
            <a:ext cx="4022726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itya\Documents\My Work\phd\Dissertation\Defense\TailPro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7" y="2840736"/>
            <a:ext cx="4022726" cy="30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The framework is used to evaluate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communication performance</a:t>
                </a:r>
                <a:r>
                  <a:rPr lang="en-US" dirty="0" smtClean="0"/>
                  <a:t> </a:t>
                </a:r>
                <a:r>
                  <a:rPr lang="en-US" dirty="0"/>
                  <a:t>of conventional multi-antenna receivers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B5072C"/>
                    </a:solidFill>
                    <a:latin typeface="+mj-lt"/>
                  </a:rPr>
                  <a:t>Prior Work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B5072C"/>
                    </a:solidFill>
                    <a:latin typeface="+mj-lt"/>
                  </a:rPr>
                  <a:t>System Model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Received </a:t>
                </a:r>
                <a:r>
                  <a:rPr lang="en-US" sz="1800" dirty="0"/>
                  <a:t>signal vector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𝐲</m:t>
                    </m:r>
                    <m:r>
                      <a:rPr lang="en-US" sz="1800" b="1">
                        <a:latin typeface="Cambria Math"/>
                      </a:rPr>
                      <m:t>=</m:t>
                    </m:r>
                    <m:r>
                      <a:rPr lang="en-US" sz="1800" b="1">
                        <a:latin typeface="Cambria Math"/>
                      </a:rPr>
                      <m:t>𝐡</m:t>
                    </m:r>
                    <m:r>
                      <a:rPr lang="en-US" sz="1800" i="1">
                        <a:latin typeface="Cambria Math"/>
                      </a:rPr>
                      <m:t>𝑠</m:t>
                    </m:r>
                    <m:r>
                      <a:rPr lang="en-US" sz="1800" i="1">
                        <a:latin typeface="Cambria Math"/>
                      </a:rPr>
                      <m:t>+</m:t>
                    </m:r>
                    <m:r>
                      <a:rPr lang="en-US" sz="1800" b="1" i="0" smtClean="0">
                        <a:latin typeface="Cambria Math"/>
                      </a:rPr>
                      <m:t>𝐳</m:t>
                    </m:r>
                  </m:oMath>
                </a14:m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𝐡</m:t>
                    </m:r>
                    <m:r>
                      <a:rPr lang="en-US" sz="1800" b="1" i="0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1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/>
                              </a:rPr>
                              <m:t> ⋯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1800" b="0" i="0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1800" dirty="0" smtClean="0"/>
                  <a:t> Rayleigh(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18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𝐳</m:t>
                    </m:r>
                    <m:r>
                      <a:rPr lang="en-US" sz="1800" b="1" i="0" smtClean="0">
                        <a:latin typeface="Cambria Math"/>
                      </a:rPr>
                      <m:t> </m:t>
                    </m:r>
                    <m:r>
                      <a:rPr lang="en-US" sz="1800" b="1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Isotropic + Independent SAS</a:t>
                </a:r>
                <a:endParaRPr lang="en-US" sz="1800" b="1" dirty="0" smtClean="0"/>
              </a:p>
              <a:p>
                <a:pPr marL="0" indent="0">
                  <a:buNone/>
                </a:pPr>
                <a:endParaRPr lang="en-US" sz="2000" dirty="0" smtClean="0">
                  <a:solidFill>
                    <a:prstClr val="black"/>
                  </a:solidFill>
                </a:endParaRPr>
              </a:p>
              <a:p>
                <a:pPr marL="0" lvl="0" indent="0" algn="ctr">
                  <a:buNone/>
                </a:pPr>
                <a:r>
                  <a:rPr lang="en-US" sz="2000" dirty="0" smtClean="0">
                    <a:solidFill>
                      <a:prstClr val="black"/>
                    </a:solidFill>
                  </a:rPr>
                  <a:t>Communication performance is evaluated using outage probability </a:t>
                </a:r>
                <a:endParaRPr lang="en-US" sz="2000" b="0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𝑜𝑢𝑡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SIR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ℙ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n-US" sz="2000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&lt;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23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8083" y="3451200"/>
            <a:ext cx="718447" cy="9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56" y="3533850"/>
            <a:ext cx="390544" cy="81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sosceles Triangle 5"/>
          <p:cNvSpPr/>
          <p:nvPr/>
        </p:nvSpPr>
        <p:spPr>
          <a:xfrm flipH="1" flipV="1">
            <a:off x="5543044" y="384495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flipH="1" flipV="1">
            <a:off x="6517652" y="357477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flipH="1" flipV="1">
            <a:off x="6515996" y="385757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H="1" flipV="1">
            <a:off x="6515996" y="420047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3"/>
            <a:endCxn id="6" idx="5"/>
          </p:cNvCxnSpPr>
          <p:nvPr/>
        </p:nvCxnSpPr>
        <p:spPr>
          <a:xfrm>
            <a:off x="4906530" y="3928046"/>
            <a:ext cx="6711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5" idx="1"/>
            <a:endCxn id="9" idx="1"/>
          </p:cNvCxnSpPr>
          <p:nvPr/>
        </p:nvCxnSpPr>
        <p:spPr>
          <a:xfrm flipH="1" flipV="1">
            <a:off x="6621512" y="3657866"/>
            <a:ext cx="607944" cy="282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1"/>
            <a:endCxn id="10" idx="1"/>
          </p:cNvCxnSpPr>
          <p:nvPr/>
        </p:nvCxnSpPr>
        <p:spPr>
          <a:xfrm flipH="1">
            <a:off x="6619856" y="3940666"/>
            <a:ext cx="609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" idx="1"/>
            <a:endCxn id="11" idx="2"/>
          </p:cNvCxnSpPr>
          <p:nvPr/>
        </p:nvCxnSpPr>
        <p:spPr>
          <a:xfrm flipH="1">
            <a:off x="6654476" y="3940666"/>
            <a:ext cx="574980" cy="2598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71109" y="4442911"/>
            <a:ext cx="1952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ade Gothic LT Std" pitchFamily="34" charset="0"/>
              </a:rPr>
              <a:t>Single </a:t>
            </a:r>
            <a:br>
              <a:rPr lang="en-US" dirty="0" smtClean="0">
                <a:latin typeface="Trade Gothic LT Std" pitchFamily="34" charset="0"/>
              </a:rPr>
            </a:br>
            <a:r>
              <a:rPr lang="en-US" dirty="0" smtClean="0">
                <a:latin typeface="Trade Gothic LT Std" pitchFamily="34" charset="0"/>
              </a:rPr>
              <a:t>Transmit Antenna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43044" y="4442911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ade Gothic LT Std" pitchFamily="34" charset="0"/>
              </a:rPr>
              <a:t>Multiple </a:t>
            </a:r>
            <a:br>
              <a:rPr lang="en-US" dirty="0" smtClean="0">
                <a:latin typeface="Trade Gothic LT Std" pitchFamily="34" charset="0"/>
              </a:rPr>
            </a:br>
            <a:r>
              <a:rPr lang="en-US" dirty="0" smtClean="0">
                <a:latin typeface="Trade Gothic LT Std" pitchFamily="34" charset="0"/>
              </a:rPr>
              <a:t>Receive Antennae</a:t>
            </a:r>
            <a:endParaRPr lang="en-US" dirty="0">
              <a:latin typeface="Trade Gothic LT Std" pitchFamily="34" charset="0"/>
            </a:endParaRPr>
          </a:p>
        </p:txBody>
      </p:sp>
      <p:cxnSp>
        <p:nvCxnSpPr>
          <p:cNvPr id="31" name="Straight Arrow Connector 30"/>
          <p:cNvCxnSpPr>
            <a:stCxn id="6" idx="1"/>
            <a:endCxn id="9" idx="5"/>
          </p:cNvCxnSpPr>
          <p:nvPr/>
        </p:nvCxnSpPr>
        <p:spPr>
          <a:xfrm flipV="1">
            <a:off x="5646904" y="3657866"/>
            <a:ext cx="905368" cy="270180"/>
          </a:xfrm>
          <a:prstGeom prst="straightConnector1">
            <a:avLst/>
          </a:prstGeom>
          <a:ln>
            <a:solidFill>
              <a:srgbClr val="F11F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1"/>
            <a:endCxn id="10" idx="5"/>
          </p:cNvCxnSpPr>
          <p:nvPr/>
        </p:nvCxnSpPr>
        <p:spPr>
          <a:xfrm>
            <a:off x="5646904" y="3928046"/>
            <a:ext cx="903712" cy="12620"/>
          </a:xfrm>
          <a:prstGeom prst="straightConnector1">
            <a:avLst/>
          </a:prstGeom>
          <a:ln>
            <a:solidFill>
              <a:srgbClr val="F11F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1"/>
            <a:endCxn id="11" idx="5"/>
          </p:cNvCxnSpPr>
          <p:nvPr/>
        </p:nvCxnSpPr>
        <p:spPr>
          <a:xfrm>
            <a:off x="5646904" y="3928046"/>
            <a:ext cx="903712" cy="355520"/>
          </a:xfrm>
          <a:prstGeom prst="straightConnector1">
            <a:avLst/>
          </a:prstGeom>
          <a:ln>
            <a:solidFill>
              <a:srgbClr val="F11F0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46713" y="3352800"/>
                <a:ext cx="467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13" y="3352800"/>
                <a:ext cx="467820" cy="369332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138246" y="3649136"/>
                <a:ext cx="4731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246" y="3649136"/>
                <a:ext cx="473143" cy="369332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21863" y="4200478"/>
                <a:ext cx="505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863" y="4200478"/>
                <a:ext cx="505908" cy="369332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067241" y="3550490"/>
                <a:ext cx="3497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241" y="3550490"/>
                <a:ext cx="349711" cy="36933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Outage Performance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93468"/>
              </p:ext>
            </p:extLst>
          </p:nvPr>
        </p:nvGraphicFramePr>
        <p:xfrm>
          <a:off x="123267" y="1905000"/>
          <a:ext cx="8897466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599"/>
                <a:gridCol w="1779415"/>
                <a:gridCol w="1268585"/>
                <a:gridCol w="1676400"/>
                <a:gridCol w="2801467"/>
              </a:tblGrid>
              <a:tr h="18101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2C"/>
                          </a:solidFill>
                          <a:latin typeface="Trade Gothic LT Std" pitchFamily="34" charset="0"/>
                        </a:rPr>
                        <a:t>Article</a:t>
                      </a:r>
                      <a:endParaRPr lang="en-US" sz="1600" b="0" dirty="0">
                        <a:solidFill>
                          <a:srgbClr val="B5072C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 smtClean="0">
                          <a:solidFill>
                            <a:srgbClr val="B5072C"/>
                          </a:solidFill>
                          <a:latin typeface="Trade Gothic LT Std" pitchFamily="34" charset="0"/>
                        </a:rPr>
                        <a:t>Wireless System</a:t>
                      </a:r>
                      <a:endParaRPr lang="en-US" sz="1600" b="0" dirty="0">
                        <a:solidFill>
                          <a:srgbClr val="B5072C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2C"/>
                          </a:solidFill>
                          <a:latin typeface="Trade Gothic LT Std" pitchFamily="34" charset="0"/>
                        </a:rPr>
                        <a:t>Interference</a:t>
                      </a:r>
                      <a:endParaRPr lang="en-US" sz="1600" b="0" dirty="0">
                        <a:solidFill>
                          <a:srgbClr val="B5072C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2C"/>
                          </a:solidFill>
                          <a:latin typeface="Trade Gothic LT Std" pitchFamily="34" charset="0"/>
                        </a:rPr>
                        <a:t>Joint</a:t>
                      </a:r>
                      <a:r>
                        <a:rPr lang="en-US" sz="1600" b="0" baseline="0" dirty="0" smtClean="0">
                          <a:solidFill>
                            <a:srgbClr val="B5072C"/>
                          </a:solidFill>
                          <a:latin typeface="Trade Gothic LT Std" pitchFamily="34" charset="0"/>
                        </a:rPr>
                        <a:t> Statistics</a:t>
                      </a:r>
                      <a:endParaRPr lang="en-US" sz="1600" b="0" dirty="0">
                        <a:solidFill>
                          <a:srgbClr val="B5072C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2C"/>
                          </a:solidFill>
                          <a:latin typeface="Trade Gothic LT Std" pitchFamily="34" charset="0"/>
                        </a:rPr>
                        <a:t>Performance Metric</a:t>
                      </a:r>
                      <a:endParaRPr lang="en-US" sz="1600" b="0" dirty="0">
                        <a:solidFill>
                          <a:srgbClr val="B5072C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230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11F09"/>
                          </a:solidFill>
                          <a:latin typeface="+mj-lt"/>
                        </a:rPr>
                        <a:t>[Rajan2011]</a:t>
                      </a:r>
                      <a:endParaRPr lang="en-US" sz="1600" dirty="0">
                        <a:solidFill>
                          <a:srgbClr val="F11F09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SIMO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SAS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Independent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Bit Error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Rate (BPSK)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3222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11F09"/>
                          </a:solidFill>
                          <a:latin typeface="+mj-lt"/>
                        </a:rPr>
                        <a:t>[Gao2005]</a:t>
                      </a:r>
                      <a:endParaRPr lang="en-US" sz="1600" dirty="0">
                        <a:solidFill>
                          <a:srgbClr val="F11F09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SIMO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MCA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rade Gothic LT Std" pitchFamily="34" charset="0"/>
                        </a:rPr>
                        <a:t>Indp</a:t>
                      </a:r>
                      <a:r>
                        <a:rPr lang="en-US" sz="1600" dirty="0" smtClean="0">
                          <a:latin typeface="Trade Gothic LT Std" pitchFamily="34" charset="0"/>
                        </a:rPr>
                        <a:t>.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Trade Gothic LT Std" pitchFamily="34" charset="0"/>
                        </a:rPr>
                        <a:t>/ Isotropic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Bit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Error Rate (BPSK)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1810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11F09"/>
                          </a:solidFill>
                          <a:latin typeface="+mj-lt"/>
                        </a:rPr>
                        <a:t>[Gao2007]</a:t>
                      </a:r>
                      <a:endParaRPr lang="en-US" sz="1600" dirty="0">
                        <a:solidFill>
                          <a:srgbClr val="F11F09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MIMO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MCA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Independent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" pitchFamily="34" charset="0"/>
                        </a:rPr>
                        <a:t>Bit Error Rate 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(BPSK)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Rectangle 63"/>
          <p:cNvSpPr/>
          <p:nvPr/>
        </p:nvSpPr>
        <p:spPr>
          <a:xfrm>
            <a:off x="6095627" y="6172200"/>
            <a:ext cx="3124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rade Gothic LT Std" pitchFamily="34" charset="0"/>
              </a:rPr>
              <a:t>SIR</a:t>
            </a:r>
            <a:r>
              <a:rPr lang="en-US" sz="1600" dirty="0" smtClean="0">
                <a:latin typeface="Trade Gothic LT Std" pitchFamily="34" charset="0"/>
              </a:rPr>
              <a:t>: Signal-to-Interference Ratio</a:t>
            </a:r>
            <a:endParaRPr lang="en-US" sz="1600" dirty="0">
              <a:latin typeface="Trade Gothic LT Std" pitchFamily="34" charset="0"/>
            </a:endParaRPr>
          </a:p>
        </p:txBody>
      </p:sp>
      <p:cxnSp>
        <p:nvCxnSpPr>
          <p:cNvPr id="66" name="Straight Connector 65"/>
          <p:cNvCxnSpPr>
            <a:endCxn id="5" idx="3"/>
          </p:cNvCxnSpPr>
          <p:nvPr/>
        </p:nvCxnSpPr>
        <p:spPr>
          <a:xfrm flipH="1">
            <a:off x="7620000" y="3940666"/>
            <a:ext cx="304800" cy="0"/>
          </a:xfrm>
          <a:prstGeom prst="line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924800" y="3743380"/>
                <a:ext cx="1215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𝒔</m:t>
                          </m:r>
                        </m:e>
                      </m:acc>
                      <m:r>
                        <a:rPr lang="en-US" b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𝑠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1">
                          <a:latin typeface="Cambria Math"/>
                        </a:rPr>
                        <m:t>𝐳</m:t>
                      </m:r>
                      <m:r>
                        <a:rPr lang="en-US" b="1" i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743380"/>
                <a:ext cx="1215333" cy="369332"/>
              </a:xfrm>
              <a:prstGeom prst="rect">
                <a:avLst/>
              </a:prstGeom>
              <a:blipFill rotWithShape="1">
                <a:blip r:embed="rId38"/>
                <a:stretch>
                  <a:fillRect t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21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7001"/>
            <a:ext cx="8686800" cy="6248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Outage probability of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linear combiners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79545" y="1086629"/>
            <a:ext cx="685800" cy="1798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45945" y="1139577"/>
            <a:ext cx="348241" cy="365312"/>
            <a:chOff x="762000" y="2492188"/>
            <a:chExt cx="457200" cy="47961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90600" y="2492188"/>
              <a:ext cx="0" cy="479612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620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9906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Elbow Connector 9"/>
          <p:cNvCxnSpPr/>
          <p:nvPr/>
        </p:nvCxnSpPr>
        <p:spPr>
          <a:xfrm>
            <a:off x="2079345" y="942354"/>
            <a:ext cx="403132" cy="288551"/>
          </a:xfrm>
          <a:prstGeom prst="bentConnector3">
            <a:avLst>
              <a:gd name="adj1" fmla="val -35"/>
            </a:avLst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3833" y="561354"/>
                <a:ext cx="606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33" y="561354"/>
                <a:ext cx="606512" cy="461665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1720066" y="1504889"/>
            <a:ext cx="762411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545945" y="2483223"/>
            <a:ext cx="348241" cy="365312"/>
            <a:chOff x="762000" y="2492188"/>
            <a:chExt cx="457200" cy="47961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90600" y="2492188"/>
              <a:ext cx="0" cy="479612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20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906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Elbow Connector 17"/>
          <p:cNvCxnSpPr/>
          <p:nvPr/>
        </p:nvCxnSpPr>
        <p:spPr>
          <a:xfrm>
            <a:off x="2079345" y="2286000"/>
            <a:ext cx="403132" cy="288551"/>
          </a:xfrm>
          <a:prstGeom prst="bentConnector3">
            <a:avLst>
              <a:gd name="adj1" fmla="val -35"/>
            </a:avLst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40386" y="1905000"/>
                <a:ext cx="6589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386" y="1905000"/>
                <a:ext cx="658963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1720066" y="2848535"/>
            <a:ext cx="762411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04110" y="1365764"/>
            <a:ext cx="675435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986962" y="2703575"/>
            <a:ext cx="692583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1886" y="1583293"/>
                <a:ext cx="13452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𝐲</m:t>
                      </m:r>
                      <m:r>
                        <a:rPr lang="en-US" b="1" i="0" smtClean="0">
                          <a:latin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</a:rPr>
                        <m:t>𝐡</m:t>
                      </m:r>
                      <m:r>
                        <a:rPr lang="en-US" b="0" i="1" smtClean="0">
                          <a:latin typeface="Cambria Math"/>
                        </a:rPr>
                        <m:t>𝑠</m:t>
                      </m:r>
                      <m:r>
                        <a:rPr lang="en-US" b="1" i="0" smtClean="0">
                          <a:latin typeface="Cambria Math"/>
                        </a:rPr>
                        <m:t>+</m:t>
                      </m:r>
                      <m:r>
                        <a:rPr lang="en-US" b="1" i="0" smtClean="0">
                          <a:latin typeface="Cambria Math"/>
                        </a:rPr>
                        <m:t>𝐧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86" y="1583293"/>
                <a:ext cx="1345240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89145" y="1600200"/>
                <a:ext cx="678840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a:rPr lang="en-US" b="1" i="0" smtClean="0">
                              <a:latin typeface="Cambria Math"/>
                            </a:rPr>
                            <m:t>𝐓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145" y="1600200"/>
                <a:ext cx="678840" cy="374270"/>
              </a:xfrm>
              <a:prstGeom prst="rect">
                <a:avLst/>
              </a:prstGeom>
              <a:blipFill rotWithShape="1">
                <a:blip r:embed="rId2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4" idx="3"/>
          </p:cNvCxnSpPr>
          <p:nvPr/>
        </p:nvCxnSpPr>
        <p:spPr>
          <a:xfrm flipV="1">
            <a:off x="4365345" y="1985791"/>
            <a:ext cx="533400" cy="1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953000" y="1578255"/>
            <a:ext cx="838200" cy="838200"/>
            <a:chOff x="3810000" y="2819400"/>
            <a:chExt cx="838200" cy="8382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217894" y="2819400"/>
              <a:ext cx="0" cy="838200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810000" y="3240741"/>
              <a:ext cx="838200" cy="0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4427444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294094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427444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294094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427444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94094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427444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294094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059891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926541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059891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926541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059891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3926541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059891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926541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926945" y="1371600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945" y="1371600"/>
                <a:ext cx="458780" cy="70788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696840"/>
                  </p:ext>
                </p:extLst>
              </p:nvPr>
            </p:nvGraphicFramePr>
            <p:xfrm>
              <a:off x="541150" y="3200400"/>
              <a:ext cx="8061699" cy="25100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3050"/>
                    <a:gridCol w="1905000"/>
                    <a:gridCol w="3573649"/>
                  </a:tblGrid>
                  <a:tr h="3488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Receiver</a:t>
                          </a:r>
                          <a:r>
                            <a:rPr lang="en-US" b="0" baseline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 algorithm</a:t>
                          </a:r>
                          <a:endParaRPr lang="en-US" b="0" dirty="0">
                            <a:solidFill>
                              <a:srgbClr val="C00000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Weight vector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Outage probability</a:t>
                          </a:r>
                          <a:r>
                            <a:rPr lang="en-US" b="0" baseline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ctrlP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ℙ</m:t>
                                      </m:r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𝑆𝐼𝑅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&lt;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en-US" b="0" dirty="0">
                            <a:solidFill>
                              <a:srgbClr val="C00000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22149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Equal Gain Combiner</a:t>
                          </a:r>
                          <a:endParaRPr lang="en-US" sz="16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num>
                                  <m:den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𝔼</m:t>
                                    </m:r>
                                  </m:e>
                                  <m:sub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𝐡</m:t>
                                    </m:r>
                                  </m:sub>
                                </m:sSub>
                                <m:d>
                                  <m:dPr>
                                    <m:begChr m:val=""/>
                                    <m:endChr m:val="]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sSubSup>
                                              <m:sSubSupPr>
                                                <m:ctrlP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d>
                                                  <m:dPr>
                                                    <m:begChr m:val="‖"/>
                                                    <m:endChr m:val="‖"/>
                                                    <m:ctrlP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1" i="0" smtClean="0">
                                                        <a:latin typeface="Cambria Math"/>
                                                      </a:rPr>
                                                      <m:t>𝐡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smtClean="0">
                                                    <a:latin typeface="Cambria Math"/>
                                                  </a:rPr>
                                                  <m:t>𝛼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mtClean="0">
                                                    <a:latin typeface="Cambria Math"/>
                                                  </a:rPr>
                                                  <m:t>𝛼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d>
                                                  <m:dPr>
                                                    <m:begChr m:val="‖"/>
                                                    <m:endChr m:val="‖"/>
                                                    <m:ctrlP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1" i="0" smtClean="0">
                                                        <a:latin typeface="Cambria Math"/>
                                                      </a:rPr>
                                                      <m:t>𝐡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b="0" i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mtClean="0">
                                                    <a:latin typeface="Cambria Math"/>
                                                  </a:rPr>
                                                  <m:t>𝛼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+ </m:t>
                                        </m:r>
                                        <m:f>
                                          <m:f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i="1" smtClean="0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d>
                                                  <m:dPr>
                                                    <m:begChr m:val="‖"/>
                                                    <m:endChr m:val="‖"/>
                                                    <m:ctrlPr>
                                                      <a:rPr lang="en-US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b="1" i="0" smtClean="0">
                                                        <a:latin typeface="Cambria Math"/>
                                                      </a:rPr>
                                                      <m:t>𝐡</m:t>
                                                    </m:r>
                                                  </m:e>
                                                </m:d>
                                              </m:e>
                                              <m:sub>
                                                <m:r>
                                                  <a:rPr lang="en-US" b="0" i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smtClean="0">
                                                    <a:latin typeface="Cambria Math"/>
                                                  </a:rPr>
                                                  <m:t>𝛼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275072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Maximum</a:t>
                          </a:r>
                          <a:r>
                            <a:rPr lang="en-US" sz="1600" baseline="0" dirty="0" smtClean="0">
                              <a:latin typeface="Trade Gothic LT Std" pitchFamily="34" charset="0"/>
                            </a:rPr>
                            <a:t> Ratio </a:t>
                          </a:r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Combiner</a:t>
                          </a:r>
                          <a:endParaRPr lang="en-US" sz="16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0" i="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Trade Gothic LT Std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b="0" i="0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mtClean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num>
                                    <m:den>
                                      <m:r>
                                        <a:rPr lang="en-US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latin typeface="Cambria Math"/>
                                    </a:rPr>
                                    <m:t>𝔼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𝐡</m:t>
                                  </m:r>
                                </m:sub>
                              </m:sSub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1" i="0" smtClean="0">
                                                      <a:latin typeface="Cambria Math"/>
                                                    </a:rPr>
                                                    <m:t>𝐡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mtClean="0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1" i="0" smtClean="0">
                                                      <a:latin typeface="Cambria Math"/>
                                                    </a:rPr>
                                                    <m:t>𝐡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mtClean="0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mtClean="0">
                                          <a:latin typeface="Cambria Math"/>
                                        </a:rPr>
                                        <m:t>+ </m:t>
                                      </m:r>
                                      <m:f>
                                        <m:fPr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𝜆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i="1" smtClean="0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i="1" smtClean="0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b="1" i="0" smtClean="0">
                                                      <a:latin typeface="Cambria Math"/>
                                                    </a:rPr>
                                                    <m:t>𝐡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a:rPr lang="en-US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mtClean="0">
                                                  <a:latin typeface="Cambria Math"/>
                                                </a:rPr>
                                                <m:t>𝛼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dirty="0" smtClean="0">
                              <a:latin typeface="Trade Gothic LT Std" pitchFamily="34" charset="0"/>
                            </a:rPr>
                            <a:t> </a:t>
                          </a:r>
                          <a:endParaRPr lang="en-US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409444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Selection Combiner</a:t>
                          </a:r>
                          <a:endParaRPr lang="en-US" sz="16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ℐ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b="1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𝒉</m:t>
                                        </m:r>
                                      </m:e>
                                      <m:sub>
                                        <m:r>
                                          <a:rPr lang="en-US" b="1" i="1" smtClean="0"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max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{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𝐡</m:t>
                                    </m:r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}</m:t>
                                    </m:r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 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Trade Gothic LT Std" pitchFamily="34" charset="0"/>
                          </a:endParaRPr>
                        </a:p>
                        <a:p>
                          <a:endParaRPr lang="en-US" b="1" i="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b="0" i="0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nary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noBar"/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mtClean="0">
                                        <a:latin typeface="Cambria Math"/>
                                      </a:rPr>
                                      <m:t>!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0696840"/>
                  </p:ext>
                </p:extLst>
              </p:nvPr>
            </p:nvGraphicFramePr>
            <p:xfrm>
              <a:off x="541150" y="3200400"/>
              <a:ext cx="8061699" cy="251002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583050"/>
                    <a:gridCol w="1905000"/>
                    <a:gridCol w="3573649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Receiver</a:t>
                          </a:r>
                          <a:r>
                            <a:rPr lang="en-US" b="0" baseline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 algorithm</a:t>
                          </a:r>
                          <a:endParaRPr lang="en-US" b="0" dirty="0">
                            <a:solidFill>
                              <a:srgbClr val="C00000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C00000"/>
                              </a:solidFill>
                              <a:latin typeface="Trade Gothic LT Std" pitchFamily="34" charset="0"/>
                            </a:rPr>
                            <a:t>Weight vector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4"/>
                          <a:stretch>
                            <a:fillRect l="-125768" t="-120000" r="-171" b="-586667"/>
                          </a:stretch>
                        </a:blipFill>
                      </a:tcPr>
                    </a:tc>
                  </a:tr>
                  <a:tr h="701866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Equal Gain Combiner</a:t>
                          </a:r>
                          <a:endParaRPr lang="en-US" sz="16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4"/>
                          <a:stretch>
                            <a:fillRect l="-136218" t="-114783" r="-188141" b="-20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4"/>
                          <a:stretch>
                            <a:fillRect l="-125768" t="-114783" r="-171" b="-206087"/>
                          </a:stretch>
                        </a:blipFill>
                      </a:tcPr>
                    </a:tc>
                  </a:tr>
                  <a:tr h="579628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Maximum</a:t>
                          </a:r>
                          <a:r>
                            <a:rPr lang="en-US" sz="1600" baseline="0" dirty="0" smtClean="0">
                              <a:latin typeface="Trade Gothic LT Std" pitchFamily="34" charset="0"/>
                            </a:rPr>
                            <a:t> Ratio </a:t>
                          </a:r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Combiner</a:t>
                          </a:r>
                          <a:endParaRPr lang="en-US" sz="16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4"/>
                          <a:stretch>
                            <a:fillRect l="-136218" t="-260000" r="-188141" b="-149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4"/>
                          <a:stretch>
                            <a:fillRect l="-125768" t="-260000" r="-171" b="-149474"/>
                          </a:stretch>
                        </a:blipFill>
                      </a:tcPr>
                    </a:tc>
                  </a:tr>
                  <a:tr h="862775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Trade Gothic LT Std" pitchFamily="34" charset="0"/>
                            </a:rPr>
                            <a:t>Selection Combiner</a:t>
                          </a:r>
                          <a:endParaRPr lang="en-US" sz="16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4"/>
                          <a:stretch>
                            <a:fillRect l="-136218" t="-240845" r="-1881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4"/>
                          <a:stretch>
                            <a:fillRect l="-125768" t="-240845" r="-1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7" name="TextBox 46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Outage Performance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29400" y="1630918"/>
                <a:ext cx="1948867" cy="718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SIR</m:t>
                      </m:r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latin typeface="Cambria Math"/>
                                        </a:rPr>
                                        <m:t>𝐰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0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latin typeface="Cambria Math"/>
                                        </a:rPr>
                                        <m:t>𝐰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𝐳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630918"/>
                <a:ext cx="1948867" cy="71872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2438400" y="1055130"/>
            <a:ext cx="565709" cy="621270"/>
            <a:chOff x="2438400" y="798576"/>
            <a:chExt cx="565709" cy="621270"/>
          </a:xfrm>
        </p:grpSpPr>
        <p:sp>
          <p:nvSpPr>
            <p:cNvPr id="9" name="Isosceles Triangle 8"/>
            <p:cNvSpPr/>
            <p:nvPr/>
          </p:nvSpPr>
          <p:spPr>
            <a:xfrm rot="5400000">
              <a:off x="2430166" y="845902"/>
              <a:ext cx="621270" cy="526617"/>
            </a:xfrm>
            <a:prstGeom prst="triangle">
              <a:avLst>
                <a:gd name="adj" fmla="val 51573"/>
              </a:avLst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TopUp">
                  <a:rot lat="0" lon="18883146" rev="3609746"/>
                </a:camera>
                <a:lightRig rig="threePt" dir="t"/>
              </a:scene3d>
              <a:flatTx/>
            </a:bodyPr>
            <a:lstStyle/>
            <a:p>
              <a:pPr indent="91440" algn="ctr"/>
              <a:endParaRPr lang="en-US" sz="3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438400" y="838200"/>
                  <a:ext cx="4352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838200"/>
                  <a:ext cx="435255" cy="52322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/>
          <p:cNvGrpSpPr/>
          <p:nvPr/>
        </p:nvGrpSpPr>
        <p:grpSpPr>
          <a:xfrm>
            <a:off x="2416455" y="2389364"/>
            <a:ext cx="570506" cy="621270"/>
            <a:chOff x="2416455" y="821275"/>
            <a:chExt cx="570506" cy="621270"/>
          </a:xfrm>
        </p:grpSpPr>
        <p:sp>
          <p:nvSpPr>
            <p:cNvPr id="54" name="Isosceles Triangle 53"/>
            <p:cNvSpPr/>
            <p:nvPr/>
          </p:nvSpPr>
          <p:spPr>
            <a:xfrm rot="5400000">
              <a:off x="2413018" y="868601"/>
              <a:ext cx="621270" cy="526617"/>
            </a:xfrm>
            <a:prstGeom prst="triangle">
              <a:avLst>
                <a:gd name="adj" fmla="val 51573"/>
              </a:avLst>
            </a:prstGeom>
            <a:noFill/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TopUp">
                  <a:rot lat="0" lon="18883146" rev="3609746"/>
                </a:camera>
                <a:lightRig rig="threePt" dir="t"/>
              </a:scene3d>
              <a:flatTx/>
            </a:bodyPr>
            <a:lstStyle/>
            <a:p>
              <a:pPr indent="91440" algn="ctr"/>
              <a:endParaRPr lang="en-US" sz="3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416455" y="880491"/>
                  <a:ext cx="43525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×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455" y="880491"/>
                  <a:ext cx="435255" cy="52322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5638800" y="5715000"/>
                <a:ext cx="3116109" cy="742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600" b="0" i="0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0" smtClean="0">
                              <a:latin typeface="Cambria Math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Γ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𝔼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sz="1600" b="0" i="0" smtClean="0">
                              <a:latin typeface="Cambria Math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/>
                                </a:rPr>
                                <m:t>s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𝛼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𝐼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/>
                                </a:rPr>
                                <m:t>𝛼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715000"/>
                <a:ext cx="3116109" cy="74263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6019427" y="2405274"/>
            <a:ext cx="31245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Trade Gothic LT Std" pitchFamily="34" charset="0"/>
              </a:rPr>
              <a:t>SIR</a:t>
            </a:r>
            <a:r>
              <a:rPr lang="en-US" sz="1600" dirty="0" smtClean="0">
                <a:latin typeface="Trade Gothic LT Std" pitchFamily="34" charset="0"/>
              </a:rPr>
              <a:t>: Signal-to-Interference Ratio</a:t>
            </a:r>
            <a:endParaRPr lang="en-US" sz="1600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Outage probability of a genie-aided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non-linear combiner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9868" y="1739153"/>
            <a:ext cx="348241" cy="365312"/>
            <a:chOff x="762000" y="2492188"/>
            <a:chExt cx="457200" cy="47961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90600" y="2492188"/>
              <a:ext cx="0" cy="479612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620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9906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Arrow Connector 7"/>
          <p:cNvCxnSpPr/>
          <p:nvPr/>
        </p:nvCxnSpPr>
        <p:spPr>
          <a:xfrm>
            <a:off x="913989" y="2104465"/>
            <a:ext cx="762411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739868" y="3339353"/>
            <a:ext cx="348241" cy="365312"/>
            <a:chOff x="762000" y="2492188"/>
            <a:chExt cx="457200" cy="47961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90600" y="2492188"/>
              <a:ext cx="0" cy="479612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990600" y="2492188"/>
              <a:ext cx="228600" cy="239806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Arrow Connector 12"/>
          <p:cNvCxnSpPr/>
          <p:nvPr/>
        </p:nvCxnSpPr>
        <p:spPr>
          <a:xfrm>
            <a:off x="913989" y="3704665"/>
            <a:ext cx="762411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77353" y="2097741"/>
            <a:ext cx="548548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77353" y="3671047"/>
            <a:ext cx="548548" cy="0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34866" y="1774171"/>
            <a:ext cx="685800" cy="2060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SELECT BEST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810000" y="2707341"/>
            <a:ext cx="609600" cy="1"/>
          </a:xfrm>
          <a:prstGeom prst="straightConnector1">
            <a:avLst/>
          </a:prstGeom>
          <a:ln w="28575">
            <a:solidFill>
              <a:srgbClr val="1C4D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13989" y="2379269"/>
                <a:ext cx="45878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989" y="2379269"/>
                <a:ext cx="45878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1752600" y="3328147"/>
            <a:ext cx="838200" cy="838200"/>
            <a:chOff x="3810000" y="2819400"/>
            <a:chExt cx="838200" cy="8382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217894" y="2819400"/>
              <a:ext cx="0" cy="838200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810000" y="3240741"/>
              <a:ext cx="838200" cy="0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4427444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294094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27444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294094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427444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4294094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427444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294094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059891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26541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059891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926541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059891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926541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059891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26541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52600" y="1676400"/>
            <a:ext cx="838200" cy="838200"/>
            <a:chOff x="3810000" y="2819400"/>
            <a:chExt cx="838200" cy="8382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217894" y="2819400"/>
              <a:ext cx="0" cy="838200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810000" y="3240741"/>
              <a:ext cx="838200" cy="0"/>
            </a:xfrm>
            <a:prstGeom prst="line">
              <a:avLst/>
            </a:prstGeom>
            <a:ln w="28575">
              <a:solidFill>
                <a:srgbClr val="1C4D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4427444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294094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427444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294094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427444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94094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4427444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294094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059891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926541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059891" y="32766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926541" y="34099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059891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3926541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059891" y="297180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926541" y="3105150"/>
              <a:ext cx="95250" cy="95250"/>
            </a:xfrm>
            <a:prstGeom prst="ellipse">
              <a:avLst/>
            </a:prstGeom>
            <a:solidFill>
              <a:srgbClr val="1C4D5A"/>
            </a:solidFill>
            <a:ln>
              <a:solidFill>
                <a:srgbClr val="1C4D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7911761"/>
                  </p:ext>
                </p:extLst>
              </p:nvPr>
            </p:nvGraphicFramePr>
            <p:xfrm>
              <a:off x="76200" y="4358067"/>
              <a:ext cx="8991600" cy="14515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19400"/>
                    <a:gridCol w="6172200"/>
                  </a:tblGrid>
                  <a:tr h="368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Receiver</a:t>
                          </a:r>
                          <a:r>
                            <a:rPr lang="en-US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algorithm</a:t>
                          </a:r>
                          <a:endParaRPr lang="en-US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Outage probability</a:t>
                          </a:r>
                          <a:r>
                            <a:rPr lang="en-US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ctrlPr>
                                    <a:rPr lang="en-US" b="0" i="1" smtClean="0">
                                      <a:solidFill>
                                        <a:srgbClr val="B5072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endChr m:val=""/>
                                      <m:ctrlPr>
                                        <a:rPr lang="en-US" b="0" i="1" smtClean="0">
                                          <a:solidFill>
                                            <a:srgbClr val="B5072C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smtClean="0">
                                          <a:solidFill>
                                            <a:srgbClr val="B5072C"/>
                                          </a:solidFill>
                                          <a:latin typeface="Cambria Math"/>
                                        </a:rPr>
                                        <m:t>ℙ</m:t>
                                      </m:r>
                                      <m:d>
                                        <m:dPr>
                                          <m:begChr m:val=""/>
                                          <m:endChr m:val="]"/>
                                          <m:ctrlPr>
                                            <a:rPr lang="en-US" b="0" i="1" smtClean="0">
                                              <a:solidFill>
                                                <a:srgbClr val="B5072C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"/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𝑆𝐼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B5072C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B5072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B5072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&lt;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𝜃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𝑆𝐼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solidFill>
                                                        <a:srgbClr val="B5072C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B5072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𝑅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B5072C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&lt;</m:t>
                                              </m:r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𝜃</m:t>
                                              </m:r>
                                            </m:e>
                                          </m:d>
                                          <m:r>
                                            <a:rPr lang="en-US" b="0" i="1" smtClean="0">
                                              <a:solidFill>
                                                <a:srgbClr val="B5072C"/>
                                              </a:solidFill>
                                              <a:latin typeface="Cambria Math"/>
                                            </a:rPr>
                                            <m:t>,⋯,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B5072C"/>
                                              </a:solidFill>
                                              <a:latin typeface="Cambria Math"/>
                                            </a:rPr>
                                            <m:t>𝑆𝐼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B5072C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solidFill>
                                                <a:srgbClr val="B5072C"/>
                                              </a:solidFill>
                                              <a:latin typeface="Cambria Math"/>
                                            </a:rPr>
                                            <m:t>&lt;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B5072C"/>
                                              </a:solidFill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en-US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9612">
                    <a:tc>
                      <a:txBody>
                        <a:bodyPr/>
                        <a:lstStyle/>
                        <a:p>
                          <a:endParaRPr lang="en-US" dirty="0" smtClean="0">
                            <a:latin typeface="Trade Gothic LT Std" pitchFamily="34" charset="0"/>
                          </a:endParaRPr>
                        </a:p>
                        <a:p>
                          <a:r>
                            <a:rPr lang="en-US" dirty="0" smtClean="0">
                              <a:latin typeface="Trade Gothic LT Std" pitchFamily="34" charset="0"/>
                            </a:rPr>
                            <a:t>Post Detection Combining</a:t>
                          </a:r>
                          <a:endParaRPr lang="en-US" dirty="0">
                            <a:latin typeface="Trade Gothic LT Std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nary>
                                  <m:naryPr>
                                    <m:chr m:val="∑"/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6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𝑚</m:t>
                                        </m:r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noBar"/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sPre>
                                      <m:sPrePr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sPrePr>
                                      <m:sub/>
                                      <m:sup/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+1+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𝛾</m:t>
                                                </m:r>
                                              </m:den>
                                            </m:f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)!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𝑚</m:t>
                                            </m:r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−1)!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600" b="0" i="0" smtClean="0">
                                                    <a:latin typeface="Cambria Math"/>
                                                  </a:rPr>
                                                  <m:t>sin</m:t>
                                                </m:r>
                                              </m:fName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  <m: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  <m:t>𝜋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  <m:t>𝛾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func>
                                          </m:den>
                                        </m:f>
                                      </m:e>
                                    </m:sPre>
                                  </m:e>
                                </m:nary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sz="160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box>
                                          <m:boxPr>
                                            <m:ctrlPr>
                                              <a:rPr lang="en-US" sz="1600" b="0" i="1" smtClean="0">
                                                <a:latin typeface="Cambria Math"/>
                                              </a:rPr>
                                            </m:ctrlPr>
                                          </m:boxPr>
                                          <m:e>
                                            <m:argPr>
                                              <m:argSz m:val="-1"/>
                                            </m:argPr>
                                            <m:f>
                                              <m:fPr>
                                                <m:ctrl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  <m:t>𝜋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num>
                                              <m:den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𝛾</m:t>
                                                </m:r>
                                                <m: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 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600" b="0" i="1" smtClean="0">
                                                    <a:latin typeface="Cambria Math"/>
                                                  </a:rPr>
                                                  <m:t>sin</m:t>
                                                </m:r>
                                                <m:box>
                                                  <m:boxPr>
                                                    <m:ctrlPr>
                                                      <a:rPr lang="en-US" sz="16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boxPr>
                                                  <m:e>
                                                    <m:argPr>
                                                      <m:argSz m:val="-1"/>
                                                    </m:argPr>
                                                    <m:f>
                                                      <m:fPr>
                                                        <m:ctrlPr>
                                                          <a:rPr lang="en-US" sz="1600" b="0" i="1" smtClean="0">
                                                            <a:latin typeface="Cambria Math"/>
                                                          </a:rPr>
                                                        </m:ctrlPr>
                                                      </m:fPr>
                                                      <m:num>
                                                        <m:r>
                                                          <a:rPr lang="en-US" sz="1600" b="0" i="1" smtClean="0">
                                                            <a:latin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  <m:r>
                                                          <a:rPr lang="en-US" sz="1600" b="0" i="1" smtClean="0">
                                                            <a:latin typeface="Cambria Math"/>
                                                          </a:rPr>
                                                          <m:t>𝜋</m:t>
                                                        </m:r>
                                                      </m:num>
                                                      <m:den>
                                                        <m:r>
                                                          <a:rPr lang="en-US" sz="1600" b="0" i="1" smtClean="0">
                                                            <a:latin typeface="Cambria Math"/>
                                                          </a:rPr>
                                                          <m:t>𝛾</m:t>
                                                        </m:r>
                                                      </m:den>
                                                    </m:f>
                                                  </m:e>
                                                </m:box>
                                              </m:den>
                                            </m:f>
                                          </m:e>
                                        </m:box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600" smtClean="0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en-US" sz="16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num>
                                      <m:den>
                                        <m:r>
                                          <a:rPr lang="en-US" sz="160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1600" dirty="0">
                            <a:latin typeface="Trade Gothic LT Std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7" name="Table 5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67911761"/>
                  </p:ext>
                </p:extLst>
              </p:nvPr>
            </p:nvGraphicFramePr>
            <p:xfrm>
              <a:off x="76200" y="4358067"/>
              <a:ext cx="8991600" cy="14515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19400"/>
                    <a:gridCol w="6172200"/>
                  </a:tblGrid>
                  <a:tr h="368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Receiver</a:t>
                          </a:r>
                          <a:r>
                            <a:rPr lang="en-US" b="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algorithm</a:t>
                          </a:r>
                          <a:endParaRPr lang="en-US" b="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1"/>
                          <a:stretch>
                            <a:fillRect l="-45850" t="-126667" b="-298333"/>
                          </a:stretch>
                        </a:blipFill>
                      </a:tcPr>
                    </a:tc>
                  </a:tr>
                  <a:tr h="1083501">
                    <a:tc>
                      <a:txBody>
                        <a:bodyPr/>
                        <a:lstStyle/>
                        <a:p>
                          <a:endParaRPr lang="en-US" dirty="0" smtClean="0">
                            <a:latin typeface="Trade Gothic LT Std" pitchFamily="34" charset="0"/>
                          </a:endParaRPr>
                        </a:p>
                        <a:p>
                          <a:r>
                            <a:rPr lang="en-US" dirty="0" smtClean="0">
                              <a:latin typeface="Trade Gothic LT Std" pitchFamily="34" charset="0"/>
                            </a:rPr>
                            <a:t>Post Detection Combining</a:t>
                          </a:r>
                          <a:endParaRPr lang="en-US" dirty="0">
                            <a:latin typeface="Trade Gothic LT Std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11"/>
                          <a:stretch>
                            <a:fillRect l="-45850" t="-76404" b="-5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95800" y="1981200"/>
                <a:ext cx="4648200" cy="208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Trade Gothic LT Std Light" pitchFamily="34" charset="0"/>
                  </a:rPr>
                  <a:t>Select antenna stream with best detection SIR</a:t>
                </a:r>
              </a:p>
              <a:p>
                <a:endParaRPr lang="en-US" dirty="0" smtClean="0">
                  <a:latin typeface="Trade Gothic LT Std Light" pitchFamily="34" charset="0"/>
                </a:endParaRPr>
              </a:p>
              <a:p>
                <a:r>
                  <a:rPr lang="en-US" dirty="0" smtClean="0">
                    <a:latin typeface="Trade Gothic LT Std Light" pitchFamily="34" charset="0"/>
                  </a:rPr>
                  <a:t>Receiver assumes knowledge of SIR at each antenna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SIR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>
                  <a:latin typeface="Trade Gothic LT Std Light" pitchFamily="34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981200"/>
                <a:ext cx="4648200" cy="2086982"/>
              </a:xfrm>
              <a:prstGeom prst="rect">
                <a:avLst/>
              </a:prstGeom>
              <a:blipFill rotWithShape="1">
                <a:blip r:embed="rId12"/>
                <a:stretch>
                  <a:fillRect l="-1181" t="-1462"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Outage Performance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66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"/>
                <a:ext cx="8686800" cy="63246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The demand for wireless Internet data is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predicted</a:t>
                </a:r>
                <a:r>
                  <a:rPr lang="en-US" dirty="0" smtClean="0"/>
                  <a:t> to increase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Trade Gothic LT Std" pitchFamily="34" charset="0"/>
                  </a:rPr>
                  <a:t>1000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dirty="0" smtClean="0"/>
                  <a:t> over the next decade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"/>
                <a:ext cx="8686800" cy="6324600"/>
              </a:xfrm>
              <a:blipFill rotWithShape="1">
                <a:blip r:embed="rId2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526158880"/>
              </p:ext>
            </p:extLst>
          </p:nvPr>
        </p:nvGraphicFramePr>
        <p:xfrm>
          <a:off x="4419600" y="1946564"/>
          <a:ext cx="51816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602264632"/>
              </p:ext>
            </p:extLst>
          </p:nvPr>
        </p:nvGraphicFramePr>
        <p:xfrm>
          <a:off x="-13855" y="1641764"/>
          <a:ext cx="4572000" cy="422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410200" y="3200400"/>
            <a:ext cx="0" cy="16764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 txBox="1">
            <a:spLocks/>
          </p:cNvSpPr>
          <p:nvPr/>
        </p:nvSpPr>
        <p:spPr>
          <a:xfrm>
            <a:off x="5257800" y="3505200"/>
            <a:ext cx="2752448" cy="381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>
                <a:latin typeface="Trade Gothic LT Std Light" pitchFamily="34" charset="0"/>
              </a:rPr>
              <a:t>2x increase per year!</a:t>
            </a:r>
            <a:endParaRPr lang="en-US" sz="2000" dirty="0">
              <a:latin typeface="Trade Gothic LT Std Ligh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6019800"/>
            <a:ext cx="3897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rade Gothic LT Std" pitchFamily="34" charset="0"/>
              </a:rPr>
              <a:t>Source</a:t>
            </a:r>
            <a:r>
              <a:rPr lang="en-US" sz="1400" dirty="0" smtClean="0">
                <a:latin typeface="Trade Gothic LT Std" pitchFamily="34" charset="0"/>
              </a:rPr>
              <a:t>: Cisco Visual Networking Index Forecast</a:t>
            </a:r>
            <a:endParaRPr lang="en-US" sz="1400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Derived expressions (‘Model’)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match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simulated outage (‘</a:t>
            </a:r>
            <a:r>
              <a:rPr lang="en-US" dirty="0" err="1" smtClean="0"/>
              <a:t>Sim</a:t>
            </a:r>
            <a:r>
              <a:rPr lang="en-US" dirty="0" smtClean="0"/>
              <a:t>’) for a variety of spatial dependence scenarios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476993"/>
                  </p:ext>
                </p:extLst>
              </p:nvPr>
            </p:nvGraphicFramePr>
            <p:xfrm>
              <a:off x="228600" y="4998720"/>
              <a:ext cx="60198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93404"/>
                    <a:gridCol w="1326396"/>
                  </a:tblGrid>
                  <a:tr h="330686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rade Gothic LT Std Light" pitchFamily="34" charset="0"/>
                            </a:rPr>
                            <a:t>PARAMETER</a:t>
                          </a:r>
                          <a:r>
                            <a:rPr lang="en-US" sz="1800" baseline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rade Gothic LT Std Light" pitchFamily="34" charset="0"/>
                            </a:rPr>
                            <a:t> VALUES</a:t>
                          </a:r>
                          <a:endParaRPr lang="en-US" sz="18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rade Gothic LT Std Light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306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baseline="0" dirty="0" smtClean="0">
                              <a:latin typeface="Trade Gothic LT Std Light" pitchFamily="34" charset="0"/>
                            </a:rPr>
                            <a:t>Common interferer density(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 (per unit area)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0.0005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3334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dirty="0" smtClean="0">
                              <a:latin typeface="Trade Gothic LT Std Light" pitchFamily="34" charset="0"/>
                            </a:rPr>
                            <a:t>Excl. </a:t>
                          </a:r>
                          <a:r>
                            <a:rPr lang="en-US" sz="1800" b="0" i="0" baseline="0" dirty="0" smtClean="0">
                              <a:latin typeface="Trade Gothic LT Std Light" pitchFamily="34" charset="0"/>
                            </a:rPr>
                            <a:t>interferer density(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 (per unit area)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0.0095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0476993"/>
                  </p:ext>
                </p:extLst>
              </p:nvPr>
            </p:nvGraphicFramePr>
            <p:xfrm>
              <a:off x="228600" y="4998720"/>
              <a:ext cx="6019800" cy="1097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693404"/>
                    <a:gridCol w="1326396"/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rade Gothic LT Std Light" pitchFamily="34" charset="0"/>
                            </a:rPr>
                            <a:t>PARAMETER</a:t>
                          </a:r>
                          <a:r>
                            <a:rPr lang="en-US" sz="1800" baseline="0" dirty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Trade Gothic LT Std Light" pitchFamily="34" charset="0"/>
                            </a:rPr>
                            <a:t> VALUES</a:t>
                          </a:r>
                          <a:endParaRPr lang="en-US" sz="1800" dirty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Trade Gothic LT Std Light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130" t="-108333" r="-2818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5300" t="-108333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30" t="-208333" r="-2818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5300" t="-20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/>
              <p:cNvSpPr txBox="1">
                <a:spLocks/>
              </p:cNvSpPr>
              <p:nvPr/>
            </p:nvSpPr>
            <p:spPr>
              <a:xfrm>
                <a:off x="455612" y="1066800"/>
                <a:ext cx="4040188" cy="639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 smtClean="0"/>
                  <a:t>Maximum ratio combining and selection combining receiver performance vs.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600" dirty="0" smtClean="0"/>
                  <a:t> (N=4)</a:t>
                </a:r>
                <a:endParaRPr lang="en-US" sz="1600" dirty="0"/>
              </a:p>
            </p:txBody>
          </p:sp>
        </mc:Choice>
        <mc:Fallback xmlns="">
          <p:sp>
            <p:nvSpPr>
              <p:cNvPr id="9" name="Tex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" y="1066800"/>
                <a:ext cx="4040188" cy="639762"/>
              </a:xfrm>
              <a:prstGeom prst="rect">
                <a:avLst/>
              </a:prstGeom>
              <a:blipFill rotWithShape="1">
                <a:blip r:embed="rId3"/>
                <a:stretch>
                  <a:fillRect l="-754" t="-2857" r="-452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8"/>
              <p:cNvSpPr txBox="1">
                <a:spLocks/>
              </p:cNvSpPr>
              <p:nvPr/>
            </p:nvSpPr>
            <p:spPr>
              <a:xfrm>
                <a:off x="4876800" y="1066800"/>
                <a:ext cx="4040188" cy="63976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Trade Gothic LT Std Light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600" dirty="0" smtClean="0"/>
                  <a:t>Outage performance of different combiners vs. number of antennae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𝛾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600" dirty="0" smtClean="0"/>
                  <a:t>6)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Text Placeholde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066800"/>
                <a:ext cx="4040188" cy="639762"/>
              </a:xfrm>
              <a:prstGeom prst="rect">
                <a:avLst/>
              </a:prstGeom>
              <a:blipFill rotWithShape="1">
                <a:blip r:embed="rId6"/>
                <a:stretch>
                  <a:fillRect t="-2857" r="-603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Outage Performance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198" name="Picture 6" descr="C:\Users\Aditya\Documents\My Work\phd\Dissertation\Defense\OutVsAlph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186170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itya\Documents\My Work\phd\Dissertation\Defense\SIRvsN_Mi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0588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924797" y="4628278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rade Gothic LT Std" pitchFamily="34" charset="0"/>
              </a:rPr>
              <a:t>(N)</a:t>
            </a:r>
            <a:endParaRPr lang="en-US" sz="1200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6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Using communication performance analysis, I design algorithms that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outperform </a:t>
            </a:r>
            <a:r>
              <a:rPr lang="en-US" dirty="0" smtClean="0"/>
              <a:t>conventional receivers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Prior Work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Proposed Receiver Structures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Design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35679"/>
              </p:ext>
            </p:extLst>
          </p:nvPr>
        </p:nvGraphicFramePr>
        <p:xfrm>
          <a:off x="457200" y="1981200"/>
          <a:ext cx="8458198" cy="2072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799"/>
                <a:gridCol w="2895601"/>
                <a:gridCol w="1676400"/>
                <a:gridCol w="1676398"/>
              </a:tblGrid>
              <a:tr h="18101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Receiver Type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Interference</a:t>
                      </a:r>
                      <a:r>
                        <a:rPr lang="en-US" sz="1600" b="0" baseline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 Model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Joint</a:t>
                      </a:r>
                      <a:r>
                        <a:rPr lang="en-US" sz="1600" b="0" baseline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 Statistics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Fading Channel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230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Filtering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Symmetric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alpha stable</a:t>
                      </a:r>
                      <a:r>
                        <a:rPr lang="en-US" sz="1600" dirty="0" smtClean="0">
                          <a:solidFill>
                            <a:srgbClr val="F11F09"/>
                          </a:solidFill>
                          <a:latin typeface="Trade Gothic LT Std" pitchFamily="34" charset="0"/>
                        </a:rPr>
                        <a:t> [Gonzales98][Ambike94]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Independent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No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3222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Sequence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detection, Decision feedback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Gaussian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Mixture</a:t>
                      </a:r>
                      <a:br>
                        <a:rPr lang="en-US" sz="1600" baseline="0" dirty="0" smtClean="0">
                          <a:latin typeface="Trade Gothic LT Std" pitchFamily="34" charset="0"/>
                        </a:rPr>
                      </a:br>
                      <a:r>
                        <a:rPr lang="en-US" sz="1600" dirty="0" smtClean="0">
                          <a:solidFill>
                            <a:srgbClr val="F11F09"/>
                          </a:solidFill>
                          <a:latin typeface="Trade Gothic LT Std" pitchFamily="34" charset="0"/>
                        </a:rPr>
                        <a:t>[Blum00][Bhatia94]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Independent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No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18101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Detectio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n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Symmetric</a:t>
                      </a:r>
                      <a:r>
                        <a:rPr lang="en-US" sz="1600" baseline="0" dirty="0" smtClean="0">
                          <a:latin typeface="Trade Gothic LT Std" pitchFamily="34" charset="0"/>
                        </a:rPr>
                        <a:t> alpha stable</a:t>
                      </a:r>
                      <a:r>
                        <a:rPr lang="en-US" sz="1600" dirty="0" smtClean="0">
                          <a:solidFill>
                            <a:srgbClr val="F11F09"/>
                          </a:solidFill>
                          <a:latin typeface="Trade Gothic LT Std" pitchFamily="34" charset="0"/>
                        </a:rPr>
                        <a:t>[Rajan10]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Independent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Yes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052275"/>
              </p:ext>
            </p:extLst>
          </p:nvPr>
        </p:nvGraphicFramePr>
        <p:xfrm>
          <a:off x="457202" y="4800600"/>
          <a:ext cx="8458198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799"/>
                <a:gridCol w="1830488"/>
                <a:gridCol w="2208113"/>
                <a:gridCol w="2209798"/>
              </a:tblGrid>
              <a:tr h="18101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Receiver Type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Interference</a:t>
                      </a:r>
                      <a:r>
                        <a:rPr lang="en-US" sz="1600" b="0" baseline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 Model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Joint</a:t>
                      </a:r>
                      <a:r>
                        <a:rPr lang="en-US" sz="1600" b="0" baseline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 Statistics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B5073D"/>
                          </a:solidFill>
                          <a:latin typeface="Trade Gothic LT Std" pitchFamily="34" charset="0"/>
                        </a:rPr>
                        <a:t>Fading Channel</a:t>
                      </a:r>
                      <a:endParaRPr lang="en-US" sz="1600" b="0" dirty="0">
                        <a:solidFill>
                          <a:srgbClr val="B5073D"/>
                        </a:solidFill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2301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Linear filtering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SAS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Independent/Isotropic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Yes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32222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Non-linear filtering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SAS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Trade Gothic LT Std" pitchFamily="34" charset="0"/>
                        </a:rPr>
                        <a:t>Independent/Isotropic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ade Gothic LT Std" pitchFamily="34" charset="0"/>
                        </a:rPr>
                        <a:t>Yes</a:t>
                      </a:r>
                      <a:endParaRPr lang="en-US" sz="16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1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"/>
                <a:ext cx="8686800" cy="64008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I investigate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linear receivers</a:t>
                </a:r>
                <a:r>
                  <a:rPr lang="en-US" dirty="0" smtClean="0"/>
                  <a:t> in the presence of alpha stable interference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/>
                  <a:t>Linear receivers without channel knowledge</a:t>
                </a:r>
                <a:endParaRPr lang="en-US" sz="2400" b="1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Select antenna with strongest mean channel to interference power ratio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Optimal linear receivers with channel knowledge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2000" dirty="0">
                    <a:solidFill>
                      <a:srgbClr val="B5072C"/>
                    </a:solidFill>
                  </a:rPr>
                  <a:t>Independent SAS </a:t>
                </a:r>
                <a:r>
                  <a:rPr lang="en-US" sz="2000" dirty="0" smtClean="0">
                    <a:solidFill>
                      <a:srgbClr val="B5072C"/>
                    </a:solidFill>
                  </a:rPr>
                  <a:t>interference</a:t>
                </a:r>
                <a:endParaRPr lang="en-US" sz="1200" dirty="0" smtClean="0">
                  <a:solidFill>
                    <a:srgbClr val="B5072C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sz="1600" dirty="0" smtClean="0"/>
                  <a:t>Outage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600" i="1" dirty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1600" i="1" dirty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600" i="1" dirty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600" i="1" dirty="0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bSup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en-US" sz="1600" b="0" i="1" smtClean="0">
                                            <a:latin typeface="Cambria Math"/>
                                          </a:rPr>
                                          <m:t>−2</m:t>
                                        </m:r>
                                      </m:num>
                                      <m:den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en-US" sz="16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  <m:r>
                              <a:rPr lang="en-US" sz="1600" i="1" dirty="0">
                                <a:latin typeface="Cambria Math"/>
                              </a:rPr>
                              <m:t>,  </m:t>
                            </m:r>
                            <m:r>
                              <a:rPr lang="en-US" sz="1600" i="1" dirty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1600" i="1" dirty="0">
                                <a:latin typeface="Cambria Math"/>
                              </a:rPr>
                              <m:t>&gt;1</m:t>
                            </m:r>
                          </m:e>
                          <m:e>
                            <m:r>
                              <a:rPr lang="en-US" sz="1600" i="1" dirty="0">
                                <a:latin typeface="Cambria Math"/>
                              </a:rPr>
                              <m:t>&amp;        ?,     </m:t>
                            </m:r>
                            <m:r>
                              <a:rPr lang="en-US" sz="1600" i="1" dirty="0">
                                <a:latin typeface="Cambria Math"/>
                              </a:rPr>
                              <m:t>𝛼</m:t>
                            </m:r>
                            <m:r>
                              <a:rPr lang="en-US" sz="1600" i="1" dirty="0">
                                <a:latin typeface="Cambria Math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1600" dirty="0" smtClean="0">
                    <a:solidFill>
                      <a:srgbClr val="C00000"/>
                    </a:solidFill>
                  </a:rPr>
                  <a:t> </a:t>
                </a:r>
              </a:p>
              <a:p>
                <a:pPr>
                  <a:buFont typeface="+mj-lt"/>
                  <a:buAutoNum type="arabicPeriod"/>
                </a:pPr>
                <a:endParaRPr lang="en-US" sz="2000" dirty="0" smtClean="0">
                  <a:solidFill>
                    <a:srgbClr val="B5072C"/>
                  </a:solidFill>
                </a:endParaRPr>
              </a:p>
              <a:p>
                <a:pPr>
                  <a:buFont typeface="+mj-lt"/>
                  <a:buAutoNum type="arabicPeriod"/>
                </a:pPr>
                <a:r>
                  <a:rPr lang="en-US" sz="2000" dirty="0" smtClean="0">
                    <a:solidFill>
                      <a:srgbClr val="B5072C"/>
                    </a:solidFill>
                  </a:rPr>
                  <a:t>Isotropic </a:t>
                </a:r>
                <a:r>
                  <a:rPr lang="en-US" sz="2000" dirty="0">
                    <a:solidFill>
                      <a:srgbClr val="B5072C"/>
                    </a:solidFill>
                  </a:rPr>
                  <a:t>SAS </a:t>
                </a:r>
                <a:r>
                  <a:rPr lang="en-US" sz="2000" dirty="0" smtClean="0">
                    <a:solidFill>
                      <a:srgbClr val="B5072C"/>
                    </a:solidFill>
                  </a:rPr>
                  <a:t>interference</a:t>
                </a:r>
              </a:p>
              <a:p>
                <a:pPr marL="0" indent="0">
                  <a:buNone/>
                </a:pPr>
                <a:r>
                  <a:rPr lang="en-US" sz="2000" dirty="0" smtClean="0">
                    <a:latin typeface="Trade Gothic LT Std Light" pitchFamily="34" charset="0"/>
                  </a:rPr>
                  <a:t>      Maximum ratio combining is outage optimal</a:t>
                </a:r>
                <a:endParaRPr lang="en-US" sz="2400" dirty="0">
                  <a:latin typeface="Trade Gothic LT Std Light" pitchFamily="34" charset="0"/>
                </a:endParaRPr>
              </a:p>
              <a:p>
                <a:pPr>
                  <a:buFont typeface="+mj-lt"/>
                  <a:buAutoNum type="arabicPeriod"/>
                </a:pPr>
                <a:endParaRPr lang="en-US" sz="2400" dirty="0">
                  <a:solidFill>
                    <a:srgbClr val="C00000"/>
                  </a:solidFill>
                </a:endParaRPr>
              </a:p>
              <a:p>
                <a:pPr>
                  <a:buFont typeface="+mj-lt"/>
                  <a:buAutoNum type="arabicPeriod"/>
                </a:pPr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"/>
                <a:ext cx="8686800" cy="6400800"/>
              </a:xfrm>
              <a:blipFill rotWithShape="1">
                <a:blip r:embed="rId2"/>
                <a:stretch>
                  <a:fillRect l="-1123" t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57800" y="3200400"/>
                <a:ext cx="4038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 smtClean="0">
                    <a:latin typeface="Trade Gothic LT Std Light" pitchFamily="34" charset="0"/>
                  </a:rPr>
                  <a:t>Outage of optimal linear combiner in spatially independent interference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1600" dirty="0" smtClean="0">
                    <a:latin typeface="Trade Gothic LT Std Light" pitchFamily="34" charset="0"/>
                  </a:rPr>
                  <a:t>=1.3)</a:t>
                </a:r>
                <a:endParaRPr lang="en-US" sz="1600" dirty="0">
                  <a:latin typeface="Trade Gothic LT Std Light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200400"/>
                <a:ext cx="4038600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Design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C:\Users\Aditya\Documents\My Work\phd\Dissertation\Defense\OptLinOu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13437"/>
            <a:ext cx="3352800" cy="26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95193" y="6081466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rade Gothic LT Std" pitchFamily="34" charset="0"/>
              </a:rPr>
              <a:t>(N)</a:t>
            </a:r>
            <a:endParaRPr lang="en-US" sz="1200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/>
                  <a:t>I propose </a:t>
                </a:r>
                <a:r>
                  <a:rPr lang="en-US" dirty="0" smtClean="0"/>
                  <a:t>sub-optimal </a:t>
                </a:r>
                <a:r>
                  <a:rPr lang="en-US" b="1" dirty="0">
                    <a:solidFill>
                      <a:schemeClr val="accent2">
                        <a:lumMod val="50000"/>
                      </a:schemeClr>
                    </a:solidFill>
                  </a:rPr>
                  <a:t>non-linear receivers</a:t>
                </a:r>
                <a:r>
                  <a:rPr lang="en-US" dirty="0"/>
                  <a:t> for </a:t>
                </a:r>
                <a:r>
                  <a:rPr lang="en-US" dirty="0" smtClean="0"/>
                  <a:t>impulsive </a:t>
                </a:r>
                <a:r>
                  <a:rPr lang="en-US" dirty="0"/>
                  <a:t>interference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B5072C"/>
                    </a:solidFill>
                    <a:latin typeface="+mj-lt"/>
                  </a:rPr>
                  <a:t>‘Deviation’ in an antenna 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B5072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B5072C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B5072C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B5072C"/>
                    </a:solidFill>
                    <a:latin typeface="+mj-lt"/>
                  </a:rPr>
                  <a:t> is defined as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 |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| −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median</m:t>
                          </m:r>
                          <m:d>
                            <m:dPr>
                              <m:begChr m:val=""/>
                              <m:endChr m:val="}"/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0" smtClean="0">
                                          <a:latin typeface="Cambria Math"/>
                                        </a:rPr>
                                        <m:t>𝐲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800" b="1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B5072C"/>
                    </a:solidFill>
                    <a:latin typeface="+mj-lt"/>
                  </a:rPr>
                  <a:t>Proposed diversity combiners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Hard-limiting combiner</a:t>
                </a:r>
              </a:p>
              <a:p>
                <a:pPr marL="857250" lvl="2" indent="0">
                  <a:buNone/>
                </a:pPr>
                <a:r>
                  <a:rPr lang="en-US" b="1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1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𝟏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&lt;</m:t>
                        </m:r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en-US" dirty="0" smtClean="0"/>
                  <a:t>Soft-limiting </a:t>
                </a:r>
                <a:r>
                  <a:rPr lang="en-US" dirty="0"/>
                  <a:t>combiner</a:t>
                </a:r>
              </a:p>
              <a:p>
                <a:pPr marL="457200" lvl="1" indent="0">
                  <a:buNone/>
                </a:pPr>
                <a:r>
                  <a:rPr lang="en-US" sz="3200" b="1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400" b="1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𝐴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sz="3200" b="1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1123" t="-976" r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965" y="2948097"/>
            <a:ext cx="4242601" cy="3126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Design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Proposed diversity combiners exhibit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better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/>
              <a:t>outage performance compared to conventional combiners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667815"/>
                  </p:ext>
                </p:extLst>
              </p:nvPr>
            </p:nvGraphicFramePr>
            <p:xfrm>
              <a:off x="282388" y="2057400"/>
              <a:ext cx="4267200" cy="3383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970"/>
                    <a:gridCol w="940230"/>
                  </a:tblGrid>
                  <a:tr h="330686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</a:t>
                          </a:r>
                          <a:r>
                            <a:rPr lang="en-US" sz="18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values</a:t>
                          </a:r>
                          <a:endParaRPr lang="en-US" sz="18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306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err="1" smtClean="0">
                              <a:latin typeface="Trade Gothic LT Std Light" pitchFamily="34" charset="0"/>
                            </a:rPr>
                            <a:t>Pathloss</a:t>
                          </a:r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 coefficient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𝛾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306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Guard- zone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 (Unit Distance)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baseline="0" dirty="0" smtClean="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33068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baseline="0" dirty="0" smtClean="0">
                              <a:latin typeface="Trade Gothic LT Std Light" pitchFamily="34" charset="0"/>
                            </a:rPr>
                            <a:t>Common interferer density(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dirty="0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 (per unit area)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0.0005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3334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dirty="0" smtClean="0">
                              <a:latin typeface="Trade Gothic LT Std Light" pitchFamily="34" charset="0"/>
                            </a:rPr>
                            <a:t>Exclusive </a:t>
                          </a:r>
                          <a:r>
                            <a:rPr lang="en-US" sz="1800" b="0" i="0" baseline="0" dirty="0" smtClean="0">
                              <a:latin typeface="Trade Gothic LT Std Light" pitchFamily="34" charset="0"/>
                            </a:rPr>
                            <a:t>interferer density(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 (per unit area)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0.0095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3334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HL</a:t>
                          </a:r>
                          <a:r>
                            <a:rPr lang="en-US" sz="1800" baseline="0" dirty="0" smtClean="0">
                              <a:latin typeface="Trade Gothic LT Std Light" pitchFamily="34" charset="0"/>
                            </a:rPr>
                            <a:t> combiner parameter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  <a:tr h="3334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SL</a:t>
                          </a:r>
                          <a:r>
                            <a:rPr lang="en-US" sz="1800" baseline="0" dirty="0" smtClean="0">
                              <a:latin typeface="Trade Gothic LT Std Light" pitchFamily="34" charset="0"/>
                            </a:rPr>
                            <a:t> combiner parameter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800" dirty="0" smtClean="0">
                              <a:latin typeface="Trade Gothic LT Std Light" pitchFamily="34" charset="0"/>
                            </a:rPr>
                            <a:t>)</a:t>
                          </a:r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>
                              <a:latin typeface="Trade Gothic LT Std Light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2</m:t>
                              </m:r>
                            </m:oMath>
                          </a14:m>
                          <a:endParaRPr lang="en-US" sz="1800" dirty="0">
                            <a:latin typeface="Trade Gothic LT Std Light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5667815"/>
                  </p:ext>
                </p:extLst>
              </p:nvPr>
            </p:nvGraphicFramePr>
            <p:xfrm>
              <a:off x="282388" y="2057400"/>
              <a:ext cx="4267200" cy="3383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26970"/>
                    <a:gridCol w="940230"/>
                  </a:tblGrid>
                  <a:tr h="365760">
                    <a:tc grid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</a:t>
                          </a:r>
                          <a:r>
                            <a:rPr lang="en-US" sz="18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values</a:t>
                          </a:r>
                          <a:endParaRPr lang="en-US" sz="18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US" sz="1600" dirty="0">
                            <a:latin typeface="Trade Gothic LT Std Light" pitchFamily="34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t="-108333" r="-28388" b="-7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"/>
                          <a:stretch>
                            <a:fillRect l="-354545" t="-108333" r="-649" b="-750000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9048" r="-28388" b="-3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4545" t="-119048" r="-649" b="-32857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19048" r="-2838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4545" t="-219048" r="-649" b="-228571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319048" r="-2838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4545" t="-319048" r="-649" b="-12857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733333" r="-28388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4545" t="-733333" r="-649" b="-125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33333" r="-28388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4545" t="-833333" r="-649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Design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220" name="Picture 4" descr="C:\Users\Aditya\Documents\My Work\phd\Dissertation\Defense\NewRec_Mi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343400" cy="330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561667" y="2819400"/>
            <a:ext cx="0" cy="9144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3014990"/>
            <a:ext cx="1810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rade Gothic LT Std" pitchFamily="34" charset="0"/>
              </a:rPr>
              <a:t>10x improvement in </a:t>
            </a:r>
          </a:p>
          <a:p>
            <a:r>
              <a:rPr lang="en-US" sz="1400" dirty="0" smtClean="0">
                <a:latin typeface="Trade Gothic LT Std" pitchFamily="34" charset="0"/>
              </a:rPr>
              <a:t>outage probability</a:t>
            </a:r>
            <a:endParaRPr lang="en-US" sz="1400" dirty="0">
              <a:latin typeface="Trade Gothic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24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Joint interference statistics across separate antennae can also improve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cooperative reception</a:t>
            </a:r>
            <a:r>
              <a:rPr lang="en-US" dirty="0" smtClean="0"/>
              <a:t> strategies</a:t>
            </a:r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  <a:latin typeface="Vodafone Rg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5072C"/>
                </a:solidFill>
                <a:latin typeface="+mj-lt"/>
              </a:rPr>
              <a:t>System Model		             Performance-Cost tradeoff </a:t>
            </a:r>
          </a:p>
          <a:p>
            <a:pPr marL="0" indent="0">
              <a:buNone/>
            </a:pPr>
            <a:r>
              <a:rPr lang="en-US" sz="1800" dirty="0"/>
              <a:t>A distant base-station transmits a </a:t>
            </a:r>
            <a:r>
              <a:rPr lang="en-US" sz="1800" dirty="0" smtClean="0"/>
              <a:t>signal to </a:t>
            </a:r>
            <a:br>
              <a:rPr lang="en-US" sz="1800" dirty="0" smtClean="0"/>
            </a:br>
            <a:r>
              <a:rPr lang="en-US" sz="1800" dirty="0" smtClean="0"/>
              <a:t>the destination receiver (   ) surrounded by </a:t>
            </a:r>
            <a:br>
              <a:rPr lang="en-US" sz="1800" dirty="0" smtClean="0"/>
            </a:br>
            <a:r>
              <a:rPr lang="en-US" sz="1800" dirty="0" smtClean="0"/>
              <a:t>interferers (  ) and cooperative receivers (   )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 smtClean="0"/>
              <a:t>Which cooperative receiver should be selected to assist in signal reception?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743200" y="3841679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997416" y="4099596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16961" y="3344241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75722" y="3806850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45642" y="3413717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45244" y="3023752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flipH="1" flipV="1">
            <a:off x="2438400" y="3688639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flipH="1" flipV="1">
            <a:off x="1722033" y="3683403"/>
            <a:ext cx="138480" cy="166176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936770" y="3338757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679045" y="3199805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7433" y="3464517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507640" y="4223161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96953" y="3849579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35905" y="4190261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flipH="1" flipV="1">
            <a:off x="2299920" y="4015386"/>
            <a:ext cx="138480" cy="166176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flipH="1" flipV="1">
            <a:off x="3017433" y="4155460"/>
            <a:ext cx="138480" cy="166176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/>
          <p:cNvSpPr/>
          <p:nvPr/>
        </p:nvSpPr>
        <p:spPr>
          <a:xfrm flipH="1" flipV="1">
            <a:off x="3221820" y="3172581"/>
            <a:ext cx="138480" cy="166176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/>
          <p:cNvSpPr/>
          <p:nvPr/>
        </p:nvSpPr>
        <p:spPr>
          <a:xfrm flipH="1" flipV="1">
            <a:off x="2738009" y="3488571"/>
            <a:ext cx="138480" cy="166176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31833" y="3980631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flipH="1" flipV="1">
            <a:off x="4070785" y="2588078"/>
            <a:ext cx="138480" cy="166176"/>
          </a:xfrm>
          <a:prstGeom prst="triangle">
            <a:avLst/>
          </a:prstGeom>
          <a:noFill/>
          <a:ln>
            <a:prstDash val="sys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flipH="1" flipV="1">
            <a:off x="2610041" y="2320324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368515" y="2601690"/>
            <a:ext cx="138952" cy="1389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257800" y="4668465"/>
            <a:ext cx="30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-100" dirty="0" smtClean="0">
                <a:latin typeface="Trade Gothic LT Std" pitchFamily="34" charset="0"/>
              </a:rPr>
              <a:t>Antenna Separation (Distance Units)</a:t>
            </a:r>
            <a:endParaRPr lang="en-US" sz="1600" spc="-100" dirty="0">
              <a:latin typeface="Trade Gothic LT Std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4617697" y="2167587"/>
            <a:ext cx="4104105" cy="2827859"/>
            <a:chOff x="4617697" y="2167587"/>
            <a:chExt cx="4511972" cy="3108892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800600" y="2167587"/>
              <a:ext cx="0" cy="273956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4907146"/>
              <a:ext cx="4191000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617697" y="4907147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7697" y="4907147"/>
                  <a:ext cx="36580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8696537" y="4907147"/>
                  <a:ext cx="4331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6537" y="4907147"/>
                  <a:ext cx="43313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eform 19"/>
            <p:cNvSpPr/>
            <p:nvPr/>
          </p:nvSpPr>
          <p:spPr>
            <a:xfrm>
              <a:off x="4818580" y="2441950"/>
              <a:ext cx="3133618" cy="1685533"/>
            </a:xfrm>
            <a:custGeom>
              <a:avLst/>
              <a:gdLst>
                <a:gd name="connsiteX0" fmla="*/ 0 w 3133618"/>
                <a:gd name="connsiteY0" fmla="*/ 2938409 h 2946764"/>
                <a:gd name="connsiteX1" fmla="*/ 842481 w 3133618"/>
                <a:gd name="connsiteY1" fmla="*/ 2928135 h 2946764"/>
                <a:gd name="connsiteX2" fmla="*/ 1263721 w 3133618"/>
                <a:gd name="connsiteY2" fmla="*/ 2774022 h 2946764"/>
                <a:gd name="connsiteX3" fmla="*/ 1530849 w 3133618"/>
                <a:gd name="connsiteY3" fmla="*/ 2558265 h 2946764"/>
                <a:gd name="connsiteX4" fmla="*/ 2054831 w 3133618"/>
                <a:gd name="connsiteY4" fmla="*/ 2013735 h 2946764"/>
                <a:gd name="connsiteX5" fmla="*/ 2486346 w 3133618"/>
                <a:gd name="connsiteY5" fmla="*/ 1325366 h 2946764"/>
                <a:gd name="connsiteX6" fmla="*/ 2958957 w 3133618"/>
                <a:gd name="connsiteY6" fmla="*/ 380144 h 2946764"/>
                <a:gd name="connsiteX7" fmla="*/ 3133618 w 3133618"/>
                <a:gd name="connsiteY7" fmla="*/ 0 h 294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3618" h="2946764">
                  <a:moveTo>
                    <a:pt x="0" y="2938409"/>
                  </a:moveTo>
                  <a:cubicBezTo>
                    <a:pt x="315930" y="2946971"/>
                    <a:pt x="631861" y="2955533"/>
                    <a:pt x="842481" y="2928135"/>
                  </a:cubicBezTo>
                  <a:cubicBezTo>
                    <a:pt x="1053101" y="2900737"/>
                    <a:pt x="1148993" y="2835667"/>
                    <a:pt x="1263721" y="2774022"/>
                  </a:cubicBezTo>
                  <a:cubicBezTo>
                    <a:pt x="1378449" y="2712377"/>
                    <a:pt x="1398997" y="2684979"/>
                    <a:pt x="1530849" y="2558265"/>
                  </a:cubicBezTo>
                  <a:cubicBezTo>
                    <a:pt x="1662701" y="2431550"/>
                    <a:pt x="1895582" y="2219218"/>
                    <a:pt x="2054831" y="2013735"/>
                  </a:cubicBezTo>
                  <a:cubicBezTo>
                    <a:pt x="2214080" y="1808252"/>
                    <a:pt x="2335658" y="1597631"/>
                    <a:pt x="2486346" y="1325366"/>
                  </a:cubicBezTo>
                  <a:cubicBezTo>
                    <a:pt x="2637034" y="1053101"/>
                    <a:pt x="2851078" y="601038"/>
                    <a:pt x="2958957" y="380144"/>
                  </a:cubicBezTo>
                  <a:cubicBezTo>
                    <a:pt x="3066836" y="159250"/>
                    <a:pt x="3100227" y="79625"/>
                    <a:pt x="3133618" y="0"/>
                  </a:cubicBez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808306" y="2476072"/>
              <a:ext cx="4027469" cy="2298695"/>
            </a:xfrm>
            <a:custGeom>
              <a:avLst/>
              <a:gdLst>
                <a:gd name="connsiteX0" fmla="*/ 0 w 4027469"/>
                <a:gd name="connsiteY0" fmla="*/ 0 h 2298695"/>
                <a:gd name="connsiteX1" fmla="*/ 184934 w 4027469"/>
                <a:gd name="connsiteY1" fmla="*/ 369870 h 2298695"/>
                <a:gd name="connsiteX2" fmla="*/ 421240 w 4027469"/>
                <a:gd name="connsiteY2" fmla="*/ 1684962 h 2298695"/>
                <a:gd name="connsiteX3" fmla="*/ 986319 w 4027469"/>
                <a:gd name="connsiteY3" fmla="*/ 2229492 h 2298695"/>
                <a:gd name="connsiteX4" fmla="*/ 2661006 w 4027469"/>
                <a:gd name="connsiteY4" fmla="*/ 2291137 h 2298695"/>
                <a:gd name="connsiteX5" fmla="*/ 4027469 w 4027469"/>
                <a:gd name="connsiteY5" fmla="*/ 2280863 h 2298695"/>
                <a:gd name="connsiteX6" fmla="*/ 4027469 w 4027469"/>
                <a:gd name="connsiteY6" fmla="*/ 2280863 h 229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27469" h="2298695">
                  <a:moveTo>
                    <a:pt x="0" y="0"/>
                  </a:moveTo>
                  <a:cubicBezTo>
                    <a:pt x="57363" y="44521"/>
                    <a:pt x="114727" y="89043"/>
                    <a:pt x="184934" y="369870"/>
                  </a:cubicBezTo>
                  <a:cubicBezTo>
                    <a:pt x="255141" y="650697"/>
                    <a:pt x="287676" y="1375025"/>
                    <a:pt x="421240" y="1684962"/>
                  </a:cubicBezTo>
                  <a:cubicBezTo>
                    <a:pt x="554804" y="1994899"/>
                    <a:pt x="613025" y="2128463"/>
                    <a:pt x="986319" y="2229492"/>
                  </a:cubicBezTo>
                  <a:cubicBezTo>
                    <a:pt x="1359613" y="2330521"/>
                    <a:pt x="2661006" y="2291137"/>
                    <a:pt x="2661006" y="2291137"/>
                  </a:cubicBezTo>
                  <a:lnTo>
                    <a:pt x="4027469" y="2280863"/>
                  </a:lnTo>
                  <a:lnTo>
                    <a:pt x="4027469" y="2280863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452113" y="4433048"/>
              <a:ext cx="1929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Outage Probability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83792" y="2486500"/>
              <a:ext cx="1240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Power Cost</a:t>
              </a:r>
              <a:endParaRPr lang="en-US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Receiver Design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989707"/>
            <a:ext cx="435424" cy="57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Arc 54"/>
          <p:cNvSpPr/>
          <p:nvPr/>
        </p:nvSpPr>
        <p:spPr>
          <a:xfrm rot="3963010">
            <a:off x="48720" y="2773385"/>
            <a:ext cx="1408646" cy="140864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3963010">
            <a:off x="272544" y="3046898"/>
            <a:ext cx="960998" cy="96099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3963010">
            <a:off x="461410" y="3266466"/>
            <a:ext cx="583266" cy="58326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Total cost is evaluated using a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re-transmission</a:t>
                </a:r>
                <a:r>
                  <a:rPr lang="en-US" dirty="0" smtClean="0"/>
                  <a:t> based model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B5072C"/>
                    </a:solidFill>
                    <a:latin typeface="+mn-lt"/>
                  </a:rPr>
                  <a:t>Optimal Antenna Separation</a:t>
                </a: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B5072C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B5072C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B5072C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400" b="0" i="1" dirty="0" smtClean="0">
                  <a:solidFill>
                    <a:srgbClr val="B5072C"/>
                  </a:solidFill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B5072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B5072C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B5072C"/>
                            </a:solidFill>
                            <a:latin typeface="Cambria Math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B5072C"/>
                    </a:solidFill>
                    <a:latin typeface="+mj-lt"/>
                  </a:rPr>
                  <a:t>-Nearest Neighbor Selection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is the random variable describing </a:t>
                </a:r>
                <a:endParaRPr lang="en-US" sz="1600" dirty="0" smtClean="0"/>
              </a:p>
              <a:p>
                <a:pPr marL="0" indent="0">
                  <a:buNone/>
                </a:pPr>
                <a:r>
                  <a:rPr lang="en-US" sz="1600" dirty="0" smtClean="0"/>
                  <a:t>the </a:t>
                </a:r>
                <a:r>
                  <a:rPr lang="en-US" sz="1600" dirty="0"/>
                  <a:t>location of the k-</a:t>
                </a:r>
                <a:r>
                  <a:rPr lang="en-US" sz="1600" dirty="0" err="1"/>
                  <a:t>th</a:t>
                </a:r>
                <a:r>
                  <a:rPr lang="en-US" sz="1600" dirty="0"/>
                  <a:t> nearest </a:t>
                </a:r>
                <a:r>
                  <a:rPr lang="en-US" sz="1600" dirty="0" smtClean="0"/>
                  <a:t>neighbor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B5072C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B5072C"/>
                    </a:solidFill>
                    <a:latin typeface="+mj-lt"/>
                  </a:rPr>
                  <a:t>	</a:t>
                </a:r>
                <a:endParaRPr lang="en-US" sz="2400" dirty="0" smtClean="0">
                  <a:solidFill>
                    <a:srgbClr val="B5072C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B5072C"/>
                  </a:solidFill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B5072C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400" dirty="0" smtClean="0">
                  <a:solidFill>
                    <a:srgbClr val="B5072C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B5072C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B5072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6"/>
                <a:stretch>
                  <a:fillRect l="-1123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1963941"/>
                <a:ext cx="55626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  =  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arg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   ×       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𝑜𝑢𝑡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𝑜𝑢𝑡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63941"/>
                <a:ext cx="5562600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25908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rade Gothic LT Std" pitchFamily="34" charset="0"/>
              </a:rPr>
              <a:t>Optimal cooperative </a:t>
            </a:r>
            <a:br>
              <a:rPr lang="en-US" sz="1400" dirty="0" smtClean="0">
                <a:latin typeface="Trade Gothic LT Std" pitchFamily="34" charset="0"/>
              </a:rPr>
            </a:br>
            <a:r>
              <a:rPr lang="en-US" sz="1400" dirty="0" smtClean="0">
                <a:latin typeface="Trade Gothic LT Std" pitchFamily="34" charset="0"/>
              </a:rPr>
              <a:t>antenna location</a:t>
            </a:r>
            <a:endParaRPr lang="en-US" sz="1400" dirty="0">
              <a:latin typeface="Trade Gothic LT St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2590800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rade Gothic LT Std" pitchFamily="34" charset="0"/>
              </a:rPr>
              <a:t>Cost per </a:t>
            </a:r>
            <a:br>
              <a:rPr lang="en-US" sz="1400" dirty="0" smtClean="0">
                <a:latin typeface="Trade Gothic LT Std" pitchFamily="34" charset="0"/>
              </a:rPr>
            </a:br>
            <a:r>
              <a:rPr lang="en-US" sz="1400" dirty="0" smtClean="0">
                <a:latin typeface="Trade Gothic LT Std" pitchFamily="34" charset="0"/>
              </a:rPr>
              <a:t>re-transmission</a:t>
            </a:r>
            <a:endParaRPr lang="en-US" sz="1400" dirty="0">
              <a:latin typeface="Trade Gothic LT St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0640" y="2590800"/>
            <a:ext cx="1459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rade Gothic LT Std" pitchFamily="34" charset="0"/>
              </a:rPr>
              <a:t>Expected </a:t>
            </a:r>
            <a:br>
              <a:rPr lang="en-US" sz="1400" dirty="0" smtClean="0">
                <a:latin typeface="Trade Gothic LT Std" pitchFamily="34" charset="0"/>
              </a:rPr>
            </a:br>
            <a:r>
              <a:rPr lang="en-US" sz="1400" dirty="0" smtClean="0">
                <a:latin typeface="Trade Gothic LT Std" pitchFamily="34" charset="0"/>
              </a:rPr>
              <a:t>re-transmissions</a:t>
            </a:r>
            <a:endParaRPr lang="en-US" sz="1400" dirty="0">
              <a:latin typeface="Trade Gothic LT St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152400" y="4717321"/>
                <a:ext cx="5943600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   =  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arg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𝔼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×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𝑜𝑢𝑡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𝑜𝑢𝑡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𝑑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4717321"/>
                <a:ext cx="5943600" cy="714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534418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rade Gothic LT Std" pitchFamily="34" charset="0"/>
              </a:rPr>
              <a:t>Optimal k-</a:t>
            </a:r>
            <a:r>
              <a:rPr lang="en-US" sz="1400" dirty="0" err="1" smtClean="0">
                <a:latin typeface="Trade Gothic LT Std" pitchFamily="34" charset="0"/>
              </a:rPr>
              <a:t>th</a:t>
            </a:r>
            <a:r>
              <a:rPr lang="en-US" sz="1400" dirty="0" smtClean="0">
                <a:latin typeface="Trade Gothic LT Std" pitchFamily="34" charset="0"/>
              </a:rPr>
              <a:t> </a:t>
            </a:r>
            <a:br>
              <a:rPr lang="en-US" sz="1400" dirty="0" smtClean="0">
                <a:latin typeface="Trade Gothic LT Std" pitchFamily="34" charset="0"/>
              </a:rPr>
            </a:br>
            <a:r>
              <a:rPr lang="en-US" sz="1400" dirty="0" smtClean="0">
                <a:latin typeface="Trade Gothic LT Std" pitchFamily="34" charset="0"/>
              </a:rPr>
              <a:t>nearest neighbor</a:t>
            </a:r>
            <a:endParaRPr lang="en-US" sz="1400" dirty="0">
              <a:latin typeface="Trade Gothic LT St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4273" y="5344180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rade Gothic LT Std" pitchFamily="34" charset="0"/>
              </a:rPr>
              <a:t>Expected Cost of k-</a:t>
            </a:r>
            <a:r>
              <a:rPr lang="en-US" sz="1400" dirty="0" err="1" smtClean="0">
                <a:latin typeface="Trade Gothic LT Std" pitchFamily="34" charset="0"/>
              </a:rPr>
              <a:t>th</a:t>
            </a:r>
            <a:r>
              <a:rPr lang="en-US" sz="1400" dirty="0" smtClean="0">
                <a:latin typeface="Trade Gothic LT Std" pitchFamily="34" charset="0"/>
              </a:rPr>
              <a:t/>
            </a:r>
            <a:br>
              <a:rPr lang="en-US" sz="1400" dirty="0" smtClean="0">
                <a:latin typeface="Trade Gothic LT Std" pitchFamily="34" charset="0"/>
              </a:rPr>
            </a:br>
            <a:r>
              <a:rPr lang="en-US" sz="1400" dirty="0" smtClean="0">
                <a:latin typeface="Trade Gothic LT Std" pitchFamily="34" charset="0"/>
              </a:rPr>
              <a:t>re-transmission</a:t>
            </a:r>
            <a:endParaRPr lang="en-US" sz="1400" dirty="0">
              <a:latin typeface="Trade Gothic LT St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50933" y="1844228"/>
                <a:ext cx="388620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spc="-100" dirty="0" smtClean="0">
                    <a:latin typeface="Trade Gothic LT Std" pitchFamily="34" charset="0"/>
                  </a:rPr>
                  <a:t>Cooperative antenna power usage vs. separation. </a:t>
                </a:r>
                <a:br>
                  <a:rPr lang="en-US" sz="1400" spc="-100" dirty="0" smtClean="0">
                    <a:latin typeface="Trade Gothic LT Std" pitchFamily="34" charset="0"/>
                  </a:rPr>
                </a:br>
                <a:r>
                  <a:rPr lang="en-US" sz="1400" spc="-100" dirty="0" smtClean="0">
                    <a:latin typeface="Trade Gothic LT Std" pitchFamily="34" charset="0"/>
                  </a:rPr>
                  <a:t>Power usage increases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pc="-10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pc="-100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en-US" sz="1400" b="0" i="1" spc="-100" smtClean="0">
                            <a:latin typeface="Cambria Math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sz="1400" spc="-100" dirty="0" smtClean="0">
                    <a:latin typeface="Trade Gothic LT Std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1400" b="0" i="1" spc="-100" dirty="0" smtClean="0">
                        <a:latin typeface="Cambria Math"/>
                      </a:rPr>
                      <m:t>𝛾</m:t>
                    </m:r>
                    <m:r>
                      <a:rPr lang="en-US" sz="1400" b="0" i="1" spc="-100" dirty="0" smtClean="0">
                        <a:latin typeface="Cambria Math"/>
                      </a:rPr>
                      <m:t>=6</m:t>
                    </m:r>
                  </m:oMath>
                </a14:m>
                <a:r>
                  <a:rPr lang="en-US" sz="1400" spc="-100" dirty="0" smtClean="0">
                    <a:latin typeface="Trade Gothic LT Std" pitchFamily="34" charset="0"/>
                  </a:rPr>
                  <a:t>) with 10mW fixed overhead and usage of 150mW at 50 distance units.</a:t>
                </a:r>
              </a:p>
              <a:p>
                <a:pPr algn="ctr"/>
                <a:r>
                  <a:rPr lang="en-US" sz="1400" spc="-100" dirty="0" smtClean="0">
                    <a:latin typeface="Trade Gothic LT Std" pitchFamily="34" charset="0"/>
                  </a:rPr>
                  <a:t>10% Outage probability per individual antenna.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33" y="1844228"/>
                <a:ext cx="3886201" cy="954107"/>
              </a:xfrm>
              <a:prstGeom prst="rect">
                <a:avLst/>
              </a:prstGeom>
              <a:blipFill rotWithShape="1">
                <a:blip r:embed="rId9"/>
                <a:stretch>
                  <a:fillRect t="-1282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C:\Users\Aditya\Documents\My Work\phd\Dissertation\Defense\Graph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87483"/>
            <a:ext cx="3763963" cy="3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In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r>
              <a:rPr lang="en-US" dirty="0" smtClean="0"/>
              <a:t>, the contributions of my dissertation are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B5073D"/>
                </a:solidFill>
                <a:latin typeface="+mj-lt"/>
              </a:rPr>
              <a:t>A framework for modeling multi-antenna interference</a:t>
            </a:r>
          </a:p>
          <a:p>
            <a:pPr marL="800100" lvl="1" indent="-514350"/>
            <a:r>
              <a:rPr lang="en-US" sz="2200" dirty="0" smtClean="0">
                <a:latin typeface="Trade Gothic LT Std" pitchFamily="34" charset="0"/>
              </a:rPr>
              <a:t>Interference statistics are mix of spatial isotropy and spatial independence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B5073D"/>
                </a:solidFill>
                <a:latin typeface="+mj-lt"/>
              </a:rPr>
              <a:t>Statistical modeling of multi-antenna interference</a:t>
            </a:r>
            <a:r>
              <a:rPr lang="en-US" sz="2400" dirty="0" smtClean="0"/>
              <a:t> </a:t>
            </a:r>
          </a:p>
          <a:p>
            <a:pPr marL="800100" lvl="1" indent="-514350"/>
            <a:r>
              <a:rPr lang="en-US" sz="2200" dirty="0" smtClean="0">
                <a:latin typeface="Trade Gothic LT Std" pitchFamily="34" charset="0"/>
              </a:rPr>
              <a:t>Co-located antennae in networks without guard zones</a:t>
            </a:r>
            <a:endParaRPr lang="en-US" sz="2200" dirty="0">
              <a:latin typeface="Trade Gothic LT Std" pitchFamily="34" charset="0"/>
            </a:endParaRPr>
          </a:p>
          <a:p>
            <a:pPr marL="800100" lvl="1" indent="-514350"/>
            <a:r>
              <a:rPr lang="en-US" sz="2200" dirty="0" smtClean="0">
                <a:latin typeface="Trade Gothic LT Std" pitchFamily="34" charset="0"/>
              </a:rPr>
              <a:t>Two geographically separate antennae in networks with guard zones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B5073D"/>
                </a:solidFill>
                <a:latin typeface="+mj-lt"/>
              </a:rPr>
              <a:t>Outage performance analysis of conventional receivers in networks without guard zones</a:t>
            </a:r>
          </a:p>
          <a:p>
            <a:pPr marL="800100" lvl="1" indent="-514350"/>
            <a:r>
              <a:rPr lang="en-US" sz="2200" dirty="0" smtClean="0">
                <a:latin typeface="Trade Gothic LT Std" pitchFamily="34" charset="0"/>
              </a:rPr>
              <a:t>Accurate outage probability expressions inform receiver design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B5073D"/>
                </a:solidFill>
                <a:latin typeface="+mj-lt"/>
              </a:rPr>
              <a:t>Design of receiver algorithms with improved performance in impulsive interference</a:t>
            </a:r>
          </a:p>
          <a:p>
            <a:pPr lvl="1"/>
            <a:r>
              <a:rPr lang="en-US" sz="2200" dirty="0">
                <a:latin typeface="Trade Gothic LT Std" pitchFamily="34" charset="0"/>
              </a:rPr>
              <a:t>Order of magnitude reduction in outage probability compared to linear receivers</a:t>
            </a:r>
          </a:p>
          <a:p>
            <a:pPr lvl="1"/>
            <a:r>
              <a:rPr lang="en-US" sz="2200" dirty="0" smtClean="0">
                <a:latin typeface="Trade Gothic LT Std" pitchFamily="34" charset="0"/>
              </a:rPr>
              <a:t>80% reduction in power by using physically separate antennae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6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Future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B5073D"/>
                </a:solidFill>
                <a:latin typeface="+mn-lt"/>
              </a:rPr>
              <a:t>Statistical Modeling</a:t>
            </a:r>
          </a:p>
          <a:p>
            <a:r>
              <a:rPr lang="en-US" dirty="0" smtClean="0"/>
              <a:t>Non-Poisson distribution of interferer locations</a:t>
            </a:r>
          </a:p>
          <a:p>
            <a:r>
              <a:rPr lang="en-US" dirty="0" smtClean="0"/>
              <a:t>&gt;2 physically separate antennae in a field of interferers</a:t>
            </a:r>
          </a:p>
          <a:p>
            <a:r>
              <a:rPr lang="en-US" dirty="0" smtClean="0"/>
              <a:t>Physically separate antennae in a centralized network</a:t>
            </a:r>
          </a:p>
          <a:p>
            <a:r>
              <a:rPr lang="en-US" dirty="0" smtClean="0"/>
              <a:t>Temporal modeling of interference statistics with correlated fields of randomly distributed interferers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B5073D"/>
                </a:solidFill>
                <a:latin typeface="+mj-lt"/>
              </a:rPr>
              <a:t>Performance Analysis</a:t>
            </a:r>
          </a:p>
          <a:p>
            <a:r>
              <a:rPr lang="en-US" dirty="0" smtClean="0"/>
              <a:t>Performance analysis of multi-antenna wireless networks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B5073D"/>
                </a:solidFill>
                <a:latin typeface="+mn-lt"/>
              </a:rPr>
              <a:t>Receiver Design</a:t>
            </a:r>
          </a:p>
          <a:p>
            <a:r>
              <a:rPr lang="en-US" dirty="0" smtClean="0"/>
              <a:t>Closed form expressions and bounds on performance of non-linear receivers</a:t>
            </a:r>
          </a:p>
          <a:p>
            <a:r>
              <a:rPr lang="en-US" dirty="0" smtClean="0"/>
              <a:t>Incorporate interference modeling into conventional relaying strategies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5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B5072C"/>
                </a:solidFill>
                <a:latin typeface="+mj-lt"/>
              </a:rPr>
              <a:t>Journal Papers</a:t>
            </a:r>
          </a:p>
          <a:p>
            <a:pPr marL="347472" indent="-347472">
              <a:buFont typeface="+mj-lt"/>
              <a:buAutoNum type="arabicPeriod"/>
            </a:pPr>
            <a:r>
              <a:rPr lang="en-US" sz="1400" dirty="0" smtClean="0"/>
              <a:t>A. Chopra</a:t>
            </a:r>
            <a:r>
              <a:rPr lang="en-US" sz="1400" dirty="0"/>
              <a:t> and B. L. Evans,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Outage Probability for Diversity Combining in Interference-Limited Channels</a:t>
            </a:r>
            <a:r>
              <a:rPr lang="en-US" sz="1400" dirty="0"/>
              <a:t>'', </a:t>
            </a:r>
            <a:r>
              <a:rPr lang="en-US" sz="1400" i="1" dirty="0"/>
              <a:t>IEEE Transactions on Wireless Communications</a:t>
            </a:r>
            <a:r>
              <a:rPr lang="en-US" sz="1400" dirty="0"/>
              <a:t>, submitted Sep. 14, </a:t>
            </a:r>
            <a:r>
              <a:rPr lang="en-US" sz="1400" dirty="0" smtClean="0"/>
              <a:t>2011</a:t>
            </a:r>
          </a:p>
          <a:p>
            <a:pPr marL="347472" indent="-347472">
              <a:buFont typeface="+mj-lt"/>
              <a:buAutoNum type="arabicPeriod"/>
            </a:pPr>
            <a:r>
              <a:rPr lang="en-US" sz="1400" dirty="0" smtClean="0"/>
              <a:t>A. Chopra and B. L. Evans, ``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Joint Statistics of Radio Frequency Interference in Multi-Antenna Receivers</a:t>
            </a:r>
            <a:r>
              <a:rPr lang="en-US" sz="1400" dirty="0" smtClean="0"/>
              <a:t>'', </a:t>
            </a:r>
            <a:r>
              <a:rPr lang="en-US" sz="1400" i="1" dirty="0" smtClean="0"/>
              <a:t>IEEE Transactions on Signal Processing</a:t>
            </a:r>
            <a:r>
              <a:rPr lang="en-US" sz="1400" dirty="0" smtClean="0"/>
              <a:t>, accepted with minor mandatory changes.</a:t>
            </a:r>
          </a:p>
          <a:p>
            <a:pPr marL="347472" indent="-347472">
              <a:buFont typeface="+mj-lt"/>
              <a:buAutoNum type="arabicPeriod"/>
            </a:pPr>
            <a:r>
              <a:rPr lang="en-US" sz="1400" dirty="0" smtClean="0"/>
              <a:t>A. Chopra</a:t>
            </a:r>
            <a:r>
              <a:rPr lang="en-US" sz="1400" dirty="0"/>
              <a:t> and B. L. Evans,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Design of Sparse Filters for Channel Shortening</a:t>
            </a:r>
            <a:r>
              <a:rPr lang="en-US" sz="1400" dirty="0"/>
              <a:t>'', </a:t>
            </a:r>
            <a:r>
              <a:rPr lang="en-US" sz="1400" i="1" dirty="0"/>
              <a:t>Journal of Signal Processing Systems</a:t>
            </a:r>
            <a:r>
              <a:rPr lang="en-US" sz="1400" dirty="0"/>
              <a:t>, May 2011, 14 pages, DOI </a:t>
            </a:r>
            <a:r>
              <a:rPr lang="en-US" sz="1400" dirty="0" smtClean="0"/>
              <a:t>10.1007/s11265-011-0591-0</a:t>
            </a:r>
          </a:p>
          <a:p>
            <a:pPr marL="0" indent="0">
              <a:buNone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B5073D"/>
                </a:solidFill>
                <a:latin typeface="+mj-lt"/>
              </a:rPr>
              <a:t>Conference Papers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A. Chopra</a:t>
            </a:r>
            <a:r>
              <a:rPr lang="en-US" sz="1400" dirty="0"/>
              <a:t> and B. L. Evans,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Design of Sparse Filters for Channel Shortening</a:t>
            </a:r>
            <a:r>
              <a:rPr lang="en-US" sz="1400" dirty="0"/>
              <a:t>'', </a:t>
            </a:r>
            <a:r>
              <a:rPr lang="en-US" sz="1400" i="1" dirty="0"/>
              <a:t>Proc.</a:t>
            </a:r>
            <a:r>
              <a:rPr lang="en-US" sz="1400" dirty="0"/>
              <a:t> </a:t>
            </a:r>
            <a:r>
              <a:rPr lang="en-US" sz="1400" i="1" dirty="0"/>
              <a:t>IEEE Int. Conf. on Acoustics, Speech, and Signal Proc.</a:t>
            </a:r>
            <a:r>
              <a:rPr lang="en-US" sz="1400" dirty="0"/>
              <a:t>, Mar. 14-19, 2010, Dallas, Texas USA</a:t>
            </a:r>
            <a:r>
              <a:rPr lang="en-US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A. Chopra</a:t>
            </a:r>
            <a:r>
              <a:rPr lang="en-US" sz="1400" dirty="0"/>
              <a:t>, K. </a:t>
            </a:r>
            <a:r>
              <a:rPr lang="en-US" sz="1400" dirty="0" err="1"/>
              <a:t>Gulati</a:t>
            </a:r>
            <a:r>
              <a:rPr lang="en-US" sz="1400" dirty="0"/>
              <a:t>, B. L. Evans, K. R. Tinsley, and C. </a:t>
            </a:r>
            <a:r>
              <a:rPr lang="en-US" sz="1400" dirty="0" err="1"/>
              <a:t>Sreerama</a:t>
            </a:r>
            <a:r>
              <a:rPr lang="en-US" sz="1400" dirty="0"/>
              <a:t>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Performance Bounds of MIMO Receivers in the Presence of Radio Frequency </a:t>
            </a: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Interference</a:t>
            </a:r>
            <a:r>
              <a:rPr lang="en-US" sz="1400" dirty="0"/>
              <a:t>'', </a:t>
            </a:r>
            <a:r>
              <a:rPr lang="en-US" sz="1400" i="1" dirty="0"/>
              <a:t>Proc.</a:t>
            </a:r>
            <a:r>
              <a:rPr lang="en-US" sz="1400" dirty="0"/>
              <a:t> </a:t>
            </a:r>
            <a:r>
              <a:rPr lang="en-US" sz="1400" i="1" dirty="0"/>
              <a:t>IEEE Int. Conf. on Acoustics, Speech, and Signal Proc.</a:t>
            </a:r>
            <a:r>
              <a:rPr lang="en-US" sz="1400" dirty="0"/>
              <a:t>, Apr. 19-24, 2009, Taipei, Taiwan</a:t>
            </a:r>
            <a:r>
              <a:rPr lang="en-US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K</a:t>
            </a:r>
            <a:r>
              <a:rPr lang="en-US" sz="1400" dirty="0"/>
              <a:t>. </a:t>
            </a:r>
            <a:r>
              <a:rPr lang="en-US" sz="1400" dirty="0" err="1"/>
              <a:t>Gulati</a:t>
            </a:r>
            <a:r>
              <a:rPr lang="en-US" sz="1400" dirty="0"/>
              <a:t>, A. Chopra, B. L. Evans, and K. R. Tinsley,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Statistical Modeling of Co-Channel Interference</a:t>
            </a:r>
            <a:r>
              <a:rPr lang="en-US" sz="1400" dirty="0"/>
              <a:t>'', </a:t>
            </a:r>
            <a:r>
              <a:rPr lang="en-US" sz="1400" i="1" dirty="0"/>
              <a:t>Proc.</a:t>
            </a:r>
            <a:r>
              <a:rPr lang="en-US" sz="1400" dirty="0"/>
              <a:t> </a:t>
            </a:r>
            <a:r>
              <a:rPr lang="en-US" sz="1400" i="1" dirty="0"/>
              <a:t>IEEE Int. Global Communications Conf.</a:t>
            </a:r>
            <a:r>
              <a:rPr lang="en-US" sz="1400" dirty="0"/>
              <a:t>, Nov. 30-Dec. 4, 2009, Honolulu, Hawaii</a:t>
            </a:r>
            <a:r>
              <a:rPr lang="en-US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K</a:t>
            </a:r>
            <a:r>
              <a:rPr lang="en-US" sz="1400" dirty="0"/>
              <a:t>. </a:t>
            </a:r>
            <a:r>
              <a:rPr lang="en-US" sz="1400" dirty="0" err="1"/>
              <a:t>Gulati</a:t>
            </a:r>
            <a:r>
              <a:rPr lang="en-US" sz="1400" dirty="0"/>
              <a:t>, A. Chopra, R. W. Heath, Jr., B. L. Evans, K. R. Tinsley, and X. E. Lin,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MIMO Receiver Design in the Presence of Radio Frequency Interference</a:t>
            </a:r>
            <a:r>
              <a:rPr lang="en-US" sz="1400" dirty="0"/>
              <a:t>'', </a:t>
            </a:r>
            <a:r>
              <a:rPr lang="en-US" sz="1400" i="1" dirty="0"/>
              <a:t>Proc.</a:t>
            </a:r>
            <a:r>
              <a:rPr lang="en-US" sz="1400" dirty="0"/>
              <a:t> </a:t>
            </a:r>
            <a:r>
              <a:rPr lang="en-US" sz="1400" i="1" dirty="0"/>
              <a:t>IEEE Int. Global Communications Conf.</a:t>
            </a:r>
            <a:r>
              <a:rPr lang="en-US" sz="1400" dirty="0"/>
              <a:t>, Nov. 30-Dec. 4th, 2008, New Orleans, LA USA</a:t>
            </a:r>
            <a:r>
              <a:rPr lang="en-US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A</a:t>
            </a:r>
            <a:r>
              <a:rPr lang="en-US" sz="1400" dirty="0"/>
              <a:t>. G. Olson, A. Chopra, Y. </a:t>
            </a:r>
            <a:r>
              <a:rPr lang="en-US" sz="1400" dirty="0" err="1"/>
              <a:t>Mortazavi</a:t>
            </a:r>
            <a:r>
              <a:rPr lang="en-US" sz="1400" dirty="0"/>
              <a:t>, I. C. Wong, and B. L. Evans,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Real-Time MIMO Discrete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</a:rPr>
              <a:t>Multitone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 Transceiver Testbed</a:t>
            </a:r>
            <a:r>
              <a:rPr lang="en-US" sz="1400" dirty="0"/>
              <a:t>'', </a:t>
            </a:r>
            <a:r>
              <a:rPr lang="en-US" sz="1400" i="1" dirty="0"/>
              <a:t>Proc.</a:t>
            </a:r>
            <a:r>
              <a:rPr lang="en-US" sz="1400" dirty="0"/>
              <a:t> </a:t>
            </a:r>
            <a:r>
              <a:rPr lang="en-US" sz="1400" i="1" dirty="0" err="1"/>
              <a:t>Asilomar</a:t>
            </a:r>
            <a:r>
              <a:rPr lang="en-US" sz="1400" i="1" dirty="0"/>
              <a:t> Conf. on Signals, Systems, and Computers</a:t>
            </a:r>
            <a:r>
              <a:rPr lang="en-US" sz="1400" dirty="0"/>
              <a:t>, Nov. 4-7, 2007, Pacific Grove, CA USA.</a:t>
            </a:r>
            <a:endParaRPr lang="en-US" sz="1400" dirty="0" smtClean="0"/>
          </a:p>
          <a:p>
            <a:pPr marL="0" indent="0">
              <a:buNone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B5072C"/>
                </a:solidFill>
                <a:latin typeface="+mj-lt"/>
              </a:rPr>
              <a:t>In preparation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A. Chopra and B. L. Evans, ``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Joint Statistics of Interference Across Two Separate Antennae</a:t>
            </a:r>
            <a:r>
              <a:rPr lang="en-US" sz="1400" dirty="0" smtClean="0"/>
              <a:t>''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29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219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Wireless communication systems are increasingly using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multiple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antennae </a:t>
            </a:r>
            <a:r>
              <a:rPr lang="en-US" dirty="0" smtClean="0"/>
              <a:t>to meet demand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C:\Users\Aditya\Documents\My Work\phd\Dissertation\Defense\Graph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3810001"/>
            <a:ext cx="36856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068362"/>
              </p:ext>
            </p:extLst>
          </p:nvPr>
        </p:nvGraphicFramePr>
        <p:xfrm>
          <a:off x="152400" y="3581400"/>
          <a:ext cx="88392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8600"/>
                <a:gridCol w="48006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rade Gothic LT Std" pitchFamily="34" charset="0"/>
                        </a:rPr>
                        <a:t>Multiplexing</a:t>
                      </a:r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rade Gothic LT Std" pitchFamily="34" charset="0"/>
                        </a:rPr>
                        <a:t>Diversity</a:t>
                      </a:r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1800" spc="-100" dirty="0" smtClean="0">
                        <a:latin typeface="Trade Gothic LT Std" pitchFamily="34" charset="0"/>
                      </a:endParaRPr>
                    </a:p>
                    <a:p>
                      <a:pPr algn="ctr"/>
                      <a:r>
                        <a:rPr lang="en-US" sz="1800" spc="-100" dirty="0" smtClean="0">
                          <a:latin typeface="Trade Gothic LT Std" pitchFamily="34" charset="0"/>
                        </a:rPr>
                        <a:t>Multiple</a:t>
                      </a:r>
                      <a:r>
                        <a:rPr lang="en-US" sz="1800" spc="-100" baseline="0" dirty="0" smtClean="0">
                          <a:latin typeface="Trade Gothic LT Std" pitchFamily="34" charset="0"/>
                        </a:rPr>
                        <a:t> data streams are transmitted simultaneously to increase data rate</a:t>
                      </a:r>
                      <a:endParaRPr lang="en-US" sz="1800" spc="-1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spc="-100" dirty="0" smtClean="0">
                        <a:latin typeface="Trade Gothic LT Std" pitchFamily="34" charset="0"/>
                      </a:endParaRPr>
                    </a:p>
                    <a:p>
                      <a:pPr algn="ctr"/>
                      <a:r>
                        <a:rPr lang="en-US" sz="1800" spc="-100" dirty="0" smtClean="0">
                          <a:latin typeface="Trade Gothic LT Std" pitchFamily="34" charset="0"/>
                        </a:rPr>
                        <a:t>Antenna</a:t>
                      </a:r>
                      <a:r>
                        <a:rPr lang="en-US" sz="1800" spc="-100" baseline="0" dirty="0" smtClean="0">
                          <a:latin typeface="Trade Gothic LT Std" pitchFamily="34" charset="0"/>
                        </a:rPr>
                        <a:t>e with strong channels compensate for antennae with weak channels to increase reliability</a:t>
                      </a:r>
                      <a:endParaRPr lang="en-US" sz="1800" spc="-1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0976" y="1592222"/>
            <a:ext cx="718447" cy="9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80" y="1662252"/>
            <a:ext cx="390544" cy="81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 flipH="1" flipV="1">
            <a:off x="2873824" y="1230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H="1" flipV="1">
            <a:off x="2873824" y="17642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flipH="1" flipV="1">
            <a:off x="2873824" y="2754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flipH="1" flipV="1">
            <a:off x="6535800" y="1230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flipH="1" flipV="1">
            <a:off x="6535800" y="17642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flipH="1" flipV="1">
            <a:off x="6535800" y="2754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483424" y="1154668"/>
            <a:ext cx="2615070" cy="1828800"/>
          </a:xfrm>
          <a:prstGeom prst="cloud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B5072C"/>
                </a:solidFill>
              </a:rPr>
              <a:t>Wireless Channel</a:t>
            </a:r>
            <a:endParaRPr lang="en-US" b="1" dirty="0">
              <a:solidFill>
                <a:srgbClr val="B5072C"/>
              </a:solidFill>
            </a:endParaRPr>
          </a:p>
        </p:txBody>
      </p:sp>
      <p:cxnSp>
        <p:nvCxnSpPr>
          <p:cNvPr id="22" name="Straight Connector 21"/>
          <p:cNvCxnSpPr>
            <a:stCxn id="4" idx="3"/>
            <a:endCxn id="7" idx="5"/>
          </p:cNvCxnSpPr>
          <p:nvPr/>
        </p:nvCxnSpPr>
        <p:spPr>
          <a:xfrm flipV="1">
            <a:off x="1959423" y="1313956"/>
            <a:ext cx="949021" cy="7551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3"/>
            <a:endCxn id="8" idx="5"/>
          </p:cNvCxnSpPr>
          <p:nvPr/>
        </p:nvCxnSpPr>
        <p:spPr>
          <a:xfrm flipV="1">
            <a:off x="1959423" y="1847356"/>
            <a:ext cx="949021" cy="221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3"/>
            <a:endCxn id="9" idx="4"/>
          </p:cNvCxnSpPr>
          <p:nvPr/>
        </p:nvCxnSpPr>
        <p:spPr>
          <a:xfrm>
            <a:off x="1959423" y="2069068"/>
            <a:ext cx="914401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1"/>
            <a:endCxn id="17" idx="1"/>
          </p:cNvCxnSpPr>
          <p:nvPr/>
        </p:nvCxnSpPr>
        <p:spPr>
          <a:xfrm flipH="1" flipV="1">
            <a:off x="6639660" y="1313956"/>
            <a:ext cx="872820" cy="7551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1"/>
            <a:endCxn id="18" idx="1"/>
          </p:cNvCxnSpPr>
          <p:nvPr/>
        </p:nvCxnSpPr>
        <p:spPr>
          <a:xfrm flipH="1" flipV="1">
            <a:off x="6639660" y="1847356"/>
            <a:ext cx="872820" cy="221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1"/>
            <a:endCxn id="19" idx="2"/>
          </p:cNvCxnSpPr>
          <p:nvPr/>
        </p:nvCxnSpPr>
        <p:spPr>
          <a:xfrm flipH="1">
            <a:off x="6674280" y="2069068"/>
            <a:ext cx="83820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1"/>
          </p:cNvCxnSpPr>
          <p:nvPr/>
        </p:nvCxnSpPr>
        <p:spPr>
          <a:xfrm flipH="1">
            <a:off x="2977684" y="1313956"/>
            <a:ext cx="7343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8" idx="1"/>
          </p:cNvCxnSpPr>
          <p:nvPr/>
        </p:nvCxnSpPr>
        <p:spPr>
          <a:xfrm flipH="1">
            <a:off x="2977684" y="1847356"/>
            <a:ext cx="5057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9" idx="1"/>
          </p:cNvCxnSpPr>
          <p:nvPr/>
        </p:nvCxnSpPr>
        <p:spPr>
          <a:xfrm flipH="1">
            <a:off x="2977684" y="2837956"/>
            <a:ext cx="6581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845624" y="1307068"/>
            <a:ext cx="7343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101884" y="1840468"/>
            <a:ext cx="5057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9484" y="2831068"/>
            <a:ext cx="6581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23666" y="2831068"/>
            <a:ext cx="20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ade Gothic LT Std" pitchFamily="34" charset="0"/>
              </a:rPr>
              <a:t>Transmit Antennae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86743" y="2831068"/>
            <a:ext cx="198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ade Gothic LT Std" pitchFamily="34" charset="0"/>
              </a:rPr>
              <a:t>Receive Antennae</a:t>
            </a:r>
            <a:endParaRPr lang="en-US" dirty="0">
              <a:latin typeface="Trade Gothic LT Std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943064" y="2113440"/>
            <a:ext cx="0" cy="36244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97708" y="2113440"/>
            <a:ext cx="0" cy="36244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flipH="1" flipV="1">
            <a:off x="3261783" y="4177224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flipH="1" flipV="1">
            <a:off x="3261783" y="469684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>
            <a:endCxn id="32" idx="5"/>
          </p:cNvCxnSpPr>
          <p:nvPr/>
        </p:nvCxnSpPr>
        <p:spPr>
          <a:xfrm flipV="1">
            <a:off x="2364691" y="4260312"/>
            <a:ext cx="931712" cy="55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4" idx="5"/>
          </p:cNvCxnSpPr>
          <p:nvPr/>
        </p:nvCxnSpPr>
        <p:spPr>
          <a:xfrm flipV="1">
            <a:off x="2362200" y="4779936"/>
            <a:ext cx="934203" cy="507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3" idx="4"/>
          </p:cNvCxnSpPr>
          <p:nvPr/>
        </p:nvCxnSpPr>
        <p:spPr>
          <a:xfrm>
            <a:off x="2362200" y="4818906"/>
            <a:ext cx="905933" cy="4251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 flipH="1" flipV="1">
            <a:off x="3268133" y="5244024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826309" y="4818906"/>
            <a:ext cx="5358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371600" y="453282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rade Gothic LT Std" pitchFamily="34" charset="0"/>
              </a:rPr>
              <a:t>0</a:t>
            </a:r>
            <a:r>
              <a:rPr lang="en-US" dirty="0" smtClean="0">
                <a:solidFill>
                  <a:srgbClr val="F24C97"/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rgbClr val="F24C97"/>
                </a:solidFill>
                <a:latin typeface="Trade Gothic LT Std" pitchFamily="34" charset="0"/>
              </a:rPr>
              <a:t>0</a:t>
            </a:r>
            <a:endParaRPr lang="en-US" dirty="0">
              <a:solidFill>
                <a:srgbClr val="F24C97"/>
              </a:solidFill>
              <a:latin typeface="Trade Gothic LT St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41176" y="4036492"/>
            <a:ext cx="5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11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819400" y="4493692"/>
            <a:ext cx="5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rade Gothic LT Std" pitchFamily="34" charset="0"/>
              </a:rPr>
              <a:t>10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917376" y="4863024"/>
            <a:ext cx="5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24C97"/>
                </a:solidFill>
                <a:latin typeface="Trade Gothic LT Std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3494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References</a:t>
            </a:r>
          </a:p>
          <a:p>
            <a:pPr marL="0" indent="0">
              <a:buNone/>
            </a:pPr>
            <a:endParaRPr lang="en-US" dirty="0"/>
          </a:p>
          <a:p>
            <a:pPr marL="320040" indent="-320040" fontAlgn="auto">
              <a:spcBef>
                <a:spcPts val="20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en-US" sz="3600" dirty="0"/>
              <a:t>RFI </a:t>
            </a:r>
            <a:r>
              <a:rPr lang="en-US" sz="3600" dirty="0" smtClean="0"/>
              <a:t>Modeling</a:t>
            </a:r>
          </a:p>
          <a:p>
            <a:pPr marL="320040" indent="-320040" fontAlgn="auto">
              <a:spcBef>
                <a:spcPts val="200"/>
              </a:spcBef>
              <a:spcAft>
                <a:spcPts val="0"/>
              </a:spcAft>
              <a:buFont typeface="Wingdings"/>
              <a:buNone/>
              <a:defRPr/>
            </a:pPr>
            <a:endParaRPr lang="en-US" sz="3600" dirty="0"/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dirty="0"/>
              <a:t>D. Middleton, “Non-Gaussian noise models in signal processing for telecommunications: New methods and results for Class A and Class B noise models”, </a:t>
            </a:r>
            <a:r>
              <a:rPr lang="en-GB" i="1" dirty="0"/>
              <a:t>IEEE Trans. Info. Theory</a:t>
            </a:r>
            <a:r>
              <a:rPr lang="en-GB" dirty="0"/>
              <a:t>, vol. 45, no. 4, pp. 1129-1149, May 1999.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Ilow</a:t>
            </a:r>
            <a:r>
              <a:rPr lang="en-US" dirty="0"/>
              <a:t> and D . </a:t>
            </a:r>
            <a:r>
              <a:rPr lang="en-US" dirty="0" err="1"/>
              <a:t>Hatzinakos</a:t>
            </a:r>
            <a:r>
              <a:rPr lang="en-US" dirty="0"/>
              <a:t>, “Analytic alpha-stable noise modeling in a Poisson field of interferers or </a:t>
            </a:r>
            <a:r>
              <a:rPr lang="en-US" dirty="0" err="1"/>
              <a:t>scatterers</a:t>
            </a:r>
            <a:r>
              <a:rPr lang="en-US" dirty="0"/>
              <a:t>”,  </a:t>
            </a:r>
            <a:r>
              <a:rPr lang="en-US" i="1" dirty="0"/>
              <a:t>IEEE Trans. on Signal Proc.,</a:t>
            </a:r>
            <a:r>
              <a:rPr lang="en-US" dirty="0"/>
              <a:t> vol. 46, no. 6, pp. 1601-1611, Jun. 1998.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dirty="0"/>
              <a:t>E. S. Sousa, “Performance of a spread spectrum packet radio network link in a Poisson field of interferers,” </a:t>
            </a:r>
            <a:r>
              <a:rPr lang="en-US" i="1" dirty="0"/>
              <a:t>IEEE Trans. on Info. Theory</a:t>
            </a:r>
            <a:r>
              <a:rPr lang="en-US" dirty="0"/>
              <a:t>, vol. 38, no. 6, pp. 1743–1754, Nov. 1992.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dirty="0"/>
              <a:t>X. Yang and A. </a:t>
            </a:r>
            <a:r>
              <a:rPr lang="en-US" dirty="0" err="1"/>
              <a:t>Petropulu</a:t>
            </a:r>
            <a:r>
              <a:rPr lang="en-US" dirty="0"/>
              <a:t>, “Co-channel interference modeling and analysis in a Poisson field of interferers in wireless communications,” </a:t>
            </a:r>
            <a:r>
              <a:rPr lang="en-US" i="1" dirty="0"/>
              <a:t>IEEE Trans. on Signal Proc.</a:t>
            </a:r>
            <a:r>
              <a:rPr lang="en-US" dirty="0"/>
              <a:t>, vol. 51, no. 1, pp. 64–76, Jan. 2003</a:t>
            </a:r>
            <a:r>
              <a:rPr lang="en-US" dirty="0" smtClean="0"/>
              <a:t>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dirty="0"/>
              <a:t> Cisco visual networking index: Global mobile data traffic forecast update</a:t>
            </a:r>
            <a:r>
              <a:rPr lang="en-US" dirty="0" smtClean="0"/>
              <a:t>, 2010 - 2015</a:t>
            </a:r>
            <a:r>
              <a:rPr lang="en-US" dirty="0"/>
              <a:t>. Technical report, Feb. 2011</a:t>
            </a:r>
            <a:r>
              <a:rPr lang="en-US" dirty="0" smtClean="0"/>
              <a:t>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US" dirty="0"/>
              <a:t> John P. Nolan.    Multivariate stable densities and distribution functions</a:t>
            </a:r>
            <a:r>
              <a:rPr lang="en-US" dirty="0" smtClean="0"/>
              <a:t>: general </a:t>
            </a:r>
            <a:r>
              <a:rPr lang="en-US" dirty="0"/>
              <a:t>and elliptical case. </a:t>
            </a:r>
            <a:r>
              <a:rPr lang="en-US" dirty="0" smtClean="0"/>
              <a:t>Deutsche </a:t>
            </a:r>
            <a:r>
              <a:rPr lang="en-US" dirty="0" err="1"/>
              <a:t>Bundesbank’s</a:t>
            </a:r>
            <a:r>
              <a:rPr lang="en-US" dirty="0"/>
              <a:t> Annual Fall </a:t>
            </a:r>
            <a:r>
              <a:rPr lang="en-US" dirty="0" smtClean="0"/>
              <a:t>Conference</a:t>
            </a:r>
            <a:r>
              <a:rPr lang="en-US" dirty="0"/>
              <a:t>, 2005.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Performance Analysis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Ping </a:t>
            </a:r>
            <a:r>
              <a:rPr lang="en-US" dirty="0" err="1"/>
              <a:t>Gao</a:t>
            </a:r>
            <a:r>
              <a:rPr lang="en-US" dirty="0"/>
              <a:t> and C. </a:t>
            </a:r>
            <a:r>
              <a:rPr lang="en-US" dirty="0" err="1"/>
              <a:t>Tepedelenlioglu</a:t>
            </a:r>
            <a:r>
              <a:rPr lang="en-US" dirty="0"/>
              <a:t>. Space-time coding over fading </a:t>
            </a:r>
            <a:r>
              <a:rPr lang="en-US" dirty="0" smtClean="0"/>
              <a:t>channels with </a:t>
            </a:r>
            <a:r>
              <a:rPr lang="en-US" dirty="0"/>
              <a:t>impulsive noise.    IEEE </a:t>
            </a:r>
            <a:r>
              <a:rPr lang="en-US" dirty="0" smtClean="0"/>
              <a:t>Transactions </a:t>
            </a:r>
            <a:r>
              <a:rPr lang="en-US" dirty="0"/>
              <a:t>on Wireless Communications</a:t>
            </a:r>
            <a:r>
              <a:rPr lang="en-US" dirty="0" smtClean="0"/>
              <a:t>, 6(1</a:t>
            </a:r>
            <a:r>
              <a:rPr lang="en-US" dirty="0"/>
              <a:t>):220–229, Jan. 2007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A. </a:t>
            </a:r>
            <a:r>
              <a:rPr lang="en-US" dirty="0" err="1"/>
              <a:t>Rajan</a:t>
            </a:r>
            <a:r>
              <a:rPr lang="en-US" dirty="0"/>
              <a:t> and C. </a:t>
            </a:r>
            <a:r>
              <a:rPr lang="en-US" dirty="0" err="1"/>
              <a:t>Tepedelenlioglu</a:t>
            </a:r>
            <a:r>
              <a:rPr lang="en-US" dirty="0"/>
              <a:t>. Diversity combining over Rayleigh </a:t>
            </a:r>
            <a:r>
              <a:rPr lang="en-US" dirty="0" smtClean="0"/>
              <a:t>fading channels </a:t>
            </a:r>
            <a:r>
              <a:rPr lang="en-US" dirty="0"/>
              <a:t>with symmetric alpha-stable noise.  IEEE Transactions on </a:t>
            </a:r>
            <a:r>
              <a:rPr lang="en-US" dirty="0" smtClean="0"/>
              <a:t>Wireless </a:t>
            </a:r>
            <a:r>
              <a:rPr lang="en-US" dirty="0"/>
              <a:t>Communications, 9(9):2968–2976, 2010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S. </a:t>
            </a:r>
            <a:r>
              <a:rPr lang="en-US" dirty="0" err="1"/>
              <a:t>Niranjayan</a:t>
            </a:r>
            <a:r>
              <a:rPr lang="en-US" dirty="0"/>
              <a:t> and N. C. Beaulieu. The BER optimal linear rake receiver </a:t>
            </a:r>
            <a:r>
              <a:rPr lang="en-US" dirty="0" smtClean="0"/>
              <a:t>for signal </a:t>
            </a:r>
            <a:r>
              <a:rPr lang="en-US" dirty="0"/>
              <a:t>detection in symmetric alpha-stable noise.   IEEE Transactions </a:t>
            </a:r>
            <a:r>
              <a:rPr lang="en-US" dirty="0" smtClean="0"/>
              <a:t>on Communications</a:t>
            </a:r>
            <a:r>
              <a:rPr lang="en-US" dirty="0"/>
              <a:t>, 57(12):3585–3588, 2009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C. </a:t>
            </a:r>
            <a:r>
              <a:rPr lang="en-US" dirty="0" err="1"/>
              <a:t>Tepedelenlioglu</a:t>
            </a:r>
            <a:r>
              <a:rPr lang="en-US" dirty="0"/>
              <a:t> and Ping </a:t>
            </a:r>
            <a:r>
              <a:rPr lang="en-US" dirty="0" err="1"/>
              <a:t>Gao</a:t>
            </a:r>
            <a:r>
              <a:rPr lang="en-US" dirty="0"/>
              <a:t>. On diversity reception over fading </a:t>
            </a:r>
            <a:r>
              <a:rPr lang="en-US" dirty="0" smtClean="0"/>
              <a:t>channels </a:t>
            </a:r>
            <a:r>
              <a:rPr lang="en-US" dirty="0"/>
              <a:t>with impulsive noise.    IEEE Transactions on Vehicular Technology</a:t>
            </a:r>
            <a:r>
              <a:rPr lang="en-US" dirty="0" smtClean="0"/>
              <a:t>, 54(6</a:t>
            </a:r>
            <a:r>
              <a:rPr lang="en-US" dirty="0"/>
              <a:t>):2037–2047, Nov. 2005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G. A. </a:t>
            </a:r>
            <a:r>
              <a:rPr lang="en-US" dirty="0" err="1"/>
              <a:t>Tsihrintzis</a:t>
            </a:r>
            <a:r>
              <a:rPr lang="en-US" dirty="0"/>
              <a:t> and C. L. </a:t>
            </a:r>
            <a:r>
              <a:rPr lang="en-US" dirty="0" err="1"/>
              <a:t>Nikias</a:t>
            </a:r>
            <a:r>
              <a:rPr lang="en-US" dirty="0"/>
              <a:t>.   Performance of optimum and </a:t>
            </a:r>
            <a:r>
              <a:rPr lang="en-US" dirty="0" smtClean="0"/>
              <a:t>suboptimum </a:t>
            </a:r>
            <a:r>
              <a:rPr lang="en-US" dirty="0"/>
              <a:t>receivers in the presence of impulsive noise modeled as an </a:t>
            </a:r>
            <a:r>
              <a:rPr lang="en-US" dirty="0" smtClean="0"/>
              <a:t>alpha stable </a:t>
            </a:r>
            <a:r>
              <a:rPr lang="en-US" dirty="0"/>
              <a:t>process.   IEEE Transactions on Communications, 43(234):904–914</a:t>
            </a:r>
            <a:r>
              <a:rPr lang="en-US" dirty="0" smtClean="0"/>
              <a:t>, 1995</a:t>
            </a:r>
            <a:r>
              <a:rPr lang="en-US" dirty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/>
              <a:buNone/>
              <a:defRPr/>
            </a:pPr>
            <a:endParaRPr lang="en-US" sz="3600" dirty="0" smtClean="0"/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/>
              <a:buNone/>
              <a:defRPr/>
            </a:pPr>
            <a:r>
              <a:rPr lang="en-US" sz="3600" dirty="0" smtClean="0"/>
              <a:t>Receiver Design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Wingdings"/>
              <a:buNone/>
              <a:defRPr/>
            </a:pPr>
            <a:endParaRPr lang="en-US" sz="3600" dirty="0"/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</a:rPr>
              <a:t>A. 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Spaulding and D. Middleton, “Optimum Reception in an Impulsive Interference Environment-Part I: Coherent Detection”, </a:t>
            </a:r>
            <a:r>
              <a:rPr lang="en-GB" i="1" dirty="0">
                <a:solidFill>
                  <a:srgbClr val="000000"/>
                </a:solidFill>
                <a:cs typeface="Arial" pitchFamily="34" charset="0"/>
              </a:rPr>
              <a:t>IEEE Trans. Comm</a:t>
            </a:r>
            <a:r>
              <a:rPr lang="en-GB" dirty="0">
                <a:solidFill>
                  <a:srgbClr val="000000"/>
                </a:solidFill>
                <a:cs typeface="Arial" pitchFamily="34" charset="0"/>
              </a:rPr>
              <a:t>., vol. 25, no. 9, Sep. 1977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  <a:defRPr/>
            </a:pPr>
            <a:r>
              <a:rPr lang="en-GB" dirty="0">
                <a:solidFill>
                  <a:srgbClr val="000000"/>
                </a:solidFill>
              </a:rPr>
              <a:t>J.G. Gonzalez and G.R. </a:t>
            </a:r>
            <a:r>
              <a:rPr lang="en-GB" dirty="0" err="1">
                <a:solidFill>
                  <a:srgbClr val="000000"/>
                </a:solidFill>
              </a:rPr>
              <a:t>Arce</a:t>
            </a:r>
            <a:r>
              <a:rPr lang="en-GB" dirty="0">
                <a:solidFill>
                  <a:srgbClr val="000000"/>
                </a:solidFill>
              </a:rPr>
              <a:t>, “Optimality of the Myriad Filter in Practical Impulsive-Noise Environments”, </a:t>
            </a:r>
            <a:r>
              <a:rPr lang="en-GB" i="1" dirty="0">
                <a:solidFill>
                  <a:srgbClr val="000000"/>
                </a:solidFill>
              </a:rPr>
              <a:t>IEEE Trans. on Signal Proc.</a:t>
            </a:r>
            <a:r>
              <a:rPr lang="en-GB" dirty="0">
                <a:solidFill>
                  <a:srgbClr val="000000"/>
                </a:solidFill>
              </a:rPr>
              <a:t>, vol. 49, no. 2, Feb 2001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GB" dirty="0"/>
              <a:t>S. </a:t>
            </a:r>
            <a:r>
              <a:rPr lang="en-GB" dirty="0" err="1"/>
              <a:t>Ambike</a:t>
            </a:r>
            <a:r>
              <a:rPr lang="en-GB" dirty="0"/>
              <a:t>, J. </a:t>
            </a:r>
            <a:r>
              <a:rPr lang="en-GB" dirty="0" err="1"/>
              <a:t>Ilow</a:t>
            </a:r>
            <a:r>
              <a:rPr lang="en-GB" dirty="0"/>
              <a:t>, and D. </a:t>
            </a:r>
            <a:r>
              <a:rPr lang="en-GB" dirty="0" err="1"/>
              <a:t>Hatzinakos</a:t>
            </a:r>
            <a:r>
              <a:rPr lang="en-GB" dirty="0"/>
              <a:t>, “Detection for binary transmission in a mixture of Gaussian noise and impulsive noise modelled as an alpha-stable process,” </a:t>
            </a:r>
            <a:r>
              <a:rPr lang="en-GB" i="1" dirty="0"/>
              <a:t>IEEE Signal Proc. Letters</a:t>
            </a:r>
            <a:r>
              <a:rPr lang="en-GB" dirty="0"/>
              <a:t>, vol. 1, pp. 55–57, Mar. 1994. 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US" dirty="0"/>
              <a:t>O. B. S. Ali, C. Cardinal, and F. Gagnon.   Performance of optimum </a:t>
            </a:r>
            <a:r>
              <a:rPr lang="en-US" dirty="0" smtClean="0"/>
              <a:t>combining </a:t>
            </a:r>
            <a:r>
              <a:rPr lang="en-US" dirty="0"/>
              <a:t>in a Poisson field of interferers and Rayleigh fading channels. </a:t>
            </a:r>
            <a:r>
              <a:rPr lang="en-US" dirty="0" smtClean="0"/>
              <a:t>IEEE Transactions </a:t>
            </a:r>
            <a:r>
              <a:rPr lang="en-US" dirty="0"/>
              <a:t>on Wireless Communications, 9(8):2461–2467, 2010</a:t>
            </a:r>
            <a:r>
              <a:rPr lang="en-US" dirty="0" smtClean="0"/>
              <a:t>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US" dirty="0"/>
              <a:t>Andres </a:t>
            </a:r>
            <a:r>
              <a:rPr lang="en-US" dirty="0" err="1"/>
              <a:t>Altieri</a:t>
            </a:r>
            <a:r>
              <a:rPr lang="en-US" dirty="0"/>
              <a:t>, Leonardo Rey Vega, Cecilia G. Galarza, and Pablo </a:t>
            </a:r>
            <a:r>
              <a:rPr lang="en-US" dirty="0" err="1"/>
              <a:t>Piantanida</a:t>
            </a:r>
            <a:r>
              <a:rPr lang="en-US" dirty="0" smtClean="0"/>
              <a:t>. Cooperative </a:t>
            </a:r>
            <a:r>
              <a:rPr lang="en-US" dirty="0"/>
              <a:t>strategies for interference-limited wireless networks. In Proc</a:t>
            </a:r>
            <a:r>
              <a:rPr lang="en-US" dirty="0" smtClean="0"/>
              <a:t>. IEEE </a:t>
            </a:r>
            <a:r>
              <a:rPr lang="en-US" dirty="0"/>
              <a:t>International Symposium on Information Theory, pages 1623–1627</a:t>
            </a:r>
            <a:r>
              <a:rPr lang="en-US" dirty="0" smtClean="0"/>
              <a:t>, 2011.</a:t>
            </a:r>
          </a:p>
          <a:p>
            <a:pPr marL="231775" indent="-231775" fontAlgn="auto">
              <a:spcBef>
                <a:spcPts val="2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 startAt="3"/>
              <a:defRPr/>
            </a:pPr>
            <a:r>
              <a:rPr lang="en-US" dirty="0"/>
              <a:t>  Y. Chen and R. S. Blum.   Efficient algorithms for sequence detection </a:t>
            </a:r>
            <a:r>
              <a:rPr lang="en-US" dirty="0" smtClean="0"/>
              <a:t>in non-Gaussian </a:t>
            </a:r>
            <a:r>
              <a:rPr lang="en-US" dirty="0"/>
              <a:t>noise with </a:t>
            </a:r>
            <a:r>
              <a:rPr lang="en-US" dirty="0" err="1"/>
              <a:t>intersymbol</a:t>
            </a:r>
            <a:r>
              <a:rPr lang="en-US" dirty="0"/>
              <a:t> interference.  IEEE Transactions </a:t>
            </a:r>
            <a:r>
              <a:rPr lang="en-US" dirty="0" smtClean="0"/>
              <a:t>on Communications</a:t>
            </a:r>
            <a:r>
              <a:rPr lang="en-US" dirty="0"/>
              <a:t>, 48(8):1249–1252, Aug. 2000.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rade Gothic LT Std" pitchFamily="34" charset="0"/>
              </a:rPr>
              <a:t>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rade Gothic LT Std" pitchFamily="34" charset="0"/>
              </a:rPr>
              <a:t>bout me</a:t>
            </a:r>
          </a:p>
          <a:p>
            <a:pPr marL="0" indent="0">
              <a:buNone/>
            </a:pPr>
            <a:r>
              <a:rPr lang="en-US" sz="2000" dirty="0" smtClean="0"/>
              <a:t>Member of the Wireless Networking and Communications Group at The University </a:t>
            </a:r>
            <a:r>
              <a:rPr lang="en-US" sz="2000" dirty="0"/>
              <a:t>of Texas at Austin</a:t>
            </a:r>
            <a:r>
              <a:rPr lang="en-US" sz="2000" dirty="0" smtClean="0"/>
              <a:t> since 2006.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Vodafone Rg" pitchFamily="34" charset="0"/>
              </a:rPr>
              <a:t>Completed projects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Vodafone Rg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Vodafone Rg" pitchFamily="34" charset="0"/>
              </a:rPr>
              <a:t>Currently active projects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Vodafone Rg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5895"/>
              </p:ext>
            </p:extLst>
          </p:nvPr>
        </p:nvGraphicFramePr>
        <p:xfrm>
          <a:off x="304800" y="1981200"/>
          <a:ext cx="86106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3710"/>
                <a:gridCol w="55968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 Light" pitchFamily="34" charset="0"/>
                        </a:rPr>
                        <a:t>ADSL</a:t>
                      </a:r>
                      <a:r>
                        <a:rPr lang="en-US" sz="1600" baseline="0" dirty="0" smtClean="0">
                          <a:latin typeface="Trade Gothic LT Std Light" pitchFamily="34" charset="0"/>
                        </a:rPr>
                        <a:t> testbed (Oil &amp; Gas) 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 Light" pitchFamily="34" charset="0"/>
                        </a:rPr>
                        <a:t>2 x 2 wired multicarrier communications testbed using PXI hardware, x86 processor, real-time operating system and </a:t>
                      </a:r>
                      <a:r>
                        <a:rPr lang="en-US" sz="1600" dirty="0" err="1" smtClean="0">
                          <a:latin typeface="Trade Gothic LT Std Light" pitchFamily="34" charset="0"/>
                        </a:rPr>
                        <a:t>LabVIEW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rade Gothic LT Std Light" pitchFamily="34" charset="0"/>
                        </a:rPr>
                        <a:t>Spur modeling/mitigation (NI)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 Light" pitchFamily="34" charset="0"/>
                        </a:rPr>
                        <a:t>Detect and classify spurious signals; fixed and floating-point algorithms to mitigate spurs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820231"/>
              </p:ext>
            </p:extLst>
          </p:nvPr>
        </p:nvGraphicFramePr>
        <p:xfrm>
          <a:off x="304800" y="4191000"/>
          <a:ext cx="8610600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3710"/>
                <a:gridCol w="5596890"/>
              </a:tblGrid>
              <a:tr h="35182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 Light" pitchFamily="34" charset="0"/>
                        </a:rPr>
                        <a:t>Interference</a:t>
                      </a:r>
                      <a:r>
                        <a:rPr lang="en-US" sz="1600" baseline="0" dirty="0" smtClean="0">
                          <a:latin typeface="Trade Gothic LT Std Light" pitchFamily="34" charset="0"/>
                        </a:rPr>
                        <a:t> modeling and mitigation (Intel)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 Light" pitchFamily="34" charset="0"/>
                        </a:rPr>
                        <a:t>Statistical models of interference; receiver algorithms to mitigate interference; MATLAB toolbox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Trade Gothic LT Std Light" pitchFamily="34" charset="0"/>
                        </a:rPr>
                        <a:t>Impulsive noise mitigation in OFDM (NI)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 Light" pitchFamily="34" charset="0"/>
                        </a:rPr>
                        <a:t>Non-parametric interference </a:t>
                      </a:r>
                      <a:r>
                        <a:rPr lang="en-US" sz="1600" dirty="0" err="1" smtClean="0">
                          <a:latin typeface="Trade Gothic LT Std Light" pitchFamily="34" charset="0"/>
                        </a:rPr>
                        <a:t>mitigiation</a:t>
                      </a:r>
                      <a:r>
                        <a:rPr lang="en-US" sz="1600" dirty="0" smtClean="0">
                          <a:latin typeface="Trade Gothic LT Std Light" pitchFamily="34" charset="0"/>
                        </a:rPr>
                        <a:t> for wireless OFDM receivers using PXI hardware, FPGAs, and </a:t>
                      </a:r>
                      <a:r>
                        <a:rPr lang="en-US" sz="1600" dirty="0" err="1" smtClean="0">
                          <a:latin typeface="Trade Gothic LT Std Light" pitchFamily="34" charset="0"/>
                        </a:rPr>
                        <a:t>LabVIEW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</a:tr>
              <a:tr h="12192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Trade Gothic LT Std Light" pitchFamily="34" charset="0"/>
                        </a:rPr>
                        <a:t>Powerline</a:t>
                      </a:r>
                      <a:r>
                        <a:rPr lang="en-US" sz="1600" baseline="0" dirty="0" smtClean="0">
                          <a:latin typeface="Trade Gothic LT Std Light" pitchFamily="34" charset="0"/>
                        </a:rPr>
                        <a:t> communications (TI, </a:t>
                      </a:r>
                      <a:r>
                        <a:rPr lang="en-US" sz="1600" baseline="0" dirty="0" err="1" smtClean="0">
                          <a:latin typeface="Trade Gothic LT Std Light" pitchFamily="34" charset="0"/>
                        </a:rPr>
                        <a:t>Freescale</a:t>
                      </a:r>
                      <a:r>
                        <a:rPr lang="en-US" sz="1600" baseline="0" dirty="0" smtClean="0">
                          <a:latin typeface="Trade Gothic LT Std Light" pitchFamily="34" charset="0"/>
                        </a:rPr>
                        <a:t>, SRC)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rade Gothic LT Std Light" pitchFamily="34" charset="0"/>
                        </a:rPr>
                        <a:t>Modeling and mitigating impulsive noise; building multichannel multicarrier communications testbed using PXI hardware, x86 processor, real-time operating system, </a:t>
                      </a:r>
                      <a:r>
                        <a:rPr lang="en-US" sz="1600" dirty="0" err="1" smtClean="0">
                          <a:latin typeface="Trade Gothic LT Std Light" pitchFamily="34" charset="0"/>
                        </a:rPr>
                        <a:t>LabVIEW</a:t>
                      </a:r>
                      <a:endParaRPr lang="en-US" sz="1600" dirty="0">
                        <a:latin typeface="Trade Gothic LT Std Light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Interference mitigation has been </a:t>
            </a:r>
            <a:br>
              <a:rPr lang="en-US" dirty="0" smtClean="0"/>
            </a:br>
            <a:r>
              <a:rPr lang="en-US" dirty="0" smtClean="0"/>
              <a:t>an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rade Gothic LT Std" pitchFamily="34" charset="0"/>
              </a:rPr>
              <a:t>active area of research</a:t>
            </a:r>
            <a:r>
              <a:rPr lang="en-US" dirty="0" smtClean="0"/>
              <a:t> over the past decade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338641"/>
              </p:ext>
            </p:extLst>
          </p:nvPr>
        </p:nvGraphicFramePr>
        <p:xfrm>
          <a:off x="500063" y="1905000"/>
          <a:ext cx="8143875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1937"/>
                <a:gridCol w="407193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ctora LT Std Light" pitchFamily="34" charset="0"/>
                        </a:rPr>
                        <a:t>INTERFERENCE MITIGATION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ctora LT Std Light" pitchFamily="34" charset="0"/>
                        </a:rPr>
                        <a:t> STRATEGY</a:t>
                      </a:r>
                      <a:endParaRPr lang="en-US" sz="200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ctora LT Std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Vectora LT Std Light" pitchFamily="34" charset="0"/>
                        </a:rPr>
                        <a:t/>
                      </a:r>
                      <a:br>
                        <a:rPr lang="en-US" sz="2000" dirty="0" smtClean="0">
                          <a:latin typeface="Vectora LT Std Light" pitchFamily="34" charset="0"/>
                        </a:rPr>
                      </a:br>
                      <a:r>
                        <a:rPr lang="en-US" sz="20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Vectora LT Std Light" pitchFamily="34" charset="0"/>
                        </a:rPr>
                        <a:t>LIMITATIONS</a:t>
                      </a:r>
                      <a:endParaRPr lang="en-US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Vectora LT Std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odafone Rg" pitchFamily="34" charset="0"/>
                        </a:rPr>
                        <a:t>Hardware</a:t>
                      </a:r>
                      <a:r>
                        <a:rPr lang="en-US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odafone Rg" pitchFamily="34" charset="0"/>
                        </a:rPr>
                        <a:t> design</a:t>
                      </a:r>
                      <a:endParaRPr lang="en-US" sz="20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Vodafone Rg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latin typeface="Trade Gothic LT Std Light" pitchFamily="34" charset="0"/>
                        </a:rPr>
                        <a:t>Receiver</a:t>
                      </a: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 shielding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Trade Gothic LT Std Light" pitchFamily="34" charset="0"/>
                        </a:rPr>
                        <a:t>Does</a:t>
                      </a: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 not mitigate interference from devices using same spectrum</a:t>
                      </a:r>
                      <a:endParaRPr lang="en-US" sz="2000" dirty="0">
                        <a:latin typeface="Trade Gothic LT Std Light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odafone Rg" pitchFamily="34" charset="0"/>
                        </a:rPr>
                        <a:t>Network</a:t>
                      </a:r>
                      <a:r>
                        <a:rPr lang="en-US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odafone Rg" pitchFamily="34" charset="0"/>
                        </a:rPr>
                        <a:t> planning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Resource allocation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 dirty="0" err="1" smtClean="0">
                          <a:latin typeface="Trade Gothic LT Std Light" pitchFamily="34" charset="0"/>
                        </a:rPr>
                        <a:t>Basestation</a:t>
                      </a: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 coordination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Partial frequency re-use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Trade Gothic LT Std Light" pitchFamily="34" charset="0"/>
                        </a:rPr>
                        <a:t>Requires</a:t>
                      </a: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 user coordination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Trade Gothic LT Std Light" pitchFamily="34" charset="0"/>
                        </a:rPr>
                        <a:t>Slow</a:t>
                      </a: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 updates</a:t>
                      </a:r>
                      <a:endParaRPr lang="en-US" sz="2000" dirty="0">
                        <a:latin typeface="Trade Gothic LT Std Light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odafone Rg" pitchFamily="34" charset="0"/>
                        </a:rPr>
                        <a:t>Receiver algorithms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latin typeface="Trade Gothic LT Std Light" pitchFamily="34" charset="0"/>
                        </a:rPr>
                        <a:t>Interference</a:t>
                      </a: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 cancellation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dirty="0" smtClean="0">
                          <a:latin typeface="Trade Gothic LT Std Light" pitchFamily="34" charset="0"/>
                        </a:rPr>
                        <a:t>Interference alignment</a:t>
                      </a:r>
                      <a:endParaRPr lang="en-US" sz="2000" baseline="0" dirty="0" smtClean="0">
                        <a:latin typeface="Trade Gothic LT Std Light" pitchFamily="34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Statistical interference mitigation</a:t>
                      </a:r>
                      <a:endParaRPr lang="en-US" sz="2000" dirty="0" smtClean="0">
                        <a:latin typeface="Trade Gothic LT Std Light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Trade Gothic LT Std Light" pitchFamily="34" charset="0"/>
                        </a:rPr>
                        <a:t>Require</a:t>
                      </a: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 user coordination and channel state information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en-US" sz="2000" baseline="0" dirty="0" smtClean="0">
                          <a:latin typeface="Trade Gothic LT Std Light" pitchFamily="34" charset="0"/>
                        </a:rPr>
                        <a:t>Statistical methods require accurate interference models</a:t>
                      </a:r>
                      <a:endParaRPr lang="en-US" sz="2000" dirty="0">
                        <a:latin typeface="Trade Gothic LT Std Light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3246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Interference Mitigation Techniques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65250"/>
            <a:ext cx="5410200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8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Interference alignment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10BC58EB-B53E-4311-B483-31C7ADD055D0}" type="slidenum">
              <a:rPr lang="en-US"/>
              <a:pPr>
                <a:defRPr/>
              </a:pPr>
              <a:t>36</a:t>
            </a:fld>
            <a:endParaRPr lang="en-US"/>
          </a:p>
        </p:txBody>
      </p:sp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815498"/>
            <a:ext cx="6400800" cy="512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67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Interference cancellation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J. G. Andrews, ”Interference Cancellation for Cellular Systems: A Contemporary Overview”, </a:t>
            </a:r>
            <a:r>
              <a:rPr lang="en-US" sz="1800" i="1" dirty="0" smtClean="0">
                <a:solidFill>
                  <a:schemeClr val="tx1"/>
                </a:solidFill>
              </a:rPr>
              <a:t>IEEE Wireless Communications Magazine</a:t>
            </a:r>
            <a:r>
              <a:rPr lang="en-US" sz="1800" dirty="0" smtClean="0">
                <a:solidFill>
                  <a:schemeClr val="tx1"/>
                </a:solidFill>
              </a:rPr>
              <a:t>, Vol. 12, No. 2, pp. 19-29, April 2005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D1847405-C7A2-48B1-915C-CDA50AB0BD6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560515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352799"/>
            <a:ext cx="4572000" cy="21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49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en-GB" dirty="0" err="1" smtClean="0"/>
              <a:t>Femtocell</a:t>
            </a:r>
            <a:r>
              <a:rPr lang="en-GB" dirty="0" smtClean="0"/>
              <a:t> Networks</a:t>
            </a:r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endParaRPr lang="en-GB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V. Chandrasekhar, J. G. Andrews and A. Gatherer, "</a:t>
            </a:r>
            <a:r>
              <a:rPr lang="en-US" sz="1800" dirty="0" err="1" smtClean="0">
                <a:solidFill>
                  <a:schemeClr val="tx1"/>
                </a:solidFill>
              </a:rPr>
              <a:t>Femtocell</a:t>
            </a:r>
            <a:r>
              <a:rPr lang="en-US" sz="1800" dirty="0" smtClean="0">
                <a:solidFill>
                  <a:schemeClr val="tx1"/>
                </a:solidFill>
              </a:rPr>
              <a:t> Networks: a Survey", </a:t>
            </a:r>
            <a:r>
              <a:rPr lang="en-US" sz="1800" i="1" dirty="0" smtClean="0">
                <a:solidFill>
                  <a:schemeClr val="tx1"/>
                </a:solidFill>
              </a:rPr>
              <a:t>IEEE Communications Magazine</a:t>
            </a:r>
            <a:r>
              <a:rPr lang="en-US" sz="1800" dirty="0" smtClean="0">
                <a:solidFill>
                  <a:schemeClr val="tx1"/>
                </a:solidFill>
              </a:rPr>
              <a:t>, Vol. 46, No. 9, pp. 59-67, September 2008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9EB04939-658E-4423-A0E5-6001C4CA2C19}" type="slidenum">
              <a:rPr lang="en-US"/>
              <a:pPr>
                <a:defRPr/>
              </a:pPr>
              <a:t>38</a:t>
            </a:fld>
            <a:endParaRPr lang="en-US"/>
          </a:p>
        </p:txBody>
      </p:sp>
      <p:pic>
        <p:nvPicPr>
          <p:cNvPr id="665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420" y="1219200"/>
            <a:ext cx="8545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4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Spectrum Occupied by Typical Standards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57423510-DE68-423B-A026-74904ABF38D2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EBF262E-1D6A-4EAD-BCAE-69A1278117B8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52968"/>
              </p:ext>
            </p:extLst>
          </p:nvPr>
        </p:nvGraphicFramePr>
        <p:xfrm>
          <a:off x="287867" y="1536700"/>
          <a:ext cx="8534399" cy="4206877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371438"/>
                <a:gridCol w="1418364"/>
                <a:gridCol w="1957249"/>
                <a:gridCol w="3787348"/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Carrier (GHz)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Wireless Networking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Interfering  Clocks and Busses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Bluetooth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Personal Area Network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Gigabit Ethernet, PCI Express Bus, 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IEEE 802. 11 b/g/n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Wireless LAN (Wi-Fi)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Gigabit Ethernet, PCI Express Bus, 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IEEE 802.16e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2.5–2.69 </a:t>
                      </a:r>
                      <a:b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3.3–3.8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5.725–5.85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Mobile Broadband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Wi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-Max)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PCI Express Bus,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IEEE 802.11a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Wireless LAN (Wi-Fi)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PCI Express Bus,</a:t>
                      </a:r>
                      <a:b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LCD clock harmonics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66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anchorCtr="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/>
          <p:cNvSpPr txBox="1"/>
          <p:nvPr/>
        </p:nvSpPr>
        <p:spPr>
          <a:xfrm>
            <a:off x="3276600" y="2644914"/>
            <a:ext cx="1702709" cy="707886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rade Gothic LT Std" pitchFamily="34" charset="0"/>
              </a:rPr>
              <a:t>Adj. Channel </a:t>
            </a:r>
            <a:br>
              <a:rPr lang="en-US" sz="2000" dirty="0" smtClean="0">
                <a:latin typeface="Trade Gothic LT Std" pitchFamily="34" charset="0"/>
              </a:rPr>
            </a:br>
            <a:r>
              <a:rPr lang="en-US" sz="2000" dirty="0" smtClean="0">
                <a:latin typeface="Trade Gothic LT Std" pitchFamily="34" charset="0"/>
              </a:rPr>
              <a:t>Interference</a:t>
            </a:r>
            <a:endParaRPr lang="en-US" sz="2400" dirty="0">
              <a:latin typeface="Trade Gothic LT Std" pitchFamily="34" charset="0"/>
            </a:endParaRPr>
          </a:p>
        </p:txBody>
      </p:sp>
      <p:cxnSp>
        <p:nvCxnSpPr>
          <p:cNvPr id="130" name="Straight Arrow Connector 129"/>
          <p:cNvCxnSpPr/>
          <p:nvPr/>
        </p:nvCxnSpPr>
        <p:spPr>
          <a:xfrm flipH="1" flipV="1">
            <a:off x="2857030" y="3214914"/>
            <a:ext cx="3133742" cy="3886199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343400" y="4267200"/>
            <a:ext cx="2895600" cy="0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242416" y="3276600"/>
            <a:ext cx="1512758" cy="0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growing mobile user population with increasing wireless data demand leads to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interference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rade Gothic LT Std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-2362200" y="-156270"/>
            <a:ext cx="8115226" cy="6995886"/>
          </a:xfrm>
          <a:prstGeom prst="hexagon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/>
          <p:cNvSpPr/>
          <p:nvPr/>
        </p:nvSpPr>
        <p:spPr>
          <a:xfrm>
            <a:off x="4628080" y="992822"/>
            <a:ext cx="8115226" cy="6995886"/>
          </a:xfrm>
          <a:prstGeom prst="hexagon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967" y="2535799"/>
            <a:ext cx="786892" cy="10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8900000" sy="23000" kx="-1200000" algn="bl" rotWithShape="0">
              <a:prstClr val="black">
                <a:alpha val="7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631945" y="5700488"/>
            <a:ext cx="253427" cy="130991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5589" y="3352800"/>
            <a:ext cx="1901483" cy="1200329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rade Gothic LT Std" pitchFamily="34" charset="0"/>
              </a:rPr>
              <a:t>Base Station</a:t>
            </a:r>
          </a:p>
          <a:p>
            <a:pPr algn="ctr"/>
            <a:r>
              <a:rPr lang="en-US" sz="2400" dirty="0" smtClean="0">
                <a:latin typeface="Trade Gothic LT Std" pitchFamily="34" charset="0"/>
              </a:rPr>
              <a:t>or</a:t>
            </a:r>
          </a:p>
          <a:p>
            <a:r>
              <a:rPr lang="en-US" sz="2400" dirty="0" smtClean="0">
                <a:latin typeface="Trade Gothic LT Std" pitchFamily="34" charset="0"/>
              </a:rPr>
              <a:t>Access Point</a:t>
            </a:r>
            <a:endParaRPr lang="en-US" sz="2400" dirty="0">
              <a:latin typeface="Trade Gothic LT St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1241" y="2067580"/>
            <a:ext cx="2369559" cy="52322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ade Gothic LT Std" pitchFamily="34" charset="0"/>
              </a:rPr>
              <a:t>Cell Boundary</a:t>
            </a:r>
            <a:endParaRPr lang="en-US" sz="2800" dirty="0">
              <a:latin typeface="Trade Gothic LT Std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5293" y="3700790"/>
            <a:ext cx="786892" cy="10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8900000" sy="23000" kx="-1200000" algn="bl" rotWithShape="0">
              <a:prstClr val="black">
                <a:alpha val="7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1354" y="5846431"/>
            <a:ext cx="786892" cy="10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8900000" sy="23000" kx="-1200000" algn="bl" rotWithShape="0">
              <a:prstClr val="black">
                <a:alpha val="70000"/>
              </a:prstClr>
            </a:outerShdw>
          </a:effectLst>
        </p:spPr>
      </p:pic>
      <p:pic>
        <p:nvPicPr>
          <p:cNvPr id="40" name="Picture 2" descr="C:\Users\Aditya\Documents\My Work\phd\Defense\noun_project_114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1" y="5591545"/>
            <a:ext cx="838201" cy="4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56" y="3375977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27" y="4713079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69" y="5489399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>
            <a:off x="1981200" y="3539697"/>
            <a:ext cx="2460885" cy="117903"/>
          </a:xfrm>
          <a:prstGeom prst="straightConnector1">
            <a:avLst/>
          </a:prstGeom>
          <a:ln w="28575">
            <a:solidFill>
              <a:srgbClr val="16701A"/>
            </a:solidFill>
            <a:prstDash val="dash"/>
            <a:headEnd type="arrow" w="med" len="med"/>
            <a:tailEnd type="arrow" w="med" len="med"/>
          </a:ln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377579" y="2808194"/>
            <a:ext cx="51421" cy="3211606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4" y="4769132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738643" y="3361346"/>
            <a:ext cx="766557" cy="461665"/>
            <a:chOff x="2738643" y="3361346"/>
            <a:chExt cx="766557" cy="461665"/>
          </a:xfrm>
        </p:grpSpPr>
        <p:sp>
          <p:nvSpPr>
            <p:cNvPr id="4" name="Rectangle 3"/>
            <p:cNvSpPr/>
            <p:nvPr/>
          </p:nvSpPr>
          <p:spPr>
            <a:xfrm rot="2510660">
              <a:off x="2806727" y="3496186"/>
              <a:ext cx="542744" cy="217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38643" y="3361346"/>
              <a:ext cx="766557" cy="461665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Trade Gothic LT Std" pitchFamily="34" charset="0"/>
                </a:rPr>
                <a:t>Link</a:t>
              </a:r>
              <a:endParaRPr lang="en-US" sz="2800" dirty="0">
                <a:latin typeface="Trade Gothic LT Std" pitchFamily="34" charset="0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2594146" y="3962400"/>
            <a:ext cx="1535997" cy="707886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rade Gothic LT Std" pitchFamily="34" charset="0"/>
              </a:rPr>
              <a:t>Co-channel </a:t>
            </a:r>
            <a:br>
              <a:rPr lang="en-US" sz="2000" dirty="0" smtClean="0">
                <a:latin typeface="Trade Gothic LT Std" pitchFamily="34" charset="0"/>
              </a:rPr>
            </a:br>
            <a:r>
              <a:rPr lang="en-US" sz="2000" dirty="0" smtClean="0">
                <a:latin typeface="Trade Gothic LT Std" pitchFamily="34" charset="0"/>
              </a:rPr>
              <a:t>Interference</a:t>
            </a:r>
            <a:endParaRPr lang="en-US" sz="2400" dirty="0">
              <a:latin typeface="Trade Gothic LT Std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90057" y="4321314"/>
            <a:ext cx="1535997" cy="707886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rade Gothic LT Std" pitchFamily="34" charset="0"/>
              </a:rPr>
              <a:t>Out-of-cell</a:t>
            </a:r>
            <a:br>
              <a:rPr lang="en-US" sz="2000" dirty="0" smtClean="0">
                <a:latin typeface="Trade Gothic LT Std" pitchFamily="34" charset="0"/>
              </a:rPr>
            </a:br>
            <a:r>
              <a:rPr lang="en-US" sz="2000" dirty="0" smtClean="0">
                <a:latin typeface="Trade Gothic LT Std" pitchFamily="34" charset="0"/>
              </a:rPr>
              <a:t>Interference</a:t>
            </a:r>
            <a:endParaRPr lang="en-US" sz="2400" dirty="0">
              <a:latin typeface="Trade Gothic LT Std" pitchFamily="34" charset="0"/>
            </a:endParaRPr>
          </a:p>
        </p:txBody>
      </p:sp>
      <p:pic>
        <p:nvPicPr>
          <p:cNvPr id="3074" name="Picture 2" descr="C:\Users\Aditya\Documents\My Work\phd\Dissertation\Defense\mouse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94" y="2653655"/>
            <a:ext cx="468549" cy="4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43" y="2608373"/>
            <a:ext cx="118424" cy="24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129" y="2701316"/>
            <a:ext cx="118424" cy="24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74836" y="2892784"/>
            <a:ext cx="249034" cy="330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59" y="3024314"/>
            <a:ext cx="118424" cy="24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4953000" y="3036531"/>
            <a:ext cx="0" cy="697269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5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Content Placeholder 2"/>
          <p:cNvSpPr>
            <a:spLocks noGrp="1"/>
          </p:cNvSpPr>
          <p:nvPr>
            <p:ph idx="1"/>
          </p:nvPr>
        </p:nvSpPr>
        <p:spPr>
          <a:ln w="9525"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Impact of LCD on 802.11g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Pixel clock 65 MHz</a:t>
            </a:r>
          </a:p>
          <a:p>
            <a:pPr marL="0" indent="0">
              <a:buNone/>
            </a:pPr>
            <a:r>
              <a:rPr lang="en-US" dirty="0" smtClean="0"/>
              <a:t>LCD Interferers and 802.11g center frequencies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F841C49-6A9B-46B1-A469-8E9BC4CE5E9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471BA82-80CD-4A18-94F1-99B58D165BC9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685165"/>
              </p:ext>
            </p:extLst>
          </p:nvPr>
        </p:nvGraphicFramePr>
        <p:xfrm>
          <a:off x="381000" y="2438400"/>
          <a:ext cx="8077200" cy="22961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20312"/>
                <a:gridCol w="1242646"/>
                <a:gridCol w="1242646"/>
                <a:gridCol w="2019300"/>
                <a:gridCol w="22522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LCD </a:t>
                      </a:r>
                      <a:br>
                        <a:rPr lang="en-US" dirty="0" smtClean="0">
                          <a:latin typeface="Calibri" pitchFamily="34" charset="0"/>
                        </a:rPr>
                      </a:br>
                      <a:r>
                        <a:rPr lang="en-US" dirty="0" smtClean="0">
                          <a:latin typeface="Calibri" pitchFamily="34" charset="0"/>
                        </a:rPr>
                        <a:t>Interferers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802.11g Channel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Center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Frequency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Difference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of Interference from Center Frequencies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Impact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2.410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Channel 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2.412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~2 MHz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Significant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2.442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Channel 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2.442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~0 MHz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Severe</a:t>
                      </a:r>
                      <a:endParaRPr lang="en-US" b="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2.475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Channel 11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2.462 GHz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~13 MHz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Just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outside Ch. 11. Impact minor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58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ontent Placeholder 4"/>
          <p:cNvSpPr>
            <a:spLocks noGrp="1"/>
          </p:cNvSpPr>
          <p:nvPr>
            <p:ph idx="1"/>
          </p:nvPr>
        </p:nvSpPr>
        <p:spPr>
          <a:ln w="9525"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Measured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smtClean="0"/>
              <a:t>25 radiated computer platform RFI data sets from Intel each with 50,000 samples taken at 100 MSPS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BA621F1A-79AF-41F0-A07C-D4F9487C426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pic>
        <p:nvPicPr>
          <p:cNvPr id="716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5533" y="1828800"/>
            <a:ext cx="59705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477000" y="2133600"/>
            <a:ext cx="152400" cy="411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4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Antenna RFI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4793223"/>
                  </p:ext>
                </p:extLst>
              </p:nvPr>
            </p:nvGraphicFramePr>
            <p:xfrm>
              <a:off x="381000" y="1066800"/>
              <a:ext cx="8382000" cy="48158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2949222"/>
                    <a:gridCol w="5432778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Name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Key Features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Symmetric alpha</a:t>
                          </a:r>
                          <a:r>
                            <a:rPr lang="en-US" sz="1600" baseline="0" dirty="0" smtClean="0"/>
                            <a:t> stable</a:t>
                          </a:r>
                        </a:p>
                        <a:p>
                          <a:pPr algn="ctr"/>
                          <a:r>
                            <a:rPr lang="en-US" sz="1600" dirty="0" smtClean="0"/>
                            <a:t>[Sousa,1992]</a:t>
                          </a:r>
                          <a:br>
                            <a:rPr lang="en-US" sz="1600" dirty="0" smtClean="0"/>
                          </a:br>
                          <a:r>
                            <a:rPr lang="en-US" sz="1600" dirty="0" smtClean="0"/>
                            <a:t>[</a:t>
                          </a:r>
                          <a:r>
                            <a:rPr lang="en-US" sz="1600" dirty="0" err="1" smtClean="0"/>
                            <a:t>Ilow</a:t>
                          </a:r>
                          <a:r>
                            <a:rPr lang="en-US" sz="1600" dirty="0" smtClean="0"/>
                            <a:t> &amp; Hatzinakos,1998]</a:t>
                          </a: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endParaRPr lang="en-US" sz="1600" dirty="0" smtClean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Models</a:t>
                          </a:r>
                          <a:r>
                            <a:rPr lang="en-US" sz="1600" baseline="0" dirty="0" smtClean="0"/>
                            <a:t> wireless ad hoc networks, computational platform noise</a:t>
                          </a:r>
                          <a:endParaRPr lang="en-US" sz="1600" dirty="0" smtClean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No closed form distribution function (except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=1,2</m:t>
                              </m:r>
                            </m:oMath>
                          </a14:m>
                          <a:r>
                            <a:rPr lang="en-US" sz="1600" baseline="0" dirty="0" smtClean="0"/>
                            <a:t>)</a:t>
                          </a:r>
                          <a:endParaRPr lang="en-US" sz="1600" dirty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Unbounded</a:t>
                          </a:r>
                          <a:r>
                            <a:rPr lang="en-US" sz="1600" baseline="0" dirty="0" smtClean="0"/>
                            <a:t> variance (generally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 baseline="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 baseline="0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aseline="0" dirty="0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1600" baseline="0" dirty="0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→∞</m:t>
                              </m:r>
                            </m:oMath>
                          </a14:m>
                          <a:r>
                            <a:rPr lang="en-US" sz="1600" baseline="0" dirty="0" smtClean="0"/>
                            <a:t>) 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Middleton Class A</a:t>
                          </a:r>
                        </a:p>
                        <a:p>
                          <a:pPr algn="ctr"/>
                          <a:r>
                            <a:rPr lang="en-US" sz="1600" dirty="0" smtClean="0"/>
                            <a:t>[Middleton, 1979, 1999]</a:t>
                          </a: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endParaRPr lang="en-US" sz="1600" dirty="0" smtClean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Models wireless networks</a:t>
                          </a:r>
                          <a:r>
                            <a:rPr lang="en-US" sz="1600" baseline="0" dirty="0" smtClean="0"/>
                            <a:t> with guard zones and interferers in a finite area around receiver </a:t>
                          </a:r>
                          <a:br>
                            <a:rPr lang="en-US" sz="1600" baseline="0" dirty="0" smtClean="0"/>
                          </a:br>
                          <a:r>
                            <a:rPr lang="en-US" sz="1600" baseline="0" dirty="0" smtClean="0"/>
                            <a:t>[</a:t>
                          </a:r>
                          <a:r>
                            <a:rPr lang="en-US" sz="1600" baseline="0" dirty="0" err="1" smtClean="0"/>
                            <a:t>Gulati</a:t>
                          </a:r>
                          <a:r>
                            <a:rPr lang="en-US" sz="1600" baseline="0" dirty="0" smtClean="0"/>
                            <a:t>, Chopra, Evans &amp; Tinsley, 2009]</a:t>
                          </a:r>
                          <a:endParaRPr lang="en-US" sz="1600" dirty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Model</a:t>
                          </a:r>
                          <a:r>
                            <a:rPr lang="en-US" sz="1600" baseline="0" dirty="0" smtClean="0"/>
                            <a:t> i</a:t>
                          </a:r>
                          <a:r>
                            <a:rPr lang="en-US" sz="1600" dirty="0" smtClean="0"/>
                            <a:t>ncorporates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thermal</a:t>
                          </a:r>
                          <a:r>
                            <a:rPr lang="en-US" sz="1600" baseline="0" dirty="0" smtClean="0"/>
                            <a:t> noise present at receiver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Special case of the Gaussian mixture distribution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endParaRPr lang="en-US" sz="160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Gaussian mixture</a:t>
                          </a:r>
                          <a:r>
                            <a:rPr lang="en-US" sz="1600" baseline="0" dirty="0" smtClean="0"/>
                            <a:t> distribution</a:t>
                          </a:r>
                          <a:endParaRPr lang="en-US" sz="160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endParaRPr lang="en-US" sz="1600" dirty="0" smtClean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Models</a:t>
                          </a:r>
                          <a:r>
                            <a:rPr lang="en-US" sz="1600" baseline="0" dirty="0" smtClean="0"/>
                            <a:t> wireless networks with hotspots, </a:t>
                          </a:r>
                          <a:r>
                            <a:rPr lang="en-US" sz="1600" baseline="0" dirty="0" err="1" smtClean="0"/>
                            <a:t>femtocell</a:t>
                          </a:r>
                          <a:r>
                            <a:rPr lang="en-US" sz="1600" baseline="0" dirty="0" smtClean="0"/>
                            <a:t> networks </a:t>
                          </a:r>
                          <a:r>
                            <a:rPr lang="en-US" sz="1600" dirty="0" smtClean="0"/>
                            <a:t>[</a:t>
                          </a:r>
                          <a:r>
                            <a:rPr lang="en-US" sz="1600" dirty="0" err="1" smtClean="0"/>
                            <a:t>Gulati</a:t>
                          </a:r>
                          <a:r>
                            <a:rPr lang="en-US" sz="1600" dirty="0" smtClean="0"/>
                            <a:t>, Evans, Andrew</a:t>
                          </a:r>
                          <a:r>
                            <a:rPr lang="en-US" sz="1600" baseline="0" dirty="0" smtClean="0"/>
                            <a:t>s &amp; Tinsley</a:t>
                          </a:r>
                          <a:r>
                            <a:rPr lang="en-US" sz="1600" dirty="0" smtClean="0"/>
                            <a:t>, 2009]</a:t>
                          </a:r>
                          <a:endParaRPr lang="en-US" sz="1600" baseline="0" dirty="0" smtClean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84793223"/>
                  </p:ext>
                </p:extLst>
              </p:nvPr>
            </p:nvGraphicFramePr>
            <p:xfrm>
              <a:off x="381000" y="1066800"/>
              <a:ext cx="8382000" cy="481584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2949222"/>
                    <a:gridCol w="5432778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Name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Key Features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Symmetric alpha</a:t>
                          </a:r>
                          <a:r>
                            <a:rPr lang="en-US" sz="1600" baseline="0" dirty="0" smtClean="0"/>
                            <a:t> stable</a:t>
                          </a:r>
                        </a:p>
                        <a:p>
                          <a:pPr algn="ctr"/>
                          <a:r>
                            <a:rPr lang="en-US" sz="1600" dirty="0" smtClean="0"/>
                            <a:t>[Sousa,1992]</a:t>
                          </a:r>
                          <a:br>
                            <a:rPr lang="en-US" sz="1600" dirty="0" smtClean="0"/>
                          </a:br>
                          <a:r>
                            <a:rPr lang="en-US" sz="1600" dirty="0" smtClean="0"/>
                            <a:t>[</a:t>
                          </a:r>
                          <a:r>
                            <a:rPr lang="en-US" sz="1600" dirty="0" err="1" smtClean="0"/>
                            <a:t>Ilow</a:t>
                          </a:r>
                          <a:r>
                            <a:rPr lang="en-US" sz="1600" dirty="0" smtClean="0"/>
                            <a:t> &amp; Hatzinakos,1998]</a:t>
                          </a: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433" t="-27451" b="-184314"/>
                          </a:stretch>
                        </a:blipFill>
                      </a:tcPr>
                    </a:tc>
                  </a:tr>
                  <a:tr h="179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Middleton Class A</a:t>
                          </a:r>
                        </a:p>
                        <a:p>
                          <a:pPr algn="ctr"/>
                          <a:r>
                            <a:rPr lang="en-US" sz="1600" dirty="0" smtClean="0"/>
                            <a:t>[Middleton, 1979, 1999]</a:t>
                          </a: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endParaRPr lang="en-US" sz="1600" dirty="0" smtClean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Models wireless networks</a:t>
                          </a:r>
                          <a:r>
                            <a:rPr lang="en-US" sz="1600" baseline="0" dirty="0" smtClean="0"/>
                            <a:t> with guard zones and interferers in a finite area around receiver </a:t>
                          </a:r>
                          <a:br>
                            <a:rPr lang="en-US" sz="1600" baseline="0" dirty="0" smtClean="0"/>
                          </a:br>
                          <a:r>
                            <a:rPr lang="en-US" sz="1600" baseline="0" dirty="0" smtClean="0"/>
                            <a:t>[</a:t>
                          </a:r>
                          <a:r>
                            <a:rPr lang="en-US" sz="1600" baseline="0" dirty="0" err="1" smtClean="0"/>
                            <a:t>Gulati</a:t>
                          </a:r>
                          <a:r>
                            <a:rPr lang="en-US" sz="1600" baseline="0" dirty="0" smtClean="0"/>
                            <a:t>, Chopra, Evans &amp; Tinsley, 2009]</a:t>
                          </a:r>
                          <a:endParaRPr lang="en-US" sz="1600" dirty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Model</a:t>
                          </a:r>
                          <a:r>
                            <a:rPr lang="en-US" sz="1600" baseline="0" dirty="0" smtClean="0"/>
                            <a:t> i</a:t>
                          </a:r>
                          <a:r>
                            <a:rPr lang="en-US" sz="1600" dirty="0" smtClean="0"/>
                            <a:t>ncorporates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thermal</a:t>
                          </a:r>
                          <a:r>
                            <a:rPr lang="en-US" sz="1600" baseline="0" dirty="0" smtClean="0"/>
                            <a:t> noise present at receiver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Special case of the Gaussian mixture distribution</a:t>
                          </a:r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endParaRPr lang="en-US" sz="160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Gaussian mixture</a:t>
                          </a:r>
                          <a:r>
                            <a:rPr lang="en-US" sz="1600" baseline="0" dirty="0" smtClean="0"/>
                            <a:t> distribution</a:t>
                          </a:r>
                          <a:endParaRPr lang="en-US" sz="160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endParaRPr lang="en-US" sz="1600" dirty="0" smtClean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Models</a:t>
                          </a:r>
                          <a:r>
                            <a:rPr lang="en-US" sz="1600" baseline="0" dirty="0" smtClean="0"/>
                            <a:t> wireless networks with hotspots, </a:t>
                          </a:r>
                          <a:r>
                            <a:rPr lang="en-US" sz="1600" baseline="0" dirty="0" err="1" smtClean="0"/>
                            <a:t>femtocell</a:t>
                          </a:r>
                          <a:r>
                            <a:rPr lang="en-US" sz="1600" baseline="0" dirty="0" smtClean="0"/>
                            <a:t> networks </a:t>
                          </a:r>
                          <a:r>
                            <a:rPr lang="en-US" sz="1600" dirty="0" smtClean="0"/>
                            <a:t>[</a:t>
                          </a:r>
                          <a:r>
                            <a:rPr lang="en-US" sz="1600" dirty="0" err="1" smtClean="0"/>
                            <a:t>Gulati</a:t>
                          </a:r>
                          <a:r>
                            <a:rPr lang="en-US" sz="1600" dirty="0" smtClean="0"/>
                            <a:t>, Evans, Andrew</a:t>
                          </a:r>
                          <a:r>
                            <a:rPr lang="en-US" sz="1600" baseline="0" dirty="0" smtClean="0"/>
                            <a:t>s &amp; Tinsley</a:t>
                          </a:r>
                          <a:r>
                            <a:rPr lang="en-US" sz="1600" dirty="0" smtClean="0"/>
                            <a:t>, 2009]</a:t>
                          </a:r>
                          <a:endParaRPr lang="en-US" sz="1600" baseline="0" dirty="0" smtClean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0" y="63826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|</a:t>
            </a:r>
            <a:r>
              <a:rPr lang="en-US" sz="1400" b="1" dirty="0" smtClean="0">
                <a:solidFill>
                  <a:schemeClr val="bg1"/>
                </a:solidFill>
              </a:rPr>
              <a:t>RFI Modeling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| Performance Analysis | Receiver Design | Summary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AF125-E48F-4782-BB44-BFAC9F6B63F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Single Antenna RFI Models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Symmetric alpha stable distribution </a:t>
                </a:r>
                <a:r>
                  <a:rPr lang="en-US" sz="18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[Sousa,1992] </a:t>
                </a:r>
                <a:endParaRPr lang="en-GB" sz="2000" dirty="0" smtClean="0">
                  <a:solidFill>
                    <a:schemeClr val="accent5">
                      <a:lumMod val="75000"/>
                    </a:schemeClr>
                  </a:solidFill>
                  <a:latin typeface="Calibri" pitchFamily="34" charset="0"/>
                </a:endParaRPr>
              </a:p>
              <a:p>
                <a:pPr lvl="1"/>
                <a:r>
                  <a:rPr lang="en-US" sz="1800" dirty="0" smtClean="0"/>
                  <a:t>Characteristic function: 	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i="1" dirty="0" smtClean="0"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sz="18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 dirty="0" smtClean="0"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sz="1800" i="1" dirty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800" i="1" dirty="0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8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𝜎</m:t>
                          </m:r>
                          <m:r>
                            <m:rPr>
                              <m:lit/>
                            </m:rPr>
                            <a:rPr lang="en-US" sz="1800" i="1" dirty="0">
                              <a:latin typeface="Cambria Math"/>
                            </a:rPr>
                            <m:t>|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𝜔</m:t>
                          </m:r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1800" i="1" dirty="0">
                                  <a:latin typeface="Cambria Math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𝛼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1800" dirty="0" smtClean="0"/>
              </a:p>
              <a:p>
                <a:pPr lvl="1"/>
                <a:endParaRPr lang="en-US" sz="1800" dirty="0" smtClean="0">
                  <a:solidFill>
                    <a:schemeClr val="accent2"/>
                  </a:solidFill>
                </a:endParaRPr>
              </a:p>
              <a:p>
                <a:pPr lvl="1"/>
                <a:endParaRPr lang="en-US" sz="1800" dirty="0" smtClean="0">
                  <a:solidFill>
                    <a:schemeClr val="accent2"/>
                  </a:solidFill>
                </a:endParaRPr>
              </a:p>
              <a:p>
                <a:r>
                  <a:rPr lang="en-US" sz="2400" dirty="0" smtClean="0"/>
                  <a:t>Middleton </a:t>
                </a:r>
                <a:r>
                  <a:rPr lang="en-US" sz="2400" dirty="0"/>
                  <a:t>Class A </a:t>
                </a:r>
                <a:r>
                  <a:rPr lang="en-US" sz="2400" dirty="0" smtClean="0"/>
                  <a:t>distribution </a:t>
                </a:r>
                <a:r>
                  <a:rPr lang="en-US" sz="1800" dirty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[Middleton, 1977, 1999</a:t>
                </a:r>
                <a:r>
                  <a:rPr lang="en-US" sz="18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  <a:t>]</a:t>
                </a:r>
                <a:br>
                  <a:rPr lang="en-US" sz="1800" dirty="0" smtClean="0">
                    <a:solidFill>
                      <a:schemeClr val="accent5">
                        <a:lumMod val="75000"/>
                      </a:schemeClr>
                    </a:solidFill>
                    <a:latin typeface="Calibri" pitchFamily="34" charset="0"/>
                  </a:rPr>
                </a:br>
                <a:r>
                  <a:rPr lang="en-US" sz="1800" dirty="0" smtClean="0"/>
                  <a:t>Amplitude distribution:	</a:t>
                </a:r>
                <a:endParaRPr lang="en-US" sz="1800" b="1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r>
                  <a:rPr lang="en-US" sz="2400" dirty="0" smtClean="0"/>
                  <a:t>Gaussian mixture distribution</a:t>
                </a:r>
                <a:endParaRPr lang="en-US" sz="2000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sz="1800" dirty="0" smtClean="0"/>
                  <a:t>Amplitude distribution:</a:t>
                </a:r>
              </a:p>
              <a:p>
                <a:pPr lvl="1"/>
                <a:endParaRPr lang="en-US" sz="1800" dirty="0" smtClean="0">
                  <a:solidFill>
                    <a:schemeClr val="accent2"/>
                  </a:solidFill>
                </a:endParaRPr>
              </a:p>
              <a:p>
                <a:pPr lvl="1"/>
                <a:endParaRPr lang="en-US" sz="1800" dirty="0" smtClean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4"/>
                <a:stretch>
                  <a:fillRect l="-963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2600" y="5334000"/>
            <a:ext cx="4229086" cy="571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86467" y="3886200"/>
            <a:ext cx="3872484" cy="725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741767"/>
                  </p:ext>
                </p:extLst>
              </p:nvPr>
            </p:nvGraphicFramePr>
            <p:xfrm>
              <a:off x="6324600" y="1828800"/>
              <a:ext cx="2387600" cy="8229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0,2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0,∞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741767"/>
                  </p:ext>
                </p:extLst>
              </p:nvPr>
            </p:nvGraphicFramePr>
            <p:xfrm>
              <a:off x="6324600" y="1828800"/>
              <a:ext cx="2387600" cy="8229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7"/>
                          <a:stretch>
                            <a:fillRect l="-510" t="-126667" r="-1000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7"/>
                          <a:stretch>
                            <a:fillRect l="-101026" t="-126667" r="-513" b="-133333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7"/>
                          <a:stretch>
                            <a:fillRect l="-510" t="-226667" r="-10000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7"/>
                          <a:stretch>
                            <a:fillRect l="-101026" t="-226667" r="-513" b="-3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952565"/>
                  </p:ext>
                </p:extLst>
              </p:nvPr>
            </p:nvGraphicFramePr>
            <p:xfrm>
              <a:off x="6400800" y="3962400"/>
              <a:ext cx="2387600" cy="10972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0,2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Γ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0,∞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(0,∞)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1952565"/>
                  </p:ext>
                </p:extLst>
              </p:nvPr>
            </p:nvGraphicFramePr>
            <p:xfrm>
              <a:off x="6400800" y="3962400"/>
              <a:ext cx="2387600" cy="10972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8"/>
                          <a:stretch>
                            <a:fillRect t="-126667" r="-100000" b="-2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8"/>
                          <a:stretch>
                            <a:fillRect l="-100000" t="-126667" b="-233333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8"/>
                          <a:stretch>
                            <a:fillRect t="-226667" r="-100000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8"/>
                          <a:stretch>
                            <a:fillRect l="-100000" t="-226667" b="-133333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8"/>
                          <a:stretch>
                            <a:fillRect t="-326667" r="-10000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8"/>
                          <a:stretch>
                            <a:fillRect l="-100000" t="-326667" b="-3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754563"/>
                  </p:ext>
                </p:extLst>
              </p:nvPr>
            </p:nvGraphicFramePr>
            <p:xfrm>
              <a:off x="6223000" y="5349240"/>
              <a:ext cx="2387600" cy="82296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,⋯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0,1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 ⋯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0,∞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754563"/>
                  </p:ext>
                </p:extLst>
              </p:nvPr>
            </p:nvGraphicFramePr>
            <p:xfrm>
              <a:off x="6223000" y="5349240"/>
              <a:ext cx="2387600" cy="84963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300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9"/>
                          <a:stretch>
                            <a:fillRect l="-510" t="-118367" r="-100000" b="-1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9"/>
                          <a:stretch>
                            <a:fillRect l="-100510" t="-118367" b="-122449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9"/>
                          <a:stretch>
                            <a:fillRect l="-510" t="-237778" r="-100000" b="-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9"/>
                          <a:stretch>
                            <a:fillRect l="-100510" t="-237778" b="-3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0" y="63826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|</a:t>
            </a:r>
            <a:r>
              <a:rPr lang="en-US" sz="1400" b="1" dirty="0" smtClean="0">
                <a:solidFill>
                  <a:schemeClr val="bg1"/>
                </a:solidFill>
              </a:rPr>
              <a:t>RFI Modeling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| Performance Analysis | Receiver Design | Summary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AF125-E48F-4782-BB44-BFAC9F6B63F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Two-Antenna RFI Generation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 smtClean="0"/>
                  <a:t>Key model characteristics</a:t>
                </a:r>
              </a:p>
              <a:p>
                <a:pPr lvl="1"/>
                <a:r>
                  <a:rPr lang="en-US" sz="1900" dirty="0"/>
                  <a:t>Correlated interferer field observed </a:t>
                </a:r>
                <a:r>
                  <a:rPr lang="en-US" sz="1900" dirty="0" smtClean="0"/>
                  <a:t/>
                </a:r>
                <a:br>
                  <a:rPr lang="en-US" sz="1900" dirty="0" smtClean="0"/>
                </a:br>
                <a:r>
                  <a:rPr lang="en-US" sz="1900" dirty="0" smtClean="0"/>
                  <a:t>by receive </a:t>
                </a:r>
                <a:r>
                  <a:rPr lang="en-US" sz="1900" dirty="0"/>
                  <a:t>antennas</a:t>
                </a:r>
              </a:p>
              <a:p>
                <a:pPr lvl="1"/>
                <a:r>
                  <a:rPr lang="en-US" sz="1900" dirty="0"/>
                  <a:t>Inter-antenna distances insignificant </a:t>
                </a:r>
                <a:r>
                  <a:rPr lang="en-US" sz="1900" dirty="0" smtClean="0"/>
                  <a:t/>
                </a:r>
                <a:br>
                  <a:rPr lang="en-US" sz="1900" dirty="0" smtClean="0"/>
                </a:br>
                <a:r>
                  <a:rPr lang="en-US" sz="1900" dirty="0" smtClean="0"/>
                  <a:t>compared </a:t>
                </a:r>
                <a:r>
                  <a:rPr lang="en-US" sz="1900" dirty="0"/>
                  <a:t>to antenna-interferer </a:t>
                </a:r>
                <a:r>
                  <a:rPr lang="en-US" sz="1900" dirty="0" smtClean="0"/>
                  <a:t>distances</a:t>
                </a:r>
              </a:p>
              <a:p>
                <a:endParaRPr lang="en-US" sz="2600" dirty="0" smtClean="0"/>
              </a:p>
              <a:p>
                <a:endParaRPr lang="en-US" sz="2400" dirty="0"/>
              </a:p>
              <a:p>
                <a:r>
                  <a:rPr lang="en-US" sz="2600" dirty="0" smtClean="0"/>
                  <a:t>Sum interference in </a:t>
                </a:r>
                <a:r>
                  <a:rPr lang="en-US" sz="2600" b="1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two-antenna</a:t>
                </a:r>
                <a:r>
                  <a:rPr lang="en-US" sz="2600" dirty="0" smtClean="0"/>
                  <a:t> receiver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1" i="1" dirty="0" smtClean="0">
                              <a:latin typeface="Cambria Math"/>
                            </a:rPr>
                            <m:t>𝐘</m:t>
                          </m:r>
                        </m:e>
                        <m:sub>
                          <m:r>
                            <a:rPr lang="en-US" sz="17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7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7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7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1700" i="1" dirty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7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i="1" dirty="0"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170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𝛾</m:t>
                              </m:r>
                              <m:r>
                                <m:rPr>
                                  <m:lit/>
                                </m:rPr>
                                <a:rPr lang="en-US" sz="1700" i="1" dirty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1700" i="1" dirty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700" i="1" dirty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700" i="1" dirty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7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i="1" dirty="0"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1700" i="1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7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𝛾</m:t>
                              </m:r>
                              <m:r>
                                <m:rPr>
                                  <m:lit/>
                                </m:rPr>
                                <a:rPr lang="en-US" sz="1700" i="1" dirty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7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17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700" b="1" i="1" dirty="0">
                              <a:latin typeface="Cambria Math"/>
                            </a:rPr>
                            <m:t>𝐘</m:t>
                          </m:r>
                        </m:e>
                        <m:sub>
                          <m:r>
                            <a:rPr lang="en-US" sz="17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7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7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7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1700" i="1" dirty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7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i="1" dirty="0"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170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𝛾</m:t>
                              </m:r>
                              <m:r>
                                <m:rPr>
                                  <m:lit/>
                                </m:rPr>
                                <a:rPr lang="en-US" sz="1700" i="1" dirty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1700" i="1" dirty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700" i="1" dirty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700" i="1" dirty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7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700" i="1" dirty="0"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1700" i="1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7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𝛾</m:t>
                              </m:r>
                              <m:r>
                                <m:rPr>
                                  <m:lit/>
                                </m:rPr>
                                <a:rPr lang="en-US" sz="1700" i="1" dirty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7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17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7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7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7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7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7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700" i="1" dirty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170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sz="16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i="1" dirty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19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900" dirty="0" smtClean="0"/>
                  <a:t> denotes set of interferers observed by both antennas (intensity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90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900" i="1" smtClean="0">
                        <a:latin typeface="Cambria Math"/>
                      </a:rPr>
                      <m:t>)</m:t>
                    </m:r>
                  </m:oMath>
                </a14:m>
                <a:endParaRPr lang="en-US" sz="19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i="1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190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19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900" i="1" dirty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19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900" dirty="0" smtClean="0"/>
                  <a:t> denote interferers observed at antenna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/>
                      </a:rPr>
                      <m:t>1 </m:t>
                    </m:r>
                  </m:oMath>
                </a14:m>
                <a:r>
                  <a:rPr lang="en-US" sz="19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1900" dirty="0" smtClean="0"/>
                  <a:t> </a:t>
                </a:r>
                <a:r>
                  <a:rPr lang="en-US" sz="1900" dirty="0"/>
                  <a:t>respectively </a:t>
                </a:r>
                <a:r>
                  <a:rPr lang="en-US" sz="1900" dirty="0" smtClean="0"/>
                  <a:t>(intensity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90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90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9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90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900" i="1">
                        <a:latin typeface="Cambria Math"/>
                      </a:rPr>
                      <m:t>)</m:t>
                    </m:r>
                  </m:oMath>
                </a14:m>
                <a:endParaRPr lang="en-US" sz="19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2"/>
                <a:stretch>
                  <a:fillRect l="-963" t="-1663" b="-9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5456731" y="762000"/>
            <a:ext cx="3637230" cy="2523653"/>
            <a:chOff x="5410200" y="3648547"/>
            <a:chExt cx="3637230" cy="2523653"/>
          </a:xfrm>
        </p:grpSpPr>
        <p:sp>
          <p:nvSpPr>
            <p:cNvPr id="29" name="Rectangle 28"/>
            <p:cNvSpPr/>
            <p:nvPr/>
          </p:nvSpPr>
          <p:spPr>
            <a:xfrm>
              <a:off x="5410200" y="4038600"/>
              <a:ext cx="3505200" cy="213360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586906" y="4374710"/>
              <a:ext cx="76200" cy="76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97501" y="5840239"/>
              <a:ext cx="76200" cy="76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143177" y="5452826"/>
              <a:ext cx="76200" cy="76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543800" y="4267200"/>
              <a:ext cx="76200" cy="76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248400" y="5932660"/>
              <a:ext cx="76200" cy="76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8347295" y="4578790"/>
              <a:ext cx="76200" cy="76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086600" y="5376626"/>
              <a:ext cx="76200" cy="76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945547" y="4995249"/>
              <a:ext cx="76200" cy="762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5413595" y="3788760"/>
              <a:ext cx="1963189" cy="276999"/>
              <a:chOff x="4575395" y="3788760"/>
              <a:chExt cx="1963189" cy="27699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4575395" y="3886200"/>
                <a:ext cx="762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07799" y="3788760"/>
                <a:ext cx="19307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INTERFERER TO ANTENNA 2</a:t>
                </a:r>
                <a:endParaRPr lang="en-US" sz="1200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410200" y="3648547"/>
              <a:ext cx="1966997" cy="276999"/>
              <a:chOff x="4572000" y="3648547"/>
              <a:chExt cx="1966997" cy="276999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608212" y="3648547"/>
                <a:ext cx="193078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INTERFERER TO ANTENNA 1</a:t>
                </a:r>
                <a:endParaRPr lang="en-US" sz="1200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572000" y="3733800"/>
                <a:ext cx="76200" cy="7620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91400" y="3709600"/>
              <a:ext cx="1656030" cy="276999"/>
              <a:chOff x="6725970" y="3709600"/>
              <a:chExt cx="1656030" cy="276999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6725970" y="3810000"/>
                <a:ext cx="76200" cy="762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754375" y="3709600"/>
                <a:ext cx="16276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COMMON INTERFERER</a:t>
                </a:r>
                <a:endParaRPr lang="en-US" sz="1200" dirty="0"/>
              </a:p>
            </p:txBody>
          </p:sp>
        </p:grpSp>
        <p:sp>
          <p:nvSpPr>
            <p:cNvPr id="44" name="Isosceles Triangle 43"/>
            <p:cNvSpPr/>
            <p:nvPr/>
          </p:nvSpPr>
          <p:spPr>
            <a:xfrm flipH="1" flipV="1">
              <a:off x="7176720" y="5012979"/>
              <a:ext cx="138480" cy="166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flipH="1" flipV="1">
              <a:off x="6991670" y="5015424"/>
              <a:ext cx="138480" cy="166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0" y="63826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|</a:t>
            </a:r>
            <a:r>
              <a:rPr lang="en-US" sz="1400" b="1" dirty="0" smtClean="0">
                <a:solidFill>
                  <a:schemeClr val="bg1"/>
                </a:solidFill>
              </a:rPr>
              <a:t>RFI Modeling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| Performance Analysis | Receiver Design | Summary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7742731" y="2590800"/>
            <a:ext cx="76200" cy="7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144478" y="1447800"/>
            <a:ext cx="76200" cy="76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10400" y="2971800"/>
            <a:ext cx="76200" cy="76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AF125-E48F-4782-BB44-BFAC9F6B63F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324600" y="14478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867400" y="16002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00800" y="19812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239000" y="1447800"/>
            <a:ext cx="76200" cy="76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Multi-Antenna RFI Generation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Spatially correlated interferer fields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 smtClean="0"/>
                  <a:t>-antenna receiver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sup>
                    </m:sSup>
                    <m:r>
                      <a:rPr lang="en-US" sz="2000" i="1" dirty="0">
                        <a:latin typeface="Cambria Math"/>
                      </a:rPr>
                      <m:t>– 1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i="1" dirty="0" err="1"/>
                  <a:t>i.i.d</a:t>
                </a:r>
                <a:r>
                  <a:rPr lang="en-US" sz="2000" i="1" dirty="0"/>
                  <a:t>.</a:t>
                </a:r>
                <a:r>
                  <a:rPr lang="en-US" sz="2000" dirty="0"/>
                  <a:t> interferer </a:t>
                </a:r>
                <a:r>
                  <a:rPr lang="en-US" sz="2000" dirty="0" smtClean="0"/>
                  <a:t>sets</a:t>
                </a:r>
                <a:endParaRPr lang="en-US" sz="2000" dirty="0"/>
              </a:p>
              <a:p>
                <a:pPr lvl="1"/>
                <a:r>
                  <a:rPr lang="en-US" sz="2000" dirty="0" smtClean="0"/>
                  <a:t>Sum </a:t>
                </a:r>
                <a:r>
                  <a:rPr lang="en-US" sz="2000" dirty="0"/>
                  <a:t>interference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sz="20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sz="2000" i="1" dirty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sets at each antenna</a:t>
                </a:r>
                <a:endParaRPr lang="en-US" dirty="0" smtClean="0"/>
              </a:p>
              <a:p>
                <a:r>
                  <a:rPr lang="en-US" sz="2200" dirty="0" smtClean="0">
                    <a:solidFill>
                      <a:schemeClr val="accent6">
                        <a:lumMod val="75000"/>
                      </a:schemeClr>
                    </a:solidFill>
                    <a:latin typeface="Droid Serif" pitchFamily="18" charset="0"/>
                    <a:ea typeface="Droid Serif" pitchFamily="18" charset="0"/>
                    <a:cs typeface="Droid Serif" pitchFamily="18" charset="0"/>
                  </a:rPr>
                  <a:t>Proposed model extension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Droid Serif" pitchFamily="18" charset="0"/>
                            <a:cs typeface="Droid Serif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Droid Serif" pitchFamily="18" charset="0"/>
                            <a:cs typeface="Droid Serif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Droid Serif" pitchFamily="18" charset="0"/>
                            <a:cs typeface="Droid Serif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200" dirty="0" smtClean="0">
                    <a:solidFill>
                      <a:schemeClr val="accent6">
                        <a:lumMod val="75000"/>
                      </a:schemeClr>
                    </a:solidFill>
                    <a:latin typeface="Droid Serif" pitchFamily="18" charset="0"/>
                    <a:ea typeface="Droid Serif" pitchFamily="18" charset="0"/>
                    <a:cs typeface="Droid Serif" pitchFamily="18" charset="0"/>
                  </a:rPr>
                  <a:t>-antenna receiver</a:t>
                </a:r>
              </a:p>
              <a:p>
                <a:pPr lvl="1"/>
                <a:r>
                  <a:rPr lang="en-US" sz="2000" dirty="0"/>
                  <a:t>Two categories of </a:t>
                </a:r>
                <a:r>
                  <a:rPr lang="en-US" sz="2000" dirty="0" smtClean="0"/>
                  <a:t>interferers</a:t>
                </a:r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 smtClean="0"/>
                  <a:t>Sum </a:t>
                </a:r>
                <a:r>
                  <a:rPr lang="en-US" sz="2000" dirty="0"/>
                  <a:t>interference from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sets at each antenna</a:t>
                </a:r>
                <a:endParaRPr lang="en-US" sz="1800" dirty="0"/>
              </a:p>
              <a:p>
                <a:r>
                  <a:rPr lang="en-US" sz="2400" dirty="0"/>
                  <a:t>Sum interference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400" i="1" dirty="0" smtClean="0">
                            <a:latin typeface="Cambria Math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2400" dirty="0" smtClean="0"/>
                  <a:t>-antenna </a:t>
                </a:r>
                <a:r>
                  <a:rPr lang="en-US" sz="2400" dirty="0"/>
                  <a:t>receiver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 dirty="0">
                              <a:latin typeface="Cambria Math"/>
                            </a:rPr>
                            <m:t>𝐘</m:t>
                          </m:r>
                        </m:e>
                        <m:sub>
                          <m:r>
                            <a:rPr lang="en-US" sz="1800" b="0" i="1" dirty="0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1800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i="1" dirty="0">
                              <a:latin typeface="Cambria Math"/>
                            </a:rPr>
                            <m:t>𝑖</m:t>
                          </m:r>
                          <m:r>
                            <a:rPr lang="en-US" sz="1800" i="1" dirty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1" dirty="0"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 dirty="0">
                                  <a:latin typeface="Cambria Math"/>
                                </a:rPr>
                                <m:t>𝛾</m:t>
                              </m:r>
                              <m:r>
                                <m:rPr>
                                  <m:lit/>
                                </m:rPr>
                                <a:rPr lang="en-US" sz="1800" i="1" dirty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800" i="1" dirty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sz="1800" i="1" dirty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 dirty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 dirty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1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1800" i="1" dirty="0">
                                  <a:latin typeface="Cambria Math"/>
                                </a:rPr>
                                <m:t>Π</m:t>
                              </m:r>
                            </m:e>
                            <m:sub>
                              <m:r>
                                <a:rPr lang="en-US" sz="1800" i="1" dirty="0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  <m:sSubSup>
                            <m:sSub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i="1" dirty="0">
                                  <a:latin typeface="Cambria Math"/>
                                </a:rPr>
                                <m:t>𝛾</m:t>
                              </m:r>
                              <m:r>
                                <m:rPr>
                                  <m:lit/>
                                </m:rPr>
                                <a:rPr lang="en-US" sz="1800" i="1" dirty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1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sSup>
                            <m:sSupPr>
                              <m:ctrlPr>
                                <a:rPr lang="en-US" sz="1800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i="1" dirty="0"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sz="18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 dirty="0"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1800" i="1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lang="en-US" sz="1800" i="1" dirty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 dirty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is set of interferers common to all receive antennas (intensity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)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i="1" dirty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 is set of interferers </a:t>
                </a:r>
                <a:r>
                  <a:rPr lang="en-US" sz="2000" dirty="0" smtClean="0"/>
                  <a:t>observed by </a:t>
                </a:r>
                <a:r>
                  <a:rPr lang="en-US" sz="2000" dirty="0"/>
                  <a:t>receive </a:t>
                </a:r>
                <a:r>
                  <a:rPr lang="en-US" sz="2000" dirty="0" smtClean="0"/>
                  <a:t>antenna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/>
                  <a:t>(intensity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334000"/>
              </a:xfrm>
              <a:blipFill rotWithShape="1">
                <a:blip r:embed="rId2"/>
                <a:stretch>
                  <a:fillRect l="-963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77993"/>
              </p:ext>
            </p:extLst>
          </p:nvPr>
        </p:nvGraphicFramePr>
        <p:xfrm>
          <a:off x="1219200" y="2987040"/>
          <a:ext cx="7315200" cy="365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657600"/>
                <a:gridCol w="3657600"/>
              </a:tblGrid>
              <a:tr h="30480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Emissions lead to RFI in </a:t>
                      </a:r>
                      <a:r>
                        <a:rPr lang="en-US" sz="1800" b="1" i="1" dirty="0" smtClean="0">
                          <a:latin typeface="Droid Serif" pitchFamily="18" charset="0"/>
                          <a:ea typeface="Droid Serif" pitchFamily="18" charset="0"/>
                          <a:cs typeface="Droid Serif" pitchFamily="18" charset="0"/>
                        </a:rPr>
                        <a:t>all</a:t>
                      </a:r>
                      <a:r>
                        <a:rPr lang="en-US" sz="1800" b="0" dirty="0" smtClean="0"/>
                        <a:t> antennas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Emissions lead to RFI</a:t>
                      </a:r>
                      <a:r>
                        <a:rPr lang="en-US" sz="1800" b="0" baseline="0" dirty="0" smtClean="0"/>
                        <a:t> in </a:t>
                      </a:r>
                      <a:r>
                        <a:rPr lang="en-US" sz="1800" b="1" i="1" dirty="0" smtClean="0">
                          <a:latin typeface="Droid Serif" pitchFamily="18" charset="0"/>
                          <a:ea typeface="Droid Serif" pitchFamily="18" charset="0"/>
                          <a:cs typeface="Droid Serif" pitchFamily="18" charset="0"/>
                        </a:rPr>
                        <a:t>one</a:t>
                      </a:r>
                      <a:r>
                        <a:rPr lang="en-US" sz="1800" b="0" dirty="0" smtClean="0"/>
                        <a:t> antenna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3826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|</a:t>
            </a:r>
            <a:r>
              <a:rPr lang="en-US" sz="1400" b="1" dirty="0" smtClean="0">
                <a:solidFill>
                  <a:schemeClr val="bg1"/>
                </a:solidFill>
              </a:rPr>
              <a:t>RFI Modeling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| Performance Analysis | Receiver Design | Summary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AF125-E48F-4782-BB44-BFAC9F6B63F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Models of </a:t>
            </a:r>
            <a:r>
              <a:rPr lang="en-US" smtClean="0"/>
              <a:t>Multi-Antenna RFI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6327137"/>
                  </p:ext>
                </p:extLst>
              </p:nvPr>
            </p:nvGraphicFramePr>
            <p:xfrm>
              <a:off x="381000" y="1127760"/>
              <a:ext cx="8382000" cy="441960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2949222"/>
                    <a:gridCol w="5432778"/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Name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Key Features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Symmetric alpha</a:t>
                          </a:r>
                          <a:r>
                            <a:rPr lang="en-US" sz="1600" baseline="0" dirty="0" smtClean="0"/>
                            <a:t> stable (isotropic)</a:t>
                          </a:r>
                        </a:p>
                        <a:p>
                          <a:pPr algn="ctr"/>
                          <a:r>
                            <a:rPr lang="en-US" sz="1600" dirty="0" smtClean="0"/>
                            <a:t>[</a:t>
                          </a:r>
                          <a:r>
                            <a:rPr lang="en-US" sz="1600" dirty="0" err="1" smtClean="0"/>
                            <a:t>Ilow</a:t>
                          </a:r>
                          <a:r>
                            <a:rPr lang="en-US" sz="1600" dirty="0" smtClean="0"/>
                            <a:t> &amp; Hatzinakos,1998]</a:t>
                          </a: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Models</a:t>
                          </a:r>
                          <a:r>
                            <a:rPr lang="en-US" sz="1600" baseline="0" dirty="0" smtClean="0"/>
                            <a:t> s</a:t>
                          </a:r>
                          <a:r>
                            <a:rPr lang="en-US" sz="1600" dirty="0" smtClean="0"/>
                            <a:t>patially</a:t>
                          </a:r>
                          <a:r>
                            <a:rPr lang="en-US" sz="1600" baseline="0" dirty="0" smtClean="0"/>
                            <a:t> dependent RFI generated from single set of interferers observed by all receive antennas</a:t>
                          </a:r>
                          <a:endParaRPr lang="en-US" sz="1600" dirty="0" smtClean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No closed form distribution function (except</a:t>
                          </a:r>
                          <a:r>
                            <a:rPr lang="en-US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=1,2</m:t>
                              </m:r>
                            </m:oMath>
                          </a14:m>
                          <a:r>
                            <a:rPr lang="en-US" sz="1600" baseline="0" dirty="0" smtClean="0"/>
                            <a:t>)</a:t>
                          </a:r>
                          <a:endParaRPr lang="en-US" sz="1600" dirty="0"/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Unbounded</a:t>
                          </a:r>
                          <a:r>
                            <a:rPr lang="en-US" sz="1600" baseline="0" dirty="0" smtClean="0"/>
                            <a:t> variance (generally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i="1" baseline="0" dirty="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 baseline="0" dirty="0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aseline="0" dirty="0" smtClean="0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1600" baseline="0" dirty="0" smtClean="0">
                                          <a:latin typeface="Cambria Math"/>
                                        </a:rPr>
                                        <m:t>𝛼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baseline="0" dirty="0" smtClean="0">
                                  <a:latin typeface="Cambria Math"/>
                                </a:rPr>
                                <m:t>→∞</m:t>
                              </m:r>
                            </m:oMath>
                          </a14:m>
                          <a:r>
                            <a:rPr lang="en-US" sz="1600" baseline="0" dirty="0" smtClean="0"/>
                            <a:t>)</a:t>
                          </a:r>
                          <a:endParaRPr lang="en-US" sz="160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Multidimensional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Class A</a:t>
                          </a:r>
                        </a:p>
                        <a:p>
                          <a:pPr algn="ctr"/>
                          <a:r>
                            <a:rPr lang="en-US" sz="1600" dirty="0" smtClean="0"/>
                            <a:t>Models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dirty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1600" dirty="0" smtClean="0">
                                  <a:latin typeface="Cambria Math"/>
                                </a:rPr>
                                <m:t> − </m:t>
                              </m:r>
                              <m:r>
                                <m:rPr>
                                  <m:sty m:val="p"/>
                                </m:rPr>
                                <a:rPr lang="en-US" sz="1600" dirty="0" smtClean="0">
                                  <a:latin typeface="Cambria Math"/>
                                </a:rPr>
                                <m:t>III</m:t>
                              </m:r>
                            </m:oMath>
                          </a14:m>
                          <a:endParaRPr lang="en-US" sz="1600" dirty="0" smtClean="0"/>
                        </a:p>
                        <a:p>
                          <a:pPr algn="ctr"/>
                          <a:r>
                            <a:rPr lang="en-US" sz="1600" dirty="0" smtClean="0"/>
                            <a:t>[Delaney,</a:t>
                          </a:r>
                          <a:r>
                            <a:rPr lang="en-US" sz="1600" baseline="0" dirty="0" smtClean="0"/>
                            <a:t> </a:t>
                          </a:r>
                          <a:r>
                            <a:rPr lang="en-US" sz="1600" dirty="0" smtClean="0"/>
                            <a:t>1995]</a:t>
                          </a: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Multidimensional</a:t>
                          </a:r>
                          <a:r>
                            <a:rPr lang="en-US" sz="1600" baseline="0" dirty="0" smtClean="0"/>
                            <a:t> extension of Middleton class A distribution, no statistical derivation</a:t>
                          </a:r>
                          <a:endParaRPr lang="en-US" sz="1600" dirty="0" smtClean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Different statistical distributions required to reflect spatial dependence/independence in RFI</a:t>
                          </a:r>
                          <a:endParaRPr lang="en-US" sz="160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Bivariate class</a:t>
                          </a:r>
                          <a:r>
                            <a:rPr lang="en-US" sz="1600" baseline="0" dirty="0" smtClean="0"/>
                            <a:t> A distribution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[McDonald &amp; Blum, 1997]</a:t>
                          </a:r>
                          <a:endParaRPr lang="en-US" sz="18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Approximate</a:t>
                          </a:r>
                          <a:r>
                            <a:rPr lang="en-US" sz="1600" baseline="0" dirty="0" smtClean="0"/>
                            <a:t> distribution based on statistical-physical derivation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Models RFI observed at two receive antennas only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Spatially</a:t>
                          </a:r>
                          <a:r>
                            <a:rPr lang="en-US" sz="1600" baseline="0" dirty="0" smtClean="0"/>
                            <a:t> dependent RFI</a:t>
                          </a:r>
                          <a:endParaRPr lang="en-US" sz="160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Temporal second-order </a:t>
                          </a:r>
                          <a:br>
                            <a:rPr lang="en-US" sz="1600" baseline="0" dirty="0" smtClean="0"/>
                          </a:br>
                          <a:r>
                            <a:rPr lang="en-US" sz="1600" baseline="0" dirty="0" smtClean="0"/>
                            <a:t>alpha stable model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[Yang</a:t>
                          </a:r>
                          <a:r>
                            <a:rPr lang="en-US" sz="1600" baseline="0" dirty="0" smtClean="0"/>
                            <a:t> &amp; </a:t>
                          </a:r>
                          <a:r>
                            <a:rPr lang="en-US" sz="1600" baseline="0" dirty="0" err="1" smtClean="0"/>
                            <a:t>Petropulu</a:t>
                          </a:r>
                          <a:r>
                            <a:rPr lang="en-US" sz="1600" dirty="0" smtClean="0"/>
                            <a:t>, 2003]</a:t>
                          </a:r>
                          <a:endParaRPr lang="en-US" sz="18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Models second-order</a:t>
                          </a:r>
                          <a:r>
                            <a:rPr lang="en-US" sz="1600" baseline="0" dirty="0" smtClean="0"/>
                            <a:t> temporal statistics of co-channel interference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Assumes temporal correlation in interferer fields</a:t>
                          </a:r>
                          <a:endParaRPr lang="en-US" sz="1600" b="0" i="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96327137"/>
                  </p:ext>
                </p:extLst>
              </p:nvPr>
            </p:nvGraphicFramePr>
            <p:xfrm>
              <a:off x="381000" y="1127760"/>
              <a:ext cx="8382000" cy="4419600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2949222"/>
                    <a:gridCol w="5432778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Model Name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Key Features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Symmetric alpha</a:t>
                          </a:r>
                          <a:r>
                            <a:rPr lang="en-US" sz="1600" baseline="0" dirty="0" smtClean="0"/>
                            <a:t> stable (isotropic)</a:t>
                          </a:r>
                        </a:p>
                        <a:p>
                          <a:pPr algn="ctr"/>
                          <a:r>
                            <a:rPr lang="en-US" sz="1600" dirty="0" smtClean="0"/>
                            <a:t>[</a:t>
                          </a:r>
                          <a:r>
                            <a:rPr lang="en-US" sz="1600" dirty="0" err="1" smtClean="0"/>
                            <a:t>Ilow</a:t>
                          </a:r>
                          <a:r>
                            <a:rPr lang="en-US" sz="1600" dirty="0" smtClean="0"/>
                            <a:t> &amp; Hatzinakos,1998]</a:t>
                          </a:r>
                          <a:endParaRPr lang="en-US" sz="1600" dirty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4433" t="-40000" b="-284571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07" t="-140000" r="-184091" b="-184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dirty="0" smtClean="0"/>
                            <a:t>Multidimensional</a:t>
                          </a:r>
                          <a:r>
                            <a:rPr lang="en-US" sz="1600" baseline="0" dirty="0" smtClean="0"/>
                            <a:t> extension of Middleton class A distribution, no statistical derivation</a:t>
                          </a:r>
                          <a:endParaRPr lang="en-US" sz="1600" dirty="0" smtClean="0"/>
                        </a:p>
                        <a:p>
                          <a:pPr marL="285750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600" baseline="0" dirty="0" smtClean="0"/>
                            <a:t>Different statistical distributions required to reflect spatial dependence/independence in RFI</a:t>
                          </a:r>
                          <a:endParaRPr lang="en-US" sz="160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/>
                            <a:t>Bivariate class</a:t>
                          </a:r>
                          <a:r>
                            <a:rPr lang="en-US" sz="1600" baseline="0" dirty="0" smtClean="0"/>
                            <a:t> A distribution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[McDonald &amp; Blum, 1997]</a:t>
                          </a:r>
                          <a:endParaRPr lang="en-US" sz="18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Approximate</a:t>
                          </a:r>
                          <a:r>
                            <a:rPr lang="en-US" sz="1600" baseline="0" dirty="0" smtClean="0"/>
                            <a:t> distribution based on statistical-physical derivation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Models RFI observed at two receive antennas only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Spatially</a:t>
                          </a:r>
                          <a:r>
                            <a:rPr lang="en-US" sz="1600" baseline="0" dirty="0" smtClean="0"/>
                            <a:t> dependent RFI</a:t>
                          </a:r>
                          <a:endParaRPr lang="en-US" sz="160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aseline="0" dirty="0" smtClean="0"/>
                            <a:t>Temporal second-order </a:t>
                          </a:r>
                          <a:br>
                            <a:rPr lang="en-US" sz="1600" baseline="0" dirty="0" smtClean="0"/>
                          </a:br>
                          <a:r>
                            <a:rPr lang="en-US" sz="1600" baseline="0" dirty="0" smtClean="0"/>
                            <a:t>alpha stable model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[Yang</a:t>
                          </a:r>
                          <a:r>
                            <a:rPr lang="en-US" sz="1600" baseline="0" dirty="0" smtClean="0"/>
                            <a:t> &amp; </a:t>
                          </a:r>
                          <a:r>
                            <a:rPr lang="en-US" sz="1600" baseline="0" dirty="0" err="1" smtClean="0"/>
                            <a:t>Petropulu</a:t>
                          </a:r>
                          <a:r>
                            <a:rPr lang="en-US" sz="1600" dirty="0" smtClean="0"/>
                            <a:t>, 2003]</a:t>
                          </a:r>
                          <a:endParaRPr lang="en-US" sz="1800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dirty="0" smtClean="0"/>
                            <a:t>Models second-order</a:t>
                          </a:r>
                          <a:r>
                            <a:rPr lang="en-US" sz="1600" baseline="0" dirty="0" smtClean="0"/>
                            <a:t> temporal statistics of co-channel interference</a:t>
                          </a:r>
                        </a:p>
                        <a:p>
                          <a:pPr marL="285750" indent="-285750">
                            <a:buFont typeface="Arial" pitchFamily="34" charset="0"/>
                            <a:buChar char="•"/>
                          </a:pPr>
                          <a:r>
                            <a:rPr lang="en-US" sz="1600" baseline="0" dirty="0" smtClean="0"/>
                            <a:t>Assumes temporal correlation in interferer fields</a:t>
                          </a:r>
                          <a:endParaRPr lang="en-US" sz="1600" b="0" i="0" baseline="0" dirty="0" smtClean="0">
                            <a:latin typeface="Droid Sans" pitchFamily="34" charset="0"/>
                            <a:ea typeface="Droid Sans" pitchFamily="34" charset="0"/>
                            <a:cs typeface="Droid Sans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0" y="63826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|</a:t>
            </a:r>
            <a:r>
              <a:rPr lang="en-US" sz="1400" b="1" dirty="0" smtClean="0">
                <a:solidFill>
                  <a:schemeClr val="bg1"/>
                </a:solidFill>
              </a:rPr>
              <a:t>RFI Modeling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| Performance Analysis | Receiver Design | Summary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AF125-E48F-4782-BB44-BFAC9F6B63F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6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292617"/>
              </p:ext>
            </p:extLst>
          </p:nvPr>
        </p:nvGraphicFramePr>
        <p:xfrm>
          <a:off x="872067" y="4325294"/>
          <a:ext cx="7696200" cy="2057400"/>
        </p:xfrm>
        <a:graphic>
          <a:graphicData uri="http://schemas.openxmlformats.org/drawingml/2006/table">
            <a:tbl>
              <a:tblPr firstRow="1" bandRow="1" bandCol="1">
                <a:tableStyleId>{7E9639D4-E3E2-4D34-9284-5A2195B3D0D7}</a:tableStyleId>
              </a:tblPr>
              <a:tblGrid>
                <a:gridCol w="3200400"/>
                <a:gridCol w="4495800"/>
              </a:tblGrid>
              <a:tr h="228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Extension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Amplitude</a:t>
                      </a:r>
                      <a:r>
                        <a:rPr lang="en-US" baseline="0" dirty="0" smtClean="0"/>
                        <a:t> distribution</a:t>
                      </a:r>
                      <a:endParaRPr lang="en-US" dirty="0"/>
                    </a:p>
                  </a:txBody>
                  <a:tcPr/>
                </a:tc>
              </a:tr>
              <a:tr h="79433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Spatially independent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730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Isotropic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Models for Multi-Antenna RFI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Multidimensional symmetric alpha </a:t>
            </a:r>
            <a:r>
              <a:rPr lang="en-US" sz="2400" dirty="0"/>
              <a:t>stable distribution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Ilow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 &amp; </a:t>
            </a:r>
            <a:r>
              <a:rPr lang="en-US" sz="1800" dirty="0" err="1">
                <a:solidFill>
                  <a:schemeClr val="accent5">
                    <a:lumMod val="75000"/>
                  </a:schemeClr>
                </a:solidFill>
              </a:rPr>
              <a:t>Hatzinakos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, 1998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endParaRPr lang="en-US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Multidimensional  Class </a:t>
            </a:r>
            <a:r>
              <a:rPr lang="en-US" sz="2400" dirty="0"/>
              <a:t>A distribution </a:t>
            </a:r>
            <a:r>
              <a:rPr lang="en-US" sz="1800" dirty="0" smtClean="0">
                <a:solidFill>
                  <a:schemeClr val="accent5">
                    <a:lumMod val="75000"/>
                  </a:schemeClr>
                </a:solidFill>
              </a:rPr>
              <a:t>[Delaney, 1995]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930076"/>
                  </p:ext>
                </p:extLst>
              </p:nvPr>
            </p:nvGraphicFramePr>
            <p:xfrm>
              <a:off x="872067" y="2286000"/>
              <a:ext cx="7696200" cy="1220026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3200400"/>
                    <a:gridCol w="4495800"/>
                  </a:tblGrid>
                  <a:tr h="2343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Extension</a:t>
                          </a:r>
                          <a:r>
                            <a:rPr lang="en-US" baseline="0" dirty="0" smtClean="0"/>
                            <a:t> 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Characteristic</a:t>
                          </a:r>
                          <a:r>
                            <a:rPr lang="en-US" baseline="0" dirty="0" smtClean="0"/>
                            <a:t> function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293405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Spatially independent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−</m:t>
                                    </m:r>
                                    <m:nary>
                                      <m:naryPr>
                                        <m:chr m:val="∑"/>
                                        <m:ctrlPr>
                                          <a:rPr lang="en-US" sz="1800" i="1" dirty="0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lit/>
                                          </m:rPr>
                                          <a:rPr lang="en-US" sz="1800" dirty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sz="1800" dirty="0" smtClean="0"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sSub>
                                          <m:sSubPr>
                                            <m:ctrlPr>
                                              <a:rPr lang="en-US" sz="1800" i="1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𝑅</m:t>
                                            </m:r>
                                          </m:sub>
                                        </m:sSub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1800" i="1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lit/>
                                          </m:rPr>
                                          <a:rPr lang="en-US" sz="1800" dirty="0" smtClean="0">
                                            <a:latin typeface="Cambria Math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 dirty="0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1800" i="1" dirty="0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|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dirty="0" smtClean="0">
                                                <a:latin typeface="Cambria Math"/>
                                              </a:rPr>
                                              <m:t>𝛼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 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261472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Isotropic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dirty="0">
                                        <a:latin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m:rPr>
                                        <m:lit/>
                                      </m:rPr>
                                      <a:rPr lang="en-US" sz="1800" dirty="0"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𝐰</m:t>
                                    </m:r>
                                    <m:sSup>
                                      <m:sSupPr>
                                        <m:ctrlPr>
                                          <a:rPr lang="en-US" sz="1800" i="1" dirty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dirty="0" smtClean="0">
                                            <a:latin typeface="Cambria Math"/>
                                          </a:rPr>
                                          <m:t>|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en-US" sz="1800" dirty="0">
                                            <a:latin typeface="Cambria Math"/>
                                          </a:rPr>
                                          <m:t>|</m:t>
                                        </m:r>
                                      </m:e>
                                      <m:sup>
                                        <m:r>
                                          <a:rPr lang="en-US" sz="1800" dirty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2930076"/>
                  </p:ext>
                </p:extLst>
              </p:nvPr>
            </p:nvGraphicFramePr>
            <p:xfrm>
              <a:off x="872067" y="2286000"/>
              <a:ext cx="7696200" cy="1232345"/>
            </p:xfrm>
            <a:graphic>
              <a:graphicData uri="http://schemas.openxmlformats.org/drawingml/2006/table">
                <a:tbl>
                  <a:tblPr firstRow="1" bandRow="1" bandCol="1">
                    <a:tableStyleId>{7E9639D4-E3E2-4D34-9284-5A2195B3D0D7}</a:tableStyleId>
                  </a:tblPr>
                  <a:tblGrid>
                    <a:gridCol w="3200400"/>
                    <a:gridCol w="4495800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Extension</a:t>
                          </a:r>
                          <a:r>
                            <a:rPr lang="en-US" baseline="0" dirty="0" smtClean="0"/>
                            <a:t> type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Characteristic</a:t>
                          </a:r>
                          <a:r>
                            <a:rPr lang="en-US" baseline="0" dirty="0" smtClean="0"/>
                            <a:t> function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62852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Spatially independent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71138" t="-85526" b="-110526"/>
                          </a:stretch>
                        </a:blipFill>
                      </a:tcPr>
                    </a:tc>
                  </a:tr>
                  <a:tr h="403733">
                    <a:tc>
                      <a:txBody>
                        <a:bodyPr/>
                        <a:lstStyle/>
                        <a:p>
                          <a:pPr marL="0" marR="0" lvl="1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Isotropic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71138" t="-213636" b="-2727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39091" y="4648200"/>
            <a:ext cx="4303776" cy="7498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114800" y="5590214"/>
            <a:ext cx="4322064" cy="792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3826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|</a:t>
            </a:r>
            <a:r>
              <a:rPr lang="en-US" sz="1400" b="1" dirty="0" smtClean="0">
                <a:solidFill>
                  <a:schemeClr val="bg1"/>
                </a:solidFill>
              </a:rPr>
              <a:t>RFI Modeling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| Performance Analysis | Receiver Design | Summary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AF125-E48F-4782-BB44-BFAC9F6B63F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Models for Multi Antenna RFI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model of RFI for 2 antenna systems</a:t>
            </a:r>
          </a:p>
          <a:p>
            <a:pPr lvl="1"/>
            <a:r>
              <a:rPr lang="en-US" sz="2000" dirty="0" smtClean="0"/>
              <a:t>Amplitude distribution</a:t>
            </a:r>
            <a:r>
              <a:rPr lang="en-US" sz="2000" dirty="0"/>
              <a:t> 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[McDonald &amp; Blum, 1997]</a:t>
            </a:r>
            <a:endParaRPr lang="en-US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600200" y="2362200"/>
            <a:ext cx="5864352" cy="1394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811164"/>
                  </p:ext>
                </p:extLst>
              </p:nvPr>
            </p:nvGraphicFramePr>
            <p:xfrm>
              <a:off x="3352800" y="3886200"/>
              <a:ext cx="2387600" cy="10972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latin typeface="Cambria Math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[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0,2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dirty="0" smtClean="0">
                                        <a:latin typeface="Cambria Math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80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dirty="0" smtClean="0">
                                        <a:latin typeface="Cambria Math"/>
                                      </a:rPr>
                                      <m:t>Γ</m:t>
                                    </m:r>
                                  </m:e>
                                  <m:sub>
                                    <m:r>
                                      <a:rPr lang="en-US" sz="1800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0,∞</m:t>
                                </m:r>
                                <m:r>
                                  <m:rPr>
                                    <m:lit/>
                                  </m:rPr>
                                  <a:rPr lang="en-US" sz="180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𝜅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dirty="0" smtClean="0">
                                    <a:latin typeface="Cambria Math"/>
                                  </a:rPr>
                                  <m:t>[0,1]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0811164"/>
                  </p:ext>
                </p:extLst>
              </p:nvPr>
            </p:nvGraphicFramePr>
            <p:xfrm>
              <a:off x="3352800" y="3886200"/>
              <a:ext cx="2387600" cy="109728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193800"/>
                    <a:gridCol w="1193800"/>
                  </a:tblGrid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Parameter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Range</a:t>
                          </a:r>
                          <a:endParaRPr lang="en-US" sz="1800" dirty="0"/>
                        </a:p>
                      </a:txBody>
                      <a:tcPr marL="0" marR="0" marT="0" marB="0"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4"/>
                          <a:stretch>
                            <a:fillRect t="-128889" r="-100000" b="-2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4"/>
                          <a:stretch>
                            <a:fillRect l="-100000" t="-128889" b="-237778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4"/>
                          <a:stretch>
                            <a:fillRect t="-228889" r="-100000" b="-1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4"/>
                          <a:stretch>
                            <a:fillRect l="-100000" t="-228889" b="-137778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4"/>
                          <a:stretch>
                            <a:fillRect t="-328889" r="-100000" b="-3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blipFill rotWithShape="1">
                          <a:blip r:embed="rId4"/>
                          <a:stretch>
                            <a:fillRect l="-100000" t="-328889" b="-377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0" y="638269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 |</a:t>
            </a:r>
            <a:r>
              <a:rPr lang="en-US" sz="1400" b="1" dirty="0" smtClean="0">
                <a:solidFill>
                  <a:schemeClr val="bg1"/>
                </a:solidFill>
              </a:rPr>
              <a:t>RFI Modeling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| Performance Analysis | Receiver Design | Summary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25AF125-E48F-4782-BB44-BFAC9F6B63F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KL divergence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098" name="Picture 2" descr="C:\Users\Aditya\Documents\My Work\phd\Dissertation\Defense\kldPlot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199"/>
            <a:ext cx="7248927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itya\Documents\My Work\phd\Dissertation\Defense\fluoresce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52" b="9951"/>
          <a:stretch/>
        </p:blipFill>
        <p:spPr bwMode="auto">
          <a:xfrm>
            <a:off x="3886200" y="1739144"/>
            <a:ext cx="736870" cy="160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Interference is also caused </a:t>
            </a:r>
            <a:r>
              <a:rPr lang="en-US" dirty="0"/>
              <a:t>by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non-communicating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rade Gothic LT Std" pitchFamily="34" charset="0"/>
              </a:rPr>
              <a:t> </a:t>
            </a:r>
            <a:r>
              <a:rPr lang="en-US" dirty="0" smtClean="0"/>
              <a:t>source emissions …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pc="-100" dirty="0" smtClean="0">
                <a:latin typeface="Trade Gothic LT Std" pitchFamily="34" charset="0"/>
              </a:rPr>
              <a:t>… and impairs wireless communication performance </a:t>
            </a:r>
            <a:endParaRPr lang="en-US" spc="-100" dirty="0">
              <a:latin typeface="Trade Gothic LT Std" pitchFamily="34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2" descr="C:\Users\Aditya\Documents\My Work\phd\Defense\noun_project_114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32" y="1416931"/>
            <a:ext cx="2286000" cy="12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037932" y="2645807"/>
            <a:ext cx="4029868" cy="783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 algn="ctr">
              <a:buClr>
                <a:schemeClr val="accent2"/>
              </a:buClr>
              <a:buSzPct val="60000"/>
              <a:defRPr/>
            </a:pPr>
            <a:r>
              <a:rPr lang="en-US" sz="2000" b="1" dirty="0">
                <a:solidFill>
                  <a:srgbClr val="B5072C"/>
                </a:solidFill>
                <a:latin typeface="+mj-lt"/>
              </a:rPr>
              <a:t>Computational Platform</a:t>
            </a:r>
          </a:p>
          <a:p>
            <a:pPr algn="ctr">
              <a:buClr>
                <a:schemeClr val="accent2"/>
              </a:buClr>
              <a:buSzPct val="6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Trade Gothic LT Std" pitchFamily="34" charset="0"/>
              </a:rPr>
              <a:t>Clocks, amplifiers, busses</a:t>
            </a:r>
            <a:endParaRPr lang="en-US" sz="2000" dirty="0">
              <a:solidFill>
                <a:schemeClr val="tx1"/>
              </a:solidFill>
              <a:latin typeface="Trade Gothic LT Std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8468" y="1198884"/>
            <a:ext cx="5037932" cy="783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2"/>
              </a:buClr>
              <a:buSzPct val="60000"/>
              <a:defRPr/>
            </a:pPr>
            <a:r>
              <a:rPr lang="en-US" sz="2000" b="1" dirty="0" smtClean="0">
                <a:solidFill>
                  <a:srgbClr val="B5072C"/>
                </a:solidFill>
                <a:latin typeface="+mj-lt"/>
              </a:rPr>
              <a:t>Non-communicating devices</a:t>
            </a:r>
          </a:p>
          <a:p>
            <a:pPr algn="ctr">
              <a:buClr>
                <a:schemeClr val="accent2"/>
              </a:buClr>
              <a:buSzPct val="60000"/>
              <a:defRPr/>
            </a:pPr>
            <a:r>
              <a:rPr lang="en-US" sz="2000" dirty="0" smtClean="0">
                <a:solidFill>
                  <a:schemeClr val="tx1"/>
                </a:solidFill>
                <a:latin typeface="Trade Gothic LT Std" pitchFamily="34" charset="0"/>
              </a:rPr>
              <a:t>Microwave ovens	Fluorescent bulbs</a:t>
            </a:r>
            <a:endParaRPr lang="en-US" sz="2000" dirty="0">
              <a:solidFill>
                <a:schemeClr val="tx1"/>
              </a:solidFill>
              <a:latin typeface="Trade Gothic LT Std" pitchFamily="34" charset="0"/>
            </a:endParaRPr>
          </a:p>
        </p:txBody>
      </p:sp>
      <p:pic>
        <p:nvPicPr>
          <p:cNvPr id="4099" name="Picture 3" descr="C:\Users\Aditya\Documents\My Work\phd\Defense\microwave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97502"/>
            <a:ext cx="2282652" cy="108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758269546"/>
              </p:ext>
            </p:extLst>
          </p:nvPr>
        </p:nvGraphicFramePr>
        <p:xfrm>
          <a:off x="3657600" y="4343400"/>
          <a:ext cx="5486400" cy="1810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Placeholder 9"/>
          <p:cNvSpPr txBox="1">
            <a:spLocks/>
          </p:cNvSpPr>
          <p:nvPr/>
        </p:nvSpPr>
        <p:spPr>
          <a:xfrm>
            <a:off x="76200" y="4495800"/>
            <a:ext cx="381000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smtClean="0">
                <a:latin typeface="Trade Gothic LT Std" pitchFamily="34" charset="0"/>
              </a:rPr>
              <a:t>Impact of platform interference from a laptop LCD on wireless throughput (IEEE 802.11g) </a:t>
            </a:r>
            <a:r>
              <a:rPr lang="en-US" sz="1800" dirty="0" smtClean="0">
                <a:solidFill>
                  <a:srgbClr val="F11F09"/>
                </a:solidFill>
                <a:latin typeface="+mj-lt"/>
              </a:rPr>
              <a:t>[Slattery06]</a:t>
            </a:r>
            <a:endParaRPr lang="en-US" sz="1800" dirty="0">
              <a:solidFill>
                <a:srgbClr val="F11F09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Interference in separate antennae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4267200"/>
            <a:ext cx="747739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61912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5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Homogeneous Spatial Poisson Point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06AE12A-1C29-4C8A-B7F3-ED763F174186}" type="slidenum">
              <a:rPr lang="en-US"/>
              <a:pPr>
                <a:defRPr/>
              </a:pPr>
              <a:t>51</a:t>
            </a:fld>
            <a:endParaRPr lang="en-US"/>
          </a:p>
        </p:txBody>
      </p:sp>
      <p:pic>
        <p:nvPicPr>
          <p:cNvPr id="74756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863" y="1727200"/>
            <a:ext cx="8207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28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757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Poisson Field of Interferers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D1BF6E6-0845-4D9F-8CEE-7C87CDCF6795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5780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534400" cy="4953000"/>
          </a:xfrm>
          <a:ln w="9525"/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Applied to wireless </a:t>
            </a:r>
            <a:r>
              <a:rPr lang="en-US" i="1" dirty="0" smtClean="0"/>
              <a:t>ad hoc</a:t>
            </a:r>
            <a:r>
              <a:rPr lang="en-US" dirty="0" smtClean="0"/>
              <a:t> networks, cellular networks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525800"/>
              </p:ext>
            </p:extLst>
          </p:nvPr>
        </p:nvGraphicFramePr>
        <p:xfrm>
          <a:off x="508000" y="2392680"/>
          <a:ext cx="8184443" cy="347472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397232"/>
                <a:gridCol w="1721018"/>
                <a:gridCol w="1365774"/>
                <a:gridCol w="2700419"/>
              </a:tblGrid>
              <a:tr h="320471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Closed</a:t>
                      </a:r>
                      <a:r>
                        <a:rPr lang="en-US" baseline="0" dirty="0" smtClean="0"/>
                        <a:t> Form Amplitude Distribution</a:t>
                      </a:r>
                      <a:endParaRPr lang="en-GB" b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Region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Prior Work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011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Symmetric Alpha Stable</a:t>
                      </a:r>
                    </a:p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Entire</a:t>
                      </a:r>
                      <a:r>
                        <a:rPr lang="en-US" baseline="0" dirty="0" smtClean="0"/>
                        <a:t> plane</a:t>
                      </a:r>
                      <a:endParaRPr lang="en-US" dirty="0" smtClean="0"/>
                    </a:p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[Sousa, 1992]</a:t>
                      </a:r>
                      <a:br>
                        <a:rPr lang="en-US" sz="1800" dirty="0" smtClean="0"/>
                      </a:br>
                      <a:r>
                        <a:rPr kumimoji="0" lang="en-US" sz="1800" kern="1200" baseline="0" dirty="0" smtClean="0"/>
                        <a:t>[</a:t>
                      </a:r>
                      <a:r>
                        <a:rPr kumimoji="0" lang="en-US" sz="1800" kern="1200" baseline="0" dirty="0" err="1" smtClean="0"/>
                        <a:t>Ilow</a:t>
                      </a:r>
                      <a:r>
                        <a:rPr kumimoji="0" lang="en-US" sz="1800" kern="1200" baseline="0" dirty="0" smtClean="0"/>
                        <a:t> &amp; </a:t>
                      </a:r>
                      <a:r>
                        <a:rPr kumimoji="0" lang="en-US" sz="1800" kern="1200" baseline="0" dirty="0" err="1" smtClean="0"/>
                        <a:t>Hatzinakos</a:t>
                      </a:r>
                      <a:r>
                        <a:rPr kumimoji="0" lang="en-US" sz="1800" kern="1200" baseline="0" dirty="0" smtClean="0"/>
                        <a:t>, 1998]</a:t>
                      </a:r>
                      <a:br>
                        <a:rPr kumimoji="0" lang="en-US" sz="1800" kern="1200" baseline="0" dirty="0" smtClean="0"/>
                      </a:br>
                      <a:r>
                        <a:rPr lang="en-US" sz="1800" dirty="0" smtClean="0"/>
                        <a:t>[Yang</a:t>
                      </a:r>
                      <a:r>
                        <a:rPr lang="en-US" sz="1800" baseline="0" dirty="0" smtClean="0"/>
                        <a:t> &amp; </a:t>
                      </a:r>
                      <a:r>
                        <a:rPr lang="en-US" sz="1800" dirty="0" err="1" smtClean="0"/>
                        <a:t>Petropulu</a:t>
                      </a:r>
                      <a:r>
                        <a:rPr lang="en-US" sz="1800" dirty="0" smtClean="0"/>
                        <a:t>, 2003]</a:t>
                      </a:r>
                      <a:endParaRPr lang="en-GB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/>
                        <a:t>Middleton</a:t>
                      </a:r>
                      <a:r>
                        <a:rPr lang="en-US" baseline="0" dirty="0" smtClean="0"/>
                        <a:t> Class A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Spatio</a:t>
                      </a:r>
                      <a:r>
                        <a:rPr lang="en-US" dirty="0" smtClean="0"/>
                        <a:t>-temporal</a:t>
                      </a:r>
                      <a:endParaRPr lang="en-US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Finite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[Middleton,</a:t>
                      </a:r>
                      <a:r>
                        <a:rPr lang="en-US" baseline="0" dirty="0" smtClean="0"/>
                        <a:t> 1977, 1999</a:t>
                      </a:r>
                      <a:r>
                        <a:rPr lang="en-US" dirty="0" smtClean="0"/>
                        <a:t>]</a:t>
                      </a:r>
                      <a:endParaRPr lang="en-US" dirty="0" smtClean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471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Interference Statistics – closed form amplitude distribution not derived</a:t>
                      </a:r>
                      <a:endParaRPr lang="en-GB" i="1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Interference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Prior Work</a:t>
                      </a:r>
                      <a:endParaRPr lang="en-GB" b="1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/>
                        <a:t>Moments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area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Salbaroli</a:t>
                      </a:r>
                      <a:r>
                        <a:rPr lang="en-US" dirty="0" smtClean="0"/>
                        <a:t> &amp; </a:t>
                      </a:r>
                      <a:r>
                        <a:rPr lang="en-US" dirty="0" err="1" smtClean="0"/>
                        <a:t>Zanella</a:t>
                      </a:r>
                      <a:r>
                        <a:rPr lang="en-US" dirty="0" smtClean="0"/>
                        <a:t>, 2009]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20471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r>
                        <a:rPr lang="en-US" baseline="0" dirty="0" smtClean="0"/>
                        <a:t> Function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Spatial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Finite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area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[Win, Pinto &amp; Shepp,2009]</a:t>
                      </a:r>
                      <a:endParaRPr lang="en-GB" dirty="0">
                        <a:solidFill>
                          <a:schemeClr val="accent2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3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Isotropic SAS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117D0-2310-46A7-984B-A6BE81E7B9F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5122" name="Picture 2" descr="C:\Users\Aditya\Documents\My Work\phd\Dissertation\Defense\SIRvsN_Iso_small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154863" cy="56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Independent SAS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6146" name="Picture 2" descr="C:\Users\Aditya\Documents\My Work\phd\Dissertation\Defense\SIRvsN_Ind_small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154863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7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Mixture SAS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7170" name="Picture 2" descr="C:\Users\Aditya\Documents\My Work\phd\Dissertation\Defense\SIRvsN_Mix_small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121525" cy="56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 smtClean="0"/>
                  <a:t>Threshold selection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5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2117D0-2310-46A7-984B-A6BE81E7B9F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5" name="Picture 2" descr="C:\Users\Aditya\Documents\My Work\phd\Dissertation\Defense\Graph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35675" cy="4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 smtClean="0"/>
                  <a:t>Threshold selection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4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2117D0-2310-46A7-984B-A6BE81E7B9F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6146" name="Picture 2" descr="C:\Users\Aditya\Documents\My Work\phd\Dissertation\Defense\Graph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035675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Parameter Estimators for Alpha Stable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EA373EE-A870-4156-85F8-797EC8BC0637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256656-A6B9-463F-9C63-C886515F2E46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58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1095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325" y="1941513"/>
            <a:ext cx="2008188" cy="29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2212975"/>
            <a:ext cx="4535488" cy="107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525" y="3251200"/>
            <a:ext cx="3543300" cy="744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5525" y="3273425"/>
            <a:ext cx="3576638" cy="679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46463" y="3908425"/>
            <a:ext cx="1976437" cy="61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4724400"/>
            <a:ext cx="2711450" cy="1487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9579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5029200"/>
            <a:ext cx="2808288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295400" y="4741863"/>
            <a:ext cx="2125663" cy="1371600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706" y="1401425"/>
            <a:ext cx="2552701" cy="3921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3692525" y="3922713"/>
            <a:ext cx="1600200" cy="609600"/>
          </a:xfrm>
          <a:prstGeom prst="roundRect">
            <a:avLst/>
          </a:prstGeom>
          <a:noFill/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15925" y="1882775"/>
            <a:ext cx="8610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5925" y="4625975"/>
            <a:ext cx="8610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41157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16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Mixture vs. Alpha Stable</a:t>
            </a:r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29392F7-4D36-4BC1-95F6-F74AFD20079F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1162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Gaussian Mixture vs. Symmetric Alpha Stable</a:t>
            </a:r>
          </a:p>
          <a:p>
            <a:endParaRPr lang="en-GB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057400"/>
          <a:ext cx="8534400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8953"/>
                <a:gridCol w="3724102"/>
                <a:gridCol w="3491345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Gaussian Mixture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Symmetric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Alpha Stable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Modeling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Interferers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distributed 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with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Guard zone 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around receiver </a:t>
                      </a:r>
                      <a:r>
                        <a:rPr lang="en-US" sz="2000" baseline="0" dirty="0" smtClean="0">
                          <a:solidFill>
                            <a:srgbClr val="0070C0"/>
                          </a:solidFill>
                          <a:latin typeface="Calibri" pitchFamily="34" charset="0"/>
                        </a:rPr>
                        <a:t>(actual or virtual due to PL)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Interferers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distributed over 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entire plane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</a:rPr>
                        <a:t>Pathloss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Function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With GZ: 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singular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/ non-singular</a:t>
                      </a:r>
                    </a:p>
                    <a:p>
                      <a:r>
                        <a:rPr lang="en-US" sz="2000" baseline="0" dirty="0" smtClean="0">
                          <a:latin typeface="Calibri" pitchFamily="34" charset="0"/>
                        </a:rPr>
                        <a:t>Entire plane: </a:t>
                      </a:r>
                      <a:r>
                        <a:rPr lang="en-US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non-singular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Singular </a:t>
                      </a:r>
                      <a:r>
                        <a:rPr lang="en-US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form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Thermal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Noise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Easily extended</a:t>
                      </a:r>
                      <a:br>
                        <a:rPr lang="en-US" sz="2000" dirty="0" smtClean="0">
                          <a:latin typeface="Calibri" pitchFamily="34" charset="0"/>
                        </a:rPr>
                      </a:br>
                      <a:r>
                        <a:rPr lang="en-US" sz="2000" dirty="0" smtClean="0">
                          <a:latin typeface="Calibri" pitchFamily="34" charset="0"/>
                        </a:rPr>
                        <a:t>(sum is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Gaussian mixture)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Not easily extended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br>
                        <a:rPr lang="en-US" sz="2000" baseline="0" dirty="0" smtClean="0">
                          <a:latin typeface="Calibri" pitchFamily="34" charset="0"/>
                        </a:rPr>
                      </a:br>
                      <a:r>
                        <a:rPr lang="en-US" sz="2000" baseline="0" dirty="0" smtClean="0">
                          <a:latin typeface="Calibri" pitchFamily="34" charset="0"/>
                        </a:rPr>
                        <a:t>(sum is Middleton Class B)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Outliers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Easily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extended to include outliers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ifficult to include outliers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5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0" name="Straight Arrow Connector 129"/>
          <p:cNvCxnSpPr/>
          <p:nvPr/>
        </p:nvCxnSpPr>
        <p:spPr>
          <a:xfrm flipH="1" flipV="1">
            <a:off x="2857030" y="3214914"/>
            <a:ext cx="3133742" cy="3886199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4343400" y="4267200"/>
            <a:ext cx="2895600" cy="0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600200" y="2895600"/>
            <a:ext cx="3365930" cy="0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Interference mitigation has been </a:t>
            </a:r>
            <a:br>
              <a:rPr lang="en-US" dirty="0"/>
            </a:br>
            <a:r>
              <a:rPr lang="en-US" dirty="0"/>
              <a:t>an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active area of research</a:t>
            </a:r>
            <a:r>
              <a:rPr lang="en-US" dirty="0"/>
              <a:t> over the past decade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-2362200" y="-156270"/>
            <a:ext cx="8115226" cy="6995886"/>
          </a:xfrm>
          <a:prstGeom prst="hexagon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/>
          <p:cNvSpPr/>
          <p:nvPr/>
        </p:nvSpPr>
        <p:spPr>
          <a:xfrm>
            <a:off x="4621126" y="989638"/>
            <a:ext cx="8115226" cy="6995886"/>
          </a:xfrm>
          <a:prstGeom prst="hexagon">
            <a:avLst/>
          </a:prstGeom>
          <a:noFill/>
          <a:ln w="28575">
            <a:solidFill>
              <a:schemeClr val="tx1"/>
            </a:solidFill>
            <a:prstDash val="sysDot"/>
          </a:ln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967" y="2535799"/>
            <a:ext cx="786892" cy="10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8900000" sy="23000" kx="-1200000" algn="bl" rotWithShape="0">
              <a:prstClr val="black">
                <a:alpha val="7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flipV="1">
            <a:off x="631945" y="5700488"/>
            <a:ext cx="253427" cy="130991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7375" y="3395990"/>
            <a:ext cx="2169184" cy="52322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ade Gothic LT Std" pitchFamily="34" charset="0"/>
              </a:rPr>
              <a:t>Base Station</a:t>
            </a:r>
            <a:endParaRPr lang="en-US" sz="2800" dirty="0">
              <a:latin typeface="Trade Gothic LT Std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1641" y="2057400"/>
            <a:ext cx="2369559" cy="523220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rade Gothic LT Std" pitchFamily="34" charset="0"/>
              </a:rPr>
              <a:t>Cell Boundary</a:t>
            </a:r>
            <a:endParaRPr lang="en-US" sz="2800" dirty="0">
              <a:latin typeface="Trade Gothic LT Std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5293" y="3700790"/>
            <a:ext cx="786892" cy="10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8900000" sy="23000" kx="-1200000" algn="bl" rotWithShape="0">
              <a:prstClr val="black">
                <a:alpha val="7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3448" y="5970610"/>
            <a:ext cx="786892" cy="104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r="18900000" sy="23000" kx="-1200000" algn="bl" rotWithShape="0">
              <a:prstClr val="black">
                <a:alpha val="70000"/>
              </a:prstClr>
            </a:outerShdw>
          </a:effectLst>
        </p:spPr>
      </p:pic>
      <p:pic>
        <p:nvPicPr>
          <p:cNvPr id="40" name="Picture 2" descr="C:\Users\Aditya\Documents\My Work\phd\Defense\noun_project_114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32" y="5489399"/>
            <a:ext cx="838201" cy="4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Aditya\Documents\My Work\phd\Defense\noun_project_114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759211"/>
            <a:ext cx="838201" cy="4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itya\Documents\My Work\phd\Defense\noun_project_114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113818"/>
            <a:ext cx="838201" cy="4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256" y="3375977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27" y="4713079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72" y="3140387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76879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469" y="5489399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45" y="2319010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8" name="Straight Arrow Connector 57"/>
          <p:cNvCxnSpPr/>
          <p:nvPr/>
        </p:nvCxnSpPr>
        <p:spPr>
          <a:xfrm>
            <a:off x="1981200" y="3539697"/>
            <a:ext cx="2460885" cy="117903"/>
          </a:xfrm>
          <a:prstGeom prst="straightConnector1">
            <a:avLst/>
          </a:prstGeom>
          <a:ln w="28575">
            <a:solidFill>
              <a:srgbClr val="16701A"/>
            </a:solidFill>
            <a:prstDash val="dash"/>
            <a:headEnd type="arrow" w="med" len="med"/>
            <a:tailEnd type="arrow" w="med" len="med"/>
          </a:ln>
          <a:scene3d>
            <a:camera prst="orthographicFront">
              <a:rot lat="24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3377579" y="2808194"/>
            <a:ext cx="51421" cy="3211606"/>
          </a:xfrm>
          <a:prstGeom prst="straightConnector1">
            <a:avLst/>
          </a:prstGeom>
          <a:ln w="28575">
            <a:solidFill>
              <a:srgbClr val="C0380D"/>
            </a:solidFill>
            <a:prstDash val="dash"/>
            <a:tailEnd type="arrow"/>
          </a:ln>
          <a:scene3d>
            <a:camera prst="isometricBottomDown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4" y="4769132"/>
            <a:ext cx="157172" cy="32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Box 100"/>
          <p:cNvSpPr txBox="1"/>
          <p:nvPr/>
        </p:nvSpPr>
        <p:spPr>
          <a:xfrm>
            <a:off x="1958270" y="3843516"/>
            <a:ext cx="2994730" cy="1261884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rade Gothic LT Std" pitchFamily="34" charset="0"/>
              </a:rPr>
              <a:t>Interference Cancellation</a:t>
            </a:r>
            <a:br>
              <a:rPr lang="en-US" sz="2000" dirty="0" smtClean="0">
                <a:latin typeface="Trade Gothic LT Std" pitchFamily="34" charset="0"/>
              </a:rPr>
            </a:br>
            <a:r>
              <a:rPr lang="en-US" dirty="0" smtClean="0">
                <a:solidFill>
                  <a:srgbClr val="F11F09"/>
                </a:solidFill>
              </a:rPr>
              <a:t>[Andrews2005]</a:t>
            </a:r>
            <a:endParaRPr lang="en-US" sz="2000" dirty="0" smtClean="0">
              <a:latin typeface="Trade Gothic LT Std" pitchFamily="34" charset="0"/>
            </a:endParaRPr>
          </a:p>
          <a:p>
            <a:pPr algn="ctr"/>
            <a:r>
              <a:rPr lang="en-US" sz="2000" dirty="0" smtClean="0">
                <a:latin typeface="Trade Gothic LT Std" pitchFamily="34" charset="0"/>
              </a:rPr>
              <a:t>Interference Alignment</a:t>
            </a:r>
            <a:br>
              <a:rPr lang="en-US" sz="2000" dirty="0" smtClean="0">
                <a:latin typeface="Trade Gothic LT Std" pitchFamily="34" charset="0"/>
              </a:rPr>
            </a:br>
            <a:r>
              <a:rPr lang="en-US" dirty="0" smtClean="0">
                <a:solidFill>
                  <a:srgbClr val="F11F09"/>
                </a:solidFill>
              </a:rPr>
              <a:t>[</a:t>
            </a:r>
            <a:r>
              <a:rPr lang="en-US" dirty="0">
                <a:solidFill>
                  <a:srgbClr val="F11F09"/>
                </a:solidFill>
              </a:rPr>
              <a:t>Jafar2008]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65321" y="4552890"/>
            <a:ext cx="3988079" cy="400110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ade Gothic LT Std" pitchFamily="34" charset="0"/>
              </a:rPr>
              <a:t>Resource Allocation</a:t>
            </a:r>
            <a:r>
              <a:rPr lang="en-US" sz="2000" dirty="0" smtClean="0">
                <a:solidFill>
                  <a:srgbClr val="F11F09"/>
                </a:solidFill>
              </a:rPr>
              <a:t>[Andrews2009]</a:t>
            </a:r>
            <a:endParaRPr lang="en-US" sz="2000" dirty="0">
              <a:latin typeface="Trade Gothic LT Std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02505" y="5808348"/>
            <a:ext cx="152401" cy="1614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56612" y="5167002"/>
            <a:ext cx="4396588" cy="952630"/>
            <a:chOff x="3124200" y="5143370"/>
            <a:chExt cx="4396588" cy="952630"/>
          </a:xfrm>
        </p:grpSpPr>
        <p:sp>
          <p:nvSpPr>
            <p:cNvPr id="4" name="Rectangle 3"/>
            <p:cNvSpPr/>
            <p:nvPr/>
          </p:nvSpPr>
          <p:spPr>
            <a:xfrm>
              <a:off x="4042222" y="5143370"/>
              <a:ext cx="152401" cy="1614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5695890"/>
              <a:ext cx="4396588" cy="400110"/>
            </a:xfrm>
            <a:prstGeom prst="rect">
              <a:avLst/>
            </a:prstGeom>
            <a:noFill/>
            <a:scene3d>
              <a:camera prst="isometricBottomDown"/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rade Gothic LT Std" pitchFamily="34" charset="0"/>
                </a:rPr>
                <a:t>Base Station Coordination</a:t>
              </a:r>
              <a:r>
                <a:rPr lang="en-US" sz="2000" dirty="0" smtClean="0">
                  <a:solidFill>
                    <a:srgbClr val="F11F09"/>
                  </a:solidFill>
                </a:rPr>
                <a:t>[Heath2009]</a:t>
              </a:r>
              <a:endParaRPr lang="en-US" sz="2000" dirty="0">
                <a:latin typeface="Trade Gothic LT Std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597294" y="2514600"/>
            <a:ext cx="2454518" cy="400110"/>
          </a:xfrm>
          <a:prstGeom prst="rect">
            <a:avLst/>
          </a:prstGeom>
          <a:solidFill>
            <a:schemeClr val="bg1"/>
          </a:solidFill>
          <a:scene3d>
            <a:camera prst="isometricBottomDown"/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rade Gothic LT Std" pitchFamily="34" charset="0"/>
              </a:rPr>
              <a:t>Co-existence</a:t>
            </a:r>
            <a:r>
              <a:rPr lang="en-US" sz="1600" dirty="0" smtClean="0">
                <a:solidFill>
                  <a:srgbClr val="F11F09"/>
                </a:solidFill>
                <a:latin typeface="+mj-lt"/>
              </a:rPr>
              <a:t>[Rao2002]</a:t>
            </a:r>
            <a:endParaRPr lang="en-US" sz="2000" dirty="0">
              <a:solidFill>
                <a:srgbClr val="F11F0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11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26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 Mitigation in SISO Systems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EFE0DC5-214C-4507-840A-067CE25BB4C8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2E08C214-5B2A-4CD7-B675-C64805C63A88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81000" y="2259442"/>
          <a:ext cx="8610600" cy="3627120"/>
        </p:xfrm>
        <a:graphic>
          <a:graphicData uri="http://schemas.openxmlformats.org/drawingml/2006/table">
            <a:tbl>
              <a:tblPr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306411"/>
                <a:gridCol w="6304189"/>
              </a:tblGrid>
              <a:tr h="697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Computer Platform Noise Modelling</a:t>
                      </a:r>
                    </a:p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CC3300"/>
                        </a:buClr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Evaluate fit of measured RFI data to noise models</a:t>
                      </a:r>
                    </a:p>
                    <a:p>
                      <a:pPr marL="225425" indent="-225425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225425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Middleton Class A model</a:t>
                      </a:r>
                    </a:p>
                    <a:p>
                      <a:pPr marL="225425" indent="-225425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225425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Symmetric Alpha Stable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60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Parameter Estimation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Evaluate estimation accuracy </a:t>
                      </a:r>
                      <a:r>
                        <a:rPr lang="en-GB" sz="2000" dirty="0" err="1" smtClean="0">
                          <a:latin typeface="Calibri" pitchFamily="34" charset="0"/>
                        </a:rPr>
                        <a:t>vs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 complexity tradeoffs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3312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Filtering / Detection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>
                          <a:srgbClr val="000066"/>
                        </a:buClr>
                        <a:tabLst>
                          <a:tab pos="1138238" algn="l"/>
                          <a:tab pos="2052638" algn="l"/>
                          <a:tab pos="2967038" algn="l"/>
                          <a:tab pos="3881438" algn="l"/>
                          <a:tab pos="4795838" algn="l"/>
                          <a:tab pos="5710238" algn="l"/>
                          <a:tab pos="6624638" algn="l"/>
                          <a:tab pos="7539038" algn="l"/>
                          <a:tab pos="8453438" algn="l"/>
                          <a:tab pos="9367838" algn="l"/>
                          <a:tab pos="10282238" algn="l"/>
                        </a:tabLst>
                      </a:pPr>
                      <a:r>
                        <a:rPr lang="en-GB" sz="2000" dirty="0" smtClean="0">
                          <a:latin typeface="Calibri" pitchFamily="34" charset="0"/>
                        </a:rPr>
                        <a:t>Evaluate communication performance </a:t>
                      </a:r>
                      <a:r>
                        <a:rPr lang="en-GB" sz="2000" dirty="0" err="1" smtClean="0">
                          <a:latin typeface="Calibri" pitchFamily="34" charset="0"/>
                        </a:rPr>
                        <a:t>vs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 complexity tradeoffs</a:t>
                      </a:r>
                    </a:p>
                    <a:p>
                      <a:pPr marL="176213" indent="-176213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1138238" algn="l"/>
                          <a:tab pos="2052638" algn="l"/>
                          <a:tab pos="2967038" algn="l"/>
                          <a:tab pos="3881438" algn="l"/>
                          <a:tab pos="4795838" algn="l"/>
                          <a:tab pos="5710238" algn="l"/>
                          <a:tab pos="6624638" algn="l"/>
                          <a:tab pos="7539038" algn="l"/>
                          <a:tab pos="8453438" algn="l"/>
                          <a:tab pos="9367838" algn="l"/>
                          <a:tab pos="10282238" algn="l"/>
                        </a:tabLst>
                      </a:pPr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Middleton Class A: 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Correlation receiver, Wiener filtering, and Bayesian detector</a:t>
                      </a:r>
                    </a:p>
                    <a:p>
                      <a:pPr marL="176213" indent="-176213">
                        <a:buClr>
                          <a:srgbClr val="CC3300"/>
                        </a:buClr>
                        <a:buFont typeface="Arial" pitchFamily="34" charset="0"/>
                        <a:buChar char="•"/>
                        <a:tabLst>
                          <a:tab pos="1138238" algn="l"/>
                          <a:tab pos="2052638" algn="l"/>
                          <a:tab pos="2967038" algn="l"/>
                          <a:tab pos="3881438" algn="l"/>
                          <a:tab pos="4795838" algn="l"/>
                          <a:tab pos="5710238" algn="l"/>
                          <a:tab pos="6624638" algn="l"/>
                          <a:tab pos="7539038" algn="l"/>
                          <a:tab pos="8453438" algn="l"/>
                          <a:tab pos="9367838" algn="l"/>
                          <a:tab pos="10282238" algn="l"/>
                        </a:tabLst>
                      </a:pPr>
                      <a:r>
                        <a:rPr lang="en-GB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Symmetric Alpha Stable: </a:t>
                      </a:r>
                      <a:r>
                        <a:rPr lang="en-GB" sz="2000" dirty="0" smtClean="0">
                          <a:latin typeface="Calibri" pitchFamily="34" charset="0"/>
                        </a:rPr>
                        <a:t>Myriad filtering, hole punching, and Bayesian detector 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92113" y="1371600"/>
            <a:ext cx="8610600" cy="8413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Mitigation of computational platform noise in single carrier, single antenna systems </a:t>
            </a:r>
            <a:r>
              <a:rPr lang="en-US">
                <a:solidFill>
                  <a:srgbClr val="B95B22"/>
                </a:solidFill>
                <a:latin typeface="Calibri" pitchFamily="34" charset="0"/>
              </a:rPr>
              <a:t>[Nassar, Gulati, DeYoung, Evans &amp; Tinsley, ICASSP 2008, JSPS 2009]</a:t>
            </a:r>
          </a:p>
        </p:txBody>
      </p:sp>
      <p:sp>
        <p:nvSpPr>
          <p:cNvPr id="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1197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36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and Detection</a:t>
            </a: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DE9DFAE-07AE-4FE2-A63A-4705AE9475C5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1366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C1F7D93-DEF2-4FB3-9E72-70EE745FCA2F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7750" y="1522413"/>
            <a:ext cx="10668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Pulse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Shaping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09950" y="1522413"/>
            <a:ext cx="14478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Pre-Filtering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1150" y="1522413"/>
            <a:ext cx="114300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Matched Filter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43750" y="1522413"/>
            <a:ext cx="1238250" cy="685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Detection Rule</a:t>
            </a:r>
          </a:p>
        </p:txBody>
      </p:sp>
      <p:sp>
        <p:nvSpPr>
          <p:cNvPr id="13" name="Plus 12"/>
          <p:cNvSpPr/>
          <p:nvPr/>
        </p:nvSpPr>
        <p:spPr>
          <a:xfrm>
            <a:off x="2659063" y="1782763"/>
            <a:ext cx="152400" cy="152400"/>
          </a:xfrm>
          <a:prstGeom prst="mathPlus">
            <a:avLst/>
          </a:prstGeom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1711325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Arrow Connector 15"/>
          <p:cNvCxnSpPr>
            <a:stCxn id="8" idx="3"/>
            <a:endCxn id="14" idx="2"/>
          </p:cNvCxnSpPr>
          <p:nvPr/>
        </p:nvCxnSpPr>
        <p:spPr>
          <a:xfrm flipV="1">
            <a:off x="2114550" y="1863725"/>
            <a:ext cx="4762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4" idx="6"/>
            <a:endCxn id="9" idx="1"/>
          </p:cNvCxnSpPr>
          <p:nvPr/>
        </p:nvCxnSpPr>
        <p:spPr>
          <a:xfrm>
            <a:off x="2895600" y="1863725"/>
            <a:ext cx="51435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3"/>
            <a:endCxn id="10" idx="1"/>
          </p:cNvCxnSpPr>
          <p:nvPr/>
        </p:nvCxnSpPr>
        <p:spPr>
          <a:xfrm>
            <a:off x="4857750" y="1865313"/>
            <a:ext cx="533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1" idx="1"/>
          </p:cNvCxnSpPr>
          <p:nvPr/>
        </p:nvCxnSpPr>
        <p:spPr>
          <a:xfrm>
            <a:off x="6534150" y="1865313"/>
            <a:ext cx="6096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4350" y="1887538"/>
            <a:ext cx="5334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366125" y="1879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82" name="TextBox 54"/>
          <p:cNvSpPr txBox="1">
            <a:spLocks noChangeArrowheads="1"/>
          </p:cNvSpPr>
          <p:nvPr/>
        </p:nvSpPr>
        <p:spPr bwMode="auto">
          <a:xfrm>
            <a:off x="1917700" y="1243013"/>
            <a:ext cx="1665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Impulsive Noise</a:t>
            </a:r>
          </a:p>
        </p:txBody>
      </p:sp>
      <p:cxnSp>
        <p:nvCxnSpPr>
          <p:cNvPr id="59" name="Straight Arrow Connector 58"/>
          <p:cNvCxnSpPr>
            <a:stCxn id="113682" idx="2"/>
            <a:endCxn id="14" idx="0"/>
          </p:cNvCxnSpPr>
          <p:nvPr/>
        </p:nvCxnSpPr>
        <p:spPr>
          <a:xfrm rot="5400000">
            <a:off x="2697162" y="1658938"/>
            <a:ext cx="98425" cy="63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3400" y="2252663"/>
            <a:ext cx="4038600" cy="4572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" pitchFamily="34" charset="0"/>
              </a:rPr>
              <a:t>Middleton Class A noise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00600" y="2252663"/>
            <a:ext cx="4038600" cy="457200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Calibri" pitchFamily="34" charset="0"/>
              </a:rPr>
              <a:t>Symmetric Alpha Stable noise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1338" y="2708275"/>
            <a:ext cx="4022725" cy="34671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Filtering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Wiener Filtering (Linear)</a:t>
            </a:r>
          </a:p>
          <a:p>
            <a:pPr marL="320040" indent="-320040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Detection</a:t>
            </a:r>
            <a:endParaRPr lang="en-US" sz="2000" dirty="0">
              <a:solidFill>
                <a:srgbClr val="0070C0"/>
              </a:solidFill>
              <a:latin typeface="Calibri" pitchFamily="34" charset="0"/>
            </a:endParaRP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Correlation Receiver (Linear)</a:t>
            </a: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Bayesian Detector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Spaulding &amp; Middleton, 1977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]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 marL="320040" indent="-320040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en-US" sz="2000" dirty="0">
                <a:solidFill>
                  <a:schemeClr val="tx1"/>
                </a:solidFill>
                <a:latin typeface="Calibri" pitchFamily="34" charset="0"/>
              </a:rPr>
              <a:t>Small Signal Approximation to Bayesian detector</a:t>
            </a:r>
            <a:br>
              <a:rPr lang="en-US" sz="2000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Spaulding &amp; Middleton, 1977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]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808538" y="2716213"/>
            <a:ext cx="4033837" cy="3459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19088" indent="-319088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Filtering</a:t>
            </a:r>
            <a:endParaRPr lang="en-US" sz="2000">
              <a:solidFill>
                <a:srgbClr val="0070C0"/>
              </a:solidFill>
              <a:latin typeface="Calibri" pitchFamily="34" charset="0"/>
            </a:endParaRP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Myriad Filtering</a:t>
            </a:r>
            <a:endParaRPr lang="en-GB">
              <a:solidFill>
                <a:srgbClr val="B95B22"/>
              </a:solidFill>
              <a:latin typeface="Calibri" pitchFamily="34" charset="0"/>
            </a:endParaRPr>
          </a:p>
          <a:p>
            <a:pPr marL="776288" lvl="1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GB">
                <a:solidFill>
                  <a:srgbClr val="BA8F2D"/>
                </a:solidFill>
                <a:latin typeface="Calibri" pitchFamily="34" charset="0"/>
              </a:rPr>
              <a:t>Optimal Myriad</a:t>
            </a:r>
            <a:br>
              <a:rPr lang="en-GB">
                <a:solidFill>
                  <a:srgbClr val="BA8F2D"/>
                </a:solidFill>
                <a:latin typeface="Calibri" pitchFamily="34" charset="0"/>
              </a:rPr>
            </a:br>
            <a:r>
              <a:rPr lang="en-GB">
                <a:solidFill>
                  <a:srgbClr val="BA8F2D"/>
                </a:solidFill>
                <a:latin typeface="Calibri" pitchFamily="34" charset="0"/>
              </a:rPr>
              <a:t> </a:t>
            </a:r>
            <a:r>
              <a:rPr lang="en-US">
                <a:solidFill>
                  <a:srgbClr val="B95B22"/>
                </a:solidFill>
                <a:latin typeface="Calibri" pitchFamily="34" charset="0"/>
              </a:rPr>
              <a:t>[</a:t>
            </a:r>
            <a:r>
              <a:rPr lang="en-GB">
                <a:solidFill>
                  <a:srgbClr val="B95B22"/>
                </a:solidFill>
                <a:latin typeface="Calibri" pitchFamily="34" charset="0"/>
              </a:rPr>
              <a:t>Gonzalez &amp; Arce, 2001]</a:t>
            </a:r>
          </a:p>
          <a:p>
            <a:pPr marL="776288" lvl="1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GB">
                <a:solidFill>
                  <a:srgbClr val="BA8F2D"/>
                </a:solidFill>
                <a:latin typeface="Calibri" pitchFamily="34" charset="0"/>
              </a:rPr>
              <a:t>Selection Myriad</a:t>
            </a:r>
            <a:endParaRPr lang="en-US">
              <a:solidFill>
                <a:srgbClr val="BA8F2D"/>
              </a:solidFill>
              <a:latin typeface="Calibri" pitchFamily="34" charset="0"/>
            </a:endParaRP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Hole Punching</a:t>
            </a:r>
            <a:br>
              <a:rPr lang="en-US" sz="2000">
                <a:solidFill>
                  <a:schemeClr val="tx1"/>
                </a:solidFill>
                <a:latin typeface="Calibri" pitchFamily="34" charset="0"/>
              </a:rPr>
            </a:br>
            <a:r>
              <a:rPr lang="en-US">
                <a:solidFill>
                  <a:srgbClr val="B95B22"/>
                </a:solidFill>
                <a:latin typeface="Calibri" pitchFamily="34" charset="0"/>
              </a:rPr>
              <a:t> [Ambike </a:t>
            </a:r>
            <a:r>
              <a:rPr lang="en-US" i="1">
                <a:solidFill>
                  <a:srgbClr val="B95B22"/>
                </a:solidFill>
                <a:latin typeface="Calibri" pitchFamily="34" charset="0"/>
              </a:rPr>
              <a:t>et al</a:t>
            </a:r>
            <a:r>
              <a:rPr lang="en-US">
                <a:solidFill>
                  <a:srgbClr val="B95B22"/>
                </a:solidFill>
                <a:latin typeface="Calibri" pitchFamily="34" charset="0"/>
              </a:rPr>
              <a:t>., 1994]</a:t>
            </a:r>
          </a:p>
          <a:p>
            <a:pPr marL="319088" indent="-319088" algn="ctr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0070C0"/>
                </a:solidFill>
                <a:latin typeface="Calibri" pitchFamily="34" charset="0"/>
              </a:rPr>
              <a:t>Detection</a:t>
            </a: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Correlation Receiver (Linear)</a:t>
            </a:r>
          </a:p>
          <a:p>
            <a:pPr marL="319088" indent="-319088"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/>
            </a:pPr>
            <a:r>
              <a:rPr lang="en-US" sz="2000">
                <a:solidFill>
                  <a:schemeClr val="tx1"/>
                </a:solidFill>
                <a:latin typeface="Calibri" pitchFamily="34" charset="0"/>
              </a:rPr>
              <a:t>MAP approximation</a:t>
            </a:r>
            <a:br>
              <a:rPr lang="en-US" sz="2000">
                <a:solidFill>
                  <a:schemeClr val="tx1"/>
                </a:solidFill>
                <a:latin typeface="Calibri" pitchFamily="34" charset="0"/>
              </a:rPr>
            </a:br>
            <a:r>
              <a:rPr lang="en-US">
                <a:solidFill>
                  <a:srgbClr val="B95B22"/>
                </a:solidFill>
                <a:latin typeface="Calibri" pitchFamily="34" charset="0"/>
              </a:rPr>
              <a:t>[</a:t>
            </a:r>
            <a:r>
              <a:rPr lang="en-GB">
                <a:solidFill>
                  <a:srgbClr val="B95B22"/>
                </a:solidFill>
                <a:latin typeface="Calibri" pitchFamily="34" charset="0"/>
                <a:cs typeface="Arial" pitchFamily="34" charset="0"/>
              </a:rPr>
              <a:t>Kuruoglu, 1998]</a:t>
            </a:r>
            <a:endParaRPr lang="en-US">
              <a:solidFill>
                <a:srgbClr val="B95B2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10000" y="228600"/>
            <a:ext cx="5105400" cy="1230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30188" lvl="1" indent="-2301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</a:rPr>
              <a:t>Assumption</a:t>
            </a:r>
          </a:p>
          <a:p>
            <a:pPr marL="230188" lvl="1" indent="-230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Multiple samples of the received signal are available</a:t>
            </a:r>
          </a:p>
          <a:p>
            <a:pPr marL="230188" lvl="1" indent="-2301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>
                <a:latin typeface="Calibri" pitchFamily="34" charset="0"/>
              </a:rPr>
              <a:t>N</a:t>
            </a:r>
            <a:r>
              <a:rPr lang="en-US" dirty="0">
                <a:latin typeface="Calibri" pitchFamily="34" charset="0"/>
              </a:rPr>
              <a:t> Path Diversity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[Miller, 1972]</a:t>
            </a:r>
          </a:p>
          <a:p>
            <a:pPr marL="230188" lvl="1" indent="-2301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Calibri" pitchFamily="34" charset="0"/>
              </a:rPr>
              <a:t>Oversampling by </a:t>
            </a:r>
            <a:r>
              <a:rPr lang="en-US" i="1" dirty="0">
                <a:latin typeface="Calibri" pitchFamily="34" charset="0"/>
              </a:rPr>
              <a:t>N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[Middleton, 1977]</a:t>
            </a:r>
            <a:endParaRPr lang="en-US" dirty="0"/>
          </a:p>
        </p:txBody>
      </p:sp>
      <p:sp>
        <p:nvSpPr>
          <p:cNvPr id="2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273436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57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Class A Detection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72DB8A4-AA74-4641-9682-D126C2E966AB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1558B3A-7685-4733-9EFE-EFB3488F3720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62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42003" name="Group 19"/>
          <p:cNvGraphicFramePr>
            <a:graphicFrameLocks noGrp="1"/>
          </p:cNvGraphicFramePr>
          <p:nvPr/>
        </p:nvGraphicFramePr>
        <p:xfrm>
          <a:off x="5029200" y="2055813"/>
          <a:ext cx="3962400" cy="1066800"/>
        </p:xfrm>
        <a:graphic>
          <a:graphicData uri="http://schemas.openxmlformats.org/drawingml/2006/table">
            <a:tbl>
              <a:tblPr/>
              <a:tblGrid>
                <a:gridCol w="2363788"/>
                <a:gridCol w="1598612"/>
              </a:tblGrid>
              <a:tr h="930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Pulse shape</a:t>
                      </a:r>
                      <a:b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Raised cosine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samples per symbol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symbols per pulse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Channel</a:t>
                      </a:r>
                      <a:br>
                        <a:rPr kumimoji="0" lang="en-GB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 = 0.35</a:t>
                      </a:r>
                      <a:b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</a:t>
                      </a: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= 0.5 × 10</a:t>
                      </a:r>
                      <a: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-3</a:t>
                      </a:r>
                      <a:br>
                        <a:rPr kumimoji="0" lang="en-GB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Memoryless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0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34"/>
          <p:cNvGraphicFramePr>
            <a:graphicFrameLocks noGrp="1"/>
          </p:cNvGraphicFramePr>
          <p:nvPr/>
        </p:nvGraphicFramePr>
        <p:xfrm>
          <a:off x="5029200" y="3200400"/>
          <a:ext cx="3962396" cy="237744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95400"/>
                <a:gridCol w="1295400"/>
                <a:gridCol w="1371596"/>
              </a:tblGrid>
              <a:tr h="515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Method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Comp. Complexity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Detection Perform.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</a:tr>
              <a:tr h="29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Correl.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50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Wiener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Medium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5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Bayesian S.S. Approx.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Medium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97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Bayesian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High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AR PL ShanHeiSun Uni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57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533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6" name="TextBox 8"/>
          <p:cNvSpPr txBox="1">
            <a:spLocks noChangeArrowheads="1"/>
          </p:cNvSpPr>
          <p:nvPr/>
        </p:nvSpPr>
        <p:spPr bwMode="auto">
          <a:xfrm>
            <a:off x="1066800" y="1524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w Cen MT" pitchFamily="34" charset="0"/>
              </a:rPr>
              <a:t>Communication Performance</a:t>
            </a:r>
          </a:p>
        </p:txBody>
      </p:sp>
      <p:sp>
        <p:nvSpPr>
          <p:cNvPr id="115727" name="Text Box 20"/>
          <p:cNvSpPr txBox="1">
            <a:spLocks noChangeArrowheads="1"/>
          </p:cNvSpPr>
          <p:nvPr/>
        </p:nvSpPr>
        <p:spPr bwMode="auto">
          <a:xfrm>
            <a:off x="5029200" y="156845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Binary Phase Shift Keying</a:t>
            </a:r>
          </a:p>
        </p:txBody>
      </p:sp>
    </p:spTree>
    <p:extLst>
      <p:ext uri="{BB962C8B-B14F-4D97-AF65-F5344CB8AC3E}">
        <p14:creationId xmlns:p14="http://schemas.microsoft.com/office/powerpoint/2010/main" val="19465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67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Alpha Stable Detection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4FA92837-66E3-4892-8488-136145D81567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CFFED31F-CCB2-4BA4-8EBE-3CC062F05080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63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9600" y="5707063"/>
            <a:ext cx="8153400" cy="3762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125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Use dispersion parameter </a:t>
            </a:r>
            <a:r>
              <a:rPr lang="en-GB" dirty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 in place of noise variance to generalize SNR</a:t>
            </a:r>
          </a:p>
        </p:txBody>
      </p:sp>
      <p:graphicFrame>
        <p:nvGraphicFramePr>
          <p:cNvPr id="9" name="Group 34"/>
          <p:cNvGraphicFramePr>
            <a:graphicFrameLocks noGrp="1"/>
          </p:cNvGraphicFramePr>
          <p:nvPr/>
        </p:nvGraphicFramePr>
        <p:xfrm>
          <a:off x="4953000" y="1981200"/>
          <a:ext cx="3962396" cy="3200400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64594"/>
                <a:gridCol w="1264594"/>
                <a:gridCol w="1433208"/>
              </a:tblGrid>
              <a:tr h="487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Method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Comp. Complexity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Detection Perform.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 PL ShanHeiSun Uni"/>
                        <a:cs typeface="AR PL ShanHeiSun Uni"/>
                      </a:endParaRPr>
                    </a:p>
                  </a:txBody>
                  <a:tcPr horzOverflow="overflow"/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Hole Punching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Selection Myriad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Low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MAP Approx.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High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878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 PL ShanHeiSun Uni"/>
                        </a:rPr>
                        <a:t>Optimal Myriad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High 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 PL ShanHeiSun Uni"/>
                          <a:cs typeface="Arial" pitchFamily="34" charset="0"/>
                        </a:rPr>
                        <a:t>Medium</a:t>
                      </a:r>
                    </a:p>
                  </a:txBody>
                  <a:tcPr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674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533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4" name="TextBox 11"/>
          <p:cNvSpPr txBox="1">
            <a:spLocks noChangeArrowheads="1"/>
          </p:cNvSpPr>
          <p:nvPr/>
        </p:nvSpPr>
        <p:spPr bwMode="auto">
          <a:xfrm>
            <a:off x="1066800" y="1524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Tw Cen MT" pitchFamily="34" charset="0"/>
              </a:rPr>
              <a:t>Communication Performance</a:t>
            </a:r>
          </a:p>
        </p:txBody>
      </p:sp>
      <p:sp>
        <p:nvSpPr>
          <p:cNvPr id="116745" name="Text Box 14"/>
          <p:cNvSpPr txBox="1">
            <a:spLocks noChangeArrowheads="1"/>
          </p:cNvSpPr>
          <p:nvPr/>
        </p:nvSpPr>
        <p:spPr bwMode="auto">
          <a:xfrm>
            <a:off x="5029200" y="1568450"/>
            <a:ext cx="396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alibri" pitchFamily="34" charset="0"/>
              </a:rPr>
              <a:t>Same transmitter settings as previous slide</a:t>
            </a:r>
          </a:p>
        </p:txBody>
      </p:sp>
      <p:sp>
        <p:nvSpPr>
          <p:cNvPr id="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6932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77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RFI Mitigation in 2x2 MIMO Systems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C4D2703-FD8B-4478-A6B0-B56AA22D890B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17764" name="Content Placeholder 12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A6B82C19-DEE2-4928-9805-CD02E06795E5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64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69983" y="2112485"/>
          <a:ext cx="8545417" cy="3992880"/>
        </p:xfrm>
        <a:graphic>
          <a:graphicData uri="http://schemas.openxmlformats.org/drawingml/2006/table">
            <a:tbl>
              <a:tblPr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360164"/>
                <a:gridCol w="6185253"/>
              </a:tblGrid>
              <a:tr h="7731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RFI Modeling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Evaluated fit of measured RFI data to the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</a:rPr>
                        <a:t>bivariate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Middleton Class A model </a:t>
                      </a:r>
                      <a:r>
                        <a:rPr lang="en-US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[McDonald &amp; Blum, 1997]</a:t>
                      </a:r>
                      <a:endParaRPr lang="en-US" sz="20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Includes noise correlation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between two antennas </a:t>
                      </a:r>
                    </a:p>
                  </a:txBody>
                  <a:tcPr/>
                </a:tc>
              </a:tr>
              <a:tr h="53885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Parameter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Estimation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Derived parameter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estimation algorithm based on the method of moments (sixth order moments)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839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Performance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Analysis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Demonstrated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communication performance degradation of conventional receivers in presence of RFI</a:t>
                      </a: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Calibri" pitchFamily="34" charset="0"/>
                        </a:rPr>
                        <a:t>Bounds on communication performance</a:t>
                      </a:r>
                      <a:br>
                        <a:rPr lang="en-US" sz="2000" baseline="0" dirty="0" smtClean="0">
                          <a:latin typeface="Calibri" pitchFamily="34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[Chopra , Gulati, Evans, Tinsley, and </a:t>
                      </a:r>
                      <a:r>
                        <a:rPr lang="en-US" sz="18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Sreerama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, </a:t>
                      </a:r>
                      <a:r>
                        <a:rPr lang="en-US" sz="180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ICASSP</a:t>
                      </a:r>
                      <a:r>
                        <a:rPr lang="en-US" sz="18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en-US" sz="1800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2009</a:t>
                      </a:r>
                      <a:r>
                        <a:rPr lang="en-US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]</a:t>
                      </a:r>
                      <a:endParaRPr lang="en-US" sz="20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7313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Receiver Design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dirty="0" smtClean="0">
                          <a:latin typeface="Calibri" pitchFamily="34" charset="0"/>
                        </a:rPr>
                        <a:t>Derived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Maximum Likelihood (ML) receiver</a:t>
                      </a:r>
                    </a:p>
                    <a:p>
                      <a:pPr marL="169863" indent="-169863">
                        <a:buFont typeface="Arial" pitchFamily="34" charset="0"/>
                        <a:buChar char="•"/>
                      </a:pPr>
                      <a:r>
                        <a:rPr lang="en-US" sz="2000" baseline="0" dirty="0" smtClean="0">
                          <a:latin typeface="Calibri" pitchFamily="34" charset="0"/>
                        </a:rPr>
                        <a:t>Derived two sub-optimal ML receivers with reduced complexity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1638" y="1349375"/>
            <a:ext cx="8513762" cy="750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x </a:t>
            </a:r>
            <a:r>
              <a:rPr lang="en-US" sz="2400" i="1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 MIMO receiver design in the presence of RFI</a:t>
            </a:r>
            <a:br>
              <a:rPr lang="en-US" sz="2400">
                <a:solidFill>
                  <a:srgbClr val="000000"/>
                </a:solidFill>
                <a:latin typeface="Calibri" pitchFamily="34" charset="0"/>
              </a:rPr>
            </a:br>
            <a:r>
              <a:rPr lang="en-US">
                <a:solidFill>
                  <a:srgbClr val="B95B22"/>
                </a:solidFill>
                <a:latin typeface="Calibri" pitchFamily="34" charset="0"/>
              </a:rPr>
              <a:t>[Gulati, Chopra, Heath, Evans, Tinsley &amp; Lin, Globecom 2008]</a:t>
            </a:r>
          </a:p>
        </p:txBody>
      </p:sp>
      <p:sp>
        <p:nvSpPr>
          <p:cNvPr id="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34400" y="1447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1614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B47E45DB-2760-4F98-A755-3E2C91227918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65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87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Bivariate Middleton Class A Model</a:t>
            </a:r>
          </a:p>
        </p:txBody>
      </p:sp>
      <p:sp>
        <p:nvSpPr>
          <p:cNvPr id="118788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Joint spatial distribution</a:t>
            </a:r>
          </a:p>
        </p:txBody>
      </p:sp>
      <p:pic>
        <p:nvPicPr>
          <p:cNvPr id="118789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447800" y="1981200"/>
            <a:ext cx="549275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447800" y="3048000"/>
            <a:ext cx="647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33400" y="3886200"/>
          <a:ext cx="8382000" cy="2209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175047"/>
                <a:gridCol w="5530553"/>
                <a:gridCol w="1676400"/>
              </a:tblGrid>
              <a:tr h="4053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Parameter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Description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</a:rPr>
                        <a:t>Typical Range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9585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Overlap Index. </a:t>
                      </a:r>
                      <a:r>
                        <a:rPr lang="en-GB" dirty="0" smtClean="0">
                          <a:latin typeface="Calibri" pitchFamily="34" charset="0"/>
                        </a:rPr>
                        <a:t>Product of average number of emissions per second and mean duration of typical emission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99585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Ratio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of Gaussian to non-Gaussian component intensity at each of the two antennas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05315"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Correlation coefficient between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antenna observations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8792" name="Picture 1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038225" y="4448175"/>
            <a:ext cx="180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3" name="Picture 2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838200" y="5181600"/>
            <a:ext cx="533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4" name="Picture 2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47750" y="5838825"/>
            <a:ext cx="125413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5" name="Picture 24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4495800"/>
            <a:ext cx="1371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6" name="Picture 26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5181600"/>
            <a:ext cx="12954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7" name="Picture 2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5764213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3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1631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2117D0-2310-46A7-984B-A6BE81E7B9F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90FCF481-84E4-4316-82DB-8C05CB92CCD4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67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198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on Measured RFI Data</a:t>
            </a:r>
          </a:p>
        </p:txBody>
      </p:sp>
      <p:sp>
        <p:nvSpPr>
          <p:cNvPr id="119812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839200" cy="4724400"/>
          </a:xfrm>
          <a:ln w="9525"/>
        </p:spPr>
        <p:txBody>
          <a:bodyPr/>
          <a:lstStyle/>
          <a:p>
            <a:r>
              <a:rPr lang="en-US" sz="2400" smtClean="0"/>
              <a:t>50,000 baseband noise samples represent broadband interference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95518" y="2057399"/>
          <a:ext cx="4196082" cy="4008121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945639"/>
                <a:gridCol w="873760"/>
                <a:gridCol w="1376683"/>
              </a:tblGrid>
              <a:tr h="3878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Calibri" pitchFamily="34" charset="0"/>
                        </a:rPr>
                        <a:t>Estimated</a:t>
                      </a:r>
                      <a:r>
                        <a:rPr lang="en-US" sz="1800" b="1" baseline="0" dirty="0" smtClean="0">
                          <a:latin typeface="Calibri" pitchFamily="34" charset="0"/>
                        </a:rPr>
                        <a:t> Parameters</a:t>
                      </a:r>
                      <a:endParaRPr lang="en-US" sz="1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atin typeface="Calibri" pitchFamily="34" charset="0"/>
                        </a:rPr>
                        <a:t>Bivariate</a:t>
                      </a:r>
                      <a:r>
                        <a:rPr lang="en-US" sz="1800" b="0" baseline="0" dirty="0" smtClean="0">
                          <a:latin typeface="Calibri" pitchFamily="34" charset="0"/>
                        </a:rPr>
                        <a:t> Middleton Class A</a:t>
                      </a:r>
                      <a:endParaRPr lang="en-US" sz="1800" b="0" dirty="0" smtClean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Overlap Index (</a:t>
                      </a:r>
                      <a:r>
                        <a:rPr lang="en-US" sz="1600" i="1" dirty="0" smtClean="0">
                          <a:latin typeface="Calibri" pitchFamily="34" charset="0"/>
                        </a:rPr>
                        <a:t>A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0.313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2D-</a:t>
                      </a:r>
                      <a:br>
                        <a:rPr lang="en-US" sz="1600" b="0" dirty="0" smtClean="0">
                          <a:latin typeface="Calibri" pitchFamily="34" charset="0"/>
                        </a:rPr>
                      </a:br>
                      <a:r>
                        <a:rPr lang="en-US" sz="1600" b="0" dirty="0" smtClean="0">
                          <a:latin typeface="Calibri" pitchFamily="34" charset="0"/>
                        </a:rPr>
                        <a:t>KL Divergence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/>
                      </a:r>
                      <a:br>
                        <a:rPr lang="en-US" sz="1600" b="1" dirty="0" smtClean="0">
                          <a:latin typeface="Calibri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1.004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Gaussian Factor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0.105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Gaussian Factor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G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0.101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Correlation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-0.085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883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dirty="0" err="1" smtClean="0">
                          <a:latin typeface="Calibri" pitchFamily="34" charset="0"/>
                        </a:rPr>
                        <a:t>Bivariate</a:t>
                      </a:r>
                      <a:r>
                        <a:rPr lang="en-US" sz="1800" b="0" dirty="0" smtClean="0">
                          <a:latin typeface="Calibri" pitchFamily="34" charset="0"/>
                        </a:rPr>
                        <a:t>  Gaussian</a:t>
                      </a:r>
                      <a:endParaRPr lang="en-US" sz="1800" b="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Mean (</a:t>
                      </a:r>
                      <a:r>
                        <a:rPr lang="en-US" sz="1600" dirty="0" smtClean="0">
                          <a:latin typeface="Arial"/>
                          <a:cs typeface="Arial"/>
                        </a:rPr>
                        <a:t>µ</a:t>
                      </a:r>
                      <a:r>
                        <a:rPr lang="en-US" sz="160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Calibri" pitchFamily="34" charset="0"/>
                        </a:rPr>
                        <a:t>2D-</a:t>
                      </a:r>
                      <a:br>
                        <a:rPr lang="en-US" sz="1600" b="0" dirty="0" smtClean="0">
                          <a:latin typeface="Calibri" pitchFamily="34" charset="0"/>
                        </a:rPr>
                      </a:br>
                      <a:r>
                        <a:rPr lang="en-US" sz="1600" b="0" dirty="0" smtClean="0">
                          <a:latin typeface="Calibri" pitchFamily="34" charset="0"/>
                        </a:rPr>
                        <a:t>KL Divergence</a:t>
                      </a:r>
                      <a:r>
                        <a:rPr lang="en-US" sz="1600" b="1" dirty="0" smtClean="0">
                          <a:latin typeface="Calibri" pitchFamily="34" charset="0"/>
                        </a:rPr>
                        <a:t/>
                      </a:r>
                      <a:br>
                        <a:rPr lang="en-US" sz="1600" b="1" dirty="0" smtClean="0">
                          <a:latin typeface="Calibri" pitchFamily="34" charset="0"/>
                        </a:rPr>
                      </a:br>
                      <a:r>
                        <a:rPr lang="en-US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 pitchFamily="34" charset="0"/>
                        </a:rPr>
                        <a:t>1.6682</a:t>
                      </a:r>
                      <a:endParaRPr lang="en-US"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55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Calibri" pitchFamily="34" charset="0"/>
                        </a:rPr>
                        <a:t>Variance (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Variance (</a:t>
                      </a:r>
                      <a:r>
                        <a:rPr lang="en-US" sz="16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600" baseline="-25000" dirty="0" smtClean="0">
                          <a:latin typeface="Calibri" pitchFamily="34" charset="0"/>
                        </a:rPr>
                        <a:t>2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Correlation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(</a:t>
                      </a:r>
                      <a:r>
                        <a:rPr lang="en-US" sz="1600" baseline="0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)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-0.085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98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28800"/>
            <a:ext cx="4865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57225" y="5467350"/>
            <a:ext cx="4038600" cy="6477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 pitchFamily="34" charset="0"/>
              </a:rPr>
              <a:t>Marginal PDFs of measured data compared with estimated model densities</a:t>
            </a:r>
          </a:p>
        </p:txBody>
      </p:sp>
    </p:spTree>
    <p:extLst>
      <p:ext uri="{BB962C8B-B14F-4D97-AF65-F5344CB8AC3E}">
        <p14:creationId xmlns:p14="http://schemas.microsoft.com/office/powerpoint/2010/main" val="14144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7C7A682A-E1CC-4097-98F3-99EB7D4ADA18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68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0834" name="Content Placeholder 13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2 x 2 MIMO System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Maximum Likelihood (ML) receiver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Log-likelihood function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083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Model</a:t>
            </a:r>
          </a:p>
        </p:txBody>
      </p:sp>
      <p:pic>
        <p:nvPicPr>
          <p:cNvPr id="120837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14400" y="1981200"/>
            <a:ext cx="198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8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276850" y="1331913"/>
            <a:ext cx="344963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ounded Rectangle 33"/>
          <p:cNvSpPr/>
          <p:nvPr/>
        </p:nvSpPr>
        <p:spPr>
          <a:xfrm>
            <a:off x="5048250" y="1314450"/>
            <a:ext cx="3886200" cy="1676400"/>
          </a:xfrm>
          <a:prstGeom prst="roundRect">
            <a:avLst>
              <a:gd name="adj" fmla="val 9849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0840" name="Picture 3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4400" y="3581400"/>
            <a:ext cx="276225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4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14400" y="4800600"/>
            <a:ext cx="7467600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2" name="Picture 4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14400" y="5562600"/>
            <a:ext cx="6477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5048250" y="3810000"/>
            <a:ext cx="3048000" cy="7143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Sub-optimal ML Receivers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approximate   </a:t>
            </a:r>
          </a:p>
        </p:txBody>
      </p:sp>
      <p:sp>
        <p:nvSpPr>
          <p:cNvPr id="40" name="Right Brace 39"/>
          <p:cNvSpPr/>
          <p:nvPr/>
        </p:nvSpPr>
        <p:spPr>
          <a:xfrm rot="16200000">
            <a:off x="6477000" y="2667000"/>
            <a:ext cx="152400" cy="3962400"/>
          </a:xfrm>
          <a:prstGeom prst="rightBrace">
            <a:avLst>
              <a:gd name="adj1" fmla="val 48958"/>
              <a:gd name="adj2" fmla="val 5044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239000" y="4162425"/>
            <a:ext cx="45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3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34604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18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Sub-Optimal ML Receivers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BCC07A4E-F8D1-465E-8650-E9C6FB53D20E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69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1860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Two-piece linear approximation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Four-piece linear approximation</a:t>
            </a:r>
          </a:p>
          <a:p>
            <a:endParaRPr lang="en-US" smtClean="0"/>
          </a:p>
        </p:txBody>
      </p:sp>
      <p:pic>
        <p:nvPicPr>
          <p:cNvPr id="12186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1885950"/>
            <a:ext cx="43576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9600" y="2028825"/>
            <a:ext cx="22860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552450" y="4276725"/>
            <a:ext cx="41052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533400" y="2933700"/>
            <a:ext cx="441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5219700" y="1885950"/>
            <a:ext cx="3886200" cy="3886200"/>
          </a:xfrm>
          <a:prstGeom prst="roundRect">
            <a:avLst>
              <a:gd name="adj" fmla="val 5883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186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628650" y="5514975"/>
            <a:ext cx="2514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7" name="TextBox 16"/>
          <p:cNvSpPr txBox="1">
            <a:spLocks noChangeArrowheads="1"/>
          </p:cNvSpPr>
          <p:nvPr/>
        </p:nvSpPr>
        <p:spPr bwMode="auto">
          <a:xfrm>
            <a:off x="3133725" y="5429250"/>
            <a:ext cx="200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chosen to minimize</a:t>
            </a:r>
          </a:p>
        </p:txBody>
      </p:sp>
      <p:pic>
        <p:nvPicPr>
          <p:cNvPr id="121868" name="Picture 2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676400" y="5791200"/>
            <a:ext cx="24003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9" name="TextBox 19"/>
          <p:cNvSpPr txBox="1">
            <a:spLocks noChangeArrowheads="1"/>
          </p:cNvSpPr>
          <p:nvPr/>
        </p:nvSpPr>
        <p:spPr bwMode="auto">
          <a:xfrm>
            <a:off x="5467350" y="5257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Approximation of </a:t>
            </a:r>
          </a:p>
        </p:txBody>
      </p:sp>
      <p:pic>
        <p:nvPicPr>
          <p:cNvPr id="121870" name="Picture 21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296150" y="5334000"/>
            <a:ext cx="17002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utoShape 3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9730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"/>
            <a:ext cx="8839200" cy="6049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I employ a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statistical approach</a:t>
            </a:r>
            <a:r>
              <a:rPr lang="en-US" dirty="0" smtClean="0"/>
              <a:t> to the interference modeling and mitigation problem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Vodafone Rg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B5072C"/>
                </a:solidFill>
                <a:latin typeface="+mj-lt"/>
              </a:rPr>
              <a:t>Thesis </a:t>
            </a:r>
            <a:r>
              <a:rPr lang="en-US" dirty="0" smtClean="0">
                <a:solidFill>
                  <a:srgbClr val="B5072C"/>
                </a:solidFill>
                <a:latin typeface="+mj-lt"/>
              </a:rPr>
              <a:t>statement</a:t>
            </a:r>
            <a:endParaRPr lang="en-US" dirty="0">
              <a:solidFill>
                <a:srgbClr val="B5072C"/>
              </a:solidFill>
              <a:latin typeface="+mj-lt"/>
            </a:endParaRPr>
          </a:p>
          <a:p>
            <a:pPr marL="171450" indent="0" algn="ctr">
              <a:buNone/>
            </a:pPr>
            <a:r>
              <a:rPr lang="en-US" sz="2000" i="1" dirty="0"/>
              <a:t>Accurate statistical modeling of interference observed by multi-antenna wireless receivers facilitates design of wireless systems with significant improvement in communication performance in interference-limited networks</a:t>
            </a:r>
            <a:r>
              <a:rPr lang="en-US" sz="2000" i="1" dirty="0" smtClean="0"/>
              <a:t>.</a:t>
            </a:r>
            <a:br>
              <a:rPr lang="en-US" sz="2000" i="1" dirty="0" smtClean="0"/>
            </a:br>
            <a:endParaRPr lang="en-US" sz="1800" dirty="0" smtClean="0">
              <a:solidFill>
                <a:schemeClr val="accent5">
                  <a:lumMod val="50000"/>
                </a:schemeClr>
              </a:solidFill>
              <a:latin typeface="Vodafone Rg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B5072C"/>
                </a:solidFill>
                <a:latin typeface="+mj-lt"/>
              </a:rPr>
              <a:t>Proposed solution</a:t>
            </a:r>
            <a:endParaRPr lang="en-US" dirty="0">
              <a:solidFill>
                <a:srgbClr val="B5072C"/>
              </a:solidFill>
              <a:latin typeface="+mj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 statistics of interference in multi-antenna </a:t>
            </a:r>
            <a:r>
              <a:rPr lang="en-US" dirty="0" smtClean="0"/>
              <a:t>receivers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Analyze performance of conventional multi-antenna </a:t>
            </a:r>
            <a:r>
              <a:rPr lang="en-US" dirty="0" smtClean="0"/>
              <a:t>receivers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Develop multi-antenna receiver algorithms using statistical models of </a:t>
            </a:r>
            <a:r>
              <a:rPr lang="en-US" dirty="0" smtClean="0"/>
              <a:t>interference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Vodafone Rg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Vodafone Rg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9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8200" y="6248400"/>
            <a:ext cx="3733800" cy="365125"/>
          </a:xfrm>
          <a:prstGeom prst="roundRect">
            <a:avLst/>
          </a:prstGeom>
          <a:ln w="19050" cap="flat" algn="ctr"/>
        </p:spPr>
        <p:txBody>
          <a:bodyPr/>
          <a:lstStyle/>
          <a:p>
            <a:pPr algn="l">
              <a:defRPr/>
            </a:pPr>
            <a:fld id="{65D9D6DB-B908-401B-BDED-DF5107037406}" type="slidenum">
              <a:rPr lang="en-US" b="0">
                <a:solidFill>
                  <a:schemeClr val="accent2">
                    <a:lumMod val="75000"/>
                  </a:schemeClr>
                </a:solidFill>
              </a:rPr>
              <a:pPr algn="l">
                <a:defRPr/>
              </a:pPr>
              <a:t>70</a:t>
            </a:fld>
            <a:endParaRPr lang="en-US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838200" y="6248400"/>
            <a:ext cx="3962400" cy="365125"/>
          </a:xfrm>
          <a:solidFill>
            <a:schemeClr val="lt1"/>
          </a:solidFill>
        </p:spPr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28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Results: Performance Degradation</a:t>
            </a:r>
          </a:p>
        </p:txBody>
      </p:sp>
      <p:sp>
        <p:nvSpPr>
          <p:cNvPr id="122884" name="Content Placeholder 4"/>
          <p:cNvSpPr>
            <a:spLocks noGrp="1"/>
          </p:cNvSpPr>
          <p:nvPr>
            <p:ph sz="quarter" idx="1"/>
          </p:nvPr>
        </p:nvSpPr>
        <p:spPr>
          <a:ln w="9525"/>
        </p:spPr>
        <p:txBody>
          <a:bodyPr/>
          <a:lstStyle/>
          <a:p>
            <a:r>
              <a:rPr lang="en-US" smtClean="0"/>
              <a:t>Performance degradation in receivers designed assuming additive Gaussian noise in the presence of RFI</a:t>
            </a:r>
          </a:p>
        </p:txBody>
      </p:sp>
      <p:pic>
        <p:nvPicPr>
          <p:cNvPr id="1228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09775"/>
            <a:ext cx="533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6400" y="2305050"/>
            <a:ext cx="3505200" cy="2127250"/>
          </a:xfrm>
          <a:prstGeom prst="roundRect">
            <a:avLst>
              <a:gd name="adj" fmla="val 104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Simulation Parameters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4-QAM for Spatial Multiplexing (SM) transmission mode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16-QAM for </a:t>
            </a:r>
            <a:r>
              <a:rPr lang="en-US" sz="1600" dirty="0" err="1">
                <a:latin typeface="Calibri" pitchFamily="34" charset="0"/>
              </a:rPr>
              <a:t>Alamouti</a:t>
            </a:r>
            <a:r>
              <a:rPr lang="en-US" sz="1600" dirty="0">
                <a:latin typeface="Calibri" pitchFamily="34" charset="0"/>
              </a:rPr>
              <a:t> transmission strategy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Calibri" pitchFamily="34" charset="0"/>
              </a:rPr>
              <a:t>Noise Parameters: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i="1" dirty="0">
                <a:latin typeface="Calibri" pitchFamily="34" charset="0"/>
              </a:rPr>
              <a:t>A</a:t>
            </a:r>
            <a:r>
              <a:rPr lang="en-US" sz="1600" dirty="0">
                <a:latin typeface="Calibri" pitchFamily="34" charset="0"/>
              </a:rPr>
              <a:t> = 0.1, </a:t>
            </a:r>
            <a:r>
              <a:rPr lang="en-GB" sz="1600" dirty="0">
                <a:latin typeface="Symbol" pitchFamily="18" charset="2"/>
              </a:rPr>
              <a:t></a:t>
            </a:r>
            <a:r>
              <a:rPr lang="en-GB" sz="1600" baseline="-25000" dirty="0">
                <a:latin typeface="Calibri" pitchFamily="34" charset="0"/>
              </a:rPr>
              <a:t>1</a:t>
            </a:r>
            <a:r>
              <a:rPr lang="en-US" sz="1600" dirty="0">
                <a:latin typeface="Calibri" pitchFamily="34" charset="0"/>
              </a:rPr>
              <a:t>= 0.01, </a:t>
            </a:r>
            <a:r>
              <a:rPr lang="en-GB" sz="1600" dirty="0">
                <a:latin typeface="Symbol" pitchFamily="18" charset="2"/>
              </a:rPr>
              <a:t></a:t>
            </a:r>
            <a:r>
              <a:rPr lang="en-GB" sz="1600" baseline="-25000" dirty="0">
                <a:latin typeface="Calibri" pitchFamily="34" charset="0"/>
              </a:rPr>
              <a:t>2</a:t>
            </a:r>
            <a:r>
              <a:rPr lang="en-US" sz="1600" dirty="0">
                <a:latin typeface="Calibri" pitchFamily="34" charset="0"/>
              </a:rPr>
              <a:t>= 0.1, </a:t>
            </a:r>
            <a:r>
              <a:rPr lang="en-US" sz="1600" dirty="0">
                <a:latin typeface="Symbol" pitchFamily="18" charset="2"/>
              </a:rPr>
              <a:t>k</a:t>
            </a:r>
            <a:r>
              <a:rPr lang="en-US" sz="1600" dirty="0">
                <a:latin typeface="Calibri" pitchFamily="34" charset="0"/>
              </a:rPr>
              <a:t> = 0.4</a:t>
            </a:r>
          </a:p>
          <a:p>
            <a:pPr marL="114300" indent="-1143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aseline="300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86325"/>
            <a:ext cx="3505200" cy="1057275"/>
          </a:xfrm>
          <a:prstGeom prst="roundRect">
            <a:avLst>
              <a:gd name="adj" fmla="val 2219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  <a:latin typeface="Calibri" pitchFamily="34" charset="0"/>
              </a:rPr>
              <a:t>Severe degradation in communication performance in high-SNR regimes</a:t>
            </a:r>
          </a:p>
        </p:txBody>
      </p:sp>
      <p:sp>
        <p:nvSpPr>
          <p:cNvPr id="1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371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22949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39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RFI Mitigation in 2 x 2 MIMO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ED02F66-B646-44C7-8627-1AA8863C30C7}" type="slidenum">
              <a:rPr lang="en-US"/>
              <a:pPr>
                <a:defRPr/>
              </a:pPr>
              <a:t>71</a:t>
            </a:fld>
            <a:endParaRPr lang="en-US"/>
          </a:p>
        </p:txBody>
      </p:sp>
      <p:pic>
        <p:nvPicPr>
          <p:cNvPr id="12390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1123950"/>
            <a:ext cx="5673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1AC3078E-150C-4FB9-95DF-B8CFD954BC3D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86400" y="2971800"/>
          <a:ext cx="3505200" cy="2298778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630936"/>
                <a:gridCol w="1892808"/>
                <a:gridCol w="981456"/>
              </a:tblGrid>
              <a:tr h="7478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A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Noise Characteristic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Improve-</a:t>
                      </a:r>
                      <a:r>
                        <a:rPr lang="en-US" sz="1800" dirty="0" err="1" smtClean="0">
                          <a:latin typeface="Calibri" pitchFamily="34" charset="0"/>
                        </a:rPr>
                        <a:t>ment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2193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0.01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Highly Impulsive</a:t>
                      </a:r>
                      <a:endParaRPr lang="en-US" sz="1800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~15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 dB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5450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0.1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6B9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Moderately Impulsive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6B9A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~8 dB</a:t>
                      </a:r>
                      <a:endParaRPr lang="en-US" sz="180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6B9AC1"/>
                    </a:solidFill>
                  </a:tcPr>
                </a:tc>
              </a:tr>
              <a:tr h="545095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Nearly</a:t>
                      </a:r>
                      <a:r>
                        <a:rPr lang="en-US" sz="1800" baseline="0" dirty="0" smtClean="0">
                          <a:latin typeface="Calibri" pitchFamily="34" charset="0"/>
                        </a:rPr>
                        <a:t> Gaussian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alibri" pitchFamily="34" charset="0"/>
                        </a:rPr>
                        <a:t>~0.5 dB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86400" y="1447800"/>
            <a:ext cx="3429000" cy="13287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Improvement in communication performance over conventional Gaussian ML receiver at symbol error rate of 10</a:t>
            </a:r>
            <a:r>
              <a:rPr lang="en-US" baseline="30000" dirty="0">
                <a:latin typeface="Calibri" pitchFamily="34" charset="0"/>
              </a:rPr>
              <a:t>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263" y="5305425"/>
            <a:ext cx="441960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Communication Performance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(A = 0.1,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= 0.01,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= 0.1, 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dirty="0">
                <a:latin typeface="Calibri" pitchFamily="34" charset="0"/>
              </a:rPr>
              <a:t> = 0.4)</a:t>
            </a:r>
          </a:p>
        </p:txBody>
      </p:sp>
      <p:sp>
        <p:nvSpPr>
          <p:cNvPr id="14" name="Right Arrow 13"/>
          <p:cNvSpPr/>
          <p:nvPr/>
        </p:nvSpPr>
        <p:spPr>
          <a:xfrm rot="10800000">
            <a:off x="5105400" y="4191000"/>
            <a:ext cx="381000" cy="304800"/>
          </a:xfrm>
          <a:prstGeom prst="rightArrow">
            <a:avLst>
              <a:gd name="adj1" fmla="val 5625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534400" y="12192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14377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Wireless Networking and Communications Group</a:t>
            </a:r>
          </a:p>
        </p:txBody>
      </p:sp>
      <p:sp>
        <p:nvSpPr>
          <p:cNvPr id="1249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RFI Mitigation in 2 x 2 MIMO 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F47F01E-CC65-4E55-A959-5A5D3368F23E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0" y="1055688"/>
            <a:ext cx="304800" cy="244475"/>
          </a:xfrm>
          <a:prstGeom prst="rect">
            <a:avLst/>
          </a:prstGeom>
          <a:noFill/>
        </p:spPr>
        <p:txBody>
          <a:bodyPr anchor="ctr">
            <a:normAutofit fontScale="6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4D73A291-36EA-4BC3-A560-D9C6965B9AD9}" type="slidenum">
              <a:rPr lang="en-US" sz="1400" b="1">
                <a:solidFill>
                  <a:srgbClr val="FFFFFF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en-US" sz="1400" b="1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4933" name="TextBox 7"/>
          <p:cNvSpPr txBox="1">
            <a:spLocks noChangeArrowheads="1"/>
          </p:cNvSpPr>
          <p:nvPr/>
        </p:nvSpPr>
        <p:spPr bwMode="auto">
          <a:xfrm>
            <a:off x="5791200" y="22733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Complexity Analysis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486400" y="2066579"/>
          <a:ext cx="3428998" cy="4029421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254513"/>
                <a:gridCol w="719759"/>
                <a:gridCol w="727363"/>
                <a:gridCol w="727363"/>
              </a:tblGrid>
              <a:tr h="1323531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Receiver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Quadratic Forms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Exponential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libri" pitchFamily="34" charset="0"/>
                        </a:rPr>
                        <a:t>Comparisons</a:t>
                      </a:r>
                      <a:endParaRPr lang="en-US" sz="1800" dirty="0">
                        <a:latin typeface="Calibri" pitchFamily="34" charset="0"/>
                      </a:endParaRPr>
                    </a:p>
                  </a:txBody>
                  <a:tcPr vert="vert270" anchor="ctr"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Gaussian ML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3882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Optimal ML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baseline="300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647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Sub-optimal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ML </a:t>
                      </a:r>
                      <a:br>
                        <a:rPr lang="en-US" sz="1600" baseline="0" dirty="0" smtClean="0">
                          <a:latin typeface="Calibri" pitchFamily="34" charset="0"/>
                        </a:rPr>
                      </a:br>
                      <a:r>
                        <a:rPr lang="en-US" sz="1600" baseline="0" dirty="0" smtClean="0">
                          <a:latin typeface="Calibri" pitchFamily="34" charset="0"/>
                        </a:rPr>
                        <a:t>(Four-Piece)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9647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Sub-optimal ML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 </a:t>
                      </a:r>
                      <a:br>
                        <a:rPr lang="en-US" sz="1600" baseline="0" dirty="0" smtClean="0">
                          <a:latin typeface="Calibri" pitchFamily="34" charset="0"/>
                        </a:rPr>
                      </a:br>
                      <a:r>
                        <a:rPr lang="en-US" sz="1600" baseline="0" dirty="0" smtClean="0">
                          <a:latin typeface="Calibri" pitchFamily="34" charset="0"/>
                        </a:rPr>
                        <a:t>(Two-Piece)</a:t>
                      </a:r>
                      <a:endParaRPr lang="en-US" sz="1600" dirty="0" smtClean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0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M</a:t>
                      </a:r>
                      <a:r>
                        <a:rPr lang="en-US" sz="1600" baseline="30000" dirty="0" smtClean="0">
                          <a:latin typeface="Calibri" pitchFamily="34" charset="0"/>
                        </a:rPr>
                        <a:t>2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497513" y="1328738"/>
            <a:ext cx="3429000" cy="7191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Complexity Analysis for decoding M-level QAM modulated signal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263" y="5305425"/>
            <a:ext cx="4419600" cy="7143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</a:rPr>
              <a:t>Communication Performance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(A = 0.1,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1</a:t>
            </a:r>
            <a:r>
              <a:rPr lang="en-US" dirty="0">
                <a:latin typeface="Calibri" pitchFamily="34" charset="0"/>
              </a:rPr>
              <a:t>= 0.01, </a:t>
            </a:r>
            <a:r>
              <a:rPr lang="en-GB" dirty="0">
                <a:latin typeface="Symbol" pitchFamily="18" charset="2"/>
              </a:rPr>
              <a:t></a:t>
            </a:r>
            <a:r>
              <a:rPr lang="en-GB" baseline="-25000" dirty="0">
                <a:latin typeface="Calibri" pitchFamily="34" charset="0"/>
              </a:rPr>
              <a:t>2</a:t>
            </a:r>
            <a:r>
              <a:rPr lang="en-US" dirty="0">
                <a:latin typeface="Calibri" pitchFamily="34" charset="0"/>
              </a:rPr>
              <a:t>= 0.1, </a:t>
            </a:r>
            <a:r>
              <a:rPr lang="en-US" dirty="0">
                <a:latin typeface="Symbol" pitchFamily="18" charset="2"/>
              </a:rPr>
              <a:t>k</a:t>
            </a:r>
            <a:r>
              <a:rPr lang="en-US" dirty="0">
                <a:latin typeface="Calibri" pitchFamily="34" charset="0"/>
              </a:rPr>
              <a:t> = 0.4)</a:t>
            </a:r>
          </a:p>
        </p:txBody>
      </p:sp>
      <p:pic>
        <p:nvPicPr>
          <p:cNvPr id="124937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5" y="1123950"/>
            <a:ext cx="56737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ounded Rectangle 16"/>
          <p:cNvSpPr/>
          <p:nvPr/>
        </p:nvSpPr>
        <p:spPr>
          <a:xfrm>
            <a:off x="6781800" y="2076450"/>
            <a:ext cx="68580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781800" y="2590800"/>
            <a:ext cx="6969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7505700" y="2076450"/>
            <a:ext cx="68580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220075" y="2085975"/>
            <a:ext cx="685800" cy="12954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772400" y="2638425"/>
            <a:ext cx="2095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248650" y="2543175"/>
            <a:ext cx="615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AutoShape 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534400" y="1066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2">
              <a:lumMod val="60000"/>
              <a:lumOff val="40000"/>
            </a:schemeClr>
          </a:solidFill>
          <a:ln w="936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800" dirty="0">
                <a:solidFill>
                  <a:srgbClr val="000000"/>
                </a:solidFill>
                <a:latin typeface="+mn-lt"/>
              </a:rPr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2187025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ditya\Documents\My Work\phd\Dissertation\Defense\Graph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862110"/>
            <a:ext cx="3044825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Wireless communication systems are increasingly using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multiple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antennae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Benefits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pPr/>
              <a:t>73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011756"/>
              </p:ext>
            </p:extLst>
          </p:nvPr>
        </p:nvGraphicFramePr>
        <p:xfrm>
          <a:off x="0" y="3581400"/>
          <a:ext cx="91440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7000"/>
                <a:gridCol w="3886200"/>
                <a:gridCol w="2590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rade Gothic LT Std" pitchFamily="34" charset="0"/>
                        </a:rPr>
                        <a:t>Multiplexing</a:t>
                      </a:r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rade Gothic LT Std" pitchFamily="34" charset="0"/>
                        </a:rPr>
                        <a:t>Diversity</a:t>
                      </a:r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latin typeface="Trade Gothic LT Std" pitchFamily="34" charset="0"/>
                        </a:rPr>
                        <a:t>Interference Removal</a:t>
                      </a:r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1800" spc="-100" dirty="0" smtClean="0">
                          <a:latin typeface="Trade Gothic LT Std" pitchFamily="34" charset="0"/>
                        </a:rPr>
                        <a:t>Multiple</a:t>
                      </a:r>
                      <a:r>
                        <a:rPr lang="en-US" sz="1800" spc="-100" baseline="0" dirty="0" smtClean="0">
                          <a:latin typeface="Trade Gothic LT Std" pitchFamily="34" charset="0"/>
                        </a:rPr>
                        <a:t> data streams transmitted simultaneously</a:t>
                      </a:r>
                      <a:endParaRPr lang="en-US" sz="1800" spc="-1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-100" dirty="0" smtClean="0">
                          <a:latin typeface="Trade Gothic LT Std" pitchFamily="34" charset="0"/>
                        </a:rPr>
                        <a:t>Antenna</a:t>
                      </a:r>
                      <a:r>
                        <a:rPr lang="en-US" sz="1800" spc="-100" baseline="0" dirty="0" smtClean="0">
                          <a:latin typeface="Trade Gothic LT Std" pitchFamily="34" charset="0"/>
                        </a:rPr>
                        <a:t>e with strong channels can compensate for antennae with weak channels</a:t>
                      </a:r>
                      <a:endParaRPr lang="en-US" sz="1800" spc="-100" dirty="0">
                        <a:latin typeface="Trade Gothic LT St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pc="-100" dirty="0" smtClean="0">
                          <a:latin typeface="Trade Gothic LT Std" pitchFamily="34" charset="0"/>
                        </a:rPr>
                        <a:t>Interference cancellation and</a:t>
                      </a:r>
                      <a:r>
                        <a:rPr lang="en-US" sz="1800" spc="-100" baseline="0" dirty="0" smtClean="0">
                          <a:latin typeface="Trade Gothic LT Std" pitchFamily="34" charset="0"/>
                        </a:rPr>
                        <a:t> alignment</a:t>
                      </a:r>
                      <a:endParaRPr lang="en-US" sz="1800" spc="-100" dirty="0">
                        <a:latin typeface="Trade Gothic LT St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0976" y="1592222"/>
            <a:ext cx="718447" cy="95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480" y="1662252"/>
            <a:ext cx="390544" cy="81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 flipH="1" flipV="1">
            <a:off x="2873824" y="1230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flipH="1" flipV="1">
            <a:off x="2873824" y="17642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flipH="1" flipV="1">
            <a:off x="2873824" y="2754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flipH="1" flipV="1">
            <a:off x="6535800" y="1230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flipH="1" flipV="1">
            <a:off x="6535800" y="17642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Isosceles Triangle 18"/>
          <p:cNvSpPr/>
          <p:nvPr/>
        </p:nvSpPr>
        <p:spPr>
          <a:xfrm flipH="1" flipV="1">
            <a:off x="6535800" y="275486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3483424" y="1154668"/>
            <a:ext cx="2615070" cy="1828800"/>
          </a:xfrm>
          <a:prstGeom prst="cloud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Wireless Channel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4" idx="3"/>
            <a:endCxn id="7" idx="5"/>
          </p:cNvCxnSpPr>
          <p:nvPr/>
        </p:nvCxnSpPr>
        <p:spPr>
          <a:xfrm flipV="1">
            <a:off x="1959423" y="1313956"/>
            <a:ext cx="949021" cy="7551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3"/>
            <a:endCxn id="8" idx="5"/>
          </p:cNvCxnSpPr>
          <p:nvPr/>
        </p:nvCxnSpPr>
        <p:spPr>
          <a:xfrm flipV="1">
            <a:off x="1959423" y="1847356"/>
            <a:ext cx="949021" cy="221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3"/>
            <a:endCxn id="9" idx="4"/>
          </p:cNvCxnSpPr>
          <p:nvPr/>
        </p:nvCxnSpPr>
        <p:spPr>
          <a:xfrm>
            <a:off x="1959423" y="2069068"/>
            <a:ext cx="914401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1"/>
            <a:endCxn id="17" idx="1"/>
          </p:cNvCxnSpPr>
          <p:nvPr/>
        </p:nvCxnSpPr>
        <p:spPr>
          <a:xfrm flipH="1" flipV="1">
            <a:off x="6639660" y="1313956"/>
            <a:ext cx="872820" cy="7551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5" idx="1"/>
            <a:endCxn id="18" idx="1"/>
          </p:cNvCxnSpPr>
          <p:nvPr/>
        </p:nvCxnSpPr>
        <p:spPr>
          <a:xfrm flipH="1" flipV="1">
            <a:off x="6639660" y="1847356"/>
            <a:ext cx="872820" cy="2217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5" idx="1"/>
            <a:endCxn id="19" idx="2"/>
          </p:cNvCxnSpPr>
          <p:nvPr/>
        </p:nvCxnSpPr>
        <p:spPr>
          <a:xfrm flipH="1">
            <a:off x="6674280" y="2069068"/>
            <a:ext cx="838200" cy="6858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1"/>
          </p:cNvCxnSpPr>
          <p:nvPr/>
        </p:nvCxnSpPr>
        <p:spPr>
          <a:xfrm flipH="1">
            <a:off x="2977684" y="1313956"/>
            <a:ext cx="7343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8" idx="1"/>
          </p:cNvCxnSpPr>
          <p:nvPr/>
        </p:nvCxnSpPr>
        <p:spPr>
          <a:xfrm flipH="1">
            <a:off x="2977684" y="1847356"/>
            <a:ext cx="5057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9" idx="1"/>
          </p:cNvCxnSpPr>
          <p:nvPr/>
        </p:nvCxnSpPr>
        <p:spPr>
          <a:xfrm flipH="1">
            <a:off x="2977684" y="2837956"/>
            <a:ext cx="6581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845624" y="1307068"/>
            <a:ext cx="7343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6101884" y="1840468"/>
            <a:ext cx="5057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49484" y="2831068"/>
            <a:ext cx="65814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23666" y="2831068"/>
            <a:ext cx="206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ade Gothic LT Std" pitchFamily="34" charset="0"/>
              </a:rPr>
              <a:t>Transmit Antennae</a:t>
            </a:r>
            <a:endParaRPr lang="en-US" dirty="0">
              <a:latin typeface="Trade Gothic LT St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86743" y="2831068"/>
            <a:ext cx="198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rade Gothic LT Std" pitchFamily="34" charset="0"/>
              </a:rPr>
              <a:t>Receive Antennae</a:t>
            </a:r>
            <a:endParaRPr lang="en-US" dirty="0">
              <a:latin typeface="Trade Gothic LT Std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2943064" y="2113440"/>
            <a:ext cx="0" cy="36244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597708" y="2113440"/>
            <a:ext cx="0" cy="36244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Isosceles Triangle 31"/>
          <p:cNvSpPr/>
          <p:nvPr/>
        </p:nvSpPr>
        <p:spPr>
          <a:xfrm flipH="1" flipV="1">
            <a:off x="2271183" y="4179332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flipH="1" flipV="1">
            <a:off x="2271183" y="4698956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>
            <a:endCxn id="32" idx="5"/>
          </p:cNvCxnSpPr>
          <p:nvPr/>
        </p:nvCxnSpPr>
        <p:spPr>
          <a:xfrm flipV="1">
            <a:off x="1374091" y="4262420"/>
            <a:ext cx="931712" cy="55170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34" idx="5"/>
          </p:cNvCxnSpPr>
          <p:nvPr/>
        </p:nvCxnSpPr>
        <p:spPr>
          <a:xfrm flipV="1">
            <a:off x="1371600" y="4782044"/>
            <a:ext cx="934203" cy="507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43" idx="4"/>
          </p:cNvCxnSpPr>
          <p:nvPr/>
        </p:nvCxnSpPr>
        <p:spPr>
          <a:xfrm>
            <a:off x="1371600" y="4821014"/>
            <a:ext cx="905933" cy="4251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 flipH="1" flipV="1">
            <a:off x="2277533" y="5246132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CoLo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835709" y="4821014"/>
            <a:ext cx="5358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453493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rade Gothic LT Std" pitchFamily="34" charset="0"/>
              </a:rPr>
              <a:t>0</a:t>
            </a:r>
            <a:r>
              <a:rPr lang="en-US" dirty="0" smtClean="0">
                <a:solidFill>
                  <a:srgbClr val="F24C97"/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rade Gothic LT Std" pitchFamily="34" charset="0"/>
              </a:rPr>
              <a:t>1</a:t>
            </a:r>
            <a:r>
              <a:rPr lang="en-US" dirty="0" smtClean="0">
                <a:solidFill>
                  <a:srgbClr val="F24C97"/>
                </a:solidFill>
                <a:latin typeface="Trade Gothic LT Std" pitchFamily="34" charset="0"/>
              </a:rPr>
              <a:t>0</a:t>
            </a:r>
            <a:endParaRPr lang="en-US" dirty="0">
              <a:solidFill>
                <a:srgbClr val="F24C97"/>
              </a:solidFill>
              <a:latin typeface="Trade Gothic LT Std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850576" y="4038600"/>
            <a:ext cx="5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11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828800" y="4495800"/>
            <a:ext cx="5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Trade Gothic LT Std" pitchFamily="34" charset="0"/>
              </a:rPr>
              <a:t>10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926776" y="4865132"/>
            <a:ext cx="58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24C97"/>
                </a:solidFill>
                <a:latin typeface="Trade Gothic LT Std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768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200"/>
                <a:ext cx="8686800" cy="6248400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Interference statistics in networks without </a:t>
                </a:r>
                <a:r>
                  <a:rPr lang="en-US" dirty="0"/>
                  <a:t>guard zones </a:t>
                </a:r>
                <a:r>
                  <a:rPr lang="en-US" dirty="0" smtClean="0"/>
                  <a:t>are a mix </a:t>
                </a:r>
                <a:r>
                  <a:rPr lang="en-US" dirty="0"/>
                  <a:t>of isotropic and 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.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Trade Gothic LT Std" pitchFamily="34" charset="0"/>
                  </a:rPr>
                  <a:t>alpha stable</a:t>
                </a:r>
                <a:r>
                  <a:rPr lang="en-US" dirty="0" smtClean="0"/>
                  <a:t> …</a:t>
                </a: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  <a:latin typeface="Vodafone Rg" pitchFamily="34" charset="0"/>
                </a:endParaRPr>
              </a:p>
              <a:p>
                <a:pPr marL="0" indent="0">
                  <a:buNone/>
                </a:pPr>
                <a:r>
                  <a:rPr lang="en-US" sz="2400" spc="0" dirty="0" smtClean="0">
                    <a:solidFill>
                      <a:srgbClr val="B5072C"/>
                    </a:solidFill>
                    <a:latin typeface="+mj-lt"/>
                  </a:rPr>
                  <a:t>Joint characteristic function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0" smtClean="0">
                                    <a:latin typeface="Cambria Math"/>
                                  </a:rPr>
                                  <m:t>𝐰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𝛼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×</m:t>
                    </m:r>
                    <m:nary>
                      <m:naryPr>
                        <m:chr m:val="∏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/>
                                  </a:rPr>
                                  <m:t>|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  <m:sup/>
                                </m:sSub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𝛼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b="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𝛾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… and interference </a:t>
                </a:r>
                <a:r>
                  <a:rPr lang="en-US" dirty="0"/>
                  <a:t>statistics in networks with guard zones </a:t>
                </a:r>
                <a:r>
                  <a:rPr lang="en-US" dirty="0" smtClean="0"/>
                  <a:t>are </a:t>
                </a:r>
                <a:r>
                  <a:rPr lang="en-US" dirty="0"/>
                  <a:t>a mix of isotropic and </a:t>
                </a:r>
                <a:r>
                  <a:rPr lang="en-US" dirty="0" err="1"/>
                  <a:t>i.i.d</a:t>
                </a:r>
                <a:r>
                  <a:rPr lang="en-US" dirty="0"/>
                  <a:t>.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Middleton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Trade Gothic LT Std" pitchFamily="34" charset="0"/>
                  </a:rPr>
                  <a:t>Class A</a:t>
                </a:r>
              </a:p>
              <a:p>
                <a:pPr marL="0" indent="0">
                  <a:buNone/>
                </a:pPr>
                <a:r>
                  <a:rPr lang="en-US" sz="2400" spc="0" dirty="0" smtClean="0">
                    <a:solidFill>
                      <a:srgbClr val="B5072C"/>
                    </a:solidFill>
                    <a:latin typeface="+mj-lt"/>
                  </a:rPr>
                  <a:t>Joint </a:t>
                </a:r>
                <a:r>
                  <a:rPr lang="en-US" sz="2400" spc="0" dirty="0">
                    <a:solidFill>
                      <a:srgbClr val="B5072C"/>
                    </a:solidFill>
                    <a:latin typeface="+mj-lt"/>
                  </a:rPr>
                  <a:t>characteristic function</a:t>
                </a:r>
                <a:endParaRPr lang="en-US" sz="2400" spc="0" dirty="0" smtClean="0">
                  <a:solidFill>
                    <a:srgbClr val="B5072C"/>
                  </a:solidFill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Φ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box>
                              <m:box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sz="200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0" smtClean="0">
                                                <a:latin typeface="Cambria Math"/>
                                              </a:rPr>
                                              <m:t>𝐰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/>
                                          </a:rPr>
                                          <m:t>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box>
                            <m:r>
                              <a:rPr lang="en-US" sz="2000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sup>
                    </m:sSup>
                    <m:r>
                      <a:rPr lang="en-US" sz="2000" i="1">
                        <a:latin typeface="Cambria Math"/>
                      </a:rPr>
                      <m:t>×</m:t>
                    </m:r>
                    <m:nary>
                      <m:naryPr>
                        <m:chr m:val="∏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Ω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i="1">
                                    <a:latin typeface="Cambria Math"/>
                                  </a:rPr>
                                  <m:t> 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∝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↓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∝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en-US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↓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−</m:t>
                        </m:r>
                        <m:r>
                          <a:rPr lang="en-US" sz="2000" i="1">
                            <a:latin typeface="Cambria Math"/>
                          </a:rPr>
                          <m:t>𝛾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200"/>
                <a:ext cx="8686800" cy="6248400"/>
              </a:xfrm>
              <a:blipFill rotWithShape="1">
                <a:blip r:embed="rId2"/>
                <a:stretch>
                  <a:fillRect l="-1123" t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88377" y="2521177"/>
            <a:ext cx="1136423" cy="1136423"/>
            <a:chOff x="6493178" y="2704572"/>
            <a:chExt cx="1136423" cy="1136423"/>
          </a:xfrm>
        </p:grpSpPr>
        <p:sp>
          <p:nvSpPr>
            <p:cNvPr id="7" name="Isosceles Triangle 6"/>
            <p:cNvSpPr/>
            <p:nvPr/>
          </p:nvSpPr>
          <p:spPr>
            <a:xfrm flipH="1" flipV="1">
              <a:off x="6992150" y="3189696"/>
              <a:ext cx="138480" cy="166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493178" y="2704572"/>
              <a:ext cx="1136423" cy="113642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>
              <a:stCxn id="8" idx="7"/>
              <a:endCxn id="7" idx="2"/>
            </p:cNvCxnSpPr>
            <p:nvPr/>
          </p:nvCxnSpPr>
          <p:spPr>
            <a:xfrm flipH="1">
              <a:off x="7130630" y="2870997"/>
              <a:ext cx="332546" cy="318699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164898" y="3002795"/>
                  <a:ext cx="4423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898" y="3002795"/>
                  <a:ext cx="44236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6553200" y="2057400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71390" y="3052108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923963" y="3518031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48828" y="3733662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77029" y="1897626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76190" y="3103690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53400" y="2667000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19497" y="2124635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87780" y="2234354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414248" y="365097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083924" y="323092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700596" y="2597524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19433" y="373930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10203" y="227703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flipH="1" flipV="1">
            <a:off x="7403595" y="3089388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flipH="1" flipV="1">
            <a:off x="7158385" y="3089389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9"/>
          <p:cNvSpPr txBox="1">
            <a:spLocks/>
          </p:cNvSpPr>
          <p:nvPr/>
        </p:nvSpPr>
        <p:spPr>
          <a:xfrm>
            <a:off x="5791200" y="1347046"/>
            <a:ext cx="3355975" cy="5635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rade Gothic LT Std Light" pitchFamily="34" charset="0"/>
              </a:rPr>
              <a:t>A 3-antenna receiver within </a:t>
            </a:r>
            <a:br>
              <a:rPr lang="en-US" dirty="0" smtClean="0">
                <a:latin typeface="Trade Gothic LT Std Light" pitchFamily="34" charset="0"/>
              </a:rPr>
            </a:br>
            <a:r>
              <a:rPr lang="en-US" dirty="0" smtClean="0">
                <a:latin typeface="Trade Gothic LT Std Light" pitchFamily="34" charset="0"/>
              </a:rPr>
              <a:t>a Poisson field of interferers</a:t>
            </a:r>
            <a:endParaRPr lang="en-US" dirty="0">
              <a:latin typeface="Trade Gothic LT Std Light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61038" y="252804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425028" y="301991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70704" y="345279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988045" y="2288173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515637" y="379947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910304" y="3878258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dirty="0" smtClean="0"/>
                  <a:t>A </a:t>
                </a:r>
                <a:r>
                  <a:rPr lang="en-US" b="1" dirty="0" smtClean="0">
                    <a:solidFill>
                      <a:schemeClr val="accent2">
                        <a:lumMod val="50000"/>
                      </a:schemeClr>
                    </a:solidFill>
                    <a:latin typeface="Trade Gothic LT Std" pitchFamily="34" charset="0"/>
                  </a:rPr>
                  <a:t>statistical-physical model</a:t>
                </a:r>
                <a:r>
                  <a:rPr lang="en-US" dirty="0" smtClean="0"/>
                  <a:t> of interference generation and propagation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solidFill>
                    <a:schemeClr val="accent5">
                      <a:lumMod val="50000"/>
                    </a:schemeClr>
                  </a:solidFill>
                  <a:latin typeface="Vodafone Rg" pitchFamily="34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B5072C"/>
                    </a:solidFill>
                    <a:latin typeface="+mj-lt"/>
                  </a:rPr>
                  <a:t>Key Features</a:t>
                </a:r>
              </a:p>
              <a:p>
                <a:pPr lvl="1"/>
                <a:r>
                  <a:rPr lang="en-US" dirty="0"/>
                  <a:t>Co-located receiver </a:t>
                </a:r>
                <a:r>
                  <a:rPr lang="en-US" dirty="0" smtClean="0"/>
                  <a:t>antennae (   )</a:t>
                </a:r>
              </a:p>
              <a:p>
                <a:pPr lvl="1"/>
                <a:r>
                  <a:rPr lang="en-US" dirty="0" smtClean="0"/>
                  <a:t>Interferers are common to all antennae (  ) </a:t>
                </a:r>
                <a:br>
                  <a:rPr lang="en-US" dirty="0" smtClean="0"/>
                </a:br>
                <a:r>
                  <a:rPr lang="en-US" dirty="0" smtClean="0"/>
                  <a:t>or exclusive to n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antenna (   )</a:t>
                </a:r>
              </a:p>
              <a:p>
                <a:pPr lvl="1"/>
                <a:r>
                  <a:rPr lang="en-US" dirty="0" smtClean="0"/>
                  <a:t>Interferers are stochastically distributed in </a:t>
                </a:r>
                <a:br>
                  <a:rPr lang="en-US" dirty="0" smtClean="0"/>
                </a:br>
                <a:r>
                  <a:rPr lang="en-US" dirty="0" smtClean="0"/>
                  <a:t>space as a 2D Poisson point process </a:t>
                </a:r>
                <a:br>
                  <a:rPr lang="en-US" dirty="0" smtClean="0"/>
                </a:br>
                <a:r>
                  <a:rPr lang="en-US" dirty="0" smtClean="0"/>
                  <a:t>with intensity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(  ),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(   </a:t>
                </a:r>
                <a:r>
                  <a:rPr lang="en-US" dirty="0" smtClean="0"/>
                  <a:t>) </a:t>
                </a:r>
                <a:r>
                  <a:rPr lang="en-US" dirty="0"/>
                  <a:t>(per unit area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Interferer free guard-zone (       ) of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↑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Power law propagation and fast fading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4"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8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Isosceles Triangle 17"/>
          <p:cNvSpPr/>
          <p:nvPr/>
        </p:nvSpPr>
        <p:spPr>
          <a:xfrm flipH="1" flipV="1">
            <a:off x="4111786" y="2653470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788377" y="3383931"/>
            <a:ext cx="1136423" cy="1136423"/>
            <a:chOff x="6493178" y="2704572"/>
            <a:chExt cx="1136423" cy="1136423"/>
          </a:xfrm>
        </p:grpSpPr>
        <p:sp>
          <p:nvSpPr>
            <p:cNvPr id="6" name="Isosceles Triangle 5"/>
            <p:cNvSpPr/>
            <p:nvPr/>
          </p:nvSpPr>
          <p:spPr>
            <a:xfrm flipH="1" flipV="1">
              <a:off x="6992150" y="3189696"/>
              <a:ext cx="138480" cy="166176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6493178" y="2704572"/>
              <a:ext cx="1136423" cy="113642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25" idx="7"/>
              <a:endCxn id="6" idx="2"/>
            </p:cNvCxnSpPr>
            <p:nvPr/>
          </p:nvCxnSpPr>
          <p:spPr>
            <a:xfrm flipH="1">
              <a:off x="7130630" y="2870997"/>
              <a:ext cx="332546" cy="318699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164898" y="3002795"/>
                  <a:ext cx="4423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898" y="3002795"/>
                  <a:ext cx="44236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2"/>
          <p:cNvSpPr/>
          <p:nvPr/>
        </p:nvSpPr>
        <p:spPr>
          <a:xfrm>
            <a:off x="6553200" y="2943521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733800" y="4766821"/>
            <a:ext cx="38100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271390" y="3938229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923963" y="4380785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8153400" y="4977554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7877029" y="2783747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423790" y="4916779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53400" y="3529754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219497" y="3010756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8487780" y="3097108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414248" y="4513730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083924" y="409367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700596" y="3460278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019433" y="4602060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8010203" y="3139789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Isosceles Triangle 56"/>
          <p:cNvSpPr/>
          <p:nvPr/>
        </p:nvSpPr>
        <p:spPr>
          <a:xfrm flipH="1" flipV="1">
            <a:off x="7403595" y="3952142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Isosceles Triangle 57"/>
          <p:cNvSpPr/>
          <p:nvPr/>
        </p:nvSpPr>
        <p:spPr>
          <a:xfrm flipH="1" flipV="1">
            <a:off x="7158385" y="3952143"/>
            <a:ext cx="138480" cy="1661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9"/>
          <p:cNvSpPr txBox="1">
            <a:spLocks/>
          </p:cNvSpPr>
          <p:nvPr/>
        </p:nvSpPr>
        <p:spPr>
          <a:xfrm>
            <a:off x="5791200" y="2209800"/>
            <a:ext cx="3355975" cy="5635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Trade Gothic LT Std Light" pitchFamily="34" charset="0"/>
              </a:rPr>
              <a:t>A 3-antenna receiver within </a:t>
            </a:r>
            <a:br>
              <a:rPr lang="en-US" dirty="0" smtClean="0">
                <a:latin typeface="Trade Gothic LT Std Light" pitchFamily="34" charset="0"/>
              </a:rPr>
            </a:br>
            <a:r>
              <a:rPr lang="en-US" dirty="0" smtClean="0">
                <a:latin typeface="Trade Gothic LT Std Light" pitchFamily="34" charset="0"/>
              </a:rPr>
              <a:t>a Poisson field of interferers</a:t>
            </a:r>
            <a:endParaRPr lang="en-US" dirty="0">
              <a:latin typeface="Trade Gothic LT Std Light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361038" y="339080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8425028" y="3882666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570704" y="431555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988045" y="315092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376685" y="4968425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10304" y="4741012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5029200" y="3027632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797301" y="3323467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5" name="Oval 64"/>
          <p:cNvSpPr/>
          <p:nvPr/>
        </p:nvSpPr>
        <p:spPr>
          <a:xfrm>
            <a:off x="2768601" y="4304497"/>
            <a:ext cx="138952" cy="13895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763433" y="4297773"/>
            <a:ext cx="152400" cy="152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55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Non-Gaussian distributions have been used in prior work to model single antenna interference statistics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I derive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rade Gothic LT Std" pitchFamily="34" charset="0"/>
              </a:rPr>
              <a:t>joint statistics of interference</a:t>
            </a:r>
            <a:r>
              <a:rPr lang="en-US" dirty="0" smtClean="0"/>
              <a:t> observed by multi-antenna receivers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Wireless networks with guard zones (Centralized Networks)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Wireless networks without guard </a:t>
            </a:r>
            <a:r>
              <a:rPr lang="en-US" dirty="0"/>
              <a:t>zones </a:t>
            </a:r>
            <a:r>
              <a:rPr lang="en-US" dirty="0" smtClean="0"/>
              <a:t>(De-centralized </a:t>
            </a:r>
            <a:r>
              <a:rPr lang="en-US" dirty="0"/>
              <a:t>Networks)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316CA-EF2B-4EBB-9B42-44FF4B90DA32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Modeling (</a:t>
            </a:r>
            <a:r>
              <a:rPr 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CoLo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| Modeling (</a:t>
            </a:r>
            <a:r>
              <a:rPr lang="en-US" sz="1400" dirty="0" err="1" smtClean="0">
                <a:solidFill>
                  <a:schemeClr val="bg1">
                    <a:lumMod val="65000"/>
                  </a:schemeClr>
                </a:solidFill>
              </a:rPr>
              <a:t>Dist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) | Outage Performance | Receiver Design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835327"/>
                  </p:ext>
                </p:extLst>
              </p:nvPr>
            </p:nvGraphicFramePr>
            <p:xfrm>
              <a:off x="152400" y="1219200"/>
              <a:ext cx="8839202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3000"/>
                    <a:gridCol w="1981200"/>
                    <a:gridCol w="1605549"/>
                    <a:gridCol w="1975851"/>
                    <a:gridCol w="2133602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Guard Zone</a:t>
                          </a:r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Radius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pc="-100" baseline="0" smtClean="0">
                                      <a:solidFill>
                                        <a:srgbClr val="B5072C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pc="-100" baseline="0" smtClean="0">
                                      <a:solidFill>
                                        <a:srgbClr val="B5072C"/>
                                      </a:solidFill>
                                      <a:latin typeface="Cambria Math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1600" b="0" i="1" spc="-100" baseline="0" smtClean="0">
                                      <a:solidFill>
                                        <a:srgbClr val="B5072C"/>
                                      </a:solidFill>
                                      <a:latin typeface="Cambria Math"/>
                                    </a:rPr>
                                    <m:t>↓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)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Single Antenna S</a:t>
                          </a:r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tatistic</a:t>
                          </a:r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s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Characteristic</a:t>
                          </a:r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function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Parameters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Density</a:t>
                          </a:r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Distribution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pc="-100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600" spc="-1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Symmetric</a:t>
                          </a:r>
                          <a:r>
                            <a:rPr lang="en-US" sz="1600" spc="-100" baseline="0" dirty="0" smtClean="0">
                              <a:latin typeface="Trade Gothic LT Std" pitchFamily="34" charset="0"/>
                            </a:rPr>
                            <a:t> Alpha Stable (SAS) </a:t>
                          </a:r>
                          <a:r>
                            <a:rPr lang="en-US" sz="1600" spc="-100" dirty="0" smtClean="0">
                              <a:solidFill>
                                <a:srgbClr val="F11F09"/>
                              </a:solidFill>
                              <a:latin typeface="Calibri" pitchFamily="34" charset="0"/>
                            </a:rPr>
                            <a:t>[Sousa92]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pc="-100" smtClean="0">
                                    <a:latin typeface="Cambria Math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1600" b="0" i="1" spc="-10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pc="-100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1600" b="1" i="0" spc="-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pc="-10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pc="-1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pc="-100" smtClean="0">
                                        <a:latin typeface="Cambria Math"/>
                                      </a:rPr>
                                      <m:t>𝜎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pc="-10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pc="-100" smtClean="0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p>
                                        <m:r>
                                          <a:rPr lang="en-US" sz="1600" b="0" i="1" spc="-100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en-US" sz="1600" spc="-1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pc="-100" smtClean="0">
                                  <a:latin typeface="Cambria Math"/>
                                </a:rPr>
                                <m:t>𝜎</m:t>
                              </m:r>
                            </m:oMath>
                          </a14:m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: Dispersion,</a:t>
                          </a:r>
                          <a:r>
                            <a:rPr lang="en-US" sz="1600" spc="-100" baseline="0" dirty="0" smtClean="0">
                              <a:latin typeface="Trade Gothic LT Std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pc="-100" baseline="0" smtClean="0">
                                  <a:latin typeface="Cambria Math"/>
                                </a:rPr>
                                <m:t>&gt;0</m:t>
                              </m:r>
                            </m:oMath>
                          </a14:m>
                          <a:endParaRPr lang="en-US" sz="1600" spc="-100" dirty="0" smtClean="0">
                            <a:latin typeface="Trade Gothic LT Std" pitchFamily="34" charset="0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pc="-100" smtClean="0">
                                  <a:latin typeface="Cambria Math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: Index</a:t>
                          </a:r>
                          <a:r>
                            <a:rPr lang="en-US" sz="1600" spc="-100" baseline="0" dirty="0" smtClean="0">
                              <a:latin typeface="Trade Gothic LT Std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pc="-100" baseline="0" smtClean="0">
                                  <a:latin typeface="Cambria Math"/>
                                </a:rPr>
                                <m:t>∈(0,2]</m:t>
                              </m:r>
                            </m:oMath>
                          </a14:m>
                          <a:endParaRPr lang="en-US" sz="1600" spc="-1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Not</a:t>
                          </a:r>
                          <a:r>
                            <a:rPr lang="en-US" sz="1600" spc="-100" baseline="0" dirty="0" smtClean="0">
                              <a:latin typeface="Trade Gothic LT Std" pitchFamily="34" charset="0"/>
                            </a:rPr>
                            <a:t> known except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pc="-100" dirty="0" smtClean="0">
                                  <a:latin typeface="Cambria Math"/>
                                </a:rPr>
                                <m:t>𝛼</m:t>
                              </m:r>
                            </m:oMath>
                          </a14:m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=2</a:t>
                          </a:r>
                          <a:r>
                            <a:rPr lang="en-US" sz="1600" spc="-100" baseline="30000" dirty="0" smtClean="0">
                              <a:latin typeface="Trade Gothic LT Std" pitchFamily="34" charset="0"/>
                              <a:sym typeface="Mathematica1"/>
                            </a:rPr>
                            <a:t></a:t>
                          </a:r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,1</a:t>
                          </a:r>
                          <a:r>
                            <a:rPr lang="en-US" sz="1600" spc="-100" baseline="30000" dirty="0" smtClean="0">
                              <a:latin typeface="Trade Gothic LT Std" pitchFamily="34" charset="0"/>
                              <a:sym typeface="Mathematica1"/>
                            </a:rPr>
                            <a:t></a:t>
                          </a:r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,0.5</a:t>
                          </a:r>
                          <a:r>
                            <a:rPr lang="en-US" sz="1600" spc="-100" baseline="30000" dirty="0" smtClean="0">
                              <a:latin typeface="Trade Gothic LT Std" pitchFamily="34" charset="0"/>
                              <a:sym typeface="Mathematica1"/>
                            </a:rPr>
                            <a:t></a:t>
                          </a:r>
                          <a:endParaRPr lang="en-US" sz="1600" spc="-100" baseline="300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pc="-100" dirty="0" smtClean="0">
                                    <a:latin typeface="Cambria Math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en-US" sz="1600" spc="-1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Middleton Class</a:t>
                          </a:r>
                          <a:r>
                            <a:rPr lang="en-US" sz="1600" spc="-100" baseline="0" dirty="0" smtClean="0">
                              <a:latin typeface="Trade Gothic LT Std" pitchFamily="34" charset="0"/>
                            </a:rPr>
                            <a:t> A (MCA) </a:t>
                          </a:r>
                          <a:r>
                            <a:rPr lang="en-US" sz="1600" spc="-100" dirty="0" smtClean="0">
                              <a:solidFill>
                                <a:srgbClr val="F11F09"/>
                              </a:solidFill>
                              <a:latin typeface="Calibri" pitchFamily="34" charset="0"/>
                            </a:rPr>
                            <a:t>[Middleton99]</a:t>
                          </a:r>
                          <a:endParaRPr lang="en-US" sz="1600" spc="-1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600" b="0" i="0" spc="-100" smtClean="0">
                                    <a:latin typeface="Cambria Math"/>
                                  </a:rPr>
                                  <m:t>Φ</m:t>
                                </m:r>
                                <m:d>
                                  <m:dPr>
                                    <m:ctrlPr>
                                      <a:rPr lang="en-US" sz="1600" b="0" i="1" spc="-10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pc="-100" smtClean="0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en-US" sz="1600" b="0" i="1" spc="-100" smtClean="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pc="-10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pc="-100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600" b="0" i="1" spc="-100" smtClean="0">
                                        <a:latin typeface="Cambria Math"/>
                                      </a:rPr>
                                      <m:t>𝐴</m:t>
                                    </m:r>
                                    <m:sSup>
                                      <m:sSupPr>
                                        <m:ctrlPr>
                                          <a:rPr lang="en-US" sz="1600" b="0" i="1" spc="-10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pc="-100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b="0" i="1" spc="-100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600" b="0" i="1" spc="-100" smtClean="0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en-US" sz="1600" b="0" i="1" spc="-100" smtClean="0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1600" b="0" i="1" spc="-100" smtClean="0">
                                                    <a:latin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1600" b="0" i="1" spc="-100" smtClean="0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600" b="0" i="0" spc="-100" smtClean="0">
                                                <a:latin typeface="Cambria Math"/>
                                              </a:rPr>
                                              <m:t>Ω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pc="-100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en-US" sz="1600" spc="-1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US" sz="1600" b="0" i="1" spc="-100" smtClean="0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sz="1600" b="0" spc="-100" dirty="0" smtClean="0">
                              <a:latin typeface="Trade Gothic LT Std" pitchFamily="34" charset="0"/>
                            </a:rPr>
                            <a:t>: Impulsive index</a:t>
                          </a:r>
                          <a:r>
                            <a:rPr lang="en-US" sz="1600" b="0" spc="-100" baseline="0" dirty="0" smtClean="0">
                              <a:latin typeface="Trade Gothic LT Std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pc="-100" baseline="0" smtClean="0">
                                  <a:latin typeface="Cambria Math"/>
                                </a:rPr>
                                <m:t>&gt;0</m:t>
                              </m:r>
                            </m:oMath>
                          </a14:m>
                          <a:endParaRPr lang="en-US" sz="2000" b="0" spc="-100" dirty="0" smtClean="0">
                            <a:latin typeface="Trade Gothic LT Std" pitchFamily="34" charset="0"/>
                          </a:endParaRP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600" b="0" i="0" spc="-100" smtClean="0">
                                  <a:latin typeface="Cambria Math"/>
                                </a:rPr>
                                <m:t>Ω</m:t>
                              </m:r>
                            </m:oMath>
                          </a14:m>
                          <a:r>
                            <a:rPr lang="en-US" sz="1600" b="0" spc="-100" dirty="0" smtClean="0">
                              <a:latin typeface="Trade Gothic LT Std" pitchFamily="34" charset="0"/>
                            </a:rPr>
                            <a:t>: Variance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pc="-100" smtClean="0">
                                  <a:latin typeface="Cambria Math"/>
                                </a:rPr>
                                <m:t>&gt;0</m:t>
                              </m:r>
                            </m:oMath>
                          </a14:m>
                          <a:endParaRPr lang="en-US" sz="1600" b="0" spc="-100" dirty="0" smtClean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latin typeface="Trade Gothic LT Std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200" b="0" i="1" spc="-100" smtClean="0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200" b="0" i="1" spc="-100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200" b="0" i="1" spc="-100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200" b="0" i="1" spc="-100" smtClean="0">
                                  <a:latin typeface="Cambria Math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grow m:val="on"/>
                                  <m:ctrlPr>
                                    <a:rPr lang="en-US" sz="1200" b="0" i="1" spc="-100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200" b="0" i="1" spc="-100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200" b="0" i="1" spc="-100" smtClean="0">
                                      <a:latin typeface="Cambria Math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1200" b="0" i="1" spc="-100" smtClean="0">
                                      <a:latin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1200" b="0" i="1" spc="-100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200" b="0" i="1" spc="-100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pc="-100" smtClean="0">
                                              <a:latin typeface="Cambria Math"/>
                                            </a:rPr>
                                            <m:t>𝐴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pc="-100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200" b="0" i="1" spc="-100" smtClean="0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1200" b="0" i="1" spc="-100" smtClean="0">
                                          <a:latin typeface="Cambria Math"/>
                                        </a:rPr>
                                        <m:t>! √2</m:t>
                                      </m:r>
                                      <m:r>
                                        <a:rPr lang="en-US" sz="1200" b="0" i="1" spc="-100" smtClean="0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pc="-100" smtClean="0">
                                          <a:latin typeface="Cambria Math"/>
                                        </a:rPr>
                                        <m:t>Ω</m:t>
                                      </m:r>
                                      <m:r>
                                        <a:rPr lang="en-US" sz="1200" b="0" i="1" spc="-100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</m:e>
                              </m:nary>
                              <m:sSup>
                                <m:sSupPr>
                                  <m:ctrlPr>
                                    <a:rPr lang="en-US" sz="1200" b="0" i="1" spc="-10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pc="-1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pc="-100" smtClean="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200" b="0" i="1" spc="-100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1200" b="0" i="1" spc="-100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b="0" i="1" spc="-100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1200" b="0" i="1" spc="-100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1200" b="0" i="1" spc="-100" smtClean="0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200" b="0" i="0" spc="-100" smtClean="0">
                                          <a:latin typeface="Cambria Math"/>
                                        </a:rPr>
                                        <m:t>Ω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1600" b="0" spc="-100" dirty="0" smtClean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9835327"/>
                  </p:ext>
                </p:extLst>
              </p:nvPr>
            </p:nvGraphicFramePr>
            <p:xfrm>
              <a:off x="152400" y="1219200"/>
              <a:ext cx="8839202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43000"/>
                    <a:gridCol w="1981200"/>
                    <a:gridCol w="1605549"/>
                    <a:gridCol w="1975851"/>
                    <a:gridCol w="2133602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4211" r="-675401" b="-3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Single Antenna S</a:t>
                          </a:r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tatistic</a:t>
                          </a:r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s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Characteristic</a:t>
                          </a:r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function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Parameters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0" spc="-10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Density</a:t>
                          </a:r>
                          <a:r>
                            <a:rPr lang="en-US" sz="1600" b="0" spc="-100" baseline="0" dirty="0" smtClean="0">
                              <a:solidFill>
                                <a:srgbClr val="B5072C"/>
                              </a:solidFill>
                              <a:latin typeface="Trade Gothic LT Std" pitchFamily="34" charset="0"/>
                            </a:rPr>
                            <a:t> Distribution</a:t>
                          </a:r>
                          <a:endParaRPr lang="en-US" sz="1600" b="0" spc="-100" dirty="0">
                            <a:solidFill>
                              <a:srgbClr val="B5072C"/>
                            </a:solidFill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04211" r="-675401" b="-2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Symmetric</a:t>
                          </a:r>
                          <a:r>
                            <a:rPr lang="en-US" sz="1600" spc="-100" baseline="0" dirty="0" smtClean="0">
                              <a:latin typeface="Trade Gothic LT Std" pitchFamily="34" charset="0"/>
                            </a:rPr>
                            <a:t> Alpha Stable (SAS) </a:t>
                          </a:r>
                          <a:r>
                            <a:rPr lang="en-US" sz="1600" spc="-100" dirty="0" smtClean="0">
                              <a:solidFill>
                                <a:srgbClr val="F11F09"/>
                              </a:solidFill>
                              <a:latin typeface="Calibri" pitchFamily="34" charset="0"/>
                            </a:rPr>
                            <a:t>[Sousa92]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3939" t="-104211" r="-255303" b="-2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9506" t="-104211" r="-108025" b="-2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4286" t="-104211" b="-246316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04211" r="-675401" b="-1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pc="-100" dirty="0" smtClean="0">
                              <a:latin typeface="Trade Gothic LT Std" pitchFamily="34" charset="0"/>
                            </a:rPr>
                            <a:t>Middleton Class</a:t>
                          </a:r>
                          <a:r>
                            <a:rPr lang="en-US" sz="1600" spc="-100" baseline="0" dirty="0" smtClean="0">
                              <a:latin typeface="Trade Gothic LT Std" pitchFamily="34" charset="0"/>
                            </a:rPr>
                            <a:t> A (MCA) </a:t>
                          </a:r>
                          <a:r>
                            <a:rPr lang="en-US" sz="1600" spc="-100" dirty="0" smtClean="0">
                              <a:solidFill>
                                <a:srgbClr val="F11F09"/>
                              </a:solidFill>
                              <a:latin typeface="Calibri" pitchFamily="34" charset="0"/>
                            </a:rPr>
                            <a:t>[Middleton99]</a:t>
                          </a:r>
                          <a:endParaRPr lang="en-US" sz="1600" spc="-100" dirty="0">
                            <a:latin typeface="Trade Gothic LT Std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3939" t="-204211" r="-255303" b="-1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9506" t="-204211" r="-108025" b="-14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4286" t="-204211" b="-14631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346356"/>
              </p:ext>
            </p:extLst>
          </p:nvPr>
        </p:nvGraphicFramePr>
        <p:xfrm>
          <a:off x="7239000" y="3048000"/>
          <a:ext cx="1752600" cy="61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/>
                <a:gridCol w="1524000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baseline="30000" dirty="0" smtClean="0">
                          <a:latin typeface="Trade Gothic LT Std" pitchFamily="34" charset="0"/>
                          <a:sym typeface="Mathematica1"/>
                        </a:rPr>
                        <a:t></a:t>
                      </a:r>
                      <a:endParaRPr lang="en-US" sz="1200" dirty="0">
                        <a:latin typeface="Trade Gothic LT St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Trade Gothic LT Std" pitchFamily="34" charset="0"/>
                          <a:sym typeface="Symbol"/>
                        </a:rPr>
                        <a:t>Gaussian distribution</a:t>
                      </a:r>
                      <a:endParaRPr lang="en-US" sz="1200" dirty="0">
                        <a:latin typeface="Trade Gothic LT Std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n-US" sz="1200" spc="-100" baseline="30000" dirty="0" smtClean="0">
                          <a:latin typeface="Trade Gothic LT Std" pitchFamily="34" charset="0"/>
                          <a:sym typeface="Mathematica1"/>
                        </a:rPr>
                        <a:t></a:t>
                      </a:r>
                      <a:endParaRPr lang="en-US" sz="1200" dirty="0">
                        <a:latin typeface="Trade Gothic LT St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rade Gothic LT Std" pitchFamily="34" charset="0"/>
                          <a:sym typeface="Symbol"/>
                        </a:rPr>
                        <a:t>Cauchy distribution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1920">
                <a:tc>
                  <a:txBody>
                    <a:bodyPr/>
                    <a:lstStyle/>
                    <a:p>
                      <a:pPr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r>
                        <a:rPr lang="en-US" sz="1600" spc="-100" baseline="30000" dirty="0" smtClean="0">
                          <a:latin typeface="Trade Gothic LT Std" pitchFamily="34" charset="0"/>
                          <a:sym typeface="Mathematica1"/>
                        </a:rPr>
                        <a:t></a:t>
                      </a:r>
                      <a:endParaRPr lang="en-US" sz="1200" dirty="0">
                        <a:latin typeface="Trade Gothic LT Std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Trade Gothic LT Std" pitchFamily="34" charset="0"/>
                          <a:sym typeface="Symbol"/>
                        </a:rPr>
                        <a:t>Levy distribution</a:t>
                      </a:r>
                      <a:endParaRPr lang="en-US" sz="1200" dirty="0">
                        <a:latin typeface="Trade Gothic LT Std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5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setlength{\unitlength}{1.0cm}&#10;\begin{figure}&#10;\centering&#10;\begin{picture}(15,13)(0,0)&#10;\thicklines&#10;\put(0,8){RFI Mitigation}&#10;\put(0,7.5){Methods}&#10;\put(2.8,8.15){\line(1,0){0.2}}&#10;\put(3,5.15){\line(0,1){6}}&#10;\put(3,11.15){\line(1,0){0.2}}&#10;\put(3,5.15){\line(1,0){0.2}}&#10;\put(3.4,11){Static}&#10;\put(3.4,5){Dynamic}&#10;\put(5.2,11.15){\line(1,0){0.2}}&#10;\put(5.2,5.15){\line(1,0){0.2}}&#10;\put(5.4,10.15){\line(0,1){2}}&#10;\put(5.4,10.15){\line(1,0){0.2}}&#10;\put(5.4,11.15){\line(1,0){0.2}}&#10;\put(5.4,12.15){\line(1,0){0.2}}&#10;\put(5.8,10.0){Sectored Antennas }&#10;\put(5.8,11.00){Fractional Frequency Reuse }&#10;\put(5.8,12.00){Shielding }&#10;\put(5.4,2.15){\line(0,1){6}}&#10;\put(5.4,2.15){\line(1,0){0.2}}&#10;\put(5.4,3.65){\line(1,0){0.2}}&#10;\put(5.4,5.15){\line(1,0){0.2}}&#10;\put(5.4,6.65){\line(1,0){0.2}}&#10;\put(5.4,8.15){\line(1,0){0.2}}&#10;\put(5.8,2.00){Robust Transceivers }&#10;\put(5.8,3.50){Interference Alignment }&#10;\put(5.8,5.00){Interference Cancellation }&#10;\put(5.8,4.50){e.g.,~MUD, SIC}&#10;\put(5.8,6.50){MAC Layer Channel Access Protocols }&#10;\put(5.8,6.00){e.g.,~ALOHA, CSMA}&#10;\put(5.8,8.00){Orthogonal Multiple Access Schemes }&#10;\put(5.8,7.50){e.g.,~TDMA, FDMA, CDMA, OFDMA }&#10;\end{picture} &#10;\end{figure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$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Gamma_{1}, \Gamma_{2}$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kappa$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A \in \left[10^{-2}, \ 1 \right]$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Gamma \in \left[10^{-6}, \ 1 \right]$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kappa \in \left[-1, \ 1 \right]$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\begin{equation}\nonumber&#10;\mathbf{Y} = \sqrt{\frac{E_{s}}{2}}\mathbf{H}\mathbf{S} + \mathbf{N}&#10;\end{equation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itemize}&#10;\setlength{\itemsep}{-1pt}&#10;\item[]{ $T$: Length of transmitted data block}&#10;\item[]{ $E_{s}$: Total transmit energy}&#10;\item[]{ $\mathbf{Y}$: $2 \times T$ received signals}&#10;\item[]{ $\mathbf{H}$: $2 \times 2$ channel matrix. $\mathbf{H} \sim \mathcal{CN}(\mathbf{0},\mathbf{I})$}&#10;\item[]{ $\mathbf{S}$: $2 \times T$ transmitted data block}&#10;\item[]{ $\mathbf{N}$: $2 \times T$ additive noise matrix ($\mathbf{N} = \mathbf{n}_{R} + j\mathbf{n}_{I}$)}&#10;\item[]{ Spatial Multiplexing transmission mode}&#10;&#10;\end{itemize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\mathbf{\hat{c}}_{ML} =  \ \text{arg} \underbrace{\text{max}}_{\mathbf{s} \in \mathcal{C}} \left\{L(\mathbf{s}|\mathbf{y})\right\}&#10;\end{equation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L(\mathbf{s}|\mathbf{y})  = \frac{- \mathbf{n}^{T}\mathbf{K}_{0}^{-1}\mathbf{n}}{2} + \quad \ln\left(\Lambda_{0}\right) + \quad \phi\left(\frac{- \mathbf{n}^{T}\left(\mathbf{K}_{1}^{-1}-\mathbf{K}_{0}^{-1}\right)\mathbf{n}}{2} + \ln\left(\frac{\Lambda_{1}}{\Lambda_{0}}\right) \right)&#10;\end{equation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f_{\mathbf{Y}_{I}, \mathbf{Y}_{Q}}\left(y_{I}, y_{Q}\right) = p_{0} \delta (y_{I})\delta(y_{Q}) + \sum_{l=1}^{\infty} p_{l} \frac{1}{\sigma_{l}\sqrt{2\pi}}e^{-\frac{y_{I}^{2} + y_{Q}^{2}}{2\sigma_{l}^{2}}}&#10;\end{equation*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 \nonumber&#10;\Lambda_{0} = \frac{\left(e^{-A}\right)}{2\pi\vert\mathbf{K}_{0}\vert^{\frac{1}{2}}},\quad  \Lambda_{1} = \frac{\left(1 - e^{-A}\right)}{2\pi\vert\mathbf{K}_{1}\vert^{\frac{1}{2}}}, \quad \color{blue} {\phi(z)  = \ln\left( 1 + e^z\right)} \quad \forall {z \in \mathcal{R}}. \label{Eqn:phi_func} &#10;\end{equation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  &#10;\phi\left(\cdot\right)&#10;\end{equation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\phi_1(z) = \left\{&#10;\begin{array}{rl}&#10;0 &amp; \text{if } z &lt; 0\\&#10;z &amp; \text{if } z \geq 0\\&#10;\end{array} \right.&#10;\end{equation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{\phi_2}(z) = \left\{&#10;\begin{array}{rl}&#10;0 &amp; \text{if } z &lt; -\gamma  \\&#10;\alpha z + \alpha\gamma &amp; \text{if } -\gamma \leq z &lt; 0 \\&#10;(1-\alpha)z + \alpha\gamma &amp; \text{if } 0 \leq z &lt; \gamma \\&#10;z &amp; \text{if } z \geq \gamma \\&#10;\end{array} \right.&#10;\end{equation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{L(\mathbf{s}|\mathbf{y})} \approx \left\{&#10;\begin{array}{rl}&#10;\frac{-\mathbf{n}^{T}\mathbf{K}_{0}^{-1}\mathbf{n}}{2} &#10;+ {\ln\left(\Lambda_{0}\right)} &amp; {\frac{\mathbf{n}^{T}\left(\mathbf{K}_{1}^{-1}-\mathbf{K}_{0}^{-1}\right)\mathbf{n}}{2} &gt; \ln\left(\frac{\Lambda_{1}}{\Lambda_{0}}\right)}  \\&#10;\frac{- \mathbf{n}^{T}\mathbf{K}_{1}^{-1}\mathbf{n}}{2} &#10;+ {\ln\left(\Lambda_{1}\right)} &amp; {\frac{\mathbf{n}^{T}\left(\mathbf{K}_{1}^{-1}-\mathbf{K}_{0}^{-1}\right)\mathbf{n}}{2} &lt; \ln\left(\frac{\Lambda_{1}}{\Lambda_{0}}\right)} \\&#10;\end{array} \right.&#10;\end{equation}&#10;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$\alpha = 0.236$ and $\gamma = 2.507$&#10;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$\int_{- \infty}^{\infty}{\left|{\phi_{2}}(z) - \phi(z)\right|}^{2} dz$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pagestyle{empty}&#10;\begin{document}&#10;\begin{equation} \nonumber&#10;\phi(z) = \ln\left(1 + e^{z}\right)&#10;\end{equation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 \nonumber \color{blue}&#10;\mathbf{n}^{T}\mathbf{K}\mathbf{n}&#10;\end{equation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\begin{equation} \nonumber \color{blue}&#10;e^{x}&#10;\end{equation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f_{\mathbf{Y}}\left(y\right) = e^{-A} \displaystyle\sum_{k=1}^{\infty} \frac{A^{k}}{k!} \frac{1}{\sqrt{2\pi\sigma^2\frac{k/A + \Gamma}{1 + \Gamma}}}e^{-\frac{y^{2} }{2\frac{k/A + \Gamma}{1 + \Gamma}}}&#10;\end{equation*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rray}&#10;\usepackage{color}&#10;\usepackage{multirow}&#10;\pagestyle{empty}&#10;\begin{document}&#10;\begin{table}&#10;\color{blue}&#10;\begin{tabular}{p{0.0001cm}p{0.0001cm}p{0.0001cm}}&#10;\multirow{2}{*}{a} &amp; $&lt;$ &amp; \multirow{2}{*}{b} \\&#10;&amp; $&gt;$ &amp; \\&#10;\end{tabular}&#10;\end{table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f_{\mathbf{Y}}\left(\mathbf{y}\right)=\displaystyle\prod_{n=1}^{N_R}{ \displaystyle\sum_{k=0}^{\infty}{\frac{e^{-A_n} {A_n}^{k}}{k!\sqrt{2\pi\frac{k/A_n+\Gamma_n}{1 + \Gamma_n}\sigma_n^2}}e^{-\frac{y_{n}^{2} }{2\frac{k/A_n+\Gamma_n}{1 + \Gamma_n}\sigma_n^2}}}}\end{equatio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f_{\mathbf{Y}}\left(\mathbf{y}\right) =  \displaystyle\sum_{k=0}^{\infty} { \frac{e^{-A}A^{k}}{k!} \frac{1}{ \left( 2\pi^{N} \left| \frac{k/A+\Gamma}{1 + \Gamma}\mathbf{\Sigma} \right| \right)^{\frac{1}{2}}} e^{-\frac{\mathbf{y}^T \mathbf{\Sigma}^{-1}\mathbf{y} }{2\frac{k/A+\Gamma}{1 + \Gamma}}}}\end{equatio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pagestyle{empty}&#10;\usepackage[cmex10]{amsmath}&#10;\usepackage{amssymb}&#10;\begin{document}&#10;\begin{equation*}&#10;f_{\mathbf{n}}(n_{1}, n_{2}) = \frac{e^{-A}}{2\pi\vert\mathbf{K}_{0}\vert^{\frac{1}{2}}}&#10; e^{\frac{- \mathbf{n}^{T}\mathbf{K}_{0}^{-1}\mathbf{n}}{2}} +&#10;\frac{\left( 1 - e^{-A}\right)}{2\pi\vert\mathbf{K}_{1}\vert^{\frac{1}{2}}} e^{\frac{- \mathbf{n}^{T} \mathbf{K}_{1}^{-1} \mathbf{n}}{2}}&#10;\end{equation*}&#10;for $m = 0, 1$ \\&#10;$\mathbf{K}_m = \begin{bmatrix}&#10;\left(c_{m}\right)^{2} &amp; \kappa c_{m}\hat{c}_{m} \\&#10;\kappa c_{m}\hat{c}_{m} &amp; \left(\hat{c}_{m}\right)^{2}&#10;\end{bmatrix}$, &#10;$\left(c_{m}\right)^{2} = \frac{\frac{m}{A} + \Gamma_{1}}{1 +&#10;\Gamma_{1}}\ , \&#10; \left(\hat{c}_{m}\right)^{2} = \frac{\frac{m}{A} + \Gamma_{2}}{1 + \Gamma_{2}}.$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usepackage{amssymb}&#10;\usepackage{array}&#10;\def\sir{\mathtt{SIR}}&#10;\begin{document}&#10;\noindent&#10;The spatial Poisson point process with uniform intensity $\lambda &gt; 0$ is a point process in $\mathbb{R}^{2}$ such that&#10;\begin{itemize}&#10;\item[a.] for every bounded closed set $B$, the count $N(B)$ has a Poisson distribution with mean $\lambda \mathcal{L}(B)$, where $\mathcal{L}(B)$ denotes the area of $B$;&#10;\item[b.] if $B_{1}, \cdots, B_{m}$ are disjoint regions, then $N(B_{1}), \cdots, N(B_{m})$ are independent.&#10;\end{itemize} 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f_{\mathbf{n}}(\mathbf{n}) = \frac{e^{-A}}{2\pi\vert\mathbf{K}_{0}\vert^{\frac{1}{2}}}&#10; e^{\frac{- \mathbf{n}^{T}\mathbf{K}_{0}^{-1}\mathbf{n}}{2}} +&#10;\frac{\left( 1 - e^{-A}\right)}{2\pi\vert\mathbf{K}_{1}\vert^{\frac{1}{2}}} e^{\frac{- \mathbf{n}^{T} \mathbf{K}_{1}^{-1} \mathbf{n}}{2}}&#10;\end{equation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 \nonumber&#10;\mathbf{K}_{m} = &#10;\begin{bmatrix}&#10;\left(c_{m}\right)^{2} &amp; \kappa c_{m}\hat{c}_{m} \\&#10;\kappa c_{m}\hat{c}_{m} &amp; \left(\hat{c}_{m}\right)^{2}&#10;\end{bmatrix}, \quad&#10;\label{Eqn:C_0}&#10;\left(c_{m}\right)^{2} = \frac{\frac{m}{A} + \Gamma_{1}}{1 +&#10;\Gamma_{1}}\ , \&#10; \left(\hat{c}_{m}\right)^{2} = \frac{\frac{m}{A} + \Gamma_{2}}{1 + \Gamma_{2}}.&#10;\end{equation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31986</TotalTime>
  <Words>5956</Words>
  <Application>Microsoft Office PowerPoint</Application>
  <PresentationFormat>On-screen Show (4:3)</PresentationFormat>
  <Paragraphs>1289</Paragraphs>
  <Slides>74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Modeling and Mitigation of Interference in Wireless Receivers with Multiple Antennae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Antenna RFI Models</vt:lpstr>
      <vt:lpstr>Single Antenna RFI Models</vt:lpstr>
      <vt:lpstr>Two-Antenna RFI Generation Model</vt:lpstr>
      <vt:lpstr>Multi-Antenna RFI Generation Model</vt:lpstr>
      <vt:lpstr>Existing Models of Multi-Antenna RFI</vt:lpstr>
      <vt:lpstr>Statistical Models for Multi-Antenna RFI</vt:lpstr>
      <vt:lpstr>Statistical Models for Multi Antenna RFI</vt:lpstr>
      <vt:lpstr>PowerPoint Presentation</vt:lpstr>
      <vt:lpstr>PowerPoint Presentation</vt:lpstr>
      <vt:lpstr>Homogeneous Spatial Poisson Point Process</vt:lpstr>
      <vt:lpstr>Poisson Field of Interferers</vt:lpstr>
      <vt:lpstr>PowerPoint Presentation</vt:lpstr>
      <vt:lpstr>PowerPoint Presentation</vt:lpstr>
      <vt:lpstr>PowerPoint Presentation</vt:lpstr>
      <vt:lpstr>Threshold selection with α=2/3</vt:lpstr>
      <vt:lpstr>Threshold selection with α=4/3</vt:lpstr>
      <vt:lpstr>Parameter Estimators for Alpha Stable</vt:lpstr>
      <vt:lpstr>Gaussian Mixture vs. Alpha Stable</vt:lpstr>
      <vt:lpstr>RFI Mitigation in SISO Systems</vt:lpstr>
      <vt:lpstr>Filtering and Detection</vt:lpstr>
      <vt:lpstr>Results: Class A Detection</vt:lpstr>
      <vt:lpstr>Results: Alpha Stable Detection</vt:lpstr>
      <vt:lpstr>RFI Mitigation in 2x2 MIMO Systems</vt:lpstr>
      <vt:lpstr>Bivariate Middleton Class A Model</vt:lpstr>
      <vt:lpstr>PowerPoint Presentation</vt:lpstr>
      <vt:lpstr>Results on Measured RFI Data</vt:lpstr>
      <vt:lpstr>System Model</vt:lpstr>
      <vt:lpstr>Sub-Optimal ML Receivers</vt:lpstr>
      <vt:lpstr>Results: Performance Degradation</vt:lpstr>
      <vt:lpstr>Results: RFI Mitigation in 2 x 2 MIMO </vt:lpstr>
      <vt:lpstr>Results: RFI Mitigation in 2 x 2 MIMO 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Aditya</dc:creator>
  <cp:lastModifiedBy>Aditya</cp:lastModifiedBy>
  <cp:revision>329</cp:revision>
  <dcterms:created xsi:type="dcterms:W3CDTF">2011-08-22T19:45:43Z</dcterms:created>
  <dcterms:modified xsi:type="dcterms:W3CDTF">2011-12-06T01:38:54Z</dcterms:modified>
</cp:coreProperties>
</file>