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497" r:id="rId3"/>
    <p:sldId id="872" r:id="rId4"/>
    <p:sldId id="494" r:id="rId5"/>
    <p:sldId id="499" r:id="rId6"/>
    <p:sldId id="522" r:id="rId7"/>
    <p:sldId id="900" r:id="rId8"/>
    <p:sldId id="862" r:id="rId9"/>
    <p:sldId id="542" r:id="rId10"/>
    <p:sldId id="819" r:id="rId11"/>
    <p:sldId id="875" r:id="rId12"/>
    <p:sldId id="877" r:id="rId13"/>
    <p:sldId id="618" r:id="rId14"/>
    <p:sldId id="820" r:id="rId15"/>
    <p:sldId id="902" r:id="rId16"/>
    <p:sldId id="873" r:id="rId17"/>
    <p:sldId id="821" r:id="rId18"/>
    <p:sldId id="823" r:id="rId19"/>
    <p:sldId id="876" r:id="rId20"/>
    <p:sldId id="874" r:id="rId21"/>
    <p:sldId id="866" r:id="rId22"/>
    <p:sldId id="825" r:id="rId23"/>
    <p:sldId id="904" r:id="rId24"/>
    <p:sldId id="884" r:id="rId25"/>
    <p:sldId id="881" r:id="rId26"/>
    <p:sldId id="885" r:id="rId27"/>
    <p:sldId id="888" r:id="rId28"/>
    <p:sldId id="889" r:id="rId29"/>
    <p:sldId id="887" r:id="rId30"/>
    <p:sldId id="847" r:id="rId31"/>
    <p:sldId id="588" r:id="rId32"/>
    <p:sldId id="583" r:id="rId33"/>
    <p:sldId id="868" r:id="rId34"/>
    <p:sldId id="619" r:id="rId35"/>
    <p:sldId id="906" r:id="rId36"/>
    <p:sldId id="895" r:id="rId37"/>
    <p:sldId id="908" r:id="rId38"/>
    <p:sldId id="878" r:id="rId39"/>
    <p:sldId id="909" r:id="rId40"/>
    <p:sldId id="896" r:id="rId41"/>
    <p:sldId id="898" r:id="rId42"/>
    <p:sldId id="897" r:id="rId43"/>
    <p:sldId id="8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ation" id="{E8A6D88B-B90E-4923-9C75-03E762BDC96D}">
          <p14:sldIdLst>
            <p14:sldId id="256"/>
          </p14:sldIdLst>
        </p14:section>
        <p14:section name="BACKGROUND" id="{FCCB1801-F44C-704C-BEE6-31471B3DBD2B}">
          <p14:sldIdLst>
            <p14:sldId id="497"/>
            <p14:sldId id="872"/>
            <p14:sldId id="494"/>
            <p14:sldId id="499"/>
          </p14:sldIdLst>
        </p14:section>
        <p14:section name="CONTRIBUTION 1" id="{2E1B429F-2C6A-B741-BE6F-EF07ADD118FF}">
          <p14:sldIdLst>
            <p14:sldId id="522"/>
            <p14:sldId id="900"/>
            <p14:sldId id="862"/>
            <p14:sldId id="542"/>
            <p14:sldId id="819"/>
            <p14:sldId id="875"/>
            <p14:sldId id="877"/>
            <p14:sldId id="618"/>
          </p14:sldIdLst>
        </p14:section>
        <p14:section name="CONTRIBUTION 2" id="{ADC96E43-BADF-984B-8F03-F08DD137A03F}">
          <p14:sldIdLst>
            <p14:sldId id="820"/>
            <p14:sldId id="902"/>
            <p14:sldId id="873"/>
            <p14:sldId id="821"/>
            <p14:sldId id="823"/>
            <p14:sldId id="876"/>
            <p14:sldId id="874"/>
            <p14:sldId id="866"/>
          </p14:sldIdLst>
        </p14:section>
        <p14:section name="CONTRIBUTION 3" id="{1ABE5313-C4A2-BF4C-A64D-F4EAE6C3CF78}">
          <p14:sldIdLst>
            <p14:sldId id="825"/>
            <p14:sldId id="904"/>
            <p14:sldId id="884"/>
            <p14:sldId id="881"/>
            <p14:sldId id="885"/>
            <p14:sldId id="888"/>
            <p14:sldId id="889"/>
            <p14:sldId id="887"/>
          </p14:sldIdLst>
        </p14:section>
        <p14:section name="FUTURE WORK" id="{B158B6D6-ADB4-164F-98D8-EE3274D1F58A}">
          <p14:sldIdLst>
            <p14:sldId id="847"/>
            <p14:sldId id="588"/>
          </p14:sldIdLst>
        </p14:section>
        <p14:section name="Appendix" id="{16D6CB30-60A7-4644-BB51-74F3F0B126A9}">
          <p14:sldIdLst>
            <p14:sldId id="583"/>
            <p14:sldId id="868"/>
            <p14:sldId id="619"/>
            <p14:sldId id="906"/>
            <p14:sldId id="895"/>
          </p14:sldIdLst>
        </p14:section>
        <p14:section name="Backup Slides" id="{9CB7FF51-7B82-1740-85D6-D549F9599D59}">
          <p14:sldIdLst>
            <p14:sldId id="908"/>
            <p14:sldId id="878"/>
            <p14:sldId id="909"/>
          </p14:sldIdLst>
        </p14:section>
        <p14:section name="Supplementary" id="{8CAE1B79-F5AB-C74F-A598-15C3BBEF0928}">
          <p14:sldIdLst>
            <p14:sldId id="896"/>
            <p14:sldId id="898"/>
            <p14:sldId id="897"/>
            <p14:sldId id="8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F1EFEF"/>
    <a:srgbClr val="E5F4FF"/>
    <a:srgbClr val="0000FF"/>
    <a:srgbClr val="FF2600"/>
    <a:srgbClr val="0432FF"/>
    <a:srgbClr val="521B93"/>
    <a:srgbClr val="DABAFF"/>
    <a:srgbClr val="D883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5619" autoAdjust="0"/>
  </p:normalViewPr>
  <p:slideViewPr>
    <p:cSldViewPr snapToGrid="0">
      <p:cViewPr varScale="1">
        <p:scale>
          <a:sx n="107" d="100"/>
          <a:sy n="107" d="100"/>
        </p:scale>
        <p:origin x="1840" y="160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92ECA-86DE-465F-95B2-B02D2AA8B23D}" type="datetimeFigureOut">
              <a:rPr lang="en-US" smtClean="0"/>
              <a:t>12/1/19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B8936-F68D-4F58-8520-EBC1D02D1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0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9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6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I propose a compact way to </a:t>
            </a:r>
            <a:r>
              <a:rPr lang="en-US"/>
              <a:t>jointly perform </a:t>
            </a:r>
            <a:r>
              <a:rPr lang="en-US" dirty="0"/>
              <a:t>BF, PC, and IC, using a string of bits and binary logic.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6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RL algorithm outperforms industry standards.  However, closer to cell center, algorithms perform similarly.</a:t>
            </a:r>
          </a:p>
          <a:p>
            <a:r>
              <a:rPr lang="en-US" dirty="0"/>
              <a:t>Tabular learning uses O(SA) = 16 * 8.  Deep learning uses 16 * 24^2.  Therefore, tabular achieves a speedup of 72x.</a:t>
            </a:r>
          </a:p>
          <a:p>
            <a:r>
              <a:rPr lang="en-US" dirty="0"/>
              <a:t>Tabular is guaranteed to converge.  </a:t>
            </a:r>
            <a:r>
              <a:rPr lang="en-US" dirty="0" err="1"/>
              <a:t>Qlearning</a:t>
            </a:r>
            <a:r>
              <a:rPr lang="en-US" dirty="0"/>
              <a:t> is unstable or will diverge if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nonlinear function approximator is used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65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4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Base stations work independently to deliver data to the users.  However, using low latency backhaul to small cells nearby, introducing a coordinated transmission can help further improve the user throughputs.</a:t>
            </a:r>
          </a:p>
          <a:p>
            <a:pPr fontAlgn="t"/>
            <a:r>
              <a:rPr lang="en-US" dirty="0"/>
              <a:t>Explain why lower throughput: it is in the log().  Why SINR: it is standard-driven (based on CQI).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2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Since energy is sampled every one second, it is equal to power.  Hence P_BS = E_s.</a:t>
            </a:r>
          </a:p>
          <a:p>
            <a:pPr fontAlgn="t"/>
            <a:r>
              <a:rPr lang="en-US" dirty="0"/>
              <a:t>BLER increases as the number of streams increase.  BLER per stream also increases at low SNR.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4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The pre-log terms have bigger gains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6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4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 hinge loss?  Hinge loss maximizes the decision boundary, cross-entropy maximizes the likelihood of the estimate.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24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2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1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1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I shift now from PHY to RRM.</a:t>
            </a:r>
          </a:p>
          <a:p>
            <a:pPr fontAlgn="t"/>
            <a:r>
              <a:rPr lang="en-US" dirty="0"/>
              <a:t>Explain what a measurement gap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48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Since energy is sampled every one second, it is equal to power.  Hence P_BS = E_s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42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ranking quality mathematically intractable/. </a:t>
            </a:r>
            <a:r>
              <a:rPr lang="en-US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1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2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5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0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 propose the following ideas for </a:t>
            </a:r>
            <a:r>
              <a:rPr lang="en-US"/>
              <a:t>future work</a:t>
            </a:r>
          </a:p>
          <a:p>
            <a:r>
              <a:rPr lang="en-US"/>
              <a:t>This </a:t>
            </a:r>
            <a:r>
              <a:rPr lang="en-US" dirty="0"/>
              <a:t>is the last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19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15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1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visions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7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8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SVM biased towards the majority class? Hinge loss.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4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Primal has </a:t>
            </a:r>
            <a:r>
              <a:rPr lang="en-US" dirty="0" err="1"/>
              <a:t>wTx</a:t>
            </a:r>
            <a:r>
              <a:rPr lang="en-US" dirty="0"/>
              <a:t>, which can be expensive for lengthy w.  However, the kernel is sparse in nature, with few support vectors, leading to much less </a:t>
            </a:r>
            <a:r>
              <a:rPr lang="en-US" dirty="0" err="1"/>
              <a:t>xTx</a:t>
            </a:r>
            <a:r>
              <a:rPr lang="en-US" dirty="0"/>
              <a:t> computations.</a:t>
            </a:r>
          </a:p>
          <a:p>
            <a:r>
              <a:rPr lang="en-US" dirty="0"/>
              <a:t>Support vector are the points that are the nearest from the max separating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34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1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24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the background </a:t>
            </a:r>
            <a:r>
              <a:rPr lang="en-US"/>
              <a:t>of the first </a:t>
            </a:r>
            <a:r>
              <a:rPr lang="en-US" dirty="0"/>
              <a:t>contribution.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0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4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86AA-0BA3-4C4D-82D6-61565BB4D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F8525-40DD-4CD0-9CEC-B28E5FB0E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BE250-40F3-42BD-A230-DEDB38FB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EA8FF-F43A-2148-A3E1-9DF4A151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615976"/>
            <a:ext cx="2743200" cy="22361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35B1E83-3AB9-40D0-BD85-A7F15E15F8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7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002C-D496-43EB-87DA-0EA9BCF6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>
            <a:lvl1pPr>
              <a:defRPr sz="2800">
                <a:latin typeface="Gill Sans MT" panose="020B0502020104020203" pitchFamily="34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C083-5E02-4629-A374-CFFA3978D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F70E0-CF43-47CE-917C-AA359FC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AC6112-8890-4ADA-9FA3-924FB6220A9F}"/>
              </a:ext>
            </a:extLst>
          </p:cNvPr>
          <p:cNvGrpSpPr/>
          <p:nvPr userDrawn="1"/>
        </p:nvGrpSpPr>
        <p:grpSpPr>
          <a:xfrm>
            <a:off x="-12700" y="302815"/>
            <a:ext cx="406400" cy="150098"/>
            <a:chOff x="-14152" y="390525"/>
            <a:chExt cx="406400" cy="1500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D61E3-5B25-43A4-BBEB-037DCC6FE5A1}"/>
                </a:ext>
              </a:extLst>
            </p:cNvPr>
            <p:cNvSpPr/>
            <p:nvPr userDrawn="1"/>
          </p:nvSpPr>
          <p:spPr>
            <a:xfrm>
              <a:off x="-14152" y="390525"/>
              <a:ext cx="342900" cy="85725"/>
            </a:xfrm>
            <a:prstGeom prst="rect">
              <a:avLst/>
            </a:prstGeom>
            <a:solidFill>
              <a:srgbClr val="DB6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C2DEAC-9893-460C-B4B7-0E4AC0478263}"/>
                </a:ext>
              </a:extLst>
            </p:cNvPr>
            <p:cNvSpPr/>
            <p:nvPr userDrawn="1"/>
          </p:nvSpPr>
          <p:spPr>
            <a:xfrm>
              <a:off x="-14152" y="494904"/>
              <a:ext cx="40640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094EC6-74AA-1A4A-BBEA-6F77DCBF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615976"/>
            <a:ext cx="2743200" cy="22361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35B1E83-3AB9-40D0-BD85-A7F15E15F8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4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33D7E-B301-4E8F-BD7D-81267B5E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3B250-EB14-40AF-B633-42E503B57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B133-1F50-4083-A2E1-7DA7389A6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92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D90B2-86DC-0148-AC71-EFB2F0497D68}"/>
              </a:ext>
            </a:extLst>
          </p:cNvPr>
          <p:cNvGrpSpPr/>
          <p:nvPr userDrawn="1"/>
        </p:nvGrpSpPr>
        <p:grpSpPr>
          <a:xfrm>
            <a:off x="-8848" y="6603412"/>
            <a:ext cx="12228559" cy="291375"/>
            <a:chOff x="-8848" y="6710490"/>
            <a:chExt cx="12228559" cy="2189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35F0F0-9089-A341-9816-D9D31DA780E5}"/>
                </a:ext>
              </a:extLst>
            </p:cNvPr>
            <p:cNvSpPr/>
            <p:nvPr userDrawn="1"/>
          </p:nvSpPr>
          <p:spPr>
            <a:xfrm>
              <a:off x="-8848" y="6712095"/>
              <a:ext cx="3458730" cy="2081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C71D00-25F0-F840-AB83-148D807F9D76}"/>
                </a:ext>
              </a:extLst>
            </p:cNvPr>
            <p:cNvSpPr/>
            <p:nvPr userDrawn="1"/>
          </p:nvSpPr>
          <p:spPr>
            <a:xfrm>
              <a:off x="3240362" y="6712096"/>
              <a:ext cx="5956647" cy="21182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8FA21F-E54A-0644-ADCE-531FAE7FE822}"/>
                </a:ext>
              </a:extLst>
            </p:cNvPr>
            <p:cNvSpPr/>
            <p:nvPr userDrawn="1"/>
          </p:nvSpPr>
          <p:spPr>
            <a:xfrm>
              <a:off x="8951639" y="6710490"/>
              <a:ext cx="3268072" cy="218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DC4CD0-8871-3240-B5E2-D912D20EDFC6}"/>
              </a:ext>
            </a:extLst>
          </p:cNvPr>
          <p:cNvSpPr txBox="1"/>
          <p:nvPr userDrawn="1"/>
        </p:nvSpPr>
        <p:spPr>
          <a:xfrm>
            <a:off x="4071" y="6605853"/>
            <a:ext cx="20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Ph.D. Defense  Faris B. Mismar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75458-E0AB-864B-9E5D-FED3F789253E}"/>
              </a:ext>
            </a:extLst>
          </p:cNvPr>
          <p:cNvSpPr txBox="1"/>
          <p:nvPr userDrawn="1"/>
        </p:nvSpPr>
        <p:spPr>
          <a:xfrm>
            <a:off x="2489943" y="6605243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11/22/19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682668F-331E-DF4F-8DAB-96C49C9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615976"/>
            <a:ext cx="2743200" cy="22361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35B1E83-3AB9-40D0-BD85-A7F15E15F8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slide" Target="slide43.xml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77.emf"/><Relationship Id="rId5" Type="http://schemas.openxmlformats.org/officeDocument/2006/relationships/image" Target="../media/image73.emf"/><Relationship Id="rId10" Type="http://schemas.openxmlformats.org/officeDocument/2006/relationships/image" Target="../media/image40.tiff"/><Relationship Id="rId4" Type="http://schemas.openxmlformats.org/officeDocument/2006/relationships/image" Target="../media/image72.emf"/><Relationship Id="rId9" Type="http://schemas.openxmlformats.org/officeDocument/2006/relationships/slide" Target="slide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55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image" Target="../media/image89.emf"/><Relationship Id="rId5" Type="http://schemas.openxmlformats.org/officeDocument/2006/relationships/image" Target="../media/image57.emf"/><Relationship Id="rId10" Type="http://schemas.openxmlformats.org/officeDocument/2006/relationships/image" Target="../media/image88.emf"/><Relationship Id="rId4" Type="http://schemas.openxmlformats.org/officeDocument/2006/relationships/image" Target="../media/image56.emf"/><Relationship Id="rId9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99.emf"/><Relationship Id="rId3" Type="http://schemas.openxmlformats.org/officeDocument/2006/relationships/image" Target="../media/image93.emf"/><Relationship Id="rId7" Type="http://schemas.openxmlformats.org/officeDocument/2006/relationships/image" Target="../media/image75.emf"/><Relationship Id="rId12" Type="http://schemas.openxmlformats.org/officeDocument/2006/relationships/image" Target="../media/image9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97.emf"/><Relationship Id="rId5" Type="http://schemas.openxmlformats.org/officeDocument/2006/relationships/image" Target="../media/image73.emf"/><Relationship Id="rId10" Type="http://schemas.openxmlformats.org/officeDocument/2006/relationships/image" Target="../media/image96.emf"/><Relationship Id="rId4" Type="http://schemas.openxmlformats.org/officeDocument/2006/relationships/image" Target="../media/image94.emf"/><Relationship Id="rId9" Type="http://schemas.openxmlformats.org/officeDocument/2006/relationships/image" Target="../media/image9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emf"/><Relationship Id="rId3" Type="http://schemas.openxmlformats.org/officeDocument/2006/relationships/image" Target="../media/image100.png"/><Relationship Id="rId7" Type="http://schemas.openxmlformats.org/officeDocument/2006/relationships/image" Target="../media/image104.emf"/><Relationship Id="rId12" Type="http://schemas.openxmlformats.org/officeDocument/2006/relationships/image" Target="../media/image4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11" Type="http://schemas.openxmlformats.org/officeDocument/2006/relationships/slide" Target="slide41.xml"/><Relationship Id="rId5" Type="http://schemas.openxmlformats.org/officeDocument/2006/relationships/image" Target="../media/image102.emf"/><Relationship Id="rId10" Type="http://schemas.openxmlformats.org/officeDocument/2006/relationships/image" Target="../media/image107.png"/><Relationship Id="rId4" Type="http://schemas.openxmlformats.org/officeDocument/2006/relationships/image" Target="../media/image101.emf"/><Relationship Id="rId9" Type="http://schemas.openxmlformats.org/officeDocument/2006/relationships/image" Target="../media/image106.png"/><Relationship Id="rId1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tiff"/><Relationship Id="rId3" Type="http://schemas.openxmlformats.org/officeDocument/2006/relationships/hyperlink" Target="https://www.qualcomm.com/media/documents/files/making-ai-ubiquitous.pdf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tif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rismismar/Deep-Reinforcement-Learning-for-5G-Networks" TargetMode="External"/><Relationship Id="rId2" Type="http://schemas.openxmlformats.org/officeDocument/2006/relationships/hyperlink" Target="https://github.com/farismismar/Bandswitch-DeepMI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farismismar" TargetMode="External"/><Relationship Id="rId5" Type="http://schemas.openxmlformats.org/officeDocument/2006/relationships/hyperlink" Target="https://github.com/farismismar/DL-CoMP-Machine-Learning" TargetMode="External"/><Relationship Id="rId4" Type="http://schemas.openxmlformats.org/officeDocument/2006/relationships/hyperlink" Target="https://github.com/farismismar/Deep-Q-Learning-SON-Perf-Improvemen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gpp.org/dynareport/36331.ht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dnuggets.com/2016/12/hard-thing-about-deep-learning.html" TargetMode="External"/><Relationship Id="rId4" Type="http://schemas.openxmlformats.org/officeDocument/2006/relationships/hyperlink" Target="http://www0.cs.ucl.ac.uk/staff/d.silver/web/Teaching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22.emf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13" Type="http://schemas.openxmlformats.org/officeDocument/2006/relationships/image" Target="../media/image137.emf"/><Relationship Id="rId3" Type="http://schemas.openxmlformats.org/officeDocument/2006/relationships/image" Target="../media/image129.tiff"/><Relationship Id="rId7" Type="http://schemas.openxmlformats.org/officeDocument/2006/relationships/image" Target="../media/image122.emf"/><Relationship Id="rId12" Type="http://schemas.openxmlformats.org/officeDocument/2006/relationships/image" Target="../media/image13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11" Type="http://schemas.openxmlformats.org/officeDocument/2006/relationships/image" Target="../media/image135.emf"/><Relationship Id="rId5" Type="http://schemas.openxmlformats.org/officeDocument/2006/relationships/image" Target="../media/image131.emf"/><Relationship Id="rId10" Type="http://schemas.openxmlformats.org/officeDocument/2006/relationships/image" Target="../media/image134.emf"/><Relationship Id="rId4" Type="http://schemas.openxmlformats.org/officeDocument/2006/relationships/image" Target="../media/image130.emf"/><Relationship Id="rId9" Type="http://schemas.openxmlformats.org/officeDocument/2006/relationships/image" Target="../media/image77.emf"/><Relationship Id="rId14" Type="http://schemas.openxmlformats.org/officeDocument/2006/relationships/slide" Target="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3.emf"/><Relationship Id="rId7" Type="http://schemas.openxmlformats.org/officeDocument/2006/relationships/image" Target="../media/image146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slide" Target="slide27.xml"/><Relationship Id="rId5" Type="http://schemas.openxmlformats.org/officeDocument/2006/relationships/image" Target="../media/image145.emf"/><Relationship Id="rId10" Type="http://schemas.openxmlformats.org/officeDocument/2006/relationships/image" Target="../media/image149.emf"/><Relationship Id="rId4" Type="http://schemas.openxmlformats.org/officeDocument/2006/relationships/image" Target="../media/image144.emf"/><Relationship Id="rId9" Type="http://schemas.openxmlformats.org/officeDocument/2006/relationships/image" Target="../media/image14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8.png"/><Relationship Id="rId7" Type="http://schemas.openxmlformats.org/officeDocument/2006/relationships/image" Target="../media/image15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emf"/><Relationship Id="rId11" Type="http://schemas.openxmlformats.org/officeDocument/2006/relationships/image" Target="../media/image156.emf"/><Relationship Id="rId5" Type="http://schemas.openxmlformats.org/officeDocument/2006/relationships/image" Target="../media/image151.emf"/><Relationship Id="rId10" Type="http://schemas.openxmlformats.org/officeDocument/2006/relationships/image" Target="../media/image155.emf"/><Relationship Id="rId4" Type="http://schemas.openxmlformats.org/officeDocument/2006/relationships/image" Target="../media/image150.emf"/><Relationship Id="rId9" Type="http://schemas.openxmlformats.org/officeDocument/2006/relationships/image" Target="../media/image15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05961" y="2160008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Faris B. Mismar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70257" y="1954892"/>
            <a:ext cx="10451487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79" y="5508542"/>
            <a:ext cx="4574341" cy="1243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694" y="5852912"/>
            <a:ext cx="1087754" cy="5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1966640" y="5735312"/>
            <a:ext cx="82587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Users\Karl\Downloads\wncg_horz_b_cmyk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242" y="5852912"/>
            <a:ext cx="2078182" cy="5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93" y="-19649"/>
            <a:ext cx="10905206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b="1" dirty="0"/>
              <a:t>I</a:t>
            </a:r>
            <a:r>
              <a:rPr lang="en-US" sz="3600" b="1" dirty="0"/>
              <a:t>MPROVING </a:t>
            </a:r>
            <a:r>
              <a:rPr lang="en-US" sz="4400" b="1" dirty="0"/>
              <a:t>N</a:t>
            </a:r>
            <a:r>
              <a:rPr lang="en-US" sz="3600" b="1" dirty="0"/>
              <a:t>EXT-</a:t>
            </a:r>
            <a:r>
              <a:rPr lang="en-US" sz="4400" b="1" dirty="0"/>
              <a:t>G</a:t>
            </a:r>
            <a:r>
              <a:rPr lang="en-US" sz="3600" b="1" dirty="0"/>
              <a:t>ENERATION</a:t>
            </a:r>
            <a:br>
              <a:rPr lang="en-US" sz="3600" b="1" dirty="0"/>
            </a:br>
            <a:r>
              <a:rPr lang="en-US" sz="3600" b="1" dirty="0"/>
              <a:t> </a:t>
            </a:r>
            <a:r>
              <a:rPr lang="en-US" sz="4400" b="1" dirty="0"/>
              <a:t>W</a:t>
            </a:r>
            <a:r>
              <a:rPr lang="en-US" sz="3600" b="1" dirty="0"/>
              <a:t>IRELESS </a:t>
            </a:r>
            <a:r>
              <a:rPr lang="en-US" sz="4400" b="1" dirty="0"/>
              <a:t>N</a:t>
            </a:r>
            <a:r>
              <a:rPr lang="en-US" sz="3600" b="1" dirty="0"/>
              <a:t>ETWORK </a:t>
            </a:r>
            <a:r>
              <a:rPr lang="en-US" sz="4400" b="1" dirty="0"/>
              <a:t>P</a:t>
            </a:r>
            <a:r>
              <a:rPr lang="en-US" sz="3600" b="1" dirty="0"/>
              <a:t>ERFORMANCE AND </a:t>
            </a:r>
            <a:r>
              <a:rPr lang="en-US" sz="4400" b="1" dirty="0"/>
              <a:t>R</a:t>
            </a:r>
            <a:r>
              <a:rPr lang="en-US" sz="3600" b="1" dirty="0"/>
              <a:t>ELIABILITY </a:t>
            </a:r>
            <a:r>
              <a:rPr lang="en-US" sz="4400" b="1" dirty="0"/>
              <a:t>W</a:t>
            </a:r>
            <a:r>
              <a:rPr lang="en-US" sz="3600" b="1" dirty="0"/>
              <a:t>ITH </a:t>
            </a:r>
            <a:r>
              <a:rPr lang="en-US" sz="4400" b="1" dirty="0"/>
              <a:t>D</a:t>
            </a:r>
            <a:r>
              <a:rPr lang="en-US" sz="3600" b="1" dirty="0"/>
              <a:t>EEP </a:t>
            </a:r>
            <a:r>
              <a:rPr lang="en-US" sz="4400" b="1" dirty="0"/>
              <a:t>L</a:t>
            </a:r>
            <a:r>
              <a:rPr lang="en-US" sz="3600" b="1" dirty="0"/>
              <a:t>EARNING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176B8-462D-1F47-8E97-FE2DE94CE442}"/>
              </a:ext>
            </a:extLst>
          </p:cNvPr>
          <p:cNvSpPr txBox="1"/>
          <p:nvPr/>
        </p:nvSpPr>
        <p:spPr>
          <a:xfrm>
            <a:off x="2971071" y="3610589"/>
            <a:ext cx="6249851" cy="1689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The University of Texas at Austin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Embedded Signal Processing Laboratory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Wireless Networking &amp; Communications Group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0D540-7B28-4641-B915-A5F14E773AA8}"/>
              </a:ext>
            </a:extLst>
          </p:cNvPr>
          <p:cNvSpPr txBox="1"/>
          <p:nvPr/>
        </p:nvSpPr>
        <p:spPr>
          <a:xfrm>
            <a:off x="5014129" y="2881672"/>
            <a:ext cx="20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November 22,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7B96B-18A9-2B4F-8029-45E848B173CF}"/>
              </a:ext>
            </a:extLst>
          </p:cNvPr>
          <p:cNvSpPr txBox="1"/>
          <p:nvPr/>
        </p:nvSpPr>
        <p:spPr>
          <a:xfrm>
            <a:off x="5355761" y="3284077"/>
            <a:ext cx="148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Ph.D. Defense</a:t>
            </a:r>
          </a:p>
        </p:txBody>
      </p:sp>
    </p:spTree>
    <p:extLst>
      <p:ext uri="{BB962C8B-B14F-4D97-AF65-F5344CB8AC3E}">
        <p14:creationId xmlns:p14="http://schemas.microsoft.com/office/powerpoint/2010/main" val="97848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A906D0-0F7A-6240-9A21-063AAFEA2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51" y="4103970"/>
            <a:ext cx="4844758" cy="3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8707120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sz="1800" dirty="0"/>
          </a:p>
        </p:txBody>
      </p:sp>
      <p:sp>
        <p:nvSpPr>
          <p:cNvPr id="169" name="TextBox 168"/>
          <p:cNvSpPr txBox="1"/>
          <p:nvPr/>
        </p:nvSpPr>
        <p:spPr>
          <a:xfrm>
            <a:off x="555596" y="691497"/>
            <a:ext cx="427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Deep Reinforcement Learning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834DAB8-D46B-E645-B0AA-C0387238CC19}"/>
              </a:ext>
            </a:extLst>
          </p:cNvPr>
          <p:cNvSpPr/>
          <p:nvPr/>
        </p:nvSpPr>
        <p:spPr>
          <a:xfrm>
            <a:off x="882235" y="1100605"/>
            <a:ext cx="604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000" dirty="0"/>
              <a:t>Create an environment from the system model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000" dirty="0"/>
              <a:t>Create a joint reward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000" dirty="0"/>
              <a:t>Reward the agent for every</a:t>
            </a:r>
            <a:r>
              <a:rPr lang="ar-SA" sz="2000" dirty="0"/>
              <a:t> </a:t>
            </a:r>
            <a:r>
              <a:rPr lang="en-US" sz="2000" dirty="0"/>
              <a:t>time the SINR improves.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A40A2-AC80-DF44-A4EF-4EBD6E45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47E3A1-8BC2-2E4E-812C-D70257B8FA5A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72960E-B21C-AA4F-A6E8-ADCF32D2ADDD}"/>
              </a:ext>
            </a:extLst>
          </p:cNvPr>
          <p:cNvSpPr txBox="1"/>
          <p:nvPr/>
        </p:nvSpPr>
        <p:spPr>
          <a:xfrm>
            <a:off x="476351" y="2366053"/>
            <a:ext cx="11600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Use deep Q-network (DQN) as an estimator for state-action value function</a:t>
            </a:r>
            <a:endParaRPr lang="en-US" sz="2400" i="1" dirty="0">
              <a:solidFill>
                <a:srgbClr val="0000FF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Greedy policy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Train the DQN using minibatch samples to minimize the loss function: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C0E966-819E-4349-842F-491498598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75" y="4959347"/>
            <a:ext cx="4067949" cy="301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BF1A2-64D5-FC44-BAE0-B85404E1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102" y="2880044"/>
            <a:ext cx="206545" cy="172121"/>
          </a:xfrm>
          <a:prstGeom prst="rect">
            <a:avLst/>
          </a:prstGeom>
        </p:spPr>
      </p:pic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B26CEED8-ACCA-764B-957B-B22B0BB87C6A}"/>
              </a:ext>
            </a:extLst>
          </p:cNvPr>
          <p:cNvCxnSpPr>
            <a:cxnSpLocks/>
          </p:cNvCxnSpPr>
          <p:nvPr/>
        </p:nvCxnSpPr>
        <p:spPr>
          <a:xfrm rot="10800000">
            <a:off x="4522059" y="4443267"/>
            <a:ext cx="825850" cy="183958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81CF3ED-6A28-5743-A3BF-E65CDEEF2C5F}"/>
              </a:ext>
            </a:extLst>
          </p:cNvPr>
          <p:cNvSpPr txBox="1"/>
          <p:nvPr/>
        </p:nvSpPr>
        <p:spPr>
          <a:xfrm>
            <a:off x="5347909" y="4489495"/>
            <a:ext cx="2249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state-action value function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22A8EBB5-8472-5344-82F6-7C0BCF6141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47909" y="3796193"/>
            <a:ext cx="776514" cy="254090"/>
          </a:xfrm>
          <a:prstGeom prst="bentConnector3">
            <a:avLst>
              <a:gd name="adj1" fmla="val 99533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3161C99-AD73-F646-AFB7-F11FEBD0F8D0}"/>
              </a:ext>
            </a:extLst>
          </p:cNvPr>
          <p:cNvSpPr txBox="1"/>
          <p:nvPr/>
        </p:nvSpPr>
        <p:spPr>
          <a:xfrm>
            <a:off x="6089104" y="3623760"/>
            <a:ext cx="224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DQN vectorized </a:t>
            </a:r>
            <a:br>
              <a:rPr lang="en-US" sz="1400" dirty="0"/>
            </a:br>
            <a:r>
              <a:rPr lang="en-US" sz="1400" dirty="0"/>
              <a:t>weights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6E78C66-8B91-A242-8713-2688781CE39C}"/>
              </a:ext>
            </a:extLst>
          </p:cNvPr>
          <p:cNvSpPr/>
          <p:nvPr/>
        </p:nvSpPr>
        <p:spPr>
          <a:xfrm>
            <a:off x="3889960" y="4135490"/>
            <a:ext cx="246005" cy="265899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40CF169-1404-EE4F-87E6-CB7A6FCDB1D6}"/>
              </a:ext>
            </a:extLst>
          </p:cNvPr>
          <p:cNvSpPr/>
          <p:nvPr/>
        </p:nvSpPr>
        <p:spPr>
          <a:xfrm>
            <a:off x="3868990" y="4988442"/>
            <a:ext cx="246005" cy="265899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F519CE09-C24B-CF4F-A9E1-E2E123D8A9F7}"/>
              </a:ext>
            </a:extLst>
          </p:cNvPr>
          <p:cNvCxnSpPr>
            <a:cxnSpLocks/>
            <a:stCxn id="90" idx="0"/>
            <a:endCxn id="87" idx="2"/>
          </p:cNvCxnSpPr>
          <p:nvPr/>
        </p:nvCxnSpPr>
        <p:spPr>
          <a:xfrm rot="5400000" flipH="1" flipV="1">
            <a:off x="2705244" y="3526834"/>
            <a:ext cx="433164" cy="2182274"/>
          </a:xfrm>
          <a:prstGeom prst="bentConnector3">
            <a:avLst>
              <a:gd name="adj1" fmla="val 5000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0A66C6E-642B-1E47-B3C6-1E7F43AE686A}"/>
              </a:ext>
            </a:extLst>
          </p:cNvPr>
          <p:cNvSpPr txBox="1"/>
          <p:nvPr/>
        </p:nvSpPr>
        <p:spPr>
          <a:xfrm>
            <a:off x="388578" y="4834553"/>
            <a:ext cx="2884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estimated state-action value function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A6AB9A-B896-E940-9FA7-813F4A843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419" y="3923238"/>
            <a:ext cx="152400" cy="13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CBF7D-A892-9745-868C-7601D8CD3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104" y="2480810"/>
            <a:ext cx="638769" cy="291612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CB0A6906-660C-084D-B6B6-ED3A7615C833}"/>
              </a:ext>
            </a:extLst>
          </p:cNvPr>
          <p:cNvCxnSpPr>
            <a:cxnSpLocks/>
          </p:cNvCxnSpPr>
          <p:nvPr/>
        </p:nvCxnSpPr>
        <p:spPr>
          <a:xfrm rot="10800000">
            <a:off x="5526324" y="5205195"/>
            <a:ext cx="825850" cy="183958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F8143C9-7178-7149-B733-B1AF69B3CD03}"/>
              </a:ext>
            </a:extLst>
          </p:cNvPr>
          <p:cNvSpPr txBox="1"/>
          <p:nvPr/>
        </p:nvSpPr>
        <p:spPr>
          <a:xfrm>
            <a:off x="6319703" y="5203542"/>
            <a:ext cx="117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discount 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140A3-E6D2-9644-9E23-ED7DC18B7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906" y="1485283"/>
            <a:ext cx="1018306" cy="257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9EA162-3EC9-6641-8C32-20CC9C333F2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9" y="3452606"/>
            <a:ext cx="4040013" cy="2287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6BA8F1-75CE-914A-93ED-CCF7D32A6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1" y="673735"/>
            <a:ext cx="5064260" cy="15590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35E582-14E8-F940-9F53-4E1363847C80}"/>
              </a:ext>
            </a:extLst>
          </p:cNvPr>
          <p:cNvSpPr txBox="1"/>
          <p:nvPr/>
        </p:nvSpPr>
        <p:spPr>
          <a:xfrm>
            <a:off x="5444306" y="1451830"/>
            <a:ext cx="1459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sz="1400" dirty="0"/>
              <a:t>Bearer selector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27D56283-017F-7447-A3AE-5946D9CE3A8D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 flipV="1">
            <a:off x="4729213" y="1608435"/>
            <a:ext cx="797113" cy="5834"/>
          </a:xfrm>
          <a:prstGeom prst="bentConnector3">
            <a:avLst>
              <a:gd name="adj1" fmla="val 63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hlinkClick r:id="rId11" action="ppaction://hlinksldjump"/>
            <a:extLst>
              <a:ext uri="{FF2B5EF4-FFF2-40B4-BE49-F238E27FC236}">
                <a16:creationId xmlns:a16="http://schemas.microsoft.com/office/drawing/2014/main" id="{50E780CD-CF03-F249-AAAB-0026F7DBA6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B67D56A0-2C0E-AE4F-933E-0A685FAB4DEC}"/>
              </a:ext>
            </a:extLst>
          </p:cNvPr>
          <p:cNvCxnSpPr>
            <a:cxnSpLocks/>
          </p:cNvCxnSpPr>
          <p:nvPr/>
        </p:nvCxnSpPr>
        <p:spPr>
          <a:xfrm rot="10800000">
            <a:off x="4973656" y="5233623"/>
            <a:ext cx="740826" cy="327193"/>
          </a:xfrm>
          <a:prstGeom prst="bentConnector3">
            <a:avLst>
              <a:gd name="adj1" fmla="val 9974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2D9FD89-4E21-444D-BB0D-259CCA98FBA9}"/>
              </a:ext>
            </a:extLst>
          </p:cNvPr>
          <p:cNvSpPr txBox="1"/>
          <p:nvPr/>
        </p:nvSpPr>
        <p:spPr>
          <a:xfrm>
            <a:off x="5818149" y="5397076"/>
            <a:ext cx="117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reward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002EC9-5E0E-2544-A0FB-CB6EA7923B0C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6F42D59-A8FE-9949-9C35-6F0DECD5F5D4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24469F-ED42-5245-80ED-4AFB409A43F9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Can an </a:t>
              </a:r>
              <a:r>
                <a:rPr lang="en-US" sz="2000" dirty="0">
                  <a:solidFill>
                    <a:schemeClr val="bg1"/>
                  </a:solidFill>
                  <a:latin typeface="Wingdings" pitchFamily="2" charset="2"/>
                  <a:cs typeface="Times New Roman" panose="02020603050405020304" pitchFamily="18" charset="0"/>
                </a:rPr>
                <a:t>𝜺</a:t>
              </a:r>
              <a:r>
                <a:rPr lang="en-US" sz="2000" dirty="0">
                  <a:solidFill>
                    <a:schemeClr val="bg1"/>
                  </a:solidFill>
                </a:rPr>
                <a:t>-greedy policy do better?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5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4FD3BB-0B5A-5744-B720-BBA1EE5D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3" y="1298855"/>
            <a:ext cx="4512406" cy="16230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F9D52-1C37-914A-ACA9-2599BFF7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F104D7-FFC7-B24F-8FC7-701C29B8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OLUTION (L = 2)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FA76-4569-484A-B741-C93F4704B4C9}"/>
              </a:ext>
            </a:extLst>
          </p:cNvPr>
          <p:cNvSpPr txBox="1"/>
          <p:nvPr/>
        </p:nvSpPr>
        <p:spPr>
          <a:xfrm>
            <a:off x="555595" y="691497"/>
            <a:ext cx="1113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Joint beamforming, power control, and interference coordination (JB-PCIC) encoding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3BC389-6BCC-CF47-9CB6-7ADC92844476}"/>
              </a:ext>
            </a:extLst>
          </p:cNvPr>
          <p:cNvSpPr txBox="1"/>
          <p:nvPr/>
        </p:nvSpPr>
        <p:spPr>
          <a:xfrm>
            <a:off x="555595" y="3641572"/>
            <a:ext cx="258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Reward function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7B45AB-7673-F946-867A-42AD3C75BF43}"/>
              </a:ext>
            </a:extLst>
          </p:cNvPr>
          <p:cNvSpPr txBox="1"/>
          <p:nvPr/>
        </p:nvSpPr>
        <p:spPr>
          <a:xfrm>
            <a:off x="1680633" y="4561178"/>
            <a:ext cx="1459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sz="1400" dirty="0"/>
              <a:t>bearer selector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B154619-49BB-4842-9999-CE71829917A7}"/>
              </a:ext>
            </a:extLst>
          </p:cNvPr>
          <p:cNvCxnSpPr>
            <a:cxnSpLocks/>
          </p:cNvCxnSpPr>
          <p:nvPr/>
        </p:nvCxnSpPr>
        <p:spPr>
          <a:xfrm rot="10800000">
            <a:off x="1346623" y="4498642"/>
            <a:ext cx="334010" cy="222383"/>
          </a:xfrm>
          <a:prstGeom prst="bentConnector3">
            <a:avLst>
              <a:gd name="adj1" fmla="val 99973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D24EF6C1-BA91-1044-BA78-58F25B83E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2" y="5406420"/>
            <a:ext cx="1560286" cy="2163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49E471-4C21-3B4B-95BC-C99AF491C63F}"/>
              </a:ext>
            </a:extLst>
          </p:cNvPr>
          <p:cNvSpPr/>
          <p:nvPr/>
        </p:nvSpPr>
        <p:spPr>
          <a:xfrm>
            <a:off x="2426619" y="5341293"/>
            <a:ext cx="50814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if any constraint in problem formulation becomes inactive.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E6FD3BD-5CD8-8445-8E29-5239B2A1D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2" y="5768758"/>
            <a:ext cx="2692401" cy="21448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EFEC41E-6D27-9340-A231-7E845500431C}"/>
              </a:ext>
            </a:extLst>
          </p:cNvPr>
          <p:cNvSpPr/>
          <p:nvPr/>
        </p:nvSpPr>
        <p:spPr>
          <a:xfrm>
            <a:off x="3421622" y="5722495"/>
            <a:ext cx="2638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if the target SINR is achieved.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A667704-42C1-B043-9742-4A7599032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927" y="1633408"/>
            <a:ext cx="1387748" cy="1801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022D82-EEBB-D344-8A1B-D95C3C0BAEFF}"/>
              </a:ext>
            </a:extLst>
          </p:cNvPr>
          <p:cNvSpPr txBox="1"/>
          <p:nvPr/>
        </p:nvSpPr>
        <p:spPr>
          <a:xfrm>
            <a:off x="555595" y="2955646"/>
            <a:ext cx="25254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0: step down beamforming codebook </a:t>
            </a:r>
          </a:p>
          <a:p>
            <a:r>
              <a:rPr lang="en-US" sz="1200" dirty="0"/>
              <a:t>1: step up beamforming codebook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BDA6B1-D830-7C4C-B93B-EBBA49DD347D}"/>
              </a:ext>
            </a:extLst>
          </p:cNvPr>
          <p:cNvCxnSpPr/>
          <p:nvPr/>
        </p:nvCxnSpPr>
        <p:spPr>
          <a:xfrm flipH="1">
            <a:off x="976507" y="2531815"/>
            <a:ext cx="566057" cy="41722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7ED4604-7799-664F-94CD-A496992E3D46}"/>
              </a:ext>
            </a:extLst>
          </p:cNvPr>
          <p:cNvCxnSpPr/>
          <p:nvPr/>
        </p:nvCxnSpPr>
        <p:spPr>
          <a:xfrm flipH="1">
            <a:off x="2460964" y="2531815"/>
            <a:ext cx="566057" cy="41722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8ACCEBD-A5EB-644A-94BE-85C0FCD14B0E}"/>
              </a:ext>
            </a:extLst>
          </p:cNvPr>
          <p:cNvSpPr/>
          <p:nvPr/>
        </p:nvSpPr>
        <p:spPr>
          <a:xfrm>
            <a:off x="5959061" y="2101505"/>
            <a:ext cx="609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enables up to 16 simultaneous actions for voice and 16 for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FCB50-CC08-A14F-AFFB-D6FDF487C5FF}"/>
              </a:ext>
            </a:extLst>
          </p:cNvPr>
          <p:cNvSpPr/>
          <p:nvPr/>
        </p:nvSpPr>
        <p:spPr>
          <a:xfrm>
            <a:off x="2704216" y="3965609"/>
            <a:ext cx="564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voice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6D01AF-A7F4-8B48-B89F-B4309D3506B7}"/>
              </a:ext>
            </a:extLst>
          </p:cNvPr>
          <p:cNvSpPr/>
          <p:nvPr/>
        </p:nvSpPr>
        <p:spPr>
          <a:xfrm>
            <a:off x="3922127" y="5012985"/>
            <a:ext cx="489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data</a:t>
            </a:r>
            <a:endParaRPr lang="en-US" sz="14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3E6804C-9ED0-A648-AE06-25CD97E62CB4}"/>
              </a:ext>
            </a:extLst>
          </p:cNvPr>
          <p:cNvSpPr/>
          <p:nvPr/>
        </p:nvSpPr>
        <p:spPr>
          <a:xfrm>
            <a:off x="7090342" y="2547702"/>
            <a:ext cx="3974421" cy="286979"/>
          </a:xfrm>
          <a:prstGeom prst="roundRect">
            <a:avLst>
              <a:gd name="adj" fmla="val 77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Bitwise AND, masking, and shifting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624021-83F6-684F-B6C7-9FCB2272BC24}"/>
              </a:ext>
            </a:extLst>
          </p:cNvPr>
          <p:cNvSpPr/>
          <p:nvPr/>
        </p:nvSpPr>
        <p:spPr>
          <a:xfrm>
            <a:off x="555595" y="1538514"/>
            <a:ext cx="685376" cy="23948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75D84B-5D7A-BD47-8343-3AEE039F914B}"/>
              </a:ext>
            </a:extLst>
          </p:cNvPr>
          <p:cNvSpPr/>
          <p:nvPr/>
        </p:nvSpPr>
        <p:spPr>
          <a:xfrm>
            <a:off x="555595" y="2273546"/>
            <a:ext cx="685376" cy="23948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0556CE-12E6-8647-83E8-65FB7D7F7EA3}"/>
              </a:ext>
            </a:extLst>
          </p:cNvPr>
          <p:cNvSpPr/>
          <p:nvPr/>
        </p:nvSpPr>
        <p:spPr>
          <a:xfrm>
            <a:off x="1995713" y="4216902"/>
            <a:ext cx="2053772" cy="250353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FB60F5-1ED3-5E46-8B2D-D074B8B7A71E}"/>
              </a:ext>
            </a:extLst>
          </p:cNvPr>
          <p:cNvSpPr/>
          <p:nvPr/>
        </p:nvSpPr>
        <p:spPr>
          <a:xfrm>
            <a:off x="3026226" y="4788693"/>
            <a:ext cx="2220687" cy="29005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9B7F75-B200-784A-8E33-E3AECFF1AEF4}"/>
              </a:ext>
            </a:extLst>
          </p:cNvPr>
          <p:cNvSpPr txBox="1"/>
          <p:nvPr/>
        </p:nvSpPr>
        <p:spPr>
          <a:xfrm>
            <a:off x="6696473" y="3627064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States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249CB2-54ED-7840-A91F-AE20DAD95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470" y="2306622"/>
            <a:ext cx="924588" cy="18100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5ACBD26-5AAB-7645-8DE2-5832DF833EA7}"/>
              </a:ext>
            </a:extLst>
          </p:cNvPr>
          <p:cNvSpPr/>
          <p:nvPr/>
        </p:nvSpPr>
        <p:spPr>
          <a:xfrm>
            <a:off x="8437942" y="5177206"/>
            <a:ext cx="186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total of 8 states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6C516C-D039-0E42-8E54-ECE60FC0A339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88AF2-A902-7746-8378-9FF01571C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816" y="1621739"/>
            <a:ext cx="3044730" cy="1609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FFA2884-FA46-2D48-880E-40E28191CABA}"/>
              </a:ext>
            </a:extLst>
          </p:cNvPr>
          <p:cNvSpPr txBox="1"/>
          <p:nvPr/>
        </p:nvSpPr>
        <p:spPr>
          <a:xfrm>
            <a:off x="4036421" y="2776837"/>
            <a:ext cx="2043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sz="1400" dirty="0"/>
              <a:t>string of bits in a register  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DB3DB55-75B6-B340-9D73-4161A24CEF1A}"/>
              </a:ext>
            </a:extLst>
          </p:cNvPr>
          <p:cNvCxnSpPr>
            <a:cxnSpLocks/>
            <a:stCxn id="47" idx="1"/>
          </p:cNvCxnSpPr>
          <p:nvPr/>
        </p:nvCxnSpPr>
        <p:spPr>
          <a:xfrm rot="10800000">
            <a:off x="3771303" y="2539956"/>
            <a:ext cx="265118" cy="390771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F7829-5925-D346-AF89-F394EC03F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8038" y="2914083"/>
            <a:ext cx="101600" cy="88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BE7ECF-A619-1547-914C-0BB4FD4C00D7}"/>
              </a:ext>
            </a:extLst>
          </p:cNvPr>
          <p:cNvSpPr txBox="1"/>
          <p:nvPr/>
        </p:nvSpPr>
        <p:spPr>
          <a:xfrm>
            <a:off x="4492171" y="2155390"/>
            <a:ext cx="87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148BB8-BCB6-114F-B0A4-A2DD86B4374A}"/>
              </a:ext>
            </a:extLst>
          </p:cNvPr>
          <p:cNvSpPr txBox="1"/>
          <p:nvPr/>
        </p:nvSpPr>
        <p:spPr>
          <a:xfrm>
            <a:off x="1411515" y="2127536"/>
            <a:ext cx="87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51F09-45C8-CD4D-98AE-4A7991B29E6B}"/>
              </a:ext>
            </a:extLst>
          </p:cNvPr>
          <p:cNvSpPr txBox="1"/>
          <p:nvPr/>
        </p:nvSpPr>
        <p:spPr>
          <a:xfrm>
            <a:off x="6079638" y="1538824"/>
            <a:ext cx="3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➔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DB176B-80CD-6146-9DB8-3DB77C51639C}"/>
              </a:ext>
            </a:extLst>
          </p:cNvPr>
          <p:cNvSpPr txBox="1"/>
          <p:nvPr/>
        </p:nvSpPr>
        <p:spPr>
          <a:xfrm>
            <a:off x="246974" y="1209118"/>
            <a:ext cx="1459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sz="1400" dirty="0"/>
              <a:t>Bearer selector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10F89-E8C3-B744-ACF3-CDE039F2EC3A}"/>
              </a:ext>
            </a:extLst>
          </p:cNvPr>
          <p:cNvSpPr/>
          <p:nvPr/>
        </p:nvSpPr>
        <p:spPr>
          <a:xfrm>
            <a:off x="462679" y="1471925"/>
            <a:ext cx="883944" cy="110935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5565EB-0982-1F49-844D-A4EF76778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947" y="4111302"/>
            <a:ext cx="4742265" cy="1043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BBBD3-8930-BA4F-A26A-C8F1E0696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42" y="3982305"/>
            <a:ext cx="4417016" cy="12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1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F9D52-1C37-914A-ACA9-2599BFF7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F104D7-FFC7-B24F-8FC7-701C29B8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  <a:endParaRPr lang="en-US" sz="18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B8870B-3272-B04A-9F6A-B8F74F97A9E9}"/>
              </a:ext>
            </a:extLst>
          </p:cNvPr>
          <p:cNvGrpSpPr/>
          <p:nvPr/>
        </p:nvGrpSpPr>
        <p:grpSpPr>
          <a:xfrm>
            <a:off x="182880" y="5812648"/>
            <a:ext cx="11894209" cy="463773"/>
            <a:chOff x="2730731" y="5390541"/>
            <a:chExt cx="6730538" cy="463773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3EDFBC9-8444-264F-878B-B3F885EA7898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2AF28A-A34C-EA4A-AE0F-3182457D657C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JB-PCIC algorithm achieves upper bound on performance</a:t>
              </a:r>
              <a:r>
                <a:rPr lang="ar-SA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but without exhaustive search in action space</a:t>
              </a:r>
            </a:p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6FDCE0-403A-2047-8FDF-0E746F0E4DBF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D27B4-3580-754E-857E-5007B8FAA1D1}"/>
              </a:ext>
            </a:extLst>
          </p:cNvPr>
          <p:cNvSpPr/>
          <p:nvPr/>
        </p:nvSpPr>
        <p:spPr>
          <a:xfrm>
            <a:off x="7111928" y="1123044"/>
            <a:ext cx="4767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Deep Reinforcement Learning Hyperparameters</a:t>
            </a:r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0C8EB8-DDE0-0A47-BA0F-FF6B3228451B}"/>
              </a:ext>
            </a:extLst>
          </p:cNvPr>
          <p:cNvSpPr/>
          <p:nvPr/>
        </p:nvSpPr>
        <p:spPr>
          <a:xfrm>
            <a:off x="1711906" y="838274"/>
            <a:ext cx="3527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Communication System Parameters</a:t>
            </a:r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3B2F0-EAE7-8E46-8AFA-683AFD4C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85" y="1494333"/>
            <a:ext cx="5161610" cy="8892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0E4572-A080-8440-A700-D7C3E743C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" y="1197741"/>
            <a:ext cx="6763830" cy="1178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791B4-6923-934A-9C93-6B922EFA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32" y="2669613"/>
            <a:ext cx="3848254" cy="2803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E42D51-77CA-784D-ADA3-1CBC3AA648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99" y="2809148"/>
            <a:ext cx="3856448" cy="25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95BD8-CDF9-9D46-B162-E01F616139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42394"/>
            <a:ext cx="3330423" cy="24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9E6423F-619B-6643-8CEE-9D0D50BA4CC4}"/>
              </a:ext>
            </a:extLst>
          </p:cNvPr>
          <p:cNvSpPr/>
          <p:nvPr/>
        </p:nvSpPr>
        <p:spPr>
          <a:xfrm>
            <a:off x="7029852" y="4464388"/>
            <a:ext cx="4115866" cy="1349081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1E5134-CBF0-3643-9B60-402BEE0B942E}"/>
              </a:ext>
            </a:extLst>
          </p:cNvPr>
          <p:cNvSpPr/>
          <p:nvPr/>
        </p:nvSpPr>
        <p:spPr>
          <a:xfrm>
            <a:off x="7029852" y="2112750"/>
            <a:ext cx="4115866" cy="1167479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C18019B-3258-1E42-A6EE-A2433B9FD9EA}"/>
              </a:ext>
            </a:extLst>
          </p:cNvPr>
          <p:cNvSpPr/>
          <p:nvPr/>
        </p:nvSpPr>
        <p:spPr>
          <a:xfrm>
            <a:off x="756179" y="2041602"/>
            <a:ext cx="5650524" cy="2948795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5CBF202A-4B28-1F47-811E-95A5101EE5C4}"/>
              </a:ext>
            </a:extLst>
          </p:cNvPr>
          <p:cNvSpPr/>
          <p:nvPr/>
        </p:nvSpPr>
        <p:spPr>
          <a:xfrm>
            <a:off x="406401" y="761168"/>
            <a:ext cx="11324682" cy="5639632"/>
          </a:xfrm>
          <a:prstGeom prst="roundRect">
            <a:avLst>
              <a:gd name="adj" fmla="val 2090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ounded Rectangle 307">
            <a:extLst>
              <a:ext uri="{FF2B5EF4-FFF2-40B4-BE49-F238E27FC236}">
                <a16:creationId xmlns:a16="http://schemas.microsoft.com/office/drawing/2014/main" id="{E079BF88-790E-034E-AA97-28E2C927C58D}"/>
              </a:ext>
            </a:extLst>
          </p:cNvPr>
          <p:cNvSpPr/>
          <p:nvPr/>
        </p:nvSpPr>
        <p:spPr>
          <a:xfrm>
            <a:off x="796422" y="1597613"/>
            <a:ext cx="5610281" cy="381215"/>
          </a:xfrm>
          <a:prstGeom prst="roundRect">
            <a:avLst>
              <a:gd name="adj" fmla="val 3341"/>
            </a:avLst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Optimize users’ received SINR</a:t>
            </a:r>
          </a:p>
        </p:txBody>
      </p:sp>
      <p:sp>
        <p:nvSpPr>
          <p:cNvPr id="310" name="Rounded Rectangle 309">
            <a:extLst>
              <a:ext uri="{FF2B5EF4-FFF2-40B4-BE49-F238E27FC236}">
                <a16:creationId xmlns:a16="http://schemas.microsoft.com/office/drawing/2014/main" id="{00CB86E5-CE86-2340-87E6-E21384DC3990}"/>
              </a:ext>
            </a:extLst>
          </p:cNvPr>
          <p:cNvSpPr/>
          <p:nvPr/>
        </p:nvSpPr>
        <p:spPr>
          <a:xfrm>
            <a:off x="6897666" y="1597613"/>
            <a:ext cx="4387579" cy="1836380"/>
          </a:xfrm>
          <a:prstGeom prst="roundRect">
            <a:avLst>
              <a:gd name="adj" fmla="val 3105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B5EF260-00E7-8E43-81F1-26B8369BDE83}"/>
              </a:ext>
            </a:extLst>
          </p:cNvPr>
          <p:cNvSpPr/>
          <p:nvPr/>
        </p:nvSpPr>
        <p:spPr>
          <a:xfrm>
            <a:off x="801448" y="2077460"/>
            <a:ext cx="4258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Voice bearers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E260E85-56A0-B74F-BFBD-6BA791C205CB}"/>
              </a:ext>
            </a:extLst>
          </p:cNvPr>
          <p:cNvSpPr/>
          <p:nvPr/>
        </p:nvSpPr>
        <p:spPr>
          <a:xfrm>
            <a:off x="756179" y="3713624"/>
            <a:ext cx="4570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r>
              <a:rPr lang="en-US" sz="2000" dirty="0"/>
              <a:t>Data bearers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6B19D3-BA70-2E47-9271-BF990BBFA4DC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40B69170-D197-B64B-8E4B-0919040F0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615976"/>
            <a:ext cx="2743200" cy="223613"/>
          </a:xfrm>
        </p:spPr>
        <p:txBody>
          <a:bodyPr/>
          <a:lstStyle/>
          <a:p>
            <a:fld id="{A35B1E83-3AB9-40D0-BD85-A7F15E15F8B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F1848D-D7A1-304D-B869-6F35323477D2}"/>
              </a:ext>
            </a:extLst>
          </p:cNvPr>
          <p:cNvSpPr txBox="1"/>
          <p:nvPr/>
        </p:nvSpPr>
        <p:spPr>
          <a:xfrm>
            <a:off x="1314889" y="2417289"/>
            <a:ext cx="4908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power control for the serving cell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Coordinate transmit power for the other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Voice uses adaptive coding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4EF08-CC00-C345-8456-64E4A54275DD}"/>
              </a:ext>
            </a:extLst>
          </p:cNvPr>
          <p:cNvSpPr txBox="1"/>
          <p:nvPr/>
        </p:nvSpPr>
        <p:spPr>
          <a:xfrm>
            <a:off x="1312104" y="4067067"/>
            <a:ext cx="553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power control for the serving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Coordinate transmit power for the other cells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A725A-1C99-2541-9EA7-CB42AAAF6BB4}"/>
              </a:ext>
            </a:extLst>
          </p:cNvPr>
          <p:cNvSpPr/>
          <p:nvPr/>
        </p:nvSpPr>
        <p:spPr>
          <a:xfrm>
            <a:off x="7013456" y="2146580"/>
            <a:ext cx="4132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Exponential in number of base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brute force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7A209-881D-9544-9CC9-6A6E5FD1415A}"/>
              </a:ext>
            </a:extLst>
          </p:cNvPr>
          <p:cNvSpPr/>
          <p:nvPr/>
        </p:nvSpPr>
        <p:spPr>
          <a:xfrm>
            <a:off x="7029852" y="4470977"/>
            <a:ext cx="41008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deep reinforcement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Encoding to facilitate joint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Avoids exhaustive search in the action </a:t>
            </a:r>
            <a:br>
              <a:rPr lang="en-US" dirty="0"/>
            </a:br>
            <a:r>
              <a:rPr lang="en-US" dirty="0"/>
              <a:t>space</a:t>
            </a:r>
            <a:endParaRPr lang="ar-SA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8647327-7639-BB4E-BCFB-09A3A12D090F}"/>
              </a:ext>
            </a:extLst>
          </p:cNvPr>
          <p:cNvSpPr/>
          <p:nvPr/>
        </p:nvSpPr>
        <p:spPr>
          <a:xfrm>
            <a:off x="6897666" y="3949250"/>
            <a:ext cx="4387579" cy="1960231"/>
          </a:xfrm>
          <a:prstGeom prst="roundRect">
            <a:avLst>
              <a:gd name="adj" fmla="val 3105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E5AF54E-2B9B-D041-A230-D820B1058FBA}"/>
              </a:ext>
            </a:extLst>
          </p:cNvPr>
          <p:cNvSpPr/>
          <p:nvPr/>
        </p:nvSpPr>
        <p:spPr>
          <a:xfrm>
            <a:off x="7013457" y="4028558"/>
            <a:ext cx="4107051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Proposed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3467556-42E3-C14D-A7F2-5FB44B110817}"/>
              </a:ext>
            </a:extLst>
          </p:cNvPr>
          <p:cNvSpPr/>
          <p:nvPr/>
        </p:nvSpPr>
        <p:spPr>
          <a:xfrm>
            <a:off x="7029852" y="1676920"/>
            <a:ext cx="4107051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162320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25" y="1739176"/>
            <a:ext cx="11283950" cy="120722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I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MPROVED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D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OWNLINK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OORDINATED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ULTIPOINT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ERFORMANCE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2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6D28C7-6409-B44E-8D0E-3C8D970D19AC}"/>
              </a:ext>
            </a:extLst>
          </p:cNvPr>
          <p:cNvSpPr txBox="1">
            <a:spLocks/>
          </p:cNvSpPr>
          <p:nvPr/>
        </p:nvSpPr>
        <p:spPr>
          <a:xfrm>
            <a:off x="944670" y="4168426"/>
            <a:ext cx="10230895" cy="202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[1]. F. B. Mismar and B. L. Evans, “Deep Learning in Downlink Coordinated Multipoint in New Radio Heterogeneous Network,”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Wireless Communications Letters,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vol. 8, no. 4, pp. 1040-1043, Aug. 2019.</a:t>
            </a: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[2]. F. B. Mismar and B. L. Evans, “Machine Learning in Downlink Coordinated Multi-point in Heterogeneous Networks,”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Technical Report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  Feb. 2019. [Online]. arXiv:1608.08306.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7AFB4-700A-494D-BF70-2792DED51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0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4BFA-DBDA-1F49-9C54-B48E2E54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3F61CFA-49BF-EB47-BFF1-17EEA1BF3481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B964F-21D0-ED4D-9B9B-E1BAB3CEAFE7}"/>
              </a:ext>
            </a:extLst>
          </p:cNvPr>
          <p:cNvSpPr txBox="1"/>
          <p:nvPr/>
        </p:nvSpPr>
        <p:spPr>
          <a:xfrm>
            <a:off x="870423" y="1341680"/>
            <a:ext cx="11206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Industry</a:t>
            </a:r>
            <a:r>
              <a:rPr lang="ar-SA" sz="2000" dirty="0"/>
              <a:t> </a:t>
            </a:r>
            <a:r>
              <a:rPr lang="en-US" sz="2000" dirty="0"/>
              <a:t>implementations trigger coordinated multipoint (</a:t>
            </a:r>
            <a:r>
              <a:rPr lang="en-US" sz="2000" dirty="0" err="1"/>
              <a:t>CoMP</a:t>
            </a:r>
            <a:r>
              <a:rPr lang="en-US" sz="2000" dirty="0"/>
              <a:t>) based on user SINR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/>
              <a:t>This yields low user throughput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0DF4E-4415-A74D-BEFC-9F87A2E5F472}"/>
              </a:ext>
            </a:extLst>
          </p:cNvPr>
          <p:cNvSpPr txBox="1"/>
          <p:nvPr/>
        </p:nvSpPr>
        <p:spPr>
          <a:xfrm>
            <a:off x="493463" y="909054"/>
            <a:ext cx="157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92683-6BD0-5340-A16C-177B94BE0335}"/>
              </a:ext>
            </a:extLst>
          </p:cNvPr>
          <p:cNvSpPr txBox="1"/>
          <p:nvPr/>
        </p:nvSpPr>
        <p:spPr>
          <a:xfrm>
            <a:off x="493462" y="295202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F7FE9-5373-F54E-887D-FFC03E0D0750}"/>
              </a:ext>
            </a:extLst>
          </p:cNvPr>
          <p:cNvSpPr txBox="1"/>
          <p:nvPr/>
        </p:nvSpPr>
        <p:spPr>
          <a:xfrm>
            <a:off x="493464" y="1996863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Goal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4682A-7A30-3246-992F-374F907B2DFE}"/>
              </a:ext>
            </a:extLst>
          </p:cNvPr>
          <p:cNvSpPr txBox="1"/>
          <p:nvPr/>
        </p:nvSpPr>
        <p:spPr>
          <a:xfrm>
            <a:off x="493462" y="4201559"/>
            <a:ext cx="174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12753-568F-364E-A6C6-4E9DA99C1545}"/>
              </a:ext>
            </a:extLst>
          </p:cNvPr>
          <p:cNvSpPr txBox="1"/>
          <p:nvPr/>
        </p:nvSpPr>
        <p:spPr>
          <a:xfrm>
            <a:off x="870424" y="2442002"/>
            <a:ext cx="1090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Develop triggering function to improve the user throughput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93373-5F0F-DB41-BC6E-F3FFA3C29B76}"/>
              </a:ext>
            </a:extLst>
          </p:cNvPr>
          <p:cNvSpPr txBox="1"/>
          <p:nvPr/>
        </p:nvSpPr>
        <p:spPr>
          <a:xfrm>
            <a:off x="870423" y="3344105"/>
            <a:ext cx="10902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Block Error Rate (BLER) target </a:t>
            </a:r>
            <a:r>
              <a:rPr lang="en-US" sz="2000" dirty="0"/>
              <a:t>for codeword reception error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Channel State Information (CSI) </a:t>
            </a:r>
            <a:r>
              <a:rPr lang="en-US" sz="2000" dirty="0"/>
              <a:t>to help derive transmission rank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4CDE3-88CA-9E4F-9CF1-4D00C9AFE44C}"/>
              </a:ext>
            </a:extLst>
          </p:cNvPr>
          <p:cNvSpPr txBox="1"/>
          <p:nvPr/>
        </p:nvSpPr>
        <p:spPr>
          <a:xfrm>
            <a:off x="870423" y="4653785"/>
            <a:ext cx="1090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Train a classifier to learn the relationship between the reported measurements and the BLER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If a user is predicted to have a BLER lower than the target, configure rank-2 transmission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Compare with SINR-based trigger</a:t>
            </a:r>
          </a:p>
        </p:txBody>
      </p:sp>
    </p:spTree>
    <p:extLst>
      <p:ext uri="{BB962C8B-B14F-4D97-AF65-F5344CB8AC3E}">
        <p14:creationId xmlns:p14="http://schemas.microsoft.com/office/powerpoint/2010/main" val="295435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YSTEM MODEL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71C2F-513E-D247-AE29-FCAECFCE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606637"/>
            <a:ext cx="2743200" cy="365125"/>
          </a:xfrm>
        </p:spPr>
        <p:txBody>
          <a:bodyPr/>
          <a:lstStyle/>
          <a:p>
            <a:fld id="{A35B1E83-3AB9-40D0-BD85-A7F15E15F8B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B9280A-B41F-2640-9597-AE7CD87109E5}"/>
              </a:ext>
            </a:extLst>
          </p:cNvPr>
          <p:cNvSpPr txBox="1"/>
          <p:nvPr/>
        </p:nvSpPr>
        <p:spPr>
          <a:xfrm>
            <a:off x="505318" y="794098"/>
            <a:ext cx="3967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Multi-user downlink system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BBBEDA-35F4-B444-91FF-2F491353BA4C}"/>
              </a:ext>
            </a:extLst>
          </p:cNvPr>
          <p:cNvSpPr txBox="1"/>
          <p:nvPr/>
        </p:nvSpPr>
        <p:spPr>
          <a:xfrm>
            <a:off x="848692" y="1242211"/>
            <a:ext cx="5782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Multi-cell environment with multiple-antenna users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Small cells </a:t>
            </a:r>
            <a:r>
              <a:rPr lang="en-US" dirty="0"/>
              <a:t>scattered in the service area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Macro cells and small cells can form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distributed MIMO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channel with     transmit antennas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Zero-Forcing</a:t>
            </a:r>
            <a:r>
              <a:rPr lang="en-US" dirty="0"/>
              <a:t> (ZF) receiver at the user 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BD544F-3F4F-084F-9851-F593EEE228C2}"/>
              </a:ext>
            </a:extLst>
          </p:cNvPr>
          <p:cNvSpPr txBox="1"/>
          <p:nvPr/>
        </p:nvSpPr>
        <p:spPr>
          <a:xfrm>
            <a:off x="3095230" y="4087526"/>
            <a:ext cx="3902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distributed MIMO channel (both large- and small-scale gain)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3753C-030C-EC48-A166-75062EE0EFC0}"/>
              </a:ext>
            </a:extLst>
          </p:cNvPr>
          <p:cNvSpPr txBox="1"/>
          <p:nvPr/>
        </p:nvSpPr>
        <p:spPr>
          <a:xfrm>
            <a:off x="3887718" y="3774422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Gaussian noise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94D128-B773-9242-971A-BC96418B286A}"/>
              </a:ext>
            </a:extLst>
          </p:cNvPr>
          <p:cNvSpPr txBox="1"/>
          <p:nvPr/>
        </p:nvSpPr>
        <p:spPr>
          <a:xfrm>
            <a:off x="505318" y="4841640"/>
            <a:ext cx="634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received SNR for the  -</a:t>
            </a:r>
            <a:r>
              <a:rPr lang="en-US" sz="2000" dirty="0" err="1"/>
              <a:t>th</a:t>
            </a:r>
            <a:r>
              <a:rPr lang="en-US" sz="2000" dirty="0"/>
              <a:t> user at the  -</a:t>
            </a:r>
            <a:r>
              <a:rPr lang="en-US" sz="2000" dirty="0" err="1"/>
              <a:t>th</a:t>
            </a:r>
            <a:r>
              <a:rPr lang="en-US" sz="2000" dirty="0"/>
              <a:t> antenna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D572B5-DE57-9D49-85B4-81F852B5F451}"/>
              </a:ext>
            </a:extLst>
          </p:cNvPr>
          <p:cNvSpPr txBox="1"/>
          <p:nvPr/>
        </p:nvSpPr>
        <p:spPr>
          <a:xfrm>
            <a:off x="5046245" y="3671694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[Tse05]</a:t>
            </a:r>
          </a:p>
        </p:txBody>
      </p:sp>
      <p:cxnSp>
        <p:nvCxnSpPr>
          <p:cNvPr id="198" name="Elbow Connector 197">
            <a:extLst>
              <a:ext uri="{FF2B5EF4-FFF2-40B4-BE49-F238E27FC236}">
                <a16:creationId xmlns:a16="http://schemas.microsoft.com/office/drawing/2014/main" id="{5D4CF25F-54AC-DD43-8A9E-34311500CEF7}"/>
              </a:ext>
            </a:extLst>
          </p:cNvPr>
          <p:cNvCxnSpPr>
            <a:cxnSpLocks/>
          </p:cNvCxnSpPr>
          <p:nvPr/>
        </p:nvCxnSpPr>
        <p:spPr>
          <a:xfrm rot="10800000">
            <a:off x="2848479" y="3683103"/>
            <a:ext cx="282818" cy="547517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AA91A-D73D-4641-ACAC-0F0AC1CEBF94}"/>
              </a:ext>
            </a:extLst>
          </p:cNvPr>
          <p:cNvCxnSpPr/>
          <p:nvPr/>
        </p:nvCxnSpPr>
        <p:spPr>
          <a:xfrm>
            <a:off x="6916060" y="928914"/>
            <a:ext cx="0" cy="5190464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92D81E07-6D6C-194F-B20A-D427C7D91671}"/>
              </a:ext>
            </a:extLst>
          </p:cNvPr>
          <p:cNvSpPr txBox="1"/>
          <p:nvPr/>
        </p:nvSpPr>
        <p:spPr>
          <a:xfrm>
            <a:off x="505318" y="2794786"/>
            <a:ext cx="603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Signal model for the  -</a:t>
            </a:r>
            <a:r>
              <a:rPr lang="en-US" sz="2400" dirty="0" err="1"/>
              <a:t>th</a:t>
            </a:r>
            <a:r>
              <a:rPr lang="en-US" sz="2400" dirty="0"/>
              <a:t> user (narrowband):</a:t>
            </a:r>
          </a:p>
        </p:txBody>
      </p: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6D7AC5D6-3AA5-FD45-8C90-B7B5A38D9EFD}"/>
              </a:ext>
            </a:extLst>
          </p:cNvPr>
          <p:cNvCxnSpPr>
            <a:cxnSpLocks/>
          </p:cNvCxnSpPr>
          <p:nvPr/>
        </p:nvCxnSpPr>
        <p:spPr>
          <a:xfrm rot="10800000">
            <a:off x="3556472" y="3619892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623278A-7242-1042-B5B1-3C7AC9BCE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23" y="2954567"/>
            <a:ext cx="762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66D14-7C1F-2440-8993-08EB619E0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62" y="4972086"/>
            <a:ext cx="76200" cy="17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84CA7-25EF-D440-9ECE-D837B9A5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466" y="4968176"/>
            <a:ext cx="114300" cy="2286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69502B9-D297-3C40-A4AD-31C36B6805BD}"/>
              </a:ext>
            </a:extLst>
          </p:cNvPr>
          <p:cNvSpPr/>
          <p:nvPr/>
        </p:nvSpPr>
        <p:spPr>
          <a:xfrm>
            <a:off x="1780131" y="5640673"/>
            <a:ext cx="295412" cy="28373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CF6ACED4-1259-CE46-AB59-6C0CA7E0080C}"/>
              </a:ext>
            </a:extLst>
          </p:cNvPr>
          <p:cNvCxnSpPr>
            <a:cxnSpLocks/>
          </p:cNvCxnSpPr>
          <p:nvPr/>
        </p:nvCxnSpPr>
        <p:spPr>
          <a:xfrm rot="10800000">
            <a:off x="1927210" y="5924418"/>
            <a:ext cx="653021" cy="179956"/>
          </a:xfrm>
          <a:prstGeom prst="bentConnector3">
            <a:avLst>
              <a:gd name="adj1" fmla="val 10000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6AAE026-DE08-0743-B7F3-068A6BDE8058}"/>
              </a:ext>
            </a:extLst>
          </p:cNvPr>
          <p:cNvSpPr txBox="1"/>
          <p:nvPr/>
        </p:nvSpPr>
        <p:spPr>
          <a:xfrm>
            <a:off x="2541372" y="5993375"/>
            <a:ext cx="2355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ZF receiver enhanced noise power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59BDE9ED-CDA6-7A46-A9C8-3F42422BC47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83358" y="3780677"/>
            <a:ext cx="993745" cy="244007"/>
          </a:xfrm>
          <a:prstGeom prst="bentConnector3">
            <a:avLst>
              <a:gd name="adj1" fmla="val 107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728C542-77EE-D247-804C-B18893DCF9FA}"/>
              </a:ext>
            </a:extLst>
          </p:cNvPr>
          <p:cNvSpPr txBox="1"/>
          <p:nvPr/>
        </p:nvSpPr>
        <p:spPr>
          <a:xfrm>
            <a:off x="2763209" y="4288458"/>
            <a:ext cx="1348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energy per symbol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E1FCB-5647-514B-88B2-F54826889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478" y="2215291"/>
            <a:ext cx="203200" cy="152400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6DD14D8-2989-7D47-AAFA-D0C5A6337357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5534434" y="5736023"/>
            <a:ext cx="325873" cy="601942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49A484-9A63-4440-8AC8-EEFADCCC5157}"/>
              </a:ext>
            </a:extLst>
          </p:cNvPr>
          <p:cNvSpPr txBox="1"/>
          <p:nvPr/>
        </p:nvSpPr>
        <p:spPr>
          <a:xfrm>
            <a:off x="3622949" y="6199465"/>
            <a:ext cx="1911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number of receive antennas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652067-9DE5-0049-907F-1BE97AA76E8D}"/>
              </a:ext>
            </a:extLst>
          </p:cNvPr>
          <p:cNvSpPr txBox="1"/>
          <p:nvPr/>
        </p:nvSpPr>
        <p:spPr>
          <a:xfrm>
            <a:off x="7142943" y="794098"/>
            <a:ext cx="42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received power for the  -</a:t>
            </a:r>
            <a:r>
              <a:rPr lang="en-US" sz="2000" dirty="0" err="1"/>
              <a:t>th</a:t>
            </a:r>
            <a:r>
              <a:rPr lang="en-US" sz="2000" dirty="0"/>
              <a:t> user at the  -</a:t>
            </a:r>
            <a:r>
              <a:rPr lang="en-US" sz="2000" dirty="0" err="1"/>
              <a:t>th</a:t>
            </a:r>
            <a:r>
              <a:rPr lang="en-US" sz="2000" dirty="0"/>
              <a:t> antenna: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B5136F6-5545-FB4B-985B-5A69B7688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767" y="907067"/>
            <a:ext cx="76200" cy="177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56193DE-C446-9B45-82C9-4611B67B1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235" y="1214841"/>
            <a:ext cx="114300" cy="2286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922306-D5EE-7E49-B663-E21CB87C8914}"/>
              </a:ext>
            </a:extLst>
          </p:cNvPr>
          <p:cNvSpPr txBox="1"/>
          <p:nvPr/>
        </p:nvSpPr>
        <p:spPr>
          <a:xfrm>
            <a:off x="7084886" y="2269309"/>
            <a:ext cx="42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received reference symbol power (RSRP) for the  -</a:t>
            </a:r>
            <a:r>
              <a:rPr lang="en-US" sz="2000" dirty="0" err="1"/>
              <a:t>th</a:t>
            </a:r>
            <a:r>
              <a:rPr lang="en-US" sz="2000" dirty="0"/>
              <a:t> user: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3795F2C-4960-E04D-9C0A-E7FD8E50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855" y="2691372"/>
            <a:ext cx="76200" cy="177800"/>
          </a:xfrm>
          <a:prstGeom prst="rect">
            <a:avLst/>
          </a:prstGeom>
        </p:spPr>
      </p:pic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494D369B-FCC0-904D-9782-F22EF04212DE}"/>
              </a:ext>
            </a:extLst>
          </p:cNvPr>
          <p:cNvCxnSpPr>
            <a:cxnSpLocks/>
            <a:stCxn id="67" idx="1"/>
          </p:cNvCxnSpPr>
          <p:nvPr/>
        </p:nvCxnSpPr>
        <p:spPr>
          <a:xfrm rot="10800000">
            <a:off x="8844874" y="3342450"/>
            <a:ext cx="445227" cy="175651"/>
          </a:xfrm>
          <a:prstGeom prst="bentConnector3">
            <a:avLst>
              <a:gd name="adj1" fmla="val 99046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E6E9B74-06F6-8F46-AA7E-3D9F73ED6C36}"/>
              </a:ext>
            </a:extLst>
          </p:cNvPr>
          <p:cNvSpPr txBox="1"/>
          <p:nvPr/>
        </p:nvSpPr>
        <p:spPr>
          <a:xfrm>
            <a:off x="8857342" y="3598454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UE received power measured 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at the first antenna</a:t>
            </a: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F62CECA0-B64A-DC4C-B23F-9C8D293F9899}"/>
              </a:ext>
            </a:extLst>
          </p:cNvPr>
          <p:cNvCxnSpPr>
            <a:cxnSpLocks/>
          </p:cNvCxnSpPr>
          <p:nvPr/>
        </p:nvCxnSpPr>
        <p:spPr>
          <a:xfrm rot="10800000">
            <a:off x="8349535" y="3446784"/>
            <a:ext cx="430850" cy="327639"/>
          </a:xfrm>
          <a:prstGeom prst="bentConnector3">
            <a:avLst>
              <a:gd name="adj1" fmla="val 100682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63361BF-B672-CC47-B540-EAEF53EB2888}"/>
              </a:ext>
            </a:extLst>
          </p:cNvPr>
          <p:cNvSpPr txBox="1"/>
          <p:nvPr/>
        </p:nvSpPr>
        <p:spPr>
          <a:xfrm>
            <a:off x="9290100" y="3379600"/>
            <a:ext cx="2808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number of subcarriers in a resource block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525B217-916E-2742-9871-870EC71BDA56}"/>
              </a:ext>
            </a:extLst>
          </p:cNvPr>
          <p:cNvSpPr txBox="1"/>
          <p:nvPr/>
        </p:nvSpPr>
        <p:spPr>
          <a:xfrm>
            <a:off x="7115432" y="4268729"/>
            <a:ext cx="42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codeword block error rate (BLER) for the  -</a:t>
            </a:r>
            <a:r>
              <a:rPr lang="en-US" sz="2000" dirty="0" err="1"/>
              <a:t>th</a:t>
            </a:r>
            <a:r>
              <a:rPr lang="en-US" sz="2000" dirty="0"/>
              <a:t> user: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454621ED-4F06-D24E-B298-D580100A45B0}"/>
              </a:ext>
            </a:extLst>
          </p:cNvPr>
          <p:cNvCxnSpPr>
            <a:cxnSpLocks/>
          </p:cNvCxnSpPr>
          <p:nvPr/>
        </p:nvCxnSpPr>
        <p:spPr>
          <a:xfrm rot="10800000" flipV="1">
            <a:off x="9258774" y="3016181"/>
            <a:ext cx="573141" cy="154137"/>
          </a:xfrm>
          <a:prstGeom prst="bentConnector3">
            <a:avLst>
              <a:gd name="adj1" fmla="val 10064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F6779F8-8E08-164B-9A05-43F09F18F1E2}"/>
              </a:ext>
            </a:extLst>
          </p:cNvPr>
          <p:cNvSpPr txBox="1"/>
          <p:nvPr/>
        </p:nvSpPr>
        <p:spPr>
          <a:xfrm>
            <a:off x="9842452" y="2873897"/>
            <a:ext cx="1867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number of resource blocks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92D9B3-400A-B24B-9979-407FD5694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154" y="4942584"/>
            <a:ext cx="2033173" cy="633872"/>
          </a:xfrm>
          <a:prstGeom prst="rect">
            <a:avLst/>
          </a:prstGeom>
        </p:spPr>
      </p:pic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762294C1-1664-9249-8F8A-1326F9455F0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24367" y="5507928"/>
            <a:ext cx="285082" cy="1"/>
          </a:xfrm>
          <a:prstGeom prst="bentConnector3">
            <a:avLst>
              <a:gd name="adj1" fmla="val 5000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E2A92FB7-A6A1-D343-80B5-68BF0ACC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181" y="4686565"/>
            <a:ext cx="76200" cy="177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FE15D79-898A-5A44-AA8E-EB6FA4A82E56}"/>
              </a:ext>
            </a:extLst>
          </p:cNvPr>
          <p:cNvSpPr txBox="1"/>
          <p:nvPr/>
        </p:nvSpPr>
        <p:spPr>
          <a:xfrm>
            <a:off x="8881406" y="5604067"/>
            <a:ext cx="285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BLER for the codeword transmitted to the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antenna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C9B190-CFC8-884F-B705-A40C1E255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198" y="3189073"/>
            <a:ext cx="2095500" cy="55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CC1DB-F253-6741-ADCC-E49A7FCBC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008" y="5287449"/>
            <a:ext cx="5524500" cy="622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2AC42-A5F9-F041-B3DF-0EC67F9AE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1427" y="1519746"/>
            <a:ext cx="4263768" cy="49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CEB284-70F3-6E4C-91F6-1EDAE4C63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3486" y="3106362"/>
            <a:ext cx="2330734" cy="2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3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6" grpId="0"/>
      <p:bldP spid="67" grpId="0"/>
      <p:bldP spid="71" grpId="0"/>
      <p:bldP spid="58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B71188-3DA3-6F4A-A3F1-FF9F4EFD1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84" y="3288493"/>
            <a:ext cx="2476695" cy="2063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45C7D-ECE1-2A41-B661-F1278A6AD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46" y="2397262"/>
            <a:ext cx="5618642" cy="670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PROBLEM FORMULATION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62733" y="731905"/>
            <a:ext cx="11455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Industry approach is to use the users’ reported CSI to determine proper transmission rank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BLER increases as the transmission rank increases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Throughput decreases as BLER increases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Throughput increases as transmission rank increases, assuming decorrelated transmission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4BFA-DBDA-1F49-9C54-B48E2E54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3F61CFA-49BF-EB47-BFF1-17EEA1BF3481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cxnSp>
        <p:nvCxnSpPr>
          <p:cNvPr id="201" name="Elbow Connector 200">
            <a:extLst>
              <a:ext uri="{FF2B5EF4-FFF2-40B4-BE49-F238E27FC236}">
                <a16:creationId xmlns:a16="http://schemas.microsoft.com/office/drawing/2014/main" id="{D512BA64-BEAB-164C-8F5B-7D7DF0A3703B}"/>
              </a:ext>
            </a:extLst>
          </p:cNvPr>
          <p:cNvCxnSpPr>
            <a:cxnSpLocks/>
          </p:cNvCxnSpPr>
          <p:nvPr/>
        </p:nvCxnSpPr>
        <p:spPr>
          <a:xfrm rot="10800000">
            <a:off x="4929500" y="2774210"/>
            <a:ext cx="653021" cy="179956"/>
          </a:xfrm>
          <a:prstGeom prst="bentConnector3">
            <a:avLst>
              <a:gd name="adj1" fmla="val 10000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A9E04B2A-E809-1949-8C65-2A70930B56F4}"/>
              </a:ext>
            </a:extLst>
          </p:cNvPr>
          <p:cNvSpPr txBox="1"/>
          <p:nvPr/>
        </p:nvSpPr>
        <p:spPr>
          <a:xfrm>
            <a:off x="5625374" y="2798217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bandwidth</a:t>
            </a:r>
          </a:p>
        </p:txBody>
      </p:sp>
      <p:cxnSp>
        <p:nvCxnSpPr>
          <p:cNvPr id="206" name="Elbow Connector 205">
            <a:extLst>
              <a:ext uri="{FF2B5EF4-FFF2-40B4-BE49-F238E27FC236}">
                <a16:creationId xmlns:a16="http://schemas.microsoft.com/office/drawing/2014/main" id="{53EB0801-1B2F-9F46-BBA5-C3D4862F24F0}"/>
              </a:ext>
            </a:extLst>
          </p:cNvPr>
          <p:cNvCxnSpPr>
            <a:cxnSpLocks/>
          </p:cNvCxnSpPr>
          <p:nvPr/>
        </p:nvCxnSpPr>
        <p:spPr>
          <a:xfrm rot="10800000">
            <a:off x="2584278" y="2827343"/>
            <a:ext cx="611570" cy="377051"/>
          </a:xfrm>
          <a:prstGeom prst="bentConnector3">
            <a:avLst>
              <a:gd name="adj1" fmla="val 9983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F9C0621C-E453-6344-AEF8-B30D4528C93F}"/>
              </a:ext>
            </a:extLst>
          </p:cNvPr>
          <p:cNvSpPr txBox="1"/>
          <p:nvPr/>
        </p:nvSpPr>
        <p:spPr>
          <a:xfrm>
            <a:off x="3195848" y="3054006"/>
            <a:ext cx="1884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effective rate of the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-th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18929-AA5E-6648-8ABC-2C275D92D60D}"/>
              </a:ext>
            </a:extLst>
          </p:cNvPr>
          <p:cNvSpPr/>
          <p:nvPr/>
        </p:nvSpPr>
        <p:spPr>
          <a:xfrm>
            <a:off x="542764" y="3399308"/>
            <a:ext cx="7149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How to optimize this group of conflicting variables?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7A76F50-8AE8-7046-89A1-6688DD0B50E7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E2623AD9-9F7D-C648-803E-5DF64AF5A7B9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F759EB2-EDB7-3243-B997-277699C3952C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Can a dynamic data-driven approach help?</a:t>
              </a:r>
            </a:p>
          </p:txBody>
        </p: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9AB2E50D-CA15-7E43-A43D-09DEFD840AC1}"/>
              </a:ext>
            </a:extLst>
          </p:cNvPr>
          <p:cNvSpPr/>
          <p:nvPr/>
        </p:nvSpPr>
        <p:spPr>
          <a:xfrm>
            <a:off x="541345" y="3875624"/>
            <a:ext cx="791361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Answer: main idea: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When the BLER is low, try to increase the transmission rank, if the second spatially decorrelated stream (i.e., rank-2) is possible.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Otherwise, default to a rank-1 transmission.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5D3F44-A5C6-FD42-8F51-4726525610BB}"/>
              </a:ext>
            </a:extLst>
          </p:cNvPr>
          <p:cNvSpPr/>
          <p:nvPr/>
        </p:nvSpPr>
        <p:spPr>
          <a:xfrm>
            <a:off x="8456374" y="2688974"/>
            <a:ext cx="3450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Users report a “quantized” SNR value known as the channel quality indicator (CQI)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44469B-7271-714D-803F-149B7277D5CE}"/>
              </a:ext>
            </a:extLst>
          </p:cNvPr>
          <p:cNvSpPr/>
          <p:nvPr/>
        </p:nvSpPr>
        <p:spPr>
          <a:xfrm>
            <a:off x="6281215" y="2485999"/>
            <a:ext cx="247461" cy="312218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26908-5987-7948-8B55-2E4BFE38E004}"/>
              </a:ext>
            </a:extLst>
          </p:cNvPr>
          <p:cNvSpPr/>
          <p:nvPr/>
        </p:nvSpPr>
        <p:spPr>
          <a:xfrm>
            <a:off x="9817042" y="5164238"/>
            <a:ext cx="729409" cy="199277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EF2CC4-2CC7-E942-9453-509BCFD22A34}"/>
              </a:ext>
            </a:extLst>
          </p:cNvPr>
          <p:cNvSpPr/>
          <p:nvPr/>
        </p:nvSpPr>
        <p:spPr>
          <a:xfrm>
            <a:off x="89482" y="6276421"/>
            <a:ext cx="2423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CSI: Channel State Information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107BEB-07AA-514C-9E9F-18CAA2E40C52}"/>
              </a:ext>
            </a:extLst>
          </p:cNvPr>
          <p:cNvSpPr/>
          <p:nvPr/>
        </p:nvSpPr>
        <p:spPr>
          <a:xfrm>
            <a:off x="2513094" y="6276421"/>
            <a:ext cx="187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BLER: Block Error Rate</a:t>
            </a:r>
          </a:p>
        </p:txBody>
      </p:sp>
    </p:spTree>
    <p:extLst>
      <p:ext uri="{BB962C8B-B14F-4D97-AF65-F5344CB8AC3E}">
        <p14:creationId xmlns:p14="http://schemas.microsoft.com/office/powerpoint/2010/main" val="32428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BD42515-1D5B-534B-838A-EAD8E436D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1" y="3166206"/>
            <a:ext cx="2012043" cy="3152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18E3A-CA43-454D-BCCC-C436F71BC925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06C82-B872-A64F-A98B-3B213BFBDFD1}"/>
              </a:ext>
            </a:extLst>
          </p:cNvPr>
          <p:cNvSpPr txBox="1"/>
          <p:nvPr/>
        </p:nvSpPr>
        <p:spPr>
          <a:xfrm>
            <a:off x="505318" y="794098"/>
            <a:ext cx="1003479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Simplify the problem to rank-2 MIMO channel and build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binary classifier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For the binary classifier: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Labels</a:t>
            </a:r>
            <a:r>
              <a:rPr lang="en-US" sz="2000" dirty="0"/>
              <a:t> are a function of the BLER meeting the standard threshold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standard-compliant CSI as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learning features </a:t>
            </a:r>
            <a:r>
              <a:rPr lang="en-US" sz="2000" dirty="0"/>
              <a:t>that help define the transmission rank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Invalidate the learned model after the channel coherence time passes.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538AD-FBF8-4742-B64B-2B4E2ACACFB1}"/>
              </a:ext>
            </a:extLst>
          </p:cNvPr>
          <p:cNvSpPr/>
          <p:nvPr/>
        </p:nvSpPr>
        <p:spPr>
          <a:xfrm>
            <a:off x="505318" y="2684877"/>
            <a:ext cx="7216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Coordinated Multipoint (</a:t>
            </a:r>
            <a:r>
              <a:rPr lang="en-US" sz="2400" dirty="0" err="1"/>
              <a:t>CoMP</a:t>
            </a:r>
            <a:r>
              <a:rPr lang="en-US" sz="2400" dirty="0"/>
              <a:t>) trigger function: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81834E-30FF-1E43-A094-4CEA8CB608F4}"/>
              </a:ext>
            </a:extLst>
          </p:cNvPr>
          <p:cNvSpPr/>
          <p:nvPr/>
        </p:nvSpPr>
        <p:spPr>
          <a:xfrm>
            <a:off x="2333683" y="3159884"/>
            <a:ext cx="627232" cy="22231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46645589-7861-AD43-9612-BFB2BEB818FE}"/>
              </a:ext>
            </a:extLst>
          </p:cNvPr>
          <p:cNvCxnSpPr>
            <a:cxnSpLocks/>
          </p:cNvCxnSpPr>
          <p:nvPr/>
        </p:nvCxnSpPr>
        <p:spPr>
          <a:xfrm rot="10800000">
            <a:off x="2438351" y="3451267"/>
            <a:ext cx="661307" cy="188525"/>
          </a:xfrm>
          <a:prstGeom prst="bentConnector3">
            <a:avLst>
              <a:gd name="adj1" fmla="val 99383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5834A62-8D03-E047-A135-DCEC8D9F155C}"/>
              </a:ext>
            </a:extLst>
          </p:cNvPr>
          <p:cNvSpPr txBox="1"/>
          <p:nvPr/>
        </p:nvSpPr>
        <p:spPr>
          <a:xfrm>
            <a:off x="3099658" y="3470666"/>
            <a:ext cx="355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CoMP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trigger (MIMO), based on the majority of votes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9B84927D-2872-AB48-A642-5534502D3A9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71790" y="3556437"/>
            <a:ext cx="519824" cy="271631"/>
          </a:xfrm>
          <a:prstGeom prst="bentConnector3">
            <a:avLst>
              <a:gd name="adj1" fmla="val 1137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E2C6F26-1ACE-B944-8446-46196BFF618C}"/>
              </a:ext>
            </a:extLst>
          </p:cNvPr>
          <p:cNvSpPr txBox="1"/>
          <p:nvPr/>
        </p:nvSpPr>
        <p:spPr>
          <a:xfrm>
            <a:off x="1462997" y="3805581"/>
            <a:ext cx="5537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 frequency function: percentage of y=0 and y=1 samples (i.e., an empirical probability):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E3D998-DCA2-C145-8A73-11004F233B89}"/>
              </a:ext>
            </a:extLst>
          </p:cNvPr>
          <p:cNvGrpSpPr/>
          <p:nvPr/>
        </p:nvGrpSpPr>
        <p:grpSpPr>
          <a:xfrm>
            <a:off x="1524471" y="4257048"/>
            <a:ext cx="3059085" cy="963008"/>
            <a:chOff x="1496685" y="4104644"/>
            <a:chExt cx="3059085" cy="96300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8279950-F3BE-244D-A2BB-A808BF792B14}"/>
                </a:ext>
              </a:extLst>
            </p:cNvPr>
            <p:cNvSpPr/>
            <p:nvPr/>
          </p:nvSpPr>
          <p:spPr>
            <a:xfrm>
              <a:off x="1496685" y="4104644"/>
              <a:ext cx="3059085" cy="9630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7BF53A2-5CB5-2A43-9A35-C05A67B94CF7}"/>
                </a:ext>
              </a:extLst>
            </p:cNvPr>
            <p:cNvSpPr/>
            <p:nvPr/>
          </p:nvSpPr>
          <p:spPr>
            <a:xfrm>
              <a:off x="1897741" y="4186420"/>
              <a:ext cx="2256972" cy="275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Standards-Compliant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CE1CB4B-A64E-8848-A84F-EA94D103947B}"/>
              </a:ext>
            </a:extLst>
          </p:cNvPr>
          <p:cNvSpPr txBox="1"/>
          <p:nvPr/>
        </p:nvSpPr>
        <p:spPr>
          <a:xfrm>
            <a:off x="8324316" y="5618413"/>
            <a:ext cx="1887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 machine learning function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FA3E8DB-6643-3E42-B1B9-222CCAC514D2}"/>
              </a:ext>
            </a:extLst>
          </p:cNvPr>
          <p:cNvGrpSpPr/>
          <p:nvPr/>
        </p:nvGrpSpPr>
        <p:grpSpPr>
          <a:xfrm>
            <a:off x="6694514" y="4257048"/>
            <a:ext cx="3059085" cy="963008"/>
            <a:chOff x="6694514" y="4104644"/>
            <a:chExt cx="3059085" cy="96300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B723AA0-CB96-774C-8A8C-8014329030F0}"/>
                </a:ext>
              </a:extLst>
            </p:cNvPr>
            <p:cNvSpPr/>
            <p:nvPr/>
          </p:nvSpPr>
          <p:spPr>
            <a:xfrm>
              <a:off x="6694514" y="4104644"/>
              <a:ext cx="3059085" cy="9630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7099168-B1EF-374F-A897-1E58125DA082}"/>
                </a:ext>
              </a:extLst>
            </p:cNvPr>
            <p:cNvSpPr/>
            <p:nvPr/>
          </p:nvSpPr>
          <p:spPr>
            <a:xfrm>
              <a:off x="7095570" y="4212862"/>
              <a:ext cx="2256972" cy="275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Proposed</a:t>
              </a:r>
            </a:p>
          </p:txBody>
        </p:sp>
      </p:grp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E596A8B2-C601-9548-806B-FDB88EF03B1F}"/>
              </a:ext>
            </a:extLst>
          </p:cNvPr>
          <p:cNvCxnSpPr>
            <a:cxnSpLocks/>
          </p:cNvCxnSpPr>
          <p:nvPr/>
        </p:nvCxnSpPr>
        <p:spPr>
          <a:xfrm rot="16200000" flipV="1">
            <a:off x="8660151" y="5093439"/>
            <a:ext cx="519824" cy="271631"/>
          </a:xfrm>
          <a:prstGeom prst="bentConnector3">
            <a:avLst>
              <a:gd name="adj1" fmla="val 1137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5814D6F-A256-7A4B-BC80-8D95DF19B280}"/>
              </a:ext>
            </a:extLst>
          </p:cNvPr>
          <p:cNvSpPr txBox="1"/>
          <p:nvPr/>
        </p:nvSpPr>
        <p:spPr>
          <a:xfrm>
            <a:off x="3006962" y="5238851"/>
            <a:ext cx="2717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uses SINR as a measure of decorrelation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024BD0FE-968D-C04E-A23A-0C7DB4F335D1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65552" y="5067905"/>
            <a:ext cx="381325" cy="195598"/>
          </a:xfrm>
          <a:prstGeom prst="bentConnector3">
            <a:avLst>
              <a:gd name="adj1" fmla="val -1385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B33562BB-CFA3-3F41-BADB-E56014AB220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26215" y="5236900"/>
            <a:ext cx="683101" cy="313100"/>
          </a:xfrm>
          <a:prstGeom prst="bentConnector3">
            <a:avLst>
              <a:gd name="adj1" fmla="val 68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4607857-6EA7-594E-9706-528B1128E830}"/>
              </a:ext>
            </a:extLst>
          </p:cNvPr>
          <p:cNvSpPr txBox="1"/>
          <p:nvPr/>
        </p:nvSpPr>
        <p:spPr>
          <a:xfrm>
            <a:off x="9024032" y="5359371"/>
            <a:ext cx="200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CSI reported by the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-th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3A08D-5A3C-8C4B-9C06-DBB0C031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141" y="4778289"/>
            <a:ext cx="1857830" cy="19254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04378DB-6E61-EB40-BB3B-2DB47D19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85A81A-ECBF-6648-BA6C-17723575BE62}"/>
              </a:ext>
            </a:extLst>
          </p:cNvPr>
          <p:cNvGrpSpPr/>
          <p:nvPr/>
        </p:nvGrpSpPr>
        <p:grpSpPr>
          <a:xfrm>
            <a:off x="7095570" y="3818029"/>
            <a:ext cx="2864062" cy="216355"/>
            <a:chOff x="8126719" y="3598411"/>
            <a:chExt cx="2864062" cy="2163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C28FF9-878B-A446-902B-07FF6B93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6719" y="3618430"/>
              <a:ext cx="1870366" cy="1963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52A306-BF8A-254E-9691-B71EEBE11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7085" y="3598411"/>
              <a:ext cx="993696" cy="21293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AAFEE8-6619-1F41-A67C-F46CACDDE73D}"/>
              </a:ext>
            </a:extLst>
          </p:cNvPr>
          <p:cNvSpPr txBox="1"/>
          <p:nvPr/>
        </p:nvSpPr>
        <p:spPr>
          <a:xfrm>
            <a:off x="3028095" y="3139948"/>
            <a:ext cx="4344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found from either standards-compliant or proposed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CoMP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“votes”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D659E-9CA6-B14A-8488-02836A927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651" y="4739552"/>
            <a:ext cx="2132620" cy="2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3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7C40-F185-9E48-8C30-CB042E59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824AB-9D46-FD4F-BBFA-66065A857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BAAE0-3510-9E4A-BBAA-FF74A949F557}"/>
              </a:ext>
            </a:extLst>
          </p:cNvPr>
          <p:cNvSpPr txBox="1"/>
          <p:nvPr/>
        </p:nvSpPr>
        <p:spPr>
          <a:xfrm>
            <a:off x="555596" y="691497"/>
            <a:ext cx="541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Construct the surrogate function from: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02921-23A5-B14C-9A37-D9D90B9D24A2}"/>
              </a:ext>
            </a:extLst>
          </p:cNvPr>
          <p:cNvSpPr/>
          <p:nvPr/>
        </p:nvSpPr>
        <p:spPr>
          <a:xfrm>
            <a:off x="555596" y="2900481"/>
            <a:ext cx="680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Train classifiers to minimize loss objective</a:t>
            </a:r>
            <a:endParaRPr lang="en-US" sz="2400" i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0750C9-C9E7-2547-9B8A-E190D972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" y="3437734"/>
            <a:ext cx="6246837" cy="5156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F1220EB-691F-B14F-BFC3-073593E6BB95}"/>
              </a:ext>
            </a:extLst>
          </p:cNvPr>
          <p:cNvSpPr/>
          <p:nvPr/>
        </p:nvSpPr>
        <p:spPr>
          <a:xfrm>
            <a:off x="555596" y="1954843"/>
            <a:ext cx="6883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Define the classification label based on the BLER being within target</a:t>
            </a:r>
            <a:endParaRPr lang="en-US" sz="2400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5E697FA-44AA-E643-BC99-0E3718CD4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191" y="2464153"/>
            <a:ext cx="2442414" cy="277879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C8D5F56-C86D-6B4E-B88C-1BF513601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00583"/>
              </p:ext>
            </p:extLst>
          </p:nvPr>
        </p:nvGraphicFramePr>
        <p:xfrm>
          <a:off x="830440" y="4646671"/>
          <a:ext cx="10013908" cy="1691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6308">
                  <a:extLst>
                    <a:ext uri="{9D8B030D-6E8A-4147-A177-3AD203B41FA5}">
                      <a16:colId xmlns:a16="http://schemas.microsoft.com/office/drawing/2014/main" val="196600395"/>
                    </a:ext>
                  </a:extLst>
                </a:gridCol>
                <a:gridCol w="2361495">
                  <a:extLst>
                    <a:ext uri="{9D8B030D-6E8A-4147-A177-3AD203B41FA5}">
                      <a16:colId xmlns:a16="http://schemas.microsoft.com/office/drawing/2014/main" val="449245948"/>
                    </a:ext>
                  </a:extLst>
                </a:gridCol>
                <a:gridCol w="1332520">
                  <a:extLst>
                    <a:ext uri="{9D8B030D-6E8A-4147-A177-3AD203B41FA5}">
                      <a16:colId xmlns:a16="http://schemas.microsoft.com/office/drawing/2014/main" val="3910145361"/>
                    </a:ext>
                  </a:extLst>
                </a:gridCol>
                <a:gridCol w="4863585">
                  <a:extLst>
                    <a:ext uri="{9D8B030D-6E8A-4147-A177-3AD203B41FA5}">
                      <a16:colId xmlns:a16="http://schemas.microsoft.com/office/drawing/2014/main" val="902614301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7423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Bias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Equal to 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441692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CSI-RSRP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Narrowband received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29620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CQI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Wideband received SNR on the first antenna (linear)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246036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of received streams </a:t>
                      </a:r>
                      <a:r>
                        <a:rPr lang="en-US" sz="1600" i="1" dirty="0"/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3299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799D6ECE-E93C-8C40-A213-F9D39A365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77" y="5052005"/>
            <a:ext cx="241300" cy="152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3E4F60-C08E-A24B-9422-0A7F7232D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77" y="5421132"/>
            <a:ext cx="228600" cy="152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95EA284-FD46-DB40-B2B1-FF2643165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77" y="5734545"/>
            <a:ext cx="241300" cy="152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E1121D-B98D-9741-BC21-E86E1AA58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277" y="6066746"/>
            <a:ext cx="241300" cy="152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124887-642E-1345-8EBA-B8FFBFEAB3F0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A67965B8-6397-F048-B5D0-A3EF820154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881CB9-E3BE-AF40-A547-675FEBEC16ED}"/>
              </a:ext>
            </a:extLst>
          </p:cNvPr>
          <p:cNvSpPr/>
          <p:nvPr/>
        </p:nvSpPr>
        <p:spPr>
          <a:xfrm>
            <a:off x="555596" y="11605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fully connected deep neural network (DNN)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vector machine (SVM)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CA748A-3190-CA4B-BCE5-6652998AD112}"/>
              </a:ext>
            </a:extLst>
          </p:cNvPr>
          <p:cNvSpPr/>
          <p:nvPr/>
        </p:nvSpPr>
        <p:spPr>
          <a:xfrm>
            <a:off x="7438826" y="3437734"/>
            <a:ext cx="2740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binary cross-entropy for DNN</a:t>
            </a:r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FC839F-A2C1-BA46-B9C9-CA3B0F83B92D}"/>
              </a:ext>
            </a:extLst>
          </p:cNvPr>
          <p:cNvSpPr/>
          <p:nvPr/>
        </p:nvSpPr>
        <p:spPr>
          <a:xfrm>
            <a:off x="7057839" y="4026588"/>
            <a:ext cx="3272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hinge loss and regularization for SVM</a:t>
            </a:r>
            <a:endParaRPr lang="en-US" sz="16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CF6D0C-0EAE-0A47-93BF-1DDD91C4DA21}"/>
              </a:ext>
            </a:extLst>
          </p:cNvPr>
          <p:cNvGrpSpPr/>
          <p:nvPr/>
        </p:nvGrpSpPr>
        <p:grpSpPr>
          <a:xfrm>
            <a:off x="996467" y="3848963"/>
            <a:ext cx="5529722" cy="689573"/>
            <a:chOff x="996467" y="3848963"/>
            <a:chExt cx="5529722" cy="6895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A65EDAD-EF38-E64D-B8A0-D3F82FFD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6467" y="3848963"/>
              <a:ext cx="5529722" cy="6895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250D34-D51B-F844-B0E6-292E370F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9721" y="4321994"/>
              <a:ext cx="190500" cy="1143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3A19FBF-86DB-154D-AC1F-5C9B62E48FDF}"/>
              </a:ext>
            </a:extLst>
          </p:cNvPr>
          <p:cNvSpPr txBox="1"/>
          <p:nvPr/>
        </p:nvSpPr>
        <p:spPr>
          <a:xfrm>
            <a:off x="4694828" y="4379144"/>
            <a:ext cx="1384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hyperplane weights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52E1FDCB-B0ED-2B47-AA5A-289244158E33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>
            <a:off x="4494902" y="4276514"/>
            <a:ext cx="199926" cy="241130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B6A0B8CD-DBE9-4445-A2CA-9C03B00A0DB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06669" y="3911693"/>
            <a:ext cx="534537" cy="165684"/>
          </a:xfrm>
          <a:prstGeom prst="bentConnector3">
            <a:avLst>
              <a:gd name="adj1" fmla="val 9851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0EF0191-7F04-7A49-A6D3-F72C3B5F0E1D}"/>
              </a:ext>
            </a:extLst>
          </p:cNvPr>
          <p:cNvSpPr txBox="1"/>
          <p:nvPr/>
        </p:nvSpPr>
        <p:spPr>
          <a:xfrm>
            <a:off x="5346018" y="3686995"/>
            <a:ext cx="1897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-th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support vector</a:t>
            </a:r>
          </a:p>
        </p:txBody>
      </p:sp>
    </p:spTree>
    <p:extLst>
      <p:ext uri="{BB962C8B-B14F-4D97-AF65-F5344CB8AC3E}">
        <p14:creationId xmlns:p14="http://schemas.microsoft.com/office/powerpoint/2010/main" val="115410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917401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V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ISION</a:t>
            </a:r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FOR</a:t>
            </a:r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 5G C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OMMUNICATIONS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0E8BC2E-8306-B247-92D3-829F6AD45B5C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BB0DB-F327-FB47-95A5-375D8F43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2FEAD-33F3-9E4A-9E7E-F553B12F4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5" t="20865" r="6091" b="13057"/>
          <a:stretch/>
        </p:blipFill>
        <p:spPr>
          <a:xfrm>
            <a:off x="137886" y="1633432"/>
            <a:ext cx="11792857" cy="3649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6C9126-1BD3-9340-B421-BEE82185F981}"/>
              </a:ext>
            </a:extLst>
          </p:cNvPr>
          <p:cNvSpPr/>
          <p:nvPr/>
        </p:nvSpPr>
        <p:spPr>
          <a:xfrm>
            <a:off x="79419" y="6017641"/>
            <a:ext cx="10000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[https://</a:t>
            </a:r>
            <a:r>
              <a:rPr lang="en-US" sz="1200" dirty="0" err="1"/>
              <a:t>www.qorvo.com</a:t>
            </a:r>
            <a:r>
              <a:rPr lang="en-US" sz="1200" dirty="0"/>
              <a:t>/design-hub/blog/getting-to-5g-comparing-4g-and-5g-system-requirements]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C4A422-BE6D-0546-82DC-2436C40FFEF5}"/>
              </a:ext>
            </a:extLst>
          </p:cNvPr>
          <p:cNvGrpSpPr/>
          <p:nvPr/>
        </p:nvGrpSpPr>
        <p:grpSpPr>
          <a:xfrm>
            <a:off x="6032224" y="5072930"/>
            <a:ext cx="6145375" cy="583787"/>
            <a:chOff x="6032224" y="5072930"/>
            <a:chExt cx="6145375" cy="58378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83C5586-0261-AF44-B53A-8B96BA86D8CE}"/>
                </a:ext>
              </a:extLst>
            </p:cNvPr>
            <p:cNvCxnSpPr>
              <a:cxnSpLocks/>
            </p:cNvCxnSpPr>
            <p:nvPr/>
          </p:nvCxnSpPr>
          <p:spPr>
            <a:xfrm>
              <a:off x="6619187" y="5427081"/>
              <a:ext cx="2412769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9AF19C6-D384-C446-AE93-58416CAC24E1}"/>
                </a:ext>
              </a:extLst>
            </p:cNvPr>
            <p:cNvSpPr/>
            <p:nvPr/>
          </p:nvSpPr>
          <p:spPr>
            <a:xfrm>
              <a:off x="6729594" y="5165367"/>
              <a:ext cx="23023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Gill Sans MT" charset="0"/>
                  <a:ea typeface="Gill Sans MT" charset="0"/>
                  <a:cs typeface="Gill Sans MT" charset="0"/>
                </a:rPr>
                <a:t>NETWORK ANALYTICS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000090E-FDF7-9843-9D2C-3BD348AFB12C}"/>
                </a:ext>
              </a:extLst>
            </p:cNvPr>
            <p:cNvSpPr/>
            <p:nvPr/>
          </p:nvSpPr>
          <p:spPr>
            <a:xfrm>
              <a:off x="6032224" y="5072930"/>
              <a:ext cx="565192" cy="565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05AB911-13B5-C344-A6BE-BB51CA585A21}"/>
                </a:ext>
              </a:extLst>
            </p:cNvPr>
            <p:cNvSpPr/>
            <p:nvPr/>
          </p:nvSpPr>
          <p:spPr>
            <a:xfrm>
              <a:off x="9338276" y="5333999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605B7D5-B698-2F45-B88B-E883DEFEDE77}"/>
                </a:ext>
              </a:extLst>
            </p:cNvPr>
            <p:cNvSpPr txBox="1"/>
            <p:nvPr/>
          </p:nvSpPr>
          <p:spPr>
            <a:xfrm>
              <a:off x="9325427" y="5180110"/>
              <a:ext cx="285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F0"/>
                  </a:solidFill>
                </a:rPr>
                <a:t>“Network Data Analytics Function”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D94339-B1EF-C04D-B1E3-51B659F40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907" y="5170518"/>
              <a:ext cx="389826" cy="388164"/>
            </a:xfrm>
            <a:custGeom>
              <a:avLst/>
              <a:gdLst>
                <a:gd name="T0" fmla="*/ 2147483646 w 2031"/>
                <a:gd name="T1" fmla="*/ 2147483646 h 2031"/>
                <a:gd name="T2" fmla="*/ 2147483646 w 2031"/>
                <a:gd name="T3" fmla="*/ 2147483646 h 2031"/>
                <a:gd name="T4" fmla="*/ 2147483646 w 2031"/>
                <a:gd name="T5" fmla="*/ 2147483646 h 2031"/>
                <a:gd name="T6" fmla="*/ 2147483646 w 2031"/>
                <a:gd name="T7" fmla="*/ 2147483646 h 2031"/>
                <a:gd name="T8" fmla="*/ 2147483646 w 2031"/>
                <a:gd name="T9" fmla="*/ 2147483646 h 2031"/>
                <a:gd name="T10" fmla="*/ 2147483646 w 2031"/>
                <a:gd name="T11" fmla="*/ 2147483646 h 2031"/>
                <a:gd name="T12" fmla="*/ 2147483646 w 2031"/>
                <a:gd name="T13" fmla="*/ 2147483646 h 2031"/>
                <a:gd name="T14" fmla="*/ 2147483646 w 2031"/>
                <a:gd name="T15" fmla="*/ 2147483646 h 2031"/>
                <a:gd name="T16" fmla="*/ 2147483646 w 2031"/>
                <a:gd name="T17" fmla="*/ 2147483646 h 2031"/>
                <a:gd name="T18" fmla="*/ 2147483646 w 2031"/>
                <a:gd name="T19" fmla="*/ 2147483646 h 2031"/>
                <a:gd name="T20" fmla="*/ 2147483646 w 2031"/>
                <a:gd name="T21" fmla="*/ 2147483646 h 2031"/>
                <a:gd name="T22" fmla="*/ 2147483646 w 2031"/>
                <a:gd name="T23" fmla="*/ 0 h 2031"/>
                <a:gd name="T24" fmla="*/ 2147483646 w 2031"/>
                <a:gd name="T25" fmla="*/ 0 h 2031"/>
                <a:gd name="T26" fmla="*/ 2147483646 w 2031"/>
                <a:gd name="T27" fmla="*/ 2147483646 h 2031"/>
                <a:gd name="T28" fmla="*/ 2147483646 w 2031"/>
                <a:gd name="T29" fmla="*/ 2147483646 h 2031"/>
                <a:gd name="T30" fmla="*/ 2147483646 w 2031"/>
                <a:gd name="T31" fmla="*/ 2147483646 h 2031"/>
                <a:gd name="T32" fmla="*/ 2147483646 w 2031"/>
                <a:gd name="T33" fmla="*/ 2147483646 h 2031"/>
                <a:gd name="T34" fmla="*/ 2147483646 w 2031"/>
                <a:gd name="T35" fmla="*/ 2147483646 h 2031"/>
                <a:gd name="T36" fmla="*/ 2147483646 w 2031"/>
                <a:gd name="T37" fmla="*/ 2147483646 h 2031"/>
                <a:gd name="T38" fmla="*/ 2147483646 w 2031"/>
                <a:gd name="T39" fmla="*/ 2147483646 h 2031"/>
                <a:gd name="T40" fmla="*/ 2147483646 w 2031"/>
                <a:gd name="T41" fmla="*/ 2147483646 h 2031"/>
                <a:gd name="T42" fmla="*/ 2147483646 w 2031"/>
                <a:gd name="T43" fmla="*/ 2147483646 h 2031"/>
                <a:gd name="T44" fmla="*/ 2147483646 w 2031"/>
                <a:gd name="T45" fmla="*/ 2147483646 h 2031"/>
                <a:gd name="T46" fmla="*/ 0 w 2031"/>
                <a:gd name="T47" fmla="*/ 2147483646 h 2031"/>
                <a:gd name="T48" fmla="*/ 0 w 2031"/>
                <a:gd name="T49" fmla="*/ 2147483646 h 2031"/>
                <a:gd name="T50" fmla="*/ 2147483646 w 2031"/>
                <a:gd name="T51" fmla="*/ 2147483646 h 2031"/>
                <a:gd name="T52" fmla="*/ 2147483646 w 2031"/>
                <a:gd name="T53" fmla="*/ 2147483646 h 2031"/>
                <a:gd name="T54" fmla="*/ 2147483646 w 2031"/>
                <a:gd name="T55" fmla="*/ 2147483646 h 2031"/>
                <a:gd name="T56" fmla="*/ 2147483646 w 2031"/>
                <a:gd name="T57" fmla="*/ 2147483646 h 2031"/>
                <a:gd name="T58" fmla="*/ 2147483646 w 2031"/>
                <a:gd name="T59" fmla="*/ 2147483646 h 2031"/>
                <a:gd name="T60" fmla="*/ 2147483646 w 2031"/>
                <a:gd name="T61" fmla="*/ 2147483646 h 2031"/>
                <a:gd name="T62" fmla="*/ 2147483646 w 2031"/>
                <a:gd name="T63" fmla="*/ 2147483646 h 2031"/>
                <a:gd name="T64" fmla="*/ 2147483646 w 2031"/>
                <a:gd name="T65" fmla="*/ 2147483646 h 2031"/>
                <a:gd name="T66" fmla="*/ 2147483646 w 2031"/>
                <a:gd name="T67" fmla="*/ 2147483646 h 2031"/>
                <a:gd name="T68" fmla="*/ 2147483646 w 2031"/>
                <a:gd name="T69" fmla="*/ 2147483646 h 2031"/>
                <a:gd name="T70" fmla="*/ 2147483646 w 2031"/>
                <a:gd name="T71" fmla="*/ 2147483646 h 2031"/>
                <a:gd name="T72" fmla="*/ 2147483646 w 2031"/>
                <a:gd name="T73" fmla="*/ 2147483646 h 2031"/>
                <a:gd name="T74" fmla="*/ 2147483646 w 2031"/>
                <a:gd name="T75" fmla="*/ 2147483646 h 2031"/>
                <a:gd name="T76" fmla="*/ 2147483646 w 2031"/>
                <a:gd name="T77" fmla="*/ 2147483646 h 2031"/>
                <a:gd name="T78" fmla="*/ 2147483646 w 2031"/>
                <a:gd name="T79" fmla="*/ 2147483646 h 2031"/>
                <a:gd name="T80" fmla="*/ 2147483646 w 2031"/>
                <a:gd name="T81" fmla="*/ 2147483646 h 2031"/>
                <a:gd name="T82" fmla="*/ 2147483646 w 2031"/>
                <a:gd name="T83" fmla="*/ 2147483646 h 2031"/>
                <a:gd name="T84" fmla="*/ 2147483646 w 2031"/>
                <a:gd name="T85" fmla="*/ 2147483646 h 2031"/>
                <a:gd name="T86" fmla="*/ 2147483646 w 2031"/>
                <a:gd name="T87" fmla="*/ 2147483646 h 2031"/>
                <a:gd name="T88" fmla="*/ 2147483646 w 2031"/>
                <a:gd name="T89" fmla="*/ 2147483646 h 2031"/>
                <a:gd name="T90" fmla="*/ 2147483646 w 2031"/>
                <a:gd name="T91" fmla="*/ 2147483646 h 2031"/>
                <a:gd name="T92" fmla="*/ 2147483646 w 2031"/>
                <a:gd name="T93" fmla="*/ 2147483646 h 2031"/>
                <a:gd name="T94" fmla="*/ 2147483646 w 2031"/>
                <a:gd name="T95" fmla="*/ 2147483646 h 2031"/>
                <a:gd name="T96" fmla="*/ 2147483646 w 2031"/>
                <a:gd name="T97" fmla="*/ 2147483646 h 2031"/>
                <a:gd name="T98" fmla="*/ 2147483646 w 2031"/>
                <a:gd name="T99" fmla="*/ 2147483646 h 2031"/>
                <a:gd name="T100" fmla="*/ 2147483646 w 2031"/>
                <a:gd name="T101" fmla="*/ 2147483646 h 2031"/>
                <a:gd name="T102" fmla="*/ 2147483646 w 2031"/>
                <a:gd name="T103" fmla="*/ 2147483646 h 2031"/>
                <a:gd name="T104" fmla="*/ 2147483646 w 2031"/>
                <a:gd name="T105" fmla="*/ 2147483646 h 2031"/>
                <a:gd name="T106" fmla="*/ 2147483646 w 2031"/>
                <a:gd name="T107" fmla="*/ 2147483646 h 2031"/>
                <a:gd name="T108" fmla="*/ 2147483646 w 2031"/>
                <a:gd name="T109" fmla="*/ 2147483646 h 2031"/>
                <a:gd name="T110" fmla="*/ 2147483646 w 2031"/>
                <a:gd name="T111" fmla="*/ 2147483646 h 20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31" h="2031">
                  <a:moveTo>
                    <a:pt x="1968" y="844"/>
                  </a:moveTo>
                  <a:lnTo>
                    <a:pt x="1968" y="844"/>
                  </a:lnTo>
                  <a:cubicBezTo>
                    <a:pt x="1718" y="781"/>
                    <a:pt x="1718" y="781"/>
                    <a:pt x="1718" y="781"/>
                  </a:cubicBezTo>
                  <a:cubicBezTo>
                    <a:pt x="1718" y="750"/>
                    <a:pt x="1686" y="687"/>
                    <a:pt x="1686" y="656"/>
                  </a:cubicBezTo>
                  <a:cubicBezTo>
                    <a:pt x="1811" y="437"/>
                    <a:pt x="1811" y="437"/>
                    <a:pt x="1811" y="437"/>
                  </a:cubicBezTo>
                  <a:cubicBezTo>
                    <a:pt x="1843" y="437"/>
                    <a:pt x="1811" y="406"/>
                    <a:pt x="1811" y="375"/>
                  </a:cubicBezTo>
                  <a:cubicBezTo>
                    <a:pt x="1624" y="219"/>
                    <a:pt x="1624" y="219"/>
                    <a:pt x="1624" y="219"/>
                  </a:cubicBezTo>
                  <a:cubicBezTo>
                    <a:pt x="1624" y="187"/>
                    <a:pt x="1593" y="187"/>
                    <a:pt x="1561" y="219"/>
                  </a:cubicBezTo>
                  <a:cubicBezTo>
                    <a:pt x="1374" y="344"/>
                    <a:pt x="1374" y="344"/>
                    <a:pt x="1374" y="344"/>
                  </a:cubicBezTo>
                  <a:cubicBezTo>
                    <a:pt x="1311" y="312"/>
                    <a:pt x="1280" y="312"/>
                    <a:pt x="1218" y="281"/>
                  </a:cubicBezTo>
                  <a:cubicBezTo>
                    <a:pt x="1186" y="31"/>
                    <a:pt x="1186" y="31"/>
                    <a:pt x="1186" y="31"/>
                  </a:cubicBezTo>
                  <a:cubicBezTo>
                    <a:pt x="1186" y="31"/>
                    <a:pt x="1155" y="0"/>
                    <a:pt x="1124" y="0"/>
                  </a:cubicBezTo>
                  <a:cubicBezTo>
                    <a:pt x="875" y="0"/>
                    <a:pt x="875" y="0"/>
                    <a:pt x="875" y="0"/>
                  </a:cubicBezTo>
                  <a:lnTo>
                    <a:pt x="844" y="31"/>
                  </a:lnTo>
                  <a:cubicBezTo>
                    <a:pt x="781" y="281"/>
                    <a:pt x="781" y="281"/>
                    <a:pt x="781" y="281"/>
                  </a:cubicBezTo>
                  <a:cubicBezTo>
                    <a:pt x="750" y="312"/>
                    <a:pt x="687" y="312"/>
                    <a:pt x="656" y="344"/>
                  </a:cubicBezTo>
                  <a:cubicBezTo>
                    <a:pt x="437" y="219"/>
                    <a:pt x="437" y="219"/>
                    <a:pt x="437" y="219"/>
                  </a:cubicBezTo>
                  <a:cubicBezTo>
                    <a:pt x="437" y="187"/>
                    <a:pt x="406" y="187"/>
                    <a:pt x="375" y="219"/>
                  </a:cubicBezTo>
                  <a:cubicBezTo>
                    <a:pt x="219" y="375"/>
                    <a:pt x="219" y="375"/>
                    <a:pt x="219" y="375"/>
                  </a:cubicBezTo>
                  <a:cubicBezTo>
                    <a:pt x="187" y="406"/>
                    <a:pt x="187" y="437"/>
                    <a:pt x="219" y="437"/>
                  </a:cubicBezTo>
                  <a:cubicBezTo>
                    <a:pt x="344" y="656"/>
                    <a:pt x="344" y="656"/>
                    <a:pt x="344" y="656"/>
                  </a:cubicBezTo>
                  <a:cubicBezTo>
                    <a:pt x="312" y="687"/>
                    <a:pt x="312" y="750"/>
                    <a:pt x="281" y="781"/>
                  </a:cubicBezTo>
                  <a:cubicBezTo>
                    <a:pt x="31" y="844"/>
                    <a:pt x="31" y="844"/>
                    <a:pt x="31" y="844"/>
                  </a:cubicBezTo>
                  <a:lnTo>
                    <a:pt x="0" y="875"/>
                  </a:lnTo>
                  <a:cubicBezTo>
                    <a:pt x="0" y="1124"/>
                    <a:pt x="0" y="1124"/>
                    <a:pt x="0" y="1124"/>
                  </a:cubicBezTo>
                  <a:cubicBezTo>
                    <a:pt x="0" y="1155"/>
                    <a:pt x="31" y="1186"/>
                    <a:pt x="31" y="1186"/>
                  </a:cubicBezTo>
                  <a:cubicBezTo>
                    <a:pt x="281" y="1218"/>
                    <a:pt x="281" y="1218"/>
                    <a:pt x="281" y="1218"/>
                  </a:cubicBezTo>
                  <a:cubicBezTo>
                    <a:pt x="312" y="1280"/>
                    <a:pt x="312" y="1311"/>
                    <a:pt x="344" y="1374"/>
                  </a:cubicBezTo>
                  <a:cubicBezTo>
                    <a:pt x="219" y="1561"/>
                    <a:pt x="219" y="1561"/>
                    <a:pt x="219" y="1561"/>
                  </a:cubicBezTo>
                  <a:cubicBezTo>
                    <a:pt x="187" y="1593"/>
                    <a:pt x="187" y="1624"/>
                    <a:pt x="219" y="1624"/>
                  </a:cubicBezTo>
                  <a:cubicBezTo>
                    <a:pt x="375" y="1811"/>
                    <a:pt x="375" y="1811"/>
                    <a:pt x="375" y="1811"/>
                  </a:cubicBezTo>
                  <a:cubicBezTo>
                    <a:pt x="406" y="1811"/>
                    <a:pt x="437" y="1811"/>
                    <a:pt x="437" y="1811"/>
                  </a:cubicBezTo>
                  <a:cubicBezTo>
                    <a:pt x="656" y="1686"/>
                    <a:pt x="656" y="1686"/>
                    <a:pt x="656" y="1686"/>
                  </a:cubicBezTo>
                  <a:cubicBezTo>
                    <a:pt x="687" y="1686"/>
                    <a:pt x="750" y="1718"/>
                    <a:pt x="781" y="1718"/>
                  </a:cubicBezTo>
                  <a:cubicBezTo>
                    <a:pt x="844" y="1968"/>
                    <a:pt x="844" y="1968"/>
                    <a:pt x="844" y="1968"/>
                  </a:cubicBezTo>
                  <a:cubicBezTo>
                    <a:pt x="844" y="1999"/>
                    <a:pt x="875" y="2030"/>
                    <a:pt x="875" y="2030"/>
                  </a:cubicBezTo>
                  <a:cubicBezTo>
                    <a:pt x="1124" y="2030"/>
                    <a:pt x="1124" y="2030"/>
                    <a:pt x="1124" y="2030"/>
                  </a:cubicBezTo>
                  <a:cubicBezTo>
                    <a:pt x="1155" y="2030"/>
                    <a:pt x="1186" y="1999"/>
                    <a:pt x="1186" y="1968"/>
                  </a:cubicBezTo>
                  <a:cubicBezTo>
                    <a:pt x="1218" y="1749"/>
                    <a:pt x="1218" y="1749"/>
                    <a:pt x="1218" y="1749"/>
                  </a:cubicBezTo>
                  <a:cubicBezTo>
                    <a:pt x="1280" y="1718"/>
                    <a:pt x="1311" y="1686"/>
                    <a:pt x="1374" y="1686"/>
                  </a:cubicBezTo>
                  <a:cubicBezTo>
                    <a:pt x="1561" y="1811"/>
                    <a:pt x="1561" y="1811"/>
                    <a:pt x="1561" y="1811"/>
                  </a:cubicBezTo>
                  <a:cubicBezTo>
                    <a:pt x="1593" y="1843"/>
                    <a:pt x="1624" y="1811"/>
                    <a:pt x="1624" y="1811"/>
                  </a:cubicBezTo>
                  <a:cubicBezTo>
                    <a:pt x="1811" y="1624"/>
                    <a:pt x="1811" y="1624"/>
                    <a:pt x="1811" y="1624"/>
                  </a:cubicBezTo>
                  <a:cubicBezTo>
                    <a:pt x="1811" y="1624"/>
                    <a:pt x="1811" y="1593"/>
                    <a:pt x="1811" y="1561"/>
                  </a:cubicBezTo>
                  <a:cubicBezTo>
                    <a:pt x="1686" y="1374"/>
                    <a:pt x="1686" y="1374"/>
                    <a:pt x="1686" y="1374"/>
                  </a:cubicBezTo>
                  <a:cubicBezTo>
                    <a:pt x="1686" y="1311"/>
                    <a:pt x="1718" y="1280"/>
                    <a:pt x="1718" y="1218"/>
                  </a:cubicBezTo>
                  <a:cubicBezTo>
                    <a:pt x="1968" y="1186"/>
                    <a:pt x="1968" y="1186"/>
                    <a:pt x="1968" y="1186"/>
                  </a:cubicBezTo>
                  <a:cubicBezTo>
                    <a:pt x="1999" y="1186"/>
                    <a:pt x="2030" y="1155"/>
                    <a:pt x="2030" y="1124"/>
                  </a:cubicBezTo>
                  <a:cubicBezTo>
                    <a:pt x="2030" y="875"/>
                    <a:pt x="2030" y="875"/>
                    <a:pt x="2030" y="875"/>
                  </a:cubicBezTo>
                  <a:cubicBezTo>
                    <a:pt x="2030" y="875"/>
                    <a:pt x="1999" y="844"/>
                    <a:pt x="1968" y="844"/>
                  </a:cubicBezTo>
                  <a:close/>
                  <a:moveTo>
                    <a:pt x="1000" y="1436"/>
                  </a:moveTo>
                  <a:lnTo>
                    <a:pt x="1000" y="1436"/>
                  </a:lnTo>
                  <a:cubicBezTo>
                    <a:pt x="781" y="1436"/>
                    <a:pt x="594" y="1249"/>
                    <a:pt x="594" y="1000"/>
                  </a:cubicBezTo>
                  <a:cubicBezTo>
                    <a:pt x="594" y="781"/>
                    <a:pt x="781" y="594"/>
                    <a:pt x="1000" y="594"/>
                  </a:cubicBezTo>
                  <a:cubicBezTo>
                    <a:pt x="1249" y="594"/>
                    <a:pt x="1436" y="781"/>
                    <a:pt x="1436" y="1000"/>
                  </a:cubicBezTo>
                  <a:cubicBezTo>
                    <a:pt x="1436" y="1249"/>
                    <a:pt x="1249" y="1436"/>
                    <a:pt x="1000" y="143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sz="703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6BEE24-BDEB-FB4A-A051-0029F4FB7FB3}"/>
                </a:ext>
              </a:extLst>
            </p:cNvPr>
            <p:cNvSpPr/>
            <p:nvPr/>
          </p:nvSpPr>
          <p:spPr>
            <a:xfrm>
              <a:off x="10461209" y="5379718"/>
              <a:ext cx="5806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(3gpp)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1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90478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18E3A-CA43-454D-BCCC-C436F71BC925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8EFD22-8416-874D-AF54-B54E47C2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/>
        </p:blipFill>
        <p:spPr>
          <a:xfrm>
            <a:off x="7265071" y="2298537"/>
            <a:ext cx="3607650" cy="15457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4FC3C6-D2F4-724F-9EEF-96D217EEC764}"/>
              </a:ext>
            </a:extLst>
          </p:cNvPr>
          <p:cNvSpPr/>
          <p:nvPr/>
        </p:nvSpPr>
        <p:spPr>
          <a:xfrm>
            <a:off x="4630057" y="5964865"/>
            <a:ext cx="7352836" cy="461765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Because </a:t>
            </a:r>
            <a:r>
              <a:rPr lang="en-US" dirty="0" err="1"/>
              <a:t>CoMP</a:t>
            </a:r>
            <a:r>
              <a:rPr lang="en-US" dirty="0"/>
              <a:t> decision is an “imbalanced” classification, DNN does better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B90CE-22B3-0B46-A573-31084FC78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1" y="2271703"/>
            <a:ext cx="4985412" cy="100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799DB-F542-204C-AFD8-588CB7A68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66" y="4247229"/>
            <a:ext cx="6602752" cy="1225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9EDC94-9953-EA49-8A3F-EB93EB4E785A}"/>
              </a:ext>
            </a:extLst>
          </p:cNvPr>
          <p:cNvSpPr/>
          <p:nvPr/>
        </p:nvSpPr>
        <p:spPr>
          <a:xfrm>
            <a:off x="0" y="6151984"/>
            <a:ext cx="4088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CoMP</a:t>
            </a:r>
            <a:r>
              <a:rPr lang="en-US" sz="1200" dirty="0"/>
              <a:t>: Coordinated Multipoint, DNN: Deep Neural Network, </a:t>
            </a:r>
            <a:br>
              <a:rPr lang="en-US" sz="1200" dirty="0"/>
            </a:br>
            <a:r>
              <a:rPr lang="en-US" sz="1200" dirty="0"/>
              <a:t>PRB: Physical Resource Block, SVM: Support Vector Machine.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AB614F-14F8-E444-A875-16D93497118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32" y="906602"/>
            <a:ext cx="8691689" cy="1302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5E11D-B4AB-5240-9266-6E5DC15976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5" y="3340577"/>
            <a:ext cx="3945470" cy="291445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9540C3C-F2F6-7046-843E-7653BCF34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8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90478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51356C68-89F4-8E41-A383-E053415352C4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137F97-7D79-3949-B4CF-4D3BCE622809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6A4D98A-4A0D-7F4B-A955-90A7CB11CF56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5DCA0E-6DE1-F047-AC50-51B1FECA83A4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More features and more complicated models lead to better performance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A503C6-C952-C746-9466-1A3962185CF2}"/>
              </a:ext>
            </a:extLst>
          </p:cNvPr>
          <p:cNvSpPr/>
          <p:nvPr/>
        </p:nvSpPr>
        <p:spPr>
          <a:xfrm>
            <a:off x="406401" y="761168"/>
            <a:ext cx="11324682" cy="5639632"/>
          </a:xfrm>
          <a:prstGeom prst="roundRect">
            <a:avLst>
              <a:gd name="adj" fmla="val 2090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8F56CC-5A22-DC4B-B279-B4D9088132C8}"/>
              </a:ext>
            </a:extLst>
          </p:cNvPr>
          <p:cNvSpPr/>
          <p:nvPr/>
        </p:nvSpPr>
        <p:spPr>
          <a:xfrm>
            <a:off x="5043714" y="3850393"/>
            <a:ext cx="5450114" cy="1669956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A964A-FD73-754F-92C3-A371216BD4C4}"/>
              </a:ext>
            </a:extLst>
          </p:cNvPr>
          <p:cNvSpPr/>
          <p:nvPr/>
        </p:nvSpPr>
        <p:spPr>
          <a:xfrm>
            <a:off x="1703565" y="1969893"/>
            <a:ext cx="8790263" cy="1308658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312B67F-2C31-6E42-85A4-B911B5898B3C}"/>
              </a:ext>
            </a:extLst>
          </p:cNvPr>
          <p:cNvSpPr/>
          <p:nvPr/>
        </p:nvSpPr>
        <p:spPr>
          <a:xfrm>
            <a:off x="1703565" y="1588678"/>
            <a:ext cx="8790263" cy="381215"/>
          </a:xfrm>
          <a:prstGeom prst="roundRect">
            <a:avLst>
              <a:gd name="adj" fmla="val 3341"/>
            </a:avLst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Optimize users’ achievable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0D6C8-1FC0-A441-96AD-6A0676EA011A}"/>
              </a:ext>
            </a:extLst>
          </p:cNvPr>
          <p:cNvSpPr txBox="1"/>
          <p:nvPr/>
        </p:nvSpPr>
        <p:spPr>
          <a:xfrm>
            <a:off x="1813292" y="2157229"/>
            <a:ext cx="8570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Achievable rate depends on a group of features, some of which have opposing effects on the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use of a data-driven approach to find an improved achievable rate is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Higher transmission rank does not always lead to better achievable rates.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6CA83C-391C-2E4B-A81C-659FECF18BB8}"/>
              </a:ext>
            </a:extLst>
          </p:cNvPr>
          <p:cNvSpPr/>
          <p:nvPr/>
        </p:nvSpPr>
        <p:spPr>
          <a:xfrm>
            <a:off x="5043714" y="3332907"/>
            <a:ext cx="5450114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Dynamic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516C350-CC0E-AA46-86CA-4C3EDA384890}"/>
              </a:ext>
            </a:extLst>
          </p:cNvPr>
          <p:cNvSpPr/>
          <p:nvPr/>
        </p:nvSpPr>
        <p:spPr>
          <a:xfrm>
            <a:off x="5122640" y="5095677"/>
            <a:ext cx="1847515" cy="377318"/>
          </a:xfrm>
          <a:prstGeom prst="roundRect">
            <a:avLst/>
          </a:prstGeom>
          <a:solidFill>
            <a:srgbClr val="0096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SVM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DE3AB5-8CCB-3A44-A79B-5991DCB325CA}"/>
              </a:ext>
            </a:extLst>
          </p:cNvPr>
          <p:cNvSpPr/>
          <p:nvPr/>
        </p:nvSpPr>
        <p:spPr>
          <a:xfrm>
            <a:off x="1680707" y="3835799"/>
            <a:ext cx="3253279" cy="1673341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68F7C49-54D9-3E44-80A2-9E652186D368}"/>
              </a:ext>
            </a:extLst>
          </p:cNvPr>
          <p:cNvSpPr/>
          <p:nvPr/>
        </p:nvSpPr>
        <p:spPr>
          <a:xfrm>
            <a:off x="1680707" y="3337066"/>
            <a:ext cx="3253279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Static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488EAA-1193-0449-AB13-D79FAF02B06D}"/>
              </a:ext>
            </a:extLst>
          </p:cNvPr>
          <p:cNvSpPr/>
          <p:nvPr/>
        </p:nvSpPr>
        <p:spPr>
          <a:xfrm>
            <a:off x="1707495" y="3931130"/>
            <a:ext cx="3209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Triggers rank-2 based on reported SINR (absolute cutoff).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F8CC7B-36ED-9749-91AC-D9E34299822B}"/>
              </a:ext>
            </a:extLst>
          </p:cNvPr>
          <p:cNvSpPr/>
          <p:nvPr/>
        </p:nvSpPr>
        <p:spPr>
          <a:xfrm>
            <a:off x="5167005" y="3885138"/>
            <a:ext cx="545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Triggers rank-2 based on a surrogate function based on deep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surrogate function is relearned every time the channel coherence time passes.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9D8C1CD-DB7C-3347-80A3-F1FCCE1E6A67}"/>
              </a:ext>
            </a:extLst>
          </p:cNvPr>
          <p:cNvSpPr/>
          <p:nvPr/>
        </p:nvSpPr>
        <p:spPr>
          <a:xfrm>
            <a:off x="8536585" y="5095677"/>
            <a:ext cx="1847515" cy="377318"/>
          </a:xfrm>
          <a:prstGeom prst="roundRect">
            <a:avLst/>
          </a:prstGeom>
          <a:solidFill>
            <a:srgbClr val="000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DNN</a:t>
            </a:r>
          </a:p>
        </p:txBody>
      </p:sp>
    </p:spTree>
    <p:extLst>
      <p:ext uri="{BB962C8B-B14F-4D97-AF65-F5344CB8AC3E}">
        <p14:creationId xmlns:p14="http://schemas.microsoft.com/office/powerpoint/2010/main" val="12880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1363" y="1707474"/>
            <a:ext cx="9929275" cy="120722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D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EEP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L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EARNING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REDICTIVE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WITCHING IN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W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IRELESS </a:t>
            </a:r>
            <a:r>
              <a:rPr lang="en-US" sz="44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ETWORKS</a:t>
            </a:r>
            <a:endParaRPr lang="en-US" sz="3200" dirty="0">
              <a:solidFill>
                <a:srgbClr val="00206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3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6D28C7-6409-B44E-8D0E-3C8D970D19AC}"/>
              </a:ext>
            </a:extLst>
          </p:cNvPr>
          <p:cNvSpPr txBox="1">
            <a:spLocks/>
          </p:cNvSpPr>
          <p:nvPr/>
        </p:nvSpPr>
        <p:spPr>
          <a:xfrm>
            <a:off x="944670" y="4168426"/>
            <a:ext cx="10230895" cy="202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[1] F. B. Mismar,  A. </a:t>
            </a:r>
            <a:r>
              <a:rPr lang="en-US" altLang="ko-KR" sz="1400" dirty="0" err="1">
                <a:latin typeface="Gill Sans MT" charset="0"/>
                <a:ea typeface="Gill Sans MT" charset="0"/>
                <a:cs typeface="Gill Sans MT" charset="0"/>
              </a:rPr>
              <a:t>AlAmmouri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,  A. </a:t>
            </a:r>
            <a:r>
              <a:rPr lang="en-US" altLang="ko-KR" sz="1400" dirty="0" err="1">
                <a:latin typeface="Gill Sans MT" charset="0"/>
                <a:ea typeface="Gill Sans MT" charset="0"/>
                <a:cs typeface="Gill Sans MT" charset="0"/>
              </a:rPr>
              <a:t>Alkhateeb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,  J. G. Andrews, and B. L. Evans,  “Deep Learning Predictive Band Switching in Wireless Networks,” </a:t>
            </a:r>
            <a:r>
              <a:rPr lang="en-US" altLang="ko-KR" sz="1400" i="1" dirty="0">
                <a:latin typeface="Gill Sans MT" charset="0"/>
                <a:ea typeface="Gill Sans MT" charset="0"/>
                <a:cs typeface="Gill Sans MT" charset="0"/>
              </a:rPr>
              <a:t>IEEE Transactions on Wireless Communication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s, submitted Oct. 2, 2019.</a:t>
            </a:r>
          </a:p>
          <a:p>
            <a:pPr algn="l"/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[2]</a:t>
            </a:r>
            <a:r>
              <a:rPr lang="ko-KR" altLang="en-US" sz="1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F. B. Mismar and B. L. Evans,  “Partially Blind Handovers for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mmWave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New Radio Aided by Sub-6 GHz LTE Signaling,”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Proceedings of IEEE International Conference on Communications Workshops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 May 2018.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E48AB-498A-A142-9C70-B8965BEC1673}"/>
              </a:ext>
            </a:extLst>
          </p:cNvPr>
          <p:cNvSpPr txBox="1"/>
          <p:nvPr/>
        </p:nvSpPr>
        <p:spPr>
          <a:xfrm>
            <a:off x="2460325" y="3526841"/>
            <a:ext cx="727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Discussed in the PhD Qualifying Exam and Included in the PhD Dissertation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ACBCA-8436-2249-8C2A-13BB95E1B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2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4BFA-DBDA-1F49-9C54-B48E2E54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B964F-21D0-ED4D-9B9B-E1BAB3CEAFE7}"/>
              </a:ext>
            </a:extLst>
          </p:cNvPr>
          <p:cNvSpPr txBox="1"/>
          <p:nvPr/>
        </p:nvSpPr>
        <p:spPr>
          <a:xfrm>
            <a:off x="870424" y="1309781"/>
            <a:ext cx="10902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Users want to switch to a different frequency band if they expect to get higher throughput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Switching between frequency bands requires a “measurement gap” which reduces user throughput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0DF4E-4415-A74D-BEFC-9F87A2E5F472}"/>
              </a:ext>
            </a:extLst>
          </p:cNvPr>
          <p:cNvSpPr txBox="1"/>
          <p:nvPr/>
        </p:nvSpPr>
        <p:spPr>
          <a:xfrm>
            <a:off x="493463" y="909054"/>
            <a:ext cx="157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92683-6BD0-5340-A16C-177B94BE0335}"/>
              </a:ext>
            </a:extLst>
          </p:cNvPr>
          <p:cNvSpPr txBox="1"/>
          <p:nvPr/>
        </p:nvSpPr>
        <p:spPr>
          <a:xfrm>
            <a:off x="493463" y="303101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F7FE9-5373-F54E-887D-FFC03E0D0750}"/>
              </a:ext>
            </a:extLst>
          </p:cNvPr>
          <p:cNvSpPr txBox="1"/>
          <p:nvPr/>
        </p:nvSpPr>
        <p:spPr>
          <a:xfrm>
            <a:off x="493464" y="2113695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Goal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4682A-7A30-3246-992F-374F907B2DFE}"/>
              </a:ext>
            </a:extLst>
          </p:cNvPr>
          <p:cNvSpPr txBox="1"/>
          <p:nvPr/>
        </p:nvSpPr>
        <p:spPr>
          <a:xfrm>
            <a:off x="493463" y="4835417"/>
            <a:ext cx="174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12753-568F-364E-A6C6-4E9DA99C1545}"/>
              </a:ext>
            </a:extLst>
          </p:cNvPr>
          <p:cNvSpPr txBox="1"/>
          <p:nvPr/>
        </p:nvSpPr>
        <p:spPr>
          <a:xfrm>
            <a:off x="870424" y="2558834"/>
            <a:ext cx="1090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Improve user throughput by exploiting the spatial correlation to eliminate </a:t>
            </a:r>
            <a:r>
              <a:rPr lang="en-US" sz="2000" dirty="0"/>
              <a:t>the measurement gap</a:t>
            </a:r>
            <a:endParaRPr lang="en-US" sz="2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93373-5F0F-DB41-BC6E-F3FFA3C29B76}"/>
              </a:ext>
            </a:extLst>
          </p:cNvPr>
          <p:cNvSpPr txBox="1"/>
          <p:nvPr/>
        </p:nvSpPr>
        <p:spPr>
          <a:xfrm>
            <a:off x="870424" y="3465161"/>
            <a:ext cx="10902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Band switch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request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threshold </a:t>
            </a:r>
            <a:r>
              <a:rPr lang="en-US" sz="2000" dirty="0"/>
              <a:t>which defines the rate below which UE requests a band switch</a:t>
            </a:r>
            <a:endParaRPr lang="en-US" sz="2000" dirty="0">
              <a:latin typeface="+mj-lt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Band switch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grant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threshold </a:t>
            </a:r>
            <a:r>
              <a:rPr lang="en-US" sz="2000" dirty="0"/>
              <a:t>which defines the rate above which the UE request is granted</a:t>
            </a:r>
            <a:endParaRPr lang="ar-SA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Percentage of users </a:t>
            </a:r>
            <a:r>
              <a:rPr lang="en-US" sz="2000" dirty="0"/>
              <a:t>in sub-6 GHz or </a:t>
            </a:r>
            <a:r>
              <a:rPr lang="en-US" sz="2000" dirty="0" err="1"/>
              <a:t>mmWave</a:t>
            </a:r>
            <a:r>
              <a:rPr lang="en-US" sz="2000" dirty="0"/>
              <a:t> vs total users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/>
              <a:t>User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spatial coordinates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4CDE3-88CA-9E4F-9CF1-4D00C9AFE44C}"/>
              </a:ext>
            </a:extLst>
          </p:cNvPr>
          <p:cNvSpPr txBox="1"/>
          <p:nvPr/>
        </p:nvSpPr>
        <p:spPr>
          <a:xfrm>
            <a:off x="870424" y="5287643"/>
            <a:ext cx="1090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Employ a data-driven approach using a ray-tracing dataset</a:t>
            </a:r>
            <a:endParaRPr lang="ar-SA" sz="2000" dirty="0">
              <a:latin typeface="+mj-lt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Use deep learning to rank the downlink channel quality based on the users’ coordinates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Grant a band switch if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predicted</a:t>
            </a:r>
            <a:r>
              <a:rPr lang="en-US" sz="2000" dirty="0">
                <a:latin typeface="+mj-lt"/>
              </a:rPr>
              <a:t> to improve the user throughput (no need for the gap)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74CDC4-ACD9-5241-99DE-4FBB60E6E280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</p:spTree>
    <p:extLst>
      <p:ext uri="{BB962C8B-B14F-4D97-AF65-F5344CB8AC3E}">
        <p14:creationId xmlns:p14="http://schemas.microsoft.com/office/powerpoint/2010/main" val="4278059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YSTEM MODEL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B9280A-B41F-2640-9597-AE7CD87109E5}"/>
              </a:ext>
            </a:extLst>
          </p:cNvPr>
          <p:cNvSpPr txBox="1"/>
          <p:nvPr/>
        </p:nvSpPr>
        <p:spPr>
          <a:xfrm>
            <a:off x="505318" y="794098"/>
            <a:ext cx="339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Multi-user downlink system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BBBEDA-35F4-B444-91FF-2F491353BA4C}"/>
              </a:ext>
            </a:extLst>
          </p:cNvPr>
          <p:cNvSpPr txBox="1"/>
          <p:nvPr/>
        </p:nvSpPr>
        <p:spPr>
          <a:xfrm>
            <a:off x="848692" y="1134646"/>
            <a:ext cx="589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Single-cell with multiple transmit antennas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Sub-6 GHz and </a:t>
            </a:r>
            <a:r>
              <a:rPr lang="en-US" dirty="0" err="1"/>
              <a:t>mmWave</a:t>
            </a:r>
            <a:r>
              <a:rPr lang="en-US" dirty="0"/>
              <a:t> bands (28 GHz)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Analog beamforming using DFT-based codebook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BD544F-3F4F-084F-9851-F593EEE228C2}"/>
              </a:ext>
            </a:extLst>
          </p:cNvPr>
          <p:cNvSpPr txBox="1"/>
          <p:nvPr/>
        </p:nvSpPr>
        <p:spPr>
          <a:xfrm>
            <a:off x="3497242" y="3645238"/>
            <a:ext cx="161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beamforming precoder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7C315A-98B7-534F-A787-C4AD4DAE497E}"/>
              </a:ext>
            </a:extLst>
          </p:cNvPr>
          <p:cNvSpPr txBox="1"/>
          <p:nvPr/>
        </p:nvSpPr>
        <p:spPr>
          <a:xfrm>
            <a:off x="2324990" y="4232379"/>
            <a:ext cx="2898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transmit power and large scale channel gain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3753C-030C-EC48-A166-75062EE0EFC0}"/>
              </a:ext>
            </a:extLst>
          </p:cNvPr>
          <p:cNvSpPr txBox="1"/>
          <p:nvPr/>
        </p:nvSpPr>
        <p:spPr>
          <a:xfrm>
            <a:off x="5044382" y="33843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Gaussian noise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94D128-B773-9242-971A-BC96418B286A}"/>
              </a:ext>
            </a:extLst>
          </p:cNvPr>
          <p:cNvSpPr txBox="1"/>
          <p:nvPr/>
        </p:nvSpPr>
        <p:spPr>
          <a:xfrm>
            <a:off x="469890" y="4599931"/>
            <a:ext cx="606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received SINR for the  -</a:t>
            </a:r>
            <a:r>
              <a:rPr lang="en-US" sz="2000" dirty="0" err="1"/>
              <a:t>th</a:t>
            </a:r>
            <a:r>
              <a:rPr lang="en-US" sz="2000" dirty="0"/>
              <a:t> user at the  -</a:t>
            </a:r>
            <a:r>
              <a:rPr lang="en-US" sz="2000" dirty="0" err="1"/>
              <a:t>th</a:t>
            </a:r>
            <a:r>
              <a:rPr lang="en-US" sz="2000" dirty="0"/>
              <a:t> frequency band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D572B5-DE57-9D49-85B4-81F852B5F451}"/>
              </a:ext>
            </a:extLst>
          </p:cNvPr>
          <p:cNvSpPr txBox="1"/>
          <p:nvPr/>
        </p:nvSpPr>
        <p:spPr>
          <a:xfrm>
            <a:off x="5615328" y="2951671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[Tse05]</a:t>
            </a:r>
          </a:p>
        </p:txBody>
      </p:sp>
      <p:cxnSp>
        <p:nvCxnSpPr>
          <p:cNvPr id="198" name="Elbow Connector 197">
            <a:extLst>
              <a:ext uri="{FF2B5EF4-FFF2-40B4-BE49-F238E27FC236}">
                <a16:creationId xmlns:a16="http://schemas.microsoft.com/office/drawing/2014/main" id="{5D4CF25F-54AC-DD43-8A9E-34311500CEF7}"/>
              </a:ext>
            </a:extLst>
          </p:cNvPr>
          <p:cNvCxnSpPr>
            <a:cxnSpLocks/>
          </p:cNvCxnSpPr>
          <p:nvPr/>
        </p:nvCxnSpPr>
        <p:spPr>
          <a:xfrm rot="10800000">
            <a:off x="3214424" y="3207190"/>
            <a:ext cx="282818" cy="547517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:a16="http://schemas.microsoft.com/office/drawing/2014/main" id="{74E9F311-0FB3-5D44-960F-3E12F8CF9BF0}"/>
              </a:ext>
            </a:extLst>
          </p:cNvPr>
          <p:cNvCxnSpPr>
            <a:cxnSpLocks/>
          </p:cNvCxnSpPr>
          <p:nvPr/>
        </p:nvCxnSpPr>
        <p:spPr>
          <a:xfrm rot="10800000">
            <a:off x="2156897" y="3201349"/>
            <a:ext cx="153817" cy="1164775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92D81E07-6D6C-194F-B20A-D427C7D91671}"/>
              </a:ext>
            </a:extLst>
          </p:cNvPr>
          <p:cNvSpPr txBox="1"/>
          <p:nvPr/>
        </p:nvSpPr>
        <p:spPr>
          <a:xfrm>
            <a:off x="509252" y="2383837"/>
            <a:ext cx="637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Signal model for the  -</a:t>
            </a:r>
            <a:r>
              <a:rPr lang="en-US" sz="2000" dirty="0" err="1"/>
              <a:t>th</a:t>
            </a:r>
            <a:r>
              <a:rPr lang="en-US" sz="2000" dirty="0"/>
              <a:t> user at the  -</a:t>
            </a:r>
            <a:r>
              <a:rPr lang="en-US" sz="2000" dirty="0" err="1"/>
              <a:t>th</a:t>
            </a:r>
            <a:r>
              <a:rPr lang="en-US" sz="2000" dirty="0"/>
              <a:t> frequency band:</a:t>
            </a:r>
          </a:p>
        </p:txBody>
      </p: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6D7AC5D6-3AA5-FD45-8C90-B7B5A38D9EFD}"/>
              </a:ext>
            </a:extLst>
          </p:cNvPr>
          <p:cNvCxnSpPr>
            <a:cxnSpLocks/>
          </p:cNvCxnSpPr>
          <p:nvPr/>
        </p:nvCxnSpPr>
        <p:spPr>
          <a:xfrm rot="10800000">
            <a:off x="4713136" y="3229861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623278A-7242-1042-B5B1-3C7AC9BCE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900" y="2531777"/>
            <a:ext cx="762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66D14-7C1F-2440-8993-08EB619E0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205" y="4723868"/>
            <a:ext cx="76200" cy="17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84CA7-25EF-D440-9ECE-D837B9A5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08" y="4732844"/>
            <a:ext cx="114300" cy="228600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59BDE9ED-CDA6-7A46-A9C8-3F42422BC47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346274" y="3490213"/>
            <a:ext cx="840047" cy="258429"/>
          </a:xfrm>
          <a:prstGeom prst="bentConnector3">
            <a:avLst>
              <a:gd name="adj1" fmla="val 758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728C542-77EE-D247-804C-B18893DCF9FA}"/>
              </a:ext>
            </a:extLst>
          </p:cNvPr>
          <p:cNvSpPr txBox="1"/>
          <p:nvPr/>
        </p:nvSpPr>
        <p:spPr>
          <a:xfrm>
            <a:off x="2916792" y="3895258"/>
            <a:ext cx="1101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channel vector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1F5AC-DE8C-7548-B7C1-7828B5A5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59"/>
          <a:stretch/>
        </p:blipFill>
        <p:spPr>
          <a:xfrm>
            <a:off x="888440" y="2781408"/>
            <a:ext cx="4223603" cy="429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C3F5F-F663-D14D-990E-86AE53DFC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378" y="2516298"/>
            <a:ext cx="114300" cy="22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33853-718C-3349-9FF9-3DC4086EE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63"/>
          <a:stretch/>
        </p:blipFill>
        <p:spPr>
          <a:xfrm>
            <a:off x="864475" y="5374920"/>
            <a:ext cx="3848661" cy="7265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1DEA91-4822-0F47-B5A3-0AA3F5D98634}"/>
              </a:ext>
            </a:extLst>
          </p:cNvPr>
          <p:cNvSpPr txBox="1"/>
          <p:nvPr/>
        </p:nvSpPr>
        <p:spPr>
          <a:xfrm>
            <a:off x="4196137" y="6217452"/>
            <a:ext cx="2494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SINR-optimal beamforming precoder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87193196-4AF2-0A42-9017-A9185397740A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>
            <a:off x="3901505" y="5999172"/>
            <a:ext cx="294632" cy="356781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B46796C7-DBFE-D94D-AFDE-0EA0A25F1B4F}"/>
              </a:ext>
            </a:extLst>
          </p:cNvPr>
          <p:cNvCxnSpPr>
            <a:cxnSpLocks/>
          </p:cNvCxnSpPr>
          <p:nvPr/>
        </p:nvCxnSpPr>
        <p:spPr>
          <a:xfrm flipV="1">
            <a:off x="2156896" y="6113550"/>
            <a:ext cx="249637" cy="183976"/>
          </a:xfrm>
          <a:prstGeom prst="bentConnector3">
            <a:avLst>
              <a:gd name="adj1" fmla="val 9942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2ED547-9C13-A646-B589-0EDBB376B715}"/>
              </a:ext>
            </a:extLst>
          </p:cNvPr>
          <p:cNvSpPr txBox="1"/>
          <p:nvPr/>
        </p:nvSpPr>
        <p:spPr>
          <a:xfrm>
            <a:off x="1197723" y="6149492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noise power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1271BE-C3EC-9A4F-AD1F-4716F0906A5A}"/>
              </a:ext>
            </a:extLst>
          </p:cNvPr>
          <p:cNvCxnSpPr/>
          <p:nvPr/>
        </p:nvCxnSpPr>
        <p:spPr>
          <a:xfrm>
            <a:off x="6916060" y="928914"/>
            <a:ext cx="0" cy="5190464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C0D67C3-A6B7-054F-B8ED-EF0E8B286605}"/>
              </a:ext>
            </a:extLst>
          </p:cNvPr>
          <p:cNvSpPr txBox="1"/>
          <p:nvPr/>
        </p:nvSpPr>
        <p:spPr>
          <a:xfrm>
            <a:off x="7126423" y="794098"/>
            <a:ext cx="487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The received </a:t>
            </a:r>
            <a:r>
              <a:rPr lang="en-US" sz="2000" i="1" dirty="0"/>
              <a:t>instantaneous</a:t>
            </a:r>
            <a:r>
              <a:rPr lang="en-US" sz="2000" dirty="0"/>
              <a:t> rate for</a:t>
            </a:r>
            <a:br>
              <a:rPr lang="en-US" sz="2000" dirty="0"/>
            </a:br>
            <a:r>
              <a:rPr lang="en-US" sz="2000" dirty="0"/>
              <a:t>the  -</a:t>
            </a:r>
            <a:r>
              <a:rPr lang="en-US" sz="2000" dirty="0" err="1"/>
              <a:t>th</a:t>
            </a:r>
            <a:r>
              <a:rPr lang="en-US" sz="2000" dirty="0"/>
              <a:t> user at the  -</a:t>
            </a:r>
            <a:r>
              <a:rPr lang="en-US" sz="2000" dirty="0" err="1"/>
              <a:t>th</a:t>
            </a:r>
            <a:r>
              <a:rPr lang="en-US" sz="2000" dirty="0"/>
              <a:t> frequency band: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1656020-B8DB-CC4C-998F-DD449FE3F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110" y="1216775"/>
            <a:ext cx="76200" cy="177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CC8A54-8F09-2945-93B6-80B71F23A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686" y="1217892"/>
            <a:ext cx="114300" cy="2286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F8400B-B00E-4B4A-93B0-0E2DABFE33C9}"/>
              </a:ext>
            </a:extLst>
          </p:cNvPr>
          <p:cNvSpPr txBox="1"/>
          <p:nvPr/>
        </p:nvSpPr>
        <p:spPr>
          <a:xfrm>
            <a:off x="10567220" y="2531777"/>
            <a:ext cx="1072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received SINR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93983747-EB32-D14B-AD80-F321D8C0CCF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70381" y="2311906"/>
            <a:ext cx="655527" cy="110230"/>
          </a:xfrm>
          <a:prstGeom prst="bentConnector3">
            <a:avLst>
              <a:gd name="adj1" fmla="val -926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BEDC525A-C0DE-5A4C-9512-145B1F4680B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98886" y="2320622"/>
            <a:ext cx="669460" cy="106730"/>
          </a:xfrm>
          <a:prstGeom prst="bentConnector3">
            <a:avLst>
              <a:gd name="adj1" fmla="val 121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43B231C-8135-EB45-9F48-60F138BCD562}"/>
              </a:ext>
            </a:extLst>
          </p:cNvPr>
          <p:cNvSpPr txBox="1"/>
          <p:nvPr/>
        </p:nvSpPr>
        <p:spPr>
          <a:xfrm>
            <a:off x="8044485" y="2550673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bandwidth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31263A01-516A-2140-BFB6-D36F2D918A2C}"/>
              </a:ext>
            </a:extLst>
          </p:cNvPr>
          <p:cNvCxnSpPr>
            <a:cxnSpLocks/>
          </p:cNvCxnSpPr>
          <p:nvPr/>
        </p:nvCxnSpPr>
        <p:spPr>
          <a:xfrm rot="16200000" flipV="1">
            <a:off x="9440097" y="4774161"/>
            <a:ext cx="754881" cy="120697"/>
          </a:xfrm>
          <a:prstGeom prst="bentConnector3">
            <a:avLst>
              <a:gd name="adj1" fmla="val 97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36D5257-7CF4-3848-B7E3-F199349DD4F2}"/>
              </a:ext>
            </a:extLst>
          </p:cNvPr>
          <p:cNvSpPr txBox="1"/>
          <p:nvPr/>
        </p:nvSpPr>
        <p:spPr>
          <a:xfrm>
            <a:off x="9850256" y="5055404"/>
            <a:ext cx="1672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channel coherence time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224CE9-93D7-F14C-BEF1-063BCF011832}"/>
              </a:ext>
            </a:extLst>
          </p:cNvPr>
          <p:cNvSpPr txBox="1"/>
          <p:nvPr/>
        </p:nvSpPr>
        <p:spPr>
          <a:xfrm>
            <a:off x="10191104" y="4723868"/>
            <a:ext cx="1720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band switching overhead</a:t>
            </a:r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1AC4A123-401D-F144-A505-5F0058C987C7}"/>
              </a:ext>
            </a:extLst>
          </p:cNvPr>
          <p:cNvCxnSpPr>
            <a:cxnSpLocks/>
          </p:cNvCxnSpPr>
          <p:nvPr/>
        </p:nvCxnSpPr>
        <p:spPr>
          <a:xfrm rot="16200000" flipV="1">
            <a:off x="9746034" y="4412381"/>
            <a:ext cx="754881" cy="120697"/>
          </a:xfrm>
          <a:prstGeom prst="bentConnector3">
            <a:avLst>
              <a:gd name="adj1" fmla="val 97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AB4BF6E8-616A-2247-A1BC-94F04F1B4C8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046335" y="4464461"/>
            <a:ext cx="760628" cy="82035"/>
          </a:xfrm>
          <a:prstGeom prst="bentConnector3">
            <a:avLst>
              <a:gd name="adj1" fmla="val 387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3557F77-9FD6-5949-B744-0F7876434F6F}"/>
              </a:ext>
            </a:extLst>
          </p:cNvPr>
          <p:cNvSpPr txBox="1"/>
          <p:nvPr/>
        </p:nvSpPr>
        <p:spPr>
          <a:xfrm>
            <a:off x="8020092" y="4727749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beam training 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344599-DF54-AB44-B8D3-787C00339FB8}"/>
              </a:ext>
            </a:extLst>
          </p:cNvPr>
          <p:cNvGrpSpPr/>
          <p:nvPr/>
        </p:nvGrpSpPr>
        <p:grpSpPr>
          <a:xfrm>
            <a:off x="7089557" y="3069044"/>
            <a:ext cx="4875311" cy="707886"/>
            <a:chOff x="6970091" y="2751876"/>
            <a:chExt cx="4875311" cy="70788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41731C7-CE20-6A4B-B532-3BB03E19FC4C}"/>
                </a:ext>
              </a:extLst>
            </p:cNvPr>
            <p:cNvSpPr txBox="1"/>
            <p:nvPr/>
          </p:nvSpPr>
          <p:spPr>
            <a:xfrm>
              <a:off x="6970091" y="2751876"/>
              <a:ext cx="48753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The received </a:t>
              </a:r>
              <a:r>
                <a:rPr lang="en-US" sz="2000" i="1" dirty="0"/>
                <a:t>effective</a:t>
              </a:r>
              <a:r>
                <a:rPr lang="en-US" sz="2000" dirty="0"/>
                <a:t> achievable rate for the  -</a:t>
              </a:r>
              <a:r>
                <a:rPr lang="en-US" sz="2000" dirty="0" err="1"/>
                <a:t>th</a:t>
              </a:r>
              <a:r>
                <a:rPr lang="en-US" sz="2000" dirty="0"/>
                <a:t> user at the  -</a:t>
              </a:r>
              <a:r>
                <a:rPr lang="en-US" sz="2000" dirty="0" err="1"/>
                <a:t>th</a:t>
              </a:r>
              <a:r>
                <a:rPr lang="en-US" sz="2000" dirty="0"/>
                <a:t> frequency band: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5D8601B-E656-9B4D-BDF6-00863169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1062" y="3177143"/>
              <a:ext cx="76200" cy="1778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AE6557C-4DFE-7F49-8810-86D59AC3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8921" y="3194432"/>
              <a:ext cx="114300" cy="228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E3DF918-C709-6346-AB67-28BD7B3937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1846" y="1655757"/>
            <a:ext cx="3511053" cy="30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4E98D6-55B3-CB4C-9658-6A97BAEDA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7332" y="3805762"/>
            <a:ext cx="3552890" cy="639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2BE7AF-635C-264C-887F-00C9B9611B44}"/>
              </a:ext>
            </a:extLst>
          </p:cNvPr>
          <p:cNvSpPr/>
          <p:nvPr/>
        </p:nvSpPr>
        <p:spPr>
          <a:xfrm>
            <a:off x="7508100" y="5423279"/>
            <a:ext cx="389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Here,    is the band switching algorithm.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0AD0AB-9739-C049-9B87-E555D8AAE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8644" y="5525395"/>
            <a:ext cx="114300" cy="1651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67DF5-827E-4841-9A31-4A2AA6135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3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2" grpId="0"/>
      <p:bldP spid="55" grpId="0"/>
      <p:bldP spid="56" grpId="0"/>
      <p:bldP spid="57" grpId="0"/>
      <p:bldP spid="62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C9B26-3E2E-134B-8537-56C21C526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C02B34-B3F0-7C40-96EB-E3A529DE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PROBLEM FORMULATION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FFD95-F95B-D641-A7CA-BC965401FADB}"/>
              </a:ext>
            </a:extLst>
          </p:cNvPr>
          <p:cNvSpPr txBox="1"/>
          <p:nvPr/>
        </p:nvSpPr>
        <p:spPr>
          <a:xfrm>
            <a:off x="505318" y="1044953"/>
            <a:ext cx="690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Next-generation wireless networks will use more frequency bands.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584D9-1EEF-2244-ADA7-74B9A6DF3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14" y="1103649"/>
            <a:ext cx="4191347" cy="2494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450B57-D2E7-5141-B553-237A7417E661}"/>
              </a:ext>
            </a:extLst>
          </p:cNvPr>
          <p:cNvSpPr/>
          <p:nvPr/>
        </p:nvSpPr>
        <p:spPr>
          <a:xfrm>
            <a:off x="505318" y="17282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The band selection problem becomes more complicated: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How does user choose a band to improve their rate?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575B1-3E17-C34A-81E1-6A9A4035B779}"/>
              </a:ext>
            </a:extLst>
          </p:cNvPr>
          <p:cNvSpPr/>
          <p:nvPr/>
        </p:nvSpPr>
        <p:spPr>
          <a:xfrm>
            <a:off x="505318" y="2751438"/>
            <a:ext cx="6732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Problem: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Measurement gap reduces users’ effective achievable rates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Blindly switching user eliminates need for gap but risks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D475C-4AE9-0F4B-9EB6-036B015B250D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400ABA-9BD7-6D48-89D0-448D273A89FD}"/>
              </a:ext>
            </a:extLst>
          </p:cNvPr>
          <p:cNvGrpSpPr/>
          <p:nvPr/>
        </p:nvGrpSpPr>
        <p:grpSpPr>
          <a:xfrm>
            <a:off x="1039017" y="6063611"/>
            <a:ext cx="10157507" cy="463773"/>
            <a:chOff x="2730731" y="5390541"/>
            <a:chExt cx="6730538" cy="46377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8560E71-8FBB-4146-8E88-F942B9CB9D2E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D9A116-02EE-9743-BA7F-3161FEE61B53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Data-driven approach to eliminate the “measurement gap”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8C0D128-5A2F-0A49-BA5C-117DA2D90274}"/>
              </a:ext>
            </a:extLst>
          </p:cNvPr>
          <p:cNvSpPr/>
          <p:nvPr/>
        </p:nvSpPr>
        <p:spPr>
          <a:xfrm>
            <a:off x="505318" y="4032310"/>
            <a:ext cx="6732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Solution: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Main idea: rank bands based on their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Grant switch to band with the highest rank if requested.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08CDF-55B7-9248-94D8-369A7B913588}"/>
              </a:ext>
            </a:extLst>
          </p:cNvPr>
          <p:cNvSpPr txBox="1"/>
          <p:nvPr/>
        </p:nvSpPr>
        <p:spPr>
          <a:xfrm>
            <a:off x="1959924" y="2811986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[3gpp18]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EBDBAE-6548-0744-9993-847F7249EB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35" y="3598617"/>
            <a:ext cx="4555703" cy="199156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0227D8-F7EA-F640-BCC3-31F32C870EC4}"/>
              </a:ext>
            </a:extLst>
          </p:cNvPr>
          <p:cNvSpPr/>
          <p:nvPr/>
        </p:nvSpPr>
        <p:spPr>
          <a:xfrm>
            <a:off x="5756297" y="2867785"/>
            <a:ext cx="834572" cy="2266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1B818-AB1A-134A-8A0D-20A0C9F68279}"/>
              </a:ext>
            </a:extLst>
          </p:cNvPr>
          <p:cNvSpPr/>
          <p:nvPr/>
        </p:nvSpPr>
        <p:spPr>
          <a:xfrm>
            <a:off x="5766746" y="3632262"/>
            <a:ext cx="834572" cy="2266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Blind</a:t>
            </a:r>
          </a:p>
        </p:txBody>
      </p:sp>
    </p:spTree>
    <p:extLst>
      <p:ext uri="{BB962C8B-B14F-4D97-AF65-F5344CB8AC3E}">
        <p14:creationId xmlns:p14="http://schemas.microsoft.com/office/powerpoint/2010/main" val="9889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EB2E233-02B3-A043-B40F-5CE58764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318" y="3038727"/>
            <a:ext cx="2940504" cy="287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8A3FB-50A8-DB41-AACF-AE922352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</a:t>
            </a:r>
            <a:r>
              <a:rPr lang="en-US" dirty="0"/>
              <a:t>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D071-1E27-354B-94AC-DD3988203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965D5-AAD1-A643-B85C-DD93C62E9478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B9C75-EA48-2E46-983B-00210815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6" y="1347453"/>
            <a:ext cx="3531507" cy="532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118099-CC11-2F46-89EA-E0783D668AF6}"/>
              </a:ext>
            </a:extLst>
          </p:cNvPr>
          <p:cNvSpPr/>
          <p:nvPr/>
        </p:nvSpPr>
        <p:spPr>
          <a:xfrm>
            <a:off x="406400" y="869227"/>
            <a:ext cx="3722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Optimal solution (upper bound)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91575F-E3D4-4546-84F2-3E6482E7A89E}"/>
              </a:ext>
            </a:extLst>
          </p:cNvPr>
          <p:cNvSpPr/>
          <p:nvPr/>
        </p:nvSpPr>
        <p:spPr>
          <a:xfrm>
            <a:off x="459993" y="2061233"/>
            <a:ext cx="11187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Proposed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Exploit the spatial correlation between frequency bands based on the location of the user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Define the band switch request and the band switch grant decision as follows: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Train a machine learning algorithm using the following features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EFDAD68-380A-794F-87F4-C78B00BC3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07704"/>
              </p:ext>
            </p:extLst>
          </p:nvPr>
        </p:nvGraphicFramePr>
        <p:xfrm>
          <a:off x="866726" y="3800667"/>
          <a:ext cx="10548758" cy="27066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4090">
                  <a:extLst>
                    <a:ext uri="{9D8B030D-6E8A-4147-A177-3AD203B41FA5}">
                      <a16:colId xmlns:a16="http://schemas.microsoft.com/office/drawing/2014/main" val="196600395"/>
                    </a:ext>
                  </a:extLst>
                </a:gridCol>
                <a:gridCol w="2487624">
                  <a:extLst>
                    <a:ext uri="{9D8B030D-6E8A-4147-A177-3AD203B41FA5}">
                      <a16:colId xmlns:a16="http://schemas.microsoft.com/office/drawing/2014/main" val="449245948"/>
                    </a:ext>
                  </a:extLst>
                </a:gridCol>
                <a:gridCol w="1403691">
                  <a:extLst>
                    <a:ext uri="{9D8B030D-6E8A-4147-A177-3AD203B41FA5}">
                      <a16:colId xmlns:a16="http://schemas.microsoft.com/office/drawing/2014/main" val="3910145361"/>
                    </a:ext>
                  </a:extLst>
                </a:gridCol>
                <a:gridCol w="5123353">
                  <a:extLst>
                    <a:ext uri="{9D8B030D-6E8A-4147-A177-3AD203B41FA5}">
                      <a16:colId xmlns:a16="http://schemas.microsoft.com/office/drawing/2014/main" val="902614301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7423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Bias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Equal to 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441692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Effective rate at sub-6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Based on (2) with </a:t>
                      </a:r>
                      <a:r>
                        <a:rPr lang="en-US" sz="1600" i="1" dirty="0"/>
                        <a:t>j</a:t>
                      </a:r>
                      <a:r>
                        <a:rPr lang="en-US" sz="1600" dirty="0"/>
                        <a:t> = sub-6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29620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Effective rate at </a:t>
                      </a:r>
                      <a:r>
                        <a:rPr lang="en-US" sz="1600" dirty="0" err="1"/>
                        <a:t>mmWave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Based on (2) with </a:t>
                      </a:r>
                      <a:r>
                        <a:rPr lang="en-US" sz="1600" i="1" dirty="0"/>
                        <a:t>j</a:t>
                      </a:r>
                      <a:r>
                        <a:rPr lang="en-US" sz="1600" dirty="0"/>
                        <a:t> = </a:t>
                      </a:r>
                      <a:r>
                        <a:rPr lang="en-US" sz="1600" dirty="0" err="1"/>
                        <a:t>mmWave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246036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Source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Boolean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 = for sub-6 and 0 for </a:t>
                      </a:r>
                      <a:r>
                        <a:rPr lang="en-US" sz="1600" dirty="0" err="1"/>
                        <a:t>mmWave</a:t>
                      </a:r>
                      <a:r>
                        <a:rPr lang="en-US" sz="1600" dirty="0"/>
                        <a:t>)</a:t>
                      </a:r>
                      <a:endParaRPr lang="en-US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329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Coordinates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The latitude, longitude, and height of the user (from the 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68592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Band switch requested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Boolean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Did UE request band switch?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2075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Band switch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Boolean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Was this requested switch granted?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3200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7514438-38EB-9E4C-9442-BA879876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06" y="5560115"/>
            <a:ext cx="1004208" cy="214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C542E-CC0E-8449-B480-414F6AA80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97" y="4263132"/>
            <a:ext cx="241300" cy="15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0B57B-C368-724D-96E1-B1318B16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7" y="4632259"/>
            <a:ext cx="228600" cy="15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F06C6-56D9-2D4C-9BE4-A6D138502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97" y="4945672"/>
            <a:ext cx="241300" cy="15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C323C8-CF0F-BC49-AF30-8E4BC2208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797" y="5277873"/>
            <a:ext cx="241300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357E2-2EC2-7C46-B577-60B13D228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8" y="5956896"/>
            <a:ext cx="228600" cy="14210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8E18A4-8DF9-5B49-848D-207B497A9D35}"/>
              </a:ext>
            </a:extLst>
          </p:cNvPr>
          <p:cNvSpPr/>
          <p:nvPr/>
        </p:nvSpPr>
        <p:spPr>
          <a:xfrm>
            <a:off x="5342652" y="1322882"/>
            <a:ext cx="6305060" cy="581553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DeepMIMO</a:t>
            </a:r>
            <a:r>
              <a:rPr lang="en-US" dirty="0">
                <a:solidFill>
                  <a:schemeClr val="tx1"/>
                </a:solidFill>
              </a:rPr>
              <a:t> ray-tracing dataset and engineer more features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73E2C-0064-A445-96BD-5EDD16E13F2E}"/>
              </a:ext>
            </a:extLst>
          </p:cNvPr>
          <p:cNvSpPr txBox="1"/>
          <p:nvPr/>
        </p:nvSpPr>
        <p:spPr>
          <a:xfrm>
            <a:off x="6053639" y="1665464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[Alkhateeb19]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40A4CD-7E5C-6C4C-ADC1-4229070EFC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9283" y="3064101"/>
            <a:ext cx="3392715" cy="2550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C36D375-C29F-8B43-BF54-327461FC01A6}"/>
              </a:ext>
            </a:extLst>
          </p:cNvPr>
          <p:cNvSpPr/>
          <p:nvPr/>
        </p:nvSpPr>
        <p:spPr>
          <a:xfrm>
            <a:off x="3531181" y="3152958"/>
            <a:ext cx="780287" cy="167208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A2CD2-11BC-594F-B162-5929A77C51EB}"/>
              </a:ext>
            </a:extLst>
          </p:cNvPr>
          <p:cNvSpPr txBox="1"/>
          <p:nvPr/>
        </p:nvSpPr>
        <p:spPr>
          <a:xfrm>
            <a:off x="4191375" y="2860263"/>
            <a:ext cx="1736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band switching threshold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AC65CAE-FB92-0C41-95F0-29D1F78483F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67183" y="3009576"/>
            <a:ext cx="490232" cy="172791"/>
          </a:xfrm>
          <a:prstGeom prst="bentConnector3">
            <a:avLst>
              <a:gd name="adj1" fmla="val 100332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4685887-54F0-F74E-B976-4B502F24CE01}"/>
              </a:ext>
            </a:extLst>
          </p:cNvPr>
          <p:cNvSpPr/>
          <p:nvPr/>
        </p:nvSpPr>
        <p:spPr>
          <a:xfrm>
            <a:off x="6312807" y="3086833"/>
            <a:ext cx="712834" cy="24890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EF752-64CD-0D47-9A4B-D3818FDAEE06}"/>
              </a:ext>
            </a:extLst>
          </p:cNvPr>
          <p:cNvSpPr txBox="1"/>
          <p:nvPr/>
        </p:nvSpPr>
        <p:spPr>
          <a:xfrm>
            <a:off x="7161780" y="3349194"/>
            <a:ext cx="3348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estimated instantaneous rate based on other users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614235F5-D84E-124B-BCEF-5252BDF5C8DE}"/>
              </a:ext>
            </a:extLst>
          </p:cNvPr>
          <p:cNvCxnSpPr>
            <a:cxnSpLocks/>
            <a:endCxn id="34" idx="2"/>
          </p:cNvCxnSpPr>
          <p:nvPr/>
        </p:nvCxnSpPr>
        <p:spPr>
          <a:xfrm rot="10800000">
            <a:off x="6669224" y="3335738"/>
            <a:ext cx="492556" cy="165833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7B35290-DA09-4E41-B03A-A485713BBF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2920" y="6220882"/>
            <a:ext cx="244566" cy="209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3E8F6A-1F99-184B-BB67-E49E248A2F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3766" y="5875588"/>
            <a:ext cx="238756" cy="238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73657F-6405-FA4D-B2B0-B34D00897A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797" y="6281007"/>
            <a:ext cx="134817" cy="15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9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10FBDAD-1023-2D4C-B0CE-6EE2D42815B2}"/>
              </a:ext>
            </a:extLst>
          </p:cNvPr>
          <p:cNvGrpSpPr/>
          <p:nvPr/>
        </p:nvGrpSpPr>
        <p:grpSpPr>
          <a:xfrm>
            <a:off x="396672" y="4465393"/>
            <a:ext cx="1914726" cy="1620899"/>
            <a:chOff x="8312929" y="1933203"/>
            <a:chExt cx="4527415" cy="38252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20570C-8EF1-E241-8C8D-22B0DC98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524"/>
            <a:stretch/>
          </p:blipFill>
          <p:spPr>
            <a:xfrm>
              <a:off x="8312929" y="1933203"/>
              <a:ext cx="4527415" cy="382520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E1D6F96-8C36-184A-8938-7C6A6EE6B539}"/>
                </a:ext>
              </a:extLst>
            </p:cNvPr>
            <p:cNvSpPr/>
            <p:nvPr/>
          </p:nvSpPr>
          <p:spPr>
            <a:xfrm>
              <a:off x="10135560" y="2800780"/>
              <a:ext cx="752623" cy="28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D1656B-67B1-B44E-B025-A9FF815806A4}"/>
                </a:ext>
              </a:extLst>
            </p:cNvPr>
            <p:cNvSpPr/>
            <p:nvPr/>
          </p:nvSpPr>
          <p:spPr>
            <a:xfrm>
              <a:off x="10031104" y="4058526"/>
              <a:ext cx="752623" cy="28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4B57BE-DF36-3440-9F90-B47F5AC01455}"/>
                </a:ext>
              </a:extLst>
            </p:cNvPr>
            <p:cNvSpPr/>
            <p:nvPr/>
          </p:nvSpPr>
          <p:spPr>
            <a:xfrm>
              <a:off x="11286832" y="4056009"/>
              <a:ext cx="752623" cy="28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0CC0D3-737F-B740-942E-D3277C7BF564}"/>
                </a:ext>
              </a:extLst>
            </p:cNvPr>
            <p:cNvSpPr/>
            <p:nvPr/>
          </p:nvSpPr>
          <p:spPr>
            <a:xfrm>
              <a:off x="11300284" y="2800780"/>
              <a:ext cx="752623" cy="28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4B8C04-2254-1A46-9B82-EE0C9286F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8790" y="2862347"/>
              <a:ext cx="279399" cy="15239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7633AA-26B2-F14E-A1A0-5DD83A81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8022" y="4121282"/>
              <a:ext cx="304800" cy="152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20DCED-E044-314D-98A7-3FAEC5E3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29793" y="4121282"/>
              <a:ext cx="266700" cy="152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0FBF72-32A8-8141-B3CD-721C42C7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54701" y="2857122"/>
              <a:ext cx="292099" cy="1523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C8A3FB-50A8-DB41-AACF-AE922352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/>
              <a:t>S</a:t>
            </a:r>
            <a:r>
              <a:rPr lang="en-US" dirty="0"/>
              <a:t>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D071-1E27-354B-94AC-DD3988203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D2279-A696-DA4D-BA26-3CA6160E9F4F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D7DFE-54F8-4342-A175-DC0469D91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22" y="1215432"/>
            <a:ext cx="4970955" cy="13332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9F27C2-FE34-B049-9E6D-BFF975599A87}"/>
              </a:ext>
            </a:extLst>
          </p:cNvPr>
          <p:cNvSpPr/>
          <p:nvPr/>
        </p:nvSpPr>
        <p:spPr>
          <a:xfrm>
            <a:off x="333826" y="853167"/>
            <a:ext cx="170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Scenarios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21B7C-5187-6746-9B89-1F16694D6E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937" y="1204963"/>
            <a:ext cx="3424970" cy="13088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0998A6-D4F3-8448-ADEC-79005D0565F9}"/>
              </a:ext>
            </a:extLst>
          </p:cNvPr>
          <p:cNvSpPr/>
          <p:nvPr/>
        </p:nvSpPr>
        <p:spPr>
          <a:xfrm>
            <a:off x="288868" y="4157533"/>
            <a:ext cx="777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Confusion Matrix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F0A86D-4A5F-C044-889B-D98AF5174873}"/>
              </a:ext>
            </a:extLst>
          </p:cNvPr>
          <p:cNvGrpSpPr/>
          <p:nvPr/>
        </p:nvGrpSpPr>
        <p:grpSpPr>
          <a:xfrm>
            <a:off x="396673" y="4465393"/>
            <a:ext cx="10718801" cy="1921675"/>
            <a:chOff x="396771" y="4491946"/>
            <a:chExt cx="10718801" cy="19216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8BE04A-9279-3F44-8FF0-9252AC10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71" y="4491946"/>
              <a:ext cx="5261430" cy="16214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C56308-81BF-4C4E-81E6-97604DC41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429" y="4601391"/>
              <a:ext cx="4971143" cy="1471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7C2233-9929-B941-804B-8A430E86D644}"/>
                </a:ext>
              </a:extLst>
            </p:cNvPr>
            <p:cNvSpPr txBox="1"/>
            <p:nvPr/>
          </p:nvSpPr>
          <p:spPr>
            <a:xfrm flipH="1">
              <a:off x="1566813" y="6136622"/>
              <a:ext cx="32041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DNN Confusion Matrix (Scenarios A, B, and C)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EF9484-327A-1544-8170-253971D4AD60}"/>
                </a:ext>
              </a:extLst>
            </p:cNvPr>
            <p:cNvSpPr txBox="1"/>
            <p:nvPr/>
          </p:nvSpPr>
          <p:spPr>
            <a:xfrm flipH="1">
              <a:off x="7082241" y="6136622"/>
              <a:ext cx="3454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XGBoost</a:t>
              </a:r>
              <a:r>
                <a:rPr lang="en-US" sz="1200" dirty="0"/>
                <a:t> Confusion Matrix (Scenarios A, B, and C)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89BAC1B-C97A-2142-8570-047997B71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91745"/>
              </p:ext>
            </p:extLst>
          </p:nvPr>
        </p:nvGraphicFramePr>
        <p:xfrm>
          <a:off x="258886" y="1240203"/>
          <a:ext cx="3083001" cy="10571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0187">
                  <a:extLst>
                    <a:ext uri="{9D8B030D-6E8A-4147-A177-3AD203B41FA5}">
                      <a16:colId xmlns:a16="http://schemas.microsoft.com/office/drawing/2014/main" val="2331568351"/>
                    </a:ext>
                  </a:extLst>
                </a:gridCol>
                <a:gridCol w="2232814">
                  <a:extLst>
                    <a:ext uri="{9D8B030D-6E8A-4147-A177-3AD203B41FA5}">
                      <a16:colId xmlns:a16="http://schemas.microsoft.com/office/drawing/2014/main" val="1662028722"/>
                    </a:ext>
                  </a:extLst>
                </a:gridCol>
              </a:tblGrid>
              <a:tr h="278348">
                <a:tc>
                  <a:txBody>
                    <a:bodyPr/>
                    <a:lstStyle/>
                    <a:p>
                      <a:r>
                        <a:rPr lang="en-US" sz="1100" dirty="0"/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Users at 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318262"/>
                  </a:ext>
                </a:extLst>
              </a:tr>
              <a:tr h="183496">
                <a:tc>
                  <a:txBody>
                    <a:bodyPr/>
                    <a:lstStyle/>
                    <a:p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100% sub-6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1316"/>
                  </a:ext>
                </a:extLst>
              </a:tr>
              <a:tr h="260679">
                <a:tc>
                  <a:txBody>
                    <a:bodyPr/>
                    <a:lstStyle/>
                    <a:p>
                      <a:r>
                        <a:rPr lang="en-US" sz="11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100% </a:t>
                      </a:r>
                      <a:r>
                        <a:rPr lang="en-US" sz="1100" dirty="0" err="1"/>
                        <a:t>mmWave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818499"/>
                  </a:ext>
                </a:extLst>
              </a:tr>
              <a:tr h="248799">
                <a:tc>
                  <a:txBody>
                    <a:bodyPr/>
                    <a:lstStyle/>
                    <a:p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70% sub-6 GHz and 30% </a:t>
                      </a:r>
                      <a:r>
                        <a:rPr lang="en-US" sz="1100" dirty="0" err="1"/>
                        <a:t>mmWave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53860"/>
                  </a:ext>
                </a:extLst>
              </a:tr>
            </a:tbl>
          </a:graphicData>
        </a:graphic>
      </p:graphicFrame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2545A5FF-188E-0C42-81E7-5B5FFC9F6D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935E99-474E-7947-91D6-7BF6104513AE}"/>
              </a:ext>
            </a:extLst>
          </p:cNvPr>
          <p:cNvGrpSpPr/>
          <p:nvPr/>
        </p:nvGrpSpPr>
        <p:grpSpPr>
          <a:xfrm>
            <a:off x="306589" y="2756531"/>
            <a:ext cx="8781144" cy="866999"/>
            <a:chOff x="653142" y="682879"/>
            <a:chExt cx="8781144" cy="86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7F06E9-509F-8240-8ED7-B8A2AA11B39B}"/>
                </a:ext>
              </a:extLst>
            </p:cNvPr>
            <p:cNvSpPr/>
            <p:nvPr/>
          </p:nvSpPr>
          <p:spPr>
            <a:xfrm>
              <a:off x="653142" y="682879"/>
              <a:ext cx="87811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dirty="0"/>
                <a:t>DNN requires a run-time of             , while </a:t>
              </a:r>
              <a:r>
                <a:rPr lang="en-US" dirty="0" err="1"/>
                <a:t>XGBoost</a:t>
              </a:r>
              <a:r>
                <a:rPr lang="en-US" dirty="0"/>
                <a:t> requires a run-time of                 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1D4D4A-85DF-3F42-85CF-D9DF1079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46155" y="753386"/>
              <a:ext cx="961423" cy="230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DF29CE-A022-894B-B8E3-48038413D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26325" y="728942"/>
              <a:ext cx="697263" cy="2481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4F70CD-D3AE-2C4F-A99B-440598C6EBAF}"/>
                </a:ext>
              </a:extLst>
            </p:cNvPr>
            <p:cNvSpPr txBox="1"/>
            <p:nvPr/>
          </p:nvSpPr>
          <p:spPr>
            <a:xfrm>
              <a:off x="4732324" y="1082007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DNN depth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62468EEC-06AC-9744-A773-FD35E6A36F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01563" y="918651"/>
              <a:ext cx="342210" cy="309059"/>
            </a:xfrm>
            <a:prstGeom prst="bentConnector2">
              <a:avLst/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47358694-CF04-1F47-B9B1-D972FBF17E2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208558" y="1038796"/>
              <a:ext cx="424572" cy="318162"/>
            </a:xfrm>
            <a:prstGeom prst="bentConnector3">
              <a:avLst>
                <a:gd name="adj1" fmla="val 431"/>
              </a:avLst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13E271-BC0F-C040-9695-3ECF8B8A21C3}"/>
                </a:ext>
              </a:extLst>
            </p:cNvPr>
            <p:cNvSpPr txBox="1"/>
            <p:nvPr/>
          </p:nvSpPr>
          <p:spPr>
            <a:xfrm>
              <a:off x="4558558" y="1272879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DNN width</a:t>
              </a:r>
            </a:p>
          </p:txBody>
        </p: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D7257BDE-EBE1-CC49-B338-31722F621274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3999939" y="982246"/>
              <a:ext cx="102743" cy="391624"/>
            </a:xfrm>
            <a:prstGeom prst="bentConnector2">
              <a:avLst/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56CC51-9250-C149-BC7D-259D41CC36F6}"/>
                </a:ext>
              </a:extLst>
            </p:cNvPr>
            <p:cNvSpPr txBox="1"/>
            <p:nvPr/>
          </p:nvSpPr>
          <p:spPr>
            <a:xfrm>
              <a:off x="1438276" y="1235370"/>
              <a:ext cx="2561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Number of rows in the feature matrix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6B4FBBD-8CCC-9F43-A274-0DC8F96C80B8}"/>
              </a:ext>
            </a:extLst>
          </p:cNvPr>
          <p:cNvSpPr/>
          <p:nvPr/>
        </p:nvSpPr>
        <p:spPr>
          <a:xfrm>
            <a:off x="288868" y="3576640"/>
            <a:ext cx="10248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DNN outperforms </a:t>
            </a:r>
            <a:r>
              <a:rPr lang="en-US" dirty="0" err="1"/>
              <a:t>XGBoost</a:t>
            </a:r>
            <a:r>
              <a:rPr lang="en-US" dirty="0"/>
              <a:t> in receiver operator characteristic area and classification accuracy.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74C547-0A0E-3444-BF83-32E31A3680E0}"/>
              </a:ext>
            </a:extLst>
          </p:cNvPr>
          <p:cNvSpPr/>
          <p:nvPr/>
        </p:nvSpPr>
        <p:spPr>
          <a:xfrm>
            <a:off x="3468896" y="853035"/>
            <a:ext cx="8795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Parameters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(DNN: deep neural networks, </a:t>
            </a:r>
            <a:r>
              <a:rPr lang="en-US" sz="1400" dirty="0" err="1">
                <a:solidFill>
                  <a:srgbClr val="0000FF"/>
                </a:solidFill>
              </a:rPr>
              <a:t>XGBoost</a:t>
            </a:r>
            <a:r>
              <a:rPr lang="en-US" sz="1400" dirty="0">
                <a:solidFill>
                  <a:srgbClr val="0000FF"/>
                </a:solidFill>
              </a:rPr>
              <a:t>: Extreme Gradient Boosting)</a:t>
            </a:r>
          </a:p>
        </p:txBody>
      </p:sp>
    </p:spTree>
    <p:extLst>
      <p:ext uri="{BB962C8B-B14F-4D97-AF65-F5344CB8AC3E}">
        <p14:creationId xmlns:p14="http://schemas.microsoft.com/office/powerpoint/2010/main" val="39299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BF574-9CED-9945-A5B2-99FC6EF65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4247C-6573-4545-8F9A-AF39C0EA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2" y="1270659"/>
            <a:ext cx="4103977" cy="12992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CD17D6-B639-7C4D-867C-B8B3C9C6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</a:t>
            </a:r>
            <a:r>
              <a:rPr lang="en-US" dirty="0"/>
              <a:t>IMULATION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AC0E83-2D7C-8B4E-828A-F4F5F5692A07}"/>
              </a:ext>
            </a:extLst>
          </p:cNvPr>
          <p:cNvSpPr/>
          <p:nvPr/>
        </p:nvSpPr>
        <p:spPr>
          <a:xfrm>
            <a:off x="406399" y="869227"/>
            <a:ext cx="777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Impact of the band switching threshold on the performance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9C5AE92-CDF5-A246-871F-37F66632DFC0}"/>
              </a:ext>
            </a:extLst>
          </p:cNvPr>
          <p:cNvSpPr/>
          <p:nvPr/>
        </p:nvSpPr>
        <p:spPr>
          <a:xfrm>
            <a:off x="4775065" y="1673401"/>
            <a:ext cx="3410992" cy="8402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Higher band switching thresholds cause the legacy approach performance to do worse.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A27307-648F-7C42-BE6F-E0985326613A}"/>
              </a:ext>
            </a:extLst>
          </p:cNvPr>
          <p:cNvSpPr/>
          <p:nvPr/>
        </p:nvSpPr>
        <p:spPr>
          <a:xfrm>
            <a:off x="602133" y="2712570"/>
            <a:ext cx="7583924" cy="4155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Higher band switching thresholds enable my proposed algorithm to do even better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1ACAF9-02D3-5F49-8B9C-825AC84CB4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57" y="846403"/>
            <a:ext cx="3085489" cy="2176267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A0F42B3-A826-AA4B-A476-DB805A1CE20E}"/>
              </a:ext>
            </a:extLst>
          </p:cNvPr>
          <p:cNvSpPr/>
          <p:nvPr/>
        </p:nvSpPr>
        <p:spPr>
          <a:xfrm>
            <a:off x="732044" y="5951616"/>
            <a:ext cx="7295073" cy="4155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Legacy approach performs better than blind in low throughput regime.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396945-8C75-EA44-8F00-35D30F8A4450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6934F9-4734-154A-A0EE-BA8ADF4127E5}"/>
              </a:ext>
            </a:extLst>
          </p:cNvPr>
          <p:cNvGrpSpPr/>
          <p:nvPr/>
        </p:nvGrpSpPr>
        <p:grpSpPr>
          <a:xfrm>
            <a:off x="841124" y="3279333"/>
            <a:ext cx="10739003" cy="2578470"/>
            <a:chOff x="616449" y="3253603"/>
            <a:chExt cx="10739003" cy="25784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145F39-1999-F54C-A613-30D86261C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166" y="3253603"/>
              <a:ext cx="3073499" cy="22771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9825770-5B22-AD4A-9348-ADC4045C0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0"/>
            <a:stretch/>
          </p:blipFill>
          <p:spPr>
            <a:xfrm>
              <a:off x="616449" y="3272716"/>
              <a:ext cx="3179907" cy="22771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6EA76D9-5832-4D4F-AE00-83BFDFC2CE71}"/>
                </a:ext>
              </a:extLst>
            </p:cNvPr>
            <p:cNvSpPr/>
            <p:nvPr/>
          </p:nvSpPr>
          <p:spPr>
            <a:xfrm>
              <a:off x="3017130" y="3497943"/>
              <a:ext cx="312057" cy="101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7BD1FA-4986-DF4E-AC9C-1900E5F20CB3}"/>
                </a:ext>
              </a:extLst>
            </p:cNvPr>
            <p:cNvSpPr txBox="1"/>
            <p:nvPr/>
          </p:nvSpPr>
          <p:spPr>
            <a:xfrm>
              <a:off x="2865949" y="3670619"/>
              <a:ext cx="1760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absence of measurement gap in optimal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4D97A4-98A6-2E40-B899-3F0823704448}"/>
                </a:ext>
              </a:extLst>
            </p:cNvPr>
            <p:cNvSpPr/>
            <p:nvPr/>
          </p:nvSpPr>
          <p:spPr>
            <a:xfrm>
              <a:off x="6609416" y="3535241"/>
              <a:ext cx="312057" cy="101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F4D60A-54B4-884F-97B2-0AA2FC87EA5C}"/>
                </a:ext>
              </a:extLst>
            </p:cNvPr>
            <p:cNvSpPr txBox="1"/>
            <p:nvPr/>
          </p:nvSpPr>
          <p:spPr>
            <a:xfrm>
              <a:off x="6609416" y="3639936"/>
              <a:ext cx="2068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… and near perfect DNN classification decisions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BA06ED-478F-BE4D-9626-33659DE373F3}"/>
                </a:ext>
              </a:extLst>
            </p:cNvPr>
            <p:cNvSpPr txBox="1"/>
            <p:nvPr/>
          </p:nvSpPr>
          <p:spPr>
            <a:xfrm>
              <a:off x="1006901" y="5507705"/>
              <a:ext cx="2677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Scenario A: 100% users sub-6 GHz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886F38-B692-C646-AE24-B55CD992D592}"/>
                </a:ext>
              </a:extLst>
            </p:cNvPr>
            <p:cNvSpPr txBox="1"/>
            <p:nvPr/>
          </p:nvSpPr>
          <p:spPr>
            <a:xfrm>
              <a:off x="4827786" y="5517707"/>
              <a:ext cx="2677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Scenario B</a:t>
              </a:r>
              <a:r>
                <a:rPr lang="en-US" sz="1200"/>
                <a:t>: 100% users </a:t>
              </a:r>
              <a:r>
                <a:rPr lang="en-US" sz="1200" dirty="0" err="1"/>
                <a:t>mmWave</a:t>
              </a:r>
              <a:endParaRPr lang="en-US" sz="12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12D25B-B41B-354B-AB61-3C78DA50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475" y="3253603"/>
              <a:ext cx="3147704" cy="234702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5FAB0C-C851-D14D-9C18-083FAE651F07}"/>
                </a:ext>
              </a:extLst>
            </p:cNvPr>
            <p:cNvSpPr txBox="1"/>
            <p:nvPr/>
          </p:nvSpPr>
          <p:spPr>
            <a:xfrm>
              <a:off x="8677701" y="5555074"/>
              <a:ext cx="2677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Scenario C: 30%-70% users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86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A3FB-50A8-DB41-AACF-AE922352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</a:t>
            </a:r>
            <a:r>
              <a:rPr lang="en-US" dirty="0"/>
              <a:t>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D071-1E27-354B-94AC-DD3988203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FC3AA-BFBF-114F-909C-6B21C2D61B3A}"/>
              </a:ext>
            </a:extLst>
          </p:cNvPr>
          <p:cNvSpPr txBox="1"/>
          <p:nvPr/>
        </p:nvSpPr>
        <p:spPr>
          <a:xfrm>
            <a:off x="3615867" y="6601632"/>
            <a:ext cx="4878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CONTRIBUTION 3: DEEP LEARNING PREDICTIVE BAND SWITCHING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85CBDE-E78D-E140-8159-4624E29B25C7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2CEE81E-BCC1-4B4B-8152-CBB029D597D3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C27AF3-4A30-BA4D-9B49-4EFA544A94E9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 disrupt the need to use a measurement gap in band switching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37A177-04E7-3C4C-B55D-0D8890290628}"/>
              </a:ext>
            </a:extLst>
          </p:cNvPr>
          <p:cNvSpPr/>
          <p:nvPr/>
        </p:nvSpPr>
        <p:spPr>
          <a:xfrm>
            <a:off x="6067164" y="3835799"/>
            <a:ext cx="4305586" cy="1629786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DEA3A8-D005-8C4E-ABD8-1B9216F1C24B}"/>
              </a:ext>
            </a:extLst>
          </p:cNvPr>
          <p:cNvSpPr/>
          <p:nvPr/>
        </p:nvSpPr>
        <p:spPr>
          <a:xfrm>
            <a:off x="1703565" y="1969893"/>
            <a:ext cx="8693703" cy="1308658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64B2A3-3EA7-8C4E-A238-0F7CE5599130}"/>
              </a:ext>
            </a:extLst>
          </p:cNvPr>
          <p:cNvSpPr/>
          <p:nvPr/>
        </p:nvSpPr>
        <p:spPr>
          <a:xfrm>
            <a:off x="1703565" y="1588678"/>
            <a:ext cx="8693703" cy="381215"/>
          </a:xfrm>
          <a:prstGeom prst="roundRect">
            <a:avLst>
              <a:gd name="adj" fmla="val 3341"/>
            </a:avLst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Optimize users’ achievable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643DA-66FA-794D-A26A-20519D7DCD57}"/>
              </a:ext>
            </a:extLst>
          </p:cNvPr>
          <p:cNvSpPr txBox="1"/>
          <p:nvPr/>
        </p:nvSpPr>
        <p:spPr>
          <a:xfrm>
            <a:off x="1813292" y="2157229"/>
            <a:ext cx="795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Band switching grows in importance with successive evolutions of wireless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use of a data-driven approach to rank channels by their estimated quality is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Using measurement gaps for the band switching procedure is a “performance overkill.”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9957E8A-7AFB-524A-9C67-EE059FAA7B97}"/>
              </a:ext>
            </a:extLst>
          </p:cNvPr>
          <p:cNvSpPr/>
          <p:nvPr/>
        </p:nvSpPr>
        <p:spPr>
          <a:xfrm>
            <a:off x="6055252" y="3425495"/>
            <a:ext cx="4317498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Proposed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177C32-B682-6040-BC99-7167FE4378D2}"/>
              </a:ext>
            </a:extLst>
          </p:cNvPr>
          <p:cNvSpPr/>
          <p:nvPr/>
        </p:nvSpPr>
        <p:spPr>
          <a:xfrm>
            <a:off x="6142309" y="5074681"/>
            <a:ext cx="1847515" cy="377318"/>
          </a:xfrm>
          <a:prstGeom prst="roundRect">
            <a:avLst/>
          </a:prstGeom>
          <a:solidFill>
            <a:srgbClr val="0096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XGBoost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198012-A71D-C543-9309-170772B57A79}"/>
              </a:ext>
            </a:extLst>
          </p:cNvPr>
          <p:cNvSpPr/>
          <p:nvPr/>
        </p:nvSpPr>
        <p:spPr>
          <a:xfrm>
            <a:off x="1680707" y="3835799"/>
            <a:ext cx="4248379" cy="1673341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C41ECFF-3FFF-114B-B0AE-A49B15F11DE8}"/>
              </a:ext>
            </a:extLst>
          </p:cNvPr>
          <p:cNvSpPr/>
          <p:nvPr/>
        </p:nvSpPr>
        <p:spPr>
          <a:xfrm>
            <a:off x="1703565" y="3425495"/>
            <a:ext cx="4248379" cy="3773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1488A0-ED56-8D47-95E5-2E8144F73E55}"/>
              </a:ext>
            </a:extLst>
          </p:cNvPr>
          <p:cNvSpPr/>
          <p:nvPr/>
        </p:nvSpPr>
        <p:spPr>
          <a:xfrm>
            <a:off x="1707495" y="3916616"/>
            <a:ext cx="4139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a gap to measure the candidate frequency band.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1A3C43-6A66-D642-A42F-64932016D078}"/>
              </a:ext>
            </a:extLst>
          </p:cNvPr>
          <p:cNvSpPr/>
          <p:nvPr/>
        </p:nvSpPr>
        <p:spPr>
          <a:xfrm>
            <a:off x="8455412" y="5079803"/>
            <a:ext cx="1847515" cy="377318"/>
          </a:xfrm>
          <a:prstGeom prst="roundRect">
            <a:avLst/>
          </a:prstGeom>
          <a:solidFill>
            <a:srgbClr val="000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DNN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C52D1C-5298-DA47-B7BE-64621BEB3925}"/>
              </a:ext>
            </a:extLst>
          </p:cNvPr>
          <p:cNvSpPr/>
          <p:nvPr/>
        </p:nvSpPr>
        <p:spPr>
          <a:xfrm>
            <a:off x="406401" y="761168"/>
            <a:ext cx="11324682" cy="5639632"/>
          </a:xfrm>
          <a:prstGeom prst="roundRect">
            <a:avLst>
              <a:gd name="adj" fmla="val 2090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6C5E05-5D0D-4A47-A23D-3D8B1CCB4295}"/>
              </a:ext>
            </a:extLst>
          </p:cNvPr>
          <p:cNvSpPr/>
          <p:nvPr/>
        </p:nvSpPr>
        <p:spPr>
          <a:xfrm>
            <a:off x="3950945" y="5081557"/>
            <a:ext cx="1847515" cy="3773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Blind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91CAA3C-A3FD-0241-9A6A-E4209FED7B08}"/>
              </a:ext>
            </a:extLst>
          </p:cNvPr>
          <p:cNvSpPr/>
          <p:nvPr/>
        </p:nvSpPr>
        <p:spPr>
          <a:xfrm>
            <a:off x="1797906" y="5079803"/>
            <a:ext cx="1847515" cy="37731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Legacy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21DBD3-B1E3-044A-935F-54FFD2961714}"/>
              </a:ext>
            </a:extLst>
          </p:cNvPr>
          <p:cNvSpPr/>
          <p:nvPr/>
        </p:nvSpPr>
        <p:spPr>
          <a:xfrm>
            <a:off x="1703565" y="4461727"/>
            <a:ext cx="4139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Blindly switch to a different band.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96E883-E35F-764E-80F3-2B43D89CAF85}"/>
              </a:ext>
            </a:extLst>
          </p:cNvPr>
          <p:cNvSpPr/>
          <p:nvPr/>
        </p:nvSpPr>
        <p:spPr>
          <a:xfrm>
            <a:off x="6067164" y="3955207"/>
            <a:ext cx="42430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Does not require a measurement gap.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Exploits the spatial and spectral correlation of frequency bands at a given location.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Predicts the quality </a:t>
            </a:r>
            <a:r>
              <a:rPr lang="en-US" sz="1600"/>
              <a:t>and ranks </a:t>
            </a:r>
            <a:r>
              <a:rPr lang="en-US" sz="1600" dirty="0"/>
              <a:t>the bands. </a:t>
            </a:r>
          </a:p>
        </p:txBody>
      </p:sp>
    </p:spTree>
    <p:extLst>
      <p:ext uri="{BB962C8B-B14F-4D97-AF65-F5344CB8AC3E}">
        <p14:creationId xmlns:p14="http://schemas.microsoft.com/office/powerpoint/2010/main" val="25130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917401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V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ISION FOR INTELLIGENT WIRELESS NETWORK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0E8BC2E-8306-B247-92D3-829F6AD45B5C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BB0DB-F327-FB47-95A5-375D8F43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4627E1-0558-0F40-8295-9B80B0BB2C16}"/>
              </a:ext>
            </a:extLst>
          </p:cNvPr>
          <p:cNvSpPr/>
          <p:nvPr/>
        </p:nvSpPr>
        <p:spPr>
          <a:xfrm>
            <a:off x="958930" y="4895461"/>
            <a:ext cx="5049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[https://www.qualcomm.com/media/documents/files/making-ai-ubiquitous.pdf</a:t>
            </a:r>
            <a:r>
              <a:rPr lang="en-US" sz="1200" dirty="0"/>
              <a:t>]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601D3A-0B8C-B848-B677-FE449E927BE5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B408537-3C68-224E-B914-BF955985CB32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8D7CC1-537F-704C-A113-D536313CE5BE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Hybrid approach to unleash next-generation wireless “network intelligence”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65E261D3-A420-FF42-9B7B-9FB99899C3DC}"/>
              </a:ext>
            </a:extLst>
          </p:cNvPr>
          <p:cNvSpPr/>
          <p:nvPr/>
        </p:nvSpPr>
        <p:spPr>
          <a:xfrm>
            <a:off x="7378600" y="3497264"/>
            <a:ext cx="3788228" cy="524669"/>
          </a:xfrm>
          <a:prstGeom prst="ellipse">
            <a:avLst/>
          </a:prstGeom>
          <a:gradFill flip="none" rotWithShape="1">
            <a:gsLst>
              <a:gs pos="0">
                <a:srgbClr val="6B8AFF">
                  <a:tint val="66000"/>
                  <a:satMod val="160000"/>
                </a:srgbClr>
              </a:gs>
              <a:gs pos="50000">
                <a:srgbClr val="6B8AFF">
                  <a:tint val="44500"/>
                  <a:satMod val="160000"/>
                </a:srgbClr>
              </a:gs>
              <a:gs pos="100000">
                <a:srgbClr val="6B8A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53">
            <a:extLst>
              <a:ext uri="{FF2B5EF4-FFF2-40B4-BE49-F238E27FC236}">
                <a16:creationId xmlns:a16="http://schemas.microsoft.com/office/drawing/2014/main" id="{C276F06F-DE7B-7D4B-A505-56E615FE1A12}"/>
              </a:ext>
            </a:extLst>
          </p:cNvPr>
          <p:cNvSpPr txBox="1"/>
          <p:nvPr/>
        </p:nvSpPr>
        <p:spPr>
          <a:xfrm>
            <a:off x="695907" y="4255273"/>
            <a:ext cx="2853690" cy="42255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</a:pPr>
            <a:r>
              <a:rPr lang="en-US" sz="1400" spc="5" dirty="0">
                <a:solidFill>
                  <a:srgbClr val="2C3749"/>
                </a:solidFill>
                <a:cs typeface="Arial"/>
              </a:rPr>
              <a:t>Central location to coherently train models</a:t>
            </a:r>
            <a:endParaRPr sz="1400" dirty="0">
              <a:cs typeface="Arial"/>
            </a:endParaRPr>
          </a:p>
        </p:txBody>
      </p:sp>
      <p:sp>
        <p:nvSpPr>
          <p:cNvPr id="61" name="object 53">
            <a:extLst>
              <a:ext uri="{FF2B5EF4-FFF2-40B4-BE49-F238E27FC236}">
                <a16:creationId xmlns:a16="http://schemas.microsoft.com/office/drawing/2014/main" id="{70BB8747-A17D-D943-A945-CABCDECF319C}"/>
              </a:ext>
            </a:extLst>
          </p:cNvPr>
          <p:cNvSpPr txBox="1"/>
          <p:nvPr/>
        </p:nvSpPr>
        <p:spPr>
          <a:xfrm>
            <a:off x="4880287" y="4119476"/>
            <a:ext cx="2853690" cy="23019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</a:pPr>
            <a:r>
              <a:rPr lang="en-US" sz="1400" spc="5" dirty="0">
                <a:solidFill>
                  <a:srgbClr val="2C3749"/>
                </a:solidFill>
                <a:cs typeface="Arial"/>
              </a:rPr>
              <a:t>Trained models at the network edge</a:t>
            </a:r>
            <a:endParaRPr sz="1400" dirty="0">
              <a:cs typeface="Arial"/>
            </a:endParaRPr>
          </a:p>
        </p:txBody>
      </p:sp>
      <p:sp>
        <p:nvSpPr>
          <p:cNvPr id="34" name="object 49">
            <a:extLst>
              <a:ext uri="{FF2B5EF4-FFF2-40B4-BE49-F238E27FC236}">
                <a16:creationId xmlns:a16="http://schemas.microsoft.com/office/drawing/2014/main" id="{BAA7E66D-37EE-D944-B15F-476F89E33DB0}"/>
              </a:ext>
            </a:extLst>
          </p:cNvPr>
          <p:cNvSpPr/>
          <p:nvPr/>
        </p:nvSpPr>
        <p:spPr>
          <a:xfrm>
            <a:off x="2778286" y="3879563"/>
            <a:ext cx="3146239" cy="108751"/>
          </a:xfrm>
          <a:custGeom>
            <a:avLst/>
            <a:gdLst/>
            <a:ahLst/>
            <a:cxnLst/>
            <a:rect l="l" t="t" r="r" b="b"/>
            <a:pathLst>
              <a:path w="4233545" h="78104">
                <a:moveTo>
                  <a:pt x="51816" y="0"/>
                </a:moveTo>
                <a:lnTo>
                  <a:pt x="0" y="38862"/>
                </a:lnTo>
                <a:lnTo>
                  <a:pt x="51816" y="77723"/>
                </a:lnTo>
                <a:lnTo>
                  <a:pt x="51816" y="51815"/>
                </a:lnTo>
                <a:lnTo>
                  <a:pt x="31750" y="51815"/>
                </a:lnTo>
                <a:lnTo>
                  <a:pt x="25908" y="45973"/>
                </a:lnTo>
                <a:lnTo>
                  <a:pt x="25908" y="31750"/>
                </a:lnTo>
                <a:lnTo>
                  <a:pt x="31750" y="25907"/>
                </a:lnTo>
                <a:lnTo>
                  <a:pt x="51816" y="25907"/>
                </a:lnTo>
                <a:lnTo>
                  <a:pt x="51816" y="0"/>
                </a:lnTo>
                <a:close/>
              </a:path>
              <a:path w="4233545" h="78104">
                <a:moveTo>
                  <a:pt x="51816" y="25907"/>
                </a:moveTo>
                <a:lnTo>
                  <a:pt x="31750" y="25907"/>
                </a:lnTo>
                <a:lnTo>
                  <a:pt x="25908" y="31750"/>
                </a:lnTo>
                <a:lnTo>
                  <a:pt x="25908" y="45973"/>
                </a:lnTo>
                <a:lnTo>
                  <a:pt x="31750" y="51815"/>
                </a:lnTo>
                <a:lnTo>
                  <a:pt x="51816" y="51815"/>
                </a:lnTo>
                <a:lnTo>
                  <a:pt x="51816" y="25907"/>
                </a:lnTo>
                <a:close/>
              </a:path>
              <a:path w="4233545" h="78104">
                <a:moveTo>
                  <a:pt x="4227703" y="25907"/>
                </a:moveTo>
                <a:lnTo>
                  <a:pt x="51816" y="25907"/>
                </a:lnTo>
                <a:lnTo>
                  <a:pt x="51816" y="51815"/>
                </a:lnTo>
                <a:lnTo>
                  <a:pt x="4227703" y="51815"/>
                </a:lnTo>
                <a:lnTo>
                  <a:pt x="4233418" y="45973"/>
                </a:lnTo>
                <a:lnTo>
                  <a:pt x="4233418" y="31750"/>
                </a:lnTo>
                <a:lnTo>
                  <a:pt x="4227703" y="25907"/>
                </a:lnTo>
                <a:close/>
              </a:path>
            </a:pathLst>
          </a:custGeom>
          <a:solidFill>
            <a:srgbClr val="2852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4380C3-BAAF-3542-A088-AC3B83E8BE55}"/>
              </a:ext>
            </a:extLst>
          </p:cNvPr>
          <p:cNvGrpSpPr/>
          <p:nvPr/>
        </p:nvGrpSpPr>
        <p:grpSpPr>
          <a:xfrm>
            <a:off x="5860293" y="1396274"/>
            <a:ext cx="918048" cy="2625659"/>
            <a:chOff x="5613024" y="1645200"/>
            <a:chExt cx="918048" cy="2625659"/>
          </a:xfrm>
        </p:grpSpPr>
        <p:sp>
          <p:nvSpPr>
            <p:cNvPr id="41" name="object 50">
              <a:extLst>
                <a:ext uri="{FF2B5EF4-FFF2-40B4-BE49-F238E27FC236}">
                  <a16:creationId xmlns:a16="http://schemas.microsoft.com/office/drawing/2014/main" id="{365F08F7-B23F-EA47-B9D5-58C62FFD9AF2}"/>
                </a:ext>
              </a:extLst>
            </p:cNvPr>
            <p:cNvSpPr/>
            <p:nvPr/>
          </p:nvSpPr>
          <p:spPr>
            <a:xfrm>
              <a:off x="5613024" y="1645200"/>
              <a:ext cx="918048" cy="1311620"/>
            </a:xfrm>
            <a:prstGeom prst="rect">
              <a:avLst/>
            </a:prstGeom>
            <a:blipFill>
              <a:blip r:embed="rId4" cstate="print"/>
              <a:stretch>
                <a:fillRect l="-267120" b="-67282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A5D52C-6589-0748-BC37-99A936D074F3}"/>
                </a:ext>
              </a:extLst>
            </p:cNvPr>
            <p:cNvSpPr/>
            <p:nvPr/>
          </p:nvSpPr>
          <p:spPr>
            <a:xfrm>
              <a:off x="5684513" y="2906353"/>
              <a:ext cx="843707" cy="1364506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94C97-E32B-9E44-995B-F85608F2F1B6}"/>
              </a:ext>
            </a:extLst>
          </p:cNvPr>
          <p:cNvGrpSpPr/>
          <p:nvPr/>
        </p:nvGrpSpPr>
        <p:grpSpPr>
          <a:xfrm>
            <a:off x="774127" y="1945793"/>
            <a:ext cx="5157655" cy="2309480"/>
            <a:chOff x="891441" y="1274088"/>
            <a:chExt cx="5157655" cy="2309480"/>
          </a:xfrm>
        </p:grpSpPr>
        <p:sp>
          <p:nvSpPr>
            <p:cNvPr id="35" name="object 50">
              <a:extLst>
                <a:ext uri="{FF2B5EF4-FFF2-40B4-BE49-F238E27FC236}">
                  <a16:creationId xmlns:a16="http://schemas.microsoft.com/office/drawing/2014/main" id="{42BE8BF2-38DB-EE4E-8FF6-53D5545160DD}"/>
                </a:ext>
              </a:extLst>
            </p:cNvPr>
            <p:cNvSpPr/>
            <p:nvPr/>
          </p:nvSpPr>
          <p:spPr>
            <a:xfrm>
              <a:off x="891441" y="1389451"/>
              <a:ext cx="3370338" cy="21941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F45220-E721-E949-8A33-B5E9A6497962}"/>
                </a:ext>
              </a:extLst>
            </p:cNvPr>
            <p:cNvSpPr/>
            <p:nvPr/>
          </p:nvSpPr>
          <p:spPr>
            <a:xfrm>
              <a:off x="3376536" y="1274088"/>
              <a:ext cx="921822" cy="1462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AD6AD8-5740-6245-9B47-D5F141F47D23}"/>
                </a:ext>
              </a:extLst>
            </p:cNvPr>
            <p:cNvSpPr/>
            <p:nvPr/>
          </p:nvSpPr>
          <p:spPr>
            <a:xfrm>
              <a:off x="3522362" y="2597092"/>
              <a:ext cx="921822" cy="271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68A135D-B77C-7344-9792-F8672A0C58BD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57" y="2747525"/>
              <a:ext cx="314623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7ABB1F-9DC3-2F4D-B797-D3DB42740E23}"/>
              </a:ext>
            </a:extLst>
          </p:cNvPr>
          <p:cNvGrpSpPr/>
          <p:nvPr/>
        </p:nvGrpSpPr>
        <p:grpSpPr>
          <a:xfrm>
            <a:off x="6377101" y="3452202"/>
            <a:ext cx="716508" cy="716509"/>
            <a:chOff x="6677656" y="3267881"/>
            <a:chExt cx="1011935" cy="1011936"/>
          </a:xfrm>
        </p:grpSpPr>
        <p:sp>
          <p:nvSpPr>
            <p:cNvPr id="55" name="object 16">
              <a:extLst>
                <a:ext uri="{FF2B5EF4-FFF2-40B4-BE49-F238E27FC236}">
                  <a16:creationId xmlns:a16="http://schemas.microsoft.com/office/drawing/2014/main" id="{35959A51-3594-D54C-A4C3-57C0E4DE5621}"/>
                </a:ext>
              </a:extLst>
            </p:cNvPr>
            <p:cNvSpPr/>
            <p:nvPr/>
          </p:nvSpPr>
          <p:spPr>
            <a:xfrm>
              <a:off x="6677656" y="3267881"/>
              <a:ext cx="1011935" cy="10119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0446DA0D-2493-B444-B78C-EC097C1BFF10}"/>
                </a:ext>
              </a:extLst>
            </p:cNvPr>
            <p:cNvSpPr/>
            <p:nvPr/>
          </p:nvSpPr>
          <p:spPr>
            <a:xfrm>
              <a:off x="6901684" y="3491908"/>
              <a:ext cx="570230" cy="563880"/>
            </a:xfrm>
            <a:custGeom>
              <a:avLst/>
              <a:gdLst/>
              <a:ahLst/>
              <a:cxnLst/>
              <a:rect l="l" t="t" r="r" b="b"/>
              <a:pathLst>
                <a:path w="570229" h="563879">
                  <a:moveTo>
                    <a:pt x="216534" y="0"/>
                  </a:moveTo>
                  <a:lnTo>
                    <a:pt x="187975" y="5637"/>
                  </a:lnTo>
                  <a:lnTo>
                    <a:pt x="164274" y="21097"/>
                  </a:lnTo>
                  <a:lnTo>
                    <a:pt x="147526" y="44201"/>
                  </a:lnTo>
                  <a:lnTo>
                    <a:pt x="139826" y="72770"/>
                  </a:lnTo>
                  <a:lnTo>
                    <a:pt x="125956" y="74848"/>
                  </a:lnTo>
                  <a:lnTo>
                    <a:pt x="89915" y="96011"/>
                  </a:lnTo>
                  <a:lnTo>
                    <a:pt x="69040" y="134334"/>
                  </a:lnTo>
                  <a:lnTo>
                    <a:pt x="67216" y="155769"/>
                  </a:lnTo>
                  <a:lnTo>
                    <a:pt x="71119" y="177037"/>
                  </a:lnTo>
                  <a:lnTo>
                    <a:pt x="49972" y="188444"/>
                  </a:lnTo>
                  <a:lnTo>
                    <a:pt x="33289" y="205803"/>
                  </a:lnTo>
                  <a:lnTo>
                    <a:pt x="22346" y="227544"/>
                  </a:lnTo>
                  <a:lnTo>
                    <a:pt x="18414" y="252094"/>
                  </a:lnTo>
                  <a:lnTo>
                    <a:pt x="19018" y="261814"/>
                  </a:lnTo>
                  <a:lnTo>
                    <a:pt x="20764" y="271271"/>
                  </a:lnTo>
                  <a:lnTo>
                    <a:pt x="23558" y="280348"/>
                  </a:lnTo>
                  <a:lnTo>
                    <a:pt x="27304" y="288924"/>
                  </a:lnTo>
                  <a:lnTo>
                    <a:pt x="15484" y="303684"/>
                  </a:lnTo>
                  <a:lnTo>
                    <a:pt x="6937" y="320135"/>
                  </a:lnTo>
                  <a:lnTo>
                    <a:pt x="1748" y="337966"/>
                  </a:lnTo>
                  <a:lnTo>
                    <a:pt x="0" y="356869"/>
                  </a:lnTo>
                  <a:lnTo>
                    <a:pt x="1748" y="375771"/>
                  </a:lnTo>
                  <a:lnTo>
                    <a:pt x="27304" y="424687"/>
                  </a:lnTo>
                  <a:lnTo>
                    <a:pt x="67309" y="448944"/>
                  </a:lnTo>
                  <a:lnTo>
                    <a:pt x="76967" y="493692"/>
                  </a:lnTo>
                  <a:lnTo>
                    <a:pt x="101520" y="530224"/>
                  </a:lnTo>
                  <a:lnTo>
                    <a:pt x="137479" y="554851"/>
                  </a:lnTo>
                  <a:lnTo>
                    <a:pt x="181355" y="563879"/>
                  </a:lnTo>
                  <a:lnTo>
                    <a:pt x="214245" y="558865"/>
                  </a:lnTo>
                  <a:lnTo>
                    <a:pt x="243490" y="544814"/>
                  </a:lnTo>
                  <a:lnTo>
                    <a:pt x="267545" y="523214"/>
                  </a:lnTo>
                  <a:lnTo>
                    <a:pt x="284860" y="495553"/>
                  </a:lnTo>
                  <a:lnTo>
                    <a:pt x="491452" y="495553"/>
                  </a:lnTo>
                  <a:lnTo>
                    <a:pt x="492702" y="493692"/>
                  </a:lnTo>
                  <a:lnTo>
                    <a:pt x="502411" y="448944"/>
                  </a:lnTo>
                  <a:lnTo>
                    <a:pt x="513395" y="445047"/>
                  </a:lnTo>
                  <a:lnTo>
                    <a:pt x="563062" y="392973"/>
                  </a:lnTo>
                  <a:lnTo>
                    <a:pt x="569944" y="356806"/>
                  </a:lnTo>
                  <a:lnTo>
                    <a:pt x="563062" y="320639"/>
                  </a:lnTo>
                  <a:lnTo>
                    <a:pt x="542416" y="288924"/>
                  </a:lnTo>
                  <a:lnTo>
                    <a:pt x="546217" y="280348"/>
                  </a:lnTo>
                  <a:lnTo>
                    <a:pt x="549005" y="271271"/>
                  </a:lnTo>
                  <a:lnTo>
                    <a:pt x="550721" y="261814"/>
                  </a:lnTo>
                  <a:lnTo>
                    <a:pt x="551306" y="252094"/>
                  </a:lnTo>
                  <a:lnTo>
                    <a:pt x="547375" y="227544"/>
                  </a:lnTo>
                  <a:lnTo>
                    <a:pt x="536432" y="205803"/>
                  </a:lnTo>
                  <a:lnTo>
                    <a:pt x="519749" y="188444"/>
                  </a:lnTo>
                  <a:lnTo>
                    <a:pt x="498601" y="177037"/>
                  </a:lnTo>
                  <a:lnTo>
                    <a:pt x="502505" y="155769"/>
                  </a:lnTo>
                  <a:lnTo>
                    <a:pt x="493119" y="113994"/>
                  </a:lnTo>
                  <a:lnTo>
                    <a:pt x="456946" y="79486"/>
                  </a:lnTo>
                  <a:lnTo>
                    <a:pt x="429894" y="72770"/>
                  </a:lnTo>
                  <a:lnTo>
                    <a:pt x="422211" y="44201"/>
                  </a:lnTo>
                  <a:lnTo>
                    <a:pt x="421103" y="42671"/>
                  </a:lnTo>
                  <a:lnTo>
                    <a:pt x="284860" y="42671"/>
                  </a:lnTo>
                  <a:lnTo>
                    <a:pt x="281050" y="35432"/>
                  </a:lnTo>
                  <a:lnTo>
                    <a:pt x="245792" y="5937"/>
                  </a:lnTo>
                  <a:lnTo>
                    <a:pt x="231526" y="1516"/>
                  </a:lnTo>
                  <a:lnTo>
                    <a:pt x="216534" y="0"/>
                  </a:lnTo>
                  <a:close/>
                </a:path>
                <a:path w="570229" h="563879">
                  <a:moveTo>
                    <a:pt x="491452" y="495553"/>
                  </a:moveTo>
                  <a:lnTo>
                    <a:pt x="284860" y="495553"/>
                  </a:lnTo>
                  <a:lnTo>
                    <a:pt x="302178" y="523214"/>
                  </a:lnTo>
                  <a:lnTo>
                    <a:pt x="326247" y="544814"/>
                  </a:lnTo>
                  <a:lnTo>
                    <a:pt x="355530" y="558865"/>
                  </a:lnTo>
                  <a:lnTo>
                    <a:pt x="388492" y="563879"/>
                  </a:lnTo>
                  <a:lnTo>
                    <a:pt x="432278" y="554851"/>
                  </a:lnTo>
                  <a:lnTo>
                    <a:pt x="468169" y="530224"/>
                  </a:lnTo>
                  <a:lnTo>
                    <a:pt x="491452" y="495553"/>
                  </a:lnTo>
                  <a:close/>
                </a:path>
                <a:path w="570229" h="563879">
                  <a:moveTo>
                    <a:pt x="353059" y="0"/>
                  </a:moveTo>
                  <a:lnTo>
                    <a:pt x="310733" y="13073"/>
                  </a:lnTo>
                  <a:lnTo>
                    <a:pt x="284860" y="42671"/>
                  </a:lnTo>
                  <a:lnTo>
                    <a:pt x="421103" y="42671"/>
                  </a:lnTo>
                  <a:lnTo>
                    <a:pt x="405479" y="21097"/>
                  </a:lnTo>
                  <a:lnTo>
                    <a:pt x="381746" y="5637"/>
                  </a:lnTo>
                  <a:lnTo>
                    <a:pt x="353059" y="0"/>
                  </a:lnTo>
                  <a:close/>
                </a:path>
              </a:pathLst>
            </a:custGeom>
            <a:solidFill>
              <a:srgbClr val="315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8">
              <a:extLst>
                <a:ext uri="{FF2B5EF4-FFF2-40B4-BE49-F238E27FC236}">
                  <a16:creationId xmlns:a16="http://schemas.microsoft.com/office/drawing/2014/main" id="{EC031A43-6241-7F4B-86B6-9FCC2B4B3BBD}"/>
                </a:ext>
              </a:extLst>
            </p:cNvPr>
            <p:cNvSpPr/>
            <p:nvPr/>
          </p:nvSpPr>
          <p:spPr>
            <a:xfrm>
              <a:off x="6968739" y="3549820"/>
              <a:ext cx="434340" cy="463550"/>
            </a:xfrm>
            <a:custGeom>
              <a:avLst/>
              <a:gdLst/>
              <a:ahLst/>
              <a:cxnLst/>
              <a:rect l="l" t="t" r="r" b="b"/>
              <a:pathLst>
                <a:path w="434340" h="463550">
                  <a:moveTo>
                    <a:pt x="217170" y="12065"/>
                  </a:moveTo>
                  <a:lnTo>
                    <a:pt x="204368" y="14648"/>
                  </a:lnTo>
                  <a:lnTo>
                    <a:pt x="193913" y="21685"/>
                  </a:lnTo>
                  <a:lnTo>
                    <a:pt x="186856" y="32131"/>
                  </a:lnTo>
                  <a:lnTo>
                    <a:pt x="184276" y="44831"/>
                  </a:lnTo>
                  <a:lnTo>
                    <a:pt x="185858" y="54919"/>
                  </a:lnTo>
                  <a:lnTo>
                    <a:pt x="190261" y="63722"/>
                  </a:lnTo>
                  <a:lnTo>
                    <a:pt x="196975" y="70762"/>
                  </a:lnTo>
                  <a:lnTo>
                    <a:pt x="205485" y="75565"/>
                  </a:lnTo>
                  <a:lnTo>
                    <a:pt x="205485" y="346710"/>
                  </a:lnTo>
                  <a:lnTo>
                    <a:pt x="196975" y="351512"/>
                  </a:lnTo>
                  <a:lnTo>
                    <a:pt x="190261" y="358552"/>
                  </a:lnTo>
                  <a:lnTo>
                    <a:pt x="185858" y="367355"/>
                  </a:lnTo>
                  <a:lnTo>
                    <a:pt x="184276" y="377444"/>
                  </a:lnTo>
                  <a:lnTo>
                    <a:pt x="186862" y="390098"/>
                  </a:lnTo>
                  <a:lnTo>
                    <a:pt x="193913" y="400478"/>
                  </a:lnTo>
                  <a:lnTo>
                    <a:pt x="204368" y="407501"/>
                  </a:lnTo>
                  <a:lnTo>
                    <a:pt x="217170" y="410083"/>
                  </a:lnTo>
                  <a:lnTo>
                    <a:pt x="229971" y="407501"/>
                  </a:lnTo>
                  <a:lnTo>
                    <a:pt x="240426" y="400478"/>
                  </a:lnTo>
                  <a:lnTo>
                    <a:pt x="247477" y="390098"/>
                  </a:lnTo>
                  <a:lnTo>
                    <a:pt x="210057" y="390017"/>
                  </a:lnTo>
                  <a:lnTo>
                    <a:pt x="204343" y="384429"/>
                  </a:lnTo>
                  <a:lnTo>
                    <a:pt x="204343" y="370332"/>
                  </a:lnTo>
                  <a:lnTo>
                    <a:pt x="210057" y="364617"/>
                  </a:lnTo>
                  <a:lnTo>
                    <a:pt x="247105" y="364617"/>
                  </a:lnTo>
                  <a:lnTo>
                    <a:pt x="244062" y="358552"/>
                  </a:lnTo>
                  <a:lnTo>
                    <a:pt x="237311" y="351512"/>
                  </a:lnTo>
                  <a:lnTo>
                    <a:pt x="228726" y="346710"/>
                  </a:lnTo>
                  <a:lnTo>
                    <a:pt x="228726" y="75565"/>
                  </a:lnTo>
                  <a:lnTo>
                    <a:pt x="237311" y="70762"/>
                  </a:lnTo>
                  <a:lnTo>
                    <a:pt x="244062" y="63722"/>
                  </a:lnTo>
                  <a:lnTo>
                    <a:pt x="247105" y="57658"/>
                  </a:lnTo>
                  <a:lnTo>
                    <a:pt x="210057" y="57658"/>
                  </a:lnTo>
                  <a:lnTo>
                    <a:pt x="204343" y="51943"/>
                  </a:lnTo>
                  <a:lnTo>
                    <a:pt x="204343" y="37846"/>
                  </a:lnTo>
                  <a:lnTo>
                    <a:pt x="210057" y="32131"/>
                  </a:lnTo>
                  <a:lnTo>
                    <a:pt x="247483" y="32131"/>
                  </a:lnTo>
                  <a:lnTo>
                    <a:pt x="240426" y="21685"/>
                  </a:lnTo>
                  <a:lnTo>
                    <a:pt x="229971" y="14648"/>
                  </a:lnTo>
                  <a:lnTo>
                    <a:pt x="217170" y="12065"/>
                  </a:lnTo>
                  <a:close/>
                </a:path>
                <a:path w="434340" h="463550">
                  <a:moveTo>
                    <a:pt x="247105" y="364617"/>
                  </a:moveTo>
                  <a:lnTo>
                    <a:pt x="224281" y="364617"/>
                  </a:lnTo>
                  <a:lnTo>
                    <a:pt x="229997" y="370332"/>
                  </a:lnTo>
                  <a:lnTo>
                    <a:pt x="229997" y="384429"/>
                  </a:lnTo>
                  <a:lnTo>
                    <a:pt x="224281" y="390017"/>
                  </a:lnTo>
                  <a:lnTo>
                    <a:pt x="247493" y="390017"/>
                  </a:lnTo>
                  <a:lnTo>
                    <a:pt x="250062" y="377444"/>
                  </a:lnTo>
                  <a:lnTo>
                    <a:pt x="248479" y="367355"/>
                  </a:lnTo>
                  <a:lnTo>
                    <a:pt x="247105" y="364617"/>
                  </a:lnTo>
                  <a:close/>
                </a:path>
                <a:path w="434340" h="463550">
                  <a:moveTo>
                    <a:pt x="247483" y="32131"/>
                  </a:moveTo>
                  <a:lnTo>
                    <a:pt x="224281" y="32131"/>
                  </a:lnTo>
                  <a:lnTo>
                    <a:pt x="229997" y="37846"/>
                  </a:lnTo>
                  <a:lnTo>
                    <a:pt x="229997" y="51943"/>
                  </a:lnTo>
                  <a:lnTo>
                    <a:pt x="224281" y="57658"/>
                  </a:lnTo>
                  <a:lnTo>
                    <a:pt x="247105" y="57658"/>
                  </a:lnTo>
                  <a:lnTo>
                    <a:pt x="248479" y="54919"/>
                  </a:lnTo>
                  <a:lnTo>
                    <a:pt x="250062" y="44831"/>
                  </a:lnTo>
                  <a:lnTo>
                    <a:pt x="247483" y="32131"/>
                  </a:lnTo>
                  <a:close/>
                </a:path>
                <a:path w="434340" h="463550">
                  <a:moveTo>
                    <a:pt x="146430" y="341503"/>
                  </a:moveTo>
                  <a:lnTo>
                    <a:pt x="140461" y="341503"/>
                  </a:lnTo>
                  <a:lnTo>
                    <a:pt x="137541" y="342646"/>
                  </a:lnTo>
                  <a:lnTo>
                    <a:pt x="103250" y="376936"/>
                  </a:lnTo>
                  <a:lnTo>
                    <a:pt x="102107" y="379730"/>
                  </a:lnTo>
                  <a:lnTo>
                    <a:pt x="102107" y="431165"/>
                  </a:lnTo>
                  <a:lnTo>
                    <a:pt x="98044" y="434594"/>
                  </a:lnTo>
                  <a:lnTo>
                    <a:pt x="95503" y="439420"/>
                  </a:lnTo>
                  <a:lnTo>
                    <a:pt x="95503" y="445135"/>
                  </a:lnTo>
                  <a:lnTo>
                    <a:pt x="96930" y="452205"/>
                  </a:lnTo>
                  <a:lnTo>
                    <a:pt x="100822" y="457977"/>
                  </a:lnTo>
                  <a:lnTo>
                    <a:pt x="106594" y="461869"/>
                  </a:lnTo>
                  <a:lnTo>
                    <a:pt x="113665" y="463296"/>
                  </a:lnTo>
                  <a:lnTo>
                    <a:pt x="120735" y="461869"/>
                  </a:lnTo>
                  <a:lnTo>
                    <a:pt x="126507" y="457977"/>
                  </a:lnTo>
                  <a:lnTo>
                    <a:pt x="130399" y="452205"/>
                  </a:lnTo>
                  <a:lnTo>
                    <a:pt x="131825" y="445135"/>
                  </a:lnTo>
                  <a:lnTo>
                    <a:pt x="131825" y="439420"/>
                  </a:lnTo>
                  <a:lnTo>
                    <a:pt x="129158" y="434594"/>
                  </a:lnTo>
                  <a:lnTo>
                    <a:pt x="125095" y="431165"/>
                  </a:lnTo>
                  <a:lnTo>
                    <a:pt x="125095" y="387604"/>
                  </a:lnTo>
                  <a:lnTo>
                    <a:pt x="151098" y="361600"/>
                  </a:lnTo>
                  <a:lnTo>
                    <a:pt x="156082" y="356743"/>
                  </a:lnTo>
                  <a:lnTo>
                    <a:pt x="156082" y="349377"/>
                  </a:lnTo>
                  <a:lnTo>
                    <a:pt x="151510" y="344932"/>
                  </a:lnTo>
                  <a:lnTo>
                    <a:pt x="149351" y="342646"/>
                  </a:lnTo>
                  <a:lnTo>
                    <a:pt x="146430" y="341503"/>
                  </a:lnTo>
                  <a:close/>
                </a:path>
                <a:path w="434340" h="463550">
                  <a:moveTo>
                    <a:pt x="90931" y="237490"/>
                  </a:moveTo>
                  <a:lnTo>
                    <a:pt x="78231" y="237490"/>
                  </a:lnTo>
                  <a:lnTo>
                    <a:pt x="73025" y="242697"/>
                  </a:lnTo>
                  <a:lnTo>
                    <a:pt x="73025" y="266319"/>
                  </a:lnTo>
                  <a:lnTo>
                    <a:pt x="37083" y="266319"/>
                  </a:lnTo>
                  <a:lnTo>
                    <a:pt x="34162" y="267462"/>
                  </a:lnTo>
                  <a:lnTo>
                    <a:pt x="10376" y="291248"/>
                  </a:lnTo>
                  <a:lnTo>
                    <a:pt x="7874" y="293624"/>
                  </a:lnTo>
                  <a:lnTo>
                    <a:pt x="6603" y="296545"/>
                  </a:lnTo>
                  <a:lnTo>
                    <a:pt x="6603" y="319786"/>
                  </a:lnTo>
                  <a:lnTo>
                    <a:pt x="2667" y="323088"/>
                  </a:lnTo>
                  <a:lnTo>
                    <a:pt x="0" y="327914"/>
                  </a:lnTo>
                  <a:lnTo>
                    <a:pt x="0" y="333629"/>
                  </a:lnTo>
                  <a:lnTo>
                    <a:pt x="1426" y="340645"/>
                  </a:lnTo>
                  <a:lnTo>
                    <a:pt x="5318" y="346424"/>
                  </a:lnTo>
                  <a:lnTo>
                    <a:pt x="11090" y="350345"/>
                  </a:lnTo>
                  <a:lnTo>
                    <a:pt x="18160" y="351790"/>
                  </a:lnTo>
                  <a:lnTo>
                    <a:pt x="25231" y="350345"/>
                  </a:lnTo>
                  <a:lnTo>
                    <a:pt x="31003" y="346424"/>
                  </a:lnTo>
                  <a:lnTo>
                    <a:pt x="34895" y="340645"/>
                  </a:lnTo>
                  <a:lnTo>
                    <a:pt x="36322" y="333629"/>
                  </a:lnTo>
                  <a:lnTo>
                    <a:pt x="36322" y="327914"/>
                  </a:lnTo>
                  <a:lnTo>
                    <a:pt x="33781" y="323088"/>
                  </a:lnTo>
                  <a:lnTo>
                    <a:pt x="29718" y="319786"/>
                  </a:lnTo>
                  <a:lnTo>
                    <a:pt x="29718" y="304419"/>
                  </a:lnTo>
                  <a:lnTo>
                    <a:pt x="44957" y="289306"/>
                  </a:lnTo>
                  <a:lnTo>
                    <a:pt x="96138" y="289306"/>
                  </a:lnTo>
                  <a:lnTo>
                    <a:pt x="96138" y="242697"/>
                  </a:lnTo>
                  <a:lnTo>
                    <a:pt x="90931" y="237490"/>
                  </a:lnTo>
                  <a:close/>
                </a:path>
                <a:path w="434340" h="463550">
                  <a:moveTo>
                    <a:pt x="96138" y="289306"/>
                  </a:moveTo>
                  <a:lnTo>
                    <a:pt x="73025" y="289306"/>
                  </a:lnTo>
                  <a:lnTo>
                    <a:pt x="73025" y="314579"/>
                  </a:lnTo>
                  <a:lnTo>
                    <a:pt x="78231" y="319786"/>
                  </a:lnTo>
                  <a:lnTo>
                    <a:pt x="149859" y="319786"/>
                  </a:lnTo>
                  <a:lnTo>
                    <a:pt x="155067" y="314579"/>
                  </a:lnTo>
                  <a:lnTo>
                    <a:pt x="155067" y="301879"/>
                  </a:lnTo>
                  <a:lnTo>
                    <a:pt x="149859" y="296799"/>
                  </a:lnTo>
                  <a:lnTo>
                    <a:pt x="96138" y="296799"/>
                  </a:lnTo>
                  <a:lnTo>
                    <a:pt x="96138" y="289306"/>
                  </a:lnTo>
                  <a:close/>
                </a:path>
                <a:path w="434340" h="463550">
                  <a:moveTo>
                    <a:pt x="293877" y="341503"/>
                  </a:moveTo>
                  <a:lnTo>
                    <a:pt x="287908" y="341503"/>
                  </a:lnTo>
                  <a:lnTo>
                    <a:pt x="284987" y="342646"/>
                  </a:lnTo>
                  <a:lnTo>
                    <a:pt x="282828" y="344932"/>
                  </a:lnTo>
                  <a:lnTo>
                    <a:pt x="278256" y="349377"/>
                  </a:lnTo>
                  <a:lnTo>
                    <a:pt x="278256" y="356743"/>
                  </a:lnTo>
                  <a:lnTo>
                    <a:pt x="282828" y="361188"/>
                  </a:lnTo>
                  <a:lnTo>
                    <a:pt x="309245" y="387604"/>
                  </a:lnTo>
                  <a:lnTo>
                    <a:pt x="309245" y="431165"/>
                  </a:lnTo>
                  <a:lnTo>
                    <a:pt x="305180" y="434594"/>
                  </a:lnTo>
                  <a:lnTo>
                    <a:pt x="302513" y="439420"/>
                  </a:lnTo>
                  <a:lnTo>
                    <a:pt x="302513" y="445135"/>
                  </a:lnTo>
                  <a:lnTo>
                    <a:pt x="303940" y="452205"/>
                  </a:lnTo>
                  <a:lnTo>
                    <a:pt x="307832" y="457977"/>
                  </a:lnTo>
                  <a:lnTo>
                    <a:pt x="313604" y="461869"/>
                  </a:lnTo>
                  <a:lnTo>
                    <a:pt x="320675" y="463296"/>
                  </a:lnTo>
                  <a:lnTo>
                    <a:pt x="327745" y="461869"/>
                  </a:lnTo>
                  <a:lnTo>
                    <a:pt x="333517" y="457977"/>
                  </a:lnTo>
                  <a:lnTo>
                    <a:pt x="337409" y="452205"/>
                  </a:lnTo>
                  <a:lnTo>
                    <a:pt x="338835" y="445135"/>
                  </a:lnTo>
                  <a:lnTo>
                    <a:pt x="338835" y="439420"/>
                  </a:lnTo>
                  <a:lnTo>
                    <a:pt x="336296" y="434594"/>
                  </a:lnTo>
                  <a:lnTo>
                    <a:pt x="332231" y="431165"/>
                  </a:lnTo>
                  <a:lnTo>
                    <a:pt x="332231" y="379730"/>
                  </a:lnTo>
                  <a:lnTo>
                    <a:pt x="331088" y="376936"/>
                  </a:lnTo>
                  <a:lnTo>
                    <a:pt x="296799" y="342646"/>
                  </a:lnTo>
                  <a:lnTo>
                    <a:pt x="293877" y="341503"/>
                  </a:lnTo>
                  <a:close/>
                </a:path>
                <a:path w="434340" h="463550">
                  <a:moveTo>
                    <a:pt x="422021" y="289306"/>
                  </a:moveTo>
                  <a:lnTo>
                    <a:pt x="389381" y="289306"/>
                  </a:lnTo>
                  <a:lnTo>
                    <a:pt x="404622" y="304419"/>
                  </a:lnTo>
                  <a:lnTo>
                    <a:pt x="404622" y="319786"/>
                  </a:lnTo>
                  <a:lnTo>
                    <a:pt x="400557" y="323088"/>
                  </a:lnTo>
                  <a:lnTo>
                    <a:pt x="398018" y="327914"/>
                  </a:lnTo>
                  <a:lnTo>
                    <a:pt x="398018" y="333629"/>
                  </a:lnTo>
                  <a:lnTo>
                    <a:pt x="399444" y="340645"/>
                  </a:lnTo>
                  <a:lnTo>
                    <a:pt x="403336" y="346424"/>
                  </a:lnTo>
                  <a:lnTo>
                    <a:pt x="409108" y="350345"/>
                  </a:lnTo>
                  <a:lnTo>
                    <a:pt x="416178" y="351790"/>
                  </a:lnTo>
                  <a:lnTo>
                    <a:pt x="423195" y="350345"/>
                  </a:lnTo>
                  <a:lnTo>
                    <a:pt x="428974" y="346424"/>
                  </a:lnTo>
                  <a:lnTo>
                    <a:pt x="432895" y="340645"/>
                  </a:lnTo>
                  <a:lnTo>
                    <a:pt x="434340" y="333629"/>
                  </a:lnTo>
                  <a:lnTo>
                    <a:pt x="434340" y="327914"/>
                  </a:lnTo>
                  <a:lnTo>
                    <a:pt x="431673" y="323088"/>
                  </a:lnTo>
                  <a:lnTo>
                    <a:pt x="427735" y="319786"/>
                  </a:lnTo>
                  <a:lnTo>
                    <a:pt x="427735" y="296672"/>
                  </a:lnTo>
                  <a:lnTo>
                    <a:pt x="426466" y="293624"/>
                  </a:lnTo>
                  <a:lnTo>
                    <a:pt x="424306" y="291592"/>
                  </a:lnTo>
                  <a:lnTo>
                    <a:pt x="422021" y="289306"/>
                  </a:lnTo>
                  <a:close/>
                </a:path>
                <a:path w="434340" h="463550">
                  <a:moveTo>
                    <a:pt x="356107" y="232791"/>
                  </a:moveTo>
                  <a:lnTo>
                    <a:pt x="343407" y="232791"/>
                  </a:lnTo>
                  <a:lnTo>
                    <a:pt x="338200" y="237871"/>
                  </a:lnTo>
                  <a:lnTo>
                    <a:pt x="338200" y="296799"/>
                  </a:lnTo>
                  <a:lnTo>
                    <a:pt x="284479" y="296799"/>
                  </a:lnTo>
                  <a:lnTo>
                    <a:pt x="279273" y="301879"/>
                  </a:lnTo>
                  <a:lnTo>
                    <a:pt x="279273" y="314579"/>
                  </a:lnTo>
                  <a:lnTo>
                    <a:pt x="284479" y="319786"/>
                  </a:lnTo>
                  <a:lnTo>
                    <a:pt x="356107" y="319786"/>
                  </a:lnTo>
                  <a:lnTo>
                    <a:pt x="361315" y="314579"/>
                  </a:lnTo>
                  <a:lnTo>
                    <a:pt x="361315" y="289306"/>
                  </a:lnTo>
                  <a:lnTo>
                    <a:pt x="422021" y="289306"/>
                  </a:lnTo>
                  <a:lnTo>
                    <a:pt x="400176" y="267462"/>
                  </a:lnTo>
                  <a:lnTo>
                    <a:pt x="397255" y="266319"/>
                  </a:lnTo>
                  <a:lnTo>
                    <a:pt x="361315" y="266319"/>
                  </a:lnTo>
                  <a:lnTo>
                    <a:pt x="361315" y="237871"/>
                  </a:lnTo>
                  <a:lnTo>
                    <a:pt x="356107" y="232791"/>
                  </a:lnTo>
                  <a:close/>
                </a:path>
                <a:path w="434340" h="463550">
                  <a:moveTo>
                    <a:pt x="420243" y="170180"/>
                  </a:moveTo>
                  <a:lnTo>
                    <a:pt x="397255" y="170180"/>
                  </a:lnTo>
                  <a:lnTo>
                    <a:pt x="397255" y="197358"/>
                  </a:lnTo>
                  <a:lnTo>
                    <a:pt x="393065" y="200787"/>
                  </a:lnTo>
                  <a:lnTo>
                    <a:pt x="390398" y="205740"/>
                  </a:lnTo>
                  <a:lnTo>
                    <a:pt x="390398" y="211455"/>
                  </a:lnTo>
                  <a:lnTo>
                    <a:pt x="391824" y="218451"/>
                  </a:lnTo>
                  <a:lnTo>
                    <a:pt x="395716" y="224186"/>
                  </a:lnTo>
                  <a:lnTo>
                    <a:pt x="401488" y="228064"/>
                  </a:lnTo>
                  <a:lnTo>
                    <a:pt x="408558" y="229489"/>
                  </a:lnTo>
                  <a:lnTo>
                    <a:pt x="415629" y="228064"/>
                  </a:lnTo>
                  <a:lnTo>
                    <a:pt x="421401" y="224186"/>
                  </a:lnTo>
                  <a:lnTo>
                    <a:pt x="425293" y="218451"/>
                  </a:lnTo>
                  <a:lnTo>
                    <a:pt x="426720" y="211455"/>
                  </a:lnTo>
                  <a:lnTo>
                    <a:pt x="426720" y="205994"/>
                  </a:lnTo>
                  <a:lnTo>
                    <a:pt x="424179" y="201041"/>
                  </a:lnTo>
                  <a:lnTo>
                    <a:pt x="420243" y="197739"/>
                  </a:lnTo>
                  <a:lnTo>
                    <a:pt x="420243" y="170180"/>
                  </a:lnTo>
                  <a:close/>
                </a:path>
                <a:path w="434340" h="463550">
                  <a:moveTo>
                    <a:pt x="415162" y="147193"/>
                  </a:moveTo>
                  <a:lnTo>
                    <a:pt x="363093" y="147193"/>
                  </a:lnTo>
                  <a:lnTo>
                    <a:pt x="360172" y="148336"/>
                  </a:lnTo>
                  <a:lnTo>
                    <a:pt x="310133" y="198247"/>
                  </a:lnTo>
                  <a:lnTo>
                    <a:pt x="310133" y="205486"/>
                  </a:lnTo>
                  <a:lnTo>
                    <a:pt x="314705" y="209931"/>
                  </a:lnTo>
                  <a:lnTo>
                    <a:pt x="319150" y="214376"/>
                  </a:lnTo>
                  <a:lnTo>
                    <a:pt x="326517" y="214376"/>
                  </a:lnTo>
                  <a:lnTo>
                    <a:pt x="331088" y="209931"/>
                  </a:lnTo>
                  <a:lnTo>
                    <a:pt x="370967" y="170180"/>
                  </a:lnTo>
                  <a:lnTo>
                    <a:pt x="420243" y="170180"/>
                  </a:lnTo>
                  <a:lnTo>
                    <a:pt x="420243" y="152273"/>
                  </a:lnTo>
                  <a:lnTo>
                    <a:pt x="415162" y="147193"/>
                  </a:lnTo>
                  <a:close/>
                </a:path>
                <a:path w="434340" h="463550">
                  <a:moveTo>
                    <a:pt x="71247" y="147193"/>
                  </a:moveTo>
                  <a:lnTo>
                    <a:pt x="19176" y="147193"/>
                  </a:lnTo>
                  <a:lnTo>
                    <a:pt x="14097" y="152273"/>
                  </a:lnTo>
                  <a:lnTo>
                    <a:pt x="14097" y="197739"/>
                  </a:lnTo>
                  <a:lnTo>
                    <a:pt x="10159" y="201041"/>
                  </a:lnTo>
                  <a:lnTo>
                    <a:pt x="7620" y="205994"/>
                  </a:lnTo>
                  <a:lnTo>
                    <a:pt x="7620" y="211455"/>
                  </a:lnTo>
                  <a:lnTo>
                    <a:pt x="9046" y="218451"/>
                  </a:lnTo>
                  <a:lnTo>
                    <a:pt x="12938" y="224186"/>
                  </a:lnTo>
                  <a:lnTo>
                    <a:pt x="18710" y="228064"/>
                  </a:lnTo>
                  <a:lnTo>
                    <a:pt x="25780" y="229489"/>
                  </a:lnTo>
                  <a:lnTo>
                    <a:pt x="32851" y="228064"/>
                  </a:lnTo>
                  <a:lnTo>
                    <a:pt x="38623" y="224186"/>
                  </a:lnTo>
                  <a:lnTo>
                    <a:pt x="42515" y="218451"/>
                  </a:lnTo>
                  <a:lnTo>
                    <a:pt x="43942" y="211455"/>
                  </a:lnTo>
                  <a:lnTo>
                    <a:pt x="43942" y="205740"/>
                  </a:lnTo>
                  <a:lnTo>
                    <a:pt x="41275" y="200787"/>
                  </a:lnTo>
                  <a:lnTo>
                    <a:pt x="37083" y="197358"/>
                  </a:lnTo>
                  <a:lnTo>
                    <a:pt x="37083" y="170180"/>
                  </a:lnTo>
                  <a:lnTo>
                    <a:pt x="96067" y="170180"/>
                  </a:lnTo>
                  <a:lnTo>
                    <a:pt x="74168" y="148336"/>
                  </a:lnTo>
                  <a:lnTo>
                    <a:pt x="71247" y="147193"/>
                  </a:lnTo>
                  <a:close/>
                </a:path>
                <a:path w="434340" h="463550">
                  <a:moveTo>
                    <a:pt x="96067" y="170180"/>
                  </a:moveTo>
                  <a:lnTo>
                    <a:pt x="63373" y="170180"/>
                  </a:lnTo>
                  <a:lnTo>
                    <a:pt x="107823" y="214376"/>
                  </a:lnTo>
                  <a:lnTo>
                    <a:pt x="115188" y="214376"/>
                  </a:lnTo>
                  <a:lnTo>
                    <a:pt x="119633" y="209931"/>
                  </a:lnTo>
                  <a:lnTo>
                    <a:pt x="124205" y="205486"/>
                  </a:lnTo>
                  <a:lnTo>
                    <a:pt x="124205" y="198247"/>
                  </a:lnTo>
                  <a:lnTo>
                    <a:pt x="96067" y="170180"/>
                  </a:lnTo>
                  <a:close/>
                </a:path>
                <a:path w="434340" h="463550">
                  <a:moveTo>
                    <a:pt x="309118" y="0"/>
                  </a:moveTo>
                  <a:lnTo>
                    <a:pt x="302027" y="1424"/>
                  </a:lnTo>
                  <a:lnTo>
                    <a:pt x="296211" y="5302"/>
                  </a:lnTo>
                  <a:lnTo>
                    <a:pt x="292276" y="11037"/>
                  </a:lnTo>
                  <a:lnTo>
                    <a:pt x="290829" y="18034"/>
                  </a:lnTo>
                  <a:lnTo>
                    <a:pt x="290829" y="23622"/>
                  </a:lnTo>
                  <a:lnTo>
                    <a:pt x="293497" y="28702"/>
                  </a:lnTo>
                  <a:lnTo>
                    <a:pt x="297560" y="32004"/>
                  </a:lnTo>
                  <a:lnTo>
                    <a:pt x="297560" y="89154"/>
                  </a:lnTo>
                  <a:lnTo>
                    <a:pt x="302768" y="94234"/>
                  </a:lnTo>
                  <a:lnTo>
                    <a:pt x="361442" y="94234"/>
                  </a:lnTo>
                  <a:lnTo>
                    <a:pt x="364744" y="98298"/>
                  </a:lnTo>
                  <a:lnTo>
                    <a:pt x="369697" y="100965"/>
                  </a:lnTo>
                  <a:lnTo>
                    <a:pt x="375411" y="100965"/>
                  </a:lnTo>
                  <a:lnTo>
                    <a:pt x="382482" y="99538"/>
                  </a:lnTo>
                  <a:lnTo>
                    <a:pt x="388254" y="95646"/>
                  </a:lnTo>
                  <a:lnTo>
                    <a:pt x="392146" y="89874"/>
                  </a:lnTo>
                  <a:lnTo>
                    <a:pt x="393573" y="82804"/>
                  </a:lnTo>
                  <a:lnTo>
                    <a:pt x="392146" y="75733"/>
                  </a:lnTo>
                  <a:lnTo>
                    <a:pt x="389121" y="71247"/>
                  </a:lnTo>
                  <a:lnTo>
                    <a:pt x="320548" y="71247"/>
                  </a:lnTo>
                  <a:lnTo>
                    <a:pt x="320548" y="32004"/>
                  </a:lnTo>
                  <a:lnTo>
                    <a:pt x="324611" y="28702"/>
                  </a:lnTo>
                  <a:lnTo>
                    <a:pt x="327278" y="23622"/>
                  </a:lnTo>
                  <a:lnTo>
                    <a:pt x="327278" y="18034"/>
                  </a:lnTo>
                  <a:lnTo>
                    <a:pt x="325852" y="11037"/>
                  </a:lnTo>
                  <a:lnTo>
                    <a:pt x="321960" y="5302"/>
                  </a:lnTo>
                  <a:lnTo>
                    <a:pt x="316188" y="1424"/>
                  </a:lnTo>
                  <a:lnTo>
                    <a:pt x="309118" y="0"/>
                  </a:lnTo>
                  <a:close/>
                </a:path>
                <a:path w="434340" h="463550">
                  <a:moveTo>
                    <a:pt x="375411" y="64643"/>
                  </a:moveTo>
                  <a:lnTo>
                    <a:pt x="369697" y="64643"/>
                  </a:lnTo>
                  <a:lnTo>
                    <a:pt x="364744" y="67310"/>
                  </a:lnTo>
                  <a:lnTo>
                    <a:pt x="361442" y="71247"/>
                  </a:lnTo>
                  <a:lnTo>
                    <a:pt x="389121" y="71247"/>
                  </a:lnTo>
                  <a:lnTo>
                    <a:pt x="388254" y="69961"/>
                  </a:lnTo>
                  <a:lnTo>
                    <a:pt x="382482" y="66069"/>
                  </a:lnTo>
                  <a:lnTo>
                    <a:pt x="375411" y="64643"/>
                  </a:lnTo>
                  <a:close/>
                </a:path>
                <a:path w="434340" h="463550">
                  <a:moveTo>
                    <a:pt x="64643" y="64643"/>
                  </a:moveTo>
                  <a:lnTo>
                    <a:pt x="58927" y="64643"/>
                  </a:lnTo>
                  <a:lnTo>
                    <a:pt x="51857" y="66069"/>
                  </a:lnTo>
                  <a:lnTo>
                    <a:pt x="46085" y="69961"/>
                  </a:lnTo>
                  <a:lnTo>
                    <a:pt x="42193" y="75733"/>
                  </a:lnTo>
                  <a:lnTo>
                    <a:pt x="40767" y="82804"/>
                  </a:lnTo>
                  <a:lnTo>
                    <a:pt x="42193" y="89874"/>
                  </a:lnTo>
                  <a:lnTo>
                    <a:pt x="46085" y="95646"/>
                  </a:lnTo>
                  <a:lnTo>
                    <a:pt x="51857" y="99538"/>
                  </a:lnTo>
                  <a:lnTo>
                    <a:pt x="58927" y="100965"/>
                  </a:lnTo>
                  <a:lnTo>
                    <a:pt x="64643" y="100965"/>
                  </a:lnTo>
                  <a:lnTo>
                    <a:pt x="69596" y="98298"/>
                  </a:lnTo>
                  <a:lnTo>
                    <a:pt x="72898" y="94234"/>
                  </a:lnTo>
                  <a:lnTo>
                    <a:pt x="131572" y="94234"/>
                  </a:lnTo>
                  <a:lnTo>
                    <a:pt x="136778" y="89154"/>
                  </a:lnTo>
                  <a:lnTo>
                    <a:pt x="136778" y="71247"/>
                  </a:lnTo>
                  <a:lnTo>
                    <a:pt x="72898" y="71247"/>
                  </a:lnTo>
                  <a:lnTo>
                    <a:pt x="69596" y="67310"/>
                  </a:lnTo>
                  <a:lnTo>
                    <a:pt x="64643" y="64643"/>
                  </a:lnTo>
                  <a:close/>
                </a:path>
                <a:path w="434340" h="463550">
                  <a:moveTo>
                    <a:pt x="125222" y="0"/>
                  </a:moveTo>
                  <a:lnTo>
                    <a:pt x="118151" y="1424"/>
                  </a:lnTo>
                  <a:lnTo>
                    <a:pt x="112379" y="5302"/>
                  </a:lnTo>
                  <a:lnTo>
                    <a:pt x="108487" y="11037"/>
                  </a:lnTo>
                  <a:lnTo>
                    <a:pt x="107060" y="18034"/>
                  </a:lnTo>
                  <a:lnTo>
                    <a:pt x="107060" y="23622"/>
                  </a:lnTo>
                  <a:lnTo>
                    <a:pt x="109727" y="28702"/>
                  </a:lnTo>
                  <a:lnTo>
                    <a:pt x="113792" y="32004"/>
                  </a:lnTo>
                  <a:lnTo>
                    <a:pt x="113792" y="71247"/>
                  </a:lnTo>
                  <a:lnTo>
                    <a:pt x="136778" y="71247"/>
                  </a:lnTo>
                  <a:lnTo>
                    <a:pt x="136778" y="32004"/>
                  </a:lnTo>
                  <a:lnTo>
                    <a:pt x="140843" y="28702"/>
                  </a:lnTo>
                  <a:lnTo>
                    <a:pt x="143509" y="23622"/>
                  </a:lnTo>
                  <a:lnTo>
                    <a:pt x="143509" y="18034"/>
                  </a:lnTo>
                  <a:lnTo>
                    <a:pt x="142063" y="11037"/>
                  </a:lnTo>
                  <a:lnTo>
                    <a:pt x="138128" y="5302"/>
                  </a:lnTo>
                  <a:lnTo>
                    <a:pt x="132312" y="1424"/>
                  </a:lnTo>
                  <a:lnTo>
                    <a:pt x="125222" y="0"/>
                  </a:lnTo>
                  <a:close/>
                </a:path>
              </a:pathLst>
            </a:custGeom>
            <a:solidFill>
              <a:srgbClr val="A3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9">
              <a:extLst>
                <a:ext uri="{FF2B5EF4-FFF2-40B4-BE49-F238E27FC236}">
                  <a16:creationId xmlns:a16="http://schemas.microsoft.com/office/drawing/2014/main" id="{3F6A6F64-FDED-154A-9647-0E1182FE4B86}"/>
                </a:ext>
              </a:extLst>
            </p:cNvPr>
            <p:cNvSpPr/>
            <p:nvPr/>
          </p:nvSpPr>
          <p:spPr>
            <a:xfrm>
              <a:off x="7105899" y="3661072"/>
              <a:ext cx="161544" cy="1615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2ED57F-C5A0-0D44-A1CE-C027FEB134A4}"/>
              </a:ext>
            </a:extLst>
          </p:cNvPr>
          <p:cNvGrpSpPr/>
          <p:nvPr/>
        </p:nvGrpSpPr>
        <p:grpSpPr>
          <a:xfrm>
            <a:off x="9356223" y="2933497"/>
            <a:ext cx="433101" cy="469232"/>
            <a:chOff x="9280500" y="2049508"/>
            <a:chExt cx="433101" cy="469232"/>
          </a:xfrm>
        </p:grpSpPr>
        <p:pic>
          <p:nvPicPr>
            <p:cNvPr id="67" name="Graphic 66" descr="Smart Phone">
              <a:extLst>
                <a:ext uri="{FF2B5EF4-FFF2-40B4-BE49-F238E27FC236}">
                  <a16:creationId xmlns:a16="http://schemas.microsoft.com/office/drawing/2014/main" id="{7B811986-A316-C34F-87C9-5D6666DBB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 flipH="1">
              <a:off x="9280500" y="2049508"/>
              <a:ext cx="433101" cy="469232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A381B64-3315-B84A-B122-36126434824E}"/>
                </a:ext>
              </a:extLst>
            </p:cNvPr>
            <p:cNvSpPr/>
            <p:nvPr/>
          </p:nvSpPr>
          <p:spPr>
            <a:xfrm>
              <a:off x="9413335" y="2116202"/>
              <a:ext cx="159826" cy="325537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F22D9E0-AD3A-5A49-A3A4-E53087B47B02}"/>
              </a:ext>
            </a:extLst>
          </p:cNvPr>
          <p:cNvGrpSpPr/>
          <p:nvPr/>
        </p:nvGrpSpPr>
        <p:grpSpPr>
          <a:xfrm>
            <a:off x="9890894" y="3207357"/>
            <a:ext cx="433101" cy="469232"/>
            <a:chOff x="9280500" y="2049508"/>
            <a:chExt cx="433101" cy="469232"/>
          </a:xfrm>
        </p:grpSpPr>
        <p:pic>
          <p:nvPicPr>
            <p:cNvPr id="71" name="Graphic 70" descr="Smart Phone">
              <a:extLst>
                <a:ext uri="{FF2B5EF4-FFF2-40B4-BE49-F238E27FC236}">
                  <a16:creationId xmlns:a16="http://schemas.microsoft.com/office/drawing/2014/main" id="{5408B467-A3EE-EA4E-95CD-B340F90E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 flipH="1">
              <a:off x="9280500" y="2049508"/>
              <a:ext cx="433101" cy="469232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1E31CFA-6AEF-B74B-982A-A4CCAD0F1290}"/>
                </a:ext>
              </a:extLst>
            </p:cNvPr>
            <p:cNvSpPr/>
            <p:nvPr/>
          </p:nvSpPr>
          <p:spPr>
            <a:xfrm>
              <a:off x="9420592" y="2116202"/>
              <a:ext cx="159826" cy="325537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72789E-25A7-6443-9F1E-A321B2ABB81F}"/>
              </a:ext>
            </a:extLst>
          </p:cNvPr>
          <p:cNvGrpSpPr/>
          <p:nvPr/>
        </p:nvGrpSpPr>
        <p:grpSpPr>
          <a:xfrm>
            <a:off x="6550174" y="1113449"/>
            <a:ext cx="2071397" cy="1941365"/>
            <a:chOff x="4101210" y="809948"/>
            <a:chExt cx="2071397" cy="19413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EF54492-1E90-704E-8C36-9451FCEC87B3}"/>
                </a:ext>
              </a:extLst>
            </p:cNvPr>
            <p:cNvGrpSpPr/>
            <p:nvPr/>
          </p:nvGrpSpPr>
          <p:grpSpPr>
            <a:xfrm>
              <a:off x="4101210" y="809948"/>
              <a:ext cx="2071397" cy="1941365"/>
              <a:chOff x="4010199" y="2093945"/>
              <a:chExt cx="2071397" cy="1941365"/>
            </a:xfrm>
          </p:grpSpPr>
          <p:sp>
            <p:nvSpPr>
              <p:cNvPr id="42" name="object 59">
                <a:extLst>
                  <a:ext uri="{FF2B5EF4-FFF2-40B4-BE49-F238E27FC236}">
                    <a16:creationId xmlns:a16="http://schemas.microsoft.com/office/drawing/2014/main" id="{984CD25E-694E-BC44-AFE0-2C702BA96FE4}"/>
                  </a:ext>
                </a:extLst>
              </p:cNvPr>
              <p:cNvSpPr/>
              <p:nvPr/>
            </p:nvSpPr>
            <p:spPr>
              <a:xfrm>
                <a:off x="4230472" y="2093945"/>
                <a:ext cx="1851124" cy="194136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60">
                <a:extLst>
                  <a:ext uri="{FF2B5EF4-FFF2-40B4-BE49-F238E27FC236}">
                    <a16:creationId xmlns:a16="http://schemas.microsoft.com/office/drawing/2014/main" id="{ED7D2750-A2EF-1C4A-B23D-0E252B74E660}"/>
                  </a:ext>
                </a:extLst>
              </p:cNvPr>
              <p:cNvSpPr/>
              <p:nvPr/>
            </p:nvSpPr>
            <p:spPr>
              <a:xfrm>
                <a:off x="4454712" y="2444040"/>
                <a:ext cx="1196520" cy="117880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61">
                <a:extLst>
                  <a:ext uri="{FF2B5EF4-FFF2-40B4-BE49-F238E27FC236}">
                    <a16:creationId xmlns:a16="http://schemas.microsoft.com/office/drawing/2014/main" id="{7FB3E0BA-B688-8748-BBCF-00A5198DBBDB}"/>
                  </a:ext>
                </a:extLst>
              </p:cNvPr>
              <p:cNvSpPr/>
              <p:nvPr/>
            </p:nvSpPr>
            <p:spPr>
              <a:xfrm>
                <a:off x="4010199" y="2126000"/>
                <a:ext cx="1695277" cy="1385940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62">
                <a:extLst>
                  <a:ext uri="{FF2B5EF4-FFF2-40B4-BE49-F238E27FC236}">
                    <a16:creationId xmlns:a16="http://schemas.microsoft.com/office/drawing/2014/main" id="{FED211E9-A794-C24A-978E-80EB990473C3}"/>
                  </a:ext>
                </a:extLst>
              </p:cNvPr>
              <p:cNvSpPr/>
              <p:nvPr/>
            </p:nvSpPr>
            <p:spPr>
              <a:xfrm>
                <a:off x="4544945" y="2539483"/>
                <a:ext cx="1014175" cy="972457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16D913-CC91-604C-B97C-73BD1FFCDB64}"/>
                </a:ext>
              </a:extLst>
            </p:cNvPr>
            <p:cNvSpPr txBox="1"/>
            <p:nvPr/>
          </p:nvSpPr>
          <p:spPr>
            <a:xfrm>
              <a:off x="4635956" y="1479278"/>
              <a:ext cx="1037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432FF"/>
                  </a:solidFill>
                </a:rPr>
                <a:t>Sub-6 GHz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71D1B5-82BB-664E-84D2-381E56CE113A}"/>
                </a:ext>
              </a:extLst>
            </p:cNvPr>
            <p:cNvSpPr txBox="1"/>
            <p:nvPr/>
          </p:nvSpPr>
          <p:spPr>
            <a:xfrm>
              <a:off x="4629133" y="1746237"/>
              <a:ext cx="1037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432FF"/>
                  </a:solidFill>
                </a:rPr>
                <a:t>mmWave</a:t>
              </a:r>
              <a:endParaRPr lang="en-US" sz="12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E6333A2-A543-854E-99D7-7D13FF63DCCF}"/>
              </a:ext>
            </a:extLst>
          </p:cNvPr>
          <p:cNvGrpSpPr/>
          <p:nvPr/>
        </p:nvGrpSpPr>
        <p:grpSpPr>
          <a:xfrm>
            <a:off x="8678436" y="3257418"/>
            <a:ext cx="433101" cy="469232"/>
            <a:chOff x="9280500" y="2049508"/>
            <a:chExt cx="433101" cy="469232"/>
          </a:xfrm>
        </p:grpSpPr>
        <p:pic>
          <p:nvPicPr>
            <p:cNvPr id="50" name="Graphic 49" descr="Smart Phone">
              <a:extLst>
                <a:ext uri="{FF2B5EF4-FFF2-40B4-BE49-F238E27FC236}">
                  <a16:creationId xmlns:a16="http://schemas.microsoft.com/office/drawing/2014/main" id="{E988FEBA-EA1E-C64D-BF6C-17B8BF2C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 flipH="1">
              <a:off x="9280500" y="2049508"/>
              <a:ext cx="433101" cy="469232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A616A6-2A69-1F41-864F-0D6C0DFB37E2}"/>
                </a:ext>
              </a:extLst>
            </p:cNvPr>
            <p:cNvSpPr/>
            <p:nvPr/>
          </p:nvSpPr>
          <p:spPr>
            <a:xfrm>
              <a:off x="9420592" y="2116202"/>
              <a:ext cx="159826" cy="325537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3321CB-C81A-BA49-91EA-1821DF0C91C6}"/>
              </a:ext>
            </a:extLst>
          </p:cNvPr>
          <p:cNvGrpSpPr/>
          <p:nvPr/>
        </p:nvGrpSpPr>
        <p:grpSpPr>
          <a:xfrm>
            <a:off x="7834729" y="3150335"/>
            <a:ext cx="433101" cy="469232"/>
            <a:chOff x="9280500" y="2049508"/>
            <a:chExt cx="433101" cy="469232"/>
          </a:xfrm>
        </p:grpSpPr>
        <p:pic>
          <p:nvPicPr>
            <p:cNvPr id="54" name="Graphic 53" descr="Smart Phone">
              <a:extLst>
                <a:ext uri="{FF2B5EF4-FFF2-40B4-BE49-F238E27FC236}">
                  <a16:creationId xmlns:a16="http://schemas.microsoft.com/office/drawing/2014/main" id="{72C6A3DA-3BDF-9045-A23B-27AFF3D53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 flipH="1">
              <a:off x="9280500" y="2049508"/>
              <a:ext cx="433101" cy="469232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E67D101-4FC2-274D-BB64-E732A1F04130}"/>
                </a:ext>
              </a:extLst>
            </p:cNvPr>
            <p:cNvSpPr/>
            <p:nvPr/>
          </p:nvSpPr>
          <p:spPr>
            <a:xfrm>
              <a:off x="9420592" y="2116202"/>
              <a:ext cx="159826" cy="325537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2B0F55D-5A7B-CC41-B541-7DCD87E3F3F0}"/>
              </a:ext>
            </a:extLst>
          </p:cNvPr>
          <p:cNvGrpSpPr/>
          <p:nvPr/>
        </p:nvGrpSpPr>
        <p:grpSpPr>
          <a:xfrm>
            <a:off x="10614447" y="3341909"/>
            <a:ext cx="433101" cy="469232"/>
            <a:chOff x="9280500" y="2049508"/>
            <a:chExt cx="433101" cy="469232"/>
          </a:xfrm>
        </p:grpSpPr>
        <p:pic>
          <p:nvPicPr>
            <p:cNvPr id="66" name="Graphic 65" descr="Smart Phone">
              <a:extLst>
                <a:ext uri="{FF2B5EF4-FFF2-40B4-BE49-F238E27FC236}">
                  <a16:creationId xmlns:a16="http://schemas.microsoft.com/office/drawing/2014/main" id="{F56A7FDA-34E5-8A42-BDB7-62E6BC6A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 flipH="1">
              <a:off x="9280500" y="2049508"/>
              <a:ext cx="433101" cy="469232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DA29FA6-43DF-714D-8423-4319E243B450}"/>
                </a:ext>
              </a:extLst>
            </p:cNvPr>
            <p:cNvSpPr/>
            <p:nvPr/>
          </p:nvSpPr>
          <p:spPr>
            <a:xfrm>
              <a:off x="9420592" y="2116202"/>
              <a:ext cx="159826" cy="325537"/>
            </a:xfrm>
            <a:prstGeom prst="rect">
              <a:avLst/>
            </a:prstGeom>
            <a:solidFill>
              <a:srgbClr val="7D98FF">
                <a:alpha val="9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bject 53">
            <a:extLst>
              <a:ext uri="{FF2B5EF4-FFF2-40B4-BE49-F238E27FC236}">
                <a16:creationId xmlns:a16="http://schemas.microsoft.com/office/drawing/2014/main" id="{86CFC800-D014-FF41-B197-DAB5D39FA13E}"/>
              </a:ext>
            </a:extLst>
          </p:cNvPr>
          <p:cNvSpPr txBox="1"/>
          <p:nvPr/>
        </p:nvSpPr>
        <p:spPr>
          <a:xfrm>
            <a:off x="4478929" y="1497839"/>
            <a:ext cx="1411745" cy="23019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lang="en-US" sz="1400" spc="5" dirty="0">
                <a:solidFill>
                  <a:srgbClr val="2C3749"/>
                </a:solidFill>
                <a:cs typeface="Arial"/>
              </a:rPr>
              <a:t>Base Station (BS)</a:t>
            </a:r>
            <a:endParaRPr sz="1400" dirty="0">
              <a:cs typeface="Arial"/>
            </a:endParaRPr>
          </a:p>
        </p:txBody>
      </p:sp>
      <p:sp>
        <p:nvSpPr>
          <p:cNvPr id="75" name="object 53">
            <a:extLst>
              <a:ext uri="{FF2B5EF4-FFF2-40B4-BE49-F238E27FC236}">
                <a16:creationId xmlns:a16="http://schemas.microsoft.com/office/drawing/2014/main" id="{5B8F44AF-A81B-8B40-95DA-6B0E19FFBE8B}"/>
              </a:ext>
            </a:extLst>
          </p:cNvPr>
          <p:cNvSpPr txBox="1"/>
          <p:nvPr/>
        </p:nvSpPr>
        <p:spPr>
          <a:xfrm>
            <a:off x="8460074" y="4119072"/>
            <a:ext cx="1625279" cy="23019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lang="en-US" sz="1400" spc="5" dirty="0">
                <a:solidFill>
                  <a:srgbClr val="2C3749"/>
                </a:solidFill>
                <a:cs typeface="Arial"/>
              </a:rPr>
              <a:t>User Equipment (UE)</a:t>
            </a:r>
            <a:endParaRPr sz="1400" dirty="0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80EE9-8B6D-9B4B-9451-B62A819DC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9075" y="1207848"/>
            <a:ext cx="1064587" cy="456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77D05-07BD-914F-AAC2-0F48704BDE2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4827" y="1221480"/>
            <a:ext cx="1045730" cy="5148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F943AF-49F2-B341-8322-08C1B7EDE9F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00" t="27464" r="22817" b="39839"/>
          <a:stretch/>
        </p:blipFill>
        <p:spPr>
          <a:xfrm>
            <a:off x="10452887" y="1254997"/>
            <a:ext cx="922956" cy="3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1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A53C868-F56B-0C4A-995B-EDCD46625E64}"/>
              </a:ext>
            </a:extLst>
          </p:cNvPr>
          <p:cNvSpPr/>
          <p:nvPr/>
        </p:nvSpPr>
        <p:spPr>
          <a:xfrm>
            <a:off x="699652" y="1977194"/>
            <a:ext cx="10758427" cy="2221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ISSERTATION SUMMARY AND CONCLUSION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8672F5-7199-F640-8677-3C5685F7FCAC}"/>
              </a:ext>
            </a:extLst>
          </p:cNvPr>
          <p:cNvSpPr txBox="1"/>
          <p:nvPr/>
        </p:nvSpPr>
        <p:spPr>
          <a:xfrm>
            <a:off x="681699" y="1693801"/>
            <a:ext cx="1892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PHY Layer Perspective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12D22-A784-D844-AACE-CF7DEF105441}"/>
              </a:ext>
            </a:extLst>
          </p:cNvPr>
          <p:cNvSpPr txBox="1"/>
          <p:nvPr/>
        </p:nvSpPr>
        <p:spPr>
          <a:xfrm>
            <a:off x="415064" y="740894"/>
            <a:ext cx="10532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Next-generation wireless networks will require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intelligent </a:t>
            </a:r>
            <a:r>
              <a:rPr lang="en-US" sz="2000" dirty="0"/>
              <a:t>predictive and prescriptive abilities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boost reliability and eliminate performance bottlenecks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disrupt reactive legacy standards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ABB272A-DFC5-2042-8F86-E11E41936FF2}"/>
              </a:ext>
            </a:extLst>
          </p:cNvPr>
          <p:cNvSpPr txBox="1"/>
          <p:nvPr/>
        </p:nvSpPr>
        <p:spPr>
          <a:xfrm>
            <a:off x="5391320" y="6613649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CC082-0977-7648-A621-4D43A3707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7F748AB-BE1B-3A40-9F74-999562A3CD0A}"/>
              </a:ext>
            </a:extLst>
          </p:cNvPr>
          <p:cNvSpPr/>
          <p:nvPr/>
        </p:nvSpPr>
        <p:spPr>
          <a:xfrm>
            <a:off x="6473081" y="2102210"/>
            <a:ext cx="4585872" cy="376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Intelligent Coordinated Multipoint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FAA8BB-CD8C-1846-9CFF-2DDBDD411918}"/>
              </a:ext>
            </a:extLst>
          </p:cNvPr>
          <p:cNvSpPr/>
          <p:nvPr/>
        </p:nvSpPr>
        <p:spPr>
          <a:xfrm>
            <a:off x="1095538" y="2099318"/>
            <a:ext cx="4585872" cy="369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Beamforming, Power Control and Interference Coordination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87E30-370A-B243-8918-4D539573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49" y="2459627"/>
            <a:ext cx="2053681" cy="1725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42A030-B294-D243-B4CC-B364A51CFF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26" y="3561094"/>
            <a:ext cx="1056359" cy="562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A4A76-F1FE-F94C-B7A6-B435691444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94" y="2335624"/>
            <a:ext cx="3021519" cy="184547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BE8CE22-AB12-F14A-A7EC-0469ED99C227}"/>
              </a:ext>
            </a:extLst>
          </p:cNvPr>
          <p:cNvSpPr/>
          <p:nvPr/>
        </p:nvSpPr>
        <p:spPr>
          <a:xfrm>
            <a:off x="713383" y="4541591"/>
            <a:ext cx="5291632" cy="194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02E936-27AD-4843-AA5E-541E3E41EF82}"/>
              </a:ext>
            </a:extLst>
          </p:cNvPr>
          <p:cNvSpPr txBox="1"/>
          <p:nvPr/>
        </p:nvSpPr>
        <p:spPr>
          <a:xfrm>
            <a:off x="670708" y="4247727"/>
            <a:ext cx="1942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RRM Layer Perspective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3AB9CE0-CB51-4D4E-8CA7-B72A3D289E42}"/>
              </a:ext>
            </a:extLst>
          </p:cNvPr>
          <p:cNvSpPr/>
          <p:nvPr/>
        </p:nvSpPr>
        <p:spPr>
          <a:xfrm>
            <a:off x="1095538" y="4635245"/>
            <a:ext cx="4609715" cy="372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Predictive Band Switching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F9431C6-7443-4A46-AAA0-78355F30190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26" y="5159515"/>
            <a:ext cx="3170822" cy="12846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8AACD1A-FF82-BE4C-B3D5-38AC38D129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90" y="5515140"/>
            <a:ext cx="1194754" cy="6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2" grpId="0"/>
      <p:bldP spid="16" grpId="0" animBg="1"/>
      <p:bldP spid="17" grpId="0" animBg="1"/>
      <p:bldP spid="43" grpId="0" animBg="1"/>
      <p:bldP spid="44" grpId="0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1785600" cy="54927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F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UTURE WORK IN DEEP LEARNING FOR COMMUNICATIONS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28751D-66FF-204F-A882-FD80992C6DDD}"/>
              </a:ext>
            </a:extLst>
          </p:cNvPr>
          <p:cNvSpPr txBox="1"/>
          <p:nvPr/>
        </p:nvSpPr>
        <p:spPr>
          <a:xfrm>
            <a:off x="5391320" y="6613649"/>
            <a:ext cx="1236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FUTURE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85BD4-B585-5346-B71E-6C6786B20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031" y="977615"/>
            <a:ext cx="421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Optimal hybrid beamforming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E039997-8113-644C-88A8-0E1105A8AA83}"/>
              </a:ext>
            </a:extLst>
          </p:cNvPr>
          <p:cNvSpPr txBox="1"/>
          <p:nvPr/>
        </p:nvSpPr>
        <p:spPr>
          <a:xfrm>
            <a:off x="520030" y="3502322"/>
            <a:ext cx="8616575" cy="4013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Generalized multi-band predictive handoff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0216E-CA8D-8249-8A58-191DDD5DE43B}"/>
              </a:ext>
            </a:extLst>
          </p:cNvPr>
          <p:cNvSpPr txBox="1"/>
          <p:nvPr/>
        </p:nvSpPr>
        <p:spPr>
          <a:xfrm>
            <a:off x="986064" y="1435050"/>
            <a:ext cx="10205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 used simple DFT-based analog beamforming,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but digital beamforming generates more patterns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DE13B-E12E-0D4F-B4E2-358E106238C9}"/>
              </a:ext>
            </a:extLst>
          </p:cNvPr>
          <p:cNvSpPr txBox="1"/>
          <p:nvPr/>
        </p:nvSpPr>
        <p:spPr>
          <a:xfrm>
            <a:off x="1268490" y="1789321"/>
            <a:ext cx="6361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ko-KR" dirty="0"/>
              <a:t>at </a:t>
            </a:r>
            <a:r>
              <a:rPr lang="en-US" altLang="ko-KR" dirty="0" err="1"/>
              <a:t>mmWave</a:t>
            </a:r>
            <a:r>
              <a:rPr lang="en-US" altLang="ko-KR" dirty="0"/>
              <a:t>, a disjoint solution exists, but may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not be optimal</a:t>
            </a:r>
            <a:r>
              <a:rPr lang="en-US" altLang="ko-KR" dirty="0"/>
              <a:t>.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ko-KR" dirty="0"/>
              <a:t>Exploit powers of two in the number of antennas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32079-7DDF-B040-83DF-85291189DB7C}"/>
              </a:ext>
            </a:extLst>
          </p:cNvPr>
          <p:cNvSpPr txBox="1"/>
          <p:nvPr/>
        </p:nvSpPr>
        <p:spPr>
          <a:xfrm>
            <a:off x="986063" y="3954792"/>
            <a:ext cx="851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Introduce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mobility </a:t>
            </a:r>
            <a:r>
              <a:rPr lang="en-US" sz="2000" dirty="0"/>
              <a:t>over </a:t>
            </a:r>
            <a:r>
              <a:rPr lang="en-US" sz="2000" i="1" dirty="0"/>
              <a:t>multiple base stations </a:t>
            </a:r>
            <a:r>
              <a:rPr lang="en-US" sz="2000" dirty="0"/>
              <a:t>and build 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multi-class classifier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643159-1DD6-DF4C-965D-B3FD6A703288}"/>
              </a:ext>
            </a:extLst>
          </p:cNvPr>
          <p:cNvSpPr txBox="1"/>
          <p:nvPr/>
        </p:nvSpPr>
        <p:spPr>
          <a:xfrm>
            <a:off x="520030" y="2464113"/>
            <a:ext cx="8616575" cy="4013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Improved Cell-Free Massive MIMO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F7DC6-EDD3-744D-88DF-019D04163605}"/>
              </a:ext>
            </a:extLst>
          </p:cNvPr>
          <p:cNvSpPr txBox="1"/>
          <p:nvPr/>
        </p:nvSpPr>
        <p:spPr>
          <a:xfrm>
            <a:off x="961769" y="2932160"/>
            <a:ext cx="1023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Use coordinated BS capabilities with massive MIMO to improve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joint-beamforming</a:t>
            </a:r>
            <a:r>
              <a:rPr lang="en-US" sz="2000" dirty="0"/>
              <a:t> capabilities</a:t>
            </a:r>
          </a:p>
        </p:txBody>
      </p:sp>
    </p:spTree>
    <p:extLst>
      <p:ext uri="{BB962C8B-B14F-4D97-AF65-F5344CB8AC3E}">
        <p14:creationId xmlns:p14="http://schemas.microsoft.com/office/powerpoint/2010/main" val="404938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UBLICATIONS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33610" y="1439280"/>
            <a:ext cx="1104089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Ahmad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AlAmmouri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Ahmed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Jeffrey G. Andrews, and Brian L. Evans, “Predictive Band Switching in Wireless Networks,”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Wireless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(submitted).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Brian L. Evans, and Ahmed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“Deep Reinforcement Learning for 5G Networks: Joint Beamforming, Power Control, and Interference Coordination,”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(submitted).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Jinseok Choi, and Brian L. Evans, “A Framework for Automated Cellular Network Tuning with Reinforcement Learning,”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67, no. 10, pp. 7152-7167, Oct. 2019.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Brian L. Evans, “Deep Learning in Downlink Coordinated Multipoint in New Radio Heterogeneous Networks,”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Wireless Communications Letters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8, no. 4, pp. 1040-1043, Aug. 2019.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4F7AC-17EC-984D-BF92-FE8A7DA61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1ED63-4BC5-6A42-A8FB-1B8712B359A8}"/>
              </a:ext>
            </a:extLst>
          </p:cNvPr>
          <p:cNvSpPr txBox="1"/>
          <p:nvPr/>
        </p:nvSpPr>
        <p:spPr>
          <a:xfrm>
            <a:off x="5391320" y="6613649"/>
            <a:ext cx="122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PUBLICATIONS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1F531-3867-1B48-8B00-EF3CC979C747}"/>
              </a:ext>
            </a:extLst>
          </p:cNvPr>
          <p:cNvSpPr txBox="1"/>
          <p:nvPr/>
        </p:nvSpPr>
        <p:spPr>
          <a:xfrm>
            <a:off x="520031" y="97761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Journal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97CA2-3162-4640-BFD5-2D3CED95643A}"/>
              </a:ext>
            </a:extLst>
          </p:cNvPr>
          <p:cNvSpPr txBox="1"/>
          <p:nvPr/>
        </p:nvSpPr>
        <p:spPr>
          <a:xfrm>
            <a:off x="520031" y="3837314"/>
            <a:ext cx="290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Conference papers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90D26-CEC4-D342-A8D0-B9CC3EF5927E}"/>
              </a:ext>
            </a:extLst>
          </p:cNvPr>
          <p:cNvSpPr/>
          <p:nvPr/>
        </p:nvSpPr>
        <p:spPr>
          <a:xfrm>
            <a:off x="587679" y="4233050"/>
            <a:ext cx="112100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“Deep Q-Learning for Self-Organizing Networks Fault Management and Radio Performance Improvement,”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52nd Annual Asilomar Conference on Signals, Systems, and Computers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Oct. 2018.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“Q-Learning Algorithm for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Closed-Loop Power Control in Indoor Small Cells,”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52nd Annual Asilomar Conference on Signals, Systems, and Computers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Oct.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“Partially Blind Handovers for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Radio Aided by Sub-6 GHz LTE Signaling,”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IEEE International Conference on Communications Workshops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 2018.</a:t>
            </a:r>
          </a:p>
        </p:txBody>
      </p:sp>
    </p:spTree>
    <p:extLst>
      <p:ext uri="{BB962C8B-B14F-4D97-AF65-F5344CB8AC3E}">
        <p14:creationId xmlns:p14="http://schemas.microsoft.com/office/powerpoint/2010/main" val="1408029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OFTWARE RELEASES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552" y="1242105"/>
            <a:ext cx="1121004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“Band Switching with Deep Learning,” Python 3 code to accompany a paper entitled “Predictive Band Switching in Wireless Networks,” Version 1.0 (Sep. 28, 2019). [Online].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https://github.com/farismismar/Bandswitch-DeepMIMO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Builds on top of the 3.5 GHz and 28 GHz ray tracing dataset from ASU.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“Deep Reinforcement Learning for 5G Networks: Joint Beamforming, Power Control, and Interference Coordination,” Python 3 code to accompany a paper entitled “Deep Reinforcement Learning for 5G Networks: Joint Beamforming, Power Control, and Interference Coordination,” Version 2.0 (Nov. 6, 2019).  [Online].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https://github.com/farismismar/Deep-Reinforcement-Learning-for-5G-Networks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“Deep Q-Learning for SON Performance Improvement,” Python 3 and MATLAB codes to accompany a paper entitled “A Framework for Automated Cellular Network Tuning with Reinforcement Learning,”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 Version 2.0 (Jun. 27, 2019). [Online]. 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https://github.com/farismismar/Deep-Q-Learning-SON-Perf-Improvement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Builds on top of Vienna University of Technology (TU Wien) Vienna LTE-A Downlink System Level Simulator v1.9.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Mismar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 “Deep Learning in Downlink Coordinated Multipoint in New Radio Heterogeneous Networks,” Python 3 and MATLAB codes to accompany a paper entitled “Deep Learning in Downlink Coordinated Multipoint in New Radio Heterogeneous Networks,”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Wireless Communications Letters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  Version 2.0 (Jul. 30, 2019).  [Online]. Available: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https://github.com/farismismar/DL-CoMP-Machine-Learning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Builds on top of Vienna University of Technology (TU Wien) Vienna LTE-A Downlink System Level Simulator v1.9.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C932E-D7B7-F14F-9A99-AB35FF023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21D5B-6A46-3D42-BFE5-7CA900A73CA2}"/>
              </a:ext>
            </a:extLst>
          </p:cNvPr>
          <p:cNvSpPr txBox="1"/>
          <p:nvPr/>
        </p:nvSpPr>
        <p:spPr>
          <a:xfrm>
            <a:off x="5304502" y="6613649"/>
            <a:ext cx="1653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SOFTWARE RELEASES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CB172-CE31-3143-AD6E-71EFEE306414}"/>
              </a:ext>
            </a:extLst>
          </p:cNvPr>
          <p:cNvSpPr txBox="1"/>
          <p:nvPr/>
        </p:nvSpPr>
        <p:spPr>
          <a:xfrm>
            <a:off x="575552" y="753030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Available at </a:t>
            </a:r>
            <a:r>
              <a:rPr lang="en-US" dirty="0">
                <a:hlinkClick r:id="rId6"/>
              </a:rPr>
              <a:t>https://github.com/farismismar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9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EFERENCES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400" y="907188"/>
            <a:ext cx="11545976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[3gpp15] 3GPP, “LTE; Evolved Universal Terrestrial Radio Access (E-UTRA); Radio Resource Control (RRC); Protocol specification; Protocol specification”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Partnership Project, TS 36.331, Sep. 2015. [Online]. Available: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http://www.3gpp.org/dynareport/36331.htm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[3gpp18] 3GPP, “LTE; Evolved Universal Terrestrial Radio Access (E-UTRA); Radio Resource Control (RRC); Protocol specification; Protocol specification”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Partnership Project, TS 36.331, Dec.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[Alkhateeb14]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El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Ayach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R. W. Heath Jr., “Channel Estimation and Hybrid Precoding for Millimeter Wave Cellular Systems,”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Journal of Selected Topics in Signal Processing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8, no. 5, pp. 831-846, Oct. 2014.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[Alkhateeb19]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DeepMIMO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Generic Deep Learning Dataset for Millimeter Wave and Massive MIMO Applications,”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Information Theory and Applications Workshop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Feb.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[Chen16] T. Chen and C.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Guestrin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Scalable Tree Boosting System,”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ACM SIGKDD International Conference on Knowledge Discovery and Data Mining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Aug. 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[Cortes95] C. Cortes and V.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Vapnik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“Support-Vector Networks,” Machine Learning, vol. 20, no. 3, pp. 273-297, Sep. 1995.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Goodfellow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Goodfellow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Bengio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Courville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MIT Press, 2016.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Paulraj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Paulraj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Rohit, R.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D. Gore,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Space-Time Wireless Communications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New York, USA: Cambridge University Press, 2003.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[Silver] D. Silver, “Advanced Topics – Reinforcement Learning,” 2015.  [Online].  Available: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http://www0.cs.ucl.ac.uk/staff/d.silver/web/Teaching.html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[Sutton] R. Sutton and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Massachusetts, USA: The MIT Press, 2002.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[Tse05] D.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P. Vishwanath,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Wireless Communication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New York, USA: Cambridge University Press, 2005.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[Zadeh16] R. Zadeh, “The hard thing about Deep Learning,”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 Nuggets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Dec. 2016.  [Online].  Available: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https://www.kdnuggets.com/2016/12/hard-thing-about-deep-learning.html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[Zappone19]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Zappone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Di Renzo and 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Debbah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“Wireless Networks Design in the Era of Deep Learning: Model-Based, AI-Based, or Both?,”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67, no. 10, pp. 7331-7376, Oct. 2019.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2BF8E-29FA-FC49-B6D1-21B031FF5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5A37C-9323-9041-A8D8-E4877D067574}"/>
              </a:ext>
            </a:extLst>
          </p:cNvPr>
          <p:cNvSpPr txBox="1"/>
          <p:nvPr/>
        </p:nvSpPr>
        <p:spPr>
          <a:xfrm>
            <a:off x="5391320" y="6613649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59868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1FDA-4427-B943-A73D-F435A2B5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</a:t>
            </a:r>
            <a:r>
              <a:rPr lang="en-US" dirty="0"/>
              <a:t>CRONYMS AND ABBREVIATIONS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D7F6-2D65-914A-83E0-610CB5B4F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F1C7C-1381-AF49-99D1-C48CD4E62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" y="1094757"/>
            <a:ext cx="2989240" cy="4159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A7924-390C-9749-AC15-AF3DB064D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47" y="1094757"/>
            <a:ext cx="2925976" cy="1905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ED6F8-A51B-1E44-AE87-4C61F8F8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25" y="1028432"/>
            <a:ext cx="2728275" cy="1945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335DE-0B48-6F41-B6FC-A8A4B28A8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86" y="1094757"/>
            <a:ext cx="3020872" cy="42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4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F707B-6842-E444-A496-65B7C8DA4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A67C5E-425E-5240-B637-90FA7101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8"/>
            <a:ext cx="10437813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ISSERTATION CONTRIBUTIONS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4F60C-CFDD-5143-B578-6C37DCD33617}"/>
              </a:ext>
            </a:extLst>
          </p:cNvPr>
          <p:cNvSpPr txBox="1"/>
          <p:nvPr/>
        </p:nvSpPr>
        <p:spPr>
          <a:xfrm>
            <a:off x="4853108" y="6623233"/>
            <a:ext cx="244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DISSERTATION CONTRIBUTIONS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EC1CFE-D8B6-C744-88C0-3E412546E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90953"/>
              </p:ext>
            </p:extLst>
          </p:nvPr>
        </p:nvGraphicFramePr>
        <p:xfrm>
          <a:off x="1297513" y="973910"/>
          <a:ext cx="9546700" cy="463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8581">
                  <a:extLst>
                    <a:ext uri="{9D8B030D-6E8A-4147-A177-3AD203B41FA5}">
                      <a16:colId xmlns:a16="http://schemas.microsoft.com/office/drawing/2014/main" val="196600395"/>
                    </a:ext>
                  </a:extLst>
                </a:gridCol>
                <a:gridCol w="2506664">
                  <a:extLst>
                    <a:ext uri="{9D8B030D-6E8A-4147-A177-3AD203B41FA5}">
                      <a16:colId xmlns:a16="http://schemas.microsoft.com/office/drawing/2014/main" val="449245948"/>
                    </a:ext>
                  </a:extLst>
                </a:gridCol>
                <a:gridCol w="2569349">
                  <a:extLst>
                    <a:ext uri="{9D8B030D-6E8A-4147-A177-3AD203B41FA5}">
                      <a16:colId xmlns:a16="http://schemas.microsoft.com/office/drawing/2014/main" val="3910145361"/>
                    </a:ext>
                  </a:extLst>
                </a:gridCol>
                <a:gridCol w="2552106">
                  <a:extLst>
                    <a:ext uri="{9D8B030D-6E8A-4147-A177-3AD203B41FA5}">
                      <a16:colId xmlns:a16="http://schemas.microsoft.com/office/drawing/2014/main" val="9026143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 Joint BF, PC, 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 Improved </a:t>
                      </a:r>
                      <a:r>
                        <a:rPr lang="en-US" sz="1600" dirty="0" err="1"/>
                        <a:t>CoMP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 Band Switching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7423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Dissertation Chapter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44169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[Mismar&amp;Evans20a]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[Mismar&amp;Evans19a]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[Mismar&amp;Evans20b]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2962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Frequency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mmWave</a:t>
                      </a:r>
                      <a:r>
                        <a:rPr lang="en-US" sz="1600" dirty="0"/>
                        <a:t> and sub-6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sub-6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mmWave</a:t>
                      </a:r>
                      <a:r>
                        <a:rPr lang="en-US" sz="1600" dirty="0"/>
                        <a:t> and sub-6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24603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Stack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RRM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329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DNN and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DNN and </a:t>
                      </a:r>
                      <a:r>
                        <a:rPr lang="en-US" sz="1600" i="0" dirty="0" err="1"/>
                        <a:t>XGBoost</a:t>
                      </a:r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6859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Direction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Downlink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04334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Users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Multi-User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2713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3764333-6C1B-4649-9D85-F1A94BE089ED}"/>
              </a:ext>
            </a:extLst>
          </p:cNvPr>
          <p:cNvSpPr/>
          <p:nvPr/>
        </p:nvSpPr>
        <p:spPr>
          <a:xfrm>
            <a:off x="19604" y="6159017"/>
            <a:ext cx="12102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BF: Beamforming, </a:t>
            </a:r>
            <a:r>
              <a:rPr lang="en-US" sz="1200" dirty="0" err="1"/>
              <a:t>CoMP</a:t>
            </a:r>
            <a:r>
              <a:rPr lang="en-US" sz="1200" dirty="0"/>
              <a:t>: Coordinated Multipoint, DNN: Deep Neural Network, DRL: Deep Reinforcement Learning, </a:t>
            </a:r>
            <a:br>
              <a:rPr lang="en-US" sz="1200" dirty="0"/>
            </a:br>
            <a:r>
              <a:rPr lang="en-US" sz="1200" dirty="0"/>
              <a:t>IC: Interference Coordination, PC: Power Control, PHY: Physical Layer, SON: Self-Organizing Network, </a:t>
            </a:r>
            <a:r>
              <a:rPr lang="en-US" sz="1200" dirty="0" err="1"/>
              <a:t>XGBoost</a:t>
            </a:r>
            <a:r>
              <a:rPr lang="en-US" sz="1200" dirty="0"/>
              <a:t>: Extreme Gradient Boosting.</a:t>
            </a:r>
          </a:p>
        </p:txBody>
      </p:sp>
    </p:spTree>
    <p:extLst>
      <p:ext uri="{BB962C8B-B14F-4D97-AF65-F5344CB8AC3E}">
        <p14:creationId xmlns:p14="http://schemas.microsoft.com/office/powerpoint/2010/main" val="1893177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18E3A-CA43-454D-BCCC-C436F71BC925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8EFD22-8416-874D-AF54-B54E47C2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/>
        </p:blipFill>
        <p:spPr>
          <a:xfrm>
            <a:off x="7404718" y="1222440"/>
            <a:ext cx="3607650" cy="154575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C71B56-D654-6648-98E2-3832A410FE11}"/>
              </a:ext>
            </a:extLst>
          </p:cNvPr>
          <p:cNvGrpSpPr/>
          <p:nvPr/>
        </p:nvGrpSpPr>
        <p:grpSpPr>
          <a:xfrm>
            <a:off x="977410" y="3795123"/>
            <a:ext cx="9863941" cy="2167634"/>
            <a:chOff x="1081313" y="3628899"/>
            <a:chExt cx="9863941" cy="21676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E5ABC7-AB87-7148-BB52-4314C82A6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13" y="3628899"/>
              <a:ext cx="2771607" cy="21676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0D8ACB-AD73-6E4A-A70C-85FE11531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339" y="3628899"/>
              <a:ext cx="6490915" cy="205695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24FC3C6-D2F4-724F-9EEF-96D217EEC764}"/>
              </a:ext>
            </a:extLst>
          </p:cNvPr>
          <p:cNvSpPr/>
          <p:nvPr/>
        </p:nvSpPr>
        <p:spPr>
          <a:xfrm>
            <a:off x="4630057" y="6080297"/>
            <a:ext cx="6211294" cy="346333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CoMP</a:t>
            </a:r>
            <a:r>
              <a:rPr lang="en-US" dirty="0"/>
              <a:t> decisions are “imbalanced” and DNN does better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B90CE-22B3-0B46-A573-31084FC78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7" y="2549618"/>
            <a:ext cx="4501599" cy="908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799DB-F542-204C-AFD8-588CB7A68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1" y="1222440"/>
            <a:ext cx="5742704" cy="1065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9EDC94-9953-EA49-8A3F-EB93EB4E785A}"/>
              </a:ext>
            </a:extLst>
          </p:cNvPr>
          <p:cNvSpPr/>
          <p:nvPr/>
        </p:nvSpPr>
        <p:spPr>
          <a:xfrm>
            <a:off x="0" y="6151984"/>
            <a:ext cx="4088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CoMP</a:t>
            </a:r>
            <a:r>
              <a:rPr lang="en-US" sz="1200" dirty="0"/>
              <a:t>: Coordinated Multipoint, DNN: Deep Neural Network, </a:t>
            </a:r>
            <a:br>
              <a:rPr lang="en-US" sz="1200" dirty="0"/>
            </a:br>
            <a:r>
              <a:rPr lang="en-US" sz="1200" dirty="0"/>
              <a:t>PRB: Physical Resource Block, SVM: Support Vector Machine.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88DA813-B3CC-8047-943B-290B470A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</a:t>
            </a:r>
            <a:r>
              <a:rPr lang="en-US" dirty="0"/>
              <a:t>IMULATION</a:t>
            </a:r>
          </a:p>
        </p:txBody>
      </p:sp>
    </p:spTree>
    <p:extLst>
      <p:ext uri="{BB962C8B-B14F-4D97-AF65-F5344CB8AC3E}">
        <p14:creationId xmlns:p14="http://schemas.microsoft.com/office/powerpoint/2010/main" val="1131806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6B753C-7091-3748-9C20-5E7ABECD8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6"/>
          <a:stretch/>
        </p:blipFill>
        <p:spPr>
          <a:xfrm>
            <a:off x="1566955" y="1789731"/>
            <a:ext cx="5151345" cy="14577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18E3A-CA43-454D-BCCC-C436F71BC925}"/>
              </a:ext>
            </a:extLst>
          </p:cNvPr>
          <p:cNvSpPr txBox="1"/>
          <p:nvPr/>
        </p:nvSpPr>
        <p:spPr>
          <a:xfrm>
            <a:off x="3485933" y="6613649"/>
            <a:ext cx="520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IMPROVED DOWNLINK COORDINATED MULTIPOINT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06C82-B872-A64F-A98B-3B213BFBDFD1}"/>
              </a:ext>
            </a:extLst>
          </p:cNvPr>
          <p:cNvSpPr txBox="1"/>
          <p:nvPr/>
        </p:nvSpPr>
        <p:spPr>
          <a:xfrm>
            <a:off x="505318" y="794098"/>
            <a:ext cx="202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</a:rPr>
              <a:t>Why DNN?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98E2946-C0FF-CB43-BCB3-3C4EFE49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FDA586-1AC6-914F-A4BE-6C57D2CA69BF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C92C08A-B870-3040-88C6-09FBE9D622E7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D2272-1FA9-BA45-9155-DB9DDB00302E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Is </a:t>
              </a:r>
              <a:r>
                <a:rPr lang="en-US" sz="2000" dirty="0" err="1">
                  <a:solidFill>
                    <a:schemeClr val="bg1"/>
                  </a:solidFill>
                </a:rPr>
                <a:t>CoMP</a:t>
              </a:r>
              <a:r>
                <a:rPr lang="en-US" sz="2000" dirty="0">
                  <a:solidFill>
                    <a:schemeClr val="bg1"/>
                  </a:solidFill>
                </a:rPr>
                <a:t> triggered in a balanced fashion in a cell?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466D7B-53E9-FB4E-9CA9-BAE9C306AC3A}"/>
              </a:ext>
            </a:extLst>
          </p:cNvPr>
          <p:cNvSpPr txBox="1"/>
          <p:nvPr/>
        </p:nvSpPr>
        <p:spPr>
          <a:xfrm>
            <a:off x="1070152" y="1309889"/>
            <a:ext cx="3116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Vector Machines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13E3B-2C45-CD41-8D6B-80AE8FD1E82D}"/>
              </a:ext>
            </a:extLst>
          </p:cNvPr>
          <p:cNvSpPr txBox="1"/>
          <p:nvPr/>
        </p:nvSpPr>
        <p:spPr>
          <a:xfrm>
            <a:off x="1017246" y="3992606"/>
            <a:ext cx="7719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faster than DNN, but suffers from bias towards majority class.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27600-5211-9342-9A73-F7B3E84FB97D}"/>
              </a:ext>
            </a:extLst>
          </p:cNvPr>
          <p:cNvSpPr/>
          <p:nvPr/>
        </p:nvSpPr>
        <p:spPr>
          <a:xfrm>
            <a:off x="6309565" y="1854388"/>
            <a:ext cx="843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[Cortes95]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0273E1A6-D7F2-334B-B067-194B922C6C61}"/>
              </a:ext>
            </a:extLst>
          </p:cNvPr>
          <p:cNvCxnSpPr>
            <a:cxnSpLocks/>
          </p:cNvCxnSpPr>
          <p:nvPr/>
        </p:nvCxnSpPr>
        <p:spPr>
          <a:xfrm rot="10800000">
            <a:off x="5334216" y="2191107"/>
            <a:ext cx="359049" cy="225523"/>
          </a:xfrm>
          <a:prstGeom prst="bentConnector3">
            <a:avLst>
              <a:gd name="adj1" fmla="val 10053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E0BD55-C333-B14A-BC53-D38107F23CDF}"/>
              </a:ext>
            </a:extLst>
          </p:cNvPr>
          <p:cNvSpPr txBox="1"/>
          <p:nvPr/>
        </p:nvSpPr>
        <p:spPr>
          <a:xfrm>
            <a:off x="5693265" y="2278131"/>
            <a:ext cx="595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Kernel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BBA8B12-AE40-6149-8974-E7BD78E2B6D2}"/>
              </a:ext>
            </a:extLst>
          </p:cNvPr>
          <p:cNvCxnSpPr>
            <a:cxnSpLocks/>
          </p:cNvCxnSpPr>
          <p:nvPr/>
        </p:nvCxnSpPr>
        <p:spPr>
          <a:xfrm rot="10800000">
            <a:off x="3827982" y="3260855"/>
            <a:ext cx="359049" cy="225523"/>
          </a:xfrm>
          <a:prstGeom prst="bentConnector3">
            <a:avLst>
              <a:gd name="adj1" fmla="val 10053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325631-C06B-C34D-B32C-0DD2C6AF63D1}"/>
              </a:ext>
            </a:extLst>
          </p:cNvPr>
          <p:cNvSpPr txBox="1"/>
          <p:nvPr/>
        </p:nvSpPr>
        <p:spPr>
          <a:xfrm>
            <a:off x="4187031" y="3347879"/>
            <a:ext cx="262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“Box” constraint to control overfitting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278764D-635A-6249-B201-ABE2D120C8E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38175" y="3326280"/>
            <a:ext cx="500624" cy="369774"/>
          </a:xfrm>
          <a:prstGeom prst="bentConnector3">
            <a:avLst>
              <a:gd name="adj1" fmla="val -2186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7308AD-1DF1-3048-A60C-2C90EFA112CA}"/>
              </a:ext>
            </a:extLst>
          </p:cNvPr>
          <p:cNvSpPr txBox="1"/>
          <p:nvPr/>
        </p:nvSpPr>
        <p:spPr>
          <a:xfrm>
            <a:off x="3773373" y="3622979"/>
            <a:ext cx="1676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Lagrangian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multipliers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6652542-DA63-8047-906F-9A5EB930B7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16" y="2106315"/>
            <a:ext cx="3755766" cy="11046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9776175-5792-DA4D-B391-4DE1C3B8B6BC}"/>
              </a:ext>
            </a:extLst>
          </p:cNvPr>
          <p:cNvGrpSpPr/>
          <p:nvPr/>
        </p:nvGrpSpPr>
        <p:grpSpPr>
          <a:xfrm>
            <a:off x="2823791" y="4614354"/>
            <a:ext cx="3575903" cy="604288"/>
            <a:chOff x="1631949" y="4627300"/>
            <a:chExt cx="4359025" cy="73662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3705D7-2DC5-4E45-A688-1EE7E467D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1949" y="4641535"/>
              <a:ext cx="2069194" cy="27440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999696C-A263-844C-AFAE-94D216E31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3016" y="4627300"/>
              <a:ext cx="2007958" cy="26628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39424C-3F0E-EE4E-9BCB-92CC80BE5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9004" y="5107033"/>
              <a:ext cx="1338963" cy="256894"/>
            </a:xfrm>
            <a:prstGeom prst="rect">
              <a:avLst/>
            </a:prstGeom>
          </p:spPr>
        </p:pic>
      </p:grp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2D27F535-29D0-FD48-A2B5-7756D215DD7A}"/>
              </a:ext>
            </a:extLst>
          </p:cNvPr>
          <p:cNvCxnSpPr>
            <a:cxnSpLocks/>
          </p:cNvCxnSpPr>
          <p:nvPr/>
        </p:nvCxnSpPr>
        <p:spPr>
          <a:xfrm rot="10800000">
            <a:off x="5498655" y="4859020"/>
            <a:ext cx="359049" cy="225523"/>
          </a:xfrm>
          <a:prstGeom prst="bentConnector3">
            <a:avLst>
              <a:gd name="adj1" fmla="val 100531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AFC868-CA18-2E43-88BB-AA4A7DBBDB5B}"/>
              </a:ext>
            </a:extLst>
          </p:cNvPr>
          <p:cNvSpPr txBox="1"/>
          <p:nvPr/>
        </p:nvSpPr>
        <p:spPr>
          <a:xfrm>
            <a:off x="5857704" y="4946044"/>
            <a:ext cx="4250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SVM will trigger more rank-2s than DNN, but at the wrong time!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D46197-F786-D543-8447-493E337CF252}"/>
              </a:ext>
            </a:extLst>
          </p:cNvPr>
          <p:cNvSpPr/>
          <p:nvPr/>
        </p:nvSpPr>
        <p:spPr>
          <a:xfrm>
            <a:off x="5498653" y="1927947"/>
            <a:ext cx="194611" cy="29913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1077ACE2-6EF2-BF42-B526-24C4B948699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72492" y="1684605"/>
            <a:ext cx="492322" cy="178043"/>
          </a:xfrm>
          <a:prstGeom prst="bentConnector3">
            <a:avLst>
              <a:gd name="adj1" fmla="val 100118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784FAF6-4616-4942-8B4B-A759BFDB852A}"/>
              </a:ext>
            </a:extLst>
          </p:cNvPr>
          <p:cNvSpPr txBox="1"/>
          <p:nvPr/>
        </p:nvSpPr>
        <p:spPr>
          <a:xfrm>
            <a:off x="6064798" y="1532694"/>
            <a:ext cx="1460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support vector</a:t>
            </a:r>
          </a:p>
        </p:txBody>
      </p:sp>
      <p:sp>
        <p:nvSpPr>
          <p:cNvPr id="38" name="Circular Arrow 37">
            <a:hlinkClick r:id="rId8" action="ppaction://hlinksldjump"/>
            <a:extLst>
              <a:ext uri="{FF2B5EF4-FFF2-40B4-BE49-F238E27FC236}">
                <a16:creationId xmlns:a16="http://schemas.microsoft.com/office/drawing/2014/main" id="{74295C5D-CA90-7847-A286-FECD85FD8317}"/>
              </a:ext>
            </a:extLst>
          </p:cNvPr>
          <p:cNvSpPr/>
          <p:nvPr/>
        </p:nvSpPr>
        <p:spPr>
          <a:xfrm rot="5400000">
            <a:off x="11588177" y="6024853"/>
            <a:ext cx="430219" cy="5634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022266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28A2-7E3E-4448-848B-BD092A44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740CC5-463D-A441-9BAD-85A8B531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50972D-7738-6F4A-A910-F5CF21EC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1" y="871870"/>
            <a:ext cx="4421144" cy="3317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F5D551-69F3-F94C-8189-1A3ED26025ED}"/>
              </a:ext>
            </a:extLst>
          </p:cNvPr>
          <p:cNvSpPr txBox="1"/>
          <p:nvPr/>
        </p:nvSpPr>
        <p:spPr>
          <a:xfrm>
            <a:off x="2030818" y="3999396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A – DNN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7D8F6-EB07-6C4B-9C28-EF799FFE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26" y="765488"/>
            <a:ext cx="4562922" cy="3423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0ED0C7-591B-7F46-B49F-40B73B2D9936}"/>
              </a:ext>
            </a:extLst>
          </p:cNvPr>
          <p:cNvSpPr txBox="1"/>
          <p:nvPr/>
        </p:nvSpPr>
        <p:spPr>
          <a:xfrm>
            <a:off x="7722781" y="3999396"/>
            <a:ext cx="23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A – </a:t>
            </a:r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C2E18F-E6C9-0345-B5B6-E49E1619091D}"/>
              </a:ext>
            </a:extLst>
          </p:cNvPr>
          <p:cNvSpPr/>
          <p:nvPr/>
        </p:nvSpPr>
        <p:spPr>
          <a:xfrm>
            <a:off x="1754375" y="1116421"/>
            <a:ext cx="563526" cy="265813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364278-A448-3C4F-A7FB-1295F81DE19D}"/>
              </a:ext>
            </a:extLst>
          </p:cNvPr>
          <p:cNvSpPr/>
          <p:nvPr/>
        </p:nvSpPr>
        <p:spPr>
          <a:xfrm>
            <a:off x="10088800" y="983514"/>
            <a:ext cx="563526" cy="265813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9281A-32F7-8F4A-9E3C-A41779DB37A8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57638D-3593-1049-9EC2-91B884EF49E7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A6D381-2F48-6E47-92AC-1CFD8E73D053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DNN achieved ROC AUC = 1.0 with far less training samples than </a:t>
              </a:r>
              <a:r>
                <a:rPr lang="en-US" sz="2000" dirty="0" err="1">
                  <a:solidFill>
                    <a:schemeClr val="bg1"/>
                  </a:solidFill>
                </a:rPr>
                <a:t>XGBoost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Circular Arrow 19">
            <a:hlinkClick r:id="rId4" action="ppaction://hlinksldjump"/>
            <a:extLst>
              <a:ext uri="{FF2B5EF4-FFF2-40B4-BE49-F238E27FC236}">
                <a16:creationId xmlns:a16="http://schemas.microsoft.com/office/drawing/2014/main" id="{E2B760C5-4E2A-0A42-ABD7-8697EA7F7888}"/>
              </a:ext>
            </a:extLst>
          </p:cNvPr>
          <p:cNvSpPr/>
          <p:nvPr/>
        </p:nvSpPr>
        <p:spPr>
          <a:xfrm rot="5400000">
            <a:off x="11588177" y="6024853"/>
            <a:ext cx="430219" cy="5634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022266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EED58-823A-A443-8453-C826FC450FE2}"/>
              </a:ext>
            </a:extLst>
          </p:cNvPr>
          <p:cNvSpPr txBox="1"/>
          <p:nvPr/>
        </p:nvSpPr>
        <p:spPr>
          <a:xfrm>
            <a:off x="9684682" y="1272762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AUC ~ 1.0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6D8D42-B3A3-6F49-A60A-560DB595B0EB}"/>
              </a:ext>
            </a:extLst>
          </p:cNvPr>
          <p:cNvSpPr txBox="1"/>
          <p:nvPr/>
        </p:nvSpPr>
        <p:spPr>
          <a:xfrm>
            <a:off x="1626700" y="1341179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AUC = </a:t>
            </a:r>
            <a:r>
              <a:rPr lang="en-US" sz="1100" dirty="0"/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32368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99" y="115887"/>
            <a:ext cx="11785602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OTIVATION: DEEP LEARNING IN COMMUNICATIONS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45397780-CF61-C148-ABA3-AF8228E65412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39D8-9720-9247-8150-812A52091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D914CC7-B223-F042-8BD2-FB01E1A7A880}"/>
              </a:ext>
            </a:extLst>
          </p:cNvPr>
          <p:cNvSpPr txBox="1"/>
          <p:nvPr/>
        </p:nvSpPr>
        <p:spPr>
          <a:xfrm>
            <a:off x="507064" y="1913499"/>
            <a:ext cx="9220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Incremental changes in radio resource management (RRM) algorithms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19793C00-493B-B049-90E3-2226A7216AC9}"/>
              </a:ext>
            </a:extLst>
          </p:cNvPr>
          <p:cNvSpPr txBox="1"/>
          <p:nvPr/>
        </p:nvSpPr>
        <p:spPr>
          <a:xfrm>
            <a:off x="527542" y="2836871"/>
            <a:ext cx="8122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Desire for fully autonomous self-organizing networks (SON)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F48C68E-B17A-144C-9A43-4E125F822FB3}"/>
              </a:ext>
            </a:extLst>
          </p:cNvPr>
          <p:cNvSpPr txBox="1"/>
          <p:nvPr/>
        </p:nvSpPr>
        <p:spPr>
          <a:xfrm>
            <a:off x="857632" y="2297261"/>
            <a:ext cx="1133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industry standards still prefer “legacy” algorithms despite successive evolutions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D55573B-7771-1E4B-905B-F9D31FB77B2B}"/>
              </a:ext>
            </a:extLst>
          </p:cNvPr>
          <p:cNvSpPr txBox="1"/>
          <p:nvPr/>
        </p:nvSpPr>
        <p:spPr>
          <a:xfrm>
            <a:off x="843386" y="3255748"/>
            <a:ext cx="888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operators are under constant pressure to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reduce</a:t>
            </a:r>
            <a:r>
              <a:rPr lang="en-US" sz="2000" dirty="0"/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operational expenditure </a:t>
            </a:r>
            <a:r>
              <a:rPr lang="en-US" sz="2000" dirty="0"/>
              <a:t>without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/>
              <a:t>impacting performance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3D5EF3-06F6-6B4E-84FF-38F3D91EC916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6EB9A80-66D9-2A4D-8998-F0189771AF48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Long training times and high implementation complexity pose significant challenges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000A60-0EC9-7F4B-BFC3-34E1CFEBB796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D175CD7-1B33-9E49-BA92-4E7A23E06038}"/>
              </a:ext>
            </a:extLst>
          </p:cNvPr>
          <p:cNvSpPr txBox="1"/>
          <p:nvPr/>
        </p:nvSpPr>
        <p:spPr>
          <a:xfrm>
            <a:off x="9759302" y="2417432"/>
            <a:ext cx="1290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[3gpp15] &amp; [3gpp18]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34784C-4676-F144-A8CE-4E9CEECA696D}"/>
              </a:ext>
            </a:extLst>
          </p:cNvPr>
          <p:cNvSpPr txBox="1"/>
          <p:nvPr/>
        </p:nvSpPr>
        <p:spPr>
          <a:xfrm>
            <a:off x="9794483" y="3594316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[Zappone19]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7C6C5-BC56-AB49-B115-3DC5C148C8E0}"/>
              </a:ext>
            </a:extLst>
          </p:cNvPr>
          <p:cNvSpPr txBox="1"/>
          <p:nvPr/>
        </p:nvSpPr>
        <p:spPr>
          <a:xfrm>
            <a:off x="509336" y="1015022"/>
            <a:ext cx="644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Absence of accurate mathematical formulations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321DA-E6B2-DF48-937E-CFBCEC6EB56A}"/>
              </a:ext>
            </a:extLst>
          </p:cNvPr>
          <p:cNvSpPr txBox="1"/>
          <p:nvPr/>
        </p:nvSpPr>
        <p:spPr>
          <a:xfrm>
            <a:off x="843386" y="1413805"/>
            <a:ext cx="1133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data-driven approaches using ray-tracing datasets or field-measurements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3962B-50E6-1848-A225-45E4C05425B4}"/>
              </a:ext>
            </a:extLst>
          </p:cNvPr>
          <p:cNvSpPr txBox="1"/>
          <p:nvPr/>
        </p:nvSpPr>
        <p:spPr>
          <a:xfrm>
            <a:off x="9794483" y="1492663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[Zappone19]</a:t>
            </a:r>
          </a:p>
        </p:txBody>
      </p:sp>
    </p:spTree>
    <p:extLst>
      <p:ext uri="{BB962C8B-B14F-4D97-AF65-F5344CB8AC3E}">
        <p14:creationId xmlns:p14="http://schemas.microsoft.com/office/powerpoint/2010/main" val="11167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32D2-6757-6C49-8D6F-D6461CB53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/>
          <a:lstStyle/>
          <a:p>
            <a:r>
              <a:rPr lang="en-US" sz="3200" dirty="0"/>
              <a:t>S</a:t>
            </a:r>
            <a:r>
              <a:rPr lang="en-US" dirty="0"/>
              <a:t>UPPORT VECTOR MACHINES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A54DF-5539-1442-8E57-88731026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3DCB48-16B3-3846-B320-0020596DE7C8}"/>
              </a:ext>
            </a:extLst>
          </p:cNvPr>
          <p:cNvGrpSpPr/>
          <p:nvPr/>
        </p:nvGrpSpPr>
        <p:grpSpPr>
          <a:xfrm>
            <a:off x="7093425" y="734992"/>
            <a:ext cx="4093508" cy="4114809"/>
            <a:chOff x="7093425" y="734992"/>
            <a:chExt cx="4093508" cy="4114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8D2E5-9541-7F43-A075-6B132A2AF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60" r="3164"/>
            <a:stretch/>
          </p:blipFill>
          <p:spPr>
            <a:xfrm>
              <a:off x="7093425" y="734992"/>
              <a:ext cx="4093508" cy="411480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F019757-7477-C142-82BE-3D4933C9A104}"/>
                </a:ext>
              </a:extLst>
            </p:cNvPr>
            <p:cNvSpPr/>
            <p:nvPr/>
          </p:nvSpPr>
          <p:spPr>
            <a:xfrm>
              <a:off x="8645003" y="1993955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718166-C368-8C48-9811-E0753BB60F1D}"/>
                </a:ext>
              </a:extLst>
            </p:cNvPr>
            <p:cNvSpPr/>
            <p:nvPr/>
          </p:nvSpPr>
          <p:spPr>
            <a:xfrm>
              <a:off x="8195493" y="3258588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42650E-9B5E-2A4D-911E-EE08994CB881}"/>
                </a:ext>
              </a:extLst>
            </p:cNvPr>
            <p:cNvSpPr/>
            <p:nvPr/>
          </p:nvSpPr>
          <p:spPr>
            <a:xfrm>
              <a:off x="8798383" y="1628805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5395C4-038A-0F45-96ED-1A0D49040804}"/>
                </a:ext>
              </a:extLst>
            </p:cNvPr>
            <p:cNvSpPr/>
            <p:nvPr/>
          </p:nvSpPr>
          <p:spPr>
            <a:xfrm>
              <a:off x="9392355" y="967582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88CF45-3B42-AF44-8075-9F8CB3CB6F4A}"/>
                </a:ext>
              </a:extLst>
            </p:cNvPr>
            <p:cNvSpPr/>
            <p:nvPr/>
          </p:nvSpPr>
          <p:spPr>
            <a:xfrm>
              <a:off x="8685898" y="2371328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0515E4-6F92-5B4B-AC22-0153C99FAA56}"/>
                </a:ext>
              </a:extLst>
            </p:cNvPr>
            <p:cNvSpPr/>
            <p:nvPr/>
          </p:nvSpPr>
          <p:spPr>
            <a:xfrm>
              <a:off x="9779688" y="1445908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C48AF4-A5AF-1047-AF04-1F6F0F08803B}"/>
                </a:ext>
              </a:extLst>
            </p:cNvPr>
            <p:cNvSpPr/>
            <p:nvPr/>
          </p:nvSpPr>
          <p:spPr>
            <a:xfrm>
              <a:off x="9586685" y="1817914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F802F8-FC16-3C42-B98E-0C2854568327}"/>
                </a:ext>
              </a:extLst>
            </p:cNvPr>
            <p:cNvSpPr/>
            <p:nvPr/>
          </p:nvSpPr>
          <p:spPr>
            <a:xfrm>
              <a:off x="8891142" y="3138418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25A77F7-27E6-024A-9F61-3D1CECF27A12}"/>
                </a:ext>
              </a:extLst>
            </p:cNvPr>
            <p:cNvSpPr/>
            <p:nvPr/>
          </p:nvSpPr>
          <p:spPr>
            <a:xfrm>
              <a:off x="9633856" y="2324157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BAE24F-0EAB-1B4B-9D88-9DFEF1976489}"/>
                </a:ext>
              </a:extLst>
            </p:cNvPr>
            <p:cNvSpPr/>
            <p:nvPr/>
          </p:nvSpPr>
          <p:spPr>
            <a:xfrm>
              <a:off x="9928679" y="2901345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0B321B-9CF0-CD4A-9246-5C82DC8197D7}"/>
                </a:ext>
              </a:extLst>
            </p:cNvPr>
            <p:cNvSpPr/>
            <p:nvPr/>
          </p:nvSpPr>
          <p:spPr>
            <a:xfrm>
              <a:off x="10530114" y="2202121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5E31D3-0AF1-3742-A5AB-22ACB004BD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664" y="921276"/>
              <a:ext cx="1693269" cy="277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BF3CE20-78EE-9341-9513-C5D4DA4E7372}"/>
                </a:ext>
              </a:extLst>
            </p:cNvPr>
            <p:cNvSpPr/>
            <p:nvPr/>
          </p:nvSpPr>
          <p:spPr>
            <a:xfrm>
              <a:off x="10325100" y="1534463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C8FC72-692F-3345-9C7F-E4F022BC7A3E}"/>
                </a:ext>
              </a:extLst>
            </p:cNvPr>
            <p:cNvSpPr/>
            <p:nvPr/>
          </p:nvSpPr>
          <p:spPr>
            <a:xfrm>
              <a:off x="10143671" y="1912256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880BA8-78D7-3B49-8CAE-93C2F961E932}"/>
                </a:ext>
              </a:extLst>
            </p:cNvPr>
            <p:cNvSpPr/>
            <p:nvPr/>
          </p:nvSpPr>
          <p:spPr>
            <a:xfrm>
              <a:off x="9448128" y="3232760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98E552-2A4D-AF42-807C-9133F67A4685}"/>
                </a:ext>
              </a:extLst>
            </p:cNvPr>
            <p:cNvSpPr/>
            <p:nvPr/>
          </p:nvSpPr>
          <p:spPr>
            <a:xfrm>
              <a:off x="9190282" y="2433013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BD1A9EC-C372-324C-9704-01FFDB296E2F}"/>
                </a:ext>
              </a:extLst>
            </p:cNvPr>
            <p:cNvSpPr/>
            <p:nvPr/>
          </p:nvSpPr>
          <p:spPr>
            <a:xfrm>
              <a:off x="10530114" y="3313010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7A7564-E2DD-C442-A3EB-641E4CED53A6}"/>
                </a:ext>
              </a:extLst>
            </p:cNvPr>
            <p:cNvSpPr/>
            <p:nvPr/>
          </p:nvSpPr>
          <p:spPr>
            <a:xfrm>
              <a:off x="10372271" y="2498106"/>
              <a:ext cx="94342" cy="943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D1CFC09-F9A1-3A45-A7F5-0914B3AD20A2}"/>
                </a:ext>
              </a:extLst>
            </p:cNvPr>
            <p:cNvSpPr/>
            <p:nvPr/>
          </p:nvSpPr>
          <p:spPr>
            <a:xfrm>
              <a:off x="8310341" y="2472826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53D8DD-057D-9C48-AC96-69759EAF5B1F}"/>
                </a:ext>
              </a:extLst>
            </p:cNvPr>
            <p:cNvSpPr/>
            <p:nvPr/>
          </p:nvSpPr>
          <p:spPr>
            <a:xfrm>
              <a:off x="7838815" y="2701260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FA2E2C1-B308-3546-8AD2-4754B5A23676}"/>
                </a:ext>
              </a:extLst>
            </p:cNvPr>
            <p:cNvSpPr/>
            <p:nvPr/>
          </p:nvSpPr>
          <p:spPr>
            <a:xfrm>
              <a:off x="8357512" y="1817914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64A90FD-A39E-5D4B-BE0D-911DD0488B77}"/>
                </a:ext>
              </a:extLst>
            </p:cNvPr>
            <p:cNvSpPr/>
            <p:nvPr/>
          </p:nvSpPr>
          <p:spPr>
            <a:xfrm>
              <a:off x="9266752" y="1442735"/>
              <a:ext cx="94342" cy="94342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5CE462C-65D3-9446-98AB-10C8576426B2}"/>
                </a:ext>
              </a:extLst>
            </p:cNvPr>
            <p:cNvSpPr/>
            <p:nvPr/>
          </p:nvSpPr>
          <p:spPr>
            <a:xfrm>
              <a:off x="9142828" y="2375481"/>
              <a:ext cx="193149" cy="1931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350CEE-EF89-AD4E-BE0E-BB3DEC8AF7FE}"/>
                </a:ext>
              </a:extLst>
            </p:cNvPr>
            <p:cNvSpPr/>
            <p:nvPr/>
          </p:nvSpPr>
          <p:spPr>
            <a:xfrm>
              <a:off x="9215791" y="1393174"/>
              <a:ext cx="193149" cy="1931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A5315D5-FFFE-6840-8568-7C16FB9428A8}"/>
                </a:ext>
              </a:extLst>
            </p:cNvPr>
            <p:cNvSpPr/>
            <p:nvPr/>
          </p:nvSpPr>
          <p:spPr>
            <a:xfrm>
              <a:off x="9733908" y="1394272"/>
              <a:ext cx="193149" cy="1931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5E5C7E9-7A0B-4F4B-9338-1D6F7103FCAB}"/>
                </a:ext>
              </a:extLst>
            </p:cNvPr>
            <p:cNvSpPr/>
            <p:nvPr/>
          </p:nvSpPr>
          <p:spPr>
            <a:xfrm>
              <a:off x="8631091" y="2316511"/>
              <a:ext cx="193149" cy="1931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C3465E-EB83-4C46-B079-020160284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7573" y="880024"/>
              <a:ext cx="1705652" cy="2856644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04C733B-286C-6B4B-B401-30B41069B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93" y="3724928"/>
            <a:ext cx="838818" cy="1509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14F1DF-675C-0548-94DD-5046802C6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43" y="2850757"/>
            <a:ext cx="146639" cy="977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8B62D0C-0225-344A-8D03-F6016648F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386" y="639932"/>
            <a:ext cx="150130" cy="9714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61BFE04-C87D-934D-B1BA-ECAADC106521}"/>
              </a:ext>
            </a:extLst>
          </p:cNvPr>
          <p:cNvSpPr/>
          <p:nvPr/>
        </p:nvSpPr>
        <p:spPr>
          <a:xfrm>
            <a:off x="2571966" y="1499886"/>
            <a:ext cx="2470872" cy="21921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069F6DD-508F-2440-A27A-B078B45B19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325"/>
          <a:stretch/>
        </p:blipFill>
        <p:spPr>
          <a:xfrm>
            <a:off x="652275" y="2756745"/>
            <a:ext cx="5878674" cy="17055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862E778-2521-204F-80DE-0E78B5C71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3225" y="995488"/>
            <a:ext cx="722031" cy="12033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2D0A800-2FE1-5042-9620-A5F6A991A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783" y="1270256"/>
            <a:ext cx="5529722" cy="68957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D7AD76E-2913-674B-9DC0-86A0C279A467}"/>
              </a:ext>
            </a:extLst>
          </p:cNvPr>
          <p:cNvSpPr/>
          <p:nvPr/>
        </p:nvSpPr>
        <p:spPr>
          <a:xfrm>
            <a:off x="4990694" y="2950409"/>
            <a:ext cx="991006" cy="2426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5CDD047-F117-A841-A0FB-673648F2F3E1}"/>
              </a:ext>
            </a:extLst>
          </p:cNvPr>
          <p:cNvSpPr txBox="1"/>
          <p:nvPr/>
        </p:nvSpPr>
        <p:spPr>
          <a:xfrm>
            <a:off x="5571618" y="3263633"/>
            <a:ext cx="572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kernel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2CBBCD53-AAA3-0341-87E1-58B0CB92E9BC}"/>
              </a:ext>
            </a:extLst>
          </p:cNvPr>
          <p:cNvCxnSpPr>
            <a:cxnSpLocks/>
          </p:cNvCxnSpPr>
          <p:nvPr/>
        </p:nvCxnSpPr>
        <p:spPr>
          <a:xfrm rot="10800000">
            <a:off x="5079062" y="3250177"/>
            <a:ext cx="492556" cy="165833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00C6582E-7833-4447-B1BB-4D5C79E99621}"/>
              </a:ext>
            </a:extLst>
          </p:cNvPr>
          <p:cNvSpPr txBox="1"/>
          <p:nvPr/>
        </p:nvSpPr>
        <p:spPr>
          <a:xfrm>
            <a:off x="3398306" y="1818273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hinge loss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657D5A87-284A-404D-9C51-E7A91E3925A9}"/>
              </a:ext>
            </a:extLst>
          </p:cNvPr>
          <p:cNvCxnSpPr>
            <a:cxnSpLocks/>
          </p:cNvCxnSpPr>
          <p:nvPr/>
        </p:nvCxnSpPr>
        <p:spPr>
          <a:xfrm rot="10800000">
            <a:off x="2895436" y="1812249"/>
            <a:ext cx="492556" cy="165833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F12EE3CE-540F-4042-91BB-F3F489EBB6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5791" y="744654"/>
            <a:ext cx="788353" cy="114607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84AE4E-46F5-9548-81AA-4C3FCAE04E2B}"/>
              </a:ext>
            </a:extLst>
          </p:cNvPr>
          <p:cNvCxnSpPr>
            <a:cxnSpLocks/>
          </p:cNvCxnSpPr>
          <p:nvPr/>
        </p:nvCxnSpPr>
        <p:spPr>
          <a:xfrm flipV="1">
            <a:off x="7943471" y="880024"/>
            <a:ext cx="1747730" cy="2815392"/>
          </a:xfrm>
          <a:prstGeom prst="line">
            <a:avLst/>
          </a:prstGeom>
          <a:solidFill>
            <a:srgbClr val="0432FF"/>
          </a:solidFill>
          <a:ln w="95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C3F31EE5-EB39-F742-BB1B-DE79C1EB28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8308" y="1270256"/>
            <a:ext cx="312665" cy="161218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869B18F-E64A-2144-AA9B-13592D431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481" y="1754687"/>
            <a:ext cx="145900" cy="8552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63A26AF-FCB3-8D4E-BD87-EFCEF68B3BA1}"/>
              </a:ext>
            </a:extLst>
          </p:cNvPr>
          <p:cNvSpPr/>
          <p:nvPr/>
        </p:nvSpPr>
        <p:spPr>
          <a:xfrm>
            <a:off x="406400" y="8219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Primal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47332CE-8B19-6249-BC91-913ADEC836F2}"/>
              </a:ext>
            </a:extLst>
          </p:cNvPr>
          <p:cNvSpPr/>
          <p:nvPr/>
        </p:nvSpPr>
        <p:spPr>
          <a:xfrm>
            <a:off x="414797" y="23682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Dual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0844D00-9466-CE46-A387-8C9F713FE34E}"/>
              </a:ext>
            </a:extLst>
          </p:cNvPr>
          <p:cNvSpPr txBox="1"/>
          <p:nvPr/>
        </p:nvSpPr>
        <p:spPr>
          <a:xfrm>
            <a:off x="659730" y="4662235"/>
            <a:ext cx="5321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Computationally more efficient, exploits strong duality, </a:t>
            </a:r>
            <a:br>
              <a:rPr lang="en-US" dirty="0"/>
            </a:br>
            <a:r>
              <a:rPr lang="en-US" dirty="0"/>
              <a:t>and enables the kernel “trick”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642F05E-BABA-094F-B52D-01BD284FCE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115859">
            <a:off x="9109522" y="2003567"/>
            <a:ext cx="1206500" cy="152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B36A09A-7E07-844B-906C-AEE0269DD635}"/>
              </a:ext>
            </a:extLst>
          </p:cNvPr>
          <p:cNvSpPr/>
          <p:nvPr/>
        </p:nvSpPr>
        <p:spPr>
          <a:xfrm>
            <a:off x="5652951" y="3609508"/>
            <a:ext cx="843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[Cortes95]</a:t>
            </a:r>
          </a:p>
        </p:txBody>
      </p:sp>
      <p:sp>
        <p:nvSpPr>
          <p:cNvPr id="55" name="Circular Arrow 54">
            <a:hlinkClick r:id="rId14" action="ppaction://hlinksldjump"/>
            <a:extLst>
              <a:ext uri="{FF2B5EF4-FFF2-40B4-BE49-F238E27FC236}">
                <a16:creationId xmlns:a16="http://schemas.microsoft.com/office/drawing/2014/main" id="{BA5761BC-AD0B-584D-8A79-E75D5C005497}"/>
              </a:ext>
            </a:extLst>
          </p:cNvPr>
          <p:cNvSpPr/>
          <p:nvPr/>
        </p:nvSpPr>
        <p:spPr>
          <a:xfrm rot="5400000">
            <a:off x="11588177" y="6024853"/>
            <a:ext cx="430219" cy="5634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022266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0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32D2-6757-6C49-8D6F-D6461CB5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X</a:t>
            </a:r>
            <a:r>
              <a:rPr lang="en-US" dirty="0"/>
              <a:t>GBOOST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A54DF-5539-1442-8E57-88731026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A61BAA-E6BB-7242-9885-96DCD2648288}"/>
              </a:ext>
            </a:extLst>
          </p:cNvPr>
          <p:cNvSpPr/>
          <p:nvPr/>
        </p:nvSpPr>
        <p:spPr>
          <a:xfrm>
            <a:off x="406399" y="821974"/>
            <a:ext cx="10293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A tree-ensemble learning technique, which minimizes this objective function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A6A07D-495B-9641-9195-E4C9CD38859B}"/>
              </a:ext>
            </a:extLst>
          </p:cNvPr>
          <p:cNvSpPr/>
          <p:nvPr/>
        </p:nvSpPr>
        <p:spPr>
          <a:xfrm>
            <a:off x="406400" y="2270288"/>
            <a:ext cx="901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Fast and accurate hence used in many data mining contests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25A367-2848-254E-99B3-D5742BE5B625}"/>
              </a:ext>
            </a:extLst>
          </p:cNvPr>
          <p:cNvSpPr/>
          <p:nvPr/>
        </p:nvSpPr>
        <p:spPr>
          <a:xfrm>
            <a:off x="406399" y="2876176"/>
            <a:ext cx="10723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Uses the sub-gradient (or derivative if differentiable) for the first (gradient) and second order (Hessian) of the objective function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F35942-048A-364D-85E4-664719463101}"/>
              </a:ext>
            </a:extLst>
          </p:cNvPr>
          <p:cNvGrpSpPr/>
          <p:nvPr/>
        </p:nvGrpSpPr>
        <p:grpSpPr>
          <a:xfrm>
            <a:off x="872334" y="1166383"/>
            <a:ext cx="9091584" cy="1052024"/>
            <a:chOff x="872334" y="1166383"/>
            <a:chExt cx="9091584" cy="10520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9373DA-EA3A-B042-884A-58984ACFF5E2}"/>
                </a:ext>
              </a:extLst>
            </p:cNvPr>
            <p:cNvSpPr/>
            <p:nvPr/>
          </p:nvSpPr>
          <p:spPr>
            <a:xfrm>
              <a:off x="4413572" y="1469856"/>
              <a:ext cx="1072828" cy="345414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B1BD9E-6CBD-324B-9CA7-27EBC2B54CBA}"/>
                </a:ext>
              </a:extLst>
            </p:cNvPr>
            <p:cNvSpPr txBox="1"/>
            <p:nvPr/>
          </p:nvSpPr>
          <p:spPr>
            <a:xfrm>
              <a:off x="5001992" y="1941408"/>
              <a:ext cx="2581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convex loss function (e.g., logistic loss)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9CB37694-6BAB-F14F-AE0A-C06DB564B2AD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rot="10800000">
              <a:off x="4509436" y="1801818"/>
              <a:ext cx="492556" cy="278091"/>
            </a:xfrm>
            <a:prstGeom prst="bentConnector3">
              <a:avLst>
                <a:gd name="adj1" fmla="val 100094"/>
              </a:avLst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C92546-2322-864C-A169-A6E49A002D3E}"/>
                </a:ext>
              </a:extLst>
            </p:cNvPr>
            <p:cNvSpPr/>
            <p:nvPr/>
          </p:nvSpPr>
          <p:spPr>
            <a:xfrm>
              <a:off x="5789234" y="1469856"/>
              <a:ext cx="3264825" cy="34541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55995C-9DCA-C74C-B527-8CF718D1FD1B}"/>
                </a:ext>
              </a:extLst>
            </p:cNvPr>
            <p:cNvSpPr txBox="1"/>
            <p:nvPr/>
          </p:nvSpPr>
          <p:spPr>
            <a:xfrm>
              <a:off x="8527178" y="1166383"/>
              <a:ext cx="1436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regularization terms</a:t>
              </a:r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81DB62C8-F691-AB45-936A-7988A6666A3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42200" y="1273790"/>
              <a:ext cx="1084982" cy="169591"/>
            </a:xfrm>
            <a:prstGeom prst="bentConnector3">
              <a:avLst>
                <a:gd name="adj1" fmla="val 99943"/>
              </a:avLst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C52C2C-0B32-6841-BC42-06E508B9D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334" y="1295233"/>
              <a:ext cx="8184365" cy="64913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2CB6AB-A9E2-6648-9415-D044D072F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56" y="3771567"/>
            <a:ext cx="2070907" cy="325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1CCE55-F562-6D42-BFD5-E8FA4BC37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715" y="3771567"/>
            <a:ext cx="2334718" cy="30383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D59F386-D2CE-8B4E-AD27-A5DE591BA3D3}"/>
              </a:ext>
            </a:extLst>
          </p:cNvPr>
          <p:cNvSpPr/>
          <p:nvPr/>
        </p:nvSpPr>
        <p:spPr>
          <a:xfrm>
            <a:off x="406400" y="4286922"/>
            <a:ext cx="741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Logistic loss function: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5388B4C-FB14-F14C-8900-3E836AE8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36" y="4716433"/>
            <a:ext cx="5682520" cy="6263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B4CED4F-B4D0-9D43-AAC3-26258045A311}"/>
              </a:ext>
            </a:extLst>
          </p:cNvPr>
          <p:cNvSpPr/>
          <p:nvPr/>
        </p:nvSpPr>
        <p:spPr>
          <a:xfrm>
            <a:off x="406398" y="5502688"/>
            <a:ext cx="10723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Using the gradient and Hessian, compute the “gain” for both the right and left subtrees.   Choose the direction with the maximum gain.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FFCB93-453E-2945-A3B9-88FFB3570E77}"/>
              </a:ext>
            </a:extLst>
          </p:cNvPr>
          <p:cNvSpPr/>
          <p:nvPr/>
        </p:nvSpPr>
        <p:spPr>
          <a:xfrm>
            <a:off x="10954201" y="6143436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[Chen16]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70396-A740-D94C-979A-3D4A7FF95044}"/>
              </a:ext>
            </a:extLst>
          </p:cNvPr>
          <p:cNvSpPr/>
          <p:nvPr/>
        </p:nvSpPr>
        <p:spPr>
          <a:xfrm>
            <a:off x="9221162" y="1913525"/>
            <a:ext cx="297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minimum loss reduction required to make a further partition (i.e., complexity control)</a:t>
            </a:r>
            <a:endParaRPr lang="en-US" dirty="0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2A2B3CB8-73D0-F144-A2ED-4851BB2269DA}"/>
              </a:ext>
            </a:extLst>
          </p:cNvPr>
          <p:cNvCxnSpPr>
            <a:cxnSpLocks/>
          </p:cNvCxnSpPr>
          <p:nvPr/>
        </p:nvCxnSpPr>
        <p:spPr>
          <a:xfrm rot="10800000">
            <a:off x="8771474" y="1793067"/>
            <a:ext cx="492556" cy="278091"/>
          </a:xfrm>
          <a:prstGeom prst="bentConnector3">
            <a:avLst>
              <a:gd name="adj1" fmla="val 100094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F168162-66A0-9740-AC92-0C06F14F14C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26668" y="1273788"/>
            <a:ext cx="1494979" cy="154073"/>
          </a:xfrm>
          <a:prstGeom prst="bentConnector3">
            <a:avLst>
              <a:gd name="adj1" fmla="val 100404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E56868-8615-3345-AEF2-599BB195BFC7}"/>
              </a:ext>
            </a:extLst>
          </p:cNvPr>
          <p:cNvSpPr txBox="1"/>
          <p:nvPr/>
        </p:nvSpPr>
        <p:spPr>
          <a:xfrm>
            <a:off x="9218523" y="1739839"/>
            <a:ext cx="124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number of leaves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647482C-7ED0-DC41-B35F-7B5BA1ECCD7A}"/>
              </a:ext>
            </a:extLst>
          </p:cNvPr>
          <p:cNvCxnSpPr>
            <a:cxnSpLocks/>
          </p:cNvCxnSpPr>
          <p:nvPr/>
        </p:nvCxnSpPr>
        <p:spPr>
          <a:xfrm rot="10800000">
            <a:off x="8908576" y="1739839"/>
            <a:ext cx="330761" cy="163355"/>
          </a:xfrm>
          <a:prstGeom prst="bentConnector3">
            <a:avLst>
              <a:gd name="adj1" fmla="val 9827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631E152-7AFA-EC48-9BB1-0D0343E054B1}"/>
              </a:ext>
            </a:extLst>
          </p:cNvPr>
          <p:cNvSpPr txBox="1"/>
          <p:nvPr/>
        </p:nvSpPr>
        <p:spPr>
          <a:xfrm>
            <a:off x="7442200" y="2134598"/>
            <a:ext cx="103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weight vector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806D9868-8A8B-8B46-8EAB-A9021734B218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7693529" y="1866265"/>
            <a:ext cx="410566" cy="126100"/>
          </a:xfrm>
          <a:prstGeom prst="bentConnector3">
            <a:avLst>
              <a:gd name="adj1" fmla="val 48232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493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32D2-6757-6C49-8D6F-D6461CB5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</a:t>
            </a:r>
            <a:r>
              <a:rPr lang="en-US" dirty="0"/>
              <a:t>EEP NEURAL NETWORKS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A54DF-5539-1442-8E57-88731026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D2965-C954-BA48-BF86-82BAADCF4800}"/>
              </a:ext>
            </a:extLst>
          </p:cNvPr>
          <p:cNvSpPr/>
          <p:nvPr/>
        </p:nvSpPr>
        <p:spPr>
          <a:xfrm>
            <a:off x="406400" y="8219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Perceptron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55A23-7740-0E45-AA5C-45396D7B35FA}"/>
              </a:ext>
            </a:extLst>
          </p:cNvPr>
          <p:cNvSpPr/>
          <p:nvPr/>
        </p:nvSpPr>
        <p:spPr>
          <a:xfrm>
            <a:off x="406400" y="3834013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Optimizers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Stochastic Gradient Descent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Adaptive moments “Adam”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BD8C6-9CD5-1448-A70D-E4325C83C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44" y="1264573"/>
            <a:ext cx="2043855" cy="343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477E0-D76B-AC4F-9DD2-9DAEAC42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32" y="4402347"/>
            <a:ext cx="2129985" cy="23247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24FEAB-660C-4147-B68C-1B8B974C9579}"/>
              </a:ext>
            </a:extLst>
          </p:cNvPr>
          <p:cNvGrpSpPr/>
          <p:nvPr/>
        </p:nvGrpSpPr>
        <p:grpSpPr>
          <a:xfrm>
            <a:off x="406401" y="2062871"/>
            <a:ext cx="7721600" cy="1538883"/>
            <a:chOff x="406401" y="1968530"/>
            <a:chExt cx="7721600" cy="153888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E5B019-9B39-5A40-8561-FDF008474282}"/>
                </a:ext>
              </a:extLst>
            </p:cNvPr>
            <p:cNvSpPr/>
            <p:nvPr/>
          </p:nvSpPr>
          <p:spPr>
            <a:xfrm>
              <a:off x="406401" y="1968530"/>
              <a:ext cx="7721600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Aft>
                  <a:spcPts val="600"/>
                </a:spcAft>
                <a:buFont typeface="Wingdings" pitchFamily="2" charset="2"/>
                <a:buChar char="q"/>
              </a:pPr>
              <a:r>
                <a:rPr lang="en-US" sz="2400" dirty="0"/>
                <a:t>Deeper and wider neural networks</a:t>
              </a:r>
            </a:p>
            <a:p>
              <a:pPr marL="914400" lvl="1" indent="-4572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Feed-forward (no loops, adjusts weights   )</a:t>
              </a:r>
            </a:p>
            <a:p>
              <a:pPr marL="914400" lvl="1" indent="-4572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Backpropagation (method of calculating the gradient with respect to the neural network weights)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8EBED2-CDB6-7D43-808B-D6F2D8CDE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5525" y="2528042"/>
              <a:ext cx="139700" cy="1905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B2A002-5CE6-F841-B84E-F911DD32191D}"/>
              </a:ext>
            </a:extLst>
          </p:cNvPr>
          <p:cNvSpPr txBox="1"/>
          <p:nvPr/>
        </p:nvSpPr>
        <p:spPr>
          <a:xfrm>
            <a:off x="3383649" y="1711780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bias term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F4383BD5-3F1A-F740-B55D-63F492A4B9F5}"/>
              </a:ext>
            </a:extLst>
          </p:cNvPr>
          <p:cNvCxnSpPr>
            <a:cxnSpLocks/>
          </p:cNvCxnSpPr>
          <p:nvPr/>
        </p:nvCxnSpPr>
        <p:spPr>
          <a:xfrm rot="10800000">
            <a:off x="2891093" y="1653354"/>
            <a:ext cx="492556" cy="165833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F3DF29-4247-0147-B29E-0FDA8AB2B76C}"/>
              </a:ext>
            </a:extLst>
          </p:cNvPr>
          <p:cNvSpPr txBox="1"/>
          <p:nvPr/>
        </p:nvSpPr>
        <p:spPr>
          <a:xfrm>
            <a:off x="689481" y="1711780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Non-linear activation function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CE7E70-EA2D-2044-898F-7381987C0641}"/>
              </a:ext>
            </a:extLst>
          </p:cNvPr>
          <p:cNvCxnSpPr>
            <a:cxnSpLocks/>
          </p:cNvCxnSpPr>
          <p:nvPr/>
        </p:nvCxnSpPr>
        <p:spPr>
          <a:xfrm flipV="1">
            <a:off x="1715564" y="1571009"/>
            <a:ext cx="0" cy="198827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6F23A16-6DCE-3445-9D84-4AA293999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691" y="1262429"/>
            <a:ext cx="1378026" cy="3601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08DA43-5DDC-124D-B794-1C35BD001172}"/>
              </a:ext>
            </a:extLst>
          </p:cNvPr>
          <p:cNvSpPr txBox="1"/>
          <p:nvPr/>
        </p:nvSpPr>
        <p:spPr>
          <a:xfrm>
            <a:off x="4228935" y="1010069"/>
            <a:ext cx="1425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input feature vector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17014F95-C2AC-9346-B499-69D3A49A2C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2677" y="1152562"/>
            <a:ext cx="870857" cy="219213"/>
          </a:xfrm>
          <a:prstGeom prst="bentConnector3">
            <a:avLst>
              <a:gd name="adj1" fmla="val 10000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67B9E4AC-97CC-CA41-8747-B819430287F4}"/>
              </a:ext>
            </a:extLst>
          </p:cNvPr>
          <p:cNvCxnSpPr>
            <a:cxnSpLocks/>
          </p:cNvCxnSpPr>
          <p:nvPr/>
        </p:nvCxnSpPr>
        <p:spPr>
          <a:xfrm rot="10800000">
            <a:off x="3759419" y="1558912"/>
            <a:ext cx="1040952" cy="173453"/>
          </a:xfrm>
          <a:prstGeom prst="bentConnector3">
            <a:avLst>
              <a:gd name="adj1" fmla="val 99499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70B8E74-1E94-A74D-9145-B73F16F571D5}"/>
              </a:ext>
            </a:extLst>
          </p:cNvPr>
          <p:cNvSpPr txBox="1"/>
          <p:nvPr/>
        </p:nvSpPr>
        <p:spPr>
          <a:xfrm>
            <a:off x="4758012" y="1604710"/>
            <a:ext cx="1392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perceptron weights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98EE49-F95E-B248-A317-86200110738C}"/>
              </a:ext>
            </a:extLst>
          </p:cNvPr>
          <p:cNvSpPr txBox="1"/>
          <p:nvPr/>
        </p:nvSpPr>
        <p:spPr>
          <a:xfrm>
            <a:off x="4383487" y="4731216"/>
            <a:ext cx="6772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Uses the gradient and its second moment (i.e., gradient squared).  Adapts the learning rate.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DC65E0-A25B-A540-A761-137567F47E24}"/>
              </a:ext>
            </a:extLst>
          </p:cNvPr>
          <p:cNvSpPr txBox="1"/>
          <p:nvPr/>
        </p:nvSpPr>
        <p:spPr>
          <a:xfrm>
            <a:off x="6405528" y="407533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learning rate</a:t>
            </a:r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C053C93-2C0A-E94C-A69C-BFC06C9B88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60242" y="4217825"/>
            <a:ext cx="870857" cy="219213"/>
          </a:xfrm>
          <a:prstGeom prst="bentConnector3">
            <a:avLst>
              <a:gd name="adj1" fmla="val 10000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29599FB-2645-E843-9292-8C3ADD77BAEF}"/>
              </a:ext>
            </a:extLst>
          </p:cNvPr>
          <p:cNvSpPr/>
          <p:nvPr/>
        </p:nvSpPr>
        <p:spPr>
          <a:xfrm>
            <a:off x="5842000" y="4378960"/>
            <a:ext cx="955898" cy="2426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DFCCD4-795C-AF40-97FF-A50A36343A9F}"/>
              </a:ext>
            </a:extLst>
          </p:cNvPr>
          <p:cNvSpPr txBox="1"/>
          <p:nvPr/>
        </p:nvSpPr>
        <p:spPr>
          <a:xfrm>
            <a:off x="6797898" y="4357824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loss function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FA40CB-F66A-EF4F-B6C6-C5526D2446AD}"/>
              </a:ext>
            </a:extLst>
          </p:cNvPr>
          <p:cNvSpPr/>
          <p:nvPr/>
        </p:nvSpPr>
        <p:spPr>
          <a:xfrm>
            <a:off x="10954201" y="6143436"/>
            <a:ext cx="1023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Goodfellow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3D0E54-EF74-C14D-BE10-39B91BB2BBD6}"/>
              </a:ext>
            </a:extLst>
          </p:cNvPr>
          <p:cNvGrpSpPr/>
          <p:nvPr/>
        </p:nvGrpSpPr>
        <p:grpSpPr>
          <a:xfrm>
            <a:off x="8213476" y="2097445"/>
            <a:ext cx="3381235" cy="1792328"/>
            <a:chOff x="8213476" y="2046646"/>
            <a:chExt cx="3381235" cy="17923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605C66-3507-DB4A-BA66-DCCB74064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177" y="2046646"/>
              <a:ext cx="3368534" cy="179232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8CC649-4595-3A47-B4AE-1F463C8D711C}"/>
                </a:ext>
              </a:extLst>
            </p:cNvPr>
            <p:cNvSpPr/>
            <p:nvPr/>
          </p:nvSpPr>
          <p:spPr>
            <a:xfrm>
              <a:off x="8226178" y="3410858"/>
              <a:ext cx="213880" cy="154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20B9773-5EB1-D047-97B0-5C6E8DE49E97}"/>
                </a:ext>
              </a:extLst>
            </p:cNvPr>
            <p:cNvSpPr/>
            <p:nvPr/>
          </p:nvSpPr>
          <p:spPr>
            <a:xfrm>
              <a:off x="8226178" y="2416972"/>
              <a:ext cx="213880" cy="51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0F7DEB-72D6-F549-8110-66B8997A4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0690" y="2428147"/>
              <a:ext cx="152400" cy="101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5B5BD24-D6F0-0E44-84FA-4714A095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0690" y="2796752"/>
              <a:ext cx="152400" cy="1016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64828BE-799E-CC41-8189-F751282C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13476" y="3463870"/>
              <a:ext cx="215900" cy="101600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4D522B4D-5162-DA4D-9619-3D156B2A93EE}"/>
              </a:ext>
            </a:extLst>
          </p:cNvPr>
          <p:cNvSpPr/>
          <p:nvPr/>
        </p:nvSpPr>
        <p:spPr>
          <a:xfrm>
            <a:off x="9216570" y="2315029"/>
            <a:ext cx="175375" cy="1518984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88546A-9D90-8440-A015-A04A140005B5}"/>
              </a:ext>
            </a:extLst>
          </p:cNvPr>
          <p:cNvSpPr/>
          <p:nvPr/>
        </p:nvSpPr>
        <p:spPr>
          <a:xfrm>
            <a:off x="406399" y="5120955"/>
            <a:ext cx="8464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Slower execution time compared to SVM and </a:t>
            </a:r>
            <a:r>
              <a:rPr lang="en-US" sz="2400" dirty="0" err="1"/>
              <a:t>XGBoost</a:t>
            </a:r>
            <a:endParaRPr lang="en-US" sz="2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5D11B37-B6C3-E648-A7A7-6398206E7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570" y="3923015"/>
            <a:ext cx="1033394" cy="243470"/>
          </a:xfrm>
          <a:prstGeom prst="rect">
            <a:avLst/>
          </a:prstGeom>
        </p:spPr>
      </p:pic>
      <p:sp>
        <p:nvSpPr>
          <p:cNvPr id="37" name="Circular Arrow 36">
            <a:hlinkClick r:id="rId11" action="ppaction://hlinksldjump"/>
            <a:extLst>
              <a:ext uri="{FF2B5EF4-FFF2-40B4-BE49-F238E27FC236}">
                <a16:creationId xmlns:a16="http://schemas.microsoft.com/office/drawing/2014/main" id="{E9B1707C-1316-CE41-A396-BD5F55907BC3}"/>
              </a:ext>
            </a:extLst>
          </p:cNvPr>
          <p:cNvSpPr/>
          <p:nvPr/>
        </p:nvSpPr>
        <p:spPr>
          <a:xfrm rot="5400000">
            <a:off x="11588177" y="6024853"/>
            <a:ext cx="430219" cy="5634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022266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88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32D2-6757-6C49-8D6F-D6461CB5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</a:t>
            </a:r>
            <a:r>
              <a:rPr lang="en-US" dirty="0"/>
              <a:t>EEP Q-LEARNING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A54DF-5539-1442-8E57-88731026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E0C6D-BD30-E143-8B72-6D85F2CB95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21" y="692114"/>
            <a:ext cx="3400641" cy="19251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ED6A2E-6BAF-534D-8F09-991F57EFDC56}"/>
              </a:ext>
            </a:extLst>
          </p:cNvPr>
          <p:cNvSpPr/>
          <p:nvPr/>
        </p:nvSpPr>
        <p:spPr>
          <a:xfrm>
            <a:off x="6816809" y="6003843"/>
            <a:ext cx="68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[Sutton]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2B712-26C0-D644-ACF4-D3414B24C78D}"/>
              </a:ext>
            </a:extLst>
          </p:cNvPr>
          <p:cNvSpPr/>
          <p:nvPr/>
        </p:nvSpPr>
        <p:spPr>
          <a:xfrm>
            <a:off x="406400" y="821974"/>
            <a:ext cx="73805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Reinforcement learning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Learns through interaction with an environment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Seeks to maximize the expected future reward of an agent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E03909-27F0-EF4F-96BC-23975BE5578D}"/>
              </a:ext>
            </a:extLst>
          </p:cNvPr>
          <p:cNvSpPr/>
          <p:nvPr/>
        </p:nvSpPr>
        <p:spPr>
          <a:xfrm>
            <a:off x="406400" y="290914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Experience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4A040-24AB-8445-85B0-0786E9FF3E50}"/>
              </a:ext>
            </a:extLst>
          </p:cNvPr>
          <p:cNvSpPr/>
          <p:nvPr/>
        </p:nvSpPr>
        <p:spPr>
          <a:xfrm>
            <a:off x="406400" y="4131229"/>
            <a:ext cx="763451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Replay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Samples from prior experience (i.e., the replay buffer) to remove potential correlation and improve stability of DQN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67FE8-7178-7A4D-A9A1-922509F7589C}"/>
              </a:ext>
            </a:extLst>
          </p:cNvPr>
          <p:cNvSpPr txBox="1"/>
          <p:nvPr/>
        </p:nvSpPr>
        <p:spPr>
          <a:xfrm>
            <a:off x="8871776" y="2617236"/>
            <a:ext cx="2091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Deep Q-Network (DQN)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0E1C0-B814-B346-AADF-594E667046F8}"/>
              </a:ext>
            </a:extLst>
          </p:cNvPr>
          <p:cNvSpPr/>
          <p:nvPr/>
        </p:nvSpPr>
        <p:spPr>
          <a:xfrm>
            <a:off x="406400" y="5343171"/>
            <a:ext cx="7634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Bellman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4DD4DC-97C0-CC46-AE82-48F20C701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15" y="5862616"/>
            <a:ext cx="5422900" cy="457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0881F-00AF-094E-8A35-0D6E9B39B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76" y="3151437"/>
            <a:ext cx="2777567" cy="316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942115-4D23-414E-9397-FCB41E53E428}"/>
              </a:ext>
            </a:extLst>
          </p:cNvPr>
          <p:cNvSpPr txBox="1"/>
          <p:nvPr/>
        </p:nvSpPr>
        <p:spPr>
          <a:xfrm>
            <a:off x="2737763" y="3894044"/>
            <a:ext cx="992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current state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20779257-353C-DC43-BA38-BD1C88EEB2C7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>
            <a:off x="2245207" y="3754480"/>
            <a:ext cx="492556" cy="278065"/>
          </a:xfrm>
          <a:prstGeom prst="bentConnector3">
            <a:avLst>
              <a:gd name="adj1" fmla="val 100094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7C7015-7F55-7B4E-9CC6-ADAD3935F640}"/>
              </a:ext>
            </a:extLst>
          </p:cNvPr>
          <p:cNvSpPr txBox="1"/>
          <p:nvPr/>
        </p:nvSpPr>
        <p:spPr>
          <a:xfrm>
            <a:off x="2993422" y="4131226"/>
            <a:ext cx="1164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current action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25EFAC2-1756-BA47-AEE1-4E1A7E6A80A8}"/>
              </a:ext>
            </a:extLst>
          </p:cNvPr>
          <p:cNvCxnSpPr>
            <a:cxnSpLocks/>
          </p:cNvCxnSpPr>
          <p:nvPr/>
        </p:nvCxnSpPr>
        <p:spPr>
          <a:xfrm rot="10800000">
            <a:off x="2513241" y="3751939"/>
            <a:ext cx="480181" cy="523236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29CF798-0066-624C-ADA1-2B5E49C0B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2" y="3504597"/>
            <a:ext cx="2143578" cy="252588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35E3EB1-2A6B-3049-B9D0-0CA80F6D82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2124" y="3385689"/>
            <a:ext cx="624114" cy="180037"/>
          </a:xfrm>
          <a:prstGeom prst="bentConnector3">
            <a:avLst>
              <a:gd name="adj1" fmla="val 10000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D01885-01E5-9C4E-8C10-E19070F46142}"/>
              </a:ext>
            </a:extLst>
          </p:cNvPr>
          <p:cNvSpPr txBox="1"/>
          <p:nvPr/>
        </p:nvSpPr>
        <p:spPr>
          <a:xfrm>
            <a:off x="3598081" y="3233020"/>
            <a:ext cx="113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current reward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4C153714-E88F-3347-9259-836005AA8D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34180" y="3167794"/>
            <a:ext cx="675958" cy="423597"/>
          </a:xfrm>
          <a:prstGeom prst="bentConnector3">
            <a:avLst>
              <a:gd name="adj1" fmla="val 99386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FE4FCD6-0999-B543-8FCC-5FB7E55FF7D7}"/>
              </a:ext>
            </a:extLst>
          </p:cNvPr>
          <p:cNvSpPr txBox="1"/>
          <p:nvPr/>
        </p:nvSpPr>
        <p:spPr>
          <a:xfrm>
            <a:off x="3916019" y="2995996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next state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44E6824-B42C-C449-B7C5-872F828C3C79}"/>
              </a:ext>
            </a:extLst>
          </p:cNvPr>
          <p:cNvSpPr/>
          <p:nvPr/>
        </p:nvSpPr>
        <p:spPr>
          <a:xfrm>
            <a:off x="4165191" y="3504597"/>
            <a:ext cx="2996424" cy="3649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Stored in a replay buffer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172698-B937-BF46-B9A5-902C9261B042}"/>
              </a:ext>
            </a:extLst>
          </p:cNvPr>
          <p:cNvSpPr/>
          <p:nvPr/>
        </p:nvSpPr>
        <p:spPr>
          <a:xfrm>
            <a:off x="4223657" y="5906602"/>
            <a:ext cx="1545772" cy="47148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18145D-AF9E-394D-9E0F-53C11E388549}"/>
              </a:ext>
            </a:extLst>
          </p:cNvPr>
          <p:cNvSpPr txBox="1"/>
          <p:nvPr/>
        </p:nvSpPr>
        <p:spPr>
          <a:xfrm>
            <a:off x="4158343" y="6331371"/>
            <a:ext cx="1928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future discounted reward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6A05988-1B83-0146-B207-964F0C1EC5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02331" y="5593036"/>
            <a:ext cx="675958" cy="423597"/>
          </a:xfrm>
          <a:prstGeom prst="bentConnector3">
            <a:avLst>
              <a:gd name="adj1" fmla="val 100460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8F73115-EBCF-8642-A8B7-1505EED200E5}"/>
              </a:ext>
            </a:extLst>
          </p:cNvPr>
          <p:cNvSpPr txBox="1"/>
          <p:nvPr/>
        </p:nvSpPr>
        <p:spPr>
          <a:xfrm>
            <a:off x="4724254" y="5440317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discount rate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1A059E-438F-C241-9A24-FFABF5446276}"/>
              </a:ext>
            </a:extLst>
          </p:cNvPr>
          <p:cNvSpPr/>
          <p:nvPr/>
        </p:nvSpPr>
        <p:spPr>
          <a:xfrm>
            <a:off x="8328181" y="3495290"/>
            <a:ext cx="2990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Universal approximation theorem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DEA826-C470-5441-A2FA-8735715466C9}"/>
              </a:ext>
            </a:extLst>
          </p:cNvPr>
          <p:cNvSpPr/>
          <p:nvPr/>
        </p:nvSpPr>
        <p:spPr>
          <a:xfrm>
            <a:off x="406399" y="2038932"/>
            <a:ext cx="769257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Policy: </a:t>
            </a:r>
            <a:r>
              <a:rPr lang="en-US" sz="2000" dirty="0"/>
              <a:t>defines a mapping from states to the </a:t>
            </a:r>
            <a:r>
              <a:rPr lang="en-US" sz="2000"/>
              <a:t>actions taken</a:t>
            </a:r>
            <a:endParaRPr lang="en-US" sz="2000" dirty="0"/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Stochastic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5AD1C31-FBFF-8B40-A635-B5C1047D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79" y="2560528"/>
            <a:ext cx="3147092" cy="304027"/>
          </a:xfrm>
          <a:prstGeom prst="rect">
            <a:avLst/>
          </a:prstGeom>
        </p:spPr>
      </p:pic>
      <p:sp>
        <p:nvSpPr>
          <p:cNvPr id="12" name="Circular Arrow 11">
            <a:hlinkClick r:id="rId8" action="ppaction://hlinksldjump"/>
            <a:extLst>
              <a:ext uri="{FF2B5EF4-FFF2-40B4-BE49-F238E27FC236}">
                <a16:creationId xmlns:a16="http://schemas.microsoft.com/office/drawing/2014/main" id="{A779C6E4-6E76-DB4B-8F6C-B69EEEAC5DAA}"/>
              </a:ext>
            </a:extLst>
          </p:cNvPr>
          <p:cNvSpPr/>
          <p:nvPr/>
        </p:nvSpPr>
        <p:spPr>
          <a:xfrm rot="5400000">
            <a:off x="11588177" y="6024853"/>
            <a:ext cx="430219" cy="5634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022266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C751E8-BE28-144B-B80E-09558BA1238D}"/>
              </a:ext>
            </a:extLst>
          </p:cNvPr>
          <p:cNvSpPr/>
          <p:nvPr/>
        </p:nvSpPr>
        <p:spPr>
          <a:xfrm>
            <a:off x="7652672" y="4014633"/>
            <a:ext cx="4147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Exploration vs exploitation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071161-202F-0747-A09A-ECE6AB80BC35}"/>
              </a:ext>
            </a:extLst>
          </p:cNvPr>
          <p:cNvSpPr/>
          <p:nvPr/>
        </p:nvSpPr>
        <p:spPr>
          <a:xfrm>
            <a:off x="7548306" y="4445166"/>
            <a:ext cx="42772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Select a random action </a:t>
            </a:r>
            <a:r>
              <a:rPr lang="en-US" sz="2000" dirty="0" err="1"/>
              <a:t>w.p</a:t>
            </a:r>
            <a:r>
              <a:rPr lang="en-US" sz="2000" dirty="0"/>
              <a:t>.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Find action that maximizes</a:t>
            </a:r>
            <a:br>
              <a:rPr lang="en-US" sz="2000" dirty="0"/>
            </a:br>
            <a:r>
              <a:rPr lang="en-US" sz="2000" dirty="0"/>
              <a:t>             </a:t>
            </a:r>
            <a:r>
              <a:rPr lang="en-US" sz="2000" dirty="0" err="1"/>
              <a:t>w.p</a:t>
            </a:r>
            <a:r>
              <a:rPr lang="en-US" sz="2000" dirty="0"/>
              <a:t>.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916AFD-4FC4-3746-A9C4-E0301DC5A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3260" y="5215852"/>
            <a:ext cx="787400" cy="2413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D0B9015-B230-BC4A-B78F-8E16FA2AB44C}"/>
              </a:ext>
            </a:extLst>
          </p:cNvPr>
          <p:cNvGrpSpPr/>
          <p:nvPr/>
        </p:nvGrpSpPr>
        <p:grpSpPr>
          <a:xfrm>
            <a:off x="8374614" y="5622339"/>
            <a:ext cx="3133839" cy="463773"/>
            <a:chOff x="2730731" y="5390541"/>
            <a:chExt cx="6730538" cy="463773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A7C7AA9-494A-034C-B9B2-F5D850C6A436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ECA87EA-594F-6B45-800E-4A7CB7E1413E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iragino Mincho Pro W3" panose="02020300000000000000" pitchFamily="18" charset="-128"/>
                  <a:ea typeface="Hiragino Mincho Pro W3" panose="02020300000000000000" pitchFamily="18" charset="-128"/>
                  <a:cs typeface="Arial" panose="020B0604020202020204" pitchFamily="34" charset="0"/>
                </a:rPr>
                <a:t>∊</a:t>
              </a:r>
              <a:r>
                <a:rPr lang="en-US" dirty="0">
                  <a:solidFill>
                    <a:schemeClr val="bg1"/>
                  </a:solidFill>
                </a:rPr>
                <a:t>-greedy has linear “regret”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222A06E-7AE9-8544-9550-D684A343D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56073" y="4621098"/>
            <a:ext cx="88900" cy="12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EF8C30-0399-2643-8582-563FF46E9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1534" y="5218604"/>
            <a:ext cx="698500" cy="2667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DC936B9-F36A-4D45-95AF-990CAF0B40AD}"/>
              </a:ext>
            </a:extLst>
          </p:cNvPr>
          <p:cNvSpPr/>
          <p:nvPr/>
        </p:nvSpPr>
        <p:spPr>
          <a:xfrm>
            <a:off x="9613947" y="6116527"/>
            <a:ext cx="655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[Silver]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196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510B297-FE42-8145-87FF-41308FE59CBC}"/>
              </a:ext>
            </a:extLst>
          </p:cNvPr>
          <p:cNvSpPr/>
          <p:nvPr/>
        </p:nvSpPr>
        <p:spPr>
          <a:xfrm>
            <a:off x="1550500" y="1844129"/>
            <a:ext cx="5749661" cy="3401060"/>
          </a:xfrm>
          <a:prstGeom prst="roundRect">
            <a:avLst>
              <a:gd name="adj" fmla="val 3091"/>
            </a:avLst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ONTRIBUTIONS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3932" y="624502"/>
            <a:ext cx="10402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/>
              <a:t>How to improve next-generation wireless networks system performance?</a:t>
            </a:r>
          </a:p>
          <a:p>
            <a:endParaRPr lang="en-US" sz="2000" dirty="0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5362CB62-F4E8-B64C-9738-C30B949FCDFF}"/>
              </a:ext>
            </a:extLst>
          </p:cNvPr>
          <p:cNvSpPr txBox="1"/>
          <p:nvPr/>
        </p:nvSpPr>
        <p:spPr>
          <a:xfrm>
            <a:off x="5391320" y="6613649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53CFDC-A52A-D84B-9659-382262B56D3D}"/>
              </a:ext>
            </a:extLst>
          </p:cNvPr>
          <p:cNvSpPr txBox="1"/>
          <p:nvPr/>
        </p:nvSpPr>
        <p:spPr>
          <a:xfrm>
            <a:off x="902697" y="1025366"/>
            <a:ext cx="9603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disrupt the legacy industry standards to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boost reliability and eliminate performance bottlenecks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0" name="Graphic 479" descr="Lightbulb and gear">
            <a:extLst>
              <a:ext uri="{FF2B5EF4-FFF2-40B4-BE49-F238E27FC236}">
                <a16:creationId xmlns:a16="http://schemas.microsoft.com/office/drawing/2014/main" id="{C25B948D-2079-5849-9C43-DEB9F84F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417" y="1014550"/>
            <a:ext cx="426575" cy="426575"/>
          </a:xfrm>
          <a:prstGeom prst="rect">
            <a:avLst/>
          </a:prstGeom>
        </p:spPr>
      </p:pic>
      <p:sp>
        <p:nvSpPr>
          <p:cNvPr id="351" name="Rounded Rectangle 350">
            <a:extLst>
              <a:ext uri="{FF2B5EF4-FFF2-40B4-BE49-F238E27FC236}">
                <a16:creationId xmlns:a16="http://schemas.microsoft.com/office/drawing/2014/main" id="{CC598E1A-921C-4C43-9DBB-A1595893DD4C}"/>
              </a:ext>
            </a:extLst>
          </p:cNvPr>
          <p:cNvSpPr/>
          <p:nvPr/>
        </p:nvSpPr>
        <p:spPr>
          <a:xfrm>
            <a:off x="7478756" y="1836946"/>
            <a:ext cx="2806860" cy="3408244"/>
          </a:xfrm>
          <a:prstGeom prst="roundRect">
            <a:avLst>
              <a:gd name="adj" fmla="val 3091"/>
            </a:avLst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Rounded Rectangle 303">
            <a:extLst>
              <a:ext uri="{FF2B5EF4-FFF2-40B4-BE49-F238E27FC236}">
                <a16:creationId xmlns:a16="http://schemas.microsoft.com/office/drawing/2014/main" id="{F49793BA-530B-6E4E-B615-8E6EB7844CE2}"/>
              </a:ext>
            </a:extLst>
          </p:cNvPr>
          <p:cNvSpPr/>
          <p:nvPr/>
        </p:nvSpPr>
        <p:spPr>
          <a:xfrm>
            <a:off x="7662920" y="1948718"/>
            <a:ext cx="2526318" cy="372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Predictive Band Switching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37475" y="1950145"/>
            <a:ext cx="2552988" cy="376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Intelligent Coordinated Multipoint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69841" y="1947085"/>
            <a:ext cx="2693641" cy="369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Beamforming, Power Control and Interference Coordination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18047" y="2430745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Contribution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1897" y="2439755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Contribution 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9087" y="2461665"/>
            <a:ext cx="184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Contribution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10D37-8C1A-8F4F-86F4-679856FC6B57}"/>
              </a:ext>
            </a:extLst>
          </p:cNvPr>
          <p:cNvSpPr txBox="1"/>
          <p:nvPr/>
        </p:nvSpPr>
        <p:spPr>
          <a:xfrm>
            <a:off x="2218468" y="1475405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 perspective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895318D0-0863-0946-843E-97D0062190F7}"/>
              </a:ext>
            </a:extLst>
          </p:cNvPr>
          <p:cNvSpPr txBox="1"/>
          <p:nvPr/>
        </p:nvSpPr>
        <p:spPr>
          <a:xfrm>
            <a:off x="8236812" y="1479274"/>
            <a:ext cx="177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RRM perspective</a:t>
            </a:r>
          </a:p>
        </p:txBody>
      </p:sp>
      <p:sp>
        <p:nvSpPr>
          <p:cNvPr id="486" name="Rounded Rectangle 485">
            <a:extLst>
              <a:ext uri="{FF2B5EF4-FFF2-40B4-BE49-F238E27FC236}">
                <a16:creationId xmlns:a16="http://schemas.microsoft.com/office/drawing/2014/main" id="{9EB592A6-2FEB-9F4D-9E0A-E8E20B743FAA}"/>
              </a:ext>
            </a:extLst>
          </p:cNvPr>
          <p:cNvSpPr/>
          <p:nvPr/>
        </p:nvSpPr>
        <p:spPr>
          <a:xfrm>
            <a:off x="240315" y="5379491"/>
            <a:ext cx="11677916" cy="331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Improve user rates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45B67E40-F618-364F-AB9B-BE0AB031F2B2}"/>
              </a:ext>
            </a:extLst>
          </p:cNvPr>
          <p:cNvSpPr txBox="1"/>
          <p:nvPr/>
        </p:nvSpPr>
        <p:spPr>
          <a:xfrm>
            <a:off x="0" y="6204396"/>
            <a:ext cx="23503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RRM: radio resource management layer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06FCD506-9DAF-AA4F-8233-8EB0DEB1B95E}"/>
              </a:ext>
            </a:extLst>
          </p:cNvPr>
          <p:cNvSpPr txBox="1"/>
          <p:nvPr/>
        </p:nvSpPr>
        <p:spPr>
          <a:xfrm>
            <a:off x="2245240" y="6204396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PHY: physical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EC750-1027-F943-9B45-2F72877F3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5C096-29BA-6F4F-8F0A-53EEFAF36C68}"/>
              </a:ext>
            </a:extLst>
          </p:cNvPr>
          <p:cNvSpPr/>
          <p:nvPr/>
        </p:nvSpPr>
        <p:spPr>
          <a:xfrm>
            <a:off x="3914010" y="5801314"/>
            <a:ext cx="4509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Contributions are on the downlink (BS to UE)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A70D9-C38E-6446-9064-1631647C39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56" y="2805693"/>
            <a:ext cx="2529616" cy="2125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DC88D5-9267-0142-9E88-5DF8C40D11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48" y="3236924"/>
            <a:ext cx="2547341" cy="10320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AE79B3A-D0EC-D547-A663-6013CA5B5A4A}"/>
              </a:ext>
            </a:extLst>
          </p:cNvPr>
          <p:cNvSpPr txBox="1"/>
          <p:nvPr/>
        </p:nvSpPr>
        <p:spPr>
          <a:xfrm>
            <a:off x="0" y="6351358"/>
            <a:ext cx="24400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BS: Base station   UE: user equipment.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FB5D6-2633-4442-AD0A-9E08C07E777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15" y="3065663"/>
            <a:ext cx="2671892" cy="163193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B8919A-360F-7D44-9CD4-E59A76386B69}"/>
              </a:ext>
            </a:extLst>
          </p:cNvPr>
          <p:cNvSpPr/>
          <p:nvPr/>
        </p:nvSpPr>
        <p:spPr>
          <a:xfrm>
            <a:off x="1654895" y="2389039"/>
            <a:ext cx="2718701" cy="2783525"/>
          </a:xfrm>
          <a:prstGeom prst="roundRect">
            <a:avLst>
              <a:gd name="adj" fmla="val 21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CD6A082-B4CF-0548-99BA-58AA659A1E17}"/>
              </a:ext>
            </a:extLst>
          </p:cNvPr>
          <p:cNvSpPr/>
          <p:nvPr/>
        </p:nvSpPr>
        <p:spPr>
          <a:xfrm>
            <a:off x="4645652" y="2416321"/>
            <a:ext cx="2544811" cy="2783525"/>
          </a:xfrm>
          <a:prstGeom prst="roundRect">
            <a:avLst>
              <a:gd name="adj" fmla="val 21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81D23D9-4B47-F749-8791-E3A45907E005}"/>
              </a:ext>
            </a:extLst>
          </p:cNvPr>
          <p:cNvSpPr/>
          <p:nvPr/>
        </p:nvSpPr>
        <p:spPr>
          <a:xfrm>
            <a:off x="7637880" y="2400591"/>
            <a:ext cx="2544811" cy="2783525"/>
          </a:xfrm>
          <a:prstGeom prst="roundRect">
            <a:avLst>
              <a:gd name="adj" fmla="val 21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1" grpId="0" animBg="1"/>
      <p:bldP spid="304" grpId="0" animBg="1"/>
      <p:bldP spid="9" grpId="0" animBg="1"/>
      <p:bldP spid="10" grpId="0" animBg="1"/>
      <p:bldP spid="29" grpId="0"/>
      <p:bldP spid="31" grpId="0"/>
      <p:bldP spid="32" grpId="0"/>
      <p:bldP spid="35" grpId="0"/>
      <p:bldP spid="468" grpId="0"/>
      <p:bldP spid="486" grpId="0" animBg="1"/>
      <p:bldP spid="501" grpId="0"/>
      <p:bldP spid="503" grpId="0"/>
      <p:bldP spid="3" grpId="0"/>
      <p:bldP spid="41" grpId="0"/>
      <p:bldP spid="5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550" y="1739176"/>
            <a:ext cx="10756900" cy="1207224"/>
          </a:xfrm>
        </p:spPr>
        <p:txBody>
          <a:bodyPr>
            <a:no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J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OINT </a:t>
            </a:r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EAMFORMING, </a:t>
            </a:r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OWER </a:t>
            </a:r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ONTROL, AND </a:t>
            </a:r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I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NTERFERENCE </a:t>
            </a:r>
            <a:r>
              <a:rPr lang="en-US" altLang="ko-KR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OORDINATION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275" y="4304351"/>
            <a:ext cx="10324611" cy="148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[1]. F. B. Mismar, B. L. Evans and A.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Alkhateeb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 “Deep Reinforcement Learning for 5G Networks:  Joint Beamforming, Power Control, and  Interference Coordination,”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Transactions on Communications,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submitted Jun. 28, 2019 and resubmitted Sep. 21, 2019 and Nov. 8, 2019.  </a:t>
            </a: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[2]. F. B. Mismar and B. L. Evans,  “Q-Learning Algorithm for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VoLTE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Closed-Loop Power Control in Indoor Small Cells,”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Proceedings of the 52nd Annual Asilomar Conference on Signals, Systems, and Computers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 Oct. 2018.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1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D5A61-F616-DA4B-8460-8E20BF83F266}"/>
              </a:ext>
            </a:extLst>
          </p:cNvPr>
          <p:cNvSpPr txBox="1"/>
          <p:nvPr/>
        </p:nvSpPr>
        <p:spPr>
          <a:xfrm>
            <a:off x="2460325" y="3526841"/>
            <a:ext cx="727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Discussed in the PhD Qualifying Exam and Included in the PhD Dissertation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DDAC9-1C49-1E48-8F75-69E981E98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1EFF20-944B-304D-B574-0AD34EE31417}"/>
              </a:ext>
            </a:extLst>
          </p:cNvPr>
          <p:cNvSpPr txBox="1"/>
          <p:nvPr/>
        </p:nvSpPr>
        <p:spPr>
          <a:xfrm>
            <a:off x="870424" y="1341680"/>
            <a:ext cx="10902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User served by a base station receives interference from neighboring base station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Base station serving the user causes interference to other users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92BF3-54AC-E040-A325-63A1C614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</a:t>
            </a:r>
            <a:r>
              <a:rPr lang="en-US" dirty="0"/>
              <a:t>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D24C4-87B9-0D42-BA9A-F05C904ED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D2584-4566-FE4D-A0FF-AD240C815487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C8170-A2A6-8D4E-996F-BC5E67FA22CB}"/>
              </a:ext>
            </a:extLst>
          </p:cNvPr>
          <p:cNvSpPr txBox="1"/>
          <p:nvPr/>
        </p:nvSpPr>
        <p:spPr>
          <a:xfrm>
            <a:off x="493463" y="909054"/>
            <a:ext cx="157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E4B9D-6651-1A47-9E2E-E17CB9B553C7}"/>
              </a:ext>
            </a:extLst>
          </p:cNvPr>
          <p:cNvSpPr txBox="1"/>
          <p:nvPr/>
        </p:nvSpPr>
        <p:spPr>
          <a:xfrm>
            <a:off x="493463" y="308231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6D8AC-9670-F64E-86F7-68C14BCFABDE}"/>
              </a:ext>
            </a:extLst>
          </p:cNvPr>
          <p:cNvSpPr txBox="1"/>
          <p:nvPr/>
        </p:nvSpPr>
        <p:spPr>
          <a:xfrm>
            <a:off x="493464" y="2137819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Goal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71A9A-C549-7942-9787-B0EF674F2622}"/>
              </a:ext>
            </a:extLst>
          </p:cNvPr>
          <p:cNvSpPr txBox="1"/>
          <p:nvPr/>
        </p:nvSpPr>
        <p:spPr>
          <a:xfrm>
            <a:off x="493463" y="4924995"/>
            <a:ext cx="174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A4007-D370-D04C-AFCC-79168392145B}"/>
              </a:ext>
            </a:extLst>
          </p:cNvPr>
          <p:cNvSpPr txBox="1"/>
          <p:nvPr/>
        </p:nvSpPr>
        <p:spPr>
          <a:xfrm>
            <a:off x="870424" y="2582958"/>
            <a:ext cx="10902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Maximize the signal to interference plus noise ratio (SINR) from serving base station to user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03DDF-4E0F-5149-A346-FB84DB9A60DB}"/>
              </a:ext>
            </a:extLst>
          </p:cNvPr>
          <p:cNvSpPr txBox="1"/>
          <p:nvPr/>
        </p:nvSpPr>
        <p:spPr>
          <a:xfrm>
            <a:off x="870424" y="3516460"/>
            <a:ext cx="10902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Beamforming (BF) </a:t>
            </a:r>
            <a:r>
              <a:rPr lang="en-US" sz="2000" dirty="0">
                <a:latin typeface="+mj-lt"/>
              </a:rPr>
              <a:t>to create a virtual sense of a user-specific channel for data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Power Control (PC)</a:t>
            </a:r>
            <a:r>
              <a:rPr lang="en-US" sz="2000" dirty="0">
                <a:latin typeface="+mj-lt"/>
              </a:rPr>
              <a:t> to control the transmit power of the serving BS towards a user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Interference Coordination (IC) </a:t>
            </a:r>
            <a:r>
              <a:rPr lang="en-US" sz="2000" dirty="0">
                <a:latin typeface="+mj-lt"/>
              </a:rPr>
              <a:t>to control the transmit power of the neighboring BSs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/>
              <a:t>User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spatial coordinates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252C6-8426-7741-BBF0-92E50EE0FC61}"/>
              </a:ext>
            </a:extLst>
          </p:cNvPr>
          <p:cNvSpPr txBox="1"/>
          <p:nvPr/>
        </p:nvSpPr>
        <p:spPr>
          <a:xfrm>
            <a:off x="870424" y="5377221"/>
            <a:ext cx="1090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Perform binary encoding of BF, PC, and IC actions to enable joint actions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If SINR of all users improve, then reward actions.  This resolves the </a:t>
            </a:r>
            <a:r>
              <a:rPr lang="en-US" sz="2000" i="1" dirty="0">
                <a:latin typeface="+mj-lt"/>
              </a:rPr>
              <a:t>race condition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Compare proposed solution with optimal solution</a:t>
            </a:r>
          </a:p>
        </p:txBody>
      </p:sp>
    </p:spTree>
    <p:extLst>
      <p:ext uri="{BB962C8B-B14F-4D97-AF65-F5344CB8AC3E}">
        <p14:creationId xmlns:p14="http://schemas.microsoft.com/office/powerpoint/2010/main" val="125435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YSTEM MODEL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B9280A-B41F-2640-9597-AE7CD87109E5}"/>
              </a:ext>
            </a:extLst>
          </p:cNvPr>
          <p:cNvSpPr txBox="1"/>
          <p:nvPr/>
        </p:nvSpPr>
        <p:spPr>
          <a:xfrm>
            <a:off x="493463" y="717982"/>
            <a:ext cx="3967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Multi-user downlink system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BBBEDA-35F4-B444-91FF-2F491353BA4C}"/>
              </a:ext>
            </a:extLst>
          </p:cNvPr>
          <p:cNvSpPr txBox="1"/>
          <p:nvPr/>
        </p:nvSpPr>
        <p:spPr>
          <a:xfrm>
            <a:off x="794099" y="1134646"/>
            <a:ext cx="5980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Multi-cell environment with s</a:t>
            </a:r>
            <a:r>
              <a:rPr lang="en-US" sz="2000" dirty="0"/>
              <a:t>ingle-antenna users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i="1" dirty="0">
                <a:latin typeface="+mj-lt"/>
              </a:rPr>
              <a:t>L</a:t>
            </a:r>
            <a:r>
              <a:rPr lang="en-US" sz="2000" dirty="0">
                <a:latin typeface="+mj-lt"/>
              </a:rPr>
              <a:t> total dual-band base stations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Uniform linear array (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ULA</a:t>
            </a:r>
            <a:r>
              <a:rPr lang="en-US" sz="2000" dirty="0">
                <a:latin typeface="+mj-lt"/>
              </a:rPr>
              <a:t>) antennas (</a:t>
            </a:r>
            <a:r>
              <a:rPr lang="en-US" sz="2000" i="1" dirty="0">
                <a:latin typeface="+mj-lt"/>
              </a:rPr>
              <a:t>M</a:t>
            </a:r>
            <a:r>
              <a:rPr lang="en-US" sz="2000" dirty="0">
                <a:latin typeface="+mj-lt"/>
              </a:rPr>
              <a:t>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Power control for all users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Codebook analog beamforming for </a:t>
            </a:r>
            <a:r>
              <a:rPr lang="en-US" sz="2000" dirty="0" err="1">
                <a:latin typeface="+mj-lt"/>
              </a:rPr>
              <a:t>mmWave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data</a:t>
            </a:r>
            <a:endParaRPr lang="en-US" sz="2000" dirty="0">
              <a:latin typeface="+mj-lt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+mj-lt"/>
              </a:rPr>
              <a:t>More power control commands for sub-6 GHz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voice</a:t>
            </a:r>
            <a:endParaRPr lang="en-US" sz="2000" dirty="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EF78C-4320-014C-BAAB-F2E08EDB7FB6}"/>
              </a:ext>
            </a:extLst>
          </p:cNvPr>
          <p:cNvSpPr txBox="1"/>
          <p:nvPr/>
        </p:nvSpPr>
        <p:spPr>
          <a:xfrm>
            <a:off x="496393" y="3236979"/>
            <a:ext cx="545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Narrow-band geometric channel model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BD544F-3F4F-084F-9851-F593EEE228C2}"/>
              </a:ext>
            </a:extLst>
          </p:cNvPr>
          <p:cNvSpPr txBox="1"/>
          <p:nvPr/>
        </p:nvSpPr>
        <p:spPr>
          <a:xfrm>
            <a:off x="3234587" y="4726304"/>
            <a:ext cx="1549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array response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7C315A-98B7-534F-A787-C4AD4DAE497E}"/>
              </a:ext>
            </a:extLst>
          </p:cNvPr>
          <p:cNvSpPr txBox="1"/>
          <p:nvPr/>
        </p:nvSpPr>
        <p:spPr>
          <a:xfrm>
            <a:off x="3571017" y="4484168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angle of departure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3753C-030C-EC48-A166-75062EE0EFC0}"/>
              </a:ext>
            </a:extLst>
          </p:cNvPr>
          <p:cNvSpPr txBox="1"/>
          <p:nvPr/>
        </p:nvSpPr>
        <p:spPr>
          <a:xfrm>
            <a:off x="3447767" y="3658225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channel path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gain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94D128-B773-9242-971A-BC96418B286A}"/>
              </a:ext>
            </a:extLst>
          </p:cNvPr>
          <p:cNvSpPr txBox="1"/>
          <p:nvPr/>
        </p:nvSpPr>
        <p:spPr>
          <a:xfrm>
            <a:off x="463076" y="5057189"/>
            <a:ext cx="306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Beamforming vector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D572B5-DE57-9D49-85B4-81F852B5F451}"/>
              </a:ext>
            </a:extLst>
          </p:cNvPr>
          <p:cNvSpPr txBox="1"/>
          <p:nvPr/>
        </p:nvSpPr>
        <p:spPr>
          <a:xfrm>
            <a:off x="3863217" y="4133915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[Alkhateeb14]</a:t>
            </a:r>
          </a:p>
        </p:txBody>
      </p:sp>
      <p:cxnSp>
        <p:nvCxnSpPr>
          <p:cNvPr id="197" name="Elbow Connector 196">
            <a:extLst>
              <a:ext uri="{FF2B5EF4-FFF2-40B4-BE49-F238E27FC236}">
                <a16:creationId xmlns:a16="http://schemas.microsoft.com/office/drawing/2014/main" id="{38CA3773-67F0-184D-9218-72365ECD74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34558" y="3803282"/>
            <a:ext cx="802505" cy="279695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Elbow Connector 197">
            <a:extLst>
              <a:ext uri="{FF2B5EF4-FFF2-40B4-BE49-F238E27FC236}">
                <a16:creationId xmlns:a16="http://schemas.microsoft.com/office/drawing/2014/main" id="{5D4CF25F-54AC-DD43-8A9E-34311500CEF7}"/>
              </a:ext>
            </a:extLst>
          </p:cNvPr>
          <p:cNvCxnSpPr>
            <a:cxnSpLocks/>
          </p:cNvCxnSpPr>
          <p:nvPr/>
        </p:nvCxnSpPr>
        <p:spPr>
          <a:xfrm rot="10800000">
            <a:off x="2935360" y="4338277"/>
            <a:ext cx="282818" cy="547517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:a16="http://schemas.microsoft.com/office/drawing/2014/main" id="{74E9F311-0FB3-5D44-960F-3E12F8CF9BF0}"/>
              </a:ext>
            </a:extLst>
          </p:cNvPr>
          <p:cNvCxnSpPr>
            <a:cxnSpLocks/>
          </p:cNvCxnSpPr>
          <p:nvPr/>
        </p:nvCxnSpPr>
        <p:spPr>
          <a:xfrm rot="10800000">
            <a:off x="3245772" y="4336693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04445C55-FF08-2648-A9FB-F2D8DF40D286}"/>
              </a:ext>
            </a:extLst>
          </p:cNvPr>
          <p:cNvSpPr txBox="1"/>
          <p:nvPr/>
        </p:nvSpPr>
        <p:spPr>
          <a:xfrm>
            <a:off x="4784050" y="3720266"/>
            <a:ext cx="2034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/>
              <a:t>suitable for both sub-6 and </a:t>
            </a:r>
            <a:br>
              <a:rPr lang="en-US" sz="1200" dirty="0"/>
            </a:br>
            <a:r>
              <a:rPr lang="en-US" sz="1200" dirty="0" err="1"/>
              <a:t>mmWave</a:t>
            </a:r>
            <a:r>
              <a:rPr lang="en-US" sz="1200" dirty="0"/>
              <a:t> propagation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smaller </a:t>
            </a:r>
            <a:r>
              <a:rPr lang="en-US" sz="1200" dirty="0"/>
              <a:t>number of paths </a:t>
            </a:r>
            <a:br>
              <a:rPr lang="en-US" sz="1200" dirty="0"/>
            </a:br>
            <a:r>
              <a:rPr lang="en-US" sz="1200" dirty="0"/>
              <a:t>at </a:t>
            </a:r>
            <a:r>
              <a:rPr lang="en-US" sz="1200" dirty="0" err="1"/>
              <a:t>mmWave</a:t>
            </a:r>
            <a:r>
              <a:rPr lang="en-US" sz="1200" dirty="0"/>
              <a:t> (sparse)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AC334-C91A-3743-95B4-53DFA27E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69" y="3856102"/>
            <a:ext cx="2489139" cy="69880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AA91A-D73D-4641-ACAC-0F0AC1CEBF94}"/>
              </a:ext>
            </a:extLst>
          </p:cNvPr>
          <p:cNvCxnSpPr/>
          <p:nvPr/>
        </p:nvCxnSpPr>
        <p:spPr>
          <a:xfrm>
            <a:off x="6916060" y="928914"/>
            <a:ext cx="0" cy="5190464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F068D6F-0CD5-794A-AD17-AC293E50E774}"/>
              </a:ext>
            </a:extLst>
          </p:cNvPr>
          <p:cNvSpPr/>
          <p:nvPr/>
        </p:nvSpPr>
        <p:spPr>
          <a:xfrm>
            <a:off x="9069903" y="2024449"/>
            <a:ext cx="1179987" cy="6181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576C681-FCEA-AD4A-A3E1-50F3A91C7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526" y="2054850"/>
            <a:ext cx="3284195" cy="557318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92D81E07-6D6C-194F-B20A-D427C7D91671}"/>
              </a:ext>
            </a:extLst>
          </p:cNvPr>
          <p:cNvSpPr txBox="1"/>
          <p:nvPr/>
        </p:nvSpPr>
        <p:spPr>
          <a:xfrm>
            <a:off x="7002580" y="908593"/>
            <a:ext cx="428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Signal model for the user served by the  -</a:t>
            </a:r>
            <a:r>
              <a:rPr lang="en-US" sz="2400" dirty="0" err="1"/>
              <a:t>th</a:t>
            </a:r>
            <a:r>
              <a:rPr lang="en-US" sz="2400" dirty="0"/>
              <a:t> BS:</a:t>
            </a:r>
          </a:p>
        </p:txBody>
      </p: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6D7AC5D6-3AA5-FD45-8C90-B7B5A38D9EFD}"/>
              </a:ext>
            </a:extLst>
          </p:cNvPr>
          <p:cNvCxnSpPr>
            <a:cxnSpLocks/>
          </p:cNvCxnSpPr>
          <p:nvPr/>
        </p:nvCxnSpPr>
        <p:spPr>
          <a:xfrm rot="10800000">
            <a:off x="10652012" y="2333509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6425C54A-FAF5-1449-80E2-B8D2FF3ABAC1}"/>
              </a:ext>
            </a:extLst>
          </p:cNvPr>
          <p:cNvSpPr txBox="1"/>
          <p:nvPr/>
        </p:nvSpPr>
        <p:spPr>
          <a:xfrm>
            <a:off x="10983317" y="247366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Gaussian noise</a:t>
            </a:r>
          </a:p>
        </p:txBody>
      </p:sp>
      <p:cxnSp>
        <p:nvCxnSpPr>
          <p:cNvPr id="134" name="Elbow Connector 133">
            <a:extLst>
              <a:ext uri="{FF2B5EF4-FFF2-40B4-BE49-F238E27FC236}">
                <a16:creationId xmlns:a16="http://schemas.microsoft.com/office/drawing/2014/main" id="{1F84BA5C-129F-A54F-B768-0262E7D7A4AB}"/>
              </a:ext>
            </a:extLst>
          </p:cNvPr>
          <p:cNvCxnSpPr>
            <a:cxnSpLocks/>
            <a:stCxn id="138" idx="1"/>
            <a:endCxn id="126" idx="0"/>
          </p:cNvCxnSpPr>
          <p:nvPr/>
        </p:nvCxnSpPr>
        <p:spPr>
          <a:xfrm rot="10800000" flipV="1">
            <a:off x="9659898" y="1846271"/>
            <a:ext cx="684857" cy="178178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335B971C-A9F7-174B-92B1-F40A8BEAB021}"/>
              </a:ext>
            </a:extLst>
          </p:cNvPr>
          <p:cNvSpPr txBox="1"/>
          <p:nvPr/>
        </p:nvSpPr>
        <p:spPr>
          <a:xfrm>
            <a:off x="10344754" y="1707771"/>
            <a:ext cx="182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Inter-cellular interference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12D806-91A2-AC4C-93A8-7B7CEEAD5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4976" b="5979"/>
          <a:stretch/>
        </p:blipFill>
        <p:spPr>
          <a:xfrm>
            <a:off x="1071868" y="5583332"/>
            <a:ext cx="1292301" cy="2507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4209F-9982-014F-B144-D180F1CC4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778" y="2968613"/>
            <a:ext cx="1433940" cy="257903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554B4105-766C-A34F-9324-88C1839EB141}"/>
              </a:ext>
            </a:extLst>
          </p:cNvPr>
          <p:cNvSpPr txBox="1"/>
          <p:nvPr/>
        </p:nvSpPr>
        <p:spPr>
          <a:xfrm>
            <a:off x="6999162" y="3888510"/>
            <a:ext cx="4641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Received SINR for the user served by the  -</a:t>
            </a:r>
            <a:r>
              <a:rPr lang="en-US" sz="2400" dirty="0" err="1"/>
              <a:t>th</a:t>
            </a:r>
            <a:r>
              <a:rPr lang="en-US" sz="2400" dirty="0"/>
              <a:t> BS: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12554C-F295-BD46-8EC4-75306C39C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778" y="3246213"/>
            <a:ext cx="21082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A8360-3174-3941-8E61-9288E3D76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6230" y="1365719"/>
            <a:ext cx="127000" cy="24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B3B01-5953-2E4A-AABE-2BB0A0E66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921" y="4363786"/>
            <a:ext cx="127000" cy="241300"/>
          </a:xfrm>
          <a:prstGeom prst="rect">
            <a:avLst/>
          </a:prstGeom>
        </p:spPr>
      </p:pic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1AD4F58C-0FEE-6447-B418-A3B27C55FD3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11703" y="4546961"/>
            <a:ext cx="276998" cy="125916"/>
          </a:xfrm>
          <a:prstGeom prst="bentConnector3">
            <a:avLst>
              <a:gd name="adj1" fmla="val 3785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32DCBF0-C8ED-9545-A850-B220500B9570}"/>
              </a:ext>
            </a:extLst>
          </p:cNvPr>
          <p:cNvSpPr txBox="1"/>
          <p:nvPr/>
        </p:nvSpPr>
        <p:spPr>
          <a:xfrm>
            <a:off x="217880" y="4495471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path loss for user served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by BS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in area of BS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F4BA77-B6FA-D34A-AD3A-6B2639DFD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41CE4-B4F7-8C48-B2F1-470E9F082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9221" y="4942991"/>
            <a:ext cx="4028017" cy="670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C0813-ED59-E841-BE9E-8374ECF8B7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5591" y="5620082"/>
            <a:ext cx="1638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30" grpId="0"/>
      <p:bldP spid="132" grpId="0"/>
      <p:bldP spid="138" grpId="0"/>
      <p:bldP spid="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AND PROBLEM FORMULATION</a:t>
            </a:r>
            <a:endParaRPr lang="en-US" sz="3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62734" y="725238"/>
            <a:ext cx="1123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eaLnBrk="1" latinLnBrk="0" hangingPunct="1">
              <a:buFont typeface="Wingdings" pitchFamily="2" charset="2"/>
              <a:buChar char="q"/>
            </a:pPr>
            <a:r>
              <a:rPr lang="en-US" sz="2400" dirty="0"/>
              <a:t>Improve SINR through joint power control, interference coordination, beam selection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71C2F-513E-D247-AE29-FCAECFCE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964187-5AC3-6F4C-B5F9-93B3B61A9343}"/>
              </a:ext>
            </a:extLst>
          </p:cNvPr>
          <p:cNvSpPr txBox="1"/>
          <p:nvPr/>
        </p:nvSpPr>
        <p:spPr>
          <a:xfrm>
            <a:off x="3710906" y="6613649"/>
            <a:ext cx="4767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JOINT BEAMFORMING AND POWER CONTROL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42DA15-E03F-F74B-B8E1-C5FD88A69990}"/>
              </a:ext>
            </a:extLst>
          </p:cNvPr>
          <p:cNvGrpSpPr/>
          <p:nvPr/>
        </p:nvGrpSpPr>
        <p:grpSpPr>
          <a:xfrm>
            <a:off x="1017246" y="5812648"/>
            <a:ext cx="10157507" cy="463773"/>
            <a:chOff x="2730731" y="5390541"/>
            <a:chExt cx="6730538" cy="463773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4D539FF-2154-7049-AAEE-54D7FB08F5F0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76A2EE-251A-4744-A93A-91D9CFE8933B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How can we reduce the complexity?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03A0408-F502-A746-A9CB-77D1D6FEA180}"/>
              </a:ext>
            </a:extLst>
          </p:cNvPr>
          <p:cNvSpPr txBox="1"/>
          <p:nvPr/>
        </p:nvSpPr>
        <p:spPr>
          <a:xfrm>
            <a:off x="562734" y="3626523"/>
            <a:ext cx="113654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eaLnBrk="1" latinLnBrk="0" hangingPunct="1">
              <a:buFont typeface="Wingdings" pitchFamily="2" charset="2"/>
              <a:buChar char="q"/>
            </a:pPr>
            <a:r>
              <a:rPr lang="en-US" sz="2400" dirty="0"/>
              <a:t>Baseline solution for voice is obtained from fixed power allocation with adaptive coding</a:t>
            </a:r>
          </a:p>
          <a:p>
            <a:pPr marL="342900" indent="-342900" algn="l" defTabSz="914400" eaLnBrk="1" latinLnBrk="0" hangingPunct="1">
              <a:buFont typeface="Wingdings" pitchFamily="2" charset="2"/>
              <a:buChar char="q"/>
            </a:pPr>
            <a:r>
              <a:rPr lang="en-US" sz="2400" dirty="0"/>
              <a:t>Optimal solution (upper bound) for data is found through a brute force over all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/>
              <a:t>beam patterns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/>
              <a:t>power commands for the BSs</a:t>
            </a:r>
          </a:p>
          <a:p>
            <a:pPr marL="800100" lvl="1" indent="-342900">
              <a:buFont typeface="Wingdings" pitchFamily="2" charset="2"/>
              <a:buChar char="q"/>
            </a:pPr>
            <a:endParaRPr lang="en-US" sz="2000" dirty="0"/>
          </a:p>
          <a:p>
            <a:pPr marL="342900" indent="-342900" defTabSz="914400" eaLnBrk="1" latinLnBrk="0" hangingPunct="1">
              <a:buFont typeface="Wingdings" pitchFamily="2" charset="2"/>
              <a:buChar char="q"/>
            </a:pPr>
            <a:r>
              <a:rPr lang="en-US" sz="2400" dirty="0"/>
              <a:t>Run</a:t>
            </a:r>
            <a:r>
              <a:rPr lang="ar-SA" sz="2400" dirty="0"/>
              <a:t>-</a:t>
            </a:r>
            <a:r>
              <a:rPr lang="en-US" sz="2400" dirty="0"/>
              <a:t>time complexity of              for </a:t>
            </a:r>
            <a:r>
              <a:rPr lang="en-US" sz="2400" i="1" dirty="0"/>
              <a:t>M </a:t>
            </a:r>
            <a:r>
              <a:rPr lang="en-US" sz="2400" dirty="0"/>
              <a:t>antennas and </a:t>
            </a:r>
            <a:r>
              <a:rPr lang="en-US" sz="2400" i="1" dirty="0"/>
              <a:t>L</a:t>
            </a:r>
            <a:r>
              <a:rPr lang="en-US" sz="2400" dirty="0"/>
              <a:t> base stations.</a:t>
            </a:r>
          </a:p>
        </p:txBody>
      </p: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9A8C58A-7A2D-0841-A358-82465190C0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25930" y="1991971"/>
            <a:ext cx="1410393" cy="185782"/>
          </a:xfrm>
          <a:prstGeom prst="bentConnector3">
            <a:avLst>
              <a:gd name="adj1" fmla="val 100425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AEF6D0-FFF6-344B-9E3D-F925ABD772AF}"/>
              </a:ext>
            </a:extLst>
          </p:cNvPr>
          <p:cNvSpPr txBox="1"/>
          <p:nvPr/>
        </p:nvSpPr>
        <p:spPr>
          <a:xfrm>
            <a:off x="5983610" y="1826364"/>
            <a:ext cx="4760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Set of power (and interference coordination) commands</a:t>
            </a: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A33C8F0C-69CB-5C42-B036-823CD954D9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83221" y="2380420"/>
            <a:ext cx="1502070" cy="149700"/>
          </a:xfrm>
          <a:prstGeom prst="bentConnector3">
            <a:avLst>
              <a:gd name="adj1" fmla="val 100247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564DD77-F707-074B-9D1E-3CDE14E42795}"/>
              </a:ext>
            </a:extLst>
          </p:cNvPr>
          <p:cNvSpPr txBox="1"/>
          <p:nvPr/>
        </p:nvSpPr>
        <p:spPr>
          <a:xfrm>
            <a:off x="6085290" y="2177241"/>
            <a:ext cx="3926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Set of beamforming vectors (where applicable)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4F3B02D-0E03-AB48-9453-A93C022456CF}"/>
              </a:ext>
            </a:extLst>
          </p:cNvPr>
          <p:cNvSpPr/>
          <p:nvPr/>
        </p:nvSpPr>
        <p:spPr>
          <a:xfrm>
            <a:off x="4968478" y="2947647"/>
            <a:ext cx="708272" cy="26589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08E883EE-8398-A748-81B0-CB1E0B19CB7E}"/>
              </a:ext>
            </a:extLst>
          </p:cNvPr>
          <p:cNvCxnSpPr>
            <a:cxnSpLocks/>
            <a:stCxn id="68" idx="2"/>
            <a:endCxn id="63" idx="2"/>
          </p:cNvCxnSpPr>
          <p:nvPr/>
        </p:nvCxnSpPr>
        <p:spPr>
          <a:xfrm rot="5400000" flipH="1">
            <a:off x="6142576" y="2393584"/>
            <a:ext cx="24481" cy="1664406"/>
          </a:xfrm>
          <a:prstGeom prst="bentConnector3">
            <a:avLst>
              <a:gd name="adj1" fmla="val -933785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8A0F601-EBFB-B043-8DF3-BE41FABA46AF}"/>
              </a:ext>
            </a:extLst>
          </p:cNvPr>
          <p:cNvSpPr txBox="1"/>
          <p:nvPr/>
        </p:nvSpPr>
        <p:spPr>
          <a:xfrm>
            <a:off x="6243585" y="2928926"/>
            <a:ext cx="1486869" cy="309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eaLnBrk="1" latinLnBrk="0" hangingPunct="1"/>
            <a:r>
              <a:rPr lang="en-US" sz="1400" dirty="0"/>
              <a:t>Target SINR value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C0A5DE-F6FE-7849-A3C9-48654A133F1D}"/>
              </a:ext>
            </a:extLst>
          </p:cNvPr>
          <p:cNvSpPr/>
          <p:nvPr/>
        </p:nvSpPr>
        <p:spPr>
          <a:xfrm>
            <a:off x="3232517" y="2084904"/>
            <a:ext cx="2583543" cy="12544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FC173A-48D0-9148-9DF4-41D978A3272D}"/>
              </a:ext>
            </a:extLst>
          </p:cNvPr>
          <p:cNvSpPr txBox="1"/>
          <p:nvPr/>
        </p:nvSpPr>
        <p:spPr>
          <a:xfrm>
            <a:off x="546276" y="2946849"/>
            <a:ext cx="2424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beamforming vector of the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user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B72DDB6C-AC8B-9D43-A7AE-B2842F5E1C5F}"/>
              </a:ext>
            </a:extLst>
          </p:cNvPr>
          <p:cNvCxnSpPr>
            <a:cxnSpLocks/>
          </p:cNvCxnSpPr>
          <p:nvPr/>
        </p:nvCxnSpPr>
        <p:spPr>
          <a:xfrm flipV="1">
            <a:off x="2930983" y="2870837"/>
            <a:ext cx="819535" cy="255045"/>
          </a:xfrm>
          <a:prstGeom prst="bentConnector3">
            <a:avLst>
              <a:gd name="adj1" fmla="val 99373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6978FCE-FB0B-A04B-A33A-F4B7C1E92A8D}"/>
              </a:ext>
            </a:extLst>
          </p:cNvPr>
          <p:cNvSpPr txBox="1"/>
          <p:nvPr/>
        </p:nvSpPr>
        <p:spPr>
          <a:xfrm>
            <a:off x="1318123" y="3263842"/>
            <a:ext cx="2054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received SINR of the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user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B94704D1-5ABF-774B-8403-C879F96D3D55}"/>
              </a:ext>
            </a:extLst>
          </p:cNvPr>
          <p:cNvCxnSpPr>
            <a:cxnSpLocks/>
          </p:cNvCxnSpPr>
          <p:nvPr/>
        </p:nvCxnSpPr>
        <p:spPr>
          <a:xfrm flipV="1">
            <a:off x="3382505" y="3212718"/>
            <a:ext cx="819535" cy="255045"/>
          </a:xfrm>
          <a:prstGeom prst="bentConnector3">
            <a:avLst>
              <a:gd name="adj1" fmla="val 100287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DA8BE46-BF10-7D45-907B-8FE53B0A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86" y="1339611"/>
            <a:ext cx="4356064" cy="1841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9D754-FB7B-CA47-8650-6008D2B0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94" y="5326465"/>
            <a:ext cx="952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125393</TotalTime>
  <Words>4570</Words>
  <Application>Microsoft Macintosh PowerPoint</Application>
  <PresentationFormat>Widescreen</PresentationFormat>
  <Paragraphs>696</Paragraphs>
  <Slides>43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Hiragino Mincho Pro W3</vt:lpstr>
      <vt:lpstr>Arial</vt:lpstr>
      <vt:lpstr>Calibri</vt:lpstr>
      <vt:lpstr>Courier New</vt:lpstr>
      <vt:lpstr>Gill Sans MT</vt:lpstr>
      <vt:lpstr>휴먼매직체</vt:lpstr>
      <vt:lpstr>Majalla UI</vt:lpstr>
      <vt:lpstr>Times New Roman</vt:lpstr>
      <vt:lpstr>Wingdings</vt:lpstr>
      <vt:lpstr>Office Theme</vt:lpstr>
      <vt:lpstr>PowerPoint Presentation</vt:lpstr>
      <vt:lpstr>VISION FOR 5G COMMUNICATIONS</vt:lpstr>
      <vt:lpstr>VISION FOR INTELLIGENT WIRELESS NETWORK</vt:lpstr>
      <vt:lpstr>MOTIVATION: DEEP LEARNING IN COMMUNICATIONS</vt:lpstr>
      <vt:lpstr>CONTRIBUTIONS</vt:lpstr>
      <vt:lpstr>JOINT BEAMFORMING, POWER CONTROL, AND INTERFERENCE COORDINATION</vt:lpstr>
      <vt:lpstr>BACKGROUND</vt:lpstr>
      <vt:lpstr>SYSTEM MODEL</vt:lpstr>
      <vt:lpstr>MOTIVATION AND PROBLEM FORMULATION</vt:lpstr>
      <vt:lpstr>SOLUTION</vt:lpstr>
      <vt:lpstr>SOLUTION (L = 2)</vt:lpstr>
      <vt:lpstr>SIMULATION</vt:lpstr>
      <vt:lpstr>SUMMARY</vt:lpstr>
      <vt:lpstr>IMPROVED DOWNLINK COORDINATED MULTIPOINT PERFORMANCE</vt:lpstr>
      <vt:lpstr>BACKGROUND</vt:lpstr>
      <vt:lpstr>SYSTEM MODEL</vt:lpstr>
      <vt:lpstr>MOTIVATION AND PROBLEM FORMULATION</vt:lpstr>
      <vt:lpstr>SOLUTION</vt:lpstr>
      <vt:lpstr>SOLUTION</vt:lpstr>
      <vt:lpstr>SIMULATION</vt:lpstr>
      <vt:lpstr>SUMMARY</vt:lpstr>
      <vt:lpstr>DEEP LEARNING PREDICTIVE BAND SWITCHING IN WIRELESS NETWORKS</vt:lpstr>
      <vt:lpstr>BACKGROUND</vt:lpstr>
      <vt:lpstr>SYSTEM MODEL</vt:lpstr>
      <vt:lpstr>MOTIVATION AND PROBLEM FORMULATION</vt:lpstr>
      <vt:lpstr>SOLUTION</vt:lpstr>
      <vt:lpstr>SIMULATION</vt:lpstr>
      <vt:lpstr>SIMULATION</vt:lpstr>
      <vt:lpstr>SUMMARY</vt:lpstr>
      <vt:lpstr>DISSERTATION SUMMARY AND CONCLUSION</vt:lpstr>
      <vt:lpstr>FUTURE WORK IN DEEP LEARNING FOR COMMUNICATIONS</vt:lpstr>
      <vt:lpstr>PUBLICATIONS</vt:lpstr>
      <vt:lpstr>SOFTWARE RELEASES</vt:lpstr>
      <vt:lpstr>REFERENCES</vt:lpstr>
      <vt:lpstr>ACRONYMS AND ABBREVIATIONS</vt:lpstr>
      <vt:lpstr>DISSERTATION CONTRIBUTIONS</vt:lpstr>
      <vt:lpstr>SIMULATION</vt:lpstr>
      <vt:lpstr>SOLUTION</vt:lpstr>
      <vt:lpstr>SIMULATION</vt:lpstr>
      <vt:lpstr>SUPPORT VECTOR MACHINES</vt:lpstr>
      <vt:lpstr>XGBOOST</vt:lpstr>
      <vt:lpstr>DEEP NEURAL NETWORKS</vt:lpstr>
      <vt:lpstr>DEEP Q-LEARNING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 In Cho</dc:creator>
  <cp:lastModifiedBy>Faris Mismar</cp:lastModifiedBy>
  <cp:revision>6797</cp:revision>
  <cp:lastPrinted>2019-11-03T14:19:42Z</cp:lastPrinted>
  <dcterms:created xsi:type="dcterms:W3CDTF">2017-08-03T02:03:51Z</dcterms:created>
  <dcterms:modified xsi:type="dcterms:W3CDTF">2019-12-01T12:58:02Z</dcterms:modified>
</cp:coreProperties>
</file>