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345" r:id="rId3"/>
    <p:sldId id="258" r:id="rId4"/>
    <p:sldId id="267" r:id="rId5"/>
    <p:sldId id="338" r:id="rId6"/>
    <p:sldId id="362" r:id="rId7"/>
    <p:sldId id="336" r:id="rId8"/>
    <p:sldId id="363" r:id="rId9"/>
    <p:sldId id="337" r:id="rId10"/>
    <p:sldId id="393" r:id="rId11"/>
    <p:sldId id="354" r:id="rId12"/>
    <p:sldId id="390" r:id="rId13"/>
    <p:sldId id="385" r:id="rId14"/>
    <p:sldId id="386" r:id="rId15"/>
    <p:sldId id="387" r:id="rId16"/>
    <p:sldId id="388" r:id="rId17"/>
    <p:sldId id="395" r:id="rId18"/>
    <p:sldId id="294" r:id="rId19"/>
    <p:sldId id="399" r:id="rId20"/>
    <p:sldId id="398" r:id="rId21"/>
    <p:sldId id="396" r:id="rId22"/>
    <p:sldId id="361" r:id="rId23"/>
    <p:sldId id="372" r:id="rId24"/>
    <p:sldId id="373" r:id="rId25"/>
    <p:sldId id="405" r:id="rId26"/>
    <p:sldId id="375" r:id="rId27"/>
    <p:sldId id="376" r:id="rId28"/>
    <p:sldId id="377" r:id="rId29"/>
    <p:sldId id="378" r:id="rId30"/>
    <p:sldId id="381" r:id="rId31"/>
    <p:sldId id="379" r:id="rId32"/>
    <p:sldId id="404" r:id="rId33"/>
    <p:sldId id="397" r:id="rId34"/>
    <p:sldId id="301" r:id="rId35"/>
    <p:sldId id="302" r:id="rId36"/>
    <p:sldId id="326" r:id="rId37"/>
    <p:sldId id="32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FBFD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18" autoAdjust="0"/>
  </p:normalViewPr>
  <p:slideViewPr>
    <p:cSldViewPr snapToGrid="0" snapToObjects="1">
      <p:cViewPr>
        <p:scale>
          <a:sx n="85" d="100"/>
          <a:sy n="85" d="100"/>
        </p:scale>
        <p:origin x="-21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4BD8F-6384-474E-9413-8ACC2C033532}" type="datetimeFigureOut">
              <a:rPr lang="en-US" smtClean="0"/>
              <a:pPr/>
              <a:t>3/29/2014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1BCE7F-F510-DF49-9F78-9ADB76B72E8F}" type="slidenum">
              <a:rPr lang="en-US" smtClean="0"/>
              <a:pPr/>
              <a:t>‹#›</a:t>
            </a:fld>
            <a:endParaRPr lang="en-US"/>
          </a:p>
        </p:txBody>
      </p:sp>
    </p:spTree>
    <p:extLst>
      <p:ext uri="{BB962C8B-B14F-4D97-AF65-F5344CB8AC3E}">
        <p14:creationId xmlns:p14="http://schemas.microsoft.com/office/powerpoint/2010/main" xmlns="" val="588201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BB2CD-D341-6C40-B665-7E0D73A64D51}" type="datetimeFigureOut">
              <a:rPr lang="en-US" smtClean="0"/>
              <a:pPr/>
              <a:t>3/29/2014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010EA-394F-1440-AB21-1A5BB3C6EED8}" type="slidenum">
              <a:rPr lang="en-US" smtClean="0"/>
              <a:pPr/>
              <a:t>‹#›</a:t>
            </a:fld>
            <a:endParaRPr lang="en-US"/>
          </a:p>
        </p:txBody>
      </p:sp>
    </p:spTree>
    <p:extLst>
      <p:ext uri="{BB962C8B-B14F-4D97-AF65-F5344CB8AC3E}">
        <p14:creationId xmlns:p14="http://schemas.microsoft.com/office/powerpoint/2010/main" xmlns="" val="39900027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the presentation with an overview of </a:t>
            </a:r>
            <a:r>
              <a:rPr lang="en-US" baseline="0" dirty="0" smtClean="0"/>
              <a:t>the </a:t>
            </a:r>
            <a:r>
              <a:rPr lang="en-US" dirty="0" smtClean="0"/>
              <a:t>Smart Grid and </a:t>
            </a:r>
            <a:r>
              <a:rPr lang="en-US" dirty="0" err="1" smtClean="0"/>
              <a:t>powerline</a:t>
            </a:r>
            <a:r>
              <a:rPr lang="en-US" baseline="0" dirty="0" smtClean="0"/>
              <a:t> </a:t>
            </a:r>
            <a:r>
              <a:rPr lang="en-US" baseline="0" dirty="0" err="1" smtClean="0"/>
              <a:t>comm</a:t>
            </a:r>
            <a:r>
              <a:rPr lang="en-US" baseline="0" dirty="0" smtClean="0"/>
              <a:t>,  with a focus on communication technologies. Then I’ll introduce </a:t>
            </a:r>
            <a:r>
              <a:rPr lang="en-US" baseline="0" dirty="0" err="1" smtClean="0"/>
              <a:t>powerline</a:t>
            </a:r>
            <a:r>
              <a:rPr lang="en-US" baseline="0" dirty="0" smtClean="0"/>
              <a:t> communications (or PLC), especially its promises and challenges in smart grid communications. The rest of the talk will be focused on dealing with impulsive noise, one of the primary challenges that limit the communication performance of PLC. In particular, I’ll describe the characteristics of two dominant noise components in PLC, namely asynchronous impulsive noise and periodic impulsive noise. After the introduction, I’ll go through the three contributions of the dissertation. In the first two contributions, I propose receiver methods to mitigate asynchronous impulsive noise and periodic impulsive noise, respectively. The last contribution is focused on a joint transmitter-receiver </a:t>
            </a:r>
            <a:r>
              <a:rPr lang="en-US" altLang="zh-CN" baseline="0" dirty="0" smtClean="0"/>
              <a:t>design to cope with </a:t>
            </a:r>
            <a:r>
              <a:rPr lang="en-US" baseline="0" dirty="0" smtClean="0"/>
              <a:t>periodic impulsive noise. I’ll conclude </a:t>
            </a:r>
            <a:r>
              <a:rPr lang="en-US" altLang="zh-CN" baseline="0" dirty="0" smtClean="0"/>
              <a:t>the dissertation </a:t>
            </a:r>
            <a:r>
              <a:rPr lang="en-US" baseline="0" dirty="0" smtClean="0"/>
              <a:t>at the end of the presentation.</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1</a:t>
            </a:fld>
            <a:endParaRPr lang="en-US"/>
          </a:p>
        </p:txBody>
      </p:sp>
    </p:spTree>
    <p:extLst>
      <p:ext uri="{BB962C8B-B14F-4D97-AF65-F5344CB8AC3E}">
        <p14:creationId xmlns:p14="http://schemas.microsoft.com/office/powerpoint/2010/main" xmlns="" val="155119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15</a:t>
            </a:fld>
            <a:endParaRPr lang="en-US"/>
          </a:p>
        </p:txBody>
      </p:sp>
    </p:spTree>
    <p:extLst>
      <p:ext uri="{BB962C8B-B14F-4D97-AF65-F5344CB8AC3E}">
        <p14:creationId xmlns:p14="http://schemas.microsoft.com/office/powerpoint/2010/main" xmlns="" val="45600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I’ll start with an overview of the big picture of</a:t>
            </a:r>
            <a:r>
              <a:rPr lang="en-US" baseline="0" dirty="0" smtClean="0"/>
              <a:t> the </a:t>
            </a:r>
            <a:r>
              <a:rPr lang="en-US" dirty="0" smtClean="0"/>
              <a:t>Smart Grid, including </a:t>
            </a:r>
            <a:r>
              <a:rPr lang="en-US" baseline="0" dirty="0" smtClean="0"/>
              <a:t>a variety of local utility applications and the underlying communication solutions for enabling these applications. Then I’ll introduce </a:t>
            </a:r>
            <a:r>
              <a:rPr lang="en-US" baseline="0" dirty="0" err="1" smtClean="0"/>
              <a:t>powerline</a:t>
            </a:r>
            <a:r>
              <a:rPr lang="en-US" baseline="0" dirty="0" smtClean="0"/>
              <a:t> communications (or PLC), especially its promises and challenges in smart grid communications. The rest of the talk will be focused on dealing with impulsive noise, one of the primary challenges that limit the communication performance of PLC. In particular, I’ll describe the characteristics of two dominant noise components in PLC, namely asynchronous impulsive noise and periodic impulsive noise. After the introduction, I’ll go through the three contributions of the dissertation. In the first two contributions, I propose receiver methods to mitigate asynchronous impulsive noise and periodic impulsive noise, respectively. The last contribution is focused on a joint transmitter-receiver </a:t>
            </a:r>
            <a:r>
              <a:rPr lang="en-US" altLang="zh-CN" baseline="0" dirty="0" smtClean="0"/>
              <a:t>design to cope with </a:t>
            </a:r>
            <a:r>
              <a:rPr lang="en-US" baseline="0" dirty="0" smtClean="0"/>
              <a:t>periodic impulsive noise. I’ll conclude </a:t>
            </a:r>
            <a:r>
              <a:rPr lang="en-US" altLang="zh-CN" baseline="0" dirty="0" smtClean="0"/>
              <a:t>the dissertation </a:t>
            </a:r>
            <a:r>
              <a:rPr lang="en-US" baseline="0" dirty="0" smtClean="0"/>
              <a:t>at the end of the presentation.</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16</a:t>
            </a:fld>
            <a:endParaRPr lang="en-US"/>
          </a:p>
        </p:txBody>
      </p:sp>
    </p:spTree>
    <p:extLst>
      <p:ext uri="{BB962C8B-B14F-4D97-AF65-F5344CB8AC3E}">
        <p14:creationId xmlns:p14="http://schemas.microsoft.com/office/powerpoint/2010/main" xmlns="" val="155119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I’ll start with an overview of the big picture of</a:t>
            </a:r>
            <a:r>
              <a:rPr lang="en-US" baseline="0" dirty="0" smtClean="0"/>
              <a:t> the </a:t>
            </a:r>
            <a:r>
              <a:rPr lang="en-US" dirty="0" smtClean="0"/>
              <a:t>Smart Grid, including </a:t>
            </a:r>
            <a:r>
              <a:rPr lang="en-US" baseline="0" dirty="0" smtClean="0"/>
              <a:t>a variety of local utility applications and the underlying communication solutions for enabling these applications. Then I’ll introduce </a:t>
            </a:r>
            <a:r>
              <a:rPr lang="en-US" baseline="0" dirty="0" err="1" smtClean="0"/>
              <a:t>powerline</a:t>
            </a:r>
            <a:r>
              <a:rPr lang="en-US" baseline="0" dirty="0" smtClean="0"/>
              <a:t> communications (or PLC), especially its promises and challenges in smart grid communications. The rest of the talk will be focused on dealing with impulsive noise, one of the primary challenges that limit the communication performance of PLC. In particular, I’ll describe the characteristics of two dominant noise components in PLC, namely asynchronous impulsive noise and periodic impulsive noise. After the introduction, I’ll go through the three contributions of the dissertation. In the first two contributions, I propose receiver methods to mitigate asynchronous impulsive noise and periodic impulsive noise, respectively. The last contribution is focused on a joint transmitter-receiver </a:t>
            </a:r>
            <a:r>
              <a:rPr lang="en-US" altLang="zh-CN" baseline="0" dirty="0" smtClean="0"/>
              <a:t>design to cope with </a:t>
            </a:r>
            <a:r>
              <a:rPr lang="en-US" baseline="0" dirty="0" smtClean="0"/>
              <a:t>periodic impulsive noise. I’ll conclude </a:t>
            </a:r>
            <a:r>
              <a:rPr lang="en-US" altLang="zh-CN" baseline="0" dirty="0" smtClean="0"/>
              <a:t>the dissertation </a:t>
            </a:r>
            <a:r>
              <a:rPr lang="en-US" baseline="0" dirty="0" smtClean="0"/>
              <a:t>at the end of the presentation.</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20</a:t>
            </a:fld>
            <a:endParaRPr lang="en-US"/>
          </a:p>
        </p:txBody>
      </p:sp>
    </p:spTree>
    <p:extLst>
      <p:ext uri="{BB962C8B-B14F-4D97-AF65-F5344CB8AC3E}">
        <p14:creationId xmlns:p14="http://schemas.microsoft.com/office/powerpoint/2010/main" xmlns="" val="155119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I’ve mentioned, periodic impulsive noise has a periodically varying and frequency selective power spectral density. In this particular example, one period of the noise consists of three stationary intervals. While one of the intervals is characterized by wideband impulses, in the other two intervals, the noise power is concentrated on a few frequency components. In other words, the noise is comprised of multiple narrowband interferences whose amplitudes and frequencies vary periodically. In an OFDM system, it indicates that the sub-channel SNR is highly frequency-selective as well as time-varying.</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21</a:t>
            </a:fld>
            <a:endParaRPr lang="en-US"/>
          </a:p>
        </p:txBody>
      </p:sp>
    </p:spTree>
    <p:extLst>
      <p:ext uri="{BB962C8B-B14F-4D97-AF65-F5344CB8AC3E}">
        <p14:creationId xmlns:p14="http://schemas.microsoft.com/office/powerpoint/2010/main" xmlns="" val="128629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therefore proposed in a previous work to allocate the information bits non-uniformly over the time-frequency sub-channels, so that we use sub-channels with higher SNRs to convey more information, those with lower SNRs to carry less or no information. The adaptive modulation approach requires full knowledge of the channel and noise statistics at transmitter, which can be obtained from receiver feedback. In the other extreme, without any channel and noise information at transmitter, current PLC standards concatenate multiple types of error correction codes to enhance the transmission reliability. Heavy coding, however, reduces the data rates. In this contribution, I propose a time-frequency modulation diversity scheme, that exploits partial information about the channel and noise statistics to improve the reliability without reducing throughput.</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22</a:t>
            </a:fld>
            <a:endParaRPr lang="en-US"/>
          </a:p>
        </p:txBody>
      </p:sp>
    </p:spTree>
    <p:extLst>
      <p:ext uri="{BB962C8B-B14F-4D97-AF65-F5344CB8AC3E}">
        <p14:creationId xmlns:p14="http://schemas.microsoft.com/office/powerpoint/2010/main" xmlns="" val="247591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aseline="0" dirty="0" smtClean="0"/>
              <a:t>modulation scheme maps a number of bits to symbols that are transmitted over individual sub-channels. Suppose that the target data rate is 1 bit / channel use. Conventional modulation maps each bit independently to a BPSK symbol. In this situation, a symbol that is transmitted on a low-SNR sub-channel is likely to be heavily corrupted and result in a bit error. Modulation diversity jointly </a:t>
            </a:r>
            <a:r>
              <a:rPr lang="en-US" altLang="zh-CN" baseline="0" dirty="0" smtClean="0"/>
              <a:t>maps N bits to N symbols, so that each of the symbols stores information about all the N bits. The data rate is maintained at 1 bit per channel use. More importantly, even if some of the symbols are severely corrupted, we can still recover all the related bits from the other symbols, with certain reliability. </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23</a:t>
            </a:fld>
            <a:endParaRPr lang="en-US"/>
          </a:p>
        </p:txBody>
      </p:sp>
    </p:spTree>
    <p:extLst>
      <p:ext uri="{BB962C8B-B14F-4D97-AF65-F5344CB8AC3E}">
        <p14:creationId xmlns:p14="http://schemas.microsoft.com/office/powerpoint/2010/main" xmlns="" val="6066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mapping from N bits to N symbols </a:t>
            </a:r>
            <a:r>
              <a:rPr lang="en-US" baseline="0" dirty="0" smtClean="0"/>
              <a:t>is generally defined by a codebook. Since PSK is a mandatory modulation scheme in most narrowband PLC standards, the </a:t>
            </a:r>
            <a:r>
              <a:rPr lang="en-US" baseline="0" dirty="0" err="1" smtClean="0"/>
              <a:t>Hochwald</a:t>
            </a:r>
            <a:r>
              <a:rPr lang="en-US" baseline="0" dirty="0" smtClean="0"/>
              <a:t>/</a:t>
            </a:r>
            <a:r>
              <a:rPr lang="en-US" baseline="0" dirty="0" err="1" smtClean="0"/>
              <a:t>Sweldens</a:t>
            </a:r>
            <a:r>
              <a:rPr lang="en-US" baseline="0" dirty="0" smtClean="0"/>
              <a:t> code, which produces PSK symbols, would be a good choice. The code maps N bits to a length-N </a:t>
            </a:r>
            <a:r>
              <a:rPr lang="en-US" baseline="0" dirty="0" err="1" smtClean="0"/>
              <a:t>codeword</a:t>
            </a:r>
            <a:r>
              <a:rPr lang="en-US" baseline="0" dirty="0" smtClean="0"/>
              <a:t> consisting of PSK symbols. A special case of the code a PSK repetition code. More generally, the N symbols can be different from each other. As an example, a length-3 code optimized for Rayleigh fading or static flat channel is shown here</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24</a:t>
            </a:fld>
            <a:endParaRPr lang="en-US"/>
          </a:p>
        </p:txBody>
      </p:sp>
    </p:spTree>
    <p:extLst>
      <p:ext uri="{BB962C8B-B14F-4D97-AF65-F5344CB8AC3E}">
        <p14:creationId xmlns:p14="http://schemas.microsoft.com/office/powerpoint/2010/main" xmlns="" val="248667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allocating modulation diversity </a:t>
            </a:r>
            <a:r>
              <a:rPr lang="en-US" baseline="0" dirty="0" err="1" smtClean="0"/>
              <a:t>codewords</a:t>
            </a:r>
            <a:r>
              <a:rPr lang="en-US" baseline="0" dirty="0" smtClean="0"/>
              <a:t> to sub-channels, it is crucial to reduce the possibility for the entire </a:t>
            </a:r>
            <a:r>
              <a:rPr lang="en-US" baseline="0" dirty="0" err="1" smtClean="0"/>
              <a:t>codeword</a:t>
            </a:r>
            <a:r>
              <a:rPr lang="en-US" baseline="0" dirty="0" smtClean="0"/>
              <a:t> to be severely corrupted. In periodic impulsive noise, I propose a simple deterministic mapping scheme that allocates components of each </a:t>
            </a:r>
            <a:r>
              <a:rPr lang="en-US" baseline="0" dirty="0" err="1" smtClean="0"/>
              <a:t>codeword</a:t>
            </a:r>
            <a:r>
              <a:rPr lang="en-US" baseline="0" dirty="0" smtClean="0"/>
              <a:t> to designated time-frequency slots. Take a length-2 </a:t>
            </a:r>
            <a:r>
              <a:rPr lang="en-US" baseline="0" dirty="0" err="1" smtClean="0"/>
              <a:t>codeword</a:t>
            </a:r>
            <a:r>
              <a:rPr lang="en-US" baseline="0" dirty="0" smtClean="0"/>
              <a:t> for example. The 2 components in a </a:t>
            </a:r>
            <a:r>
              <a:rPr lang="en-US" baseline="0" dirty="0" err="1" smtClean="0"/>
              <a:t>codeword</a:t>
            </a:r>
            <a:r>
              <a:rPr lang="en-US" baseline="0" dirty="0" smtClean="0"/>
              <a:t> are allocated to two subcarriers that are separated apart in frequency domain. This separation is to ensure that a single narrowband interference or deep fade in channel does not affect all 2 symbols. In the time domain, the 2 components are separated by a number of OFDM symbols, so that a noise burst only corrupt one of them. The proposed mapping does not require full knowledge of the SNR profile. However, it does require information on, for example, the width of a narrowband interference, the separation between two adjacent NBIs, and burst duration of the impulsive noise.</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25</a:t>
            </a:fld>
            <a:endParaRPr lang="en-US"/>
          </a:p>
        </p:txBody>
      </p:sp>
    </p:spTree>
    <p:extLst>
      <p:ext uri="{BB962C8B-B14F-4D97-AF65-F5344CB8AC3E}">
        <p14:creationId xmlns:p14="http://schemas.microsoft.com/office/powerpoint/2010/main" xmlns="" val="394110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specifically, suppose that we map N bits to N symbols that are transmitted over N sub-channels. The diversity demodulator at receiver combines signals received from these sub-channels to produce soft decision on each bit. The soft decision is represented by a log-likelihood ratio, which indicates probability of a bit being 0 or 1. Given the channel and noise power estimation, the LLR expression can be easily derived. As it shows here, it is basically a linear combination of N decision metrics, one from each sub-channel, with the weights inversely proportional to the noise power on the sub-channel. From the expression, it is now more clear that as long as some of the N sub-channels have good SNR, we can decode the bits with considerable reliability.</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26</a:t>
            </a:fld>
            <a:endParaRPr lang="en-US"/>
          </a:p>
        </p:txBody>
      </p:sp>
    </p:spTree>
    <p:extLst>
      <p:ext uri="{BB962C8B-B14F-4D97-AF65-F5344CB8AC3E}">
        <p14:creationId xmlns:p14="http://schemas.microsoft.com/office/powerpoint/2010/main" xmlns="" val="656114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estimate the noise power</a:t>
            </a:r>
            <a:r>
              <a:rPr lang="en-US" baseline="0" dirty="0" smtClean="0"/>
              <a:t> spectrum in each stationary interval, a conventional approach is to measure the noise during the silent intervals between </a:t>
            </a:r>
            <a:r>
              <a:rPr lang="en-US" baseline="0" dirty="0" err="1" smtClean="0"/>
              <a:t>bursty</a:t>
            </a:r>
            <a:r>
              <a:rPr lang="en-US" baseline="0" dirty="0" smtClean="0"/>
              <a:t> transmissions. However, in a PLC network, a number of devices emit </a:t>
            </a:r>
            <a:r>
              <a:rPr lang="en-US" baseline="0" dirty="0" err="1" smtClean="0"/>
              <a:t>bursty</a:t>
            </a:r>
            <a:r>
              <a:rPr lang="en-US" baseline="0" dirty="0" smtClean="0"/>
              <a:t> transmissions in a time-division multiplexing manner, and hence the silent intervals between transmissions are typically much shorter than what’s needed for accurate estimation of the noise power spectrum. To overcome this </a:t>
            </a:r>
            <a:r>
              <a:rPr lang="en-US" altLang="zh-CN" baseline="0" dirty="0" smtClean="0"/>
              <a:t>disadvantage, I propose a semi-online algorithm that allows accurate estimation of noise power spectrums during data transmission, based on a coarse estimation between transmissions. More specifically, the coarse estimation only needs to find out the boundaries in time between different stationary intervals of the noise. </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27</a:t>
            </a:fld>
            <a:endParaRPr lang="en-US"/>
          </a:p>
        </p:txBody>
      </p:sp>
    </p:spTree>
    <p:extLst>
      <p:ext uri="{BB962C8B-B14F-4D97-AF65-F5344CB8AC3E}">
        <p14:creationId xmlns:p14="http://schemas.microsoft.com/office/powerpoint/2010/main" xmlns="" val="270179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smart grid couples t</a:t>
            </a:r>
            <a:r>
              <a:rPr lang="en-US" dirty="0" smtClean="0"/>
              <a:t>raditional</a:t>
            </a:r>
            <a:r>
              <a:rPr lang="en-US" baseline="0" dirty="0" smtClean="0"/>
              <a:t> power grids with communication networks, which enable information flow throughout the grid for better monitoring and controlling. For example, distributed energy resources, such as solar power, fuel power and other personally-owned energy storage, can be integrated to the grid to provide low-cost or standby energy during peak hours. Transducers deployed over the grids are used to collect measurement data for grid status estimation and outage detection. Smart meters can be used for time-dependent pricing, which motivates customers to scale back their energy usage during peak hours, and also device-specific billing, so that the house owner doesn’t have be pay electric bills for charging his friend’s electric vehicle. In addition, smart buildings and smart homes can be energy efficient with automated lights, air conditioners and other smart appliances.</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a:t>
            </a:fld>
            <a:endParaRPr lang="en-US"/>
          </a:p>
        </p:txBody>
      </p:sp>
    </p:spTree>
    <p:extLst>
      <p:ext uri="{BB962C8B-B14F-4D97-AF65-F5344CB8AC3E}">
        <p14:creationId xmlns:p14="http://schemas.microsoft.com/office/powerpoint/2010/main" xmlns="" val="308077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estimate the noise power spectrum during data transmission, the receiver takes a linear measurement of the noise using the cyclic prefix of an OFDM symbol. A cyclic prefix is a replica of the last few samples in the time-domain OFDM symbol. It is inserted for the purpose of reducing inter-symbol-interference and simplifying channel equalization. Suppose that the channel delay spread is </a:t>
            </a:r>
            <a:r>
              <a:rPr lang="en-US" baseline="0" dirty="0" err="1" smtClean="0"/>
              <a:t>L_h</a:t>
            </a:r>
            <a:r>
              <a:rPr lang="en-US" baseline="0" dirty="0" smtClean="0"/>
              <a:t>. After going through a linear time-invariant channel, the first </a:t>
            </a:r>
            <a:r>
              <a:rPr lang="en-US" baseline="0" dirty="0" err="1" smtClean="0"/>
              <a:t>L_h</a:t>
            </a:r>
            <a:r>
              <a:rPr lang="en-US" baseline="0" dirty="0" smtClean="0"/>
              <a:t> samples are contaminated by interference from the previous OFDM symbol, while the rest of the CP remains the same as the last few samples of the OFDM symbol. If we subtract these two segments of received signal from each other, the information bearing portion is cancelled out. The resulting signal y is the difference between two segments of noise in time domain. Furthermore, the noise can be decomposed in frequency domain into a narrowband interference component, and a low power background noise that is modeled by AWGN. Substituting the decomposition into this linear equation, we can formulate a compressed sensing problem for recovering the narrowband interference x from the measurement vector y, exploiting the </a:t>
            </a:r>
            <a:r>
              <a:rPr lang="en-US" baseline="0" dirty="0" err="1" smtClean="0"/>
              <a:t>sparsity</a:t>
            </a:r>
            <a:r>
              <a:rPr lang="en-US" baseline="0" dirty="0" smtClean="0"/>
              <a:t> of x. In addition, we can collect measurements from multiple OFDM symbols that are received in the same stationary interval, list them column by column, and formulate a multiple measurement vector model. Here X is a row sparse matrix, since each column represents a narrowband interference from the same stationary interval.</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28</a:t>
            </a:fld>
            <a:endParaRPr lang="en-US"/>
          </a:p>
        </p:txBody>
      </p:sp>
    </p:spTree>
    <p:extLst>
      <p:ext uri="{BB962C8B-B14F-4D97-AF65-F5344CB8AC3E}">
        <p14:creationId xmlns:p14="http://schemas.microsoft.com/office/powerpoint/2010/main" xmlns="" val="32031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use an extended sparse Bayesian learning algorithm to solve the multiple measurement vector compressed sensing problem. To promote row </a:t>
            </a:r>
            <a:r>
              <a:rPr lang="en-US" baseline="0" dirty="0" err="1" smtClean="0"/>
              <a:t>sparsity</a:t>
            </a:r>
            <a:r>
              <a:rPr lang="en-US" baseline="0" dirty="0" smtClean="0"/>
              <a:t> in matrix X, the SBL algorithm imposes a parameterized prior on each row, using </a:t>
            </a:r>
            <a:r>
              <a:rPr lang="en-US" baseline="0" dirty="0" err="1" smtClean="0"/>
              <a:t>gamma_i</a:t>
            </a:r>
            <a:r>
              <a:rPr lang="en-US" baseline="0" dirty="0" smtClean="0"/>
              <a:t> to control the row </a:t>
            </a:r>
            <a:r>
              <a:rPr lang="en-US" baseline="0" dirty="0" err="1" smtClean="0"/>
              <a:t>sparsity</a:t>
            </a:r>
            <a:r>
              <a:rPr lang="en-US" baseline="0" dirty="0" smtClean="0"/>
              <a:t>, and a positive definite matrix B to capture temporal correlation between different columns. To allow the integration of more prior information, I propose to add a hyper-prior on the parameters gamma and B, respectively. In particular, I use the conjugate priors, inverse Gamma distribution, and inverse </a:t>
            </a:r>
            <a:r>
              <a:rPr lang="en-US" baseline="0" dirty="0" err="1" smtClean="0"/>
              <a:t>Wishart</a:t>
            </a:r>
            <a:r>
              <a:rPr lang="en-US" baseline="0" dirty="0" smtClean="0"/>
              <a:t> distribution, to ensure tractable computations. Using this hierarchical prior, and given the measurement matrix Y, we can again do a MAP estimation. Here we’re most interested in the parameters gamma and B, from which we can directly compute the noise power spectrum, and feed it into the diversity receiver. From the decoder output, we can obtain a second estimate of the noise, and use that to update the hyper-parameters in the hyper-prior. </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29</a:t>
            </a:fld>
            <a:endParaRPr lang="en-US"/>
          </a:p>
        </p:txBody>
      </p:sp>
    </p:spTree>
    <p:extLst>
      <p:ext uri="{BB962C8B-B14F-4D97-AF65-F5344CB8AC3E}">
        <p14:creationId xmlns:p14="http://schemas.microsoft.com/office/powerpoint/2010/main" xmlns="" val="2671156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30</a:t>
            </a:fld>
            <a:endParaRPr lang="en-US"/>
          </a:p>
        </p:txBody>
      </p:sp>
    </p:spTree>
    <p:extLst>
      <p:ext uri="{BB962C8B-B14F-4D97-AF65-F5344CB8AC3E}">
        <p14:creationId xmlns:p14="http://schemas.microsoft.com/office/powerpoint/2010/main" xmlns="" val="221607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distribution side of the grids, the communications between a local utility control center and its customers plays an important role in local utility applications that I just mentioned. The local utility communicates with a number of data concentrators located at the medium-voltage lines in the US via communication backhaul. Each data concentrator is in charge of a few houses and can talk to them via the last mile communications to the smart meters. The smart meters serves as a gateway in the home area sensor networks that interconnect transducers on appliances and indoor power lines. </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3</a:t>
            </a:fld>
            <a:endParaRPr lang="en-US"/>
          </a:p>
        </p:txBody>
      </p:sp>
    </p:spTree>
    <p:extLst>
      <p:ext uri="{BB962C8B-B14F-4D97-AF65-F5344CB8AC3E}">
        <p14:creationId xmlns:p14="http://schemas.microsoft.com/office/powerpoint/2010/main" xmlns="" val="408471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4</a:t>
            </a:fld>
            <a:endParaRPr lang="en-US"/>
          </a:p>
        </p:txBody>
      </p:sp>
    </p:spTree>
    <p:extLst>
      <p:ext uri="{BB962C8B-B14F-4D97-AF65-F5344CB8AC3E}">
        <p14:creationId xmlns:p14="http://schemas.microsoft.com/office/powerpoint/2010/main" xmlns="" val="57857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Recent field measurements have identified two dominant types of impulsive noise in PLC,</a:t>
            </a:r>
            <a:r>
              <a:rPr lang="en-US" baseline="0" dirty="0" smtClean="0"/>
              <a:t> one of which is called asynchronous impulsive noise.  This type of noise is primarily caused by switching transients from devices or appliances connected to power lines. It takes the form of impulse trains that occur once every few </a:t>
            </a:r>
            <a:r>
              <a:rPr lang="en-US" baseline="0" dirty="0" err="1" smtClean="0"/>
              <a:t>ms</a:t>
            </a:r>
            <a:r>
              <a:rPr lang="en-US" baseline="0" dirty="0" smtClean="0"/>
              <a:t> or every few </a:t>
            </a:r>
            <a:r>
              <a:rPr lang="en-US" baseline="0" dirty="0" err="1" smtClean="0"/>
              <a:t>secs</a:t>
            </a:r>
            <a:r>
              <a:rPr lang="en-US" baseline="0" dirty="0" smtClean="0"/>
              <a:t>, depending on the disturbance environments. An impulse train consists of short duration impulses that arrive randomly with inter-arrival time ranging from10 to 30 us. An impulse raises the noise power over a wide frequency band from hundreds of kHz up to 10 </a:t>
            </a:r>
            <a:r>
              <a:rPr lang="en-US" baseline="0" dirty="0" err="1" smtClean="0"/>
              <a:t>MHz.</a:t>
            </a:r>
            <a:r>
              <a:rPr lang="en-US" baseline="0" dirty="0" smtClean="0"/>
              <a:t> In fact, asynchronous impulsive noise is the dominant noise component in broadband PLC.</a:t>
            </a:r>
            <a:endParaRPr lang="en-US" dirty="0" smtClean="0"/>
          </a:p>
        </p:txBody>
      </p:sp>
      <p:sp>
        <p:nvSpPr>
          <p:cNvPr id="4" name="Slide Number Placeholder 3"/>
          <p:cNvSpPr>
            <a:spLocks noGrp="1"/>
          </p:cNvSpPr>
          <p:nvPr>
            <p:ph type="sldNum" sz="quarter" idx="10"/>
          </p:nvPr>
        </p:nvSpPr>
        <p:spPr/>
        <p:txBody>
          <a:bodyPr/>
          <a:lstStyle/>
          <a:p>
            <a:fld id="{FAA010EA-394F-1440-AB21-1A5BB3C6EED8}" type="slidenum">
              <a:rPr lang="en-US" smtClean="0"/>
              <a:pPr/>
              <a:t>6</a:t>
            </a:fld>
            <a:endParaRPr lang="en-US"/>
          </a:p>
        </p:txBody>
      </p:sp>
    </p:spTree>
    <p:extLst>
      <p:ext uri="{BB962C8B-B14F-4D97-AF65-F5344CB8AC3E}">
        <p14:creationId xmlns:p14="http://schemas.microsoft.com/office/powerpoint/2010/main" xmlns="" val="8165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other dominant noise component in PLC is periodic impulsive noise that consists of bursts and impulses that occur near the zero crossings of AC cycles. The impulsive noise power in this case can reach 30 – 50 dB higher above the background noise, over the tens to hundreds of kHz band. Therefore, periodic impulsive noise is the dominant in narrowband PLC.</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7</a:t>
            </a:fld>
            <a:endParaRPr lang="en-US"/>
          </a:p>
        </p:txBody>
      </p:sp>
    </p:spTree>
    <p:extLst>
      <p:ext uri="{BB962C8B-B14F-4D97-AF65-F5344CB8AC3E}">
        <p14:creationId xmlns:p14="http://schemas.microsoft.com/office/powerpoint/2010/main" xmlns="" val="63503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dissertation, I defend the statement that: …</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8</a:t>
            </a:fld>
            <a:endParaRPr lang="en-US"/>
          </a:p>
        </p:txBody>
      </p:sp>
    </p:spTree>
    <p:extLst>
      <p:ext uri="{BB962C8B-B14F-4D97-AF65-F5344CB8AC3E}">
        <p14:creationId xmlns:p14="http://schemas.microsoft.com/office/powerpoint/2010/main" xmlns="" val="274802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I’ll start with an overview of the big picture of</a:t>
            </a:r>
            <a:r>
              <a:rPr lang="en-US" baseline="0" dirty="0" smtClean="0"/>
              <a:t> the </a:t>
            </a:r>
            <a:r>
              <a:rPr lang="en-US" dirty="0" smtClean="0"/>
              <a:t>Smart Grid, including </a:t>
            </a:r>
            <a:r>
              <a:rPr lang="en-US" baseline="0" dirty="0" smtClean="0"/>
              <a:t>a variety of local utility applications and the underlying communication solutions for enabling these applications. Then I’ll introduce </a:t>
            </a:r>
            <a:r>
              <a:rPr lang="en-US" baseline="0" dirty="0" err="1" smtClean="0"/>
              <a:t>powerline</a:t>
            </a:r>
            <a:r>
              <a:rPr lang="en-US" baseline="0" dirty="0" smtClean="0"/>
              <a:t> communications (or PLC), especially its promises and challenges in smart grid communications. The rest of the talk will be focused on dealing with impulsive noise, one of the primary challenges that limit the communication performance of PLC. In particular, I’ll describe the characteristics of two dominant noise components in PLC, namely asynchronous impulsive noise and periodic impulsive noise. After the introduction, I’ll go through the three contributions of the dissertation. In the first two contributions, I propose receiver methods to mitigate asynchronous impulsive noise and periodic impulsive noise, respectively. The last contribution is focused on a joint transmitter-receiver </a:t>
            </a:r>
            <a:r>
              <a:rPr lang="en-US" altLang="zh-CN" baseline="0" dirty="0" smtClean="0"/>
              <a:t>design to cope with </a:t>
            </a:r>
            <a:r>
              <a:rPr lang="en-US" baseline="0" dirty="0" smtClean="0"/>
              <a:t>periodic impulsive noise. I’ll conclude </a:t>
            </a:r>
            <a:r>
              <a:rPr lang="en-US" altLang="zh-CN" baseline="0" dirty="0" smtClean="0"/>
              <a:t>the dissertation </a:t>
            </a:r>
            <a:r>
              <a:rPr lang="en-US" baseline="0" dirty="0" smtClean="0"/>
              <a:t>at the end of the presentation.</a:t>
            </a:r>
            <a:endParaRPr lang="en-US" dirty="0"/>
          </a:p>
        </p:txBody>
      </p:sp>
      <p:sp>
        <p:nvSpPr>
          <p:cNvPr id="4" name="Slide Number Placeholder 3"/>
          <p:cNvSpPr>
            <a:spLocks noGrp="1"/>
          </p:cNvSpPr>
          <p:nvPr>
            <p:ph type="sldNum" sz="quarter" idx="10"/>
          </p:nvPr>
        </p:nvSpPr>
        <p:spPr/>
        <p:txBody>
          <a:bodyPr/>
          <a:lstStyle/>
          <a:p>
            <a:fld id="{FAA010EA-394F-1440-AB21-1A5BB3C6EED8}" type="slidenum">
              <a:rPr lang="en-US" smtClean="0"/>
              <a:pPr/>
              <a:t>9</a:t>
            </a:fld>
            <a:endParaRPr lang="en-US"/>
          </a:p>
        </p:txBody>
      </p:sp>
    </p:spTree>
    <p:extLst>
      <p:ext uri="{BB962C8B-B14F-4D97-AF65-F5344CB8AC3E}">
        <p14:creationId xmlns:p14="http://schemas.microsoft.com/office/powerpoint/2010/main" xmlns="" val="155119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Two primary statistical models that capture the</a:t>
            </a:r>
            <a:r>
              <a:rPr lang="en-US" baseline="0" dirty="0" smtClean="0"/>
              <a:t> instantaneous amplitude of asynchronous impulsive noise are Gaussian mixture model and Middleton Class A model. A random variable is GM distributed if it’s drawn from one of K individual Gaussian distributions. The probability that it’s drawn from the k-</a:t>
            </a:r>
            <a:r>
              <a:rPr lang="en-US" baseline="0" dirty="0" err="1" smtClean="0"/>
              <a:t>th</a:t>
            </a:r>
            <a:r>
              <a:rPr lang="en-US" baseline="0" dirty="0" smtClean="0"/>
              <a:t> Gaussian distribution is pi of k. The variance of individual Gaussian distributions control the amplitude of impulses, while the mixing probabilities control how frequently the impulses occur. Middleton Class A model can be considered as an infinite term GMM, with a special form of pi k and gamma k. Similarly, the parameter A mainly controls the frequency of impulses, while omega controls the impulse amplitude.</a:t>
            </a:r>
            <a:endParaRPr lang="en-US" dirty="0" smtClean="0"/>
          </a:p>
        </p:txBody>
      </p:sp>
      <p:sp>
        <p:nvSpPr>
          <p:cNvPr id="4" name="Slide Number Placeholder 3"/>
          <p:cNvSpPr>
            <a:spLocks noGrp="1"/>
          </p:cNvSpPr>
          <p:nvPr>
            <p:ph type="sldNum" sz="quarter" idx="10"/>
          </p:nvPr>
        </p:nvSpPr>
        <p:spPr/>
        <p:txBody>
          <a:bodyPr/>
          <a:lstStyle/>
          <a:p>
            <a:fld id="{FAA010EA-394F-1440-AB21-1A5BB3C6EED8}" type="slidenum">
              <a:rPr lang="en-US" smtClean="0"/>
              <a:pPr/>
              <a:t>10</a:t>
            </a:fld>
            <a:endParaRPr lang="en-US"/>
          </a:p>
        </p:txBody>
      </p:sp>
    </p:spTree>
    <p:extLst>
      <p:ext uri="{BB962C8B-B14F-4D97-AF65-F5344CB8AC3E}">
        <p14:creationId xmlns:p14="http://schemas.microsoft.com/office/powerpoint/2010/main" xmlns="" val="409784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1010"/>
            <a:ext cx="7772400" cy="1470025"/>
          </a:xfrm>
        </p:spPr>
        <p:txBody>
          <a:bodyPr>
            <a:normAutofit/>
          </a:bodyPr>
          <a:lstStyle>
            <a:lvl1pPr algn="ctr">
              <a:defRPr sz="4000">
                <a:latin typeface="Bell MT"/>
                <a:cs typeface="Bell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08880"/>
            <a:ext cx="6400800" cy="1752600"/>
          </a:xfrm>
        </p:spPr>
        <p:txBody>
          <a:bodyPr>
            <a:normAutofit/>
          </a:bodyPr>
          <a:lstStyle>
            <a:lvl1pPr marL="0" indent="0" algn="ctr">
              <a:buNone/>
              <a:defRPr sz="2400">
                <a:solidFill>
                  <a:schemeClr val="tx1">
                    <a:tint val="75000"/>
                  </a:schemeClr>
                </a:solidFill>
                <a:latin typeface="Bell MT"/>
                <a:cs typeface="Bel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18846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B43ADCC-673B-EF4A-8B2D-B090A931D133}" type="slidenum">
              <a:rPr lang="en-US" smtClean="0"/>
              <a:pPr/>
              <a:t>‹#›</a:t>
            </a:fld>
            <a:endParaRPr lang="en-US"/>
          </a:p>
        </p:txBody>
      </p:sp>
    </p:spTree>
    <p:extLst>
      <p:ext uri="{BB962C8B-B14F-4D97-AF65-F5344CB8AC3E}">
        <p14:creationId xmlns:p14="http://schemas.microsoft.com/office/powerpoint/2010/main" xmlns="" val="4192148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774" y="117402"/>
            <a:ext cx="8517463" cy="93488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4952" y="1233714"/>
            <a:ext cx="8418286" cy="50195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62055"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ADCC-673B-EF4A-8B2D-B090A931D133}" type="slidenum">
              <a:rPr lang="en-US" smtClean="0"/>
              <a:pPr/>
              <a:t>‹#›</a:t>
            </a:fld>
            <a:endParaRPr lang="en-US"/>
          </a:p>
        </p:txBody>
      </p:sp>
    </p:spTree>
    <p:extLst>
      <p:ext uri="{BB962C8B-B14F-4D97-AF65-F5344CB8AC3E}">
        <p14:creationId xmlns:p14="http://schemas.microsoft.com/office/powerpoint/2010/main" xmlns="" val="372738317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b="1" kern="1200">
          <a:solidFill>
            <a:schemeClr val="tx1"/>
          </a:solidFill>
          <a:latin typeface="Arial Narrow"/>
          <a:ea typeface="+mj-ea"/>
          <a:cs typeface="Arial Narrow"/>
        </a:defRPr>
      </a:lvl1pPr>
    </p:titleStyle>
    <p:bodyStyle>
      <a:lvl1pPr marL="342900" indent="-342900" algn="l" defTabSz="457200" rtl="0" eaLnBrk="1" latinLnBrk="0" hangingPunct="1">
        <a:lnSpc>
          <a:spcPct val="120000"/>
        </a:lnSpc>
        <a:spcBef>
          <a:spcPct val="20000"/>
        </a:spcBef>
        <a:buFont typeface="Arial"/>
        <a:buChar char="•"/>
        <a:defRPr sz="2400" kern="1200">
          <a:solidFill>
            <a:schemeClr val="tx1"/>
          </a:solidFill>
          <a:latin typeface="Arial Narrow"/>
          <a:ea typeface="+mn-ea"/>
          <a:cs typeface="Arial Narrow"/>
        </a:defRPr>
      </a:lvl1pPr>
      <a:lvl2pPr marL="742950" indent="-285750" algn="l" defTabSz="457200" rtl="0" eaLnBrk="1" latinLnBrk="0" hangingPunct="1">
        <a:lnSpc>
          <a:spcPct val="150000"/>
        </a:lnSpc>
        <a:spcBef>
          <a:spcPct val="20000"/>
        </a:spcBef>
        <a:buFont typeface="Courier New"/>
        <a:buChar char="o"/>
        <a:defRPr sz="200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180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18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18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png"/><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0.emf"/><Relationship Id="rId7"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2.emf"/><Relationship Id="rId7" Type="http://schemas.openxmlformats.org/officeDocument/2006/relationships/image" Target="../media/image54.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42.emf"/><Relationship Id="rId4" Type="http://schemas.openxmlformats.org/officeDocument/2006/relationships/image" Target="../media/image40.emf"/><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9.emf"/><Relationship Id="rId7" Type="http://schemas.openxmlformats.org/officeDocument/2006/relationships/image" Target="../media/image7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71.emf"/><Relationship Id="rId4" Type="http://schemas.openxmlformats.org/officeDocument/2006/relationships/image" Target="../media/image70.emf"/><Relationship Id="rId9" Type="http://schemas.openxmlformats.org/officeDocument/2006/relationships/image" Target="../media/image74.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5.emf"/><Relationship Id="rId7" Type="http://schemas.openxmlformats.org/officeDocument/2006/relationships/image" Target="../media/image77.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81.emf"/><Relationship Id="rId5" Type="http://schemas.openxmlformats.org/officeDocument/2006/relationships/image" Target="../media/image25.emf"/><Relationship Id="rId10" Type="http://schemas.openxmlformats.org/officeDocument/2006/relationships/image" Target="../media/image80.emf"/><Relationship Id="rId4" Type="http://schemas.openxmlformats.org/officeDocument/2006/relationships/image" Target="../media/image76.emf"/><Relationship Id="rId9" Type="http://schemas.openxmlformats.org/officeDocument/2006/relationships/image" Target="../media/image79.emf"/></Relationships>
</file>

<file path=ppt/slides/_rels/slide3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3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5154"/>
            <a:ext cx="7772400" cy="1470025"/>
          </a:xfrm>
        </p:spPr>
        <p:txBody>
          <a:bodyPr>
            <a:noAutofit/>
          </a:bodyPr>
          <a:lstStyle/>
          <a:p>
            <a:r>
              <a:rPr lang="en-US" sz="3200" dirty="0">
                <a:latin typeface="Arial Narrow"/>
                <a:cs typeface="Arial Narrow"/>
              </a:rPr>
              <a:t>Robust </a:t>
            </a:r>
            <a:r>
              <a:rPr lang="en-US" sz="3200" dirty="0" smtClean="0">
                <a:latin typeface="Arial Narrow"/>
                <a:cs typeface="Arial Narrow"/>
              </a:rPr>
              <a:t>Transceivers to Combat Impulsive Noise in </a:t>
            </a:r>
            <a:r>
              <a:rPr lang="en-US" sz="3200" dirty="0" err="1" smtClean="0">
                <a:latin typeface="Arial Narrow"/>
                <a:cs typeface="Arial Narrow"/>
              </a:rPr>
              <a:t>Powerline</a:t>
            </a:r>
            <a:r>
              <a:rPr lang="en-US" sz="3200" dirty="0" smtClean="0">
                <a:latin typeface="Arial Narrow"/>
                <a:cs typeface="Arial Narrow"/>
              </a:rPr>
              <a:t> Communications</a:t>
            </a:r>
            <a:endParaRPr lang="en-US" sz="3200" dirty="0">
              <a:effectLst/>
              <a:latin typeface="Arial Narrow"/>
              <a:cs typeface="Arial Narrow"/>
            </a:endParaRPr>
          </a:p>
        </p:txBody>
      </p:sp>
      <p:sp>
        <p:nvSpPr>
          <p:cNvPr id="3" name="Subtitle 2"/>
          <p:cNvSpPr>
            <a:spLocks noGrp="1"/>
          </p:cNvSpPr>
          <p:nvPr>
            <p:ph type="subTitle" idx="1"/>
          </p:nvPr>
        </p:nvSpPr>
        <p:spPr>
          <a:xfrm>
            <a:off x="1371600" y="2674975"/>
            <a:ext cx="6400800" cy="1229407"/>
          </a:xfrm>
        </p:spPr>
        <p:txBody>
          <a:bodyPr>
            <a:normAutofit/>
          </a:bodyPr>
          <a:lstStyle/>
          <a:p>
            <a:pPr>
              <a:lnSpc>
                <a:spcPct val="150000"/>
              </a:lnSpc>
            </a:pPr>
            <a:r>
              <a:rPr lang="en-US" sz="2000" dirty="0" smtClean="0">
                <a:solidFill>
                  <a:schemeClr val="tx1"/>
                </a:solidFill>
                <a:latin typeface="Arial"/>
                <a:cs typeface="Arial"/>
              </a:rPr>
              <a:t>Jing Lin</a:t>
            </a:r>
          </a:p>
          <a:p>
            <a:pPr>
              <a:lnSpc>
                <a:spcPct val="200000"/>
              </a:lnSpc>
            </a:pPr>
            <a:r>
              <a:rPr lang="en-US" sz="2000" dirty="0" smtClean="0">
                <a:solidFill>
                  <a:schemeClr val="tx2"/>
                </a:solidFill>
                <a:latin typeface="Arial"/>
                <a:cs typeface="Arial"/>
              </a:rPr>
              <a:t>Committee Members</a:t>
            </a:r>
          </a:p>
        </p:txBody>
      </p:sp>
      <p:pic>
        <p:nvPicPr>
          <p:cNvPr id="4" name="Picture 3" descr="wncg_horz_b_cmyk.gif"/>
          <p:cNvPicPr>
            <a:picLocks noChangeAspect="1"/>
          </p:cNvPicPr>
          <p:nvPr/>
        </p:nvPicPr>
        <p:blipFill>
          <a:blip r:embed="rId2" cstate="print"/>
          <a:stretch>
            <a:fillRect/>
          </a:stretch>
        </p:blipFill>
        <p:spPr>
          <a:xfrm>
            <a:off x="2483166" y="5985046"/>
            <a:ext cx="2825509" cy="725233"/>
          </a:xfrm>
          <a:prstGeom prst="rect">
            <a:avLst/>
          </a:prstGeom>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540"/>
          <a:stretch/>
        </p:blipFill>
        <p:spPr bwMode="auto">
          <a:xfrm>
            <a:off x="5308675" y="6002574"/>
            <a:ext cx="1465446" cy="707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918791" y="2483259"/>
            <a:ext cx="7350331"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6" name="Picture 15" descr="background.png"/>
          <p:cNvPicPr>
            <a:picLocks noChangeAspect="1"/>
          </p:cNvPicPr>
          <p:nvPr/>
        </p:nvPicPr>
        <p:blipFill>
          <a:blip r:embed="rId4">
            <a:alphaModFix amt="25000"/>
            <a:extLst>
              <a:ext uri="{28A0092B-C50C-407E-A947-70E740481C1C}">
                <a14:useLocalDpi xmlns:a14="http://schemas.microsoft.com/office/drawing/2010/main" xmlns="" val="0"/>
              </a:ext>
            </a:extLst>
          </a:blip>
          <a:stretch>
            <a:fillRect/>
          </a:stretch>
        </p:blipFill>
        <p:spPr>
          <a:xfrm>
            <a:off x="0" y="-1035"/>
            <a:ext cx="4396795" cy="4237176"/>
          </a:xfrm>
          <a:prstGeom prst="ellipse">
            <a:avLst/>
          </a:prstGeom>
          <a:ln>
            <a:noFill/>
          </a:ln>
          <a:effectLst>
            <a:softEdge rad="112500"/>
          </a:effectLst>
        </p:spPr>
      </p:pic>
      <p:sp>
        <p:nvSpPr>
          <p:cNvPr id="17" name="TextBox 16"/>
          <p:cNvSpPr txBox="1"/>
          <p:nvPr/>
        </p:nvSpPr>
        <p:spPr>
          <a:xfrm>
            <a:off x="3301357" y="3863852"/>
            <a:ext cx="3933564" cy="1928733"/>
          </a:xfrm>
          <a:prstGeom prst="rect">
            <a:avLst/>
          </a:prstGeom>
          <a:noFill/>
        </p:spPr>
        <p:txBody>
          <a:bodyPr wrap="none" rtlCol="0">
            <a:spAutoFit/>
          </a:bodyPr>
          <a:lstStyle/>
          <a:p>
            <a:pPr>
              <a:lnSpc>
                <a:spcPct val="120000"/>
              </a:lnSpc>
            </a:pPr>
            <a:r>
              <a:rPr lang="en-US" sz="2000" dirty="0">
                <a:solidFill>
                  <a:srgbClr val="000000"/>
                </a:solidFill>
                <a:latin typeface="Arial"/>
                <a:cs typeface="Arial"/>
              </a:rPr>
              <a:t>Prof. Brian L. Evans </a:t>
            </a:r>
            <a:r>
              <a:rPr lang="en-US" sz="2000" dirty="0" smtClean="0">
                <a:solidFill>
                  <a:srgbClr val="000000"/>
                </a:solidFill>
                <a:latin typeface="Arial"/>
                <a:cs typeface="Arial"/>
              </a:rPr>
              <a:t>(Supervisor)</a:t>
            </a:r>
          </a:p>
          <a:p>
            <a:pPr>
              <a:lnSpc>
                <a:spcPct val="120000"/>
              </a:lnSpc>
            </a:pPr>
            <a:r>
              <a:rPr lang="en-US" sz="2000" dirty="0" smtClean="0">
                <a:solidFill>
                  <a:srgbClr val="000000"/>
                </a:solidFill>
                <a:latin typeface="Arial"/>
                <a:cs typeface="Arial"/>
              </a:rPr>
              <a:t>Prof. Todd E. Humphreys</a:t>
            </a:r>
          </a:p>
          <a:p>
            <a:pPr>
              <a:lnSpc>
                <a:spcPct val="120000"/>
              </a:lnSpc>
            </a:pPr>
            <a:r>
              <a:rPr lang="en-US" sz="2000" dirty="0" smtClean="0">
                <a:solidFill>
                  <a:srgbClr val="000000"/>
                </a:solidFill>
                <a:latin typeface="Arial"/>
                <a:cs typeface="Arial"/>
              </a:rPr>
              <a:t>Prof</a:t>
            </a:r>
            <a:r>
              <a:rPr lang="en-US" sz="2000" dirty="0">
                <a:solidFill>
                  <a:srgbClr val="000000"/>
                </a:solidFill>
                <a:latin typeface="Arial"/>
                <a:cs typeface="Arial"/>
              </a:rPr>
              <a:t>. Alexis </a:t>
            </a:r>
            <a:r>
              <a:rPr lang="en-US" sz="2000" dirty="0" err="1">
                <a:solidFill>
                  <a:srgbClr val="000000"/>
                </a:solidFill>
                <a:latin typeface="Arial"/>
                <a:cs typeface="Arial"/>
              </a:rPr>
              <a:t>Kwasinski</a:t>
            </a:r>
            <a:endParaRPr lang="en-US" sz="2000" dirty="0">
              <a:solidFill>
                <a:srgbClr val="000000"/>
              </a:solidFill>
              <a:latin typeface="Arial"/>
              <a:cs typeface="Arial"/>
            </a:endParaRPr>
          </a:p>
          <a:p>
            <a:pPr>
              <a:lnSpc>
                <a:spcPct val="120000"/>
              </a:lnSpc>
            </a:pPr>
            <a:r>
              <a:rPr lang="en-US" sz="2000" dirty="0">
                <a:solidFill>
                  <a:srgbClr val="000000"/>
                </a:solidFill>
                <a:latin typeface="Arial"/>
                <a:cs typeface="Arial"/>
              </a:rPr>
              <a:t>Prof. Ahmed </a:t>
            </a:r>
            <a:r>
              <a:rPr lang="en-US" sz="2000" dirty="0" smtClean="0">
                <a:solidFill>
                  <a:srgbClr val="000000"/>
                </a:solidFill>
                <a:latin typeface="Arial"/>
                <a:cs typeface="Arial"/>
              </a:rPr>
              <a:t>H. Tewfik</a:t>
            </a:r>
            <a:endParaRPr lang="en-US" sz="2000" dirty="0">
              <a:solidFill>
                <a:srgbClr val="000000"/>
              </a:solidFill>
              <a:latin typeface="Arial"/>
              <a:cs typeface="Arial"/>
            </a:endParaRPr>
          </a:p>
          <a:p>
            <a:pPr>
              <a:lnSpc>
                <a:spcPct val="120000"/>
              </a:lnSpc>
            </a:pPr>
            <a:r>
              <a:rPr lang="en-US" sz="2000" dirty="0">
                <a:solidFill>
                  <a:srgbClr val="000000"/>
                </a:solidFill>
                <a:latin typeface="Arial"/>
                <a:cs typeface="Arial"/>
              </a:rPr>
              <a:t>Prof. </a:t>
            </a:r>
            <a:r>
              <a:rPr lang="en-US" sz="2000" dirty="0" err="1">
                <a:solidFill>
                  <a:srgbClr val="000000"/>
                </a:solidFill>
                <a:latin typeface="Arial"/>
                <a:cs typeface="Arial"/>
              </a:rPr>
              <a:t>Haris</a:t>
            </a:r>
            <a:r>
              <a:rPr lang="en-US" sz="2000" dirty="0">
                <a:solidFill>
                  <a:srgbClr val="000000"/>
                </a:solidFill>
                <a:latin typeface="Arial"/>
                <a:cs typeface="Arial"/>
              </a:rPr>
              <a:t> </a:t>
            </a:r>
            <a:r>
              <a:rPr lang="en-US" sz="2000" dirty="0" err="1" smtClean="0">
                <a:solidFill>
                  <a:srgbClr val="000000"/>
                </a:solidFill>
                <a:latin typeface="Arial"/>
                <a:cs typeface="Arial"/>
              </a:rPr>
              <a:t>Vikalo</a:t>
            </a:r>
            <a:endParaRPr lang="en-US" sz="2000" dirty="0">
              <a:solidFill>
                <a:srgbClr val="000000"/>
              </a:solidFill>
              <a:latin typeface="Arial"/>
              <a:cs typeface="Arial"/>
            </a:endParaRPr>
          </a:p>
        </p:txBody>
      </p:sp>
    </p:spTree>
    <p:extLst>
      <p:ext uri="{BB962C8B-B14F-4D97-AF65-F5344CB8AC3E}">
        <p14:creationId xmlns:p14="http://schemas.microsoft.com/office/powerpoint/2010/main" xmlns="" val="3564197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err="1">
                <a:solidFill>
                  <a:schemeClr val="bg1">
                    <a:lumMod val="50000"/>
                  </a:schemeClr>
                </a:solidFill>
              </a:rPr>
              <a:t>Powerline</a:t>
            </a:r>
            <a:r>
              <a:rPr lang="en-US" dirty="0">
                <a:solidFill>
                  <a:schemeClr val="bg1">
                    <a:lumMod val="50000"/>
                  </a:schemeClr>
                </a:solidFill>
              </a:rPr>
              <a:t> Communications for Enabling Smart Grid Applications</a:t>
            </a:r>
          </a:p>
          <a:p>
            <a:pPr>
              <a:lnSpc>
                <a:spcPct val="100000"/>
              </a:lnSpc>
              <a:spcAft>
                <a:spcPts val="1200"/>
              </a:spcAft>
            </a:pPr>
            <a:r>
              <a:rPr lang="en-US" dirty="0" smtClean="0"/>
              <a:t>Contributions</a:t>
            </a:r>
          </a:p>
          <a:p>
            <a:pPr lvl="1">
              <a:lnSpc>
                <a:spcPct val="100000"/>
              </a:lnSpc>
            </a:pPr>
            <a:r>
              <a:rPr lang="en-US" dirty="0"/>
              <a:t>Nonparametric mitigation of asynchronous impulsive noise</a:t>
            </a:r>
          </a:p>
          <a:p>
            <a:pPr lvl="1">
              <a:lnSpc>
                <a:spcPct val="100000"/>
              </a:lnSpc>
            </a:pPr>
            <a:r>
              <a:rPr lang="en-US" dirty="0">
                <a:solidFill>
                  <a:schemeClr val="bg1">
                    <a:lumMod val="50000"/>
                  </a:schemeClr>
                </a:solidFill>
              </a:rPr>
              <a:t>Nonparametric mitigation of periodic impulsive noise</a:t>
            </a:r>
          </a:p>
          <a:p>
            <a:pPr lvl="1">
              <a:lnSpc>
                <a:spcPct val="100000"/>
              </a:lnSpc>
              <a:spcAft>
                <a:spcPts val="600"/>
              </a:spcAft>
            </a:pPr>
            <a:r>
              <a:rPr lang="en-US" dirty="0" smtClean="0">
                <a:solidFill>
                  <a:schemeClr val="bg1">
                    <a:lumMod val="50000"/>
                  </a:schemeClr>
                </a:solidFill>
              </a:rPr>
              <a:t>Time-frequency modulation </a:t>
            </a:r>
            <a:r>
              <a:rPr lang="en-US" dirty="0">
                <a:solidFill>
                  <a:schemeClr val="bg1">
                    <a:lumMod val="50000"/>
                  </a:schemeClr>
                </a:solidFill>
              </a:rPr>
              <a:t>diversity to combat periodic impulsive </a:t>
            </a:r>
            <a:r>
              <a:rPr lang="en-US" dirty="0" smtClean="0">
                <a:solidFill>
                  <a:schemeClr val="bg1">
                    <a:lumMod val="50000"/>
                  </a:schemeClr>
                </a:solidFill>
              </a:rPr>
              <a:t>noise</a:t>
            </a:r>
          </a:p>
          <a:p>
            <a:pPr>
              <a:spcBef>
                <a:spcPts val="624"/>
              </a:spcBef>
            </a:pPr>
            <a:r>
              <a:rPr lang="en-US" dirty="0" smtClean="0">
                <a:solidFill>
                  <a:srgbClr val="7F7F7F"/>
                </a:solidFill>
              </a:rPr>
              <a:t>Conclusion</a:t>
            </a:r>
          </a:p>
        </p:txBody>
      </p:sp>
      <p:sp>
        <p:nvSpPr>
          <p:cNvPr id="4" name="Slide Number Placeholder 3"/>
          <p:cNvSpPr>
            <a:spLocks noGrp="1"/>
          </p:cNvSpPr>
          <p:nvPr>
            <p:ph type="sldNum" sz="quarter" idx="12"/>
          </p:nvPr>
        </p:nvSpPr>
        <p:spPr/>
        <p:txBody>
          <a:bodyPr/>
          <a:lstStyle/>
          <a:p>
            <a:fld id="{CB43ADCC-673B-EF4A-8B2D-B090A931D133}" type="slidenum">
              <a:rPr lang="en-US" smtClean="0"/>
              <a:pPr/>
              <a:t>9</a:t>
            </a:fld>
            <a:endParaRPr lang="en-US"/>
          </a:p>
        </p:txBody>
      </p:sp>
    </p:spTree>
    <p:extLst>
      <p:ext uri="{BB962C8B-B14F-4D97-AF65-F5344CB8AC3E}">
        <p14:creationId xmlns:p14="http://schemas.microsoft.com/office/powerpoint/2010/main" xmlns="" val="359531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Asynchronous Impulsive Noise Modeling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45733098"/>
              </p:ext>
            </p:extLst>
          </p:nvPr>
        </p:nvGraphicFramePr>
        <p:xfrm>
          <a:off x="513439" y="1206468"/>
          <a:ext cx="8079958" cy="4737919"/>
        </p:xfrm>
        <a:graphic>
          <a:graphicData uri="http://schemas.openxmlformats.org/drawingml/2006/table">
            <a:tbl>
              <a:tblPr firstRow="1" bandRow="1">
                <a:tableStyleId>{74C1A8A3-306A-4EB7-A6B1-4F7E0EB9C5D6}</a:tableStyleId>
              </a:tblPr>
              <a:tblGrid>
                <a:gridCol w="1053909"/>
                <a:gridCol w="1297117"/>
                <a:gridCol w="3431956"/>
                <a:gridCol w="2296976"/>
              </a:tblGrid>
              <a:tr h="370840">
                <a:tc>
                  <a:txBody>
                    <a:bodyPr/>
                    <a:lstStyle/>
                    <a:p>
                      <a:pPr algn="ctr"/>
                      <a:endParaRPr lang="en-US" sz="200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gradFill flip="none" rotWithShape="1">
                      <a:gsLst>
                        <a:gs pos="0">
                          <a:schemeClr val="tx2">
                            <a:lumMod val="20000"/>
                            <a:lumOff val="80000"/>
                          </a:schemeClr>
                        </a:gs>
                        <a:gs pos="100000">
                          <a:prstClr val="white"/>
                        </a:gs>
                      </a:gsLst>
                      <a:lin ang="5400000" scaled="0"/>
                      <a:tileRect/>
                    </a:gradFill>
                  </a:tcPr>
                </a:tc>
                <a:tc>
                  <a:txBody>
                    <a:bodyPr/>
                    <a:lstStyle/>
                    <a:p>
                      <a:pPr algn="ctr"/>
                      <a:r>
                        <a:rPr lang="en-US" sz="2000" dirty="0" smtClean="0">
                          <a:solidFill>
                            <a:schemeClr val="tx1"/>
                          </a:solidFill>
                          <a:latin typeface="Arial Narrow"/>
                          <a:cs typeface="Arial Narrow"/>
                        </a:rPr>
                        <a:t>Model</a:t>
                      </a:r>
                      <a:endParaRPr lang="en-US" sz="200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gradFill flip="none" rotWithShape="1">
                      <a:gsLst>
                        <a:gs pos="0">
                          <a:schemeClr val="tx2">
                            <a:lumMod val="20000"/>
                            <a:lumOff val="80000"/>
                          </a:schemeClr>
                        </a:gs>
                        <a:gs pos="100000">
                          <a:prstClr val="white"/>
                        </a:gs>
                      </a:gsLst>
                      <a:lin ang="5400000" scaled="0"/>
                      <a:tileRect/>
                    </a:gradFill>
                  </a:tcPr>
                </a:tc>
                <a:tc>
                  <a:txBody>
                    <a:bodyPr/>
                    <a:lstStyle/>
                    <a:p>
                      <a:pPr algn="ctr"/>
                      <a:r>
                        <a:rPr lang="en-US" sz="2000" dirty="0" smtClean="0">
                          <a:solidFill>
                            <a:schemeClr val="tx1"/>
                          </a:solidFill>
                          <a:latin typeface="Arial Narrow"/>
                          <a:cs typeface="Arial Narrow"/>
                        </a:rPr>
                        <a:t>Distribution</a:t>
                      </a: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prstClr val="white"/>
                        </a:gs>
                      </a:gsLst>
                      <a:lin ang="5400000" scaled="0"/>
                      <a:tileRect/>
                    </a:gradFill>
                  </a:tcPr>
                </a:tc>
                <a:tc>
                  <a:txBody>
                    <a:bodyPr/>
                    <a:lstStyle/>
                    <a:p>
                      <a:pPr algn="ctr"/>
                      <a:r>
                        <a:rPr lang="en-US" sz="2000" dirty="0" smtClean="0">
                          <a:solidFill>
                            <a:schemeClr val="tx1"/>
                          </a:solidFill>
                          <a:latin typeface="Arial Narrow"/>
                          <a:cs typeface="Arial Narrow"/>
                        </a:rPr>
                        <a:t>Synthesized</a:t>
                      </a:r>
                      <a:r>
                        <a:rPr lang="en-US" sz="2000" baseline="0" dirty="0" smtClean="0">
                          <a:solidFill>
                            <a:schemeClr val="tx1"/>
                          </a:solidFill>
                          <a:latin typeface="Arial Narrow"/>
                          <a:cs typeface="Arial Narrow"/>
                        </a:rPr>
                        <a:t> Noise</a:t>
                      </a: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prstClr val="white"/>
                        </a:gs>
                      </a:gsLst>
                      <a:lin ang="5400000" scaled="0"/>
                      <a:tileRect/>
                    </a:gradFill>
                  </a:tcPr>
                </a:tc>
              </a:tr>
              <a:tr h="1464055">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1</a:t>
                      </a:r>
                      <a:r>
                        <a:rPr lang="en-US" sz="2000" baseline="30000" dirty="0" smtClean="0">
                          <a:solidFill>
                            <a:schemeClr val="tx1"/>
                          </a:solidFill>
                          <a:latin typeface="Arial Narrow"/>
                          <a:cs typeface="Arial Narrow"/>
                        </a:rPr>
                        <a:t>st </a:t>
                      </a:r>
                      <a:r>
                        <a:rPr lang="en-US" sz="2000" dirty="0" smtClean="0">
                          <a:solidFill>
                            <a:schemeClr val="tx1"/>
                          </a:solidFill>
                          <a:latin typeface="Arial Narrow"/>
                          <a:cs typeface="Arial Narrow"/>
                        </a:rPr>
                        <a:t>Order</a:t>
                      </a:r>
                      <a:br>
                        <a:rPr lang="en-US" sz="2000" dirty="0" smtClean="0">
                          <a:solidFill>
                            <a:schemeClr val="tx1"/>
                          </a:solidFill>
                          <a:latin typeface="Arial Narrow"/>
                          <a:cs typeface="Arial Narrow"/>
                        </a:rPr>
                      </a:br>
                      <a:r>
                        <a:rPr lang="en-US" sz="1100" dirty="0" smtClean="0">
                          <a:solidFill>
                            <a:schemeClr val="tx1"/>
                          </a:solidFill>
                          <a:latin typeface="Arial Narrow"/>
                          <a:cs typeface="Arial Narrow"/>
                        </a:rPr>
                        <a:t>[</a:t>
                      </a:r>
                      <a:r>
                        <a:rPr lang="en-US" sz="1100" i="1" dirty="0" smtClean="0">
                          <a:solidFill>
                            <a:schemeClr val="tx1"/>
                          </a:solidFill>
                          <a:latin typeface="Arial Narrow"/>
                          <a:cs typeface="Arial Narrow"/>
                        </a:rPr>
                        <a:t>Nassar11</a:t>
                      </a:r>
                      <a:r>
                        <a:rPr lang="en-US" sz="1100" dirty="0" smtClean="0">
                          <a:solidFill>
                            <a:schemeClr val="tx1"/>
                          </a:solidFill>
                          <a:latin typeface="Arial Narrow"/>
                          <a:cs typeface="Arial Narrow"/>
                        </a:rPr>
                        <a:t>]</a:t>
                      </a:r>
                      <a:endParaRPr lang="en-US" sz="160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Gaussian Mixture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c>
                  <a:txBody>
                    <a:bodyPr/>
                    <a:lstStyle/>
                    <a:p>
                      <a:pPr algn="ct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noFill/>
                  </a:tcPr>
                </a:tc>
                <a:tc>
                  <a:txBody>
                    <a:bodyPr/>
                    <a:lstStyle/>
                    <a:p>
                      <a:pPr algn="ct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noFill/>
                  </a:tcPr>
                </a:tc>
              </a:tr>
              <a:tr h="1553647">
                <a:tc vMerge="1">
                  <a:txBody>
                    <a:bodyPr/>
                    <a:lstStyle/>
                    <a:p>
                      <a:pPr algn="ctr"/>
                      <a:endParaRPr lang="en-US" sz="2000" dirty="0">
                        <a:solidFill>
                          <a:schemeClr val="tx1"/>
                        </a:solidFill>
                        <a:latin typeface="Arial Narrow"/>
                        <a:cs typeface="Arial Narrow"/>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Middleton Class A</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323977">
                <a:tc>
                  <a:txBody>
                    <a:bodyPr/>
                    <a:lstStyle/>
                    <a:p>
                      <a:pPr algn="ctr"/>
                      <a:r>
                        <a:rPr lang="en-US" sz="2000" dirty="0" smtClean="0">
                          <a:solidFill>
                            <a:schemeClr val="tx1"/>
                          </a:solidFill>
                          <a:latin typeface="Arial Narrow"/>
                          <a:cs typeface="Arial Narrow"/>
                        </a:rPr>
                        <a:t>2</a:t>
                      </a:r>
                      <a:r>
                        <a:rPr lang="en-US" sz="2000" baseline="30000" dirty="0" smtClean="0">
                          <a:solidFill>
                            <a:schemeClr val="tx1"/>
                          </a:solidFill>
                          <a:latin typeface="Arial Narrow"/>
                          <a:cs typeface="Arial Narrow"/>
                        </a:rPr>
                        <a:t>nd</a:t>
                      </a:r>
                      <a:r>
                        <a:rPr lang="en-US" sz="2000" baseline="0" dirty="0" smtClean="0">
                          <a:solidFill>
                            <a:schemeClr val="tx1"/>
                          </a:solidFill>
                          <a:latin typeface="Arial Narrow"/>
                          <a:cs typeface="Arial Narrow"/>
                        </a:rPr>
                        <a:t> </a:t>
                      </a:r>
                      <a:r>
                        <a:rPr lang="en-US" sz="2000" dirty="0" smtClean="0">
                          <a:solidFill>
                            <a:schemeClr val="tx1"/>
                          </a:solidFill>
                          <a:latin typeface="Arial Narrow"/>
                          <a:cs typeface="Arial Narrow"/>
                        </a:rPr>
                        <a:t>Order</a:t>
                      </a:r>
                    </a:p>
                    <a:p>
                      <a:pPr algn="ctr"/>
                      <a:r>
                        <a:rPr lang="en-US" sz="1100" dirty="0" smtClean="0">
                          <a:solidFill>
                            <a:schemeClr val="tx1"/>
                          </a:solidFill>
                          <a:latin typeface="Arial Narrow"/>
                          <a:cs typeface="Arial Narrow"/>
                        </a:rPr>
                        <a:t>[</a:t>
                      </a:r>
                      <a:r>
                        <a:rPr lang="en-US" sz="1100" i="1" dirty="0" smtClean="0">
                          <a:solidFill>
                            <a:schemeClr val="tx1"/>
                          </a:solidFill>
                          <a:latin typeface="Arial Narrow"/>
                          <a:cs typeface="Arial Narrow"/>
                        </a:rPr>
                        <a:t>Zimmermann02</a:t>
                      </a:r>
                      <a:r>
                        <a:rPr lang="en-US" sz="1100" dirty="0" smtClean="0">
                          <a:solidFill>
                            <a:schemeClr val="tx1"/>
                          </a:solidFill>
                          <a:latin typeface="Arial Narrow"/>
                          <a:cs typeface="Arial Narrow"/>
                        </a:rPr>
                        <a:t>]</a:t>
                      </a:r>
                      <a:endParaRPr lang="en-US" sz="200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Hidden</a:t>
                      </a:r>
                      <a:r>
                        <a:rPr lang="en-US" sz="2000" baseline="0" dirty="0" smtClean="0">
                          <a:solidFill>
                            <a:schemeClr val="tx1"/>
                          </a:solidFill>
                          <a:latin typeface="Arial Narrow"/>
                          <a:cs typeface="Arial Narrow"/>
                        </a:rPr>
                        <a:t> Markov</a:t>
                      </a:r>
                      <a:endParaRPr lang="en-US" sz="2000" dirty="0" smtClean="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c>
                  <a:txBody>
                    <a:bodyPr/>
                    <a:lstStyle/>
                    <a:p>
                      <a:pPr algn="ct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noFill/>
                  </a:tcPr>
                </a:tc>
                <a:tc>
                  <a:txBody>
                    <a:bodyPr/>
                    <a:lstStyle/>
                    <a:p>
                      <a:pPr algn="ct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noFill/>
                  </a:tcPr>
                </a:tc>
              </a:tr>
            </a:tbl>
          </a:graphicData>
        </a:graphic>
      </p:graphicFrame>
      <p:sp>
        <p:nvSpPr>
          <p:cNvPr id="4" name="Slide Number Placeholder 3"/>
          <p:cNvSpPr>
            <a:spLocks noGrp="1"/>
          </p:cNvSpPr>
          <p:nvPr>
            <p:ph type="sldNum" sz="quarter" idx="12"/>
          </p:nvPr>
        </p:nvSpPr>
        <p:spPr/>
        <p:txBody>
          <a:bodyPr/>
          <a:lstStyle/>
          <a:p>
            <a:fld id="{CB43ADCC-673B-EF4A-8B2D-B090A931D133}" type="slidenum">
              <a:rPr lang="en-US" smtClean="0"/>
              <a:pPr/>
              <a:t>10</a:t>
            </a:fld>
            <a:endParaRPr lang="en-US"/>
          </a:p>
        </p:txBody>
      </p:sp>
      <p:grpSp>
        <p:nvGrpSpPr>
          <p:cNvPr id="22" name="Group 21"/>
          <p:cNvGrpSpPr/>
          <p:nvPr/>
        </p:nvGrpSpPr>
        <p:grpSpPr>
          <a:xfrm>
            <a:off x="2905301" y="3253326"/>
            <a:ext cx="3311832" cy="1243262"/>
            <a:chOff x="1795555" y="3850844"/>
            <a:chExt cx="3311832" cy="1243262"/>
          </a:xfrm>
        </p:grpSpPr>
        <p:pic>
          <p:nvPicPr>
            <p:cNvPr id="8" name="Picture 7"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23870" y="3850844"/>
              <a:ext cx="3283517" cy="548886"/>
            </a:xfrm>
            <a:prstGeom prst="rect">
              <a:avLst/>
            </a:prstGeom>
          </p:spPr>
        </p:pic>
        <p:grpSp>
          <p:nvGrpSpPr>
            <p:cNvPr id="21" name="Group 20"/>
            <p:cNvGrpSpPr/>
            <p:nvPr/>
          </p:nvGrpSpPr>
          <p:grpSpPr>
            <a:xfrm>
              <a:off x="1795555" y="4453770"/>
              <a:ext cx="1823768" cy="640336"/>
              <a:chOff x="1795555" y="4453770"/>
              <a:chExt cx="1823768" cy="640336"/>
            </a:xfrm>
          </p:grpSpPr>
          <p:sp>
            <p:nvSpPr>
              <p:cNvPr id="11" name="TextBox 10"/>
              <p:cNvSpPr txBox="1"/>
              <p:nvPr/>
            </p:nvSpPr>
            <p:spPr>
              <a:xfrm>
                <a:off x="1971258" y="4453770"/>
                <a:ext cx="1648065" cy="338554"/>
              </a:xfrm>
              <a:prstGeom prst="rect">
                <a:avLst/>
              </a:prstGeom>
              <a:noFill/>
            </p:spPr>
            <p:txBody>
              <a:bodyPr wrap="square" rtlCol="0">
                <a:spAutoFit/>
              </a:bodyPr>
              <a:lstStyle/>
              <a:p>
                <a:r>
                  <a:rPr lang="en-US" sz="1600" dirty="0" smtClean="0">
                    <a:latin typeface="Arial Narrow"/>
                    <a:cs typeface="Arial Narrow"/>
                  </a:rPr>
                  <a:t>- Overlap index</a:t>
                </a:r>
                <a:endParaRPr lang="en-US" sz="1600" dirty="0">
                  <a:latin typeface="Arial Narrow"/>
                  <a:cs typeface="Arial Narrow"/>
                </a:endParaRPr>
              </a:p>
            </p:txBody>
          </p:sp>
          <p:pic>
            <p:nvPicPr>
              <p:cNvPr id="13" name="Picture 12"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95555" y="4545021"/>
                <a:ext cx="165100" cy="177800"/>
              </a:xfrm>
              <a:prstGeom prst="rect">
                <a:avLst/>
              </a:prstGeom>
            </p:spPr>
          </p:pic>
          <p:sp>
            <p:nvSpPr>
              <p:cNvPr id="12" name="TextBox 11"/>
              <p:cNvSpPr txBox="1"/>
              <p:nvPr/>
            </p:nvSpPr>
            <p:spPr>
              <a:xfrm>
                <a:off x="1972680" y="4755552"/>
                <a:ext cx="1430457" cy="338554"/>
              </a:xfrm>
              <a:prstGeom prst="rect">
                <a:avLst/>
              </a:prstGeom>
              <a:noFill/>
            </p:spPr>
            <p:txBody>
              <a:bodyPr wrap="square" rtlCol="0">
                <a:spAutoFit/>
              </a:bodyPr>
              <a:lstStyle/>
              <a:p>
                <a:r>
                  <a:rPr lang="en-US" sz="1600" dirty="0" smtClean="0">
                    <a:solidFill>
                      <a:srgbClr val="000000"/>
                    </a:solidFill>
                    <a:latin typeface="Arial Narrow"/>
                    <a:cs typeface="Arial Narrow"/>
                  </a:rPr>
                  <a:t>- Mean intensity</a:t>
                </a:r>
                <a:endParaRPr lang="en-US" sz="1600" dirty="0">
                  <a:solidFill>
                    <a:srgbClr val="000000"/>
                  </a:solidFill>
                  <a:latin typeface="Arial Narrow"/>
                  <a:cs typeface="Arial Narrow"/>
                </a:endParaRPr>
              </a:p>
            </p:txBody>
          </p:sp>
          <p:pic>
            <p:nvPicPr>
              <p:cNvPr id="15" name="Picture 14"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09066" y="4842240"/>
                <a:ext cx="165100" cy="177800"/>
              </a:xfrm>
              <a:prstGeom prst="rect">
                <a:avLst/>
              </a:prstGeom>
            </p:spPr>
          </p:pic>
        </p:grpSp>
      </p:grpSp>
      <p:grpSp>
        <p:nvGrpSpPr>
          <p:cNvPr id="20" name="Group 19"/>
          <p:cNvGrpSpPr/>
          <p:nvPr/>
        </p:nvGrpSpPr>
        <p:grpSpPr>
          <a:xfrm>
            <a:off x="2945869" y="1676586"/>
            <a:ext cx="3136144" cy="1321040"/>
            <a:chOff x="1822610" y="2024622"/>
            <a:chExt cx="3136144" cy="1321040"/>
          </a:xfrm>
        </p:grpSpPr>
        <p:pic>
          <p:nvPicPr>
            <p:cNvPr id="6" name="Picture 5"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822610" y="2024622"/>
              <a:ext cx="2649691" cy="670952"/>
            </a:xfrm>
            <a:prstGeom prst="rect">
              <a:avLst/>
            </a:prstGeom>
          </p:spPr>
        </p:pic>
        <p:grpSp>
          <p:nvGrpSpPr>
            <p:cNvPr id="19" name="Group 18"/>
            <p:cNvGrpSpPr/>
            <p:nvPr/>
          </p:nvGrpSpPr>
          <p:grpSpPr>
            <a:xfrm>
              <a:off x="1851237" y="2695574"/>
              <a:ext cx="3107517" cy="650088"/>
              <a:chOff x="1851237" y="2695574"/>
              <a:chExt cx="3107517" cy="650088"/>
            </a:xfrm>
          </p:grpSpPr>
          <p:sp>
            <p:nvSpPr>
              <p:cNvPr id="17" name="TextBox 16"/>
              <p:cNvSpPr txBox="1"/>
              <p:nvPr/>
            </p:nvSpPr>
            <p:spPr>
              <a:xfrm>
                <a:off x="2106352" y="2695574"/>
                <a:ext cx="1636361" cy="338554"/>
              </a:xfrm>
              <a:prstGeom prst="rect">
                <a:avLst/>
              </a:prstGeom>
              <a:noFill/>
            </p:spPr>
            <p:txBody>
              <a:bodyPr wrap="square" rtlCol="0">
                <a:spAutoFit/>
              </a:bodyPr>
              <a:lstStyle/>
              <a:p>
                <a:r>
                  <a:rPr lang="en-US" sz="1600" dirty="0" smtClean="0">
                    <a:latin typeface="Arial Narrow"/>
                    <a:cs typeface="Arial Narrow"/>
                  </a:rPr>
                  <a:t>- Mixing probability</a:t>
                </a:r>
              </a:p>
            </p:txBody>
          </p:sp>
          <p:sp>
            <p:nvSpPr>
              <p:cNvPr id="18" name="TextBox 17"/>
              <p:cNvSpPr txBox="1"/>
              <p:nvPr/>
            </p:nvSpPr>
            <p:spPr>
              <a:xfrm>
                <a:off x="2110119" y="3007108"/>
                <a:ext cx="2848635" cy="338554"/>
              </a:xfrm>
              <a:prstGeom prst="rect">
                <a:avLst/>
              </a:prstGeom>
              <a:noFill/>
            </p:spPr>
            <p:txBody>
              <a:bodyPr wrap="square" rtlCol="0">
                <a:spAutoFit/>
              </a:bodyPr>
              <a:lstStyle/>
              <a:p>
                <a:r>
                  <a:rPr lang="en-US" sz="1600" dirty="0" smtClean="0">
                    <a:latin typeface="Arial Narrow"/>
                    <a:cs typeface="Arial Narrow"/>
                  </a:rPr>
                  <a:t>- Variance of Gaussian components</a:t>
                </a:r>
              </a:p>
            </p:txBody>
          </p:sp>
          <p:pic>
            <p:nvPicPr>
              <p:cNvPr id="3" name="Picture 2"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851237" y="2814934"/>
                <a:ext cx="215900" cy="1524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851237" y="3119314"/>
                <a:ext cx="215900" cy="165100"/>
              </a:xfrm>
              <a:prstGeom prst="rect">
                <a:avLst/>
              </a:prstGeom>
            </p:spPr>
          </p:pic>
        </p:grpSp>
      </p:grpSp>
      <p:grpSp>
        <p:nvGrpSpPr>
          <p:cNvPr id="71" name="Group 70"/>
          <p:cNvGrpSpPr/>
          <p:nvPr/>
        </p:nvGrpSpPr>
        <p:grpSpPr>
          <a:xfrm>
            <a:off x="3229177" y="4901790"/>
            <a:ext cx="2391752" cy="980458"/>
            <a:chOff x="3512929" y="5199010"/>
            <a:chExt cx="2391752" cy="980458"/>
          </a:xfrm>
        </p:grpSpPr>
        <p:sp>
          <p:nvSpPr>
            <p:cNvPr id="23" name="Oval 22"/>
            <p:cNvSpPr/>
            <p:nvPr/>
          </p:nvSpPr>
          <p:spPr>
            <a:xfrm>
              <a:off x="3971944" y="5199010"/>
              <a:ext cx="377007" cy="37700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Narrow"/>
                  <a:ea typeface="+mn-ea"/>
                  <a:cs typeface="Arial Narrow"/>
                </a:rPr>
                <a:t>1</a:t>
              </a:r>
            </a:p>
          </p:txBody>
        </p:sp>
        <p:sp>
          <p:nvSpPr>
            <p:cNvPr id="24" name="Oval 23"/>
            <p:cNvSpPr/>
            <p:nvPr/>
          </p:nvSpPr>
          <p:spPr>
            <a:xfrm>
              <a:off x="4941392" y="5199010"/>
              <a:ext cx="377007" cy="37700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Narrow"/>
                  <a:ea typeface="+mn-ea"/>
                  <a:cs typeface="Arial Narrow"/>
                </a:rPr>
                <a:t>2</a:t>
              </a:r>
            </a:p>
          </p:txBody>
        </p:sp>
        <p:cxnSp>
          <p:nvCxnSpPr>
            <p:cNvPr id="25" name="Straight Arrow Connector 37"/>
            <p:cNvCxnSpPr>
              <a:stCxn id="23" idx="7"/>
              <a:endCxn id="24" idx="1"/>
            </p:cNvCxnSpPr>
            <p:nvPr/>
          </p:nvCxnSpPr>
          <p:spPr>
            <a:xfrm rot="5400000" flipH="1" flipV="1">
              <a:off x="4645171" y="4902790"/>
              <a:ext cx="12700" cy="702863"/>
            </a:xfrm>
            <a:prstGeom prst="curvedConnector3">
              <a:avLst>
                <a:gd name="adj1" fmla="val 2234732"/>
              </a:avLst>
            </a:prstGeom>
            <a:noFill/>
            <a:ln w="12700" cap="flat" cmpd="sng" algn="ctr">
              <a:solidFill>
                <a:schemeClr val="tx1"/>
              </a:solidFill>
              <a:prstDash val="solid"/>
              <a:headEnd type="none"/>
              <a:tailEnd type="triangle"/>
            </a:ln>
            <a:effectLst/>
          </p:spPr>
        </p:cxnSp>
        <p:cxnSp>
          <p:nvCxnSpPr>
            <p:cNvPr id="27" name="Straight Arrow Connector 26"/>
            <p:cNvCxnSpPr>
              <a:stCxn id="24" idx="4"/>
            </p:cNvCxnSpPr>
            <p:nvPr/>
          </p:nvCxnSpPr>
          <p:spPr>
            <a:xfrm>
              <a:off x="5129895" y="5576018"/>
              <a:ext cx="0" cy="274898"/>
            </a:xfrm>
            <a:prstGeom prst="straightConnector1">
              <a:avLst/>
            </a:prstGeom>
            <a:noFill/>
            <a:ln w="12700" cap="flat" cmpd="sng" algn="ctr">
              <a:solidFill>
                <a:srgbClr val="1F497D"/>
              </a:solidFill>
              <a:prstDash val="dash"/>
              <a:headEnd type="none"/>
              <a:tailEnd type="triangle"/>
            </a:ln>
            <a:effectLst/>
          </p:spPr>
        </p:cxnSp>
        <p:cxnSp>
          <p:nvCxnSpPr>
            <p:cNvPr id="28" name="Straight Arrow Connector 27"/>
            <p:cNvCxnSpPr/>
            <p:nvPr/>
          </p:nvCxnSpPr>
          <p:spPr>
            <a:xfrm>
              <a:off x="4166084" y="5576017"/>
              <a:ext cx="0" cy="274898"/>
            </a:xfrm>
            <a:prstGeom prst="straightConnector1">
              <a:avLst/>
            </a:prstGeom>
            <a:noFill/>
            <a:ln w="12700" cap="flat" cmpd="sng" algn="ctr">
              <a:solidFill>
                <a:schemeClr val="tx2"/>
              </a:solidFill>
              <a:prstDash val="dash"/>
              <a:headEnd type="none"/>
              <a:tailEnd type="triangle"/>
            </a:ln>
            <a:effectLst/>
          </p:spPr>
        </p:cxnSp>
        <p:cxnSp>
          <p:nvCxnSpPr>
            <p:cNvPr id="29" name="Straight Connector 62"/>
            <p:cNvCxnSpPr>
              <a:cxnSpLocks noChangeAspect="1"/>
              <a:stCxn id="24" idx="7"/>
              <a:endCxn id="24" idx="5"/>
            </p:cNvCxnSpPr>
            <p:nvPr/>
          </p:nvCxnSpPr>
          <p:spPr>
            <a:xfrm rot="16200000" flipH="1">
              <a:off x="5129895" y="5387513"/>
              <a:ext cx="266585" cy="12700"/>
            </a:xfrm>
            <a:prstGeom prst="curvedConnector5">
              <a:avLst>
                <a:gd name="adj1" fmla="val -85751"/>
                <a:gd name="adj2" fmla="val 2737969"/>
                <a:gd name="adj3" fmla="val 185751"/>
              </a:avLst>
            </a:prstGeom>
            <a:noFill/>
            <a:ln w="12700" cap="flat" cmpd="sng" algn="ctr">
              <a:solidFill>
                <a:schemeClr val="tx1"/>
              </a:solidFill>
              <a:prstDash val="solid"/>
              <a:headEnd type="none"/>
              <a:tailEnd type="triangle"/>
            </a:ln>
            <a:effectLst/>
          </p:spPr>
        </p:cxnSp>
        <p:cxnSp>
          <p:nvCxnSpPr>
            <p:cNvPr id="30" name="Straight Connector 62"/>
            <p:cNvCxnSpPr>
              <a:cxnSpLocks noChangeAspect="1"/>
              <a:stCxn id="23" idx="1"/>
              <a:endCxn id="23" idx="3"/>
            </p:cNvCxnSpPr>
            <p:nvPr/>
          </p:nvCxnSpPr>
          <p:spPr>
            <a:xfrm rot="16200000" flipH="1">
              <a:off x="3893862" y="5387513"/>
              <a:ext cx="266585" cy="12700"/>
            </a:xfrm>
            <a:prstGeom prst="curvedConnector5">
              <a:avLst>
                <a:gd name="adj1" fmla="val -85751"/>
                <a:gd name="adj2" fmla="val -2659244"/>
                <a:gd name="adj3" fmla="val 185751"/>
              </a:avLst>
            </a:prstGeom>
            <a:noFill/>
            <a:ln w="12700" cap="flat" cmpd="sng" algn="ctr">
              <a:solidFill>
                <a:schemeClr val="tx1"/>
              </a:solidFill>
              <a:prstDash val="solid"/>
              <a:headEnd type="none"/>
              <a:tailEnd type="triangle"/>
            </a:ln>
            <a:effectLst/>
          </p:spPr>
        </p:cxnSp>
        <p:cxnSp>
          <p:nvCxnSpPr>
            <p:cNvPr id="41" name="Straight Arrow Connector 37"/>
            <p:cNvCxnSpPr>
              <a:stCxn id="23" idx="5"/>
              <a:endCxn id="24" idx="3"/>
            </p:cNvCxnSpPr>
            <p:nvPr/>
          </p:nvCxnSpPr>
          <p:spPr>
            <a:xfrm rot="16200000" flipH="1">
              <a:off x="4645171" y="5169374"/>
              <a:ext cx="12700" cy="702863"/>
            </a:xfrm>
            <a:prstGeom prst="curvedConnector3">
              <a:avLst>
                <a:gd name="adj1" fmla="val 2234732"/>
              </a:avLst>
            </a:prstGeom>
            <a:noFill/>
            <a:ln w="12700" cap="flat" cmpd="sng" algn="ctr">
              <a:solidFill>
                <a:schemeClr val="tx1"/>
              </a:solidFill>
              <a:prstDash val="solid"/>
              <a:headEnd type="triangle"/>
              <a:tailEnd type="none"/>
            </a:ln>
            <a:effectLst/>
          </p:spPr>
        </p:cxnSp>
        <p:pic>
          <p:nvPicPr>
            <p:cNvPr id="45" name="Picture 44"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512929" y="5911958"/>
              <a:ext cx="1054100" cy="254000"/>
            </a:xfrm>
            <a:prstGeom prst="rect">
              <a:avLst/>
            </a:prstGeom>
          </p:spPr>
        </p:pic>
        <p:pic>
          <p:nvPicPr>
            <p:cNvPr id="46" name="Picture 45" descr="latex-image-1.pdf"/>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850581" y="5925468"/>
              <a:ext cx="1054100" cy="254000"/>
            </a:xfrm>
            <a:prstGeom prst="rect">
              <a:avLst/>
            </a:prstGeom>
          </p:spPr>
        </p:pic>
      </p:grpSp>
      <p:pic>
        <p:nvPicPr>
          <p:cNvPr id="47" name="Picture 46" descr="gmNoise.pdf"/>
          <p:cNvPicPr>
            <a:picLocks noChangeAspect="1"/>
          </p:cNvPicPr>
          <p:nvPr/>
        </p:nvPicPr>
        <p:blipFill rotWithShape="1">
          <a:blip r:embed="rId11">
            <a:extLst>
              <a:ext uri="{28A0092B-C50C-407E-A947-70E740481C1C}">
                <a14:useLocalDpi xmlns:a14="http://schemas.microsoft.com/office/drawing/2010/main" xmlns="" val="0"/>
              </a:ext>
            </a:extLst>
          </a:blip>
          <a:srcRect l="31983" t="11447" r="26598" b="25810"/>
          <a:stretch/>
        </p:blipFill>
        <p:spPr>
          <a:xfrm>
            <a:off x="6445142" y="1766609"/>
            <a:ext cx="1972603" cy="1187290"/>
          </a:xfrm>
          <a:prstGeom prst="rect">
            <a:avLst/>
          </a:prstGeom>
        </p:spPr>
      </p:pic>
      <p:grpSp>
        <p:nvGrpSpPr>
          <p:cNvPr id="56" name="Group 55"/>
          <p:cNvGrpSpPr/>
          <p:nvPr/>
        </p:nvGrpSpPr>
        <p:grpSpPr>
          <a:xfrm>
            <a:off x="6404606" y="1592713"/>
            <a:ext cx="2156830" cy="1273135"/>
            <a:chOff x="6472166" y="1889933"/>
            <a:chExt cx="2156830" cy="1273135"/>
          </a:xfrm>
        </p:grpSpPr>
        <p:cxnSp>
          <p:nvCxnSpPr>
            <p:cNvPr id="49" name="Straight Connector 48"/>
            <p:cNvCxnSpPr/>
            <p:nvPr/>
          </p:nvCxnSpPr>
          <p:spPr>
            <a:xfrm flipV="1">
              <a:off x="6472166" y="2590718"/>
              <a:ext cx="2148255" cy="12716"/>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72166" y="2068377"/>
              <a:ext cx="0" cy="1094691"/>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783292" y="2765554"/>
              <a:ext cx="845704" cy="338554"/>
            </a:xfrm>
            <a:prstGeom prst="rect">
              <a:avLst/>
            </a:prstGeom>
            <a:noFill/>
          </p:spPr>
          <p:txBody>
            <a:bodyPr wrap="none" rtlCol="0">
              <a:spAutoFit/>
            </a:bodyPr>
            <a:lstStyle/>
            <a:p>
              <a:r>
                <a:rPr lang="en-US" sz="1600" dirty="0" smtClean="0">
                  <a:latin typeface="Times New Roman"/>
                  <a:cs typeface="Times New Roman"/>
                </a:rPr>
                <a:t>samples</a:t>
              </a:r>
              <a:endParaRPr lang="en-US" sz="1600" dirty="0">
                <a:latin typeface="Times New Roman"/>
                <a:cs typeface="Times New Roman"/>
              </a:endParaRPr>
            </a:p>
          </p:txBody>
        </p:sp>
        <p:sp>
          <p:nvSpPr>
            <p:cNvPr id="55" name="TextBox 54"/>
            <p:cNvSpPr txBox="1"/>
            <p:nvPr/>
          </p:nvSpPr>
          <p:spPr>
            <a:xfrm>
              <a:off x="6487373" y="1889933"/>
              <a:ext cx="353044" cy="369332"/>
            </a:xfrm>
            <a:prstGeom prst="rect">
              <a:avLst/>
            </a:prstGeom>
            <a:noFill/>
          </p:spPr>
          <p:txBody>
            <a:bodyPr wrap="none" rtlCol="0">
              <a:spAutoFit/>
            </a:bodyPr>
            <a:lstStyle/>
            <a:p>
              <a:r>
                <a:rPr lang="en-US" i="1" dirty="0" smtClean="0">
                  <a:latin typeface="Times New Roman"/>
                  <a:cs typeface="Times New Roman"/>
                </a:rPr>
                <a:t>z</a:t>
              </a:r>
              <a:endParaRPr lang="en-US" i="1" dirty="0">
                <a:latin typeface="Times New Roman"/>
                <a:cs typeface="Times New Roman"/>
              </a:endParaRPr>
            </a:p>
          </p:txBody>
        </p:sp>
      </p:grpSp>
      <p:pic>
        <p:nvPicPr>
          <p:cNvPr id="57" name="Picture 56" descr="mcaNoise.pdf"/>
          <p:cNvPicPr>
            <a:picLocks noChangeAspect="1"/>
          </p:cNvPicPr>
          <p:nvPr/>
        </p:nvPicPr>
        <p:blipFill rotWithShape="1">
          <a:blip r:embed="rId12">
            <a:extLst>
              <a:ext uri="{28A0092B-C50C-407E-A947-70E740481C1C}">
                <a14:useLocalDpi xmlns:a14="http://schemas.microsoft.com/office/drawing/2010/main" xmlns="" val="0"/>
              </a:ext>
            </a:extLst>
          </a:blip>
          <a:srcRect l="21946" t="7678" r="34979" b="29578"/>
          <a:stretch/>
        </p:blipFill>
        <p:spPr>
          <a:xfrm>
            <a:off x="6418118" y="3326838"/>
            <a:ext cx="2013139" cy="1187290"/>
          </a:xfrm>
          <a:prstGeom prst="rect">
            <a:avLst/>
          </a:prstGeom>
        </p:spPr>
      </p:pic>
      <p:grpSp>
        <p:nvGrpSpPr>
          <p:cNvPr id="58" name="Group 57"/>
          <p:cNvGrpSpPr/>
          <p:nvPr/>
        </p:nvGrpSpPr>
        <p:grpSpPr>
          <a:xfrm>
            <a:off x="6404606" y="3219684"/>
            <a:ext cx="2156830" cy="1273135"/>
            <a:chOff x="6472166" y="1889933"/>
            <a:chExt cx="2156830" cy="1273135"/>
          </a:xfrm>
        </p:grpSpPr>
        <p:cxnSp>
          <p:nvCxnSpPr>
            <p:cNvPr id="59" name="Straight Connector 58"/>
            <p:cNvCxnSpPr/>
            <p:nvPr/>
          </p:nvCxnSpPr>
          <p:spPr>
            <a:xfrm flipV="1">
              <a:off x="6472166" y="2590718"/>
              <a:ext cx="2148255" cy="12716"/>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472166" y="2068377"/>
              <a:ext cx="0" cy="1094691"/>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783292" y="2819594"/>
              <a:ext cx="845704" cy="338554"/>
            </a:xfrm>
            <a:prstGeom prst="rect">
              <a:avLst/>
            </a:prstGeom>
            <a:noFill/>
          </p:spPr>
          <p:txBody>
            <a:bodyPr wrap="none" rtlCol="0">
              <a:spAutoFit/>
            </a:bodyPr>
            <a:lstStyle/>
            <a:p>
              <a:r>
                <a:rPr lang="en-US" sz="1600" dirty="0" smtClean="0">
                  <a:latin typeface="Times New Roman"/>
                  <a:cs typeface="Times New Roman"/>
                </a:rPr>
                <a:t>samples</a:t>
              </a:r>
              <a:endParaRPr lang="en-US" sz="1600" dirty="0">
                <a:latin typeface="Times New Roman"/>
                <a:cs typeface="Times New Roman"/>
              </a:endParaRPr>
            </a:p>
          </p:txBody>
        </p:sp>
        <p:sp>
          <p:nvSpPr>
            <p:cNvPr id="62" name="TextBox 61"/>
            <p:cNvSpPr txBox="1"/>
            <p:nvPr/>
          </p:nvSpPr>
          <p:spPr>
            <a:xfrm>
              <a:off x="6487373" y="1889933"/>
              <a:ext cx="353044" cy="369332"/>
            </a:xfrm>
            <a:prstGeom prst="rect">
              <a:avLst/>
            </a:prstGeom>
            <a:noFill/>
          </p:spPr>
          <p:txBody>
            <a:bodyPr wrap="none" rtlCol="0">
              <a:spAutoFit/>
            </a:bodyPr>
            <a:lstStyle/>
            <a:p>
              <a:r>
                <a:rPr lang="en-US" i="1" dirty="0" smtClean="0">
                  <a:latin typeface="Times New Roman"/>
                  <a:cs typeface="Times New Roman"/>
                </a:rPr>
                <a:t>z</a:t>
              </a:r>
              <a:endParaRPr lang="en-US" i="1" dirty="0">
                <a:latin typeface="Times New Roman"/>
                <a:cs typeface="Times New Roman"/>
              </a:endParaRPr>
            </a:p>
          </p:txBody>
        </p:sp>
      </p:grpSp>
      <p:pic>
        <p:nvPicPr>
          <p:cNvPr id="65" name="Picture 64" descr="Screen Shot 2014-03-23 at 1.07.55 PM.png"/>
          <p:cNvPicPr>
            <a:picLocks noChangeAspect="1"/>
          </p:cNvPicPr>
          <p:nvPr/>
        </p:nvPicPr>
        <p:blipFill rotWithShape="1">
          <a:blip r:embed="rId13">
            <a:extLst>
              <a:ext uri="{28A0092B-C50C-407E-A947-70E740481C1C}">
                <a14:useLocalDpi xmlns:a14="http://schemas.microsoft.com/office/drawing/2010/main" xmlns="" val="0"/>
              </a:ext>
            </a:extLst>
          </a:blip>
          <a:srcRect l="26420" t="9817" r="23417" b="18355"/>
          <a:stretch/>
        </p:blipFill>
        <p:spPr>
          <a:xfrm>
            <a:off x="6398859" y="4855428"/>
            <a:ext cx="2013139" cy="875433"/>
          </a:xfrm>
          <a:prstGeom prst="rect">
            <a:avLst/>
          </a:prstGeom>
        </p:spPr>
      </p:pic>
      <p:grpSp>
        <p:nvGrpSpPr>
          <p:cNvPr id="66" name="Group 65"/>
          <p:cNvGrpSpPr/>
          <p:nvPr/>
        </p:nvGrpSpPr>
        <p:grpSpPr>
          <a:xfrm>
            <a:off x="6398859" y="4580667"/>
            <a:ext cx="2156830" cy="1273135"/>
            <a:chOff x="6472166" y="1889933"/>
            <a:chExt cx="2156830" cy="1273135"/>
          </a:xfrm>
        </p:grpSpPr>
        <p:cxnSp>
          <p:nvCxnSpPr>
            <p:cNvPr id="67" name="Straight Connector 66"/>
            <p:cNvCxnSpPr/>
            <p:nvPr/>
          </p:nvCxnSpPr>
          <p:spPr>
            <a:xfrm flipV="1">
              <a:off x="6472166" y="2590718"/>
              <a:ext cx="2148255" cy="12716"/>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6472166" y="2068377"/>
              <a:ext cx="0" cy="1094691"/>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7783292" y="2738534"/>
              <a:ext cx="845704" cy="338554"/>
            </a:xfrm>
            <a:prstGeom prst="rect">
              <a:avLst/>
            </a:prstGeom>
            <a:noFill/>
          </p:spPr>
          <p:txBody>
            <a:bodyPr wrap="none" rtlCol="0">
              <a:spAutoFit/>
            </a:bodyPr>
            <a:lstStyle/>
            <a:p>
              <a:r>
                <a:rPr lang="en-US" sz="1600" dirty="0" smtClean="0">
                  <a:latin typeface="Times New Roman"/>
                  <a:cs typeface="Times New Roman"/>
                </a:rPr>
                <a:t>samples</a:t>
              </a:r>
              <a:endParaRPr lang="en-US" sz="1600" dirty="0">
                <a:latin typeface="Times New Roman"/>
                <a:cs typeface="Times New Roman"/>
              </a:endParaRPr>
            </a:p>
          </p:txBody>
        </p:sp>
        <p:sp>
          <p:nvSpPr>
            <p:cNvPr id="70" name="TextBox 69"/>
            <p:cNvSpPr txBox="1"/>
            <p:nvPr/>
          </p:nvSpPr>
          <p:spPr>
            <a:xfrm>
              <a:off x="6487373" y="1889933"/>
              <a:ext cx="353044" cy="369332"/>
            </a:xfrm>
            <a:prstGeom prst="rect">
              <a:avLst/>
            </a:prstGeom>
            <a:noFill/>
          </p:spPr>
          <p:txBody>
            <a:bodyPr wrap="none" rtlCol="0">
              <a:spAutoFit/>
            </a:bodyPr>
            <a:lstStyle/>
            <a:p>
              <a:r>
                <a:rPr lang="en-US" i="1" dirty="0" smtClean="0">
                  <a:latin typeface="Times New Roman"/>
                  <a:cs typeface="Times New Roman"/>
                </a:rPr>
                <a:t>z</a:t>
              </a:r>
              <a:endParaRPr lang="en-US" i="1" dirty="0">
                <a:latin typeface="Times New Roman"/>
                <a:cs typeface="Times New Roman"/>
              </a:endParaRPr>
            </a:p>
          </p:txBody>
        </p:sp>
      </p:grpSp>
      <p:sp>
        <p:nvSpPr>
          <p:cNvPr id="74" name="Rectangle 73"/>
          <p:cNvSpPr/>
          <p:nvPr/>
        </p:nvSpPr>
        <p:spPr>
          <a:xfrm>
            <a:off x="1540327" y="6060204"/>
            <a:ext cx="6237217" cy="400110"/>
          </a:xfrm>
          <a:prstGeom prst="rect">
            <a:avLst/>
          </a:prstGeom>
        </p:spPr>
        <p:txBody>
          <a:bodyPr wrap="square">
            <a:spAutoFit/>
          </a:bodyPr>
          <a:lstStyle/>
          <a:p>
            <a:pPr algn="ctr"/>
            <a:r>
              <a:rPr lang="en-US" sz="2000" dirty="0" smtClean="0">
                <a:latin typeface="Arial Narrow"/>
                <a:cs typeface="Arial Narrow"/>
              </a:rPr>
              <a:t>Coherence </a:t>
            </a:r>
            <a:r>
              <a:rPr lang="en-US" sz="2000" dirty="0">
                <a:latin typeface="Arial Narrow"/>
                <a:cs typeface="Arial Narrow"/>
              </a:rPr>
              <a:t>time of noise statistics varies from </a:t>
            </a:r>
            <a:r>
              <a:rPr lang="en-US" sz="2000" dirty="0" err="1" smtClean="0">
                <a:latin typeface="Arial Narrow"/>
                <a:cs typeface="Arial Narrow"/>
              </a:rPr>
              <a:t>millisecs</a:t>
            </a:r>
            <a:r>
              <a:rPr lang="en-US" sz="2000" dirty="0" smtClean="0">
                <a:latin typeface="Arial Narrow"/>
                <a:cs typeface="Arial Narrow"/>
              </a:rPr>
              <a:t> </a:t>
            </a:r>
            <a:r>
              <a:rPr lang="en-US" sz="2000" dirty="0">
                <a:latin typeface="Arial Narrow"/>
                <a:cs typeface="Arial Narrow"/>
              </a:rPr>
              <a:t>to hours</a:t>
            </a:r>
          </a:p>
        </p:txBody>
      </p:sp>
    </p:spTree>
    <p:extLst>
      <p:ext uri="{BB962C8B-B14F-4D97-AF65-F5344CB8AC3E}">
        <p14:creationId xmlns:p14="http://schemas.microsoft.com/office/powerpoint/2010/main" xmlns="" val="29192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vs. Nonparametric Receiver Design</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11</a:t>
            </a:fld>
            <a:endParaRPr lang="en-US"/>
          </a:p>
        </p:txBody>
      </p:sp>
      <p:grpSp>
        <p:nvGrpSpPr>
          <p:cNvPr id="5" name="Group 4"/>
          <p:cNvGrpSpPr/>
          <p:nvPr/>
        </p:nvGrpSpPr>
        <p:grpSpPr>
          <a:xfrm>
            <a:off x="1290186" y="4551403"/>
            <a:ext cx="6634215" cy="918678"/>
            <a:chOff x="1445745" y="4386581"/>
            <a:chExt cx="6634215" cy="918678"/>
          </a:xfrm>
        </p:grpSpPr>
        <p:sp>
          <p:nvSpPr>
            <p:cNvPr id="6" name="Rectangle 5"/>
            <p:cNvSpPr/>
            <p:nvPr/>
          </p:nvSpPr>
          <p:spPr>
            <a:xfrm>
              <a:off x="2715838" y="4386581"/>
              <a:ext cx="1486280" cy="905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Bell MT"/>
                  <a:cs typeface="Bell MT"/>
                </a:rPr>
                <a:t>Impulsive Noise Estimator</a:t>
              </a:r>
              <a:endParaRPr lang="en-US" dirty="0">
                <a:solidFill>
                  <a:schemeClr val="tx1"/>
                </a:solidFill>
                <a:latin typeface="Bell MT"/>
                <a:cs typeface="Bell MT"/>
              </a:endParaRPr>
            </a:p>
          </p:txBody>
        </p:sp>
        <p:grpSp>
          <p:nvGrpSpPr>
            <p:cNvPr id="7" name="Group 6"/>
            <p:cNvGrpSpPr/>
            <p:nvPr/>
          </p:nvGrpSpPr>
          <p:grpSpPr>
            <a:xfrm>
              <a:off x="4610880" y="4632355"/>
              <a:ext cx="418860" cy="432319"/>
              <a:chOff x="4026468" y="4134052"/>
              <a:chExt cx="418860" cy="432319"/>
            </a:xfrm>
          </p:grpSpPr>
          <p:sp>
            <p:nvSpPr>
              <p:cNvPr id="18" name="Oval 17"/>
              <p:cNvSpPr/>
              <p:nvPr/>
            </p:nvSpPr>
            <p:spPr>
              <a:xfrm>
                <a:off x="4026468" y="4134052"/>
                <a:ext cx="418860" cy="4323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4077171" y="4136646"/>
                <a:ext cx="355611" cy="400110"/>
              </a:xfrm>
              <a:prstGeom prst="rect">
                <a:avLst/>
              </a:prstGeom>
              <a:noFill/>
            </p:spPr>
            <p:txBody>
              <a:bodyPr wrap="none" rtlCol="0">
                <a:spAutoFit/>
              </a:bodyPr>
              <a:lstStyle/>
              <a:p>
                <a:r>
                  <a:rPr lang="en-US" sz="2000" dirty="0" smtClean="0">
                    <a:latin typeface="Bell MT"/>
                    <a:cs typeface="Bell MT"/>
                  </a:rPr>
                  <a:t>+</a:t>
                </a:r>
                <a:endParaRPr lang="en-US" sz="2000" dirty="0">
                  <a:latin typeface="Bell MT"/>
                  <a:cs typeface="Bell MT"/>
                </a:endParaRPr>
              </a:p>
            </p:txBody>
          </p:sp>
        </p:grpSp>
        <p:cxnSp>
          <p:nvCxnSpPr>
            <p:cNvPr id="8" name="Straight Arrow Connector 7"/>
            <p:cNvCxnSpPr>
              <a:endCxn id="6" idx="1"/>
            </p:cNvCxnSpPr>
            <p:nvPr/>
          </p:nvCxnSpPr>
          <p:spPr>
            <a:xfrm>
              <a:off x="1445745" y="4839165"/>
              <a:ext cx="1270093"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a:endCxn id="18" idx="2"/>
            </p:cNvCxnSpPr>
            <p:nvPr/>
          </p:nvCxnSpPr>
          <p:spPr>
            <a:xfrm>
              <a:off x="4202118" y="4839165"/>
              <a:ext cx="408762" cy="935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67828" y="4482180"/>
              <a:ext cx="274434" cy="400110"/>
            </a:xfrm>
            <a:prstGeom prst="rect">
              <a:avLst/>
            </a:prstGeom>
            <a:noFill/>
          </p:spPr>
          <p:txBody>
            <a:bodyPr wrap="none" rtlCol="0">
              <a:spAutoFit/>
            </a:bodyPr>
            <a:lstStyle/>
            <a:p>
              <a:r>
                <a:rPr lang="en-US" sz="2000" dirty="0" smtClean="0">
                  <a:latin typeface="Bell MT"/>
                  <a:cs typeface="Bell MT"/>
                </a:rPr>
                <a:t>-</a:t>
              </a:r>
              <a:endParaRPr lang="en-US" sz="2000" dirty="0">
                <a:latin typeface="Bell MT"/>
                <a:cs typeface="Bell MT"/>
              </a:endParaRPr>
            </a:p>
          </p:txBody>
        </p:sp>
        <p:cxnSp>
          <p:nvCxnSpPr>
            <p:cNvPr id="11" name="Elbow Connector 10"/>
            <p:cNvCxnSpPr>
              <a:endCxn id="18" idx="4"/>
            </p:cNvCxnSpPr>
            <p:nvPr/>
          </p:nvCxnSpPr>
          <p:spPr>
            <a:xfrm>
              <a:off x="2513163" y="4839165"/>
              <a:ext cx="2307147" cy="225509"/>
            </a:xfrm>
            <a:prstGeom prst="bentConnector4">
              <a:avLst>
                <a:gd name="adj1" fmla="val -219"/>
                <a:gd name="adj2" fmla="val 309207"/>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448960" y="4400091"/>
              <a:ext cx="1486280" cy="905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Bell MT"/>
                  <a:cs typeface="Bell MT"/>
                </a:rPr>
                <a:t>Conventional Decoder</a:t>
              </a:r>
              <a:endParaRPr lang="en-US" dirty="0">
                <a:solidFill>
                  <a:schemeClr val="tx1"/>
                </a:solidFill>
                <a:latin typeface="Bell MT"/>
                <a:cs typeface="Bell MT"/>
              </a:endParaRPr>
            </a:p>
          </p:txBody>
        </p:sp>
        <p:cxnSp>
          <p:nvCxnSpPr>
            <p:cNvPr id="13" name="Straight Arrow Connector 12"/>
            <p:cNvCxnSpPr>
              <a:stCxn id="18" idx="6"/>
              <a:endCxn id="12" idx="1"/>
            </p:cNvCxnSpPr>
            <p:nvPr/>
          </p:nvCxnSpPr>
          <p:spPr>
            <a:xfrm>
              <a:off x="5029740" y="4848515"/>
              <a:ext cx="419220" cy="416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3"/>
            </p:cNvCxnSpPr>
            <p:nvPr/>
          </p:nvCxnSpPr>
          <p:spPr>
            <a:xfrm>
              <a:off x="6935240" y="4852675"/>
              <a:ext cx="1144719"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6" idx="0"/>
            </p:cNvCxnSpPr>
            <p:nvPr/>
          </p:nvCxnSpPr>
          <p:spPr>
            <a:xfrm rot="10800000">
              <a:off x="3458979" y="4386581"/>
              <a:ext cx="3580585" cy="452584"/>
            </a:xfrm>
            <a:prstGeom prst="bentConnector4">
              <a:avLst>
                <a:gd name="adj1" fmla="val 0"/>
                <a:gd name="adj2" fmla="val 150510"/>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45745" y="4482180"/>
              <a:ext cx="1040396" cy="646331"/>
            </a:xfrm>
            <a:prstGeom prst="rect">
              <a:avLst/>
            </a:prstGeom>
            <a:noFill/>
          </p:spPr>
          <p:txBody>
            <a:bodyPr wrap="square" rtlCol="0">
              <a:spAutoFit/>
            </a:bodyPr>
            <a:lstStyle/>
            <a:p>
              <a:pPr algn="ctr"/>
              <a:r>
                <a:rPr lang="en-US" dirty="0" smtClean="0">
                  <a:latin typeface="Bell MT"/>
                  <a:cs typeface="Bell MT"/>
                </a:rPr>
                <a:t>Received signal</a:t>
              </a:r>
              <a:endParaRPr lang="en-US" dirty="0">
                <a:latin typeface="Bell MT"/>
                <a:cs typeface="Bell MT"/>
              </a:endParaRPr>
            </a:p>
          </p:txBody>
        </p:sp>
        <p:sp>
          <p:nvSpPr>
            <p:cNvPr id="17" name="TextBox 16"/>
            <p:cNvSpPr txBox="1"/>
            <p:nvPr/>
          </p:nvSpPr>
          <p:spPr>
            <a:xfrm>
              <a:off x="7039564" y="4515999"/>
              <a:ext cx="1040396" cy="646331"/>
            </a:xfrm>
            <a:prstGeom prst="rect">
              <a:avLst/>
            </a:prstGeom>
            <a:noFill/>
          </p:spPr>
          <p:txBody>
            <a:bodyPr wrap="square" rtlCol="0">
              <a:spAutoFit/>
            </a:bodyPr>
            <a:lstStyle/>
            <a:p>
              <a:pPr algn="ctr"/>
              <a:r>
                <a:rPr lang="en-US" dirty="0" smtClean="0">
                  <a:latin typeface="Bell MT"/>
                  <a:cs typeface="Bell MT"/>
                </a:rPr>
                <a:t>Decoded</a:t>
              </a:r>
              <a:br>
                <a:rPr lang="en-US" dirty="0" smtClean="0">
                  <a:latin typeface="Bell MT"/>
                  <a:cs typeface="Bell MT"/>
                </a:rPr>
              </a:br>
              <a:r>
                <a:rPr lang="en-US" dirty="0" smtClean="0">
                  <a:latin typeface="Bell MT"/>
                  <a:cs typeface="Bell MT"/>
                </a:rPr>
                <a:t>bits</a:t>
              </a:r>
              <a:endParaRPr lang="en-US" dirty="0">
                <a:latin typeface="Bell MT"/>
                <a:cs typeface="Bell MT"/>
              </a:endParaRPr>
            </a:p>
          </p:txBody>
        </p:sp>
      </p:grpSp>
      <p:sp>
        <p:nvSpPr>
          <p:cNvPr id="20" name="Rectangle 19"/>
          <p:cNvSpPr/>
          <p:nvPr/>
        </p:nvSpPr>
        <p:spPr>
          <a:xfrm>
            <a:off x="2869579" y="1234347"/>
            <a:ext cx="1486280" cy="905168"/>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latin typeface="Bell MT"/>
                <a:cs typeface="Bell MT"/>
              </a:rPr>
              <a:t>Parameter Estimator</a:t>
            </a:r>
            <a:endParaRPr lang="en-US" dirty="0">
              <a:solidFill>
                <a:schemeClr val="tx1"/>
              </a:solidFill>
              <a:latin typeface="Bell MT"/>
              <a:cs typeface="Bell MT"/>
            </a:endParaRPr>
          </a:p>
        </p:txBody>
      </p:sp>
      <p:cxnSp>
        <p:nvCxnSpPr>
          <p:cNvPr id="21" name="Straight Arrow Connector 20"/>
          <p:cNvCxnSpPr>
            <a:endCxn id="20" idx="1"/>
          </p:cNvCxnSpPr>
          <p:nvPr/>
        </p:nvCxnSpPr>
        <p:spPr>
          <a:xfrm>
            <a:off x="1831439" y="1686931"/>
            <a:ext cx="1038140" cy="0"/>
          </a:xfrm>
          <a:prstGeom prst="straightConnector1">
            <a:avLst/>
          </a:prstGeom>
          <a:ln w="12700" cmpd="sng">
            <a:solidFill>
              <a:schemeClr val="tx1"/>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984236" y="1317599"/>
            <a:ext cx="748314" cy="369332"/>
          </a:xfrm>
          <a:prstGeom prst="rect">
            <a:avLst/>
          </a:prstGeom>
          <a:noFill/>
        </p:spPr>
        <p:txBody>
          <a:bodyPr wrap="square" rtlCol="0">
            <a:spAutoFit/>
          </a:bodyPr>
          <a:lstStyle/>
          <a:p>
            <a:pPr algn="ctr"/>
            <a:r>
              <a:rPr lang="en-US" dirty="0" smtClean="0">
                <a:latin typeface="Bell MT"/>
                <a:cs typeface="Bell MT"/>
              </a:rPr>
              <a:t>Noise</a:t>
            </a:r>
            <a:endParaRPr lang="en-US" dirty="0">
              <a:latin typeface="Bell MT"/>
              <a:cs typeface="Bell MT"/>
            </a:endParaRPr>
          </a:p>
        </p:txBody>
      </p:sp>
      <p:sp>
        <p:nvSpPr>
          <p:cNvPr id="23" name="Rectangle 22"/>
          <p:cNvSpPr/>
          <p:nvPr/>
        </p:nvSpPr>
        <p:spPr>
          <a:xfrm>
            <a:off x="5440277" y="1234347"/>
            <a:ext cx="1486280" cy="905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Bell MT"/>
                <a:cs typeface="Bell MT"/>
              </a:rPr>
              <a:t>Parametric</a:t>
            </a:r>
          </a:p>
          <a:p>
            <a:pPr algn="ctr"/>
            <a:r>
              <a:rPr lang="en-US" dirty="0" smtClean="0">
                <a:solidFill>
                  <a:schemeClr val="tx1"/>
                </a:solidFill>
                <a:latin typeface="Bell MT"/>
                <a:cs typeface="Bell MT"/>
              </a:rPr>
              <a:t>Decoder</a:t>
            </a:r>
            <a:endParaRPr lang="en-US" dirty="0">
              <a:solidFill>
                <a:schemeClr val="tx1"/>
              </a:solidFill>
              <a:latin typeface="Bell MT"/>
              <a:cs typeface="Bell MT"/>
            </a:endParaRPr>
          </a:p>
        </p:txBody>
      </p:sp>
      <p:sp>
        <p:nvSpPr>
          <p:cNvPr id="24" name="TextBox 23"/>
          <p:cNvSpPr txBox="1"/>
          <p:nvPr/>
        </p:nvSpPr>
        <p:spPr>
          <a:xfrm>
            <a:off x="1836001" y="2046387"/>
            <a:ext cx="1040396" cy="646331"/>
          </a:xfrm>
          <a:prstGeom prst="rect">
            <a:avLst/>
          </a:prstGeom>
          <a:noFill/>
        </p:spPr>
        <p:txBody>
          <a:bodyPr wrap="square" rtlCol="0">
            <a:spAutoFit/>
          </a:bodyPr>
          <a:lstStyle/>
          <a:p>
            <a:pPr algn="ctr"/>
            <a:r>
              <a:rPr lang="en-US" dirty="0" smtClean="0">
                <a:latin typeface="Bell MT"/>
                <a:cs typeface="Bell MT"/>
              </a:rPr>
              <a:t>Received signal</a:t>
            </a:r>
            <a:endParaRPr lang="en-US" dirty="0">
              <a:latin typeface="Bell MT"/>
              <a:cs typeface="Bell MT"/>
            </a:endParaRPr>
          </a:p>
        </p:txBody>
      </p:sp>
      <p:cxnSp>
        <p:nvCxnSpPr>
          <p:cNvPr id="25" name="Straight Arrow Connector 24"/>
          <p:cNvCxnSpPr>
            <a:stCxn id="20" idx="3"/>
          </p:cNvCxnSpPr>
          <p:nvPr/>
        </p:nvCxnSpPr>
        <p:spPr>
          <a:xfrm>
            <a:off x="4355859" y="1686931"/>
            <a:ext cx="329284" cy="0"/>
          </a:xfrm>
          <a:prstGeom prst="straightConnector1">
            <a:avLst/>
          </a:prstGeom>
          <a:ln w="12700" cmpd="sng">
            <a:solidFill>
              <a:schemeClr val="tx1"/>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3"/>
          </p:cNvCxnSpPr>
          <p:nvPr/>
        </p:nvCxnSpPr>
        <p:spPr>
          <a:xfrm>
            <a:off x="6926557" y="1686931"/>
            <a:ext cx="1214825"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72514" y="1332506"/>
            <a:ext cx="1040396" cy="646331"/>
          </a:xfrm>
          <a:prstGeom prst="rect">
            <a:avLst/>
          </a:prstGeom>
          <a:noFill/>
        </p:spPr>
        <p:txBody>
          <a:bodyPr wrap="square" rtlCol="0">
            <a:spAutoFit/>
          </a:bodyPr>
          <a:lstStyle/>
          <a:p>
            <a:pPr algn="ctr"/>
            <a:r>
              <a:rPr lang="en-US" dirty="0" smtClean="0">
                <a:latin typeface="Bell MT"/>
                <a:cs typeface="Bell MT"/>
              </a:rPr>
              <a:t>Decoded</a:t>
            </a:r>
            <a:br>
              <a:rPr lang="en-US" dirty="0" smtClean="0">
                <a:latin typeface="Bell MT"/>
                <a:cs typeface="Bell MT"/>
              </a:rPr>
            </a:br>
            <a:r>
              <a:rPr lang="en-US" dirty="0" smtClean="0">
                <a:latin typeface="Bell MT"/>
                <a:cs typeface="Bell MT"/>
              </a:rPr>
              <a:t>bits</a:t>
            </a:r>
            <a:endParaRPr lang="en-US" dirty="0">
              <a:latin typeface="Bell MT"/>
              <a:cs typeface="Bell MT"/>
            </a:endParaRPr>
          </a:p>
        </p:txBody>
      </p:sp>
      <p:cxnSp>
        <p:nvCxnSpPr>
          <p:cNvPr id="28" name="Straight Arrow Connector 27"/>
          <p:cNvCxnSpPr/>
          <p:nvPr/>
        </p:nvCxnSpPr>
        <p:spPr>
          <a:xfrm>
            <a:off x="972578" y="2046387"/>
            <a:ext cx="366553" cy="0"/>
          </a:xfrm>
          <a:prstGeom prst="straightConnector1">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339131" y="1978837"/>
            <a:ext cx="109414" cy="109414"/>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Arrow Connector 29"/>
          <p:cNvCxnSpPr>
            <a:stCxn id="29" idx="7"/>
          </p:cNvCxnSpPr>
          <p:nvPr/>
        </p:nvCxnSpPr>
        <p:spPr>
          <a:xfrm flipV="1">
            <a:off x="1432522" y="1686931"/>
            <a:ext cx="398917" cy="307929"/>
          </a:xfrm>
          <a:prstGeom prst="straightConnector1">
            <a:avLst/>
          </a:prstGeom>
          <a:ln w="12700" cmpd="sng">
            <a:solidFill>
              <a:schemeClr val="tx1"/>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9" idx="5"/>
          </p:cNvCxnSpPr>
          <p:nvPr/>
        </p:nvCxnSpPr>
        <p:spPr>
          <a:xfrm>
            <a:off x="1432522" y="2072228"/>
            <a:ext cx="398917" cy="324345"/>
          </a:xfrm>
          <a:prstGeom prst="straightConnector1">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3" idx="0"/>
          </p:cNvCxnSpPr>
          <p:nvPr/>
        </p:nvCxnSpPr>
        <p:spPr>
          <a:xfrm flipV="1">
            <a:off x="4739850" y="1511671"/>
            <a:ext cx="289279" cy="120553"/>
          </a:xfrm>
          <a:prstGeom prst="straightConnector1">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685143" y="1632224"/>
            <a:ext cx="109414" cy="109414"/>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Arrow Connector 33"/>
          <p:cNvCxnSpPr>
            <a:endCxn id="23" idx="1"/>
          </p:cNvCxnSpPr>
          <p:nvPr/>
        </p:nvCxnSpPr>
        <p:spPr>
          <a:xfrm>
            <a:off x="5029129" y="1686931"/>
            <a:ext cx="411148" cy="0"/>
          </a:xfrm>
          <a:prstGeom prst="straightConnector1">
            <a:avLst/>
          </a:prstGeom>
          <a:ln w="12700" cmpd="sng">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5" name="Elbow Connector 34"/>
          <p:cNvCxnSpPr>
            <a:endCxn id="23" idx="2"/>
          </p:cNvCxnSpPr>
          <p:nvPr/>
        </p:nvCxnSpPr>
        <p:spPr>
          <a:xfrm flipV="1">
            <a:off x="1831439" y="2139515"/>
            <a:ext cx="4351978" cy="257058"/>
          </a:xfrm>
          <a:prstGeom prst="bentConnector2">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3" idx="6"/>
          </p:cNvCxnSpPr>
          <p:nvPr/>
        </p:nvCxnSpPr>
        <p:spPr>
          <a:xfrm>
            <a:off x="4794557" y="1686931"/>
            <a:ext cx="234572" cy="0"/>
          </a:xfrm>
          <a:prstGeom prst="straightConnector1">
            <a:avLst/>
          </a:prstGeom>
          <a:ln w="12700" cmpd="sng">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xmlns="" val="4102245425"/>
              </p:ext>
            </p:extLst>
          </p:nvPr>
        </p:nvGraphicFramePr>
        <p:xfrm>
          <a:off x="972577" y="2877362"/>
          <a:ext cx="7550533" cy="792480"/>
        </p:xfrm>
        <a:graphic>
          <a:graphicData uri="http://schemas.openxmlformats.org/drawingml/2006/table">
            <a:tbl>
              <a:tblPr firstRow="1" bandRow="1">
                <a:tableStyleId>{69CF1AB2-1976-4502-BF36-3FF5EA218861}</a:tableStyleId>
              </a:tblPr>
              <a:tblGrid>
                <a:gridCol w="1652090"/>
                <a:gridCol w="2314222"/>
                <a:gridCol w="3584221"/>
              </a:tblGrid>
              <a:tr h="370840">
                <a:tc>
                  <a:txBody>
                    <a:bodyPr/>
                    <a:lstStyle/>
                    <a:p>
                      <a:pPr algn="ctr"/>
                      <a:endParaRPr lang="en-US" sz="2000" b="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dirty="0" smtClean="0">
                          <a:latin typeface="Arial Narrow"/>
                          <a:cs typeface="Arial Narrow"/>
                        </a:rPr>
                        <a:t>Assume a noise</a:t>
                      </a:r>
                      <a:r>
                        <a:rPr lang="en-US" sz="2000" b="0" baseline="0" dirty="0" smtClean="0">
                          <a:latin typeface="Arial Narrow"/>
                          <a:cs typeface="Arial Narrow"/>
                        </a:rPr>
                        <a:t> model</a:t>
                      </a:r>
                      <a:endParaRPr lang="en-US" sz="2000" b="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000" b="0" dirty="0" smtClean="0">
                          <a:latin typeface="Arial Narrow"/>
                          <a:cs typeface="Arial Narrow"/>
                        </a:rPr>
                        <a:t>Require</a:t>
                      </a:r>
                      <a:r>
                        <a:rPr lang="en-US" sz="2000" b="0" baseline="0" dirty="0" smtClean="0">
                          <a:latin typeface="Arial Narrow"/>
                          <a:cs typeface="Arial Narrow"/>
                        </a:rPr>
                        <a:t> t</a:t>
                      </a:r>
                      <a:r>
                        <a:rPr lang="en-US" sz="2000" b="0" dirty="0" smtClean="0">
                          <a:latin typeface="Arial Narrow"/>
                          <a:cs typeface="Arial Narrow"/>
                        </a:rPr>
                        <a:t>raining</a:t>
                      </a:r>
                      <a:r>
                        <a:rPr lang="en-US" sz="2000" b="0" baseline="0" dirty="0" smtClean="0">
                          <a:latin typeface="Arial Narrow"/>
                          <a:cs typeface="Arial Narrow"/>
                        </a:rPr>
                        <a:t> before transmission</a:t>
                      </a:r>
                      <a:endParaRPr lang="en-US" sz="2000" b="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pPr algn="ctr"/>
                      <a:r>
                        <a:rPr lang="en-US" sz="2000" b="0" dirty="0" smtClean="0">
                          <a:latin typeface="Arial Narrow"/>
                          <a:cs typeface="Arial Narrow"/>
                        </a:rPr>
                        <a:t>Parametric</a:t>
                      </a:r>
                      <a:endParaRPr lang="en-US" sz="2000" b="0" dirty="0">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Narrow" pitchFamily="34" charset="0"/>
                          <a:sym typeface="Wingdings"/>
                        </a:rPr>
                        <a:t></a:t>
                      </a:r>
                      <a:endParaRPr lang="en-US" sz="2000" b="0" dirty="0" smtClean="0">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Narrow" pitchFamily="34" charset="0"/>
                          <a:sym typeface="Wingdings"/>
                        </a:rPr>
                        <a:t></a:t>
                      </a:r>
                      <a:endParaRPr lang="en-US" sz="2000" b="0" dirty="0" smtClean="0">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654917991"/>
              </p:ext>
            </p:extLst>
          </p:nvPr>
        </p:nvGraphicFramePr>
        <p:xfrm>
          <a:off x="972578" y="3722731"/>
          <a:ext cx="7550532" cy="396240"/>
        </p:xfrm>
        <a:graphic>
          <a:graphicData uri="http://schemas.openxmlformats.org/drawingml/2006/table">
            <a:tbl>
              <a:tblPr firstRow="1" bandRow="1">
                <a:tableStyleId>{5C22544A-7EE6-4342-B048-85BDC9FD1C3A}</a:tableStyleId>
              </a:tblPr>
              <a:tblGrid>
                <a:gridCol w="1621656"/>
                <a:gridCol w="2324002"/>
                <a:gridCol w="3604874"/>
              </a:tblGrid>
              <a:tr h="370840">
                <a:tc>
                  <a:txBody>
                    <a:bodyPr/>
                    <a:lstStyle/>
                    <a:p>
                      <a:pPr algn="ctr"/>
                      <a:r>
                        <a:rPr lang="en-US" sz="2000" b="0" dirty="0" smtClean="0">
                          <a:solidFill>
                            <a:srgbClr val="000000"/>
                          </a:solidFill>
                          <a:latin typeface="Arial Narrow"/>
                          <a:cs typeface="Arial Narrow"/>
                        </a:rPr>
                        <a:t>Nonparametric</a:t>
                      </a:r>
                      <a:endParaRPr lang="en-US" sz="2000" b="0" dirty="0">
                        <a:solidFill>
                          <a:srgbClr val="000000"/>
                        </a:solidFill>
                        <a:latin typeface="Arial Narrow"/>
                        <a:cs typeface="Arial Narrow"/>
                      </a:endParaRPr>
                    </a:p>
                  </a:txBody>
                  <a:tcPr>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Zapf Dingbats"/>
                          <a:ea typeface="Zapf Dingbats"/>
                          <a:cs typeface="Zapf Dingbats"/>
                          <a:sym typeface="Zapf Dingbats"/>
                        </a:rPr>
                        <a:t>✗</a:t>
                      </a:r>
                      <a:endParaRPr lang="en-US" sz="2000" b="0" dirty="0">
                        <a:solidFill>
                          <a:srgbClr val="000000"/>
                        </a:solidFill>
                        <a:latin typeface="Arial Narrow"/>
                        <a:cs typeface="Arial Narrow"/>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Zapf Dingbats"/>
                          <a:ea typeface="Zapf Dingbats"/>
                          <a:cs typeface="Zapf Dingbats"/>
                          <a:sym typeface="Zapf Dingbats"/>
                        </a:rPr>
                        <a:t>✗</a:t>
                      </a:r>
                      <a:endParaRPr lang="en-US" sz="2000" b="0" dirty="0" smtClean="0">
                        <a:solidFill>
                          <a:srgbClr val="000000"/>
                        </a:solidFill>
                        <a:latin typeface="Arial Narrow"/>
                        <a:cs typeface="Arial Narrow"/>
                      </a:endParaRPr>
                    </a:p>
                  </a:txBody>
                  <a:tcPr>
                    <a:lnL w="12700" cap="flat" cmpd="sng" algn="ctr">
                      <a:noFill/>
                      <a:prstDash val="solid"/>
                      <a:round/>
                      <a:headEnd type="none" w="med" len="med"/>
                      <a:tailEnd type="none" w="med" len="med"/>
                    </a:lnL>
                    <a:noFill/>
                  </a:tcPr>
                </a:tc>
              </a:tr>
            </a:tbl>
          </a:graphicData>
        </a:graphic>
      </p:graphicFrame>
    </p:spTree>
    <p:extLst>
      <p:ext uri="{BB962C8B-B14F-4D97-AF65-F5344CB8AC3E}">
        <p14:creationId xmlns:p14="http://schemas.microsoft.com/office/powerpoint/2010/main" xmlns="" val="7363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sp>
        <p:nvSpPr>
          <p:cNvPr id="3" name="Content Placeholder 2"/>
          <p:cNvSpPr>
            <a:spLocks noGrp="1"/>
          </p:cNvSpPr>
          <p:nvPr>
            <p:ph idx="1"/>
          </p:nvPr>
        </p:nvSpPr>
        <p:spPr>
          <a:xfrm>
            <a:off x="374952" y="1233714"/>
            <a:ext cx="8418286" cy="5122636"/>
          </a:xfrm>
        </p:spPr>
        <p:txBody>
          <a:bodyPr>
            <a:normAutofit/>
          </a:bodyPr>
          <a:lstStyle/>
          <a:p>
            <a:pPr>
              <a:spcAft>
                <a:spcPts val="600"/>
              </a:spcAft>
            </a:pPr>
            <a:r>
              <a:rPr lang="en-US" dirty="0" smtClean="0"/>
              <a:t>Estimate noise </a:t>
            </a:r>
            <a:r>
              <a:rPr lang="en-US" dirty="0"/>
              <a:t>impulses from received </a:t>
            </a:r>
            <a:r>
              <a:rPr lang="en-US" dirty="0" smtClean="0"/>
              <a:t>signal</a:t>
            </a:r>
          </a:p>
          <a:p>
            <a:pPr lvl="1">
              <a:lnSpc>
                <a:spcPct val="110000"/>
              </a:lnSpc>
              <a:spcAft>
                <a:spcPts val="600"/>
              </a:spcAft>
            </a:pPr>
            <a:r>
              <a:rPr lang="en-US" dirty="0" smtClean="0"/>
              <a:t>Reconstruct the noise in time domain from partial observation of its spectrum</a:t>
            </a:r>
          </a:p>
          <a:p>
            <a:pPr lvl="1">
              <a:lnSpc>
                <a:spcPct val="110000"/>
              </a:lnSpc>
              <a:spcAft>
                <a:spcPts val="600"/>
              </a:spcAft>
            </a:pPr>
            <a:endParaRPr lang="en-US" dirty="0"/>
          </a:p>
          <a:p>
            <a:pPr lvl="1">
              <a:lnSpc>
                <a:spcPct val="110000"/>
              </a:lnSpc>
              <a:spcAft>
                <a:spcPts val="600"/>
              </a:spcAft>
            </a:pPr>
            <a:endParaRPr lang="en-US" dirty="0" smtClean="0"/>
          </a:p>
          <a:p>
            <a:pPr lvl="1">
              <a:lnSpc>
                <a:spcPct val="110000"/>
              </a:lnSpc>
              <a:spcAft>
                <a:spcPts val="600"/>
              </a:spcAft>
            </a:pPr>
            <a:endParaRPr lang="en-US" dirty="0"/>
          </a:p>
          <a:p>
            <a:pPr lvl="1">
              <a:lnSpc>
                <a:spcPct val="110000"/>
              </a:lnSpc>
              <a:spcAft>
                <a:spcPts val="600"/>
              </a:spcAft>
            </a:pPr>
            <a:endParaRPr lang="en-US" dirty="0" smtClean="0"/>
          </a:p>
          <a:p>
            <a:pPr lvl="1">
              <a:lnSpc>
                <a:spcPct val="110000"/>
              </a:lnSpc>
              <a:spcAft>
                <a:spcPts val="600"/>
              </a:spcAft>
            </a:pPr>
            <a:r>
              <a:rPr lang="en-US" dirty="0" smtClean="0"/>
              <a:t>A compressed sensing problem</a:t>
            </a:r>
          </a:p>
          <a:p>
            <a:pPr lvl="1">
              <a:lnSpc>
                <a:spcPct val="110000"/>
              </a:lnSpc>
              <a:spcAft>
                <a:spcPts val="600"/>
              </a:spcAft>
            </a:pPr>
            <a:endParaRPr lang="en-US" dirty="0" smtClean="0"/>
          </a:p>
          <a:p>
            <a:pPr lvl="1">
              <a:lnSpc>
                <a:spcPct val="110000"/>
              </a:lnSpc>
              <a:spcAft>
                <a:spcPts val="600"/>
              </a:spcAft>
            </a:pPr>
            <a:endParaRPr lang="en-US" dirty="0"/>
          </a:p>
          <a:p>
            <a:pPr lvl="1">
              <a:lnSpc>
                <a:spcPct val="110000"/>
              </a:lnSpc>
              <a:spcAft>
                <a:spcPts val="600"/>
              </a:spcAft>
            </a:pPr>
            <a:endParaRPr lang="en-US" dirty="0" smtClean="0"/>
          </a:p>
          <a:p>
            <a:pPr lvl="1">
              <a:lnSpc>
                <a:spcPct val="110000"/>
              </a:lnSpc>
              <a:spcAft>
                <a:spcPts val="600"/>
              </a:spcAft>
            </a:pPr>
            <a:endParaRPr lang="en-US" dirty="0" smtClean="0"/>
          </a:p>
          <a:p>
            <a:pPr lvl="1">
              <a:lnSpc>
                <a:spcPct val="110000"/>
              </a:lnSpc>
              <a:spcAft>
                <a:spcPts val="600"/>
              </a:spcAft>
            </a:pP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12</a:t>
            </a:fld>
            <a:endParaRPr lang="en-US"/>
          </a:p>
        </p:txBody>
      </p:sp>
      <p:cxnSp>
        <p:nvCxnSpPr>
          <p:cNvPr id="6" name="Straight Arrow Connector 5"/>
          <p:cNvCxnSpPr/>
          <p:nvPr/>
        </p:nvCxnSpPr>
        <p:spPr>
          <a:xfrm>
            <a:off x="1506290" y="3780391"/>
            <a:ext cx="273004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1506205" y="2565273"/>
            <a:ext cx="85" cy="1215118"/>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89405" y="3595725"/>
            <a:ext cx="1184940" cy="369332"/>
          </a:xfrm>
          <a:prstGeom prst="rect">
            <a:avLst/>
          </a:prstGeom>
          <a:noFill/>
        </p:spPr>
        <p:txBody>
          <a:bodyPr wrap="none" rtlCol="0">
            <a:spAutoFit/>
          </a:bodyPr>
          <a:lstStyle/>
          <a:p>
            <a:r>
              <a:rPr lang="en-US" dirty="0" smtClean="0">
                <a:latin typeface="Bell MT"/>
                <a:cs typeface="Bell MT"/>
              </a:rPr>
              <a:t>Frequency</a:t>
            </a:r>
            <a:endParaRPr lang="en-US" dirty="0">
              <a:latin typeface="Bell MT"/>
              <a:cs typeface="Bell MT"/>
            </a:endParaRPr>
          </a:p>
        </p:txBody>
      </p:sp>
      <p:cxnSp>
        <p:nvCxnSpPr>
          <p:cNvPr id="23" name="Straight Arrow Connector 22"/>
          <p:cNvCxnSpPr/>
          <p:nvPr/>
        </p:nvCxnSpPr>
        <p:spPr>
          <a:xfrm>
            <a:off x="2028295" y="3863396"/>
            <a:ext cx="1346337" cy="0"/>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506290" y="3863396"/>
            <a:ext cx="522005" cy="0"/>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374632" y="3857541"/>
            <a:ext cx="522005" cy="0"/>
          </a:xfrm>
          <a:prstGeom prst="straightConnector1">
            <a:avLst/>
          </a:prstGeom>
          <a:ln w="1270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506290" y="3783307"/>
            <a:ext cx="605417" cy="369332"/>
          </a:xfrm>
          <a:prstGeom prst="rect">
            <a:avLst/>
          </a:prstGeom>
          <a:noFill/>
        </p:spPr>
        <p:txBody>
          <a:bodyPr wrap="none" rtlCol="0">
            <a:spAutoFit/>
          </a:bodyPr>
          <a:lstStyle/>
          <a:p>
            <a:r>
              <a:rPr lang="en-US" dirty="0" smtClean="0">
                <a:latin typeface="Bell MT"/>
                <a:cs typeface="Bell MT"/>
              </a:rPr>
              <a:t>Null</a:t>
            </a:r>
            <a:endParaRPr lang="en-US" dirty="0">
              <a:latin typeface="Bell MT"/>
              <a:cs typeface="Bell MT"/>
            </a:endParaRPr>
          </a:p>
        </p:txBody>
      </p:sp>
      <p:sp>
        <p:nvSpPr>
          <p:cNvPr id="35" name="TextBox 34"/>
          <p:cNvSpPr txBox="1"/>
          <p:nvPr/>
        </p:nvSpPr>
        <p:spPr>
          <a:xfrm>
            <a:off x="2384373" y="3757557"/>
            <a:ext cx="635736" cy="369332"/>
          </a:xfrm>
          <a:prstGeom prst="rect">
            <a:avLst/>
          </a:prstGeom>
          <a:noFill/>
        </p:spPr>
        <p:txBody>
          <a:bodyPr wrap="none" rtlCol="0">
            <a:spAutoFit/>
          </a:bodyPr>
          <a:lstStyle/>
          <a:p>
            <a:r>
              <a:rPr lang="en-US" dirty="0" smtClean="0">
                <a:latin typeface="Bell MT"/>
                <a:cs typeface="Bell MT"/>
              </a:rPr>
              <a:t>Data</a:t>
            </a:r>
            <a:endParaRPr lang="en-US" dirty="0">
              <a:latin typeface="Bell MT"/>
              <a:cs typeface="Bell MT"/>
            </a:endParaRPr>
          </a:p>
        </p:txBody>
      </p:sp>
      <p:sp>
        <p:nvSpPr>
          <p:cNvPr id="36" name="TextBox 35"/>
          <p:cNvSpPr txBox="1"/>
          <p:nvPr/>
        </p:nvSpPr>
        <p:spPr>
          <a:xfrm>
            <a:off x="3346186" y="3777457"/>
            <a:ext cx="605417" cy="369332"/>
          </a:xfrm>
          <a:prstGeom prst="rect">
            <a:avLst/>
          </a:prstGeom>
          <a:noFill/>
        </p:spPr>
        <p:txBody>
          <a:bodyPr wrap="none" rtlCol="0">
            <a:spAutoFit/>
          </a:bodyPr>
          <a:lstStyle/>
          <a:p>
            <a:r>
              <a:rPr lang="en-US" dirty="0" smtClean="0">
                <a:latin typeface="Bell MT"/>
                <a:cs typeface="Bell MT"/>
              </a:rPr>
              <a:t>Null</a:t>
            </a:r>
            <a:endParaRPr lang="en-US" dirty="0">
              <a:latin typeface="Bell MT"/>
              <a:cs typeface="Bell MT"/>
            </a:endParaRPr>
          </a:p>
        </p:txBody>
      </p:sp>
      <p:grpSp>
        <p:nvGrpSpPr>
          <p:cNvPr id="65" name="Group 64"/>
          <p:cNvGrpSpPr/>
          <p:nvPr/>
        </p:nvGrpSpPr>
        <p:grpSpPr>
          <a:xfrm>
            <a:off x="2028296" y="3151257"/>
            <a:ext cx="1308356" cy="626200"/>
            <a:chOff x="3316006" y="3988885"/>
            <a:chExt cx="1308356" cy="626200"/>
          </a:xfrm>
        </p:grpSpPr>
        <p:sp>
          <p:nvSpPr>
            <p:cNvPr id="28" name="Rectangle 27"/>
            <p:cNvSpPr/>
            <p:nvPr/>
          </p:nvSpPr>
          <p:spPr>
            <a:xfrm>
              <a:off x="3316006" y="398888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ectangle 49"/>
            <p:cNvSpPr/>
            <p:nvPr/>
          </p:nvSpPr>
          <p:spPr>
            <a:xfrm>
              <a:off x="3399417" y="398888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Rectangle 50"/>
            <p:cNvSpPr/>
            <p:nvPr/>
          </p:nvSpPr>
          <p:spPr>
            <a:xfrm>
              <a:off x="3482829" y="398888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Rectangle 51"/>
            <p:cNvSpPr/>
            <p:nvPr/>
          </p:nvSpPr>
          <p:spPr>
            <a:xfrm>
              <a:off x="3561403" y="399040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3" name="Rectangle 52"/>
            <p:cNvSpPr/>
            <p:nvPr/>
          </p:nvSpPr>
          <p:spPr>
            <a:xfrm>
              <a:off x="3641461" y="399040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Rectangle 53"/>
            <p:cNvSpPr/>
            <p:nvPr/>
          </p:nvSpPr>
          <p:spPr>
            <a:xfrm>
              <a:off x="3724872" y="399040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Rectangle 54"/>
            <p:cNvSpPr/>
            <p:nvPr/>
          </p:nvSpPr>
          <p:spPr>
            <a:xfrm>
              <a:off x="3808284" y="399040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Rectangle 55"/>
            <p:cNvSpPr/>
            <p:nvPr/>
          </p:nvSpPr>
          <p:spPr>
            <a:xfrm>
              <a:off x="3886858" y="3991929"/>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Rectangle 56"/>
            <p:cNvSpPr/>
            <p:nvPr/>
          </p:nvSpPr>
          <p:spPr>
            <a:xfrm>
              <a:off x="3970098" y="399079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8" name="Rectangle 57"/>
            <p:cNvSpPr/>
            <p:nvPr/>
          </p:nvSpPr>
          <p:spPr>
            <a:xfrm>
              <a:off x="4053509" y="399079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Rectangle 58"/>
            <p:cNvSpPr/>
            <p:nvPr/>
          </p:nvSpPr>
          <p:spPr>
            <a:xfrm>
              <a:off x="4136921" y="3990795"/>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Rectangle 59"/>
            <p:cNvSpPr/>
            <p:nvPr/>
          </p:nvSpPr>
          <p:spPr>
            <a:xfrm>
              <a:off x="4215495" y="399231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1" name="Rectangle 60"/>
            <p:cNvSpPr/>
            <p:nvPr/>
          </p:nvSpPr>
          <p:spPr>
            <a:xfrm>
              <a:off x="4295553" y="399231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2" name="Rectangle 61"/>
            <p:cNvSpPr/>
            <p:nvPr/>
          </p:nvSpPr>
          <p:spPr>
            <a:xfrm>
              <a:off x="4378964" y="399231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Rectangle 62"/>
            <p:cNvSpPr/>
            <p:nvPr/>
          </p:nvSpPr>
          <p:spPr>
            <a:xfrm>
              <a:off x="4462376" y="3992317"/>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4" name="Rectangle 63"/>
            <p:cNvSpPr/>
            <p:nvPr/>
          </p:nvSpPr>
          <p:spPr>
            <a:xfrm>
              <a:off x="4540950" y="3993839"/>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83" name="Group 82"/>
          <p:cNvGrpSpPr/>
          <p:nvPr/>
        </p:nvGrpSpPr>
        <p:grpSpPr>
          <a:xfrm>
            <a:off x="2028210" y="2725277"/>
            <a:ext cx="1308356" cy="1042791"/>
            <a:chOff x="8596060" y="3658232"/>
            <a:chExt cx="1308356" cy="1042791"/>
          </a:xfrm>
        </p:grpSpPr>
        <p:sp>
          <p:nvSpPr>
            <p:cNvPr id="67" name="Rectangle 66"/>
            <p:cNvSpPr/>
            <p:nvPr/>
          </p:nvSpPr>
          <p:spPr>
            <a:xfrm>
              <a:off x="8596060" y="4074824"/>
              <a:ext cx="83412" cy="6212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8" name="Rectangle 67"/>
            <p:cNvSpPr/>
            <p:nvPr/>
          </p:nvSpPr>
          <p:spPr>
            <a:xfrm>
              <a:off x="8679471" y="3904641"/>
              <a:ext cx="83412" cy="7914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9" name="Rectangle 68"/>
            <p:cNvSpPr/>
            <p:nvPr/>
          </p:nvSpPr>
          <p:spPr>
            <a:xfrm>
              <a:off x="8762883" y="3790914"/>
              <a:ext cx="78574" cy="905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0" name="Rectangle 69"/>
            <p:cNvSpPr/>
            <p:nvPr/>
          </p:nvSpPr>
          <p:spPr>
            <a:xfrm>
              <a:off x="8841457" y="3658232"/>
              <a:ext cx="83412" cy="10393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1" name="Rectangle 70"/>
            <p:cNvSpPr/>
            <p:nvPr/>
          </p:nvSpPr>
          <p:spPr>
            <a:xfrm>
              <a:off x="8921515" y="3790915"/>
              <a:ext cx="83411" cy="9066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2" name="Rectangle 71"/>
            <p:cNvSpPr/>
            <p:nvPr/>
          </p:nvSpPr>
          <p:spPr>
            <a:xfrm>
              <a:off x="9004926" y="3904642"/>
              <a:ext cx="83412" cy="792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3" name="Rectangle 72"/>
            <p:cNvSpPr/>
            <p:nvPr/>
          </p:nvSpPr>
          <p:spPr>
            <a:xfrm>
              <a:off x="9088338" y="3990407"/>
              <a:ext cx="78574" cy="70718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4" name="Rectangle 73"/>
            <p:cNvSpPr/>
            <p:nvPr/>
          </p:nvSpPr>
          <p:spPr>
            <a:xfrm>
              <a:off x="9166912" y="4074824"/>
              <a:ext cx="83498" cy="6242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5" name="Rectangle 74"/>
            <p:cNvSpPr/>
            <p:nvPr/>
          </p:nvSpPr>
          <p:spPr>
            <a:xfrm>
              <a:off x="9250152" y="4171114"/>
              <a:ext cx="83498" cy="5268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6" name="Rectangle 75"/>
            <p:cNvSpPr/>
            <p:nvPr/>
          </p:nvSpPr>
          <p:spPr>
            <a:xfrm>
              <a:off x="9333563" y="4264778"/>
              <a:ext cx="83412" cy="433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7" name="Rectangle 76"/>
            <p:cNvSpPr/>
            <p:nvPr/>
          </p:nvSpPr>
          <p:spPr>
            <a:xfrm>
              <a:off x="9416975" y="4074824"/>
              <a:ext cx="78574" cy="623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8" name="Rectangle 77"/>
            <p:cNvSpPr/>
            <p:nvPr/>
          </p:nvSpPr>
          <p:spPr>
            <a:xfrm>
              <a:off x="9495549" y="3790914"/>
              <a:ext cx="83412" cy="908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9" name="Rectangle 78"/>
            <p:cNvSpPr/>
            <p:nvPr/>
          </p:nvSpPr>
          <p:spPr>
            <a:xfrm>
              <a:off x="9575607" y="3990407"/>
              <a:ext cx="83412" cy="7090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0" name="Rectangle 79"/>
            <p:cNvSpPr/>
            <p:nvPr/>
          </p:nvSpPr>
          <p:spPr>
            <a:xfrm>
              <a:off x="9659018" y="4264778"/>
              <a:ext cx="83412" cy="4347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1" name="Rectangle 80"/>
            <p:cNvSpPr/>
            <p:nvPr/>
          </p:nvSpPr>
          <p:spPr>
            <a:xfrm>
              <a:off x="9742430" y="4433352"/>
              <a:ext cx="78574" cy="2661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2" name="Rectangle 81"/>
            <p:cNvSpPr/>
            <p:nvPr/>
          </p:nvSpPr>
          <p:spPr>
            <a:xfrm>
              <a:off x="9821004" y="4520665"/>
              <a:ext cx="83412" cy="1803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85" name="TextBox 84"/>
          <p:cNvSpPr txBox="1"/>
          <p:nvPr/>
        </p:nvSpPr>
        <p:spPr>
          <a:xfrm rot="16200000">
            <a:off x="683255" y="2980421"/>
            <a:ext cx="1184940" cy="369332"/>
          </a:xfrm>
          <a:prstGeom prst="rect">
            <a:avLst/>
          </a:prstGeom>
          <a:noFill/>
        </p:spPr>
        <p:txBody>
          <a:bodyPr wrap="none" rtlCol="0">
            <a:spAutoFit/>
          </a:bodyPr>
          <a:lstStyle/>
          <a:p>
            <a:r>
              <a:rPr lang="en-US" dirty="0" smtClean="0">
                <a:latin typeface="Bell MT"/>
                <a:cs typeface="Bell MT"/>
              </a:rPr>
              <a:t>Amplitude</a:t>
            </a:r>
            <a:endParaRPr lang="en-US" dirty="0">
              <a:latin typeface="Bell MT"/>
              <a:cs typeface="Bell MT"/>
            </a:endParaRPr>
          </a:p>
        </p:txBody>
      </p:sp>
      <p:pic>
        <p:nvPicPr>
          <p:cNvPr id="92" name="Picture 91" descr="impulsiveNoiseFD.pdf"/>
          <p:cNvPicPr>
            <a:picLocks noChangeAspect="1"/>
          </p:cNvPicPr>
          <p:nvPr/>
        </p:nvPicPr>
        <p:blipFill rotWithShape="1">
          <a:blip r:embed="rId2">
            <a:extLst>
              <a:ext uri="{28A0092B-C50C-407E-A947-70E740481C1C}">
                <a14:useLocalDpi xmlns:a14="http://schemas.microsoft.com/office/drawing/2010/main" xmlns="" val="0"/>
              </a:ext>
            </a:extLst>
          </a:blip>
          <a:srcRect l="24701" t="47538" r="29891" b="47088"/>
          <a:stretch/>
        </p:blipFill>
        <p:spPr>
          <a:xfrm>
            <a:off x="1506290" y="3408953"/>
            <a:ext cx="2406363" cy="368504"/>
          </a:xfrm>
          <a:prstGeom prst="rect">
            <a:avLst/>
          </a:prstGeom>
        </p:spPr>
      </p:pic>
      <p:grpSp>
        <p:nvGrpSpPr>
          <p:cNvPr id="105" name="Group 104"/>
          <p:cNvGrpSpPr/>
          <p:nvPr/>
        </p:nvGrpSpPr>
        <p:grpSpPr>
          <a:xfrm>
            <a:off x="1506205" y="3331823"/>
            <a:ext cx="2390432" cy="451484"/>
            <a:chOff x="1506205" y="3865629"/>
            <a:chExt cx="2390432" cy="451484"/>
          </a:xfrm>
        </p:grpSpPr>
        <p:sp>
          <p:nvSpPr>
            <p:cNvPr id="99" name="Rounded Rectangle 98"/>
            <p:cNvSpPr/>
            <p:nvPr/>
          </p:nvSpPr>
          <p:spPr>
            <a:xfrm>
              <a:off x="3336566" y="3865629"/>
              <a:ext cx="560071" cy="451484"/>
            </a:xfrm>
            <a:prstGeom prst="roundRect">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0" name="Rounded Rectangle 99"/>
            <p:cNvSpPr/>
            <p:nvPr/>
          </p:nvSpPr>
          <p:spPr>
            <a:xfrm>
              <a:off x="1506205" y="3868310"/>
              <a:ext cx="522005" cy="448803"/>
            </a:xfrm>
            <a:prstGeom prst="roundRect">
              <a:avLst/>
            </a:prstGeom>
            <a:noFill/>
            <a:ln w="127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8" name="Group 7"/>
          <p:cNvGrpSpPr/>
          <p:nvPr/>
        </p:nvGrpSpPr>
        <p:grpSpPr>
          <a:xfrm>
            <a:off x="1715537" y="2383823"/>
            <a:ext cx="7077700" cy="1382724"/>
            <a:chOff x="1715537" y="2262233"/>
            <a:chExt cx="7077700" cy="1382724"/>
          </a:xfrm>
        </p:grpSpPr>
        <p:grpSp>
          <p:nvGrpSpPr>
            <p:cNvPr id="112" name="Group 111"/>
            <p:cNvGrpSpPr/>
            <p:nvPr/>
          </p:nvGrpSpPr>
          <p:grpSpPr>
            <a:xfrm>
              <a:off x="5432849" y="2357003"/>
              <a:ext cx="3360388" cy="1287954"/>
              <a:chOff x="5432849" y="3201939"/>
              <a:chExt cx="3360388" cy="1287954"/>
            </a:xfrm>
          </p:grpSpPr>
          <p:pic>
            <p:nvPicPr>
              <p:cNvPr id="88" name="Picture 87" descr="mcaNoise.pdf"/>
              <p:cNvPicPr>
                <a:picLocks noChangeAspect="1"/>
              </p:cNvPicPr>
              <p:nvPr/>
            </p:nvPicPr>
            <p:blipFill rotWithShape="1">
              <a:blip r:embed="rId3">
                <a:extLst>
                  <a:ext uri="{28A0092B-C50C-407E-A947-70E740481C1C}">
                    <a14:useLocalDpi xmlns:a14="http://schemas.microsoft.com/office/drawing/2010/main" xmlns="" val="0"/>
                  </a:ext>
                </a:extLst>
              </a:blip>
              <a:srcRect l="15675" t="5956" r="33320" b="30968"/>
              <a:stretch/>
            </p:blipFill>
            <p:spPr>
              <a:xfrm>
                <a:off x="5589169" y="3296309"/>
                <a:ext cx="2383794" cy="1193584"/>
              </a:xfrm>
              <a:prstGeom prst="rect">
                <a:avLst/>
              </a:prstGeom>
            </p:spPr>
          </p:pic>
          <p:cxnSp>
            <p:nvCxnSpPr>
              <p:cNvPr id="93" name="Straight Arrow Connector 92"/>
              <p:cNvCxnSpPr/>
              <p:nvPr/>
            </p:nvCxnSpPr>
            <p:spPr>
              <a:xfrm>
                <a:off x="5432849" y="3934686"/>
                <a:ext cx="273004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8095610" y="3726469"/>
                <a:ext cx="697627" cy="369332"/>
              </a:xfrm>
              <a:prstGeom prst="rect">
                <a:avLst/>
              </a:prstGeom>
              <a:noFill/>
            </p:spPr>
            <p:txBody>
              <a:bodyPr wrap="none" rtlCol="0">
                <a:spAutoFit/>
              </a:bodyPr>
              <a:lstStyle/>
              <a:p>
                <a:r>
                  <a:rPr lang="en-US" dirty="0" smtClean="0">
                    <a:latin typeface="Bell MT"/>
                    <a:cs typeface="Bell MT"/>
                  </a:rPr>
                  <a:t>Time</a:t>
                </a:r>
                <a:endParaRPr lang="en-US" dirty="0">
                  <a:latin typeface="Bell MT"/>
                  <a:cs typeface="Bell MT"/>
                </a:endParaRPr>
              </a:p>
            </p:txBody>
          </p:sp>
          <p:cxnSp>
            <p:nvCxnSpPr>
              <p:cNvPr id="95" name="Straight Arrow Connector 94"/>
              <p:cNvCxnSpPr/>
              <p:nvPr/>
            </p:nvCxnSpPr>
            <p:spPr>
              <a:xfrm flipV="1">
                <a:off x="5432849" y="3201939"/>
                <a:ext cx="0" cy="735808"/>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715537" y="2391000"/>
              <a:ext cx="3535332" cy="821914"/>
              <a:chOff x="1715537" y="3235936"/>
              <a:chExt cx="3535332" cy="821914"/>
            </a:xfrm>
          </p:grpSpPr>
          <p:sp>
            <p:nvSpPr>
              <p:cNvPr id="109" name="Bent Arrow 108"/>
              <p:cNvSpPr/>
              <p:nvPr/>
            </p:nvSpPr>
            <p:spPr>
              <a:xfrm>
                <a:off x="1715537" y="3235936"/>
                <a:ext cx="3535332" cy="819233"/>
              </a:xfrm>
              <a:prstGeom prst="bentArrow">
                <a:avLst>
                  <a:gd name="adj1" fmla="val 12347"/>
                  <a:gd name="adj2" fmla="val 9604"/>
                  <a:gd name="adj3" fmla="val 25000"/>
                  <a:gd name="adj4" fmla="val 43750"/>
                </a:avLst>
              </a:prstGeom>
              <a:solidFill>
                <a:srgbClr val="FFFFFF"/>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10" name="Bent Arrow 109"/>
              <p:cNvSpPr/>
              <p:nvPr/>
            </p:nvSpPr>
            <p:spPr>
              <a:xfrm>
                <a:off x="3606679" y="3238617"/>
                <a:ext cx="1644190" cy="819233"/>
              </a:xfrm>
              <a:prstGeom prst="bentArrow">
                <a:avLst>
                  <a:gd name="adj1" fmla="val 12347"/>
                  <a:gd name="adj2" fmla="val 9604"/>
                  <a:gd name="adj3" fmla="val 25000"/>
                  <a:gd name="adj4" fmla="val 43750"/>
                </a:avLst>
              </a:prstGeom>
              <a:solidFill>
                <a:schemeClr val="bg1"/>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grpSp>
        <p:sp>
          <p:nvSpPr>
            <p:cNvPr id="5" name="TextBox 4"/>
            <p:cNvSpPr txBox="1"/>
            <p:nvPr/>
          </p:nvSpPr>
          <p:spPr>
            <a:xfrm>
              <a:off x="5413513" y="2262233"/>
              <a:ext cx="1184940" cy="369332"/>
            </a:xfrm>
            <a:prstGeom prst="rect">
              <a:avLst/>
            </a:prstGeom>
            <a:noFill/>
          </p:spPr>
          <p:txBody>
            <a:bodyPr wrap="none" rtlCol="0">
              <a:spAutoFit/>
            </a:bodyPr>
            <a:lstStyle/>
            <a:p>
              <a:r>
                <a:rPr lang="en-US" dirty="0" smtClean="0">
                  <a:latin typeface="Bell MT"/>
                  <a:cs typeface="Bell MT"/>
                </a:rPr>
                <a:t>Amplitude</a:t>
              </a:r>
              <a:endParaRPr lang="en-US" dirty="0">
                <a:latin typeface="Bell MT"/>
                <a:cs typeface="Bell MT"/>
              </a:endParaRPr>
            </a:p>
          </p:txBody>
        </p:sp>
      </p:grpSp>
      <p:grpSp>
        <p:nvGrpSpPr>
          <p:cNvPr id="9" name="Group 8"/>
          <p:cNvGrpSpPr/>
          <p:nvPr/>
        </p:nvGrpSpPr>
        <p:grpSpPr>
          <a:xfrm>
            <a:off x="1301317" y="4817066"/>
            <a:ext cx="7262748" cy="1371600"/>
            <a:chOff x="1301317" y="4817066"/>
            <a:chExt cx="7262748" cy="1371600"/>
          </a:xfrm>
        </p:grpSpPr>
        <p:grpSp>
          <p:nvGrpSpPr>
            <p:cNvPr id="18" name="Group 17"/>
            <p:cNvGrpSpPr/>
            <p:nvPr/>
          </p:nvGrpSpPr>
          <p:grpSpPr>
            <a:xfrm>
              <a:off x="1301317" y="4817066"/>
              <a:ext cx="7262748" cy="1371600"/>
              <a:chOff x="1301317" y="4817066"/>
              <a:chExt cx="7262748" cy="1371600"/>
            </a:xfrm>
          </p:grpSpPr>
          <p:grpSp>
            <p:nvGrpSpPr>
              <p:cNvPr id="127" name="Group 126"/>
              <p:cNvGrpSpPr/>
              <p:nvPr/>
            </p:nvGrpSpPr>
            <p:grpSpPr>
              <a:xfrm>
                <a:off x="4857852" y="5113250"/>
                <a:ext cx="3706213" cy="369332"/>
                <a:chOff x="847278" y="6356350"/>
                <a:chExt cx="3706213" cy="369332"/>
              </a:xfrm>
            </p:grpSpPr>
            <p:sp>
              <p:nvSpPr>
                <p:cNvPr id="128" name="TextBox 127"/>
                <p:cNvSpPr txBox="1"/>
                <p:nvPr/>
              </p:nvSpPr>
              <p:spPr>
                <a:xfrm>
                  <a:off x="847278" y="6356350"/>
                  <a:ext cx="3706213" cy="369332"/>
                </a:xfrm>
                <a:prstGeom prst="rect">
                  <a:avLst/>
                </a:prstGeom>
                <a:noFill/>
              </p:spPr>
              <p:txBody>
                <a:bodyPr wrap="none" rtlCol="0">
                  <a:spAutoFit/>
                </a:bodyPr>
                <a:lstStyle/>
                <a:p>
                  <a:r>
                    <a:rPr lang="en-US" dirty="0" smtClean="0">
                      <a:latin typeface="Arial Narrow"/>
                      <a:cs typeface="Arial Narrow"/>
                    </a:rPr>
                    <a:t>       - DFT matrix;     - Indices of null tones</a:t>
                  </a:r>
                  <a:endParaRPr lang="en-US" dirty="0">
                    <a:latin typeface="Arial Narrow"/>
                    <a:cs typeface="Arial Narrow"/>
                  </a:endParaRPr>
                </a:p>
              </p:txBody>
            </p:sp>
            <p:pic>
              <p:nvPicPr>
                <p:cNvPr id="129" name="Picture 128"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9589" y="6443577"/>
                  <a:ext cx="177800" cy="190500"/>
                </a:xfrm>
                <a:prstGeom prst="rect">
                  <a:avLst/>
                </a:prstGeom>
              </p:spPr>
            </p:pic>
            <p:pic>
              <p:nvPicPr>
                <p:cNvPr id="130" name="Picture 129"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51288" y="6457087"/>
                  <a:ext cx="177800" cy="190500"/>
                </a:xfrm>
                <a:prstGeom prst="rect">
                  <a:avLst/>
                </a:prstGeom>
              </p:spPr>
            </p:pic>
          </p:grpSp>
          <p:graphicFrame>
            <p:nvGraphicFramePr>
              <p:cNvPr id="132" name="Content Placeholder 4"/>
              <p:cNvGraphicFramePr>
                <a:graphicFrameLocks/>
              </p:cNvGraphicFramePr>
              <p:nvPr>
                <p:extLst>
                  <p:ext uri="{D42A27DB-BD31-4B8C-83A1-F6EECF244321}">
                    <p14:modId xmlns:p14="http://schemas.microsoft.com/office/powerpoint/2010/main" xmlns="" val="3328747229"/>
                  </p:ext>
                </p:extLst>
              </p:nvPr>
            </p:nvGraphicFramePr>
            <p:xfrm>
              <a:off x="1366053" y="4822145"/>
              <a:ext cx="208280" cy="914400"/>
            </p:xfrm>
            <a:graphic>
              <a:graphicData uri="http://schemas.openxmlformats.org/drawingml/2006/table">
                <a:tbl>
                  <a:tblPr firstRow="1" bandRow="1">
                    <a:tableStyleId>{D7AC3CCA-C797-4891-BE02-D94E43425B78}</a:tableStyleId>
                  </a:tblPr>
                  <a:tblGrid>
                    <a:gridCol w="208280"/>
                  </a:tblGrid>
                  <a:tr h="228600">
                    <a:tc>
                      <a:txBody>
                        <a:bodyPr/>
                        <a:lstStyle/>
                        <a:p>
                          <a:pPr>
                            <a:lnSpc>
                              <a:spcPct val="50000"/>
                            </a:lnSpc>
                          </a:pPr>
                          <a:endParaRPr lang="en-US" dirty="0"/>
                        </a:p>
                      </a:txBody>
                      <a:tcPr>
                        <a:solidFill>
                          <a:schemeClr val="accent2">
                            <a:lumMod val="20000"/>
                            <a:lumOff val="80000"/>
                          </a:schemeClr>
                        </a:solidFill>
                      </a:tcPr>
                    </a:tc>
                  </a:tr>
                  <a:tr h="228600">
                    <a:tc>
                      <a:txBody>
                        <a:bodyPr/>
                        <a:lstStyle/>
                        <a:p>
                          <a:pPr>
                            <a:lnSpc>
                              <a:spcPct val="50000"/>
                            </a:lnSpc>
                          </a:pPr>
                          <a:endParaRPr lang="en-US" dirty="0"/>
                        </a:p>
                      </a:txBody>
                      <a:tcPr>
                        <a:solidFill>
                          <a:schemeClr val="accent2">
                            <a:lumMod val="20000"/>
                            <a:lumOff val="80000"/>
                          </a:schemeClr>
                        </a:solidFill>
                      </a:tcPr>
                    </a:tc>
                  </a:tr>
                  <a:tr h="228600">
                    <a:tc>
                      <a:txBody>
                        <a:bodyPr/>
                        <a:lstStyle/>
                        <a:p>
                          <a:pPr>
                            <a:lnSpc>
                              <a:spcPct val="50000"/>
                            </a:lnSpc>
                          </a:pPr>
                          <a:endParaRPr lang="en-US"/>
                        </a:p>
                      </a:txBody>
                      <a:tcPr>
                        <a:solidFill>
                          <a:schemeClr val="accent2">
                            <a:lumMod val="20000"/>
                            <a:lumOff val="80000"/>
                          </a:schemeClr>
                        </a:solidFill>
                      </a:tcPr>
                    </a:tc>
                  </a:tr>
                  <a:tr h="228600">
                    <a:tc>
                      <a:txBody>
                        <a:bodyPr/>
                        <a:lstStyle/>
                        <a:p>
                          <a:pPr>
                            <a:lnSpc>
                              <a:spcPct val="50000"/>
                            </a:lnSpc>
                          </a:pPr>
                          <a:endParaRPr lang="en-US" dirty="0"/>
                        </a:p>
                      </a:txBody>
                      <a:tcPr>
                        <a:solidFill>
                          <a:schemeClr val="accent2">
                            <a:lumMod val="20000"/>
                            <a:lumOff val="80000"/>
                          </a:schemeClr>
                        </a:solidFill>
                      </a:tcPr>
                    </a:tc>
                  </a:tr>
                </a:tbl>
              </a:graphicData>
            </a:graphic>
          </p:graphicFrame>
          <p:graphicFrame>
            <p:nvGraphicFramePr>
              <p:cNvPr id="133" name="Content Placeholder 4"/>
              <p:cNvGraphicFramePr>
                <a:graphicFrameLocks/>
              </p:cNvGraphicFramePr>
              <p:nvPr>
                <p:extLst>
                  <p:ext uri="{D42A27DB-BD31-4B8C-83A1-F6EECF244321}">
                    <p14:modId xmlns:p14="http://schemas.microsoft.com/office/powerpoint/2010/main" xmlns="" val="130982805"/>
                  </p:ext>
                </p:extLst>
              </p:nvPr>
            </p:nvGraphicFramePr>
            <p:xfrm>
              <a:off x="2070562" y="4819212"/>
              <a:ext cx="1557126" cy="914400"/>
            </p:xfrm>
            <a:graphic>
              <a:graphicData uri="http://schemas.openxmlformats.org/drawingml/2006/table">
                <a:tbl>
                  <a:tblPr firstRow="1" bandRow="1">
                    <a:tableStyleId>{D7AC3CCA-C797-4891-BE02-D94E43425B78}</a:tableStyleId>
                  </a:tblPr>
                  <a:tblGrid>
                    <a:gridCol w="259521"/>
                    <a:gridCol w="259521"/>
                    <a:gridCol w="259521"/>
                    <a:gridCol w="259521"/>
                    <a:gridCol w="259521"/>
                    <a:gridCol w="259521"/>
                  </a:tblGrid>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r h="0">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r>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bl>
              </a:graphicData>
            </a:graphic>
          </p:graphicFrame>
          <p:graphicFrame>
            <p:nvGraphicFramePr>
              <p:cNvPr id="134" name="Content Placeholder 4"/>
              <p:cNvGraphicFramePr>
                <a:graphicFrameLocks/>
              </p:cNvGraphicFramePr>
              <p:nvPr>
                <p:extLst>
                  <p:ext uri="{D42A27DB-BD31-4B8C-83A1-F6EECF244321}">
                    <p14:modId xmlns:p14="http://schemas.microsoft.com/office/powerpoint/2010/main" xmlns="" val="3353873126"/>
                  </p:ext>
                </p:extLst>
              </p:nvPr>
            </p:nvGraphicFramePr>
            <p:xfrm>
              <a:off x="3724790" y="4817066"/>
              <a:ext cx="208280" cy="1371600"/>
            </p:xfrm>
            <a:graphic>
              <a:graphicData uri="http://schemas.openxmlformats.org/drawingml/2006/table">
                <a:tbl>
                  <a:tblPr firstRow="1" bandRow="1">
                    <a:tableStyleId>{D7AC3CCA-C797-4891-BE02-D94E43425B78}</a:tableStyleId>
                  </a:tblPr>
                  <a:tblGrid>
                    <a:gridCol w="208280"/>
                  </a:tblGrid>
                  <a:tr h="228600">
                    <a:tc>
                      <a:txBody>
                        <a:bodyPr/>
                        <a:lstStyle/>
                        <a:p>
                          <a:pPr>
                            <a:lnSpc>
                              <a:spcPct val="50000"/>
                            </a:lnSpc>
                          </a:pPr>
                          <a:endParaRPr lang="en-US" dirty="0"/>
                        </a:p>
                      </a:txBody>
                      <a:tcPr>
                        <a:noFill/>
                      </a:tcPr>
                    </a:tc>
                  </a:tr>
                  <a:tr h="228600">
                    <a:tc>
                      <a:txBody>
                        <a:bodyPr/>
                        <a:lstStyle/>
                        <a:p>
                          <a:pPr>
                            <a:lnSpc>
                              <a:spcPct val="50000"/>
                            </a:lnSpc>
                          </a:pPr>
                          <a:endParaRPr lang="en-US" dirty="0"/>
                        </a:p>
                      </a:txBody>
                      <a:tcPr>
                        <a:solidFill>
                          <a:srgbClr val="FF0000"/>
                        </a:solidFill>
                      </a:tcPr>
                    </a:tc>
                  </a:tr>
                  <a:tr h="228600">
                    <a:tc>
                      <a:txBody>
                        <a:bodyPr/>
                        <a:lstStyle/>
                        <a:p>
                          <a:pPr>
                            <a:lnSpc>
                              <a:spcPct val="50000"/>
                            </a:lnSpc>
                          </a:pPr>
                          <a:endParaRPr lang="en-US"/>
                        </a:p>
                      </a:txBody>
                      <a:tcPr>
                        <a:noFill/>
                      </a:tcPr>
                    </a:tc>
                  </a:tr>
                  <a:tr h="228600">
                    <a:tc>
                      <a:txBody>
                        <a:bodyPr/>
                        <a:lstStyle/>
                        <a:p>
                          <a:pPr>
                            <a:lnSpc>
                              <a:spcPct val="50000"/>
                            </a:lnSpc>
                          </a:pPr>
                          <a:endParaRPr lang="en-US" dirty="0"/>
                        </a:p>
                      </a:txBody>
                      <a:tcPr>
                        <a:noFill/>
                      </a:tcPr>
                    </a:tc>
                  </a:tr>
                  <a:tr h="228600">
                    <a:tc>
                      <a:txBody>
                        <a:bodyPr/>
                        <a:lstStyle/>
                        <a:p>
                          <a:pPr>
                            <a:lnSpc>
                              <a:spcPct val="50000"/>
                            </a:lnSpc>
                          </a:pPr>
                          <a:endParaRPr lang="en-US" dirty="0"/>
                        </a:p>
                      </a:txBody>
                      <a:tcPr>
                        <a:solidFill>
                          <a:srgbClr val="FF0000"/>
                        </a:solidFill>
                      </a:tcPr>
                    </a:tc>
                  </a:tr>
                  <a:tr h="228600">
                    <a:tc>
                      <a:txBody>
                        <a:bodyPr/>
                        <a:lstStyle/>
                        <a:p>
                          <a:pPr>
                            <a:lnSpc>
                              <a:spcPct val="50000"/>
                            </a:lnSpc>
                          </a:pPr>
                          <a:endParaRPr lang="en-US" dirty="0"/>
                        </a:p>
                      </a:txBody>
                      <a:tcPr>
                        <a:solidFill>
                          <a:srgbClr val="FFFFFF"/>
                        </a:solidFill>
                      </a:tcPr>
                    </a:tc>
                  </a:tr>
                </a:tbl>
              </a:graphicData>
            </a:graphic>
          </p:graphicFrame>
          <p:graphicFrame>
            <p:nvGraphicFramePr>
              <p:cNvPr id="135" name="Content Placeholder 4"/>
              <p:cNvGraphicFramePr>
                <a:graphicFrameLocks/>
              </p:cNvGraphicFramePr>
              <p:nvPr>
                <p:extLst>
                  <p:ext uri="{D42A27DB-BD31-4B8C-83A1-F6EECF244321}">
                    <p14:modId xmlns:p14="http://schemas.microsoft.com/office/powerpoint/2010/main" xmlns="" val="3728970720"/>
                  </p:ext>
                </p:extLst>
              </p:nvPr>
            </p:nvGraphicFramePr>
            <p:xfrm>
              <a:off x="4303648" y="4822145"/>
              <a:ext cx="208280" cy="914400"/>
            </p:xfrm>
            <a:graphic>
              <a:graphicData uri="http://schemas.openxmlformats.org/drawingml/2006/table">
                <a:tbl>
                  <a:tblPr firstRow="1" bandRow="1">
                    <a:tableStyleId>{D7AC3CCA-C797-4891-BE02-D94E43425B78}</a:tableStyleId>
                  </a:tblPr>
                  <a:tblGrid>
                    <a:gridCol w="208280"/>
                  </a:tblGrid>
                  <a:tr h="170368">
                    <a:tc>
                      <a:txBody>
                        <a:bodyPr/>
                        <a:lstStyle/>
                        <a:p>
                          <a:pPr>
                            <a:lnSpc>
                              <a:spcPct val="50000"/>
                            </a:lnSpc>
                          </a:pPr>
                          <a:endParaRPr lang="en-US" dirty="0"/>
                        </a:p>
                      </a:txBody>
                      <a:tcPr>
                        <a:solidFill>
                          <a:schemeClr val="bg1">
                            <a:lumMod val="85000"/>
                          </a:schemeClr>
                        </a:solidFill>
                      </a:tcPr>
                    </a:tc>
                  </a:tr>
                  <a:tr h="170368">
                    <a:tc>
                      <a:txBody>
                        <a:bodyPr/>
                        <a:lstStyle/>
                        <a:p>
                          <a:pPr>
                            <a:lnSpc>
                              <a:spcPct val="50000"/>
                            </a:lnSpc>
                          </a:pPr>
                          <a:endParaRPr lang="en-US" dirty="0"/>
                        </a:p>
                      </a:txBody>
                      <a:tcPr>
                        <a:solidFill>
                          <a:schemeClr val="bg1">
                            <a:lumMod val="85000"/>
                          </a:schemeClr>
                        </a:solidFill>
                      </a:tcPr>
                    </a:tc>
                  </a:tr>
                  <a:tr h="170368">
                    <a:tc>
                      <a:txBody>
                        <a:bodyPr/>
                        <a:lstStyle/>
                        <a:p>
                          <a:pPr>
                            <a:lnSpc>
                              <a:spcPct val="50000"/>
                            </a:lnSpc>
                          </a:pPr>
                          <a:endParaRPr lang="en-US"/>
                        </a:p>
                      </a:txBody>
                      <a:tcPr>
                        <a:solidFill>
                          <a:schemeClr val="bg1">
                            <a:lumMod val="85000"/>
                          </a:schemeClr>
                        </a:solidFill>
                      </a:tcPr>
                    </a:tc>
                  </a:tr>
                  <a:tr h="170368">
                    <a:tc>
                      <a:txBody>
                        <a:bodyPr/>
                        <a:lstStyle/>
                        <a:p>
                          <a:pPr>
                            <a:lnSpc>
                              <a:spcPct val="50000"/>
                            </a:lnSpc>
                          </a:pPr>
                          <a:endParaRPr lang="en-US" dirty="0"/>
                        </a:p>
                      </a:txBody>
                      <a:tcPr>
                        <a:solidFill>
                          <a:schemeClr val="bg1">
                            <a:lumMod val="85000"/>
                          </a:schemeClr>
                        </a:solidFill>
                      </a:tcPr>
                    </a:tc>
                  </a:tr>
                </a:tbl>
              </a:graphicData>
            </a:graphic>
          </p:graphicFrame>
          <p:pic>
            <p:nvPicPr>
              <p:cNvPr id="136" name="Picture 135"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32701" y="5200212"/>
                <a:ext cx="177800" cy="76200"/>
              </a:xfrm>
              <a:prstGeom prst="rect">
                <a:avLst/>
              </a:prstGeom>
            </p:spPr>
          </p:pic>
          <p:pic>
            <p:nvPicPr>
              <p:cNvPr id="137" name="Picture 136"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29572" y="5143062"/>
                <a:ext cx="177800" cy="1905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301317" y="5167290"/>
                <a:ext cx="342900" cy="203200"/>
              </a:xfrm>
              <a:prstGeom prst="rect">
                <a:avLst/>
              </a:prstGeom>
            </p:spPr>
          </p:pic>
          <p:pic>
            <p:nvPicPr>
              <p:cNvPr id="15" name="Picture 14"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744237" y="5152159"/>
                <a:ext cx="152400" cy="152400"/>
              </a:xfrm>
              <a:prstGeom prst="rect">
                <a:avLst/>
              </a:prstGeom>
            </p:spPr>
          </p:pic>
          <p:pic>
            <p:nvPicPr>
              <p:cNvPr id="17" name="Picture 16" descr="latex-image-1.pdf"/>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689501" y="5109329"/>
                <a:ext cx="368300" cy="266700"/>
              </a:xfrm>
              <a:prstGeom prst="rect">
                <a:avLst/>
              </a:prstGeom>
            </p:spPr>
          </p:pic>
        </p:grpSp>
        <p:pic>
          <p:nvPicPr>
            <p:cNvPr id="19" name="Picture 18" descr="latex-image-1.pdf"/>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346828" y="5143554"/>
              <a:ext cx="165100" cy="215900"/>
            </a:xfrm>
            <a:prstGeom prst="rect">
              <a:avLst/>
            </a:prstGeom>
          </p:spPr>
        </p:pic>
      </p:grpSp>
    </p:spTree>
    <p:extLst>
      <p:ext uri="{BB962C8B-B14F-4D97-AF65-F5344CB8AC3E}">
        <p14:creationId xmlns:p14="http://schemas.microsoft.com/office/powerpoint/2010/main" xmlns="" val="42110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Bayesian Learning</a:t>
            </a:r>
            <a:endParaRPr lang="en-US" dirty="0"/>
          </a:p>
        </p:txBody>
      </p:sp>
      <p:sp>
        <p:nvSpPr>
          <p:cNvPr id="3" name="Content Placeholder 2"/>
          <p:cNvSpPr>
            <a:spLocks noGrp="1"/>
          </p:cNvSpPr>
          <p:nvPr>
            <p:ph idx="1"/>
          </p:nvPr>
        </p:nvSpPr>
        <p:spPr/>
        <p:txBody>
          <a:bodyPr/>
          <a:lstStyle/>
          <a:p>
            <a:r>
              <a:rPr lang="en-US" dirty="0"/>
              <a:t>Bayesian </a:t>
            </a:r>
            <a:r>
              <a:rPr lang="en-US" dirty="0" smtClean="0"/>
              <a:t>framework to solve compressed sensing problems </a:t>
            </a:r>
            <a:r>
              <a:rPr lang="en-US" sz="1600" dirty="0" smtClean="0"/>
              <a:t>[</a:t>
            </a:r>
            <a:r>
              <a:rPr lang="en-US" sz="1600" i="1" dirty="0" smtClean="0"/>
              <a:t>Tipping01</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13</a:t>
            </a:fld>
            <a:endParaRPr lang="en-US"/>
          </a:p>
        </p:txBody>
      </p:sp>
      <p:sp>
        <p:nvSpPr>
          <p:cNvPr id="6" name="Rounded Rectangle 5"/>
          <p:cNvSpPr/>
          <p:nvPr/>
        </p:nvSpPr>
        <p:spPr>
          <a:xfrm>
            <a:off x="1526660" y="3754652"/>
            <a:ext cx="3365334" cy="879269"/>
          </a:xfrm>
          <a:prstGeom prst="roundRect">
            <a:avLst/>
          </a:prstGeom>
          <a:ln w="12700" cmpd="sng">
            <a:solidFill>
              <a:srgbClr val="00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p:txBody>
      </p:sp>
      <p:sp>
        <p:nvSpPr>
          <p:cNvPr id="8" name="Rectangle 7"/>
          <p:cNvSpPr/>
          <p:nvPr/>
        </p:nvSpPr>
        <p:spPr>
          <a:xfrm>
            <a:off x="2607250" y="3441326"/>
            <a:ext cx="1236261" cy="400110"/>
          </a:xfrm>
          <a:prstGeom prst="rect">
            <a:avLst/>
          </a:prstGeom>
          <a:solidFill>
            <a:srgbClr val="FFFFFF"/>
          </a:solidFill>
        </p:spPr>
        <p:txBody>
          <a:bodyPr wrap="none">
            <a:spAutoFit/>
          </a:bodyPr>
          <a:lstStyle/>
          <a:p>
            <a:r>
              <a:rPr lang="en-US" sz="2000" dirty="0">
                <a:latin typeface="Arial Narrow"/>
                <a:cs typeface="Arial Narrow"/>
              </a:rPr>
              <a:t>Hyper-</a:t>
            </a:r>
            <a:r>
              <a:rPr lang="en-US" sz="2000" dirty="0" smtClean="0">
                <a:latin typeface="Arial Narrow"/>
                <a:cs typeface="Arial Narrow"/>
              </a:rPr>
              <a:t>prior</a:t>
            </a:r>
            <a:endParaRPr lang="en-US" sz="2000" dirty="0"/>
          </a:p>
        </p:txBody>
      </p:sp>
      <p:sp>
        <p:nvSpPr>
          <p:cNvPr id="10" name="Rounded Rectangle 9"/>
          <p:cNvSpPr/>
          <p:nvPr/>
        </p:nvSpPr>
        <p:spPr>
          <a:xfrm>
            <a:off x="1526660" y="2447031"/>
            <a:ext cx="3253857" cy="918641"/>
          </a:xfrm>
          <a:prstGeom prst="roundRect">
            <a:avLst/>
          </a:prstGeom>
          <a:ln w="12700" cmpd="sng">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p:txBody>
      </p:sp>
      <p:sp>
        <p:nvSpPr>
          <p:cNvPr id="12" name="TextBox 11"/>
          <p:cNvSpPr txBox="1"/>
          <p:nvPr/>
        </p:nvSpPr>
        <p:spPr>
          <a:xfrm>
            <a:off x="2742327" y="2177097"/>
            <a:ext cx="811086" cy="400110"/>
          </a:xfrm>
          <a:prstGeom prst="rect">
            <a:avLst/>
          </a:prstGeom>
          <a:solidFill>
            <a:srgbClr val="FFFFFF"/>
          </a:solidFill>
        </p:spPr>
        <p:txBody>
          <a:bodyPr wrap="square" rtlCol="0">
            <a:spAutoFit/>
          </a:bodyPr>
          <a:lstStyle/>
          <a:p>
            <a:pPr algn="ctr"/>
            <a:r>
              <a:rPr lang="en-US" sz="2000" dirty="0" smtClean="0">
                <a:latin typeface="Arial Narrow"/>
                <a:cs typeface="Arial Narrow"/>
              </a:rPr>
              <a:t>Prior</a:t>
            </a:r>
            <a:endParaRPr lang="en-US" sz="1600" dirty="0"/>
          </a:p>
        </p:txBody>
      </p:sp>
      <p:grpSp>
        <p:nvGrpSpPr>
          <p:cNvPr id="68" name="Group 67"/>
          <p:cNvGrpSpPr/>
          <p:nvPr/>
        </p:nvGrpSpPr>
        <p:grpSpPr>
          <a:xfrm>
            <a:off x="3271435" y="2628309"/>
            <a:ext cx="1509083" cy="715921"/>
            <a:chOff x="3176851" y="2830959"/>
            <a:chExt cx="1509083" cy="715921"/>
          </a:xfrm>
        </p:grpSpPr>
        <p:sp>
          <p:nvSpPr>
            <p:cNvPr id="14" name="Oval 13"/>
            <p:cNvSpPr/>
            <p:nvPr/>
          </p:nvSpPr>
          <p:spPr>
            <a:xfrm>
              <a:off x="4047328" y="2830959"/>
              <a:ext cx="255591" cy="452006"/>
            </a:xfrm>
            <a:prstGeom prst="ellipse">
              <a:avLst/>
            </a:prstGeom>
            <a:no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176851" y="3208326"/>
              <a:ext cx="1509083" cy="338554"/>
            </a:xfrm>
            <a:prstGeom prst="rect">
              <a:avLst/>
            </a:prstGeom>
            <a:noFill/>
          </p:spPr>
          <p:txBody>
            <a:bodyPr wrap="square" rtlCol="0">
              <a:spAutoFit/>
            </a:bodyPr>
            <a:lstStyle/>
            <a:p>
              <a:pPr algn="ctr"/>
              <a:r>
                <a:rPr lang="en-US" sz="1600" dirty="0" smtClean="0">
                  <a:latin typeface="Arial Narrow"/>
                  <a:cs typeface="Arial Narrow"/>
                </a:rPr>
                <a:t>Control </a:t>
              </a:r>
              <a:r>
                <a:rPr lang="en-US" sz="1600" dirty="0" err="1" smtClean="0">
                  <a:latin typeface="Arial Narrow"/>
                  <a:cs typeface="Arial Narrow"/>
                </a:rPr>
                <a:t>sparsity</a:t>
              </a:r>
              <a:endParaRPr lang="en-US" sz="1600" dirty="0">
                <a:latin typeface="Arial Narrow"/>
                <a:cs typeface="Arial Narrow"/>
              </a:endParaRPr>
            </a:p>
          </p:txBody>
        </p:sp>
      </p:grpSp>
      <p:sp>
        <p:nvSpPr>
          <p:cNvPr id="18" name="TextBox 17"/>
          <p:cNvSpPr txBox="1"/>
          <p:nvPr/>
        </p:nvSpPr>
        <p:spPr>
          <a:xfrm>
            <a:off x="5786545" y="5859740"/>
            <a:ext cx="2569533" cy="584776"/>
          </a:xfrm>
          <a:prstGeom prst="rect">
            <a:avLst/>
          </a:prstGeom>
          <a:noFill/>
        </p:spPr>
        <p:txBody>
          <a:bodyPr wrap="none" rtlCol="0">
            <a:spAutoFit/>
          </a:bodyPr>
          <a:lstStyle/>
          <a:p>
            <a:r>
              <a:rPr lang="en-US" sz="1600" dirty="0" smtClean="0">
                <a:latin typeface="Arial Narrow"/>
                <a:cs typeface="Arial Narrow"/>
              </a:rPr>
              <a:t>IG - Inverse Gamma distribution</a:t>
            </a:r>
          </a:p>
          <a:p>
            <a:r>
              <a:rPr lang="en-US" sz="1600" dirty="0" smtClean="0">
                <a:latin typeface="Arial Narrow"/>
                <a:cs typeface="Arial Narrow"/>
              </a:rPr>
              <a:t>MAP - Maximum a posteriori</a:t>
            </a:r>
            <a:endParaRPr lang="en-US" sz="1600" dirty="0">
              <a:latin typeface="Arial Narrow"/>
              <a:cs typeface="Arial Narrow"/>
            </a:endParaRPr>
          </a:p>
        </p:txBody>
      </p:sp>
      <p:sp>
        <p:nvSpPr>
          <p:cNvPr id="19" name="Rounded Rectangle 18"/>
          <p:cNvSpPr/>
          <p:nvPr/>
        </p:nvSpPr>
        <p:spPr>
          <a:xfrm flipH="1">
            <a:off x="2134686" y="3956825"/>
            <a:ext cx="472906" cy="406897"/>
          </a:xfrm>
          <a:prstGeom prst="round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610437" y="3080315"/>
            <a:ext cx="1555459" cy="10661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Narrow"/>
                <a:cs typeface="Arial Narrow"/>
              </a:rPr>
              <a:t>MAP Estimation</a:t>
            </a:r>
            <a:endParaRPr lang="en-US" dirty="0">
              <a:solidFill>
                <a:schemeClr val="tx1"/>
              </a:solidFill>
              <a:latin typeface="Arial Narrow"/>
              <a:cs typeface="Arial Narrow"/>
            </a:endParaRPr>
          </a:p>
        </p:txBody>
      </p:sp>
      <p:cxnSp>
        <p:nvCxnSpPr>
          <p:cNvPr id="22" name="Straight Arrow Connector 21"/>
          <p:cNvCxnSpPr>
            <a:stCxn id="21" idx="3"/>
          </p:cNvCxnSpPr>
          <p:nvPr/>
        </p:nvCxnSpPr>
        <p:spPr>
          <a:xfrm>
            <a:off x="7165896" y="3613406"/>
            <a:ext cx="495204"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6" idx="3"/>
            <a:endCxn id="21" idx="1"/>
          </p:cNvCxnSpPr>
          <p:nvPr/>
        </p:nvCxnSpPr>
        <p:spPr>
          <a:xfrm flipV="1">
            <a:off x="4891994" y="3613406"/>
            <a:ext cx="718443" cy="580881"/>
          </a:xfrm>
          <a:prstGeom prst="bentConnector3">
            <a:avLst>
              <a:gd name="adj1" fmla="val 42477"/>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10" idx="3"/>
            <a:endCxn id="21" idx="1"/>
          </p:cNvCxnSpPr>
          <p:nvPr/>
        </p:nvCxnSpPr>
        <p:spPr>
          <a:xfrm>
            <a:off x="4780517" y="2906352"/>
            <a:ext cx="829920" cy="707054"/>
          </a:xfrm>
          <a:prstGeom prst="bentConnector3">
            <a:avLst>
              <a:gd name="adj1" fmla="val 50000"/>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48" name="Picture 47"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99987" y="1874096"/>
            <a:ext cx="3225800" cy="304800"/>
          </a:xfrm>
          <a:prstGeom prst="rect">
            <a:avLst/>
          </a:prstGeom>
        </p:spPr>
      </p:pic>
      <p:cxnSp>
        <p:nvCxnSpPr>
          <p:cNvPr id="54" name="Straight Arrow Connector 53"/>
          <p:cNvCxnSpPr>
            <a:endCxn id="21" idx="0"/>
          </p:cNvCxnSpPr>
          <p:nvPr/>
        </p:nvCxnSpPr>
        <p:spPr>
          <a:xfrm>
            <a:off x="6388167" y="2651785"/>
            <a:ext cx="0" cy="42853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58" name="Picture 57"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4667" y="2423955"/>
            <a:ext cx="152400" cy="177800"/>
          </a:xfrm>
          <a:prstGeom prst="rect">
            <a:avLst/>
          </a:prstGeom>
        </p:spPr>
      </p:pic>
      <p:pic>
        <p:nvPicPr>
          <p:cNvPr id="59" name="Picture 58"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92858" y="3471382"/>
            <a:ext cx="152400" cy="190500"/>
          </a:xfrm>
          <a:prstGeom prst="rect">
            <a:avLst/>
          </a:prstGeom>
        </p:spPr>
      </p:pic>
      <p:sp>
        <p:nvSpPr>
          <p:cNvPr id="60" name="Rectangle 59"/>
          <p:cNvSpPr/>
          <p:nvPr/>
        </p:nvSpPr>
        <p:spPr>
          <a:xfrm>
            <a:off x="5610437" y="3080315"/>
            <a:ext cx="1555459" cy="10661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Narrow"/>
                <a:cs typeface="Arial Narrow"/>
              </a:rPr>
              <a:t>Expectation Maximization (EM)</a:t>
            </a:r>
            <a:endParaRPr lang="en-US" dirty="0">
              <a:solidFill>
                <a:schemeClr val="tx1"/>
              </a:solidFill>
              <a:latin typeface="Arial Narrow"/>
              <a:cs typeface="Arial Narrow"/>
            </a:endParaRPr>
          </a:p>
        </p:txBody>
      </p:sp>
      <p:pic>
        <p:nvPicPr>
          <p:cNvPr id="69" name="Picture 68"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57551" y="2651785"/>
            <a:ext cx="2794000" cy="558800"/>
          </a:xfrm>
          <a:prstGeom prst="rect">
            <a:avLst/>
          </a:prstGeom>
        </p:spPr>
      </p:pic>
      <p:grpSp>
        <p:nvGrpSpPr>
          <p:cNvPr id="75" name="Group 74"/>
          <p:cNvGrpSpPr/>
          <p:nvPr/>
        </p:nvGrpSpPr>
        <p:grpSpPr>
          <a:xfrm>
            <a:off x="1489798" y="4904121"/>
            <a:ext cx="3491497" cy="1817354"/>
            <a:chOff x="1489798" y="4904121"/>
            <a:chExt cx="3491497" cy="1817354"/>
          </a:xfrm>
        </p:grpSpPr>
        <p:pic>
          <p:nvPicPr>
            <p:cNvPr id="70" name="Picture 69" descr="studentTsmall.png"/>
            <p:cNvPicPr>
              <a:picLocks noChangeAspect="1"/>
            </p:cNvPicPr>
            <p:nvPr/>
          </p:nvPicPr>
          <p:blipFill rotWithShape="1">
            <a:blip r:embed="rId6">
              <a:extLst>
                <a:ext uri="{28A0092B-C50C-407E-A947-70E740481C1C}">
                  <a14:useLocalDpi xmlns:a14="http://schemas.microsoft.com/office/drawing/2010/main" xmlns="" val="0"/>
                </a:ext>
              </a:extLst>
            </a:blip>
            <a:srcRect t="19106" b="2066"/>
            <a:stretch/>
          </p:blipFill>
          <p:spPr>
            <a:xfrm>
              <a:off x="1489798" y="4904121"/>
              <a:ext cx="3491497" cy="1817354"/>
            </a:xfrm>
            <a:prstGeom prst="rect">
              <a:avLst/>
            </a:prstGeom>
          </p:spPr>
        </p:pic>
        <p:pic>
          <p:nvPicPr>
            <p:cNvPr id="72" name="Picture 71"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985264" y="6542877"/>
              <a:ext cx="190500" cy="127000"/>
            </a:xfrm>
            <a:prstGeom prst="rect">
              <a:avLst/>
            </a:prstGeom>
          </p:spPr>
        </p:pic>
        <p:pic>
          <p:nvPicPr>
            <p:cNvPr id="73" name="Picture 72"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985542" y="6299697"/>
              <a:ext cx="190500" cy="127000"/>
            </a:xfrm>
            <a:prstGeom prst="rect">
              <a:avLst/>
            </a:prstGeom>
          </p:spPr>
        </p:pic>
        <p:pic>
          <p:nvPicPr>
            <p:cNvPr id="74" name="Picture 73"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869093" y="5052860"/>
              <a:ext cx="774700" cy="215900"/>
            </a:xfrm>
            <a:prstGeom prst="rect">
              <a:avLst/>
            </a:prstGeom>
          </p:spPr>
        </p:pic>
      </p:grpSp>
      <p:pic>
        <p:nvPicPr>
          <p:cNvPr id="5" name="Picture 4" descr="latex-image-1.pdf"/>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683798" y="3976241"/>
            <a:ext cx="3009900" cy="558800"/>
          </a:xfrm>
          <a:prstGeom prst="rect">
            <a:avLst/>
          </a:prstGeom>
        </p:spPr>
      </p:pic>
    </p:spTree>
    <p:extLst>
      <p:ext uri="{BB962C8B-B14F-4D97-AF65-F5344CB8AC3E}">
        <p14:creationId xmlns:p14="http://schemas.microsoft.com/office/powerpoint/2010/main" xmlns="" val="36046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linds(horizontal)">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Impulsive Noise Estimators</a:t>
            </a:r>
          </a:p>
        </p:txBody>
      </p:sp>
      <p:sp>
        <p:nvSpPr>
          <p:cNvPr id="3" name="Content Placeholder 2"/>
          <p:cNvSpPr>
            <a:spLocks noGrp="1"/>
          </p:cNvSpPr>
          <p:nvPr>
            <p:ph idx="1"/>
          </p:nvPr>
        </p:nvSpPr>
        <p:spPr/>
        <p:txBody>
          <a:bodyPr/>
          <a:lstStyle/>
          <a:p>
            <a:pPr>
              <a:lnSpc>
                <a:spcPct val="100000"/>
              </a:lnSpc>
              <a:spcAft>
                <a:spcPts val="600"/>
              </a:spcAft>
            </a:pPr>
            <a:r>
              <a:rPr lang="en-US" dirty="0" smtClean="0"/>
              <a:t>Estimate noise impulses from</a:t>
            </a:r>
          </a:p>
          <a:p>
            <a:pPr marL="914400" lvl="1" indent="-457200">
              <a:lnSpc>
                <a:spcPct val="100000"/>
              </a:lnSpc>
              <a:buFont typeface="+mj-lt"/>
              <a:buAutoNum type="arabicPeriod"/>
            </a:pPr>
            <a:r>
              <a:rPr lang="en-US" dirty="0" smtClean="0"/>
              <a:t>Null tones</a:t>
            </a:r>
          </a:p>
          <a:p>
            <a:pPr marL="914400" lvl="1" indent="-457200">
              <a:lnSpc>
                <a:spcPct val="100000"/>
              </a:lnSpc>
              <a:buFont typeface="+mj-lt"/>
              <a:buAutoNum type="arabicPeriod"/>
            </a:pPr>
            <a:r>
              <a:rPr lang="en-US" dirty="0" smtClean="0"/>
              <a:t>Null tones + Data tones</a:t>
            </a:r>
          </a:p>
          <a:p>
            <a:pPr marL="914400" lvl="1" indent="-457200">
              <a:lnSpc>
                <a:spcPct val="100000"/>
              </a:lnSpc>
              <a:buFont typeface="+mj-lt"/>
              <a:buAutoNum type="arabicPeriod"/>
            </a:pPr>
            <a:r>
              <a:rPr lang="en-US" dirty="0" smtClean="0"/>
              <a:t>Null tones + Decision feedback</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14</a:t>
            </a:fld>
            <a:endParaRPr lang="en-US"/>
          </a:p>
        </p:txBody>
      </p:sp>
      <p:sp>
        <p:nvSpPr>
          <p:cNvPr id="7" name="Rectangle 6"/>
          <p:cNvSpPr/>
          <p:nvPr/>
        </p:nvSpPr>
        <p:spPr>
          <a:xfrm>
            <a:off x="1979477" y="3336966"/>
            <a:ext cx="824210"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FFT</a:t>
            </a:r>
            <a:endParaRPr lang="en-US" dirty="0">
              <a:latin typeface="Arial Narrow"/>
              <a:cs typeface="Arial Narrow"/>
            </a:endParaRPr>
          </a:p>
        </p:txBody>
      </p:sp>
      <p:sp>
        <p:nvSpPr>
          <p:cNvPr id="8" name="Rectangle 7"/>
          <p:cNvSpPr/>
          <p:nvPr/>
        </p:nvSpPr>
        <p:spPr>
          <a:xfrm>
            <a:off x="3577625" y="3336966"/>
            <a:ext cx="824210"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SBL</a:t>
            </a:r>
            <a:endParaRPr lang="en-US" dirty="0">
              <a:latin typeface="Arial Narrow"/>
              <a:cs typeface="Arial Narrow"/>
            </a:endParaRPr>
          </a:p>
        </p:txBody>
      </p:sp>
      <p:sp>
        <p:nvSpPr>
          <p:cNvPr id="9" name="Rectangle 8"/>
          <p:cNvSpPr/>
          <p:nvPr/>
        </p:nvSpPr>
        <p:spPr>
          <a:xfrm>
            <a:off x="6185388" y="3323457"/>
            <a:ext cx="1664916" cy="10267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Conventional Decoder</a:t>
            </a:r>
            <a:endParaRPr lang="en-US" dirty="0">
              <a:latin typeface="Arial Narrow"/>
              <a:cs typeface="Arial Narrow"/>
            </a:endParaRPr>
          </a:p>
        </p:txBody>
      </p:sp>
      <p:cxnSp>
        <p:nvCxnSpPr>
          <p:cNvPr id="10" name="Straight Arrow Connector 9"/>
          <p:cNvCxnSpPr>
            <a:endCxn id="7" idx="1"/>
          </p:cNvCxnSpPr>
          <p:nvPr/>
        </p:nvCxnSpPr>
        <p:spPr>
          <a:xfrm>
            <a:off x="729628" y="3843590"/>
            <a:ext cx="1249849"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3"/>
            <a:endCxn id="8" idx="1"/>
          </p:cNvCxnSpPr>
          <p:nvPr/>
        </p:nvCxnSpPr>
        <p:spPr>
          <a:xfrm>
            <a:off x="2803687" y="3843590"/>
            <a:ext cx="77393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3"/>
            <a:endCxn id="30" idx="2"/>
          </p:cNvCxnSpPr>
          <p:nvPr/>
        </p:nvCxnSpPr>
        <p:spPr>
          <a:xfrm>
            <a:off x="4401835" y="3843590"/>
            <a:ext cx="759644"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30" idx="0"/>
          </p:cNvCxnSpPr>
          <p:nvPr/>
        </p:nvCxnSpPr>
        <p:spPr>
          <a:xfrm flipV="1">
            <a:off x="959326" y="3634185"/>
            <a:ext cx="4411558" cy="209405"/>
          </a:xfrm>
          <a:prstGeom prst="bentConnector4">
            <a:avLst>
              <a:gd name="adj1" fmla="val -152"/>
              <a:gd name="adj2" fmla="val 299489"/>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18371" y="3516386"/>
            <a:ext cx="270076" cy="400110"/>
          </a:xfrm>
          <a:prstGeom prst="rect">
            <a:avLst/>
          </a:prstGeom>
          <a:noFill/>
        </p:spPr>
        <p:txBody>
          <a:bodyPr wrap="none" rtlCol="0">
            <a:spAutoFit/>
          </a:bodyPr>
          <a:lstStyle/>
          <a:p>
            <a:r>
              <a:rPr lang="en-US" sz="2000" dirty="0" smtClean="0">
                <a:latin typeface="Arial"/>
                <a:cs typeface="Arial"/>
              </a:rPr>
              <a:t>-</a:t>
            </a:r>
            <a:endParaRPr lang="en-US" sz="2000" dirty="0">
              <a:latin typeface="Arial"/>
              <a:cs typeface="Arial"/>
            </a:endParaRPr>
          </a:p>
        </p:txBody>
      </p:sp>
      <p:cxnSp>
        <p:nvCxnSpPr>
          <p:cNvPr id="15" name="Straight Arrow Connector 14"/>
          <p:cNvCxnSpPr>
            <a:stCxn id="30" idx="6"/>
            <a:endCxn id="9" idx="1"/>
          </p:cNvCxnSpPr>
          <p:nvPr/>
        </p:nvCxnSpPr>
        <p:spPr>
          <a:xfrm flipV="1">
            <a:off x="5580288" y="3836836"/>
            <a:ext cx="605100" cy="6754"/>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6" name="Picture 15"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9046" y="3599325"/>
            <a:ext cx="279400" cy="177800"/>
          </a:xfrm>
          <a:prstGeom prst="rect">
            <a:avLst/>
          </a:prstGeom>
        </p:spPr>
      </p:pic>
      <p:pic>
        <p:nvPicPr>
          <p:cNvPr id="17" name="Picture 16"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11526" y="3579465"/>
            <a:ext cx="127000" cy="190500"/>
          </a:xfrm>
          <a:prstGeom prst="rect">
            <a:avLst/>
          </a:prstGeom>
        </p:spPr>
      </p:pic>
      <p:cxnSp>
        <p:nvCxnSpPr>
          <p:cNvPr id="18" name="Straight Arrow Connector 17"/>
          <p:cNvCxnSpPr>
            <a:stCxn id="9" idx="3"/>
          </p:cNvCxnSpPr>
          <p:nvPr/>
        </p:nvCxnSpPr>
        <p:spPr>
          <a:xfrm>
            <a:off x="7850304" y="3836836"/>
            <a:ext cx="607980"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9" name="Picture 18"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90178" y="3655794"/>
            <a:ext cx="152400" cy="254000"/>
          </a:xfrm>
          <a:prstGeom prst="rect">
            <a:avLst/>
          </a:prstGeom>
        </p:spPr>
      </p:pic>
      <p:pic>
        <p:nvPicPr>
          <p:cNvPr id="20" name="Picture 19"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87182" y="3572305"/>
            <a:ext cx="114300" cy="190500"/>
          </a:xfrm>
          <a:prstGeom prst="rect">
            <a:avLst/>
          </a:prstGeom>
        </p:spPr>
      </p:pic>
      <p:pic>
        <p:nvPicPr>
          <p:cNvPr id="21" name="Picture 20"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50874" y="3762805"/>
            <a:ext cx="114300" cy="127000"/>
          </a:xfrm>
          <a:prstGeom prst="rect">
            <a:avLst/>
          </a:prstGeom>
        </p:spPr>
      </p:pic>
      <p:pic>
        <p:nvPicPr>
          <p:cNvPr id="22" name="Picture 21"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117941" y="3599325"/>
            <a:ext cx="152400" cy="177800"/>
          </a:xfrm>
          <a:prstGeom prst="rect">
            <a:avLst/>
          </a:prstGeom>
        </p:spPr>
      </p:pic>
      <p:grpSp>
        <p:nvGrpSpPr>
          <p:cNvPr id="23" name="Group 22"/>
          <p:cNvGrpSpPr/>
          <p:nvPr/>
        </p:nvGrpSpPr>
        <p:grpSpPr>
          <a:xfrm>
            <a:off x="1206341" y="3641345"/>
            <a:ext cx="4637993" cy="710839"/>
            <a:chOff x="1206341" y="2668625"/>
            <a:chExt cx="4637993" cy="710839"/>
          </a:xfrm>
        </p:grpSpPr>
        <p:cxnSp>
          <p:nvCxnSpPr>
            <p:cNvPr id="24" name="Elbow Connector 23"/>
            <p:cNvCxnSpPr>
              <a:endCxn id="27" idx="4"/>
            </p:cNvCxnSpPr>
            <p:nvPr/>
          </p:nvCxnSpPr>
          <p:spPr>
            <a:xfrm rot="10800000" flipV="1">
              <a:off x="1415747" y="2864118"/>
              <a:ext cx="4428587" cy="223316"/>
            </a:xfrm>
            <a:prstGeom prst="bentConnector4">
              <a:avLst>
                <a:gd name="adj1" fmla="val -265"/>
                <a:gd name="adj2" fmla="val 274962"/>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375355" y="2979354"/>
              <a:ext cx="270076" cy="400110"/>
            </a:xfrm>
            <a:prstGeom prst="rect">
              <a:avLst/>
            </a:prstGeom>
            <a:noFill/>
          </p:spPr>
          <p:txBody>
            <a:bodyPr wrap="none" rtlCol="0">
              <a:spAutoFit/>
            </a:bodyPr>
            <a:lstStyle/>
            <a:p>
              <a:r>
                <a:rPr lang="en-US" sz="2000" dirty="0" smtClean="0">
                  <a:latin typeface="Arial"/>
                  <a:cs typeface="Arial"/>
                </a:rPr>
                <a:t>-</a:t>
              </a:r>
              <a:endParaRPr lang="en-US" sz="2000" dirty="0">
                <a:latin typeface="Arial"/>
                <a:cs typeface="Arial"/>
              </a:endParaRPr>
            </a:p>
          </p:txBody>
        </p:sp>
        <p:grpSp>
          <p:nvGrpSpPr>
            <p:cNvPr id="26" name="Group 25"/>
            <p:cNvGrpSpPr/>
            <p:nvPr/>
          </p:nvGrpSpPr>
          <p:grpSpPr>
            <a:xfrm>
              <a:off x="1206341" y="2668625"/>
              <a:ext cx="472857" cy="418810"/>
              <a:chOff x="1206341" y="2668625"/>
              <a:chExt cx="472857" cy="418810"/>
            </a:xfrm>
          </p:grpSpPr>
          <p:sp>
            <p:nvSpPr>
              <p:cNvPr id="27" name="Oval 26"/>
              <p:cNvSpPr/>
              <p:nvPr/>
            </p:nvSpPr>
            <p:spPr>
              <a:xfrm>
                <a:off x="1206341" y="2668625"/>
                <a:ext cx="418809" cy="418809"/>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a:cs typeface="Arial"/>
                </a:endParaRPr>
              </a:p>
            </p:txBody>
          </p:sp>
          <p:sp>
            <p:nvSpPr>
              <p:cNvPr id="28" name="TextBox 27"/>
              <p:cNvSpPr txBox="1"/>
              <p:nvPr/>
            </p:nvSpPr>
            <p:spPr>
              <a:xfrm>
                <a:off x="1246826" y="2680165"/>
                <a:ext cx="432372" cy="40727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grpSp>
      </p:grpSp>
      <p:grpSp>
        <p:nvGrpSpPr>
          <p:cNvPr id="29" name="Group 28"/>
          <p:cNvGrpSpPr/>
          <p:nvPr/>
        </p:nvGrpSpPr>
        <p:grpSpPr>
          <a:xfrm>
            <a:off x="5161479" y="3633201"/>
            <a:ext cx="490120" cy="419793"/>
            <a:chOff x="5161479" y="2660481"/>
            <a:chExt cx="490120" cy="419793"/>
          </a:xfrm>
        </p:grpSpPr>
        <p:sp>
          <p:nvSpPr>
            <p:cNvPr id="30" name="Oval 29"/>
            <p:cNvSpPr/>
            <p:nvPr/>
          </p:nvSpPr>
          <p:spPr>
            <a:xfrm>
              <a:off x="5161479" y="2661465"/>
              <a:ext cx="418809" cy="418809"/>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a:cs typeface="Arial"/>
              </a:endParaRPr>
            </a:p>
          </p:txBody>
        </p:sp>
        <p:sp>
          <p:nvSpPr>
            <p:cNvPr id="31" name="TextBox 30"/>
            <p:cNvSpPr txBox="1"/>
            <p:nvPr/>
          </p:nvSpPr>
          <p:spPr>
            <a:xfrm>
              <a:off x="5219227" y="2660481"/>
              <a:ext cx="432372" cy="40727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grpSp>
      <p:grpSp>
        <p:nvGrpSpPr>
          <p:cNvPr id="32" name="Group 31"/>
          <p:cNvGrpSpPr/>
          <p:nvPr/>
        </p:nvGrpSpPr>
        <p:grpSpPr>
          <a:xfrm>
            <a:off x="939053" y="3836836"/>
            <a:ext cx="7249001" cy="1652005"/>
            <a:chOff x="939053" y="3242396"/>
            <a:chExt cx="7249001" cy="1652005"/>
          </a:xfrm>
        </p:grpSpPr>
        <p:sp>
          <p:nvSpPr>
            <p:cNvPr id="33" name="Rectangle 32"/>
            <p:cNvSpPr/>
            <p:nvPr/>
          </p:nvSpPr>
          <p:spPr>
            <a:xfrm>
              <a:off x="6185388" y="3867644"/>
              <a:ext cx="1664916" cy="10267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Signal Reconstruction</a:t>
              </a:r>
              <a:endParaRPr lang="en-US" dirty="0">
                <a:latin typeface="Arial Narrow"/>
                <a:cs typeface="Arial Narrow"/>
              </a:endParaRPr>
            </a:p>
          </p:txBody>
        </p:sp>
        <p:grpSp>
          <p:nvGrpSpPr>
            <p:cNvPr id="34" name="Group 33"/>
            <p:cNvGrpSpPr/>
            <p:nvPr/>
          </p:nvGrpSpPr>
          <p:grpSpPr>
            <a:xfrm>
              <a:off x="3783234" y="4172110"/>
              <a:ext cx="490120" cy="419793"/>
              <a:chOff x="5161479" y="2660481"/>
              <a:chExt cx="490120" cy="419793"/>
            </a:xfrm>
          </p:grpSpPr>
          <p:sp>
            <p:nvSpPr>
              <p:cNvPr id="41" name="Oval 40"/>
              <p:cNvSpPr/>
              <p:nvPr/>
            </p:nvSpPr>
            <p:spPr>
              <a:xfrm>
                <a:off x="5161479" y="2661465"/>
                <a:ext cx="418809" cy="418809"/>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a:cs typeface="Arial"/>
                </a:endParaRPr>
              </a:p>
            </p:txBody>
          </p:sp>
          <p:sp>
            <p:nvSpPr>
              <p:cNvPr id="42" name="TextBox 41"/>
              <p:cNvSpPr txBox="1"/>
              <p:nvPr/>
            </p:nvSpPr>
            <p:spPr>
              <a:xfrm>
                <a:off x="5219227" y="2660481"/>
                <a:ext cx="432372" cy="40727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grpSp>
        <p:cxnSp>
          <p:nvCxnSpPr>
            <p:cNvPr id="35" name="Straight Arrow Connector 34"/>
            <p:cNvCxnSpPr>
              <a:stCxn id="33" idx="1"/>
            </p:cNvCxnSpPr>
            <p:nvPr/>
          </p:nvCxnSpPr>
          <p:spPr>
            <a:xfrm flipH="1">
              <a:off x="4188531" y="4381023"/>
              <a:ext cx="1996857"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41" idx="2"/>
            </p:cNvCxnSpPr>
            <p:nvPr/>
          </p:nvCxnSpPr>
          <p:spPr>
            <a:xfrm>
              <a:off x="939053" y="3242396"/>
              <a:ext cx="2844181" cy="1140103"/>
            </a:xfrm>
            <a:prstGeom prst="bentConnector3">
              <a:avLst>
                <a:gd name="adj1" fmla="val 543"/>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83123" y="4050520"/>
              <a:ext cx="270076" cy="400110"/>
            </a:xfrm>
            <a:prstGeom prst="rect">
              <a:avLst/>
            </a:prstGeom>
            <a:noFill/>
          </p:spPr>
          <p:txBody>
            <a:bodyPr wrap="none" rtlCol="0">
              <a:spAutoFit/>
            </a:bodyPr>
            <a:lstStyle/>
            <a:p>
              <a:r>
                <a:rPr lang="en-US" sz="2000" dirty="0" smtClean="0">
                  <a:latin typeface="Arial"/>
                  <a:cs typeface="Arial"/>
                </a:rPr>
                <a:t>-</a:t>
              </a:r>
              <a:endParaRPr lang="en-US" sz="2000" dirty="0">
                <a:latin typeface="Arial"/>
                <a:cs typeface="Arial"/>
              </a:endParaRPr>
            </a:p>
          </p:txBody>
        </p:sp>
        <p:cxnSp>
          <p:nvCxnSpPr>
            <p:cNvPr id="38" name="Straight Arrow Connector 37"/>
            <p:cNvCxnSpPr>
              <a:stCxn id="41" idx="0"/>
              <a:endCxn id="8" idx="2"/>
            </p:cNvCxnSpPr>
            <p:nvPr/>
          </p:nvCxnSpPr>
          <p:spPr>
            <a:xfrm flipH="1" flipV="1">
              <a:off x="3989730" y="3769284"/>
              <a:ext cx="2909" cy="40381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9" name="Picture 38"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079846" y="3891002"/>
              <a:ext cx="190500" cy="215900"/>
            </a:xfrm>
            <a:prstGeom prst="rect">
              <a:avLst/>
            </a:prstGeom>
          </p:spPr>
        </p:pic>
        <p:cxnSp>
          <p:nvCxnSpPr>
            <p:cNvPr id="40" name="Elbow Connector 39"/>
            <p:cNvCxnSpPr>
              <a:endCxn id="33" idx="3"/>
            </p:cNvCxnSpPr>
            <p:nvPr/>
          </p:nvCxnSpPr>
          <p:spPr>
            <a:xfrm rot="5400000">
              <a:off x="7449867" y="3642836"/>
              <a:ext cx="1138625" cy="337749"/>
            </a:xfrm>
            <a:prstGeom prst="bentConnector2">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5786545" y="5859740"/>
            <a:ext cx="2622032" cy="584776"/>
          </a:xfrm>
          <a:prstGeom prst="rect">
            <a:avLst/>
          </a:prstGeom>
          <a:noFill/>
        </p:spPr>
        <p:txBody>
          <a:bodyPr wrap="none" rtlCol="0">
            <a:spAutoFit/>
          </a:bodyPr>
          <a:lstStyle/>
          <a:p>
            <a:r>
              <a:rPr lang="en-US" sz="1600" dirty="0" smtClean="0">
                <a:latin typeface="Arial Narrow"/>
                <a:cs typeface="Arial Narrow"/>
              </a:rPr>
              <a:t>SBL – Sparse Bayesian learning</a:t>
            </a:r>
          </a:p>
          <a:p>
            <a:r>
              <a:rPr lang="en-US" sz="1600" dirty="0" smtClean="0">
                <a:latin typeface="Arial Narrow"/>
                <a:cs typeface="Arial Narrow"/>
              </a:rPr>
              <a:t>FFT – Fast Fourier transform</a:t>
            </a:r>
            <a:endParaRPr lang="en-US" sz="1600" dirty="0">
              <a:latin typeface="Arial Narrow"/>
              <a:cs typeface="Arial Narrow"/>
            </a:endParaRPr>
          </a:p>
        </p:txBody>
      </p:sp>
    </p:spTree>
    <p:extLst>
      <p:ext uri="{BB962C8B-B14F-4D97-AF65-F5344CB8AC3E}">
        <p14:creationId xmlns:p14="http://schemas.microsoft.com/office/powerpoint/2010/main" xmlns="" val="36419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9"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vs. Prior Methods</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15</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xmlns="" val="829566856"/>
              </p:ext>
            </p:extLst>
          </p:nvPr>
        </p:nvGraphicFramePr>
        <p:xfrm>
          <a:off x="401674" y="1308447"/>
          <a:ext cx="8110656" cy="4141948"/>
        </p:xfrm>
        <a:graphic>
          <a:graphicData uri="http://schemas.openxmlformats.org/drawingml/2006/table">
            <a:tbl>
              <a:tblPr firstRow="1" bandRow="1">
                <a:tableStyleId>{6E25E649-3F16-4E02-A733-19D2CDBF48F0}</a:tableStyleId>
              </a:tblPr>
              <a:tblGrid>
                <a:gridCol w="1341327"/>
                <a:gridCol w="1526815"/>
                <a:gridCol w="1486280"/>
                <a:gridCol w="1252078"/>
                <a:gridCol w="1252078"/>
                <a:gridCol w="1252078"/>
              </a:tblGrid>
              <a:tr h="793008">
                <a:tc rowSpan="3">
                  <a:txBody>
                    <a:bodyPr/>
                    <a:lstStyle/>
                    <a:p>
                      <a:pPr algn="ctr"/>
                      <a:r>
                        <a:rPr lang="en-US" sz="1800" b="1" dirty="0" smtClean="0">
                          <a:solidFill>
                            <a:schemeClr val="tx1"/>
                          </a:solidFill>
                          <a:latin typeface="Arial Narrow"/>
                          <a:cs typeface="Arial Narrow"/>
                        </a:rPr>
                        <a:t>Methods</a:t>
                      </a:r>
                      <a:endParaRPr lang="en-US" sz="1800" b="1"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Parametric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gridSpan="4">
                  <a:txBody>
                    <a:bodyPr/>
                    <a:lstStyle/>
                    <a:p>
                      <a:pPr algn="ctr"/>
                      <a:r>
                        <a:rPr lang="en-US" sz="2000" dirty="0" smtClean="0">
                          <a:solidFill>
                            <a:schemeClr val="tx1"/>
                          </a:solidFill>
                          <a:latin typeface="Arial Narrow"/>
                          <a:cs typeface="Arial Narrow"/>
                        </a:rPr>
                        <a:t>Nonparametric</a:t>
                      </a:r>
                      <a:r>
                        <a:rPr lang="en-US" sz="2000" baseline="0" dirty="0" smtClean="0">
                          <a:solidFill>
                            <a:schemeClr val="tx1"/>
                          </a:solidFill>
                          <a:latin typeface="Arial Narrow"/>
                          <a:cs typeface="Arial Narrow"/>
                        </a:rPr>
                        <a:t> </a:t>
                      </a:r>
                      <a:endParaRPr lang="en-US" sz="2000" b="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rgbClr val="FFFFFF"/>
                    </a:solidFill>
                  </a:tcPr>
                </a:tc>
                <a:tc hMerge="1">
                  <a:txBody>
                    <a:bodyPr/>
                    <a:lstStyle/>
                    <a:p>
                      <a:pPr algn="ctr"/>
                      <a:endParaRPr lang="en-US" sz="2000" b="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noFill/>
                  </a:tcPr>
                </a:tc>
                <a:tc hMerge="1">
                  <a:txBody>
                    <a:bodyPr/>
                    <a:lstStyle/>
                    <a:p>
                      <a:endParaRPr lang="en-US"/>
                    </a:p>
                  </a:txBody>
                  <a:tcPr/>
                </a:tc>
                <a:tc hMerge="1">
                  <a:txBody>
                    <a:bodyPr/>
                    <a:lstStyle/>
                    <a:p>
                      <a:endParaRPr lang="en-US"/>
                    </a:p>
                  </a:txBody>
                  <a:tcPr/>
                </a:tc>
              </a:tr>
              <a:tr h="326217">
                <a:tc vMerge="1">
                  <a:txBody>
                    <a:bodyPr/>
                    <a:lstStyle/>
                    <a:p>
                      <a:pPr algn="ctr"/>
                      <a:endParaRPr lang="en-US" sz="1800" b="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a:cs typeface="Arial Narrow"/>
                        </a:rPr>
                        <a:t>MMSE</a:t>
                      </a:r>
                      <a:br>
                        <a:rPr lang="en-US" dirty="0" smtClean="0">
                          <a:latin typeface="Arial Narrow"/>
                          <a:cs typeface="Arial Narrow"/>
                        </a:rPr>
                      </a:br>
                      <a:r>
                        <a:rPr lang="en-US" sz="1600" baseline="0" dirty="0" smtClean="0">
                          <a:solidFill>
                            <a:srgbClr val="000000"/>
                          </a:solidFill>
                          <a:latin typeface="Arial Narrow"/>
                          <a:cs typeface="Arial Narrow"/>
                        </a:rPr>
                        <a:t>[</a:t>
                      </a:r>
                      <a:r>
                        <a:rPr lang="en-US" sz="1600" b="0" i="1" dirty="0" smtClean="0">
                          <a:solidFill>
                            <a:srgbClr val="000000"/>
                          </a:solidFill>
                          <a:latin typeface="Arial Narrow"/>
                          <a:cs typeface="Arial Narrow"/>
                        </a:rPr>
                        <a:t>Haring03</a:t>
                      </a:r>
                      <a:r>
                        <a:rPr lang="en-US" sz="1600" b="0" dirty="0" smtClean="0">
                          <a:solidFill>
                            <a:srgbClr val="000000"/>
                          </a:solidFill>
                          <a:latin typeface="Arial Narrow"/>
                          <a:cs typeface="Arial Narrow"/>
                        </a:rPr>
                        <a:t>]</a:t>
                      </a:r>
                      <a:endParaRPr lang="en-US" sz="1600" dirty="0" smtClean="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rowSpan="2">
                  <a:txBody>
                    <a:bodyPr/>
                    <a:lstStyle/>
                    <a:p>
                      <a:pPr algn="ctr"/>
                      <a:r>
                        <a:rPr lang="en-US" dirty="0" smtClean="0">
                          <a:latin typeface="Arial Narrow"/>
                          <a:cs typeface="Arial Narrow"/>
                        </a:rPr>
                        <a:t>Basis Pursuit</a:t>
                      </a:r>
                      <a:br>
                        <a:rPr lang="en-US" dirty="0" smtClean="0">
                          <a:latin typeface="Arial Narrow"/>
                          <a:cs typeface="Arial Narrow"/>
                        </a:rPr>
                      </a:br>
                      <a:r>
                        <a:rPr lang="en-US" sz="1600" b="0" baseline="0" dirty="0" smtClean="0">
                          <a:solidFill>
                            <a:srgbClr val="000000"/>
                          </a:solidFill>
                          <a:latin typeface="Arial Narrow"/>
                          <a:cs typeface="Arial Narrow"/>
                        </a:rPr>
                        <a:t>[</a:t>
                      </a:r>
                      <a:r>
                        <a:rPr lang="en-US" sz="1600" b="0" i="1" baseline="0" dirty="0" smtClean="0">
                          <a:solidFill>
                            <a:srgbClr val="000000"/>
                          </a:solidFill>
                          <a:latin typeface="Arial Narrow"/>
                          <a:cs typeface="Arial Narrow"/>
                        </a:rPr>
                        <a:t>Caire08</a:t>
                      </a:r>
                      <a:r>
                        <a:rPr lang="en-US" sz="1600" b="0" baseline="0" dirty="0" smtClean="0">
                          <a:solidFill>
                            <a:srgbClr val="000000"/>
                          </a:solidFill>
                          <a:latin typeface="Arial Narrow"/>
                          <a:cs typeface="Arial Narrow"/>
                        </a:rPr>
                        <a:t>]</a:t>
                      </a:r>
                      <a:endParaRPr lang="en-US" sz="1600"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gridSpan="3">
                  <a:txBody>
                    <a:bodyPr/>
                    <a:lstStyle/>
                    <a:p>
                      <a:pPr algn="ctr"/>
                      <a:r>
                        <a:rPr lang="en-US" dirty="0" smtClean="0">
                          <a:solidFill>
                            <a:schemeClr val="tx1"/>
                          </a:solidFill>
                          <a:latin typeface="Arial Narrow"/>
                          <a:cs typeface="Arial Narrow"/>
                        </a:rPr>
                        <a:t>Proposed</a:t>
                      </a:r>
                      <a:endParaRPr lang="en-US"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26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smtClean="0">
                          <a:solidFill>
                            <a:schemeClr val="tx1"/>
                          </a:solidFill>
                          <a:latin typeface="Arial Narrow"/>
                          <a:cs typeface="Arial Narrow"/>
                        </a:rPr>
                        <a:t>1</a:t>
                      </a:r>
                      <a:endParaRPr lang="en-US"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dirty="0" smtClean="0">
                          <a:solidFill>
                            <a:schemeClr val="tx1"/>
                          </a:solidFill>
                          <a:latin typeface="Arial Narrow"/>
                          <a:cs typeface="Arial Narrow"/>
                        </a:rPr>
                        <a:t>2</a:t>
                      </a:r>
                      <a:endParaRPr lang="en-US"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dirty="0" smtClean="0">
                          <a:solidFill>
                            <a:schemeClr val="tx1"/>
                          </a:solidFill>
                          <a:latin typeface="Arial Narrow"/>
                          <a:cs typeface="Arial Narrow"/>
                        </a:rPr>
                        <a:t>3</a:t>
                      </a:r>
                      <a:endParaRPr lang="en-US"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54355">
                <a:tc>
                  <a:txBody>
                    <a:bodyPr/>
                    <a:lstStyle/>
                    <a:p>
                      <a:pPr algn="ctr"/>
                      <a:r>
                        <a:rPr lang="en-US" dirty="0" smtClean="0">
                          <a:solidFill>
                            <a:srgbClr val="000000"/>
                          </a:solidFill>
                          <a:latin typeface="Arial Narrow"/>
                          <a:cs typeface="Arial Narrow"/>
                        </a:rPr>
                        <a:t>SNR Gain</a:t>
                      </a:r>
                      <a:r>
                        <a:rPr lang="en-US" baseline="0" dirty="0" smtClean="0">
                          <a:solidFill>
                            <a:srgbClr val="000000"/>
                          </a:solidFill>
                          <a:latin typeface="Arial Narrow"/>
                          <a:cs typeface="Arial Narrow"/>
                        </a:rPr>
                        <a:t> *</a:t>
                      </a:r>
                      <a:endParaRPr lang="en-US"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Narrow"/>
                          <a:cs typeface="Arial Narrow"/>
                        </a:rPr>
                        <a:t>9 dB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Arial Narrow"/>
                          <a:cs typeface="Arial Narrow"/>
                        </a:rPr>
                        <a:t>0 dB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2 dB</a:t>
                      </a:r>
                      <a:endParaRPr lang="en-US" sz="2000" dirty="0">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7 dB</a:t>
                      </a:r>
                      <a:endParaRPr lang="en-US" sz="2000" dirty="0">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9 dB</a:t>
                      </a:r>
                      <a:endParaRPr lang="en-US" sz="2000" dirty="0">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4355">
                <a:tc>
                  <a:txBody>
                    <a:bodyPr/>
                    <a:lstStyle/>
                    <a:p>
                      <a:pPr algn="ctr"/>
                      <a:r>
                        <a:rPr lang="en-US" sz="1800" b="0" dirty="0" smtClean="0">
                          <a:solidFill>
                            <a:schemeClr val="tx1"/>
                          </a:solidFill>
                          <a:latin typeface="Arial Narrow"/>
                          <a:cs typeface="Arial Narrow"/>
                        </a:rPr>
                        <a:t>BER Reduction *</a:t>
                      </a:r>
                      <a:endParaRPr lang="en-US" sz="1800" b="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latin typeface="Arial Narrow"/>
                          <a:cs typeface="Arial Narrow"/>
                        </a:rPr>
                        <a:t>&gt;1000x</a:t>
                      </a:r>
                      <a:endParaRPr lang="en-US"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latin typeface="Arial Narrow"/>
                          <a:cs typeface="Arial Narrow"/>
                        </a:rPr>
                        <a:t>None</a:t>
                      </a:r>
                      <a:endParaRPr lang="en-US"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latin typeface="Arial Narrow"/>
                          <a:cs typeface="Arial Narrow"/>
                        </a:rPr>
                        <a:t>~10x</a:t>
                      </a:r>
                      <a:endParaRPr lang="en-US"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latin typeface="Arial Narrow"/>
                          <a:cs typeface="Arial Narrow"/>
                        </a:rPr>
                        <a:t>~1000x</a:t>
                      </a:r>
                      <a:endParaRPr lang="en-US"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latin typeface="Arial Narrow"/>
                          <a:cs typeface="Arial Narrow"/>
                        </a:rPr>
                        <a:t>&gt;1000x</a:t>
                      </a:r>
                      <a:endParaRPr lang="en-US"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4355">
                <a:tc>
                  <a:txBody>
                    <a:bodyPr/>
                    <a:lstStyle/>
                    <a:p>
                      <a:pPr algn="ctr"/>
                      <a:r>
                        <a:rPr lang="en-US" sz="1800" b="0" dirty="0" smtClean="0">
                          <a:solidFill>
                            <a:schemeClr val="tx1"/>
                          </a:solidFill>
                          <a:latin typeface="Arial Narrow"/>
                          <a:cs typeface="Arial Narrow"/>
                        </a:rPr>
                        <a:t>Throughput Reduction</a:t>
                      </a:r>
                      <a:endParaRPr lang="en-US" sz="1800" b="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endParaRPr lang="en-US" dirty="0" smtClean="0">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654355">
                <a:tc>
                  <a:txBody>
                    <a:bodyPr/>
                    <a:lstStyle/>
                    <a:p>
                      <a:pPr algn="ctr"/>
                      <a:r>
                        <a:rPr lang="en-US" sz="1800" b="0" dirty="0" smtClean="0">
                          <a:solidFill>
                            <a:schemeClr val="tx1"/>
                          </a:solidFill>
                          <a:latin typeface="Arial Narrow"/>
                          <a:cs typeface="Arial Narrow"/>
                        </a:rPr>
                        <a:t>Complexity</a:t>
                      </a:r>
                      <a:endParaRPr lang="en-US" sz="1800" b="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dirty="0" smtClean="0">
                          <a:latin typeface="Arial Narrow"/>
                          <a:cs typeface="Arial Narrow"/>
                        </a:rPr>
                        <a:t>Low</a:t>
                      </a:r>
                      <a:endParaRPr lang="en-US"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dirty="0" smtClean="0">
                          <a:latin typeface="Arial Narrow"/>
                          <a:cs typeface="Arial Narrow"/>
                        </a:rPr>
                        <a:t>Medium</a:t>
                      </a:r>
                      <a:endParaRPr lang="en-US" dirty="0">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gridSpan="3">
                  <a:txBody>
                    <a:bodyPr/>
                    <a:lstStyle/>
                    <a:p>
                      <a:pPr algn="ctr"/>
                      <a:r>
                        <a:rPr lang="en-US" dirty="0" smtClean="0">
                          <a:solidFill>
                            <a:schemeClr val="tx1"/>
                          </a:solidFill>
                          <a:latin typeface="Arial Narrow"/>
                          <a:cs typeface="Arial Narrow"/>
                        </a:rPr>
                        <a:t>High (Parallelizable </a:t>
                      </a:r>
                      <a:r>
                        <a:rPr lang="en-US" sz="1600" dirty="0" smtClean="0">
                          <a:solidFill>
                            <a:schemeClr val="tx1"/>
                          </a:solidFill>
                          <a:latin typeface="Arial Narrow"/>
                          <a:cs typeface="Arial Narrow"/>
                        </a:rPr>
                        <a:t>[</a:t>
                      </a:r>
                      <a:r>
                        <a:rPr lang="en-US" sz="1600" i="1" dirty="0" smtClean="0">
                          <a:solidFill>
                            <a:schemeClr val="tx1"/>
                          </a:solidFill>
                          <a:latin typeface="Arial Narrow"/>
                          <a:cs typeface="Arial Narrow"/>
                        </a:rPr>
                        <a:t>Nassar13</a:t>
                      </a:r>
                      <a:r>
                        <a:rPr lang="en-US" sz="1600" dirty="0" smtClean="0">
                          <a:solidFill>
                            <a:schemeClr val="tx1"/>
                          </a:solidFill>
                          <a:latin typeface="Arial Narrow"/>
                          <a:cs typeface="Arial Narrow"/>
                        </a:rPr>
                        <a:t>]</a:t>
                      </a:r>
                      <a:r>
                        <a:rPr lang="en-US" dirty="0" smtClean="0">
                          <a:solidFill>
                            <a:schemeClr val="tx1"/>
                          </a:solidFill>
                          <a:latin typeface="Arial Narrow"/>
                          <a:cs typeface="Arial Narrow"/>
                        </a:rPr>
                        <a:t>)</a:t>
                      </a:r>
                      <a:endParaRPr lang="en-US"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1117791" y="5638967"/>
            <a:ext cx="6952878" cy="584776"/>
          </a:xfrm>
          <a:prstGeom prst="rect">
            <a:avLst/>
          </a:prstGeom>
          <a:noFill/>
        </p:spPr>
        <p:txBody>
          <a:bodyPr wrap="none" rtlCol="0">
            <a:spAutoFit/>
          </a:bodyPr>
          <a:lstStyle/>
          <a:p>
            <a:r>
              <a:rPr lang="en-US" sz="1600" dirty="0" smtClean="0">
                <a:solidFill>
                  <a:schemeClr val="tx2"/>
                </a:solidFill>
                <a:latin typeface="Arial Narrow"/>
                <a:cs typeface="Arial Narrow"/>
              </a:rPr>
              <a:t>*   Measured in GM noise at </a:t>
            </a:r>
            <a:r>
              <a:rPr lang="en-US" sz="1600" dirty="0">
                <a:solidFill>
                  <a:schemeClr val="tx2"/>
                </a:solidFill>
                <a:latin typeface="Arial Narrow"/>
                <a:cs typeface="Arial Narrow"/>
              </a:rPr>
              <a:t>10</a:t>
            </a:r>
            <a:r>
              <a:rPr lang="en-US" sz="1600" baseline="30000" dirty="0">
                <a:solidFill>
                  <a:schemeClr val="tx2"/>
                </a:solidFill>
                <a:latin typeface="Arial Narrow"/>
                <a:cs typeface="Arial Narrow"/>
              </a:rPr>
              <a:t>-</a:t>
            </a:r>
            <a:r>
              <a:rPr lang="en-US" sz="1600" baseline="30000" dirty="0" smtClean="0">
                <a:solidFill>
                  <a:schemeClr val="tx2"/>
                </a:solidFill>
                <a:latin typeface="Arial Narrow"/>
                <a:cs typeface="Arial Narrow"/>
              </a:rPr>
              <a:t>4</a:t>
            </a:r>
            <a:r>
              <a:rPr lang="en-US" sz="1600" dirty="0">
                <a:solidFill>
                  <a:schemeClr val="tx2"/>
                </a:solidFill>
                <a:latin typeface="Arial Narrow"/>
                <a:cs typeface="Arial Narrow"/>
              </a:rPr>
              <a:t> </a:t>
            </a:r>
            <a:r>
              <a:rPr lang="en-US" sz="1600" dirty="0" smtClean="0">
                <a:solidFill>
                  <a:schemeClr val="tx2"/>
                </a:solidFill>
                <a:latin typeface="Arial Narrow"/>
                <a:cs typeface="Arial Narrow"/>
              </a:rPr>
              <a:t>coded BER, compared with conventional OFDM receivers</a:t>
            </a:r>
            <a:br>
              <a:rPr lang="en-US" sz="1600" dirty="0" smtClean="0">
                <a:solidFill>
                  <a:schemeClr val="tx2"/>
                </a:solidFill>
                <a:latin typeface="Arial Narrow"/>
                <a:cs typeface="Arial Narrow"/>
              </a:rPr>
            </a:br>
            <a:r>
              <a:rPr lang="en-US" sz="1600" dirty="0" smtClean="0">
                <a:solidFill>
                  <a:schemeClr val="tx2"/>
                </a:solidFill>
                <a:latin typeface="Arial Narrow"/>
                <a:cs typeface="Arial Narrow"/>
              </a:rPr>
              <a:t>**  Assuming GM noise model and perfect knowledge of the model parameters</a:t>
            </a:r>
            <a:endParaRPr lang="en-US" sz="1600" baseline="30000" dirty="0">
              <a:solidFill>
                <a:schemeClr val="tx2"/>
              </a:solidFill>
              <a:latin typeface="Arial Narrow"/>
              <a:cs typeface="Arial Narrow"/>
            </a:endParaRPr>
          </a:p>
        </p:txBody>
      </p:sp>
    </p:spTree>
    <p:extLst>
      <p:ext uri="{BB962C8B-B14F-4D97-AF65-F5344CB8AC3E}">
        <p14:creationId xmlns:p14="http://schemas.microsoft.com/office/powerpoint/2010/main" xmlns="" val="26163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err="1">
                <a:solidFill>
                  <a:schemeClr val="bg1">
                    <a:lumMod val="50000"/>
                  </a:schemeClr>
                </a:solidFill>
              </a:rPr>
              <a:t>Powerline</a:t>
            </a:r>
            <a:r>
              <a:rPr lang="en-US" dirty="0">
                <a:solidFill>
                  <a:schemeClr val="bg1">
                    <a:lumMod val="50000"/>
                  </a:schemeClr>
                </a:solidFill>
              </a:rPr>
              <a:t> Communications for Enabling Smart Grid </a:t>
            </a:r>
            <a:r>
              <a:rPr lang="en-US" dirty="0" smtClean="0">
                <a:solidFill>
                  <a:schemeClr val="bg1">
                    <a:lumMod val="50000"/>
                  </a:schemeClr>
                </a:solidFill>
              </a:rPr>
              <a:t>Applications</a:t>
            </a:r>
            <a:endParaRPr lang="en-US" dirty="0" smtClean="0">
              <a:solidFill>
                <a:srgbClr val="7F7F7F"/>
              </a:solidFill>
            </a:endParaRPr>
          </a:p>
          <a:p>
            <a:pPr>
              <a:lnSpc>
                <a:spcPct val="100000"/>
              </a:lnSpc>
              <a:spcAft>
                <a:spcPts val="1200"/>
              </a:spcAft>
            </a:pPr>
            <a:r>
              <a:rPr lang="en-US" dirty="0" smtClean="0"/>
              <a:t>Contributions</a:t>
            </a:r>
          </a:p>
          <a:p>
            <a:pPr lvl="1">
              <a:lnSpc>
                <a:spcPct val="100000"/>
              </a:lnSpc>
            </a:pPr>
            <a:r>
              <a:rPr lang="en-US" dirty="0">
                <a:solidFill>
                  <a:srgbClr val="7F7F7F"/>
                </a:solidFill>
              </a:rPr>
              <a:t>Nonparametric mitigation of asynchronous impulsive noise</a:t>
            </a:r>
          </a:p>
          <a:p>
            <a:pPr lvl="1">
              <a:lnSpc>
                <a:spcPct val="100000"/>
              </a:lnSpc>
            </a:pPr>
            <a:r>
              <a:rPr lang="en-US" dirty="0"/>
              <a:t>Nonparametric mitigation of periodic impulsive noise</a:t>
            </a:r>
          </a:p>
          <a:p>
            <a:pPr lvl="1">
              <a:lnSpc>
                <a:spcPct val="100000"/>
              </a:lnSpc>
              <a:spcAft>
                <a:spcPts val="600"/>
              </a:spcAft>
            </a:pPr>
            <a:r>
              <a:rPr lang="en-US" dirty="0" smtClean="0">
                <a:solidFill>
                  <a:schemeClr val="bg1">
                    <a:lumMod val="50000"/>
                  </a:schemeClr>
                </a:solidFill>
              </a:rPr>
              <a:t>Time-frequency modulation </a:t>
            </a:r>
            <a:r>
              <a:rPr lang="en-US" dirty="0">
                <a:solidFill>
                  <a:schemeClr val="bg1">
                    <a:lumMod val="50000"/>
                  </a:schemeClr>
                </a:solidFill>
              </a:rPr>
              <a:t>diversity to combat periodic impulsive </a:t>
            </a:r>
            <a:r>
              <a:rPr lang="en-US" dirty="0" smtClean="0">
                <a:solidFill>
                  <a:schemeClr val="bg1">
                    <a:lumMod val="50000"/>
                  </a:schemeClr>
                </a:solidFill>
              </a:rPr>
              <a:t>noise</a:t>
            </a:r>
          </a:p>
          <a:p>
            <a:pPr>
              <a:spcBef>
                <a:spcPts val="624"/>
              </a:spcBef>
            </a:pPr>
            <a:r>
              <a:rPr lang="en-US" dirty="0" smtClean="0">
                <a:solidFill>
                  <a:srgbClr val="7F7F7F"/>
                </a:solidFill>
              </a:rPr>
              <a:t>Conclusion</a:t>
            </a:r>
          </a:p>
        </p:txBody>
      </p:sp>
      <p:sp>
        <p:nvSpPr>
          <p:cNvPr id="4" name="Slide Number Placeholder 3"/>
          <p:cNvSpPr>
            <a:spLocks noGrp="1"/>
          </p:cNvSpPr>
          <p:nvPr>
            <p:ph type="sldNum" sz="quarter" idx="12"/>
          </p:nvPr>
        </p:nvSpPr>
        <p:spPr/>
        <p:txBody>
          <a:bodyPr/>
          <a:lstStyle/>
          <a:p>
            <a:fld id="{CB43ADCC-673B-EF4A-8B2D-B090A931D133}" type="slidenum">
              <a:rPr lang="en-US" smtClean="0"/>
              <a:pPr/>
              <a:t>16</a:t>
            </a:fld>
            <a:endParaRPr lang="en-US"/>
          </a:p>
        </p:txBody>
      </p:sp>
    </p:spTree>
    <p:extLst>
      <p:ext uri="{BB962C8B-B14F-4D97-AF65-F5344CB8AC3E}">
        <p14:creationId xmlns:p14="http://schemas.microsoft.com/office/powerpoint/2010/main" xmlns="" val="1230193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Impulsive Noise Modeling</a:t>
            </a:r>
            <a:endParaRPr lang="en-US" dirty="0"/>
          </a:p>
        </p:txBody>
      </p:sp>
      <p:sp>
        <p:nvSpPr>
          <p:cNvPr id="3" name="Content Placeholder 2"/>
          <p:cNvSpPr>
            <a:spLocks noGrp="1"/>
          </p:cNvSpPr>
          <p:nvPr>
            <p:ph idx="1"/>
          </p:nvPr>
        </p:nvSpPr>
        <p:spPr/>
        <p:txBody>
          <a:bodyPr/>
          <a:lstStyle/>
          <a:p>
            <a:r>
              <a:rPr lang="en-US" dirty="0" smtClean="0"/>
              <a:t>Linear periodically varying system model </a:t>
            </a:r>
            <a:r>
              <a:rPr lang="en-US" sz="1600" dirty="0" smtClean="0"/>
              <a:t>[</a:t>
            </a:r>
            <a:r>
              <a:rPr lang="en-US" sz="1600" i="1" dirty="0" smtClean="0"/>
              <a:t>Nassar12</a:t>
            </a:r>
            <a:r>
              <a:rPr lang="en-US" sz="1600" dirty="0" smtClean="0"/>
              <a:t>]</a:t>
            </a:r>
            <a:endParaRPr lang="en-US" sz="1600" dirty="0"/>
          </a:p>
        </p:txBody>
      </p:sp>
      <p:pic>
        <p:nvPicPr>
          <p:cNvPr id="5" name="Content Placeholder 5" descr="noise trace.png"/>
          <p:cNvPicPr>
            <a:picLocks noChangeAspect="1"/>
          </p:cNvPicPr>
          <p:nvPr/>
        </p:nvPicPr>
        <p:blipFill rotWithShape="1">
          <a:blip r:embed="rId2">
            <a:extLst>
              <a:ext uri="{28A0092B-C50C-407E-A947-70E740481C1C}">
                <a14:useLocalDpi xmlns:a14="http://schemas.microsoft.com/office/drawing/2010/main" xmlns="" val="0"/>
              </a:ext>
            </a:extLst>
          </a:blip>
          <a:srcRect t="4254" b="1053"/>
          <a:stretch/>
        </p:blipFill>
        <p:spPr>
          <a:xfrm>
            <a:off x="4733344" y="1980085"/>
            <a:ext cx="4199984" cy="3881156"/>
          </a:xfrm>
          <a:prstGeom prst="rect">
            <a:avLst/>
          </a:prstGeom>
        </p:spPr>
      </p:pic>
      <p:grpSp>
        <p:nvGrpSpPr>
          <p:cNvPr id="9" name="Group 8"/>
          <p:cNvGrpSpPr/>
          <p:nvPr/>
        </p:nvGrpSpPr>
        <p:grpSpPr>
          <a:xfrm>
            <a:off x="5278817" y="1971285"/>
            <a:ext cx="799347" cy="3850502"/>
            <a:chOff x="5278817" y="1971285"/>
            <a:chExt cx="799347" cy="3850502"/>
          </a:xfrm>
        </p:grpSpPr>
        <p:cxnSp>
          <p:nvCxnSpPr>
            <p:cNvPr id="10" name="Straight Connector 9"/>
            <p:cNvCxnSpPr/>
            <p:nvPr/>
          </p:nvCxnSpPr>
          <p:spPr>
            <a:xfrm>
              <a:off x="5590764" y="1975685"/>
              <a:ext cx="0" cy="3601964"/>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36435" y="1975685"/>
              <a:ext cx="0" cy="3601964"/>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14167" y="1971285"/>
              <a:ext cx="0" cy="3601964"/>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pic>
          <p:nvPicPr>
            <p:cNvPr id="13" name="Picture 12"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78817" y="5593187"/>
              <a:ext cx="228600" cy="2286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70343" y="5593187"/>
              <a:ext cx="241300" cy="228600"/>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36864" y="5593185"/>
              <a:ext cx="241300" cy="228600"/>
            </a:xfrm>
            <a:prstGeom prst="rect">
              <a:avLst/>
            </a:prstGeom>
          </p:spPr>
        </p:pic>
      </p:grpSp>
      <p:sp>
        <p:nvSpPr>
          <p:cNvPr id="4" name="Slide Number Placeholder 3"/>
          <p:cNvSpPr>
            <a:spLocks noGrp="1"/>
          </p:cNvSpPr>
          <p:nvPr>
            <p:ph type="sldNum" sz="quarter" idx="12"/>
          </p:nvPr>
        </p:nvSpPr>
        <p:spPr/>
        <p:txBody>
          <a:bodyPr/>
          <a:lstStyle/>
          <a:p>
            <a:fld id="{CB43ADCC-673B-EF4A-8B2D-B090A931D133}" type="slidenum">
              <a:rPr lang="en-US" smtClean="0"/>
              <a:pPr/>
              <a:t>17</a:t>
            </a:fld>
            <a:endParaRPr lang="en-US"/>
          </a:p>
        </p:txBody>
      </p:sp>
      <p:pic>
        <p:nvPicPr>
          <p:cNvPr id="16" name="Picture 15" descr="LPTV.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75425" y="2422592"/>
            <a:ext cx="3588831" cy="2458349"/>
          </a:xfrm>
          <a:prstGeom prst="rect">
            <a:avLst/>
          </a:prstGeom>
        </p:spPr>
      </p:pic>
      <p:sp>
        <p:nvSpPr>
          <p:cNvPr id="17" name="TextBox 16"/>
          <p:cNvSpPr txBox="1"/>
          <p:nvPr/>
        </p:nvSpPr>
        <p:spPr>
          <a:xfrm>
            <a:off x="613281" y="3363983"/>
            <a:ext cx="889987" cy="369332"/>
          </a:xfrm>
          <a:prstGeom prst="rect">
            <a:avLst/>
          </a:prstGeom>
          <a:noFill/>
        </p:spPr>
        <p:txBody>
          <a:bodyPr wrap="none" rtlCol="0">
            <a:spAutoFit/>
          </a:bodyPr>
          <a:lstStyle/>
          <a:p>
            <a:r>
              <a:rPr lang="en-US" dirty="0" smtClean="0">
                <a:latin typeface="Times New Roman"/>
                <a:cs typeface="Times New Roman"/>
              </a:rPr>
              <a:t>AWGN</a:t>
            </a:r>
            <a:endParaRPr lang="en-US" dirty="0">
              <a:latin typeface="Times New Roman"/>
              <a:cs typeface="Times New Roman"/>
            </a:endParaRPr>
          </a:p>
        </p:txBody>
      </p:sp>
    </p:spTree>
    <p:extLst>
      <p:ext uri="{BB962C8B-B14F-4D97-AF65-F5344CB8AC3E}">
        <p14:creationId xmlns:p14="http://schemas.microsoft.com/office/powerpoint/2010/main" xmlns="" val="35312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Impulsive Noise Estimator</a:t>
            </a:r>
            <a:endParaRPr lang="en-US" dirty="0"/>
          </a:p>
        </p:txBody>
      </p:sp>
      <p:sp>
        <p:nvSpPr>
          <p:cNvPr id="3" name="Content Placeholder 2"/>
          <p:cNvSpPr>
            <a:spLocks noGrp="1"/>
          </p:cNvSpPr>
          <p:nvPr>
            <p:ph idx="1"/>
          </p:nvPr>
        </p:nvSpPr>
        <p:spPr/>
        <p:txBody>
          <a:bodyPr/>
          <a:lstStyle/>
          <a:p>
            <a:pPr>
              <a:lnSpc>
                <a:spcPct val="100000"/>
              </a:lnSpc>
            </a:pPr>
            <a:r>
              <a:rPr lang="en-US" altLang="zh-CN" dirty="0" smtClean="0"/>
              <a:t>Time</a:t>
            </a:r>
            <a:r>
              <a:rPr lang="en-US" altLang="zh-CN" dirty="0"/>
              <a:t>-domain interleaving </a:t>
            </a:r>
            <a:r>
              <a:rPr lang="en-US" altLang="zh-CN" dirty="0" smtClean="0"/>
              <a:t>spreads </a:t>
            </a:r>
            <a:r>
              <a:rPr lang="en-US" altLang="zh-CN" dirty="0"/>
              <a:t>noise bursts into short </a:t>
            </a:r>
            <a:r>
              <a:rPr lang="en-US" altLang="zh-CN" dirty="0" smtClean="0"/>
              <a:t>impulses</a:t>
            </a:r>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endParaRPr lang="en-US" dirty="0" smtClean="0"/>
          </a:p>
          <a:p>
            <a:pPr>
              <a:lnSpc>
                <a:spcPct val="100000"/>
              </a:lnSpc>
            </a:pPr>
            <a:endParaRPr lang="en-US" dirty="0"/>
          </a:p>
          <a:p>
            <a:pPr>
              <a:lnSpc>
                <a:spcPct val="100000"/>
              </a:lnSpc>
            </a:pPr>
            <a:r>
              <a:rPr lang="en-US" dirty="0" smtClean="0"/>
              <a:t>Apply impulsive noise estimation and mitigation in Contribution I</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18</a:t>
            </a:fld>
            <a:endParaRPr lang="en-US"/>
          </a:p>
        </p:txBody>
      </p:sp>
      <p:pic>
        <p:nvPicPr>
          <p:cNvPr id="6" name="Picture 5" descr="beforeIntlv.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1807" y="1680400"/>
            <a:ext cx="3546465" cy="1868440"/>
          </a:xfrm>
          <a:prstGeom prst="rect">
            <a:avLst/>
          </a:prstGeom>
        </p:spPr>
      </p:pic>
      <p:pic>
        <p:nvPicPr>
          <p:cNvPr id="7" name="Picture 6" descr="afterIntlv.pdf"/>
          <p:cNvPicPr>
            <a:picLocks noChangeAspect="1"/>
          </p:cNvPicPr>
          <p:nvPr/>
        </p:nvPicPr>
        <p:blipFill rotWithShape="1">
          <a:blip r:embed="rId3">
            <a:extLst>
              <a:ext uri="{28A0092B-C50C-407E-A947-70E740481C1C}">
                <a14:useLocalDpi xmlns:a14="http://schemas.microsoft.com/office/drawing/2010/main" xmlns="" val="0"/>
              </a:ext>
            </a:extLst>
          </a:blip>
          <a:srcRect l="5630"/>
          <a:stretch/>
        </p:blipFill>
        <p:spPr>
          <a:xfrm>
            <a:off x="4994323" y="1675237"/>
            <a:ext cx="3356053" cy="1873604"/>
          </a:xfrm>
          <a:prstGeom prst="rect">
            <a:avLst/>
          </a:prstGeom>
        </p:spPr>
      </p:pic>
      <p:sp>
        <p:nvSpPr>
          <p:cNvPr id="8" name="Right Arrow 7"/>
          <p:cNvSpPr/>
          <p:nvPr/>
        </p:nvSpPr>
        <p:spPr>
          <a:xfrm>
            <a:off x="4402857" y="2242656"/>
            <a:ext cx="807656" cy="4458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a:cs typeface="Arial"/>
            </a:endParaRPr>
          </a:p>
        </p:txBody>
      </p:sp>
      <p:sp>
        <p:nvSpPr>
          <p:cNvPr id="9" name="TextBox 8"/>
          <p:cNvSpPr txBox="1"/>
          <p:nvPr/>
        </p:nvSpPr>
        <p:spPr>
          <a:xfrm>
            <a:off x="2716658" y="3548841"/>
            <a:ext cx="3945397" cy="369332"/>
          </a:xfrm>
          <a:prstGeom prst="rect">
            <a:avLst/>
          </a:prstGeom>
          <a:noFill/>
        </p:spPr>
        <p:txBody>
          <a:bodyPr wrap="square" rtlCol="0">
            <a:spAutoFit/>
          </a:bodyPr>
          <a:lstStyle/>
          <a:p>
            <a:pPr algn="ctr"/>
            <a:r>
              <a:rPr lang="en-US" dirty="0" smtClean="0">
                <a:solidFill>
                  <a:schemeClr val="tx2"/>
                </a:solidFill>
                <a:latin typeface="Arial Narrow"/>
                <a:cs typeface="Arial Narrow"/>
              </a:rPr>
              <a:t>Interleaving over half the AC cycle</a:t>
            </a:r>
            <a:endParaRPr lang="en-US" dirty="0">
              <a:solidFill>
                <a:schemeClr val="tx2"/>
              </a:solidFill>
              <a:latin typeface="Arial Narrow"/>
              <a:cs typeface="Arial Narrow"/>
            </a:endParaRPr>
          </a:p>
        </p:txBody>
      </p:sp>
      <p:sp>
        <p:nvSpPr>
          <p:cNvPr id="10" name="Rectangle 9"/>
          <p:cNvSpPr/>
          <p:nvPr/>
        </p:nvSpPr>
        <p:spPr>
          <a:xfrm>
            <a:off x="876688" y="4652601"/>
            <a:ext cx="1016731"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Channel Equalizer</a:t>
            </a:r>
            <a:endParaRPr lang="en-US" dirty="0">
              <a:latin typeface="Arial Narrow"/>
              <a:cs typeface="Arial Narrow"/>
            </a:endParaRPr>
          </a:p>
        </p:txBody>
      </p:sp>
      <p:sp>
        <p:nvSpPr>
          <p:cNvPr id="11" name="Rectangle 10"/>
          <p:cNvSpPr/>
          <p:nvPr/>
        </p:nvSpPr>
        <p:spPr>
          <a:xfrm>
            <a:off x="2188771" y="4652600"/>
            <a:ext cx="550741"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a:cs typeface="Times New Roman"/>
              </a:rPr>
              <a:t>Π</a:t>
            </a:r>
            <a:r>
              <a:rPr lang="en-US" sz="2000" baseline="30000" dirty="0" smtClean="0">
                <a:latin typeface="Times New Roman"/>
                <a:cs typeface="Times New Roman"/>
              </a:rPr>
              <a:t>-1</a:t>
            </a:r>
            <a:endParaRPr lang="en-US" sz="2000" baseline="30000" dirty="0">
              <a:latin typeface="Times New Roman"/>
              <a:cs typeface="Times New Roman"/>
            </a:endParaRPr>
          </a:p>
        </p:txBody>
      </p:sp>
      <p:sp>
        <p:nvSpPr>
          <p:cNvPr id="12" name="Rectangle 11"/>
          <p:cNvSpPr/>
          <p:nvPr/>
        </p:nvSpPr>
        <p:spPr>
          <a:xfrm>
            <a:off x="3318767" y="4652600"/>
            <a:ext cx="643350"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FFT</a:t>
            </a:r>
            <a:endParaRPr lang="en-US" dirty="0">
              <a:latin typeface="Arial Narrow"/>
              <a:cs typeface="Arial Narrow"/>
            </a:endParaRPr>
          </a:p>
        </p:txBody>
      </p:sp>
      <p:sp>
        <p:nvSpPr>
          <p:cNvPr id="13" name="Rectangle 12"/>
          <p:cNvSpPr/>
          <p:nvPr/>
        </p:nvSpPr>
        <p:spPr>
          <a:xfrm>
            <a:off x="4511555" y="4652600"/>
            <a:ext cx="643350" cy="1013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SBL</a:t>
            </a:r>
            <a:endParaRPr lang="en-US" dirty="0">
              <a:latin typeface="Arial Narrow"/>
              <a:cs typeface="Arial Narrow"/>
            </a:endParaRPr>
          </a:p>
        </p:txBody>
      </p:sp>
      <p:sp>
        <p:nvSpPr>
          <p:cNvPr id="14" name="Rectangle 13"/>
          <p:cNvSpPr/>
          <p:nvPr/>
        </p:nvSpPr>
        <p:spPr>
          <a:xfrm>
            <a:off x="6938974" y="4639091"/>
            <a:ext cx="1299576" cy="10267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Arial Narrow"/>
                <a:cs typeface="Arial Narrow"/>
              </a:rPr>
              <a:t>Conventional Receiver</a:t>
            </a:r>
            <a:endParaRPr lang="en-US" dirty="0">
              <a:latin typeface="Arial Narrow"/>
              <a:cs typeface="Arial Narrow"/>
            </a:endParaRPr>
          </a:p>
        </p:txBody>
      </p:sp>
      <p:cxnSp>
        <p:nvCxnSpPr>
          <p:cNvPr id="15" name="Straight Arrow Connector 14"/>
          <p:cNvCxnSpPr>
            <a:stCxn id="12" idx="3"/>
            <a:endCxn id="13" idx="1"/>
          </p:cNvCxnSpPr>
          <p:nvPr/>
        </p:nvCxnSpPr>
        <p:spPr>
          <a:xfrm>
            <a:off x="3962117" y="5159224"/>
            <a:ext cx="54943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3"/>
            <a:endCxn id="23" idx="2"/>
          </p:cNvCxnSpPr>
          <p:nvPr/>
        </p:nvCxnSpPr>
        <p:spPr>
          <a:xfrm>
            <a:off x="5154905" y="5159224"/>
            <a:ext cx="867193"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30705" y="4832020"/>
            <a:ext cx="210812" cy="40011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cxnSp>
        <p:nvCxnSpPr>
          <p:cNvPr id="18" name="Straight Arrow Connector 17"/>
          <p:cNvCxnSpPr>
            <a:stCxn id="23" idx="6"/>
            <a:endCxn id="14" idx="1"/>
          </p:cNvCxnSpPr>
          <p:nvPr/>
        </p:nvCxnSpPr>
        <p:spPr>
          <a:xfrm flipV="1">
            <a:off x="6418755" y="5152470"/>
            <a:ext cx="520219" cy="6754"/>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9" name="Picture 18"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77666" y="4900639"/>
            <a:ext cx="218090" cy="177800"/>
          </a:xfrm>
          <a:prstGeom prst="rect">
            <a:avLst/>
          </a:prstGeom>
        </p:spPr>
      </p:pic>
      <p:cxnSp>
        <p:nvCxnSpPr>
          <p:cNvPr id="20" name="Straight Arrow Connector 19"/>
          <p:cNvCxnSpPr>
            <a:stCxn id="14" idx="3"/>
          </p:cNvCxnSpPr>
          <p:nvPr/>
        </p:nvCxnSpPr>
        <p:spPr>
          <a:xfrm>
            <a:off x="8238550" y="5152470"/>
            <a:ext cx="607980"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21" name="Picture 20"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438959" y="4824438"/>
            <a:ext cx="118958" cy="254000"/>
          </a:xfrm>
          <a:prstGeom prst="rect">
            <a:avLst/>
          </a:prstGeom>
        </p:spPr>
      </p:pic>
      <p:grpSp>
        <p:nvGrpSpPr>
          <p:cNvPr id="22" name="Group 21"/>
          <p:cNvGrpSpPr/>
          <p:nvPr/>
        </p:nvGrpSpPr>
        <p:grpSpPr>
          <a:xfrm>
            <a:off x="6022098" y="4948835"/>
            <a:ext cx="464196" cy="419793"/>
            <a:chOff x="5161479" y="2660481"/>
            <a:chExt cx="490120" cy="419793"/>
          </a:xfrm>
        </p:grpSpPr>
        <p:sp>
          <p:nvSpPr>
            <p:cNvPr id="23" name="Oval 22"/>
            <p:cNvSpPr/>
            <p:nvPr/>
          </p:nvSpPr>
          <p:spPr>
            <a:xfrm>
              <a:off x="5161479" y="2661465"/>
              <a:ext cx="418809" cy="418809"/>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a:cs typeface="Arial"/>
              </a:endParaRPr>
            </a:p>
          </p:txBody>
        </p:sp>
        <p:sp>
          <p:nvSpPr>
            <p:cNvPr id="24" name="TextBox 23"/>
            <p:cNvSpPr txBox="1"/>
            <p:nvPr/>
          </p:nvSpPr>
          <p:spPr>
            <a:xfrm>
              <a:off x="5219227" y="2660481"/>
              <a:ext cx="432372" cy="40727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grpSp>
      <p:pic>
        <p:nvPicPr>
          <p:cNvPr id="25" name="Picture 24"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406855" y="4892537"/>
            <a:ext cx="215900" cy="203200"/>
          </a:xfrm>
          <a:prstGeom prst="rect">
            <a:avLst/>
          </a:prstGeom>
        </p:spPr>
      </p:pic>
      <p:pic>
        <p:nvPicPr>
          <p:cNvPr id="26" name="Picture 25"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28221" y="4892537"/>
            <a:ext cx="215900" cy="203200"/>
          </a:xfrm>
          <a:prstGeom prst="rect">
            <a:avLst/>
          </a:prstGeom>
        </p:spPr>
      </p:pic>
      <p:cxnSp>
        <p:nvCxnSpPr>
          <p:cNvPr id="27" name="Straight Arrow Connector 26"/>
          <p:cNvCxnSpPr/>
          <p:nvPr/>
        </p:nvCxnSpPr>
        <p:spPr>
          <a:xfrm>
            <a:off x="474714" y="5159225"/>
            <a:ext cx="401974"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0" idx="3"/>
            <a:endCxn id="11" idx="1"/>
          </p:cNvCxnSpPr>
          <p:nvPr/>
        </p:nvCxnSpPr>
        <p:spPr>
          <a:xfrm flipV="1">
            <a:off x="1893419" y="5159224"/>
            <a:ext cx="295352" cy="1"/>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12" idx="1"/>
          </p:cNvCxnSpPr>
          <p:nvPr/>
        </p:nvCxnSpPr>
        <p:spPr>
          <a:xfrm>
            <a:off x="2739512" y="5159224"/>
            <a:ext cx="579255"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015040" y="4954681"/>
            <a:ext cx="215900" cy="152400"/>
          </a:xfrm>
          <a:prstGeom prst="rect">
            <a:avLst/>
          </a:prstGeom>
        </p:spPr>
      </p:pic>
      <p:pic>
        <p:nvPicPr>
          <p:cNvPr id="31" name="Picture 30"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96306" y="4974538"/>
            <a:ext cx="101600" cy="114300"/>
          </a:xfrm>
          <a:prstGeom prst="rect">
            <a:avLst/>
          </a:prstGeom>
        </p:spPr>
      </p:pic>
      <p:cxnSp>
        <p:nvCxnSpPr>
          <p:cNvPr id="32" name="Elbow Connector 31"/>
          <p:cNvCxnSpPr>
            <a:endCxn id="23" idx="4"/>
          </p:cNvCxnSpPr>
          <p:nvPr/>
        </p:nvCxnSpPr>
        <p:spPr>
          <a:xfrm>
            <a:off x="3015040" y="5152470"/>
            <a:ext cx="3205387" cy="216158"/>
          </a:xfrm>
          <a:prstGeom prst="bentConnector4">
            <a:avLst>
              <a:gd name="adj1" fmla="val 116"/>
              <a:gd name="adj2" fmla="val 362007"/>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852758" y="4488991"/>
            <a:ext cx="3891363" cy="1631027"/>
          </a:xfrm>
          <a:prstGeom prst="roundRect">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318767" y="4296171"/>
            <a:ext cx="342883" cy="19282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7491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err="1" smtClean="0"/>
              <a:t>Powerline</a:t>
            </a:r>
            <a:r>
              <a:rPr lang="en-US" dirty="0" smtClean="0"/>
              <a:t> Communications for Enabling Smart Grid Applications</a:t>
            </a:r>
          </a:p>
          <a:p>
            <a:pPr>
              <a:lnSpc>
                <a:spcPct val="100000"/>
              </a:lnSpc>
              <a:spcAft>
                <a:spcPts val="1200"/>
              </a:spcAft>
            </a:pPr>
            <a:r>
              <a:rPr lang="en-US" dirty="0" smtClean="0"/>
              <a:t>Contributions</a:t>
            </a:r>
          </a:p>
          <a:p>
            <a:pPr lvl="1">
              <a:lnSpc>
                <a:spcPct val="100000"/>
              </a:lnSpc>
            </a:pPr>
            <a:r>
              <a:rPr lang="en-US" dirty="0"/>
              <a:t>Nonparametric mitigation of asynchronous impulsive noise</a:t>
            </a:r>
          </a:p>
          <a:p>
            <a:pPr lvl="1">
              <a:lnSpc>
                <a:spcPct val="100000"/>
              </a:lnSpc>
            </a:pPr>
            <a:r>
              <a:rPr lang="en-US" dirty="0"/>
              <a:t>Nonparametric mitigation of periodic impulsive noise</a:t>
            </a:r>
          </a:p>
          <a:p>
            <a:pPr lvl="1">
              <a:lnSpc>
                <a:spcPct val="100000"/>
              </a:lnSpc>
              <a:spcAft>
                <a:spcPts val="600"/>
              </a:spcAft>
            </a:pPr>
            <a:r>
              <a:rPr lang="en-US" dirty="0" smtClean="0"/>
              <a:t>Time-frequency modulation </a:t>
            </a:r>
            <a:r>
              <a:rPr lang="en-US" dirty="0"/>
              <a:t>diversity to combat periodic impulsive </a:t>
            </a:r>
            <a:r>
              <a:rPr lang="en-US" dirty="0" smtClean="0"/>
              <a:t>noise</a:t>
            </a:r>
          </a:p>
          <a:p>
            <a:pPr>
              <a:spcBef>
                <a:spcPts val="624"/>
              </a:spcBef>
            </a:pPr>
            <a:r>
              <a:rPr lang="en-US" dirty="0" smtClean="0"/>
              <a:t>Conclusion</a:t>
            </a:r>
          </a:p>
        </p:txBody>
      </p:sp>
      <p:sp>
        <p:nvSpPr>
          <p:cNvPr id="4" name="Slide Number Placeholder 3"/>
          <p:cNvSpPr>
            <a:spLocks noGrp="1"/>
          </p:cNvSpPr>
          <p:nvPr>
            <p:ph type="sldNum" sz="quarter" idx="12"/>
          </p:nvPr>
        </p:nvSpPr>
        <p:spPr/>
        <p:txBody>
          <a:bodyPr/>
          <a:lstStyle/>
          <a:p>
            <a:fld id="{CB43ADCC-673B-EF4A-8B2D-B090A931D133}" type="slidenum">
              <a:rPr lang="en-US" smtClean="0"/>
              <a:pPr/>
              <a:t>1</a:t>
            </a:fld>
            <a:endParaRPr lang="en-US"/>
          </a:p>
        </p:txBody>
      </p:sp>
    </p:spTree>
    <p:extLst>
      <p:ext uri="{BB962C8B-B14F-4D97-AF65-F5344CB8AC3E}">
        <p14:creationId xmlns:p14="http://schemas.microsoft.com/office/powerpoint/2010/main" xmlns="" val="3760632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vs. Prior Methods</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19</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xmlns="" val="4927401"/>
              </p:ext>
            </p:extLst>
          </p:nvPr>
        </p:nvGraphicFramePr>
        <p:xfrm>
          <a:off x="401674" y="1321957"/>
          <a:ext cx="8137679" cy="3501340"/>
        </p:xfrm>
        <a:graphic>
          <a:graphicData uri="http://schemas.openxmlformats.org/drawingml/2006/table">
            <a:tbl>
              <a:tblPr firstRow="1" bandRow="1">
                <a:tableStyleId>{6E25E649-3F16-4E02-A733-19D2CDBF48F0}</a:tableStyleId>
              </a:tblPr>
              <a:tblGrid>
                <a:gridCol w="1657891"/>
                <a:gridCol w="1837054"/>
                <a:gridCol w="1547578"/>
                <a:gridCol w="1547578"/>
                <a:gridCol w="1547578"/>
              </a:tblGrid>
              <a:tr h="326217">
                <a:tc rowSpan="2">
                  <a:txBody>
                    <a:bodyPr/>
                    <a:lstStyle/>
                    <a:p>
                      <a:pPr algn="ctr"/>
                      <a:r>
                        <a:rPr lang="en-US" sz="1800" b="1" dirty="0" smtClean="0">
                          <a:solidFill>
                            <a:srgbClr val="000000"/>
                          </a:solidFill>
                          <a:latin typeface="Arial Narrow"/>
                          <a:cs typeface="Arial Narrow"/>
                        </a:rPr>
                        <a:t>Methods</a:t>
                      </a:r>
                      <a:endParaRPr lang="en-US" sz="1800" b="1"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rowSpan="2">
                  <a:txBody>
                    <a:bodyPr/>
                    <a:lstStyle/>
                    <a:p>
                      <a:pPr algn="ctr"/>
                      <a:r>
                        <a:rPr lang="en-US" dirty="0" smtClean="0">
                          <a:solidFill>
                            <a:srgbClr val="000000"/>
                          </a:solidFill>
                          <a:latin typeface="Arial Narrow"/>
                          <a:cs typeface="Arial Narrow"/>
                        </a:rPr>
                        <a:t>Time-Domain Interleaving</a:t>
                      </a:r>
                      <a:br>
                        <a:rPr lang="en-US" dirty="0" smtClean="0">
                          <a:solidFill>
                            <a:srgbClr val="000000"/>
                          </a:solidFill>
                          <a:latin typeface="Arial Narrow"/>
                          <a:cs typeface="Arial Narrow"/>
                        </a:rPr>
                      </a:br>
                      <a:r>
                        <a:rPr lang="en-US" sz="1600" b="0" baseline="0" dirty="0" smtClean="0">
                          <a:solidFill>
                            <a:srgbClr val="000000"/>
                          </a:solidFill>
                          <a:latin typeface="Arial Narrow"/>
                          <a:cs typeface="Arial Narrow"/>
                        </a:rPr>
                        <a:t>[</a:t>
                      </a:r>
                      <a:r>
                        <a:rPr lang="en-US" sz="1600" b="0" i="1" dirty="0" smtClean="0">
                          <a:solidFill>
                            <a:srgbClr val="000000"/>
                          </a:solidFill>
                          <a:effectLst/>
                          <a:latin typeface="Arial Narrow"/>
                          <a:cs typeface="Arial Narrow"/>
                        </a:rPr>
                        <a:t>Dweik10</a:t>
                      </a:r>
                      <a:r>
                        <a:rPr lang="en-US" sz="1600" b="0" baseline="0" dirty="0" smtClean="0">
                          <a:solidFill>
                            <a:srgbClr val="000000"/>
                          </a:solidFill>
                          <a:latin typeface="Arial Narrow"/>
                          <a:cs typeface="Arial Narrow"/>
                        </a:rPr>
                        <a:t>]</a:t>
                      </a:r>
                      <a:endParaRPr lang="en-US" sz="1600"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gridSpan="3">
                  <a:txBody>
                    <a:bodyPr/>
                    <a:lstStyle/>
                    <a:p>
                      <a:pPr algn="ctr"/>
                      <a:r>
                        <a:rPr lang="en-US" dirty="0" smtClean="0">
                          <a:solidFill>
                            <a:srgbClr val="000000"/>
                          </a:solidFill>
                          <a:latin typeface="Arial Narrow"/>
                          <a:cs typeface="Arial Narrow"/>
                        </a:rPr>
                        <a:t>Proposed</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26217">
                <a:tc vMerge="1">
                  <a:txBody>
                    <a:bodyPr/>
                    <a:lstStyle/>
                    <a:p>
                      <a:endParaRPr lang="en-US"/>
                    </a:p>
                  </a:txBody>
                  <a:tcPr/>
                </a:tc>
                <a:tc vMerge="1">
                  <a:txBody>
                    <a:bodyPr/>
                    <a:lstStyle/>
                    <a:p>
                      <a:endParaRPr lang="en-US"/>
                    </a:p>
                  </a:txBody>
                  <a:tcPr/>
                </a:tc>
                <a:tc>
                  <a:txBody>
                    <a:bodyPr/>
                    <a:lstStyle/>
                    <a:p>
                      <a:pPr algn="ctr"/>
                      <a:r>
                        <a:rPr lang="en-US" dirty="0" smtClean="0">
                          <a:solidFill>
                            <a:srgbClr val="000000"/>
                          </a:solidFill>
                          <a:latin typeface="Arial Narrow"/>
                          <a:cs typeface="Arial Narrow"/>
                        </a:rPr>
                        <a:t>1</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dirty="0" smtClean="0">
                          <a:solidFill>
                            <a:srgbClr val="000000"/>
                          </a:solidFill>
                          <a:latin typeface="Arial Narrow"/>
                          <a:cs typeface="Arial Narrow"/>
                        </a:rPr>
                        <a:t>2</a:t>
                      </a:r>
                      <a:endParaRPr lang="en-US" dirty="0">
                        <a:solidFill>
                          <a:srgbClr val="000000"/>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dirty="0" smtClean="0">
                          <a:solidFill>
                            <a:srgbClr val="000000"/>
                          </a:solidFill>
                          <a:latin typeface="Arial Narrow"/>
                          <a:cs typeface="Arial Narrow"/>
                        </a:rPr>
                        <a:t>3</a:t>
                      </a:r>
                      <a:endParaRPr lang="en-US" dirty="0">
                        <a:solidFill>
                          <a:srgbClr val="000000"/>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654355">
                <a:tc>
                  <a:txBody>
                    <a:bodyPr/>
                    <a:lstStyle/>
                    <a:p>
                      <a:pPr algn="ctr"/>
                      <a:r>
                        <a:rPr lang="en-US" dirty="0" smtClean="0">
                          <a:solidFill>
                            <a:srgbClr val="000000"/>
                          </a:solidFill>
                          <a:latin typeface="Arial Narrow"/>
                          <a:cs typeface="Arial Narrow"/>
                        </a:rPr>
                        <a:t>SNR Gain</a:t>
                      </a:r>
                      <a:r>
                        <a:rPr lang="en-US" baseline="0" dirty="0" smtClean="0">
                          <a:solidFill>
                            <a:srgbClr val="000000"/>
                          </a:solidFill>
                          <a:latin typeface="Arial Narrow"/>
                          <a:cs typeface="Arial Narrow"/>
                        </a:rPr>
                        <a:t> *</a:t>
                      </a:r>
                      <a:endParaRPr lang="en-US"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Arial Narrow"/>
                          <a:cs typeface="Arial Narrow"/>
                        </a:rPr>
                        <a:t>0 dB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0.8 dB</a:t>
                      </a:r>
                      <a:endParaRPr lang="en-US" sz="2000" dirty="0">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4.8 dB</a:t>
                      </a:r>
                      <a:endParaRPr lang="en-US" sz="2000" dirty="0">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latin typeface="Arial Narrow"/>
                          <a:cs typeface="Arial Narrow"/>
                        </a:rPr>
                        <a:t>6.8 dB</a:t>
                      </a:r>
                      <a:endParaRPr lang="en-US" sz="2000" dirty="0">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4355">
                <a:tc>
                  <a:txBody>
                    <a:bodyPr/>
                    <a:lstStyle/>
                    <a:p>
                      <a:pPr algn="ctr"/>
                      <a:r>
                        <a:rPr lang="en-US" sz="1800" b="0" dirty="0" smtClean="0">
                          <a:solidFill>
                            <a:srgbClr val="000000"/>
                          </a:solidFill>
                          <a:latin typeface="Arial Narrow"/>
                          <a:cs typeface="Arial Narrow"/>
                        </a:rPr>
                        <a:t>BER Reduction *</a:t>
                      </a:r>
                      <a:endParaRPr lang="en-US" sz="1800" b="0"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latin typeface="Arial Narrow"/>
                          <a:cs typeface="Arial Narrow"/>
                        </a:rPr>
                        <a:t>1x</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latin typeface="Arial Narrow"/>
                          <a:cs typeface="Arial Narrow"/>
                        </a:rPr>
                        <a:t>~ 3x</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latin typeface="Arial Narrow"/>
                          <a:cs typeface="Arial Narrow"/>
                        </a:rPr>
                        <a:t>~ 50x</a:t>
                      </a:r>
                      <a:endParaRPr lang="en-US" dirty="0">
                        <a:solidFill>
                          <a:srgbClr val="000000"/>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latin typeface="Arial Narrow"/>
                          <a:cs typeface="Arial Narrow"/>
                        </a:rPr>
                        <a:t>&gt; 100x</a:t>
                      </a:r>
                      <a:endParaRPr lang="en-US" dirty="0">
                        <a:solidFill>
                          <a:srgbClr val="000000"/>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4355">
                <a:tc>
                  <a:txBody>
                    <a:bodyPr/>
                    <a:lstStyle/>
                    <a:p>
                      <a:pPr algn="ctr"/>
                      <a:r>
                        <a:rPr lang="en-US" sz="1800" b="0" dirty="0" smtClean="0">
                          <a:solidFill>
                            <a:srgbClr val="000000"/>
                          </a:solidFill>
                          <a:latin typeface="Arial Narrow"/>
                          <a:cs typeface="Arial Narrow"/>
                        </a:rPr>
                        <a:t>Throughput Reduction</a:t>
                      </a:r>
                      <a:endParaRPr lang="en-US" sz="1800" b="0"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Zapf Dingbats"/>
                          <a:ea typeface="Zapf Dingbats"/>
                          <a:cs typeface="Zapf Dingbats"/>
                          <a:sym typeface="Zapf Dingbats"/>
                        </a:rPr>
                        <a:t>✗</a:t>
                      </a:r>
                      <a:endParaRPr lang="en-US" dirty="0" smtClean="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Zapf Dingbats"/>
                          <a:ea typeface="Zapf Dingbats"/>
                          <a:cs typeface="Zapf Dingbats"/>
                          <a:sym typeface="Zapf Dingbats"/>
                        </a:rPr>
                        <a:t>✗</a:t>
                      </a:r>
                      <a:endParaRPr lang="en-US" dirty="0" smtClean="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654355">
                <a:tc>
                  <a:txBody>
                    <a:bodyPr/>
                    <a:lstStyle/>
                    <a:p>
                      <a:pPr algn="ctr"/>
                      <a:r>
                        <a:rPr lang="en-US" sz="1800" b="0" dirty="0" smtClean="0">
                          <a:solidFill>
                            <a:srgbClr val="000000"/>
                          </a:solidFill>
                          <a:latin typeface="Arial Narrow"/>
                          <a:cs typeface="Arial Narrow"/>
                        </a:rPr>
                        <a:t>Complexity</a:t>
                      </a:r>
                      <a:endParaRPr lang="en-US" sz="1800" b="0" dirty="0">
                        <a:solidFill>
                          <a:srgbClr val="000000"/>
                        </a:solidFill>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dirty="0" smtClean="0">
                          <a:solidFill>
                            <a:srgbClr val="000000"/>
                          </a:solidFill>
                          <a:latin typeface="Arial Narrow"/>
                          <a:cs typeface="Arial Narrow"/>
                        </a:rPr>
                        <a:t>Medium</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gridSpan="3">
                  <a:txBody>
                    <a:bodyPr/>
                    <a:lstStyle/>
                    <a:p>
                      <a:pPr algn="ctr"/>
                      <a:r>
                        <a:rPr lang="en-US" dirty="0" smtClean="0">
                          <a:solidFill>
                            <a:srgbClr val="000000"/>
                          </a:solidFill>
                          <a:latin typeface="Arial Narrow"/>
                          <a:cs typeface="Arial Narrow"/>
                        </a:rPr>
                        <a:t>High (Parallelizable </a:t>
                      </a:r>
                      <a:r>
                        <a:rPr lang="en-US" sz="1600" dirty="0" smtClean="0">
                          <a:solidFill>
                            <a:srgbClr val="000000"/>
                          </a:solidFill>
                          <a:latin typeface="Arial Narrow"/>
                          <a:cs typeface="Arial Narrow"/>
                        </a:rPr>
                        <a:t>[</a:t>
                      </a:r>
                      <a:r>
                        <a:rPr lang="en-US" sz="1600" i="1" dirty="0" smtClean="0">
                          <a:solidFill>
                            <a:srgbClr val="000000"/>
                          </a:solidFill>
                          <a:latin typeface="Arial Narrow"/>
                          <a:cs typeface="Arial Narrow"/>
                        </a:rPr>
                        <a:t>Nassar13</a:t>
                      </a:r>
                      <a:r>
                        <a:rPr lang="en-US" sz="1600" dirty="0" smtClean="0">
                          <a:solidFill>
                            <a:srgbClr val="000000"/>
                          </a:solidFill>
                          <a:latin typeface="Arial Narrow"/>
                          <a:cs typeface="Arial Narrow"/>
                        </a:rPr>
                        <a:t>]</a:t>
                      </a:r>
                      <a:r>
                        <a:rPr lang="en-US" dirty="0" smtClean="0">
                          <a:solidFill>
                            <a:srgbClr val="000000"/>
                          </a:solidFill>
                          <a:latin typeface="Arial Narrow"/>
                          <a:cs typeface="Arial Narrow"/>
                        </a:rPr>
                        <a:t>)</a:t>
                      </a:r>
                      <a:endParaRPr lang="en-US"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401674" y="5031017"/>
            <a:ext cx="6481261" cy="584776"/>
          </a:xfrm>
          <a:prstGeom prst="rect">
            <a:avLst/>
          </a:prstGeom>
          <a:noFill/>
        </p:spPr>
        <p:txBody>
          <a:bodyPr wrap="none" rtlCol="0">
            <a:spAutoFit/>
          </a:bodyPr>
          <a:lstStyle/>
          <a:p>
            <a:r>
              <a:rPr lang="en-US" sz="1600" dirty="0" smtClean="0">
                <a:solidFill>
                  <a:schemeClr val="tx2"/>
                </a:solidFill>
                <a:latin typeface="Arial Narrow"/>
                <a:cs typeface="Arial Narrow"/>
              </a:rPr>
              <a:t>*   Measured in synthesized noise at </a:t>
            </a:r>
            <a:r>
              <a:rPr lang="en-US" sz="1600" dirty="0">
                <a:solidFill>
                  <a:schemeClr val="tx2"/>
                </a:solidFill>
                <a:latin typeface="Arial Narrow"/>
                <a:cs typeface="Arial Narrow"/>
              </a:rPr>
              <a:t>10</a:t>
            </a:r>
            <a:r>
              <a:rPr lang="en-US" sz="1600" baseline="30000" dirty="0">
                <a:solidFill>
                  <a:schemeClr val="tx2"/>
                </a:solidFill>
                <a:latin typeface="Arial Narrow"/>
                <a:cs typeface="Arial Narrow"/>
              </a:rPr>
              <a:t>-</a:t>
            </a:r>
            <a:r>
              <a:rPr lang="en-US" sz="1600" baseline="30000" dirty="0" smtClean="0">
                <a:solidFill>
                  <a:schemeClr val="tx2"/>
                </a:solidFill>
                <a:latin typeface="Arial Narrow"/>
                <a:cs typeface="Arial Narrow"/>
              </a:rPr>
              <a:t>4</a:t>
            </a:r>
            <a:r>
              <a:rPr lang="en-US" sz="1600" dirty="0">
                <a:solidFill>
                  <a:schemeClr val="tx2"/>
                </a:solidFill>
                <a:latin typeface="Arial Narrow"/>
                <a:cs typeface="Arial Narrow"/>
              </a:rPr>
              <a:t> </a:t>
            </a:r>
            <a:r>
              <a:rPr lang="en-US" sz="1600" dirty="0" smtClean="0">
                <a:solidFill>
                  <a:schemeClr val="tx2"/>
                </a:solidFill>
                <a:latin typeface="Arial Narrow"/>
                <a:cs typeface="Arial Narrow"/>
              </a:rPr>
              <a:t>coded BER, </a:t>
            </a:r>
            <a:br>
              <a:rPr lang="en-US" sz="1600" dirty="0" smtClean="0">
                <a:solidFill>
                  <a:schemeClr val="tx2"/>
                </a:solidFill>
                <a:latin typeface="Arial Narrow"/>
                <a:cs typeface="Arial Narrow"/>
              </a:rPr>
            </a:br>
            <a:r>
              <a:rPr lang="en-US" sz="1600" dirty="0" smtClean="0">
                <a:solidFill>
                  <a:schemeClr val="tx2"/>
                </a:solidFill>
                <a:latin typeface="Arial Narrow"/>
                <a:cs typeface="Arial Narrow"/>
              </a:rPr>
              <a:t>    compared with conventional OFDM receivers using frequency-domain interleaving</a:t>
            </a:r>
            <a:endParaRPr lang="en-US" sz="1600" baseline="30000" dirty="0">
              <a:solidFill>
                <a:schemeClr val="tx2"/>
              </a:solidFill>
              <a:latin typeface="Arial Narrow"/>
              <a:cs typeface="Arial Narrow"/>
            </a:endParaRPr>
          </a:p>
        </p:txBody>
      </p:sp>
    </p:spTree>
    <p:extLst>
      <p:ext uri="{BB962C8B-B14F-4D97-AF65-F5344CB8AC3E}">
        <p14:creationId xmlns:p14="http://schemas.microsoft.com/office/powerpoint/2010/main" xmlns="" val="1012485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err="1">
                <a:solidFill>
                  <a:schemeClr val="bg1">
                    <a:lumMod val="50000"/>
                  </a:schemeClr>
                </a:solidFill>
              </a:rPr>
              <a:t>Powerline</a:t>
            </a:r>
            <a:r>
              <a:rPr lang="en-US" dirty="0">
                <a:solidFill>
                  <a:schemeClr val="bg1">
                    <a:lumMod val="50000"/>
                  </a:schemeClr>
                </a:solidFill>
              </a:rPr>
              <a:t> Communications for Enabling Smart Grid </a:t>
            </a:r>
            <a:r>
              <a:rPr lang="en-US" dirty="0" smtClean="0">
                <a:solidFill>
                  <a:schemeClr val="bg1">
                    <a:lumMod val="50000"/>
                  </a:schemeClr>
                </a:solidFill>
              </a:rPr>
              <a:t>Applications</a:t>
            </a:r>
            <a:endParaRPr lang="en-US" dirty="0" smtClean="0">
              <a:solidFill>
                <a:srgbClr val="7F7F7F"/>
              </a:solidFill>
            </a:endParaRPr>
          </a:p>
          <a:p>
            <a:pPr>
              <a:lnSpc>
                <a:spcPct val="100000"/>
              </a:lnSpc>
              <a:spcAft>
                <a:spcPts val="1200"/>
              </a:spcAft>
            </a:pPr>
            <a:r>
              <a:rPr lang="en-US" dirty="0" smtClean="0"/>
              <a:t>Contributions</a:t>
            </a:r>
          </a:p>
          <a:p>
            <a:pPr lvl="1">
              <a:lnSpc>
                <a:spcPct val="100000"/>
              </a:lnSpc>
            </a:pPr>
            <a:r>
              <a:rPr lang="en-US" dirty="0">
                <a:solidFill>
                  <a:schemeClr val="bg1">
                    <a:lumMod val="50000"/>
                  </a:schemeClr>
                </a:solidFill>
              </a:rPr>
              <a:t>Nonparametric mitigation of asynchronous impulsive noise</a:t>
            </a:r>
          </a:p>
          <a:p>
            <a:pPr lvl="1">
              <a:lnSpc>
                <a:spcPct val="100000"/>
              </a:lnSpc>
            </a:pPr>
            <a:r>
              <a:rPr lang="en-US" dirty="0">
                <a:solidFill>
                  <a:schemeClr val="bg1">
                    <a:lumMod val="50000"/>
                  </a:schemeClr>
                </a:solidFill>
              </a:rPr>
              <a:t>Nonparametric mitigation of periodic impulsive noise</a:t>
            </a:r>
          </a:p>
          <a:p>
            <a:pPr lvl="1">
              <a:lnSpc>
                <a:spcPct val="100000"/>
              </a:lnSpc>
              <a:spcAft>
                <a:spcPts val="600"/>
              </a:spcAft>
            </a:pPr>
            <a:r>
              <a:rPr lang="en-US" dirty="0" smtClean="0"/>
              <a:t>Time-frequency modulation </a:t>
            </a:r>
            <a:r>
              <a:rPr lang="en-US" dirty="0"/>
              <a:t>diversity to combat periodic impulsive </a:t>
            </a:r>
            <a:r>
              <a:rPr lang="en-US" dirty="0" smtClean="0"/>
              <a:t>noise</a:t>
            </a:r>
          </a:p>
          <a:p>
            <a:pPr>
              <a:spcBef>
                <a:spcPts val="624"/>
              </a:spcBef>
            </a:pPr>
            <a:r>
              <a:rPr lang="en-US" dirty="0" smtClean="0">
                <a:solidFill>
                  <a:srgbClr val="7F7F7F"/>
                </a:solidFill>
              </a:rPr>
              <a:t>Conclusion</a:t>
            </a:r>
          </a:p>
        </p:txBody>
      </p:sp>
      <p:sp>
        <p:nvSpPr>
          <p:cNvPr id="4" name="Slide Number Placeholder 3"/>
          <p:cNvSpPr>
            <a:spLocks noGrp="1"/>
          </p:cNvSpPr>
          <p:nvPr>
            <p:ph type="sldNum" sz="quarter" idx="12"/>
          </p:nvPr>
        </p:nvSpPr>
        <p:spPr/>
        <p:txBody>
          <a:bodyPr/>
          <a:lstStyle/>
          <a:p>
            <a:fld id="{CB43ADCC-673B-EF4A-8B2D-B090A931D133}" type="slidenum">
              <a:rPr lang="en-US" smtClean="0"/>
              <a:pPr/>
              <a:t>20</a:t>
            </a:fld>
            <a:endParaRPr lang="en-US"/>
          </a:p>
        </p:txBody>
      </p:sp>
    </p:spTree>
    <p:extLst>
      <p:ext uri="{BB962C8B-B14F-4D97-AF65-F5344CB8AC3E}">
        <p14:creationId xmlns:p14="http://schemas.microsoft.com/office/powerpoint/2010/main" xmlns="" val="1230193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Periodically varying and spectrally shaped noise</a:t>
            </a:r>
          </a:p>
        </p:txBody>
      </p:sp>
      <p:sp>
        <p:nvSpPr>
          <p:cNvPr id="3" name="Content Placeholder 2"/>
          <p:cNvSpPr>
            <a:spLocks noGrp="1"/>
          </p:cNvSpPr>
          <p:nvPr>
            <p:ph idx="1"/>
          </p:nvPr>
        </p:nvSpPr>
        <p:spPr>
          <a:xfrm>
            <a:off x="1304034" y="5348940"/>
            <a:ext cx="3133496" cy="1141879"/>
          </a:xfrm>
        </p:spPr>
        <p:txBody>
          <a:bodyPr>
            <a:normAutofit/>
          </a:bodyPr>
          <a:lstStyle/>
          <a:p>
            <a:pPr marL="0" indent="0" algn="ctr">
              <a:lnSpc>
                <a:spcPct val="100000"/>
              </a:lnSpc>
              <a:buNone/>
            </a:pPr>
            <a:r>
              <a:rPr lang="en-US" sz="2000" dirty="0" smtClean="0">
                <a:solidFill>
                  <a:schemeClr val="tx2"/>
                </a:solidFill>
              </a:rPr>
              <a:t>Sub-channel SNR is </a:t>
            </a:r>
            <a:br>
              <a:rPr lang="en-US" sz="2000" dirty="0" smtClean="0">
                <a:solidFill>
                  <a:schemeClr val="tx2"/>
                </a:solidFill>
              </a:rPr>
            </a:br>
            <a:r>
              <a:rPr lang="en-US" sz="2000" dirty="0" smtClean="0">
                <a:solidFill>
                  <a:schemeClr val="tx2"/>
                </a:solidFill>
              </a:rPr>
              <a:t>highly frequency-selective </a:t>
            </a:r>
            <a:br>
              <a:rPr lang="en-US" sz="2000" dirty="0" smtClean="0">
                <a:solidFill>
                  <a:schemeClr val="tx2"/>
                </a:solidFill>
              </a:rPr>
            </a:br>
            <a:r>
              <a:rPr lang="en-US" sz="2000" dirty="0" smtClean="0">
                <a:solidFill>
                  <a:schemeClr val="tx2"/>
                </a:solidFill>
              </a:rPr>
              <a:t>and time-varying </a:t>
            </a:r>
          </a:p>
        </p:txBody>
      </p:sp>
      <p:sp>
        <p:nvSpPr>
          <p:cNvPr id="4" name="Slide Number Placeholder 3"/>
          <p:cNvSpPr>
            <a:spLocks noGrp="1"/>
          </p:cNvSpPr>
          <p:nvPr>
            <p:ph type="sldNum" sz="quarter" idx="12"/>
          </p:nvPr>
        </p:nvSpPr>
        <p:spPr/>
        <p:txBody>
          <a:bodyPr/>
          <a:lstStyle/>
          <a:p>
            <a:fld id="{CB43ADCC-673B-EF4A-8B2D-B090A931D133}" type="slidenum">
              <a:rPr lang="en-US" smtClean="0"/>
              <a:pPr/>
              <a:t>21</a:t>
            </a:fld>
            <a:endParaRPr lang="en-US"/>
          </a:p>
        </p:txBody>
      </p:sp>
      <p:grpSp>
        <p:nvGrpSpPr>
          <p:cNvPr id="9" name="Group 8"/>
          <p:cNvGrpSpPr/>
          <p:nvPr/>
        </p:nvGrpSpPr>
        <p:grpSpPr>
          <a:xfrm>
            <a:off x="374952" y="1032013"/>
            <a:ext cx="5472013" cy="3637134"/>
            <a:chOff x="374952" y="1868709"/>
            <a:chExt cx="5472013" cy="3637134"/>
          </a:xfrm>
        </p:grpSpPr>
        <p:pic>
          <p:nvPicPr>
            <p:cNvPr id="22" name="Picture 21" descr="noise trace.png"/>
            <p:cNvPicPr>
              <a:picLocks noChangeAspect="1"/>
            </p:cNvPicPr>
            <p:nvPr/>
          </p:nvPicPr>
          <p:blipFill rotWithShape="1">
            <a:blip r:embed="rId3">
              <a:extLst>
                <a:ext uri="{28A0092B-C50C-407E-A947-70E740481C1C}">
                  <a14:useLocalDpi xmlns:a14="http://schemas.microsoft.com/office/drawing/2010/main" xmlns="" val="0"/>
                </a:ext>
              </a:extLst>
            </a:blip>
            <a:srcRect t="89749"/>
            <a:stretch/>
          </p:blipFill>
          <p:spPr>
            <a:xfrm>
              <a:off x="411365" y="5034548"/>
              <a:ext cx="5435600" cy="471295"/>
            </a:xfrm>
            <a:prstGeom prst="rect">
              <a:avLst/>
            </a:prstGeom>
          </p:spPr>
        </p:pic>
        <p:pic>
          <p:nvPicPr>
            <p:cNvPr id="5" name="Picture 4" descr="noise trace.png"/>
            <p:cNvPicPr>
              <a:picLocks noChangeAspect="1"/>
            </p:cNvPicPr>
            <p:nvPr/>
          </p:nvPicPr>
          <p:blipFill rotWithShape="1">
            <a:blip r:embed="rId3">
              <a:extLst>
                <a:ext uri="{28A0092B-C50C-407E-A947-70E740481C1C}">
                  <a14:useLocalDpi xmlns:a14="http://schemas.microsoft.com/office/drawing/2010/main" xmlns="" val="0"/>
                </a:ext>
              </a:extLst>
            </a:blip>
            <a:srcRect r="19931" b="31000"/>
            <a:stretch/>
          </p:blipFill>
          <p:spPr>
            <a:xfrm>
              <a:off x="374952" y="1868709"/>
              <a:ext cx="4352270" cy="3172190"/>
            </a:xfrm>
            <a:prstGeom prst="rect">
              <a:avLst/>
            </a:prstGeom>
          </p:spPr>
        </p:pic>
      </p:grpSp>
      <p:grpSp>
        <p:nvGrpSpPr>
          <p:cNvPr id="20" name="Group 19"/>
          <p:cNvGrpSpPr/>
          <p:nvPr/>
        </p:nvGrpSpPr>
        <p:grpSpPr>
          <a:xfrm>
            <a:off x="3612444" y="1138855"/>
            <a:ext cx="5105284" cy="3065346"/>
            <a:chOff x="3612444" y="1340556"/>
            <a:chExt cx="5105284" cy="3065346"/>
          </a:xfrm>
        </p:grpSpPr>
        <p:sp>
          <p:nvSpPr>
            <p:cNvPr id="7" name="Rounded Rectangle 6"/>
            <p:cNvSpPr/>
            <p:nvPr/>
          </p:nvSpPr>
          <p:spPr>
            <a:xfrm>
              <a:off x="3612444" y="1453443"/>
              <a:ext cx="606778" cy="295245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sd1.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27222" y="1340556"/>
              <a:ext cx="3990506" cy="1949047"/>
            </a:xfrm>
            <a:prstGeom prst="rect">
              <a:avLst/>
            </a:prstGeom>
            <a:noFill/>
            <a:ln>
              <a:solidFill>
                <a:schemeClr val="bg1"/>
              </a:solidFill>
            </a:ln>
          </p:spPr>
        </p:pic>
        <p:cxnSp>
          <p:nvCxnSpPr>
            <p:cNvPr id="15" name="Straight Arrow Connector 14"/>
            <p:cNvCxnSpPr/>
            <p:nvPr/>
          </p:nvCxnSpPr>
          <p:spPr>
            <a:xfrm>
              <a:off x="4219222" y="2257778"/>
              <a:ext cx="508000"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3330222" y="1251743"/>
            <a:ext cx="5573889" cy="4388553"/>
            <a:chOff x="3330222" y="1453444"/>
            <a:chExt cx="5573889" cy="4388553"/>
          </a:xfrm>
        </p:grpSpPr>
        <p:pic>
          <p:nvPicPr>
            <p:cNvPr id="12" name="Picture 11" descr="psd2.jpg"/>
            <p:cNvPicPr>
              <a:picLocks noChangeAspect="1"/>
            </p:cNvPicPr>
            <p:nvPr/>
          </p:nvPicPr>
          <p:blipFill rotWithShape="1">
            <a:blip r:embed="rId5">
              <a:extLst>
                <a:ext uri="{28A0092B-C50C-407E-A947-70E740481C1C}">
                  <a14:useLocalDpi xmlns:a14="http://schemas.microsoft.com/office/drawing/2010/main" xmlns="" val="0"/>
                </a:ext>
              </a:extLst>
            </a:blip>
            <a:srcRect l="2398" r="5169"/>
            <a:stretch/>
          </p:blipFill>
          <p:spPr>
            <a:xfrm>
              <a:off x="4614332" y="3839933"/>
              <a:ext cx="4289779" cy="2002064"/>
            </a:xfrm>
            <a:prstGeom prst="rect">
              <a:avLst/>
            </a:prstGeom>
          </p:spPr>
        </p:pic>
        <p:sp>
          <p:nvSpPr>
            <p:cNvPr id="13" name="Rounded Rectangle 12"/>
            <p:cNvSpPr/>
            <p:nvPr/>
          </p:nvSpPr>
          <p:spPr>
            <a:xfrm>
              <a:off x="3330222" y="1453444"/>
              <a:ext cx="268111" cy="295246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Elbow Connector 16"/>
            <p:cNvCxnSpPr>
              <a:stCxn id="13" idx="2"/>
              <a:endCxn id="12" idx="1"/>
            </p:cNvCxnSpPr>
            <p:nvPr/>
          </p:nvCxnSpPr>
          <p:spPr>
            <a:xfrm rot="16200000" flipH="1">
              <a:off x="3821775" y="4048407"/>
              <a:ext cx="435061" cy="1150054"/>
            </a:xfrm>
            <a:prstGeom prst="bentConnector2">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199445" y="1381987"/>
            <a:ext cx="2020104" cy="763761"/>
            <a:chOff x="1199445" y="2218683"/>
            <a:chExt cx="2020104" cy="763761"/>
          </a:xfrm>
        </p:grpSpPr>
        <p:sp>
          <p:nvSpPr>
            <p:cNvPr id="23" name="TextBox 22"/>
            <p:cNvSpPr txBox="1"/>
            <p:nvPr/>
          </p:nvSpPr>
          <p:spPr>
            <a:xfrm>
              <a:off x="1199445" y="2582334"/>
              <a:ext cx="2020104" cy="400110"/>
            </a:xfrm>
            <a:prstGeom prst="rect">
              <a:avLst/>
            </a:prstGeom>
            <a:noFill/>
          </p:spPr>
          <p:txBody>
            <a:bodyPr wrap="none" rtlCol="0">
              <a:spAutoFit/>
            </a:bodyPr>
            <a:lstStyle/>
            <a:p>
              <a:r>
                <a:rPr lang="en-US" sz="2000" dirty="0" smtClean="0">
                  <a:latin typeface="Arial Narrow"/>
                  <a:cs typeface="Arial Narrow"/>
                </a:rPr>
                <a:t>Wideband impulses</a:t>
              </a:r>
              <a:endParaRPr lang="en-US" sz="2000" dirty="0">
                <a:latin typeface="Arial Narrow"/>
                <a:cs typeface="Arial Narrow"/>
              </a:endParaRPr>
            </a:p>
          </p:txBody>
        </p:sp>
        <p:cxnSp>
          <p:nvCxnSpPr>
            <p:cNvPr id="24" name="Straight Arrow Connector 23"/>
            <p:cNvCxnSpPr/>
            <p:nvPr/>
          </p:nvCxnSpPr>
          <p:spPr>
            <a:xfrm>
              <a:off x="1704623" y="2229562"/>
              <a:ext cx="381720" cy="352772"/>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114565" y="2218683"/>
              <a:ext cx="524213" cy="352772"/>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5655733" y="3277627"/>
            <a:ext cx="2604449" cy="400110"/>
          </a:xfrm>
          <a:prstGeom prst="rect">
            <a:avLst/>
          </a:prstGeom>
          <a:solidFill>
            <a:srgbClr val="FFFFFF"/>
          </a:solidFill>
        </p:spPr>
        <p:txBody>
          <a:bodyPr wrap="none" rtlCol="0">
            <a:spAutoFit/>
          </a:bodyPr>
          <a:lstStyle/>
          <a:p>
            <a:r>
              <a:rPr lang="en-US" sz="2000" dirty="0" smtClean="0">
                <a:latin typeface="Arial Narrow"/>
                <a:cs typeface="Arial Narrow"/>
              </a:rPr>
              <a:t>Narrowband interferences</a:t>
            </a:r>
            <a:endParaRPr lang="en-US" sz="2000" dirty="0">
              <a:latin typeface="Arial Narrow"/>
              <a:cs typeface="Arial Narrow"/>
            </a:endParaRPr>
          </a:p>
        </p:txBody>
      </p:sp>
      <p:sp>
        <p:nvSpPr>
          <p:cNvPr id="8" name="Down Arrow 7"/>
          <p:cNvSpPr/>
          <p:nvPr/>
        </p:nvSpPr>
        <p:spPr>
          <a:xfrm>
            <a:off x="2638778" y="4840941"/>
            <a:ext cx="454046" cy="4183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94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up)">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vs. Proposed Transmitter Methods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93256070"/>
              </p:ext>
            </p:extLst>
          </p:nvPr>
        </p:nvGraphicFramePr>
        <p:xfrm>
          <a:off x="374649" y="1412780"/>
          <a:ext cx="8219017" cy="3773745"/>
        </p:xfrm>
        <a:graphic>
          <a:graphicData uri="http://schemas.openxmlformats.org/drawingml/2006/table">
            <a:tbl>
              <a:tblPr firstRow="1" bandRow="1">
                <a:tableStyleId>{6E25E649-3F16-4E02-A733-19D2CDBF48F0}</a:tableStyleId>
              </a:tblPr>
              <a:tblGrid>
                <a:gridCol w="1375129"/>
                <a:gridCol w="2540000"/>
                <a:gridCol w="2088444"/>
                <a:gridCol w="2215444"/>
              </a:tblGrid>
              <a:tr h="869068">
                <a:tc>
                  <a:txBody>
                    <a:bodyPr/>
                    <a:lstStyle/>
                    <a:p>
                      <a:pPr algn="ct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schemeClr val="bg1"/>
                        </a:gs>
                      </a:gsLst>
                      <a:lin ang="5400000" scaled="0"/>
                      <a:tileRect/>
                    </a:gradFill>
                  </a:tcPr>
                </a:tc>
                <a:tc>
                  <a:txBody>
                    <a:bodyPr/>
                    <a:lstStyle/>
                    <a:p>
                      <a:pPr algn="ctr"/>
                      <a:r>
                        <a:rPr lang="en-US" sz="2000" dirty="0" smtClean="0">
                          <a:solidFill>
                            <a:schemeClr val="tx1"/>
                          </a:solidFill>
                          <a:latin typeface="Arial Narrow"/>
                          <a:cs typeface="Arial Narrow"/>
                        </a:rPr>
                        <a:t>Transmitter Methods</a:t>
                      </a: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schemeClr val="bg1"/>
                        </a:gs>
                      </a:gsLst>
                      <a:lin ang="5400000" scaled="0"/>
                      <a:tileRect/>
                    </a:gradFill>
                  </a:tcPr>
                </a:tc>
                <a:tc>
                  <a:txBody>
                    <a:bodyPr/>
                    <a:lstStyle/>
                    <a:p>
                      <a:pPr algn="ctr"/>
                      <a:r>
                        <a:rPr lang="en-US" sz="2000" dirty="0" smtClean="0">
                          <a:solidFill>
                            <a:schemeClr val="tx1"/>
                          </a:solidFill>
                          <a:latin typeface="Arial Narrow"/>
                          <a:cs typeface="Arial Narrow"/>
                        </a:rPr>
                        <a:t>Throughput</a:t>
                      </a:r>
                      <a:r>
                        <a:rPr lang="en-US" sz="2000" baseline="0" dirty="0" smtClean="0">
                          <a:solidFill>
                            <a:schemeClr val="tx1"/>
                          </a:solidFill>
                          <a:latin typeface="Arial Narrow"/>
                          <a:cs typeface="Arial Narrow"/>
                        </a:rPr>
                        <a:t> Reduction</a:t>
                      </a: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schemeClr val="bg1"/>
                        </a:gs>
                      </a:gsLst>
                      <a:lin ang="5400000" scaled="0"/>
                      <a:tileRect/>
                    </a:gradFill>
                  </a:tcPr>
                </a:tc>
                <a:tc>
                  <a:txBody>
                    <a:bodyPr/>
                    <a:lstStyle/>
                    <a:p>
                      <a:pPr algn="ctr"/>
                      <a:r>
                        <a:rPr lang="en-US" sz="2000" baseline="0" dirty="0" smtClean="0">
                          <a:solidFill>
                            <a:schemeClr val="tx1"/>
                          </a:solidFill>
                          <a:latin typeface="Arial Narrow"/>
                          <a:cs typeface="Arial Narrow"/>
                        </a:rPr>
                        <a:t>Channel/Noise Info at Transmitter</a:t>
                      </a:r>
                      <a:endParaRPr lang="en-US" sz="2000" dirty="0">
                        <a:solidFill>
                          <a:schemeClr val="tx1"/>
                        </a:solidFill>
                        <a:latin typeface="Arial Narrow"/>
                        <a:cs typeface="Arial Narrow"/>
                      </a:endParaRPr>
                    </a:p>
                  </a:txBody>
                  <a:tcPr anchor="ctr">
                    <a:gradFill flip="none" rotWithShape="1">
                      <a:gsLst>
                        <a:gs pos="0">
                          <a:schemeClr val="tx2">
                            <a:lumMod val="20000"/>
                            <a:lumOff val="80000"/>
                          </a:schemeClr>
                        </a:gs>
                        <a:gs pos="100000">
                          <a:schemeClr val="bg1"/>
                        </a:gs>
                      </a:gsLst>
                      <a:lin ang="5400000" scaled="0"/>
                      <a:tileRect/>
                    </a:gradFill>
                  </a:tcPr>
                </a:tc>
              </a:tr>
              <a:tr h="898407">
                <a:tc rowSpan="2">
                  <a:txBody>
                    <a:bodyPr/>
                    <a:lstStyle/>
                    <a:p>
                      <a:pPr algn="ctr"/>
                      <a:r>
                        <a:rPr lang="en-US" sz="2000" b="1" dirty="0" smtClean="0">
                          <a:solidFill>
                            <a:schemeClr val="tx1"/>
                          </a:solidFill>
                          <a:latin typeface="Arial Narrow"/>
                          <a:cs typeface="Arial Narrow"/>
                        </a:rPr>
                        <a:t>Previous</a:t>
                      </a:r>
                      <a:endParaRPr lang="en-US" sz="2000" b="1"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Adaptive modulation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a:cs typeface="Arial Narrow"/>
                        </a:rPr>
                        <a:t>[</a:t>
                      </a:r>
                      <a:r>
                        <a:rPr lang="en-US" sz="1600" i="1" dirty="0" smtClean="0">
                          <a:solidFill>
                            <a:schemeClr val="tx1"/>
                          </a:solidFill>
                          <a:latin typeface="Arial Narrow"/>
                          <a:cs typeface="Arial Narrow"/>
                        </a:rPr>
                        <a:t>Nieman13</a:t>
                      </a:r>
                      <a:r>
                        <a:rPr lang="en-US" sz="1600" dirty="0" smtClean="0">
                          <a:solidFill>
                            <a:schemeClr val="tx1"/>
                          </a:solidFill>
                          <a:latin typeface="Arial Narrow"/>
                          <a:cs typeface="Arial Narrow"/>
                        </a:rPr>
                        <a:t>]</a:t>
                      </a:r>
                      <a:endParaRPr lang="en-US" sz="2000" dirty="0"/>
                    </a:p>
                  </a:txBody>
                  <a:tcPr anchor="ct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smtClean="0">
                        <a:solidFill>
                          <a:schemeClr val="tx1"/>
                        </a:solidFill>
                        <a:latin typeface="Arial Narrow"/>
                        <a:cs typeface="Arial Narrow"/>
                      </a:endParaRPr>
                    </a:p>
                  </a:txBody>
                  <a:tcPr anchor="ctr">
                    <a:solidFill>
                      <a:srgbClr val="FFFFFF"/>
                    </a:solidFill>
                  </a:tcPr>
                </a:tc>
                <a:tc>
                  <a:txBody>
                    <a:bodyPr/>
                    <a:lstStyle/>
                    <a:p>
                      <a:pPr algn="ctr"/>
                      <a:r>
                        <a:rPr lang="en-US" sz="2000" dirty="0" smtClean="0">
                          <a:latin typeface="Arial Narrow"/>
                          <a:cs typeface="Arial Narrow"/>
                        </a:rPr>
                        <a:t>Full</a:t>
                      </a:r>
                      <a:endParaRPr lang="en-US" sz="2000" dirty="0">
                        <a:latin typeface="Arial Narrow"/>
                        <a:cs typeface="Arial Narrow"/>
                      </a:endParaRPr>
                    </a:p>
                  </a:txBody>
                  <a:tcPr anchor="ctr">
                    <a:solidFill>
                      <a:srgbClr val="FFFFFF"/>
                    </a:solidFill>
                  </a:tcPr>
                </a:tc>
              </a:tr>
              <a:tr h="1107863">
                <a:tc vMerge="1">
                  <a:txBody>
                    <a:bodyPr/>
                    <a:lstStyle/>
                    <a:p>
                      <a:endParaRPr lang="en-US" sz="2000" dirty="0">
                        <a:solidFill>
                          <a:schemeClr val="tx1"/>
                        </a:solidFill>
                        <a:latin typeface="Arial Narrow"/>
                        <a:cs typeface="Arial Narrow"/>
                      </a:endParaRPr>
                    </a:p>
                  </a:txBody>
                  <a:tcP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Concatenated error correction</a:t>
                      </a:r>
                      <a:r>
                        <a:rPr lang="en-US" sz="2000" baseline="0" dirty="0" smtClean="0">
                          <a:solidFill>
                            <a:schemeClr val="tx1"/>
                          </a:solidFill>
                          <a:latin typeface="Arial Narrow"/>
                          <a:cs typeface="Arial Narrow"/>
                        </a:rPr>
                        <a:t> </a:t>
                      </a:r>
                      <a:r>
                        <a:rPr lang="en-US" sz="2000" dirty="0" smtClean="0">
                          <a:solidFill>
                            <a:schemeClr val="tx1"/>
                          </a:solidFill>
                          <a:latin typeface="Arial Narrow"/>
                          <a:cs typeface="Arial Narrow"/>
                        </a:rPr>
                        <a:t>coding</a:t>
                      </a:r>
                      <a:br>
                        <a:rPr lang="en-US" sz="2000" dirty="0" smtClean="0">
                          <a:solidFill>
                            <a:schemeClr val="tx1"/>
                          </a:solidFill>
                          <a:latin typeface="Arial Narrow"/>
                          <a:cs typeface="Arial Narrow"/>
                        </a:rPr>
                      </a:br>
                      <a:r>
                        <a:rPr lang="en-US" sz="1600" i="0" dirty="0" smtClean="0">
                          <a:solidFill>
                            <a:schemeClr val="tx1"/>
                          </a:solidFill>
                          <a:latin typeface="Arial Narrow"/>
                          <a:cs typeface="Arial Narrow"/>
                        </a:rPr>
                        <a:t>(</a:t>
                      </a:r>
                      <a:r>
                        <a:rPr lang="en-US" sz="1600" i="1" dirty="0" smtClean="0">
                          <a:solidFill>
                            <a:schemeClr val="tx1"/>
                          </a:solidFill>
                          <a:latin typeface="Arial Narrow"/>
                          <a:cs typeface="Arial Narrow"/>
                        </a:rPr>
                        <a:t>PLC</a:t>
                      </a:r>
                      <a:r>
                        <a:rPr lang="en-US" sz="1600" i="1" baseline="0" dirty="0" smtClean="0">
                          <a:solidFill>
                            <a:schemeClr val="tx1"/>
                          </a:solidFill>
                          <a:latin typeface="Arial Narrow"/>
                          <a:cs typeface="Arial Narrow"/>
                        </a:rPr>
                        <a:t> standards</a:t>
                      </a:r>
                      <a:r>
                        <a:rPr lang="en-US" sz="1600" i="0" baseline="0" dirty="0" smtClean="0">
                          <a:solidFill>
                            <a:schemeClr val="tx1"/>
                          </a:solidFill>
                          <a:latin typeface="Arial Narrow"/>
                          <a:cs typeface="Arial Narrow"/>
                        </a:rPr>
                        <a:t>)</a:t>
                      </a:r>
                      <a:endParaRPr lang="en-US" sz="1400" i="0" dirty="0" smtClean="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smtClean="0">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None</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r>
              <a:tr h="898407">
                <a:tc>
                  <a:txBody>
                    <a:bodyPr/>
                    <a:lstStyle/>
                    <a:p>
                      <a:pPr algn="ctr"/>
                      <a:r>
                        <a:rPr lang="en-US" sz="2000" b="1" dirty="0" smtClean="0">
                          <a:solidFill>
                            <a:srgbClr val="FF0000"/>
                          </a:solidFill>
                          <a:latin typeface="Arial Narrow"/>
                          <a:cs typeface="Arial Narrow"/>
                        </a:rPr>
                        <a:t>Proposed</a:t>
                      </a:r>
                      <a:endParaRPr lang="en-US" sz="2000" b="1" dirty="0">
                        <a:solidFill>
                          <a:srgbClr val="FF0000"/>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smtClean="0">
                          <a:solidFill>
                            <a:srgbClr val="FF0000"/>
                          </a:solidFill>
                          <a:latin typeface="Arial Narrow"/>
                          <a:cs typeface="Arial Narrow"/>
                        </a:rPr>
                        <a:t>Time-frequency</a:t>
                      </a:r>
                      <a:br>
                        <a:rPr lang="en-US" sz="2000" dirty="0" smtClean="0">
                          <a:solidFill>
                            <a:srgbClr val="FF0000"/>
                          </a:solidFill>
                          <a:latin typeface="Arial Narrow"/>
                          <a:cs typeface="Arial Narrow"/>
                        </a:rPr>
                      </a:br>
                      <a:r>
                        <a:rPr lang="en-US" sz="2000" baseline="0" dirty="0" smtClean="0">
                          <a:solidFill>
                            <a:srgbClr val="FF0000"/>
                          </a:solidFill>
                          <a:latin typeface="Arial Narrow"/>
                          <a:cs typeface="Arial Narrow"/>
                        </a:rPr>
                        <a:t> modulation diversity</a:t>
                      </a:r>
                      <a:endParaRPr lang="en-US" sz="2000" dirty="0">
                        <a:solidFill>
                          <a:srgbClr val="FF0000"/>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smtClean="0">
                          <a:solidFill>
                            <a:srgbClr val="FF0000"/>
                          </a:solidFill>
                          <a:latin typeface="Zapf Dingbats"/>
                          <a:ea typeface="Zapf Dingbats"/>
                          <a:cs typeface="Zapf Dingbats"/>
                          <a:sym typeface="Zapf Dingbats"/>
                        </a:rPr>
                        <a:t>✗</a:t>
                      </a:r>
                      <a:endParaRPr lang="en-US" sz="2000" dirty="0">
                        <a:solidFill>
                          <a:srgbClr val="FF0000"/>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smtClean="0">
                          <a:solidFill>
                            <a:srgbClr val="FF0000"/>
                          </a:solidFill>
                          <a:latin typeface="Arial Narrow"/>
                          <a:ea typeface="Zapf Dingbats"/>
                          <a:cs typeface="Arial Narrow"/>
                          <a:sym typeface="Zapf Dingbats"/>
                        </a:rPr>
                        <a:t>Partial</a:t>
                      </a:r>
                      <a:endParaRPr lang="en-US" sz="2000" dirty="0">
                        <a:solidFill>
                          <a:srgbClr val="FF0000"/>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r>
            </a:tbl>
          </a:graphicData>
        </a:graphic>
      </p:graphicFrame>
      <p:sp>
        <p:nvSpPr>
          <p:cNvPr id="4" name="Slide Number Placeholder 3"/>
          <p:cNvSpPr>
            <a:spLocks noGrp="1"/>
          </p:cNvSpPr>
          <p:nvPr>
            <p:ph type="sldNum" sz="quarter" idx="12"/>
          </p:nvPr>
        </p:nvSpPr>
        <p:spPr/>
        <p:txBody>
          <a:bodyPr/>
          <a:lstStyle/>
          <a:p>
            <a:fld id="{CB43ADCC-673B-EF4A-8B2D-B090A931D133}" type="slidenum">
              <a:rPr lang="en-US" smtClean="0"/>
              <a:pPr/>
              <a:t>22</a:t>
            </a:fld>
            <a:endParaRPr lang="en-US"/>
          </a:p>
        </p:txBody>
      </p:sp>
    </p:spTree>
    <p:extLst>
      <p:ext uri="{BB962C8B-B14F-4D97-AF65-F5344CB8AC3E}">
        <p14:creationId xmlns:p14="http://schemas.microsoft.com/office/powerpoint/2010/main" xmlns="" val="398253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070425" y="3036214"/>
            <a:ext cx="5641622" cy="1761062"/>
            <a:chOff x="1248488" y="3744605"/>
            <a:chExt cx="5641622" cy="1761062"/>
          </a:xfrm>
        </p:grpSpPr>
        <p:cxnSp>
          <p:nvCxnSpPr>
            <p:cNvPr id="30" name="Straight Arrow Connector 29"/>
            <p:cNvCxnSpPr/>
            <p:nvPr/>
          </p:nvCxnSpPr>
          <p:spPr>
            <a:xfrm flipV="1">
              <a:off x="1248488"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612554"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35888"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442287"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43043"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277665"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641731"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065065"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471464"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872220" y="3744605"/>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295555" y="3756968"/>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659621" y="3756968"/>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082955" y="3756968"/>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489354" y="3756968"/>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890110" y="3756968"/>
              <a:ext cx="0" cy="17486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Modulation Diversity</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196891452"/>
              </p:ext>
            </p:extLst>
          </p:nvPr>
        </p:nvGraphicFramePr>
        <p:xfrm>
          <a:off x="842809" y="2665374"/>
          <a:ext cx="6096000" cy="370840"/>
        </p:xfrm>
        <a:graphic>
          <a:graphicData uri="http://schemas.openxmlformats.org/drawingml/2006/table">
            <a:tbl>
              <a:tblPr firstRow="1" bandRow="1">
                <a:tableStyleId>{5C22544A-7EE6-4342-B048-85BDC9FD1C3A}</a:tableStyleId>
              </a:tblPr>
              <a:tblGrid>
                <a:gridCol w="406400"/>
                <a:gridCol w="406400"/>
                <a:gridCol w="406400"/>
                <a:gridCol w="406400"/>
                <a:gridCol w="406400"/>
                <a:gridCol w="406400"/>
                <a:gridCol w="406400"/>
                <a:gridCol w="406400"/>
                <a:gridCol w="406400"/>
                <a:gridCol w="406400"/>
                <a:gridCol w="406400"/>
                <a:gridCol w="406400"/>
                <a:gridCol w="406400"/>
                <a:gridCol w="406400"/>
                <a:gridCol w="406400"/>
              </a:tblGrid>
              <a:tr h="370840">
                <a:tc>
                  <a:txBody>
                    <a:bodyPr/>
                    <a:lstStyle/>
                    <a:p>
                      <a:pPr algn="ct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a:t>
                      </a:r>
                      <a:endParaRPr lang="en-US" sz="1600" b="0" baseline="-25000" dirty="0">
                        <a:solidFill>
                          <a:schemeClr val="tx1"/>
                        </a:solidFill>
                        <a:latin typeface="Arial Narrow"/>
                        <a:cs typeface="Arial Narrow"/>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3"/>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3"/>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3"/>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3"/>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3"/>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4">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4">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4">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4">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4">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2">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2">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2">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gradFill flip="none" rotWithShape="1">
                      <a:gsLst>
                        <a:gs pos="0">
                          <a:schemeClr val="accent2">
                            <a:lumMod val="40000"/>
                            <a:lumOff val="60000"/>
                          </a:schemeClr>
                        </a:gs>
                        <a:gs pos="100000">
                          <a:srgbClr val="FFFFFF"/>
                        </a:gs>
                      </a:gsLst>
                      <a:lin ang="16200000" scaled="0"/>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s</a:t>
                      </a:r>
                      <a:r>
                        <a:rPr lang="en-US" sz="1600" b="0" baseline="-25000" dirty="0" smtClean="0">
                          <a:solidFill>
                            <a:schemeClr val="tx1"/>
                          </a:solidFill>
                          <a:latin typeface="Arial Narrow"/>
                          <a:cs typeface="Arial Narrow"/>
                        </a:rPr>
                        <a:t>15</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gradFill flip="none" rotWithShape="1">
                      <a:gsLst>
                        <a:gs pos="0">
                          <a:schemeClr val="accent2">
                            <a:lumMod val="40000"/>
                            <a:lumOff val="60000"/>
                          </a:schemeClr>
                        </a:gs>
                        <a:gs pos="100000">
                          <a:srgbClr val="FFFFFF"/>
                        </a:gs>
                      </a:gsLst>
                      <a:lin ang="16200000" scaled="0"/>
                      <a:tileRect/>
                    </a:gradFill>
                  </a:tcPr>
                </a:tc>
              </a:tr>
            </a:tbl>
          </a:graphicData>
        </a:graphic>
      </p:graphicFrame>
      <p:grpSp>
        <p:nvGrpSpPr>
          <p:cNvPr id="6" name="Group 5"/>
          <p:cNvGrpSpPr/>
          <p:nvPr/>
        </p:nvGrpSpPr>
        <p:grpSpPr>
          <a:xfrm>
            <a:off x="689899" y="1567316"/>
            <a:ext cx="6482864" cy="1892827"/>
            <a:chOff x="1212346" y="2390393"/>
            <a:chExt cx="6482864" cy="1892827"/>
          </a:xfrm>
        </p:grpSpPr>
        <p:cxnSp>
          <p:nvCxnSpPr>
            <p:cNvPr id="7" name="Straight Arrow Connector 6"/>
            <p:cNvCxnSpPr/>
            <p:nvPr/>
          </p:nvCxnSpPr>
          <p:spPr>
            <a:xfrm>
              <a:off x="1364356" y="3491857"/>
              <a:ext cx="633085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364356" y="2505728"/>
              <a:ext cx="0" cy="9875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5084" y="3137534"/>
              <a:ext cx="1435083" cy="369332"/>
            </a:xfrm>
            <a:prstGeom prst="rect">
              <a:avLst/>
            </a:prstGeom>
            <a:noFill/>
          </p:spPr>
          <p:txBody>
            <a:bodyPr wrap="none" rtlCol="0">
              <a:spAutoFit/>
            </a:bodyPr>
            <a:lstStyle/>
            <a:p>
              <a:r>
                <a:rPr lang="en-US" dirty="0" smtClean="0">
                  <a:latin typeface="Bell MT"/>
                  <a:cs typeface="Bell MT"/>
                </a:rPr>
                <a:t>Sub-channels</a:t>
              </a:r>
              <a:endParaRPr lang="en-US" dirty="0">
                <a:latin typeface="Bell MT"/>
                <a:cs typeface="Bell MT"/>
              </a:endParaRPr>
            </a:p>
          </p:txBody>
        </p:sp>
        <p:sp>
          <p:nvSpPr>
            <p:cNvPr id="10" name="Freeform 9"/>
            <p:cNvSpPr/>
            <p:nvPr/>
          </p:nvSpPr>
          <p:spPr>
            <a:xfrm>
              <a:off x="1364356" y="2636321"/>
              <a:ext cx="6073034" cy="837069"/>
            </a:xfrm>
            <a:custGeom>
              <a:avLst/>
              <a:gdLst>
                <a:gd name="connsiteX0" fmla="*/ 0 w 2851931"/>
                <a:gd name="connsiteY0" fmla="*/ 359051 h 508015"/>
                <a:gd name="connsiteX1" fmla="*/ 680484 w 2851931"/>
                <a:gd name="connsiteY1" fmla="*/ 337786 h 508015"/>
                <a:gd name="connsiteX2" fmla="*/ 1307805 w 2851931"/>
                <a:gd name="connsiteY2" fmla="*/ 50706 h 508015"/>
                <a:gd name="connsiteX3" fmla="*/ 1605516 w 2851931"/>
                <a:gd name="connsiteY3" fmla="*/ 507906 h 508015"/>
                <a:gd name="connsiteX4" fmla="*/ 1775637 w 2851931"/>
                <a:gd name="connsiteY4" fmla="*/ 93237 h 508015"/>
                <a:gd name="connsiteX5" fmla="*/ 2169042 w 2851931"/>
                <a:gd name="connsiteY5" fmla="*/ 8176 h 508015"/>
                <a:gd name="connsiteX6" fmla="*/ 2498651 w 2851931"/>
                <a:gd name="connsiteY6" fmla="*/ 231460 h 508015"/>
                <a:gd name="connsiteX7" fmla="*/ 2828260 w 2851931"/>
                <a:gd name="connsiteY7" fmla="*/ 359051 h 508015"/>
                <a:gd name="connsiteX8" fmla="*/ 2838893 w 2851931"/>
                <a:gd name="connsiteY8" fmla="*/ 348418 h 5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1931" h="508015">
                  <a:moveTo>
                    <a:pt x="0" y="359051"/>
                  </a:moveTo>
                  <a:cubicBezTo>
                    <a:pt x="231258" y="374114"/>
                    <a:pt x="462517" y="389177"/>
                    <a:pt x="680484" y="337786"/>
                  </a:cubicBezTo>
                  <a:cubicBezTo>
                    <a:pt x="898451" y="286395"/>
                    <a:pt x="1153633" y="22353"/>
                    <a:pt x="1307805" y="50706"/>
                  </a:cubicBezTo>
                  <a:cubicBezTo>
                    <a:pt x="1461977" y="79059"/>
                    <a:pt x="1527544" y="500818"/>
                    <a:pt x="1605516" y="507906"/>
                  </a:cubicBezTo>
                  <a:cubicBezTo>
                    <a:pt x="1683488" y="514994"/>
                    <a:pt x="1681716" y="176525"/>
                    <a:pt x="1775637" y="93237"/>
                  </a:cubicBezTo>
                  <a:cubicBezTo>
                    <a:pt x="1869558" y="9949"/>
                    <a:pt x="2048540" y="-14861"/>
                    <a:pt x="2169042" y="8176"/>
                  </a:cubicBezTo>
                  <a:cubicBezTo>
                    <a:pt x="2289544" y="31213"/>
                    <a:pt x="2388781" y="172981"/>
                    <a:pt x="2498651" y="231460"/>
                  </a:cubicBezTo>
                  <a:cubicBezTo>
                    <a:pt x="2608521" y="289939"/>
                    <a:pt x="2771553" y="339558"/>
                    <a:pt x="2828260" y="359051"/>
                  </a:cubicBezTo>
                  <a:cubicBezTo>
                    <a:pt x="2884967" y="378544"/>
                    <a:pt x="2819400" y="343102"/>
                    <a:pt x="2838893" y="348418"/>
                  </a:cubicBezTo>
                </a:path>
              </a:pathLst>
            </a:custGeom>
            <a:noFill/>
            <a:ln w="12700" cmpd="sng">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364355" y="3481438"/>
              <a:ext cx="1" cy="8017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94901" y="3481438"/>
              <a:ext cx="0" cy="754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2346" y="2390393"/>
              <a:ext cx="970497" cy="369332"/>
            </a:xfrm>
            <a:prstGeom prst="rect">
              <a:avLst/>
            </a:prstGeom>
            <a:noFill/>
          </p:spPr>
          <p:txBody>
            <a:bodyPr wrap="square" rtlCol="0">
              <a:spAutoFit/>
            </a:bodyPr>
            <a:lstStyle/>
            <a:p>
              <a:pPr algn="ctr"/>
              <a:r>
                <a:rPr lang="en-US" dirty="0" smtClean="0">
                  <a:latin typeface="Bell MT"/>
                  <a:cs typeface="Bell MT"/>
                </a:rPr>
                <a:t>SNR</a:t>
              </a:r>
              <a:endParaRPr lang="en-US" dirty="0">
                <a:latin typeface="Bell MT"/>
                <a:cs typeface="Bell MT"/>
              </a:endParaRPr>
            </a:p>
          </p:txBody>
        </p:sp>
      </p:grpSp>
      <p:cxnSp>
        <p:nvCxnSpPr>
          <p:cNvPr id="14" name="Straight Connector 13"/>
          <p:cNvCxnSpPr/>
          <p:nvPr/>
        </p:nvCxnSpPr>
        <p:spPr>
          <a:xfrm>
            <a:off x="4908090" y="2670236"/>
            <a:ext cx="0" cy="754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26818" y="2693356"/>
            <a:ext cx="0" cy="754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xmlns="" val="2639539342"/>
              </p:ext>
            </p:extLst>
          </p:nvPr>
        </p:nvGraphicFramePr>
        <p:xfrm>
          <a:off x="828787" y="4823289"/>
          <a:ext cx="6096000" cy="370840"/>
        </p:xfrm>
        <a:graphic>
          <a:graphicData uri="http://schemas.openxmlformats.org/drawingml/2006/table">
            <a:tbl>
              <a:tblPr firstRow="1" bandRow="1">
                <a:tableStyleId>{5C22544A-7EE6-4342-B048-85BDC9FD1C3A}</a:tableStyleId>
              </a:tblPr>
              <a:tblGrid>
                <a:gridCol w="406400"/>
                <a:gridCol w="406400"/>
                <a:gridCol w="406400"/>
                <a:gridCol w="406400"/>
                <a:gridCol w="406400"/>
                <a:gridCol w="406400"/>
                <a:gridCol w="406400"/>
                <a:gridCol w="406400"/>
                <a:gridCol w="406400"/>
                <a:gridCol w="406400"/>
                <a:gridCol w="406400"/>
                <a:gridCol w="406400"/>
                <a:gridCol w="406400"/>
                <a:gridCol w="406400"/>
                <a:gridCol w="406400"/>
              </a:tblGrid>
              <a:tr h="370840">
                <a:tc>
                  <a:txBody>
                    <a:bodyPr/>
                    <a:lstStyle/>
                    <a:p>
                      <a:pPr algn="ct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a:t>
                      </a:r>
                      <a:endParaRPr lang="en-US" sz="1600" b="0" baseline="-25000" dirty="0">
                        <a:solidFill>
                          <a:schemeClr val="tx1"/>
                        </a:solidFill>
                        <a:latin typeface="Arial Narrow"/>
                        <a:cs typeface="Arial Narrow"/>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rial Narrow"/>
                          <a:cs typeface="Arial Narrow"/>
                        </a:rPr>
                        <a:t>b</a:t>
                      </a:r>
                      <a:r>
                        <a:rPr lang="en-US" sz="1600" b="0" baseline="-25000" dirty="0" smtClean="0">
                          <a:solidFill>
                            <a:schemeClr val="tx1"/>
                          </a:solidFill>
                          <a:latin typeface="Arial Narrow"/>
                          <a:cs typeface="Arial Narrow"/>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5" name="Group 64"/>
          <p:cNvGrpSpPr/>
          <p:nvPr/>
        </p:nvGrpSpPr>
        <p:grpSpPr>
          <a:xfrm>
            <a:off x="2257291" y="3036214"/>
            <a:ext cx="4054910" cy="1788584"/>
            <a:chOff x="2435354" y="3744605"/>
            <a:chExt cx="4054910" cy="1788584"/>
          </a:xfrm>
        </p:grpSpPr>
        <p:cxnSp>
          <p:nvCxnSpPr>
            <p:cNvPr id="21" name="Straight Arrow Connector 20"/>
            <p:cNvCxnSpPr/>
            <p:nvPr/>
          </p:nvCxnSpPr>
          <p:spPr>
            <a:xfrm flipV="1">
              <a:off x="6490264" y="3744605"/>
              <a:ext cx="0" cy="17885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463832" y="3744605"/>
              <a:ext cx="2026432" cy="178857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35354" y="3744606"/>
              <a:ext cx="4054910" cy="1788583"/>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257291" y="3036214"/>
            <a:ext cx="4040799" cy="1788584"/>
            <a:chOff x="2435354" y="3744605"/>
            <a:chExt cx="4040799" cy="1788584"/>
          </a:xfrm>
        </p:grpSpPr>
        <p:cxnSp>
          <p:nvCxnSpPr>
            <p:cNvPr id="19" name="Straight Arrow Connector 18"/>
            <p:cNvCxnSpPr/>
            <p:nvPr/>
          </p:nvCxnSpPr>
          <p:spPr>
            <a:xfrm flipV="1">
              <a:off x="2435354" y="3744605"/>
              <a:ext cx="6933" cy="178858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442287" y="3756968"/>
              <a:ext cx="2015062" cy="177621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442287" y="3744605"/>
              <a:ext cx="4033866" cy="178857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264213" y="3021557"/>
            <a:ext cx="4030145" cy="1785229"/>
            <a:chOff x="2264224" y="3039569"/>
            <a:chExt cx="4030145" cy="1785229"/>
          </a:xfrm>
        </p:grpSpPr>
        <p:cxnSp>
          <p:nvCxnSpPr>
            <p:cNvPr id="20" name="Straight Arrow Connector 19"/>
            <p:cNvCxnSpPr>
              <a:endCxn id="28" idx="2"/>
            </p:cNvCxnSpPr>
            <p:nvPr/>
          </p:nvCxnSpPr>
          <p:spPr>
            <a:xfrm flipH="1" flipV="1">
              <a:off x="4287520" y="3039569"/>
              <a:ext cx="2156" cy="177622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8" idx="2"/>
            </p:cNvCxnSpPr>
            <p:nvPr/>
          </p:nvCxnSpPr>
          <p:spPr>
            <a:xfrm flipV="1">
              <a:off x="2264224" y="3039569"/>
              <a:ext cx="2023296" cy="178522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2"/>
            </p:cNvCxnSpPr>
            <p:nvPr/>
          </p:nvCxnSpPr>
          <p:spPr>
            <a:xfrm flipH="1" flipV="1">
              <a:off x="4287520" y="3039569"/>
              <a:ext cx="2006849" cy="1776216"/>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131618" y="2670237"/>
            <a:ext cx="3118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47" name="TextBox 46"/>
          <p:cNvSpPr txBox="1"/>
          <p:nvPr/>
        </p:nvSpPr>
        <p:spPr>
          <a:xfrm>
            <a:off x="4128116" y="4815789"/>
            <a:ext cx="3118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68" name="TextBox 67"/>
          <p:cNvSpPr txBox="1"/>
          <p:nvPr/>
        </p:nvSpPr>
        <p:spPr>
          <a:xfrm>
            <a:off x="4090844" y="4829299"/>
            <a:ext cx="389850" cy="369332"/>
          </a:xfrm>
          <a:prstGeom prst="rect">
            <a:avLst/>
          </a:prstGeom>
          <a:noFill/>
        </p:spPr>
        <p:txBody>
          <a:bodyPr wrap="none" rtlCol="0">
            <a:spAutoFit/>
          </a:bodyPr>
          <a:lstStyle/>
          <a:p>
            <a:r>
              <a:rPr lang="en-US" dirty="0" smtClean="0">
                <a:solidFill>
                  <a:srgbClr val="FF0000"/>
                </a:solidFill>
                <a:latin typeface="Zapf Dingbats"/>
                <a:ea typeface="Zapf Dingbats"/>
                <a:cs typeface="Zapf Dingbats"/>
                <a:sym typeface="Zapf Dingbats"/>
              </a:rPr>
              <a:t>✔</a:t>
            </a:r>
            <a:endParaRPr lang="en-US" dirty="0">
              <a:solidFill>
                <a:srgbClr val="FF0000"/>
              </a:solidFill>
            </a:endParaRPr>
          </a:p>
        </p:txBody>
      </p:sp>
      <p:sp>
        <p:nvSpPr>
          <p:cNvPr id="71" name="TextBox 70"/>
          <p:cNvSpPr txBox="1"/>
          <p:nvPr/>
        </p:nvSpPr>
        <p:spPr>
          <a:xfrm>
            <a:off x="2226785" y="5429020"/>
            <a:ext cx="3559538" cy="461665"/>
          </a:xfrm>
          <a:prstGeom prst="rect">
            <a:avLst/>
          </a:prstGeom>
          <a:noFill/>
        </p:spPr>
        <p:txBody>
          <a:bodyPr wrap="none" rtlCol="0">
            <a:spAutoFit/>
          </a:bodyPr>
          <a:lstStyle/>
          <a:p>
            <a:r>
              <a:rPr lang="en-US" sz="2400" dirty="0" smtClean="0">
                <a:latin typeface="Arial Narrow"/>
                <a:cs typeface="Arial Narrow"/>
              </a:rPr>
              <a:t>Data rate = 1 bit / channel use</a:t>
            </a:r>
            <a:endParaRPr lang="en-US" sz="2400" dirty="0">
              <a:latin typeface="Arial Narrow"/>
              <a:cs typeface="Arial Narrow"/>
            </a:endParaRPr>
          </a:p>
        </p:txBody>
      </p:sp>
      <p:sp>
        <p:nvSpPr>
          <p:cNvPr id="3" name="Rectangle 2"/>
          <p:cNvSpPr/>
          <p:nvPr/>
        </p:nvSpPr>
        <p:spPr>
          <a:xfrm>
            <a:off x="7282958" y="5995273"/>
            <a:ext cx="1092066" cy="338554"/>
          </a:xfrm>
          <a:prstGeom prst="rect">
            <a:avLst/>
          </a:prstGeom>
        </p:spPr>
        <p:txBody>
          <a:bodyPr wrap="none">
            <a:spAutoFit/>
          </a:bodyPr>
          <a:lstStyle/>
          <a:p>
            <a:r>
              <a:rPr lang="en-US" sz="1600" dirty="0" smtClean="0">
                <a:latin typeface="Arial Narrow"/>
                <a:cs typeface="Arial Narrow"/>
              </a:rPr>
              <a:t>[</a:t>
            </a:r>
            <a:r>
              <a:rPr lang="en-US" sz="1600" i="1" dirty="0" smtClean="0">
                <a:latin typeface="Arial Narrow"/>
                <a:cs typeface="Arial Narrow"/>
              </a:rPr>
              <a:t>Schober03</a:t>
            </a:r>
            <a:r>
              <a:rPr lang="en-US" sz="1600" dirty="0" smtClean="0">
                <a:latin typeface="Arial Narrow"/>
                <a:cs typeface="Arial Narrow"/>
              </a:rPr>
              <a:t>]</a:t>
            </a:r>
            <a:endParaRPr lang="en-US" sz="1600" dirty="0">
              <a:latin typeface="Arial Narrow"/>
              <a:cs typeface="Arial Narrow"/>
            </a:endParaRPr>
          </a:p>
        </p:txBody>
      </p:sp>
      <p:sp>
        <p:nvSpPr>
          <p:cNvPr id="16" name="TextBox 15"/>
          <p:cNvSpPr txBox="1"/>
          <p:nvPr/>
        </p:nvSpPr>
        <p:spPr>
          <a:xfrm>
            <a:off x="7208253" y="4815789"/>
            <a:ext cx="557402" cy="369332"/>
          </a:xfrm>
          <a:prstGeom prst="rect">
            <a:avLst/>
          </a:prstGeom>
          <a:noFill/>
        </p:spPr>
        <p:txBody>
          <a:bodyPr wrap="none" rtlCol="0">
            <a:spAutoFit/>
          </a:bodyPr>
          <a:lstStyle/>
          <a:p>
            <a:r>
              <a:rPr lang="en-US" dirty="0">
                <a:latin typeface="Bell MT"/>
                <a:cs typeface="Bell MT"/>
              </a:rPr>
              <a:t>B</a:t>
            </a:r>
            <a:r>
              <a:rPr lang="en-US" dirty="0" smtClean="0">
                <a:latin typeface="Bell MT"/>
                <a:cs typeface="Bell MT"/>
              </a:rPr>
              <a:t>its</a:t>
            </a:r>
            <a:endParaRPr lang="en-US" dirty="0">
              <a:latin typeface="Bell MT"/>
              <a:cs typeface="Bell MT"/>
            </a:endParaRPr>
          </a:p>
        </p:txBody>
      </p:sp>
      <p:sp>
        <p:nvSpPr>
          <p:cNvPr id="50" name="TextBox 49"/>
          <p:cNvSpPr txBox="1"/>
          <p:nvPr/>
        </p:nvSpPr>
        <p:spPr>
          <a:xfrm>
            <a:off x="7142032" y="2683789"/>
            <a:ext cx="985479" cy="369332"/>
          </a:xfrm>
          <a:prstGeom prst="rect">
            <a:avLst/>
          </a:prstGeom>
          <a:noFill/>
        </p:spPr>
        <p:txBody>
          <a:bodyPr wrap="none" rtlCol="0">
            <a:spAutoFit/>
          </a:bodyPr>
          <a:lstStyle/>
          <a:p>
            <a:r>
              <a:rPr lang="en-US" dirty="0">
                <a:latin typeface="Bell MT"/>
                <a:cs typeface="Bell MT"/>
              </a:rPr>
              <a:t>S</a:t>
            </a:r>
            <a:r>
              <a:rPr lang="en-US" dirty="0" smtClean="0">
                <a:latin typeface="Bell MT"/>
                <a:cs typeface="Bell MT"/>
              </a:rPr>
              <a:t>ymbols</a:t>
            </a:r>
            <a:endParaRPr lang="en-US" dirty="0">
              <a:latin typeface="Bell MT"/>
              <a:cs typeface="Bell MT"/>
            </a:endParaRPr>
          </a:p>
        </p:txBody>
      </p:sp>
    </p:spTree>
    <p:extLst>
      <p:ext uri="{BB962C8B-B14F-4D97-AF65-F5344CB8AC3E}">
        <p14:creationId xmlns:p14="http://schemas.microsoft.com/office/powerpoint/2010/main" xmlns="" val="170194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down)">
                                      <p:cBhvr>
                                        <p:cTn id="30" dur="500"/>
                                        <p:tgtEl>
                                          <p:spTgt spid="63"/>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down)">
                                      <p:cBhvr>
                                        <p:cTn id="34" dur="500"/>
                                        <p:tgtEl>
                                          <p:spTgt spid="64"/>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8" grpId="2"/>
      <p:bldP spid="47" grpId="0"/>
      <p:bldP spid="47" grpId="1"/>
      <p:bldP spid="68"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Hochwald</a:t>
            </a:r>
            <a:r>
              <a:rPr lang="en-US" dirty="0"/>
              <a:t>/</a:t>
            </a:r>
            <a:r>
              <a:rPr lang="en-US" dirty="0" err="1"/>
              <a:t>Sweldens</a:t>
            </a:r>
            <a:r>
              <a:rPr lang="en-US" dirty="0"/>
              <a:t> </a:t>
            </a:r>
            <a:r>
              <a:rPr lang="en-US" dirty="0" smtClean="0"/>
              <a:t>Code </a:t>
            </a:r>
            <a:endParaRPr lang="en-US" dirty="0"/>
          </a:p>
        </p:txBody>
      </p:sp>
      <p:sp>
        <p:nvSpPr>
          <p:cNvPr id="3" name="Content Placeholder 2"/>
          <p:cNvSpPr>
            <a:spLocks noGrp="1"/>
          </p:cNvSpPr>
          <p:nvPr>
            <p:ph idx="1"/>
          </p:nvPr>
        </p:nvSpPr>
        <p:spPr/>
        <p:txBody>
          <a:bodyPr/>
          <a:lstStyle/>
          <a:p>
            <a:pPr>
              <a:lnSpc>
                <a:spcPct val="100000"/>
              </a:lnSpc>
              <a:spcAft>
                <a:spcPts val="1200"/>
              </a:spcAft>
            </a:pPr>
            <a:r>
              <a:rPr lang="en-US" dirty="0" smtClean="0"/>
              <a:t>Map </a:t>
            </a:r>
            <a:r>
              <a:rPr lang="en-US" i="1" dirty="0" smtClean="0"/>
              <a:t>N</a:t>
            </a:r>
            <a:r>
              <a:rPr lang="en-US" dirty="0" smtClean="0"/>
              <a:t> bits to a length-</a:t>
            </a:r>
            <a:r>
              <a:rPr lang="en-US" i="1" dirty="0" smtClean="0"/>
              <a:t>N</a:t>
            </a:r>
            <a:r>
              <a:rPr lang="en-US" dirty="0" smtClean="0"/>
              <a:t> </a:t>
            </a:r>
            <a:r>
              <a:rPr lang="en-US" dirty="0" err="1" smtClean="0"/>
              <a:t>codeword</a:t>
            </a:r>
            <a:r>
              <a:rPr lang="en-US" dirty="0" smtClean="0"/>
              <a:t> consisting of PSK symbols</a:t>
            </a:r>
          </a:p>
          <a:p>
            <a:pPr>
              <a:lnSpc>
                <a:spcPct val="100000"/>
              </a:lnSpc>
              <a:spcAft>
                <a:spcPts val="1200"/>
              </a:spcAft>
            </a:pPr>
            <a:endParaRPr lang="en-US" dirty="0"/>
          </a:p>
          <a:p>
            <a:pPr lvl="1">
              <a:lnSpc>
                <a:spcPct val="100000"/>
              </a:lnSpc>
            </a:pPr>
            <a:r>
              <a:rPr lang="en-US" dirty="0" smtClean="0"/>
              <a:t>Special case: PSK repetition code</a:t>
            </a:r>
          </a:p>
          <a:p>
            <a:pPr lvl="1">
              <a:lnSpc>
                <a:spcPct val="100000"/>
              </a:lnSpc>
              <a:spcAft>
                <a:spcPts val="1200"/>
              </a:spcAft>
            </a:pPr>
            <a:r>
              <a:rPr lang="en-US" dirty="0" smtClean="0"/>
              <a:t>Constellation mappings are optimized for channel statistics</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24</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53626" y="1879989"/>
            <a:ext cx="2425700" cy="304800"/>
          </a:xfrm>
          <a:prstGeom prst="rect">
            <a:avLst/>
          </a:prstGeom>
        </p:spPr>
      </p:pic>
      <p:grpSp>
        <p:nvGrpSpPr>
          <p:cNvPr id="70" name="Group 69"/>
          <p:cNvGrpSpPr/>
          <p:nvPr/>
        </p:nvGrpSpPr>
        <p:grpSpPr>
          <a:xfrm>
            <a:off x="1329979" y="3491638"/>
            <a:ext cx="6225214" cy="1963166"/>
            <a:chOff x="1329979" y="3491638"/>
            <a:chExt cx="6225214" cy="1963166"/>
          </a:xfrm>
        </p:grpSpPr>
        <p:grpSp>
          <p:nvGrpSpPr>
            <p:cNvPr id="71" name="Group 70"/>
            <p:cNvGrpSpPr/>
            <p:nvPr/>
          </p:nvGrpSpPr>
          <p:grpSpPr>
            <a:xfrm>
              <a:off x="1329979" y="3491638"/>
              <a:ext cx="6225214" cy="1683163"/>
              <a:chOff x="1547186" y="4728427"/>
              <a:chExt cx="6225214" cy="1683163"/>
            </a:xfrm>
          </p:grpSpPr>
          <p:cxnSp>
            <p:nvCxnSpPr>
              <p:cNvPr id="13" name="Straight Arrow Connector 12"/>
              <p:cNvCxnSpPr/>
              <p:nvPr/>
            </p:nvCxnSpPr>
            <p:spPr>
              <a:xfrm>
                <a:off x="1639638" y="5599826"/>
                <a:ext cx="171451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96896" y="4748472"/>
                <a:ext cx="0" cy="15891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428928" y="500076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Oval 15"/>
              <p:cNvSpPr/>
              <p:nvPr/>
            </p:nvSpPr>
            <p:spPr>
              <a:xfrm>
                <a:off x="2938842" y="5533609"/>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Oval 16"/>
              <p:cNvSpPr/>
              <p:nvPr/>
            </p:nvSpPr>
            <p:spPr>
              <a:xfrm>
                <a:off x="1919849" y="5543071"/>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Oval 17"/>
              <p:cNvSpPr/>
              <p:nvPr/>
            </p:nvSpPr>
            <p:spPr>
              <a:xfrm>
                <a:off x="2439442" y="600511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TextBox 50"/>
              <p:cNvSpPr txBox="1"/>
              <p:nvPr/>
            </p:nvSpPr>
            <p:spPr>
              <a:xfrm>
                <a:off x="2938842" y="5311036"/>
                <a:ext cx="52281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000</a:t>
                </a:r>
                <a:endParaRPr lang="en-US" sz="1600" dirty="0">
                  <a:latin typeface="Times New Roman" pitchFamily="18" charset="0"/>
                  <a:cs typeface="Times New Roman" pitchFamily="18" charset="0"/>
                </a:endParaRPr>
              </a:p>
            </p:txBody>
          </p:sp>
          <p:sp>
            <p:nvSpPr>
              <p:cNvPr id="20" name="TextBox 52"/>
              <p:cNvSpPr txBox="1"/>
              <p:nvPr/>
            </p:nvSpPr>
            <p:spPr>
              <a:xfrm>
                <a:off x="1743128" y="4930036"/>
                <a:ext cx="489858"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110</a:t>
                </a:r>
                <a:endParaRPr lang="en-US" sz="1600" dirty="0">
                  <a:latin typeface="Times New Roman" pitchFamily="18" charset="0"/>
                  <a:cs typeface="Times New Roman" pitchFamily="18" charset="0"/>
                </a:endParaRPr>
              </a:p>
            </p:txBody>
          </p:sp>
          <p:sp>
            <p:nvSpPr>
              <p:cNvPr id="21" name="TextBox 53"/>
              <p:cNvSpPr txBox="1"/>
              <p:nvPr/>
            </p:nvSpPr>
            <p:spPr>
              <a:xfrm>
                <a:off x="2809928" y="5902054"/>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001</a:t>
                </a:r>
                <a:endParaRPr lang="en-US" sz="1600" dirty="0">
                  <a:latin typeface="Times New Roman" pitchFamily="18" charset="0"/>
                  <a:cs typeface="Times New Roman" pitchFamily="18" charset="0"/>
                </a:endParaRPr>
              </a:p>
            </p:txBody>
          </p:sp>
          <p:sp>
            <p:nvSpPr>
              <p:cNvPr id="22" name="Oval 21"/>
              <p:cNvSpPr/>
              <p:nvPr/>
            </p:nvSpPr>
            <p:spPr>
              <a:xfrm>
                <a:off x="2764670" y="5137962"/>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Oval 22"/>
              <p:cNvSpPr/>
              <p:nvPr/>
            </p:nvSpPr>
            <p:spPr>
              <a:xfrm>
                <a:off x="1993500" y="5066981"/>
                <a:ext cx="1004350" cy="1004350"/>
              </a:xfrm>
              <a:prstGeom prst="ellipse">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77270" y="5864842"/>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Oval 24"/>
              <p:cNvSpPr/>
              <p:nvPr/>
            </p:nvSpPr>
            <p:spPr>
              <a:xfrm>
                <a:off x="2078870" y="5157929"/>
                <a:ext cx="121458" cy="1324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6" name="Oval 25"/>
              <p:cNvSpPr/>
              <p:nvPr/>
            </p:nvSpPr>
            <p:spPr>
              <a:xfrm>
                <a:off x="2078870" y="5856420"/>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7" name="TextBox 53"/>
              <p:cNvSpPr txBox="1"/>
              <p:nvPr/>
            </p:nvSpPr>
            <p:spPr>
              <a:xfrm>
                <a:off x="2820871" y="4930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010</a:t>
                </a:r>
                <a:endParaRPr lang="en-US" sz="1600" dirty="0">
                  <a:latin typeface="Times New Roman" pitchFamily="18" charset="0"/>
                  <a:cs typeface="Times New Roman" pitchFamily="18" charset="0"/>
                </a:endParaRPr>
              </a:p>
            </p:txBody>
          </p:sp>
          <p:sp>
            <p:nvSpPr>
              <p:cNvPr id="28" name="TextBox 53"/>
              <p:cNvSpPr txBox="1"/>
              <p:nvPr/>
            </p:nvSpPr>
            <p:spPr>
              <a:xfrm>
                <a:off x="2439871" y="4728427"/>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011</a:t>
                </a:r>
                <a:endParaRPr lang="en-US" sz="1600" dirty="0">
                  <a:latin typeface="Times New Roman" pitchFamily="18" charset="0"/>
                  <a:cs typeface="Times New Roman" pitchFamily="18" charset="0"/>
                </a:endParaRPr>
              </a:p>
            </p:txBody>
          </p:sp>
          <p:sp>
            <p:nvSpPr>
              <p:cNvPr id="29" name="TextBox 53"/>
              <p:cNvSpPr txBox="1"/>
              <p:nvPr/>
            </p:nvSpPr>
            <p:spPr>
              <a:xfrm>
                <a:off x="2439871" y="6073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p:txBody>
          </p:sp>
          <p:sp>
            <p:nvSpPr>
              <p:cNvPr id="30" name="TextBox 53"/>
              <p:cNvSpPr txBox="1"/>
              <p:nvPr/>
            </p:nvSpPr>
            <p:spPr>
              <a:xfrm>
                <a:off x="1816839" y="593105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latin typeface="Times New Roman" pitchFamily="18" charset="0"/>
                    <a:cs typeface="Times New Roman" pitchFamily="18" charset="0"/>
                  </a:rPr>
                  <a:t>1</a:t>
                </a:r>
                <a:r>
                  <a:rPr lang="en-US" sz="1600" dirty="0" smtClean="0">
                    <a:latin typeface="Times New Roman" pitchFamily="18" charset="0"/>
                    <a:cs typeface="Times New Roman" pitchFamily="18" charset="0"/>
                  </a:rPr>
                  <a:t>01</a:t>
                </a:r>
                <a:endParaRPr lang="en-US" sz="1600" dirty="0">
                  <a:latin typeface="Times New Roman" pitchFamily="18" charset="0"/>
                  <a:cs typeface="Times New Roman" pitchFamily="18" charset="0"/>
                </a:endParaRPr>
              </a:p>
            </p:txBody>
          </p:sp>
          <p:sp>
            <p:nvSpPr>
              <p:cNvPr id="31" name="TextBox 53"/>
              <p:cNvSpPr txBox="1"/>
              <p:nvPr/>
            </p:nvSpPr>
            <p:spPr>
              <a:xfrm>
                <a:off x="1547186" y="533280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111</a:t>
                </a:r>
                <a:endParaRPr lang="en-US" sz="1600" dirty="0">
                  <a:latin typeface="Times New Roman" pitchFamily="18" charset="0"/>
                  <a:cs typeface="Times New Roman" pitchFamily="18" charset="0"/>
                </a:endParaRPr>
              </a:p>
            </p:txBody>
          </p:sp>
          <p:cxnSp>
            <p:nvCxnSpPr>
              <p:cNvPr id="32" name="Straight Arrow Connector 31"/>
              <p:cNvCxnSpPr/>
              <p:nvPr/>
            </p:nvCxnSpPr>
            <p:spPr>
              <a:xfrm>
                <a:off x="3816780" y="5599826"/>
                <a:ext cx="171451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674038" y="4748472"/>
                <a:ext cx="0" cy="15891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606070" y="500076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35" name="Oval 34"/>
              <p:cNvSpPr/>
              <p:nvPr/>
            </p:nvSpPr>
            <p:spPr>
              <a:xfrm>
                <a:off x="5115984" y="5533609"/>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6" name="Oval 35"/>
              <p:cNvSpPr/>
              <p:nvPr/>
            </p:nvSpPr>
            <p:spPr>
              <a:xfrm>
                <a:off x="4096991" y="5543071"/>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7" name="Oval 36"/>
              <p:cNvSpPr/>
              <p:nvPr/>
            </p:nvSpPr>
            <p:spPr>
              <a:xfrm>
                <a:off x="4616584" y="600511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38" name="TextBox 37"/>
              <p:cNvSpPr txBox="1"/>
              <p:nvPr/>
            </p:nvSpPr>
            <p:spPr>
              <a:xfrm>
                <a:off x="5115984" y="5311036"/>
                <a:ext cx="52281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000</a:t>
                </a:r>
                <a:endParaRPr lang="en-US" sz="1600" dirty="0">
                  <a:latin typeface="Times New Roman" pitchFamily="18" charset="0"/>
                  <a:cs typeface="Times New Roman" pitchFamily="18" charset="0"/>
                </a:endParaRPr>
              </a:p>
            </p:txBody>
          </p:sp>
          <p:sp>
            <p:nvSpPr>
              <p:cNvPr id="39" name="TextBox 38"/>
              <p:cNvSpPr txBox="1"/>
              <p:nvPr/>
            </p:nvSpPr>
            <p:spPr>
              <a:xfrm>
                <a:off x="3920270" y="4930036"/>
                <a:ext cx="489858"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latin typeface="Times New Roman" pitchFamily="18" charset="0"/>
                    <a:cs typeface="Times New Roman" pitchFamily="18" charset="0"/>
                  </a:rPr>
                  <a:t>0</a:t>
                </a:r>
                <a:r>
                  <a:rPr lang="en-US" sz="1600" dirty="0" smtClean="0">
                    <a:latin typeface="Times New Roman" pitchFamily="18" charset="0"/>
                    <a:cs typeface="Times New Roman" pitchFamily="18" charset="0"/>
                  </a:rPr>
                  <a:t>10</a:t>
                </a:r>
                <a:endParaRPr lang="en-US" sz="1600" dirty="0">
                  <a:latin typeface="Times New Roman" pitchFamily="18" charset="0"/>
                  <a:cs typeface="Times New Roman" pitchFamily="18" charset="0"/>
                </a:endParaRPr>
              </a:p>
            </p:txBody>
          </p:sp>
          <p:sp>
            <p:nvSpPr>
              <p:cNvPr id="40" name="TextBox 39"/>
              <p:cNvSpPr txBox="1"/>
              <p:nvPr/>
            </p:nvSpPr>
            <p:spPr>
              <a:xfrm>
                <a:off x="4987070" y="5902054"/>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latin typeface="Times New Roman" pitchFamily="18" charset="0"/>
                    <a:cs typeface="Times New Roman" pitchFamily="18" charset="0"/>
                  </a:rPr>
                  <a:t>1</a:t>
                </a:r>
                <a:r>
                  <a:rPr lang="en-US" sz="1600" dirty="0" smtClean="0">
                    <a:latin typeface="Times New Roman" pitchFamily="18" charset="0"/>
                    <a:cs typeface="Times New Roman" pitchFamily="18" charset="0"/>
                  </a:rPr>
                  <a:t>01</a:t>
                </a:r>
                <a:endParaRPr lang="en-US" sz="1600" dirty="0">
                  <a:latin typeface="Times New Roman" pitchFamily="18" charset="0"/>
                  <a:cs typeface="Times New Roman" pitchFamily="18" charset="0"/>
                </a:endParaRPr>
              </a:p>
            </p:txBody>
          </p:sp>
          <p:sp>
            <p:nvSpPr>
              <p:cNvPr id="41" name="Oval 40"/>
              <p:cNvSpPr/>
              <p:nvPr/>
            </p:nvSpPr>
            <p:spPr>
              <a:xfrm>
                <a:off x="4941812" y="5137962"/>
                <a:ext cx="121458" cy="1324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Oval 41"/>
              <p:cNvSpPr/>
              <p:nvPr/>
            </p:nvSpPr>
            <p:spPr>
              <a:xfrm>
                <a:off x="4170642" y="5066981"/>
                <a:ext cx="1004350" cy="1004350"/>
              </a:xfrm>
              <a:prstGeom prst="ellipse">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54412" y="5864842"/>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4" name="Oval 43"/>
              <p:cNvSpPr/>
              <p:nvPr/>
            </p:nvSpPr>
            <p:spPr>
              <a:xfrm>
                <a:off x="4256012" y="5157929"/>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Oval 44"/>
              <p:cNvSpPr/>
              <p:nvPr/>
            </p:nvSpPr>
            <p:spPr>
              <a:xfrm>
                <a:off x="4256012" y="5856420"/>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6" name="TextBox 53"/>
              <p:cNvSpPr txBox="1"/>
              <p:nvPr/>
            </p:nvSpPr>
            <p:spPr>
              <a:xfrm>
                <a:off x="4983072" y="4930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latin typeface="Times New Roman" pitchFamily="18" charset="0"/>
                    <a:cs typeface="Times New Roman" pitchFamily="18" charset="0"/>
                  </a:rPr>
                  <a:t>1</a:t>
                </a:r>
                <a:r>
                  <a:rPr lang="en-US" sz="1600" dirty="0" smtClean="0">
                    <a:latin typeface="Times New Roman" pitchFamily="18" charset="0"/>
                    <a:cs typeface="Times New Roman" pitchFamily="18" charset="0"/>
                  </a:rPr>
                  <a:t>10</a:t>
                </a:r>
                <a:endParaRPr lang="en-US" sz="1600" dirty="0">
                  <a:latin typeface="Times New Roman" pitchFamily="18" charset="0"/>
                  <a:cs typeface="Times New Roman" pitchFamily="18" charset="0"/>
                </a:endParaRPr>
              </a:p>
            </p:txBody>
          </p:sp>
          <p:sp>
            <p:nvSpPr>
              <p:cNvPr id="47" name="TextBox 53"/>
              <p:cNvSpPr txBox="1"/>
              <p:nvPr/>
            </p:nvSpPr>
            <p:spPr>
              <a:xfrm>
                <a:off x="4617013" y="4728427"/>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p:txBody>
          </p:sp>
          <p:sp>
            <p:nvSpPr>
              <p:cNvPr id="48" name="TextBox 53"/>
              <p:cNvSpPr txBox="1"/>
              <p:nvPr/>
            </p:nvSpPr>
            <p:spPr>
              <a:xfrm>
                <a:off x="4617013" y="6073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011</a:t>
                </a:r>
                <a:endParaRPr lang="en-US" sz="1600" dirty="0">
                  <a:latin typeface="Times New Roman" pitchFamily="18" charset="0"/>
                  <a:cs typeface="Times New Roman" pitchFamily="18" charset="0"/>
                </a:endParaRPr>
              </a:p>
            </p:txBody>
          </p:sp>
          <p:sp>
            <p:nvSpPr>
              <p:cNvPr id="49" name="TextBox 53"/>
              <p:cNvSpPr txBox="1"/>
              <p:nvPr/>
            </p:nvSpPr>
            <p:spPr>
              <a:xfrm>
                <a:off x="3993981" y="593105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001</a:t>
                </a:r>
                <a:endParaRPr lang="en-US" sz="1600" dirty="0">
                  <a:latin typeface="Times New Roman" pitchFamily="18" charset="0"/>
                  <a:cs typeface="Times New Roman" pitchFamily="18" charset="0"/>
                </a:endParaRPr>
              </a:p>
            </p:txBody>
          </p:sp>
          <p:sp>
            <p:nvSpPr>
              <p:cNvPr id="50" name="TextBox 53"/>
              <p:cNvSpPr txBox="1"/>
              <p:nvPr/>
            </p:nvSpPr>
            <p:spPr>
              <a:xfrm>
                <a:off x="3724328" y="533280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111</a:t>
                </a:r>
                <a:endParaRPr lang="en-US" sz="1600" dirty="0">
                  <a:latin typeface="Times New Roman" pitchFamily="18" charset="0"/>
                  <a:cs typeface="Times New Roman" pitchFamily="18" charset="0"/>
                </a:endParaRPr>
              </a:p>
            </p:txBody>
          </p:sp>
          <p:cxnSp>
            <p:nvCxnSpPr>
              <p:cNvPr id="51" name="Straight Arrow Connector 50"/>
              <p:cNvCxnSpPr/>
              <p:nvPr/>
            </p:nvCxnSpPr>
            <p:spPr>
              <a:xfrm>
                <a:off x="5950380" y="5599826"/>
                <a:ext cx="1714516"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807638" y="4748472"/>
                <a:ext cx="0" cy="15891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739670" y="500076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54" name="Oval 53"/>
              <p:cNvSpPr/>
              <p:nvPr/>
            </p:nvSpPr>
            <p:spPr>
              <a:xfrm>
                <a:off x="7249584" y="5533609"/>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5" name="Oval 54"/>
              <p:cNvSpPr/>
              <p:nvPr/>
            </p:nvSpPr>
            <p:spPr>
              <a:xfrm>
                <a:off x="6230591" y="5543071"/>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6" name="Oval 55"/>
              <p:cNvSpPr/>
              <p:nvPr/>
            </p:nvSpPr>
            <p:spPr>
              <a:xfrm>
                <a:off x="6750184" y="6005115"/>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7" name="TextBox 50"/>
              <p:cNvSpPr txBox="1"/>
              <p:nvPr/>
            </p:nvSpPr>
            <p:spPr>
              <a:xfrm>
                <a:off x="7249584" y="5311036"/>
                <a:ext cx="52281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000</a:t>
                </a:r>
                <a:endParaRPr lang="en-US" sz="1600" dirty="0">
                  <a:latin typeface="Times New Roman" pitchFamily="18" charset="0"/>
                  <a:cs typeface="Times New Roman" pitchFamily="18" charset="0"/>
                </a:endParaRPr>
              </a:p>
            </p:txBody>
          </p:sp>
          <p:sp>
            <p:nvSpPr>
              <p:cNvPr id="58" name="TextBox 52"/>
              <p:cNvSpPr txBox="1"/>
              <p:nvPr/>
            </p:nvSpPr>
            <p:spPr>
              <a:xfrm>
                <a:off x="6053870" y="4930036"/>
                <a:ext cx="489858"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110</a:t>
                </a:r>
                <a:endParaRPr lang="en-US" sz="1600" dirty="0">
                  <a:latin typeface="Times New Roman" pitchFamily="18" charset="0"/>
                  <a:cs typeface="Times New Roman" pitchFamily="18" charset="0"/>
                </a:endParaRPr>
              </a:p>
            </p:txBody>
          </p:sp>
          <p:sp>
            <p:nvSpPr>
              <p:cNvPr id="59" name="TextBox 53"/>
              <p:cNvSpPr txBox="1"/>
              <p:nvPr/>
            </p:nvSpPr>
            <p:spPr>
              <a:xfrm>
                <a:off x="7120670" y="5902054"/>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001</a:t>
                </a:r>
                <a:endParaRPr lang="en-US" sz="1600" dirty="0">
                  <a:latin typeface="Times New Roman" pitchFamily="18" charset="0"/>
                  <a:cs typeface="Times New Roman" pitchFamily="18" charset="0"/>
                </a:endParaRPr>
              </a:p>
            </p:txBody>
          </p:sp>
          <p:sp>
            <p:nvSpPr>
              <p:cNvPr id="60" name="Oval 59"/>
              <p:cNvSpPr/>
              <p:nvPr/>
            </p:nvSpPr>
            <p:spPr>
              <a:xfrm>
                <a:off x="7075412" y="5137962"/>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1" name="Oval 60"/>
              <p:cNvSpPr/>
              <p:nvPr/>
            </p:nvSpPr>
            <p:spPr>
              <a:xfrm>
                <a:off x="6304242" y="5066981"/>
                <a:ext cx="1004350" cy="1004350"/>
              </a:xfrm>
              <a:prstGeom prst="ellipse">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088012" y="5864842"/>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3" name="Oval 62"/>
              <p:cNvSpPr/>
              <p:nvPr/>
            </p:nvSpPr>
            <p:spPr>
              <a:xfrm>
                <a:off x="6389612" y="5157929"/>
                <a:ext cx="121458" cy="1324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4" name="Oval 63"/>
              <p:cNvSpPr/>
              <p:nvPr/>
            </p:nvSpPr>
            <p:spPr>
              <a:xfrm>
                <a:off x="6389612" y="5856420"/>
                <a:ext cx="121458" cy="132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5" name="TextBox 53"/>
              <p:cNvSpPr txBox="1"/>
              <p:nvPr/>
            </p:nvSpPr>
            <p:spPr>
              <a:xfrm>
                <a:off x="7131613" y="4930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010</a:t>
                </a:r>
                <a:endParaRPr lang="en-US" sz="1600" dirty="0">
                  <a:latin typeface="Times New Roman" pitchFamily="18" charset="0"/>
                  <a:cs typeface="Times New Roman" pitchFamily="18" charset="0"/>
                </a:endParaRPr>
              </a:p>
            </p:txBody>
          </p:sp>
          <p:sp>
            <p:nvSpPr>
              <p:cNvPr id="66" name="TextBox 53"/>
              <p:cNvSpPr txBox="1"/>
              <p:nvPr/>
            </p:nvSpPr>
            <p:spPr>
              <a:xfrm>
                <a:off x="6750613" y="4728427"/>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011</a:t>
                </a:r>
                <a:endParaRPr lang="en-US" sz="1600" dirty="0">
                  <a:latin typeface="Times New Roman" pitchFamily="18" charset="0"/>
                  <a:cs typeface="Times New Roman" pitchFamily="18" charset="0"/>
                </a:endParaRPr>
              </a:p>
            </p:txBody>
          </p:sp>
          <p:sp>
            <p:nvSpPr>
              <p:cNvPr id="67" name="TextBox 53"/>
              <p:cNvSpPr txBox="1"/>
              <p:nvPr/>
            </p:nvSpPr>
            <p:spPr>
              <a:xfrm>
                <a:off x="6750613" y="6073036"/>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100</a:t>
                </a:r>
                <a:endParaRPr lang="en-US" sz="1600" dirty="0">
                  <a:latin typeface="Times New Roman" pitchFamily="18" charset="0"/>
                  <a:cs typeface="Times New Roman" pitchFamily="18" charset="0"/>
                </a:endParaRPr>
              </a:p>
            </p:txBody>
          </p:sp>
          <p:sp>
            <p:nvSpPr>
              <p:cNvPr id="68" name="TextBox 53"/>
              <p:cNvSpPr txBox="1"/>
              <p:nvPr/>
            </p:nvSpPr>
            <p:spPr>
              <a:xfrm>
                <a:off x="6127581" y="593105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latin typeface="Times New Roman" pitchFamily="18" charset="0"/>
                    <a:cs typeface="Times New Roman" pitchFamily="18" charset="0"/>
                  </a:rPr>
                  <a:t>1</a:t>
                </a:r>
                <a:r>
                  <a:rPr lang="en-US" sz="1600" dirty="0" smtClean="0">
                    <a:latin typeface="Times New Roman" pitchFamily="18" charset="0"/>
                    <a:cs typeface="Times New Roman" pitchFamily="18" charset="0"/>
                  </a:rPr>
                  <a:t>01</a:t>
                </a:r>
                <a:endParaRPr lang="en-US" sz="1600" dirty="0">
                  <a:latin typeface="Times New Roman" pitchFamily="18" charset="0"/>
                  <a:cs typeface="Times New Roman" pitchFamily="18" charset="0"/>
                </a:endParaRPr>
              </a:p>
            </p:txBody>
          </p:sp>
          <p:sp>
            <p:nvSpPr>
              <p:cNvPr id="69" name="TextBox 53"/>
              <p:cNvSpPr txBox="1"/>
              <p:nvPr/>
            </p:nvSpPr>
            <p:spPr>
              <a:xfrm>
                <a:off x="5857928" y="5332808"/>
                <a:ext cx="522457"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latin typeface="Times New Roman" pitchFamily="18" charset="0"/>
                    <a:cs typeface="Times New Roman" pitchFamily="18" charset="0"/>
                  </a:rPr>
                  <a:t>111</a:t>
                </a:r>
                <a:endParaRPr lang="en-US" sz="1600" dirty="0">
                  <a:latin typeface="Times New Roman" pitchFamily="18" charset="0"/>
                  <a:cs typeface="Times New Roman" pitchFamily="18" charset="0"/>
                </a:endParaRPr>
              </a:p>
            </p:txBody>
          </p:sp>
        </p:grpSp>
        <p:pic>
          <p:nvPicPr>
            <p:cNvPr id="73" name="Picture 72"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99285" y="5274704"/>
              <a:ext cx="190500" cy="165100"/>
            </a:xfrm>
            <a:prstGeom prst="rect">
              <a:avLst/>
            </a:prstGeom>
          </p:spPr>
        </p:pic>
        <p:pic>
          <p:nvPicPr>
            <p:cNvPr id="74" name="Picture 73"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81821" y="5288214"/>
              <a:ext cx="203200" cy="165100"/>
            </a:xfrm>
            <a:prstGeom prst="rect">
              <a:avLst/>
            </a:prstGeom>
          </p:spPr>
        </p:pic>
        <p:pic>
          <p:nvPicPr>
            <p:cNvPr id="75" name="Picture 74"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522058" y="5289704"/>
              <a:ext cx="203200" cy="165100"/>
            </a:xfrm>
            <a:prstGeom prst="rect">
              <a:avLst/>
            </a:prstGeom>
          </p:spPr>
        </p:pic>
      </p:grpSp>
      <p:sp>
        <p:nvSpPr>
          <p:cNvPr id="72" name="TextBox 71"/>
          <p:cNvSpPr txBox="1"/>
          <p:nvPr/>
        </p:nvSpPr>
        <p:spPr>
          <a:xfrm>
            <a:off x="2099773" y="5637021"/>
            <a:ext cx="4768253" cy="400110"/>
          </a:xfrm>
          <a:prstGeom prst="rect">
            <a:avLst/>
          </a:prstGeom>
          <a:noFill/>
        </p:spPr>
        <p:txBody>
          <a:bodyPr wrap="none" rtlCol="0">
            <a:spAutoFit/>
          </a:bodyPr>
          <a:lstStyle/>
          <a:p>
            <a:pPr algn="ctr"/>
            <a:r>
              <a:rPr lang="en-US" sz="2000" dirty="0" smtClean="0">
                <a:solidFill>
                  <a:schemeClr val="tx2"/>
                </a:solidFill>
                <a:latin typeface="Arial Narrow"/>
                <a:cs typeface="Arial Narrow"/>
              </a:rPr>
              <a:t>Optimal length-3 code in Rayleigh fading channel</a:t>
            </a:r>
            <a:endParaRPr lang="en-US" sz="2000" dirty="0">
              <a:solidFill>
                <a:schemeClr val="tx2"/>
              </a:solidFill>
              <a:latin typeface="Arial Narrow"/>
              <a:cs typeface="Arial Narrow"/>
            </a:endParaRPr>
          </a:p>
        </p:txBody>
      </p:sp>
      <p:sp>
        <p:nvSpPr>
          <p:cNvPr id="76" name="Rectangle 75"/>
          <p:cNvSpPr/>
          <p:nvPr/>
        </p:nvSpPr>
        <p:spPr>
          <a:xfrm>
            <a:off x="7282958" y="5995273"/>
            <a:ext cx="1204076" cy="338554"/>
          </a:xfrm>
          <a:prstGeom prst="rect">
            <a:avLst/>
          </a:prstGeom>
        </p:spPr>
        <p:txBody>
          <a:bodyPr wrap="none">
            <a:spAutoFit/>
          </a:bodyPr>
          <a:lstStyle/>
          <a:p>
            <a:r>
              <a:rPr lang="en-US" sz="1600" dirty="0" smtClean="0">
                <a:latin typeface="Arial Narrow"/>
                <a:cs typeface="Arial Narrow"/>
              </a:rPr>
              <a:t>[</a:t>
            </a:r>
            <a:r>
              <a:rPr lang="en-US" sz="1600" i="1" dirty="0" smtClean="0">
                <a:latin typeface="Arial Narrow"/>
                <a:cs typeface="Arial Narrow"/>
              </a:rPr>
              <a:t>Hochwald00</a:t>
            </a:r>
            <a:r>
              <a:rPr lang="en-US" sz="1600" dirty="0" smtClean="0">
                <a:latin typeface="Arial Narrow"/>
                <a:cs typeface="Arial Narrow"/>
              </a:rPr>
              <a:t>]</a:t>
            </a:r>
            <a:endParaRPr lang="en-US" sz="1600" dirty="0">
              <a:latin typeface="Arial Narrow"/>
              <a:cs typeface="Arial Narrow"/>
            </a:endParaRPr>
          </a:p>
        </p:txBody>
      </p:sp>
    </p:spTree>
    <p:extLst>
      <p:ext uri="{BB962C8B-B14F-4D97-AF65-F5344CB8AC3E}">
        <p14:creationId xmlns:p14="http://schemas.microsoft.com/office/powerpoint/2010/main" xmlns="" val="6974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52" y="1233713"/>
            <a:ext cx="8418286" cy="5372663"/>
          </a:xfrm>
        </p:spPr>
        <p:txBody>
          <a:bodyPr>
            <a:normAutofit/>
          </a:bodyPr>
          <a:lstStyle/>
          <a:p>
            <a:r>
              <a:rPr lang="en-US" dirty="0" smtClean="0"/>
              <a:t>Allocate components of a </a:t>
            </a:r>
            <a:r>
              <a:rPr lang="en-US" dirty="0" err="1" smtClean="0"/>
              <a:t>codeword</a:t>
            </a:r>
            <a:r>
              <a:rPr lang="en-US" dirty="0" smtClean="0"/>
              <a:t> to time-frequency slots</a:t>
            </a:r>
          </a:p>
          <a:p>
            <a:endParaRPr lang="en-US" dirty="0"/>
          </a:p>
          <a:p>
            <a:endParaRPr lang="en-US" dirty="0" smtClean="0"/>
          </a:p>
          <a:p>
            <a:endParaRPr lang="en-US" dirty="0"/>
          </a:p>
          <a:p>
            <a:endParaRPr lang="en-US" dirty="0" smtClean="0"/>
          </a:p>
          <a:p>
            <a:endParaRPr lang="en-US" dirty="0"/>
          </a:p>
          <a:p>
            <a:endParaRPr lang="en-US" dirty="0" smtClean="0"/>
          </a:p>
          <a:p>
            <a:pPr>
              <a:lnSpc>
                <a:spcPct val="100000"/>
              </a:lnSpc>
              <a:spcAft>
                <a:spcPts val="600"/>
              </a:spcAft>
            </a:pPr>
            <a:r>
              <a:rPr lang="en-US" dirty="0" smtClean="0"/>
              <a:t>Require partial noise information</a:t>
            </a:r>
          </a:p>
          <a:p>
            <a:pPr lvl="1">
              <a:lnSpc>
                <a:spcPct val="100000"/>
              </a:lnSpc>
            </a:pPr>
            <a:r>
              <a:rPr lang="en-US" dirty="0" smtClean="0"/>
              <a:t>Narrowband interference width</a:t>
            </a:r>
          </a:p>
          <a:p>
            <a:pPr lvl="1">
              <a:lnSpc>
                <a:spcPct val="100000"/>
              </a:lnSpc>
            </a:pPr>
            <a:r>
              <a:rPr lang="en-US" dirty="0" smtClean="0"/>
              <a:t>Burst duration</a:t>
            </a:r>
          </a:p>
          <a:p>
            <a:endParaRPr lang="en-US" dirty="0"/>
          </a:p>
          <a:p>
            <a:endParaRPr lang="en-US" dirty="0" smtClean="0"/>
          </a:p>
          <a:p>
            <a:endParaRPr lang="en-US" dirty="0"/>
          </a:p>
          <a:p>
            <a:endParaRPr lang="en-US" dirty="0" smtClean="0"/>
          </a:p>
          <a:p>
            <a:endParaRPr lang="en-US" dirty="0"/>
          </a:p>
          <a:p>
            <a:endParaRPr lang="en-US" dirty="0" smtClean="0"/>
          </a:p>
        </p:txBody>
      </p:sp>
      <p:grpSp>
        <p:nvGrpSpPr>
          <p:cNvPr id="121" name="Group 120"/>
          <p:cNvGrpSpPr/>
          <p:nvPr/>
        </p:nvGrpSpPr>
        <p:grpSpPr>
          <a:xfrm>
            <a:off x="1023904" y="2252054"/>
            <a:ext cx="1353318" cy="2210862"/>
            <a:chOff x="1145255" y="2754864"/>
            <a:chExt cx="1353318" cy="2210862"/>
          </a:xfrm>
        </p:grpSpPr>
        <p:pic>
          <p:nvPicPr>
            <p:cNvPr id="94" name="Picture 93" descr="beforeIntlv.pdf"/>
            <p:cNvPicPr>
              <a:picLocks noChangeAspect="1"/>
            </p:cNvPicPr>
            <p:nvPr/>
          </p:nvPicPr>
          <p:blipFill rotWithShape="1">
            <a:blip r:embed="rId3">
              <a:extLst>
                <a:ext uri="{28A0092B-C50C-407E-A947-70E740481C1C}">
                  <a14:useLocalDpi xmlns:a14="http://schemas.microsoft.com/office/drawing/2010/main" xmlns="" val="0"/>
                </a:ext>
              </a:extLst>
            </a:blip>
            <a:srcRect l="40226" t="12427" r="10155" b="26755"/>
            <a:stretch/>
          </p:blipFill>
          <p:spPr>
            <a:xfrm rot="5400000">
              <a:off x="1071622" y="3238104"/>
              <a:ext cx="1717567" cy="1136334"/>
            </a:xfrm>
            <a:prstGeom prst="rect">
              <a:avLst/>
            </a:prstGeom>
          </p:spPr>
        </p:pic>
        <p:sp>
          <p:nvSpPr>
            <p:cNvPr id="110" name="TextBox 109"/>
            <p:cNvSpPr txBox="1"/>
            <p:nvPr/>
          </p:nvSpPr>
          <p:spPr>
            <a:xfrm rot="16200000">
              <a:off x="239879" y="3660240"/>
              <a:ext cx="2210862" cy="400110"/>
            </a:xfrm>
            <a:prstGeom prst="rect">
              <a:avLst/>
            </a:prstGeom>
            <a:noFill/>
          </p:spPr>
          <p:txBody>
            <a:bodyPr wrap="none" rtlCol="0">
              <a:spAutoFit/>
            </a:bodyPr>
            <a:lstStyle/>
            <a:p>
              <a:r>
                <a:rPr lang="en-US" sz="2000" dirty="0" smtClean="0">
                  <a:latin typeface="Bell MT"/>
                  <a:cs typeface="Bell MT"/>
                </a:rPr>
                <a:t>Time-domain noise</a:t>
              </a:r>
              <a:endParaRPr lang="en-US" sz="2000" dirty="0">
                <a:latin typeface="Bell MT"/>
                <a:cs typeface="Bell MT"/>
              </a:endParaRPr>
            </a:p>
          </p:txBody>
        </p:sp>
      </p:grpSp>
      <p:sp>
        <p:nvSpPr>
          <p:cNvPr id="2" name="Title 1"/>
          <p:cNvSpPr>
            <a:spLocks noGrp="1"/>
          </p:cNvSpPr>
          <p:nvPr>
            <p:ph type="title"/>
          </p:nvPr>
        </p:nvSpPr>
        <p:spPr/>
        <p:txBody>
          <a:bodyPr/>
          <a:lstStyle/>
          <a:p>
            <a:r>
              <a:rPr lang="en-US" dirty="0" smtClean="0"/>
              <a:t>Proposed Time-Frequency Mapping</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2073009441"/>
              </p:ext>
            </p:extLst>
          </p:nvPr>
        </p:nvGraphicFramePr>
        <p:xfrm>
          <a:off x="2582163" y="2444678"/>
          <a:ext cx="1426944" cy="365760"/>
        </p:xfrm>
        <a:graphic>
          <a:graphicData uri="http://schemas.openxmlformats.org/drawingml/2006/table">
            <a:tbl>
              <a:tblPr firstRow="1" bandRow="1">
                <a:tableStyleId>{16D9F66E-5EB9-4882-86FB-DCBF35E3C3E4}</a:tableStyleId>
              </a:tblPr>
              <a:tblGrid>
                <a:gridCol w="356736"/>
                <a:gridCol w="356736"/>
                <a:gridCol w="356736"/>
                <a:gridCol w="356736"/>
              </a:tblGrid>
              <a:tr h="274205">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126072129"/>
              </p:ext>
            </p:extLst>
          </p:nvPr>
        </p:nvGraphicFramePr>
        <p:xfrm>
          <a:off x="2586895" y="3796485"/>
          <a:ext cx="2846560" cy="365760"/>
        </p:xfrm>
        <a:graphic>
          <a:graphicData uri="http://schemas.openxmlformats.org/drawingml/2006/table">
            <a:tbl>
              <a:tblPr firstRow="1" bandRow="1">
                <a:tableStyleId>{16D9F66E-5EB9-4882-86FB-DCBF35E3C3E4}</a:tableStyleId>
              </a:tblPr>
              <a:tblGrid>
                <a:gridCol w="355820"/>
                <a:gridCol w="355820"/>
                <a:gridCol w="355820"/>
                <a:gridCol w="355820"/>
                <a:gridCol w="355820"/>
                <a:gridCol w="355820"/>
                <a:gridCol w="355820"/>
                <a:gridCol w="355820"/>
              </a:tblGrid>
              <a:tr h="27420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solidFill>
                  </a:tcPr>
                </a:tc>
              </a:tr>
            </a:tbl>
          </a:graphicData>
        </a:graphic>
      </p:graphicFrame>
      <p:cxnSp>
        <p:nvCxnSpPr>
          <p:cNvPr id="12" name="Straight Arrow Connector 11"/>
          <p:cNvCxnSpPr/>
          <p:nvPr/>
        </p:nvCxnSpPr>
        <p:spPr>
          <a:xfrm>
            <a:off x="2798018" y="2810438"/>
            <a:ext cx="1412759"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149004" y="2810438"/>
            <a:ext cx="2116776" cy="983311"/>
            <a:chOff x="3149004" y="3273609"/>
            <a:chExt cx="2116776" cy="983311"/>
          </a:xfrm>
        </p:grpSpPr>
        <p:cxnSp>
          <p:nvCxnSpPr>
            <p:cNvPr id="13" name="Straight Arrow Connector 12"/>
            <p:cNvCxnSpPr/>
            <p:nvPr/>
          </p:nvCxnSpPr>
          <p:spPr>
            <a:xfrm>
              <a:off x="3149004" y="3273609"/>
              <a:ext cx="1411186"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03610" y="3273609"/>
              <a:ext cx="1411185"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47343" y="3273609"/>
              <a:ext cx="1418437"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a:off x="2415625" y="2350108"/>
            <a:ext cx="362061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57588" y="1984534"/>
            <a:ext cx="1385791" cy="400110"/>
          </a:xfrm>
          <a:prstGeom prst="rect">
            <a:avLst/>
          </a:prstGeom>
          <a:noFill/>
        </p:spPr>
        <p:txBody>
          <a:bodyPr wrap="none" rtlCol="0">
            <a:spAutoFit/>
          </a:bodyPr>
          <a:lstStyle/>
          <a:p>
            <a:r>
              <a:rPr lang="en-US" sz="2000" dirty="0" smtClean="0">
                <a:latin typeface="Bell MT"/>
                <a:cs typeface="Bell MT"/>
              </a:rPr>
              <a:t>Subcarriers</a:t>
            </a:r>
            <a:endParaRPr lang="en-US" sz="2000" dirty="0">
              <a:latin typeface="Bell MT"/>
              <a:cs typeface="Bell MT"/>
            </a:endParaRPr>
          </a:p>
        </p:txBody>
      </p:sp>
      <p:cxnSp>
        <p:nvCxnSpPr>
          <p:cNvPr id="46" name="Straight Arrow Connector 45"/>
          <p:cNvCxnSpPr/>
          <p:nvPr/>
        </p:nvCxnSpPr>
        <p:spPr>
          <a:xfrm>
            <a:off x="2415625" y="2350108"/>
            <a:ext cx="0" cy="204063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643593" y="4309678"/>
            <a:ext cx="1886604" cy="400110"/>
          </a:xfrm>
          <a:prstGeom prst="rect">
            <a:avLst/>
          </a:prstGeom>
          <a:noFill/>
        </p:spPr>
        <p:txBody>
          <a:bodyPr wrap="none" rtlCol="0">
            <a:spAutoFit/>
          </a:bodyPr>
          <a:lstStyle/>
          <a:p>
            <a:r>
              <a:rPr lang="en-US" sz="2000" dirty="0" smtClean="0">
                <a:latin typeface="Bell MT"/>
                <a:cs typeface="Bell MT"/>
              </a:rPr>
              <a:t>OFDM symbols</a:t>
            </a:r>
            <a:endParaRPr lang="en-US" sz="2000" dirty="0">
              <a:latin typeface="Bell MT"/>
              <a:cs typeface="Bell MT"/>
            </a:endParaRPr>
          </a:p>
        </p:txBody>
      </p:sp>
      <p:grpSp>
        <p:nvGrpSpPr>
          <p:cNvPr id="74" name="Group 73"/>
          <p:cNvGrpSpPr/>
          <p:nvPr/>
        </p:nvGrpSpPr>
        <p:grpSpPr>
          <a:xfrm>
            <a:off x="1988178" y="2444678"/>
            <a:ext cx="2021997" cy="1351807"/>
            <a:chOff x="1369602" y="2583799"/>
            <a:chExt cx="2021997" cy="1351807"/>
          </a:xfrm>
        </p:grpSpPr>
        <p:cxnSp>
          <p:nvCxnSpPr>
            <p:cNvPr id="62" name="Straight Arrow Connector 61"/>
            <p:cNvCxnSpPr/>
            <p:nvPr/>
          </p:nvCxnSpPr>
          <p:spPr>
            <a:xfrm>
              <a:off x="1601799" y="2583799"/>
              <a:ext cx="3617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601799" y="3932870"/>
              <a:ext cx="1789800" cy="273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696580" y="2583799"/>
              <a:ext cx="1" cy="134907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Picture 70"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69602" y="3165032"/>
              <a:ext cx="317500" cy="152400"/>
            </a:xfrm>
            <a:prstGeom prst="rect">
              <a:avLst/>
            </a:prstGeom>
          </p:spPr>
        </p:pic>
      </p:grpSp>
      <p:sp>
        <p:nvSpPr>
          <p:cNvPr id="90" name="TextBox 89"/>
          <p:cNvSpPr txBox="1"/>
          <p:nvPr/>
        </p:nvSpPr>
        <p:spPr>
          <a:xfrm rot="5400000">
            <a:off x="2615524" y="3036171"/>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grpSp>
        <p:nvGrpSpPr>
          <p:cNvPr id="5" name="Group 4"/>
          <p:cNvGrpSpPr/>
          <p:nvPr/>
        </p:nvGrpSpPr>
        <p:grpSpPr>
          <a:xfrm>
            <a:off x="2582163" y="2040922"/>
            <a:ext cx="1422467" cy="1866757"/>
            <a:chOff x="2582163" y="2504093"/>
            <a:chExt cx="1422467" cy="1866757"/>
          </a:xfrm>
        </p:grpSpPr>
        <p:cxnSp>
          <p:nvCxnSpPr>
            <p:cNvPr id="51" name="Straight Arrow Connector 50"/>
            <p:cNvCxnSpPr/>
            <p:nvPr/>
          </p:nvCxnSpPr>
          <p:spPr>
            <a:xfrm>
              <a:off x="2582163" y="2636507"/>
              <a:ext cx="1" cy="6371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004629" y="2636507"/>
              <a:ext cx="0" cy="173434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582163" y="2721804"/>
              <a:ext cx="1422467"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2" name="Picture 71"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52699" y="2504093"/>
              <a:ext cx="355600" cy="152400"/>
            </a:xfrm>
            <a:prstGeom prst="rect">
              <a:avLst/>
            </a:prstGeom>
          </p:spPr>
        </p:pic>
      </p:grpSp>
      <p:sp>
        <p:nvSpPr>
          <p:cNvPr id="44" name="TextBox 43"/>
          <p:cNvSpPr txBox="1"/>
          <p:nvPr/>
        </p:nvSpPr>
        <p:spPr>
          <a:xfrm>
            <a:off x="2890853" y="3633186"/>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47" name="TextBox 46"/>
          <p:cNvSpPr txBox="1"/>
          <p:nvPr/>
        </p:nvSpPr>
        <p:spPr>
          <a:xfrm>
            <a:off x="5479343" y="3639025"/>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48" name="TextBox 47"/>
          <p:cNvSpPr txBox="1"/>
          <p:nvPr/>
        </p:nvSpPr>
        <p:spPr>
          <a:xfrm>
            <a:off x="4481524" y="2280983"/>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Tree>
    <p:extLst>
      <p:ext uri="{BB962C8B-B14F-4D97-AF65-F5344CB8AC3E}">
        <p14:creationId xmlns:p14="http://schemas.microsoft.com/office/powerpoint/2010/main" xmlns="" val="41026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Combi</a:t>
            </a:r>
            <a:r>
              <a:rPr lang="en-US" altLang="zh-CN" dirty="0" smtClean="0"/>
              <a:t>ne</a:t>
            </a:r>
            <a:r>
              <a:rPr lang="en-US" dirty="0" smtClean="0"/>
              <a:t> signals received from </a:t>
            </a:r>
            <a:r>
              <a:rPr lang="en-US" i="1" dirty="0" smtClean="0"/>
              <a:t>N</a:t>
            </a:r>
            <a:r>
              <a:rPr lang="en-US" dirty="0" smtClean="0"/>
              <a:t> sub-channels</a:t>
            </a:r>
            <a:endParaRPr lang="en-US" dirty="0"/>
          </a:p>
          <a:p>
            <a:pPr lvl="1"/>
            <a:endParaRPr lang="en-US" dirty="0" smtClean="0"/>
          </a:p>
          <a:p>
            <a:pPr lvl="1"/>
            <a:endParaRPr lang="en-US" dirty="0"/>
          </a:p>
          <a:p>
            <a:pPr lvl="1"/>
            <a:endParaRPr lang="en-US" dirty="0" smtClean="0"/>
          </a:p>
        </p:txBody>
      </p:sp>
      <p:sp>
        <p:nvSpPr>
          <p:cNvPr id="36" name="TextBox 35"/>
          <p:cNvSpPr txBox="1"/>
          <p:nvPr/>
        </p:nvSpPr>
        <p:spPr>
          <a:xfrm>
            <a:off x="5207970" y="2671801"/>
            <a:ext cx="1742108" cy="707886"/>
          </a:xfrm>
          <a:prstGeom prst="rect">
            <a:avLst/>
          </a:prstGeom>
          <a:noFill/>
        </p:spPr>
        <p:txBody>
          <a:bodyPr wrap="square" rtlCol="0">
            <a:spAutoFit/>
          </a:bodyPr>
          <a:lstStyle/>
          <a:p>
            <a:pPr algn="ctr"/>
            <a:r>
              <a:rPr lang="en-US" sz="2000" dirty="0" smtClean="0">
                <a:latin typeface="Arial Narrow"/>
                <a:cs typeface="Arial Narrow"/>
              </a:rPr>
              <a:t>Log-likelihood ratio (LLR)</a:t>
            </a:r>
            <a:endParaRPr lang="en-US" sz="2000" dirty="0">
              <a:latin typeface="Arial Narrow"/>
              <a:cs typeface="Arial Narrow"/>
            </a:endParaRPr>
          </a:p>
        </p:txBody>
      </p:sp>
      <p:sp>
        <p:nvSpPr>
          <p:cNvPr id="2" name="Title 1"/>
          <p:cNvSpPr>
            <a:spLocks noGrp="1"/>
          </p:cNvSpPr>
          <p:nvPr>
            <p:ph type="title"/>
          </p:nvPr>
        </p:nvSpPr>
        <p:spPr/>
        <p:txBody>
          <a:bodyPr/>
          <a:lstStyle/>
          <a:p>
            <a:r>
              <a:rPr lang="en-US" dirty="0" smtClean="0"/>
              <a:t>Diversity Demodulation</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26</a:t>
            </a:fld>
            <a:endParaRPr lang="en-US"/>
          </a:p>
        </p:txBody>
      </p:sp>
      <p:pic>
        <p:nvPicPr>
          <p:cNvPr id="23" name="Picture 22"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22589" y="4685516"/>
            <a:ext cx="6540500" cy="1473200"/>
          </a:xfrm>
          <a:prstGeom prst="rect">
            <a:avLst/>
          </a:prstGeom>
        </p:spPr>
      </p:pic>
      <p:sp>
        <p:nvSpPr>
          <p:cNvPr id="5" name="Rectangle 4"/>
          <p:cNvSpPr/>
          <p:nvPr/>
        </p:nvSpPr>
        <p:spPr>
          <a:xfrm>
            <a:off x="3496235" y="2510113"/>
            <a:ext cx="1711735" cy="11355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Arial Narrow"/>
                <a:cs typeface="Arial Narrow"/>
              </a:rPr>
              <a:t>Diversity Demodulator</a:t>
            </a:r>
            <a:endParaRPr lang="en-US" sz="2000" dirty="0">
              <a:latin typeface="Arial Narrow"/>
              <a:cs typeface="Arial Narrow"/>
            </a:endParaRPr>
          </a:p>
        </p:txBody>
      </p:sp>
      <p:cxnSp>
        <p:nvCxnSpPr>
          <p:cNvPr id="7" name="Straight Arrow Connector 6"/>
          <p:cNvCxnSpPr>
            <a:endCxn id="5" idx="1"/>
          </p:cNvCxnSpPr>
          <p:nvPr/>
        </p:nvCxnSpPr>
        <p:spPr>
          <a:xfrm>
            <a:off x="1852706" y="3077878"/>
            <a:ext cx="1643529"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43898" y="2671801"/>
            <a:ext cx="1228220" cy="707886"/>
          </a:xfrm>
          <a:prstGeom prst="rect">
            <a:avLst/>
          </a:prstGeom>
          <a:noFill/>
        </p:spPr>
        <p:txBody>
          <a:bodyPr wrap="square" rtlCol="0">
            <a:spAutoFit/>
          </a:bodyPr>
          <a:lstStyle/>
          <a:p>
            <a:pPr algn="ctr"/>
            <a:r>
              <a:rPr lang="en-US" sz="2000" dirty="0" smtClean="0">
                <a:latin typeface="Arial Narrow"/>
                <a:cs typeface="Arial Narrow"/>
              </a:rPr>
              <a:t>Received signal</a:t>
            </a:r>
            <a:endParaRPr lang="en-US" sz="2000" dirty="0">
              <a:latin typeface="Arial Narrow"/>
              <a:cs typeface="Arial Narrow"/>
            </a:endParaRPr>
          </a:p>
        </p:txBody>
      </p:sp>
      <p:cxnSp>
        <p:nvCxnSpPr>
          <p:cNvPr id="22" name="Straight Arrow Connector 21"/>
          <p:cNvCxnSpPr>
            <a:endCxn id="5" idx="2"/>
          </p:cNvCxnSpPr>
          <p:nvPr/>
        </p:nvCxnSpPr>
        <p:spPr>
          <a:xfrm flipV="1">
            <a:off x="4352103" y="3645642"/>
            <a:ext cx="0" cy="755995"/>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17066" y="3697036"/>
            <a:ext cx="1487040" cy="595035"/>
          </a:xfrm>
          <a:prstGeom prst="rect">
            <a:avLst/>
          </a:prstGeom>
          <a:noFill/>
        </p:spPr>
        <p:txBody>
          <a:bodyPr wrap="square" rtlCol="0">
            <a:spAutoFit/>
          </a:bodyPr>
          <a:lstStyle/>
          <a:p>
            <a:pPr algn="ctr">
              <a:lnSpc>
                <a:spcPct val="80000"/>
              </a:lnSpc>
            </a:pPr>
            <a:r>
              <a:rPr lang="en-US" sz="2000" dirty="0" smtClean="0">
                <a:solidFill>
                  <a:srgbClr val="000000"/>
                </a:solidFill>
                <a:latin typeface="Arial Narrow"/>
                <a:cs typeface="Arial Narrow"/>
              </a:rPr>
              <a:t>Estimated noise power</a:t>
            </a:r>
            <a:endParaRPr lang="en-US" sz="2000" dirty="0">
              <a:solidFill>
                <a:srgbClr val="000000"/>
              </a:solidFill>
              <a:latin typeface="Arial Narrow"/>
              <a:cs typeface="Arial Narrow"/>
            </a:endParaRPr>
          </a:p>
        </p:txBody>
      </p:sp>
      <p:cxnSp>
        <p:nvCxnSpPr>
          <p:cNvPr id="29" name="Straight Arrow Connector 28"/>
          <p:cNvCxnSpPr>
            <a:endCxn id="5" idx="0"/>
          </p:cNvCxnSpPr>
          <p:nvPr/>
        </p:nvCxnSpPr>
        <p:spPr>
          <a:xfrm>
            <a:off x="4352103" y="1882588"/>
            <a:ext cx="0" cy="627525"/>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854342" y="1882588"/>
            <a:ext cx="1487040" cy="595035"/>
          </a:xfrm>
          <a:prstGeom prst="rect">
            <a:avLst/>
          </a:prstGeom>
          <a:noFill/>
        </p:spPr>
        <p:txBody>
          <a:bodyPr wrap="square" rtlCol="0">
            <a:spAutoFit/>
          </a:bodyPr>
          <a:lstStyle/>
          <a:p>
            <a:pPr algn="ctr">
              <a:lnSpc>
                <a:spcPct val="80000"/>
              </a:lnSpc>
            </a:pPr>
            <a:r>
              <a:rPr lang="en-US" sz="2000" dirty="0" smtClean="0">
                <a:solidFill>
                  <a:srgbClr val="000000"/>
                </a:solidFill>
                <a:latin typeface="Arial Narrow"/>
                <a:cs typeface="Arial Narrow"/>
              </a:rPr>
              <a:t>Estimated sub-channel</a:t>
            </a:r>
            <a:endParaRPr lang="en-US" sz="2000" dirty="0">
              <a:solidFill>
                <a:srgbClr val="000000"/>
              </a:solidFill>
              <a:latin typeface="Arial Narrow"/>
              <a:cs typeface="Arial Narrow"/>
            </a:endParaRPr>
          </a:p>
        </p:txBody>
      </p:sp>
      <p:cxnSp>
        <p:nvCxnSpPr>
          <p:cNvPr id="33" name="Straight Arrow Connector 32"/>
          <p:cNvCxnSpPr>
            <a:stCxn id="5" idx="3"/>
          </p:cNvCxnSpPr>
          <p:nvPr/>
        </p:nvCxnSpPr>
        <p:spPr>
          <a:xfrm>
            <a:off x="5207970" y="3077878"/>
            <a:ext cx="187414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38" name="Picture 37"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19332" y="2009588"/>
            <a:ext cx="165100" cy="254000"/>
          </a:xfrm>
          <a:prstGeom prst="rect">
            <a:avLst/>
          </a:prstGeom>
        </p:spPr>
      </p:pic>
      <p:pic>
        <p:nvPicPr>
          <p:cNvPr id="39" name="Picture 38"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12982" y="3879103"/>
            <a:ext cx="177800" cy="190500"/>
          </a:xfrm>
          <a:prstGeom prst="rect">
            <a:avLst/>
          </a:prstGeom>
        </p:spPr>
      </p:pic>
      <p:pic>
        <p:nvPicPr>
          <p:cNvPr id="40" name="Picture 39"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20733" y="3148853"/>
            <a:ext cx="114300" cy="127000"/>
          </a:xfrm>
          <a:prstGeom prst="rect">
            <a:avLst/>
          </a:prstGeom>
        </p:spPr>
      </p:pic>
    </p:spTree>
    <p:extLst>
      <p:ext uri="{BB962C8B-B14F-4D97-AF65-F5344CB8AC3E}">
        <p14:creationId xmlns:p14="http://schemas.microsoft.com/office/powerpoint/2010/main" xmlns="" val="4135302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Power Estimation</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27</a:t>
            </a:fld>
            <a:endParaRPr lang="en-US"/>
          </a:p>
        </p:txBody>
      </p:sp>
      <p:grpSp>
        <p:nvGrpSpPr>
          <p:cNvPr id="42" name="Group 41"/>
          <p:cNvGrpSpPr/>
          <p:nvPr/>
        </p:nvGrpSpPr>
        <p:grpSpPr>
          <a:xfrm>
            <a:off x="530639" y="3763696"/>
            <a:ext cx="8294778" cy="2122344"/>
            <a:chOff x="403497" y="4910109"/>
            <a:chExt cx="8294778" cy="2122344"/>
          </a:xfrm>
        </p:grpSpPr>
        <p:cxnSp>
          <p:nvCxnSpPr>
            <p:cNvPr id="7" name="Straight Connector 6"/>
            <p:cNvCxnSpPr/>
            <p:nvPr/>
          </p:nvCxnSpPr>
          <p:spPr>
            <a:xfrm>
              <a:off x="2084898" y="5362017"/>
              <a:ext cx="4826000" cy="5371"/>
            </a:xfrm>
            <a:prstGeom prst="line">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13271" y="5362017"/>
              <a:ext cx="697627" cy="369332"/>
            </a:xfrm>
            <a:prstGeom prst="rect">
              <a:avLst/>
            </a:prstGeom>
            <a:noFill/>
          </p:spPr>
          <p:txBody>
            <a:bodyPr wrap="none" rtlCol="0">
              <a:spAutoFit/>
            </a:bodyPr>
            <a:lstStyle/>
            <a:p>
              <a:r>
                <a:rPr lang="en-US" dirty="0" smtClean="0">
                  <a:latin typeface="Bell MT"/>
                  <a:cs typeface="Bell MT"/>
                </a:rPr>
                <a:t>Time</a:t>
              </a:r>
              <a:endParaRPr lang="en-US" dirty="0">
                <a:latin typeface="Bell MT"/>
                <a:cs typeface="Bell MT"/>
              </a:endParaRPr>
            </a:p>
          </p:txBody>
        </p:sp>
        <p:sp>
          <p:nvSpPr>
            <p:cNvPr id="11" name="Rectangle 10"/>
            <p:cNvSpPr/>
            <p:nvPr/>
          </p:nvSpPr>
          <p:spPr>
            <a:xfrm>
              <a:off x="2540419" y="5025076"/>
              <a:ext cx="506758" cy="338276"/>
            </a:xfrm>
            <a:prstGeom prst="rect">
              <a:avLst/>
            </a:prstGeom>
            <a:pattFill prst="ltUpDiag">
              <a:fgClr>
                <a:prstClr val="black"/>
              </a:fgClr>
              <a:bgClr>
                <a:prstClr val="white"/>
              </a:bgClr>
            </a:patt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119886" y="5029638"/>
              <a:ext cx="265953" cy="338276"/>
            </a:xfrm>
            <a:prstGeom prst="rect">
              <a:avLst/>
            </a:prstGeom>
            <a:pattFill prst="ltUpDiag">
              <a:fgClr>
                <a:prstClr val="black"/>
              </a:fgClr>
              <a:bgClr>
                <a:prstClr val="white"/>
              </a:bgClr>
            </a:patt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5681407" y="5024267"/>
              <a:ext cx="808167" cy="338276"/>
            </a:xfrm>
            <a:prstGeom prst="rect">
              <a:avLst/>
            </a:prstGeom>
            <a:pattFill prst="ltUpDiag">
              <a:fgClr>
                <a:prstClr val="black"/>
              </a:fgClr>
              <a:bgClr>
                <a:prstClr val="white"/>
              </a:bgClr>
            </a:patt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2084897" y="5490426"/>
              <a:ext cx="455521" cy="338276"/>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ectangle 17"/>
            <p:cNvSpPr/>
            <p:nvPr/>
          </p:nvSpPr>
          <p:spPr>
            <a:xfrm>
              <a:off x="3047177" y="5494414"/>
              <a:ext cx="1072709" cy="338276"/>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4385839" y="5484892"/>
              <a:ext cx="1295568" cy="338276"/>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2465057" y="6102165"/>
              <a:ext cx="582120" cy="338276"/>
            </a:xfrm>
            <a:prstGeom prst="rect">
              <a:avLst/>
            </a:prstGeom>
            <a:gradFill flip="none" rotWithShape="1">
              <a:gsLst>
                <a:gs pos="0">
                  <a:srgbClr val="FF00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p:cNvSpPr/>
            <p:nvPr/>
          </p:nvSpPr>
          <p:spPr>
            <a:xfrm>
              <a:off x="4094779" y="6088655"/>
              <a:ext cx="291060" cy="338276"/>
            </a:xfrm>
            <a:prstGeom prst="rect">
              <a:avLst/>
            </a:prstGeom>
            <a:gradFill flip="none" rotWithShape="1">
              <a:gsLst>
                <a:gs pos="0">
                  <a:srgbClr val="FF00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ectangle 21"/>
            <p:cNvSpPr/>
            <p:nvPr/>
          </p:nvSpPr>
          <p:spPr>
            <a:xfrm>
              <a:off x="5681406" y="6088655"/>
              <a:ext cx="808167" cy="338276"/>
            </a:xfrm>
            <a:prstGeom prst="rect">
              <a:avLst/>
            </a:prstGeom>
            <a:gradFill flip="none" rotWithShape="1">
              <a:gsLst>
                <a:gs pos="0">
                  <a:srgbClr val="FF00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ectangle 22"/>
            <p:cNvSpPr/>
            <p:nvPr/>
          </p:nvSpPr>
          <p:spPr>
            <a:xfrm>
              <a:off x="2084898" y="6102165"/>
              <a:ext cx="455521" cy="338276"/>
            </a:xfrm>
            <a:prstGeom prst="rect">
              <a:avLst/>
            </a:prstGeom>
            <a:gradFill flip="none" rotWithShape="1">
              <a:gsLst>
                <a:gs pos="0">
                  <a:srgbClr val="FFFF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le 23"/>
            <p:cNvSpPr/>
            <p:nvPr/>
          </p:nvSpPr>
          <p:spPr>
            <a:xfrm>
              <a:off x="3047177" y="6085427"/>
              <a:ext cx="1047602" cy="338276"/>
            </a:xfrm>
            <a:prstGeom prst="rect">
              <a:avLst/>
            </a:prstGeom>
            <a:gradFill flip="none" rotWithShape="1">
              <a:gsLst>
                <a:gs pos="0">
                  <a:srgbClr val="FFFF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ectangle 24"/>
            <p:cNvSpPr/>
            <p:nvPr/>
          </p:nvSpPr>
          <p:spPr>
            <a:xfrm>
              <a:off x="4385839" y="6085427"/>
              <a:ext cx="1295567" cy="338276"/>
            </a:xfrm>
            <a:prstGeom prst="rect">
              <a:avLst/>
            </a:prstGeom>
            <a:gradFill flip="none" rotWithShape="1">
              <a:gsLst>
                <a:gs pos="0">
                  <a:srgbClr val="FFFF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TextBox 25"/>
            <p:cNvSpPr txBox="1"/>
            <p:nvPr/>
          </p:nvSpPr>
          <p:spPr>
            <a:xfrm>
              <a:off x="796274" y="5444362"/>
              <a:ext cx="902811" cy="400110"/>
            </a:xfrm>
            <a:prstGeom prst="rect">
              <a:avLst/>
            </a:prstGeom>
            <a:noFill/>
          </p:spPr>
          <p:txBody>
            <a:bodyPr wrap="none" rtlCol="0">
              <a:spAutoFit/>
            </a:bodyPr>
            <a:lstStyle/>
            <a:p>
              <a:r>
                <a:rPr lang="en-US" sz="2000" dirty="0" smtClean="0">
                  <a:latin typeface="Bell MT"/>
                  <a:cs typeface="Bell MT"/>
                </a:rPr>
                <a:t>Offline</a:t>
              </a:r>
              <a:endParaRPr lang="en-US" sz="2000" dirty="0">
                <a:latin typeface="Bell MT"/>
                <a:cs typeface="Bell MT"/>
              </a:endParaRPr>
            </a:p>
          </p:txBody>
        </p:sp>
        <p:sp>
          <p:nvSpPr>
            <p:cNvPr id="27" name="TextBox 26"/>
            <p:cNvSpPr txBox="1"/>
            <p:nvPr/>
          </p:nvSpPr>
          <p:spPr>
            <a:xfrm>
              <a:off x="530639" y="6039545"/>
              <a:ext cx="1441420" cy="400110"/>
            </a:xfrm>
            <a:prstGeom prst="rect">
              <a:avLst/>
            </a:prstGeom>
            <a:noFill/>
          </p:spPr>
          <p:txBody>
            <a:bodyPr wrap="none" rtlCol="0">
              <a:spAutoFit/>
            </a:bodyPr>
            <a:lstStyle/>
            <a:p>
              <a:r>
                <a:rPr lang="en-US" sz="2000" dirty="0" smtClean="0">
                  <a:latin typeface="Bell MT"/>
                  <a:cs typeface="Bell MT"/>
                </a:rPr>
                <a:t>Semi-online</a:t>
              </a:r>
              <a:endParaRPr lang="en-US" sz="2000" dirty="0">
                <a:latin typeface="Bell MT"/>
                <a:cs typeface="Bell MT"/>
              </a:endParaRPr>
            </a:p>
          </p:txBody>
        </p:sp>
        <p:sp>
          <p:nvSpPr>
            <p:cNvPr id="28" name="TextBox 27"/>
            <p:cNvSpPr txBox="1"/>
            <p:nvPr/>
          </p:nvSpPr>
          <p:spPr>
            <a:xfrm>
              <a:off x="403497" y="4932984"/>
              <a:ext cx="1622610" cy="400110"/>
            </a:xfrm>
            <a:prstGeom prst="rect">
              <a:avLst/>
            </a:prstGeom>
            <a:noFill/>
          </p:spPr>
          <p:txBody>
            <a:bodyPr wrap="none" rtlCol="0">
              <a:spAutoFit/>
            </a:bodyPr>
            <a:lstStyle/>
            <a:p>
              <a:r>
                <a:rPr lang="en-US" sz="2000" dirty="0" smtClean="0">
                  <a:latin typeface="Bell MT"/>
                  <a:cs typeface="Bell MT"/>
                </a:rPr>
                <a:t>Transmission</a:t>
              </a:r>
              <a:endParaRPr lang="en-US" sz="2000" dirty="0">
                <a:latin typeface="Bell MT"/>
                <a:cs typeface="Bell MT"/>
              </a:endParaRPr>
            </a:p>
          </p:txBody>
        </p:sp>
        <p:sp>
          <p:nvSpPr>
            <p:cNvPr id="33" name="TextBox 32"/>
            <p:cNvSpPr txBox="1"/>
            <p:nvPr/>
          </p:nvSpPr>
          <p:spPr>
            <a:xfrm>
              <a:off x="2084898" y="6632343"/>
              <a:ext cx="4341602" cy="400110"/>
            </a:xfrm>
            <a:prstGeom prst="rect">
              <a:avLst/>
            </a:prstGeom>
            <a:noFill/>
          </p:spPr>
          <p:txBody>
            <a:bodyPr wrap="square" rtlCol="0">
              <a:spAutoFit/>
            </a:bodyPr>
            <a:lstStyle/>
            <a:p>
              <a:pPr algn="ctr"/>
              <a:r>
                <a:rPr lang="en-US" sz="2000" dirty="0" smtClean="0">
                  <a:latin typeface="Bell MT"/>
                  <a:cs typeface="Bell MT"/>
                </a:rPr>
                <a:t>Workload at the noise power estimator</a:t>
              </a:r>
              <a:endParaRPr lang="en-US" sz="2000" dirty="0">
                <a:latin typeface="Bell MT"/>
                <a:cs typeface="Bell MT"/>
              </a:endParaRPr>
            </a:p>
          </p:txBody>
        </p:sp>
        <p:grpSp>
          <p:nvGrpSpPr>
            <p:cNvPr id="40" name="Group 39"/>
            <p:cNvGrpSpPr/>
            <p:nvPr/>
          </p:nvGrpSpPr>
          <p:grpSpPr>
            <a:xfrm>
              <a:off x="7381921" y="4910109"/>
              <a:ext cx="1316354" cy="1529546"/>
              <a:chOff x="7668884" y="3707980"/>
              <a:chExt cx="1316354" cy="1529546"/>
            </a:xfrm>
          </p:grpSpPr>
          <p:sp>
            <p:nvSpPr>
              <p:cNvPr id="30" name="Rectangle 29"/>
              <p:cNvSpPr/>
              <p:nvPr/>
            </p:nvSpPr>
            <p:spPr>
              <a:xfrm>
                <a:off x="8337642" y="4315261"/>
                <a:ext cx="455521" cy="338276"/>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p:cNvSpPr/>
              <p:nvPr/>
            </p:nvSpPr>
            <p:spPr>
              <a:xfrm>
                <a:off x="8340134" y="3863372"/>
                <a:ext cx="455521" cy="338276"/>
              </a:xfrm>
              <a:prstGeom prst="rect">
                <a:avLst/>
              </a:prstGeom>
              <a:gradFill flip="none" rotWithShape="1">
                <a:gsLst>
                  <a:gs pos="0">
                    <a:srgbClr val="FFFF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p:cNvSpPr/>
              <p:nvPr/>
            </p:nvSpPr>
            <p:spPr>
              <a:xfrm>
                <a:off x="8340134" y="4789390"/>
                <a:ext cx="455521" cy="338276"/>
              </a:xfrm>
              <a:prstGeom prst="rect">
                <a:avLst/>
              </a:prstGeom>
              <a:gradFill flip="none" rotWithShape="1">
                <a:gsLst>
                  <a:gs pos="0">
                    <a:srgbClr val="FF0000"/>
                  </a:gs>
                  <a:gs pos="100000">
                    <a:srgbClr val="FFFFFF"/>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TextBox 33"/>
              <p:cNvSpPr txBox="1"/>
              <p:nvPr/>
            </p:nvSpPr>
            <p:spPr>
              <a:xfrm>
                <a:off x="7680828" y="3832316"/>
                <a:ext cx="602486" cy="369332"/>
              </a:xfrm>
              <a:prstGeom prst="rect">
                <a:avLst/>
              </a:prstGeom>
              <a:noFill/>
            </p:spPr>
            <p:txBody>
              <a:bodyPr wrap="none" rtlCol="0">
                <a:spAutoFit/>
              </a:bodyPr>
              <a:lstStyle/>
              <a:p>
                <a:r>
                  <a:rPr lang="en-US" dirty="0" smtClean="0">
                    <a:latin typeface="Bell MT"/>
                    <a:cs typeface="Bell MT"/>
                  </a:rPr>
                  <a:t>Low</a:t>
                </a:r>
                <a:endParaRPr lang="en-US" dirty="0">
                  <a:latin typeface="Bell MT"/>
                  <a:cs typeface="Bell MT"/>
                </a:endParaRPr>
              </a:p>
            </p:txBody>
          </p:sp>
          <p:sp>
            <p:nvSpPr>
              <p:cNvPr id="36" name="Rounded Rectangle 35"/>
              <p:cNvSpPr/>
              <p:nvPr/>
            </p:nvSpPr>
            <p:spPr>
              <a:xfrm>
                <a:off x="7668884" y="3707980"/>
                <a:ext cx="1316354" cy="152954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681996" y="4273856"/>
                <a:ext cx="615110" cy="369332"/>
              </a:xfrm>
              <a:prstGeom prst="rect">
                <a:avLst/>
              </a:prstGeom>
              <a:noFill/>
            </p:spPr>
            <p:txBody>
              <a:bodyPr wrap="none" rtlCol="0">
                <a:spAutoFit/>
              </a:bodyPr>
              <a:lstStyle/>
              <a:p>
                <a:r>
                  <a:rPr lang="en-US" dirty="0" smtClean="0">
                    <a:latin typeface="Bell MT"/>
                    <a:cs typeface="Bell MT"/>
                  </a:rPr>
                  <a:t>Med</a:t>
                </a:r>
                <a:endParaRPr lang="en-US" dirty="0">
                  <a:latin typeface="Bell MT"/>
                  <a:cs typeface="Bell MT"/>
                </a:endParaRPr>
              </a:p>
            </p:txBody>
          </p:sp>
          <p:sp>
            <p:nvSpPr>
              <p:cNvPr id="39" name="TextBox 38"/>
              <p:cNvSpPr txBox="1"/>
              <p:nvPr/>
            </p:nvSpPr>
            <p:spPr>
              <a:xfrm>
                <a:off x="7668884" y="4738201"/>
                <a:ext cx="665492" cy="369332"/>
              </a:xfrm>
              <a:prstGeom prst="rect">
                <a:avLst/>
              </a:prstGeom>
              <a:noFill/>
            </p:spPr>
            <p:txBody>
              <a:bodyPr wrap="none" rtlCol="0">
                <a:spAutoFit/>
              </a:bodyPr>
              <a:lstStyle/>
              <a:p>
                <a:r>
                  <a:rPr lang="en-US" dirty="0" smtClean="0">
                    <a:latin typeface="Bell MT"/>
                    <a:cs typeface="Bell MT"/>
                  </a:rPr>
                  <a:t>High</a:t>
                </a:r>
                <a:endParaRPr lang="en-US" dirty="0">
                  <a:latin typeface="Bell MT"/>
                  <a:cs typeface="Bell MT"/>
                </a:endParaRPr>
              </a:p>
            </p:txBody>
          </p:sp>
        </p:grpSp>
      </p:grpSp>
      <p:sp>
        <p:nvSpPr>
          <p:cNvPr id="41" name="Content Placeholder 40"/>
          <p:cNvSpPr>
            <a:spLocks noGrp="1"/>
          </p:cNvSpPr>
          <p:nvPr>
            <p:ph idx="1"/>
          </p:nvPr>
        </p:nvSpPr>
        <p:spPr/>
        <p:txBody>
          <a:bodyPr/>
          <a:lstStyle/>
          <a:p>
            <a:pPr>
              <a:lnSpc>
                <a:spcPct val="100000"/>
              </a:lnSpc>
              <a:spcAft>
                <a:spcPts val="600"/>
              </a:spcAft>
            </a:pPr>
            <a:r>
              <a:rPr lang="en-US" dirty="0" smtClean="0"/>
              <a:t>Offline estimation</a:t>
            </a:r>
          </a:p>
          <a:p>
            <a:pPr lvl="1">
              <a:lnSpc>
                <a:spcPct val="100000"/>
              </a:lnSpc>
              <a:spcAft>
                <a:spcPts val="600"/>
              </a:spcAft>
            </a:pPr>
            <a:r>
              <a:rPr lang="en-US" dirty="0" smtClean="0"/>
              <a:t>Utilize silent intervals between transmissions</a:t>
            </a:r>
          </a:p>
          <a:p>
            <a:pPr>
              <a:lnSpc>
                <a:spcPct val="100000"/>
              </a:lnSpc>
              <a:spcAft>
                <a:spcPts val="600"/>
              </a:spcAft>
            </a:pPr>
            <a:r>
              <a:rPr lang="en-US" dirty="0" smtClean="0"/>
              <a:t>Semi-online estimation</a:t>
            </a:r>
          </a:p>
          <a:p>
            <a:pPr lvl="1">
              <a:lnSpc>
                <a:spcPct val="100000"/>
              </a:lnSpc>
            </a:pPr>
            <a:r>
              <a:rPr lang="en-US" dirty="0" smtClean="0"/>
              <a:t>Between transmissions: Estimate start/end instances of all stationary intervals</a:t>
            </a:r>
          </a:p>
          <a:p>
            <a:pPr lvl="1">
              <a:lnSpc>
                <a:spcPct val="100000"/>
              </a:lnSpc>
              <a:spcAft>
                <a:spcPts val="600"/>
              </a:spcAft>
            </a:pPr>
            <a:r>
              <a:rPr lang="en-US" dirty="0" smtClean="0"/>
              <a:t>In transmissions: Estimate noise power spectrums</a:t>
            </a:r>
          </a:p>
        </p:txBody>
      </p:sp>
    </p:spTree>
    <p:extLst>
      <p:ext uri="{BB962C8B-B14F-4D97-AF65-F5344CB8AC3E}">
        <p14:creationId xmlns:p14="http://schemas.microsoft.com/office/powerpoint/2010/main" xmlns="" val="4230688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Semi-Online Estimation</a:t>
            </a:r>
            <a:endParaRPr lang="en-US" dirty="0"/>
          </a:p>
        </p:txBody>
      </p:sp>
      <p:sp>
        <p:nvSpPr>
          <p:cNvPr id="3" name="Content Placeholder 2"/>
          <p:cNvSpPr>
            <a:spLocks noGrp="1"/>
          </p:cNvSpPr>
          <p:nvPr>
            <p:ph idx="1"/>
          </p:nvPr>
        </p:nvSpPr>
        <p:spPr/>
        <p:txBody>
          <a:bodyPr/>
          <a:lstStyle/>
          <a:p>
            <a:r>
              <a:rPr lang="en-US" dirty="0" smtClean="0"/>
              <a:t>Measure noise using cyclic prefix</a:t>
            </a:r>
          </a:p>
          <a:p>
            <a:endParaRPr lang="en-US" dirty="0"/>
          </a:p>
          <a:p>
            <a:endParaRPr lang="en-US" dirty="0" smtClean="0"/>
          </a:p>
          <a:p>
            <a:endParaRPr lang="en-US" dirty="0"/>
          </a:p>
          <a:p>
            <a:endParaRPr lang="en-US" dirty="0" smtClean="0"/>
          </a:p>
          <a:p>
            <a:endParaRPr lang="en-US" dirty="0"/>
          </a:p>
          <a:p>
            <a:pPr>
              <a:spcAft>
                <a:spcPts val="600"/>
              </a:spcAft>
            </a:pPr>
            <a:r>
              <a:rPr lang="en-US" dirty="0" smtClean="0"/>
              <a:t>Formulate a compressed sensing problem</a:t>
            </a:r>
          </a:p>
          <a:p>
            <a:pPr lvl="1">
              <a:lnSpc>
                <a:spcPct val="100000"/>
              </a:lnSpc>
              <a:spcAft>
                <a:spcPts val="600"/>
              </a:spcAft>
            </a:pPr>
            <a:r>
              <a:rPr lang="en-US" dirty="0" smtClean="0"/>
              <a:t>                         (where                                             )     </a:t>
            </a:r>
          </a:p>
          <a:p>
            <a:pPr lvl="1">
              <a:lnSpc>
                <a:spcPct val="100000"/>
              </a:lnSpc>
              <a:spcAft>
                <a:spcPts val="600"/>
              </a:spcAft>
            </a:pPr>
            <a:r>
              <a:rPr lang="en-US" dirty="0" smtClean="0"/>
              <a:t>Collect multiple measurements in the same stationary interval</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28</a:t>
            </a:fld>
            <a:endParaRPr lang="en-US"/>
          </a:p>
        </p:txBody>
      </p:sp>
      <p:grpSp>
        <p:nvGrpSpPr>
          <p:cNvPr id="96" name="Group 95"/>
          <p:cNvGrpSpPr/>
          <p:nvPr/>
        </p:nvGrpSpPr>
        <p:grpSpPr>
          <a:xfrm>
            <a:off x="1607885" y="1908291"/>
            <a:ext cx="4015688" cy="794319"/>
            <a:chOff x="1607885" y="1908291"/>
            <a:chExt cx="4015688" cy="794319"/>
          </a:xfrm>
        </p:grpSpPr>
        <p:sp>
          <p:nvSpPr>
            <p:cNvPr id="6" name="Rectangle 5"/>
            <p:cNvSpPr/>
            <p:nvPr/>
          </p:nvSpPr>
          <p:spPr>
            <a:xfrm>
              <a:off x="1611584" y="2404687"/>
              <a:ext cx="1225892" cy="297923"/>
            </a:xfrm>
            <a:prstGeom prst="rect">
              <a:avLst/>
            </a:prstGeom>
            <a:gradFill flip="none" rotWithShape="1">
              <a:gsLst>
                <a:gs pos="0">
                  <a:schemeClr val="accent1"/>
                </a:gs>
                <a:gs pos="100000">
                  <a:schemeClr val="bg1"/>
                </a:gs>
              </a:gsLst>
              <a:lin ang="54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37476" y="2404687"/>
              <a:ext cx="1546696" cy="297923"/>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837476" y="2312057"/>
              <a:ext cx="2786097" cy="0"/>
            </a:xfrm>
            <a:prstGeom prst="straightConnector1">
              <a:avLst/>
            </a:prstGeom>
            <a:ln w="12700" cmpd="sng">
              <a:headEnd type="triangle"/>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1607885" y="2312057"/>
              <a:ext cx="1229591" cy="3622"/>
            </a:xfrm>
            <a:prstGeom prst="straightConnector1">
              <a:avLst/>
            </a:prstGeom>
            <a:ln w="12700" cmpd="sng">
              <a:headEnd type="triangle"/>
              <a:tailEnd type="triangle"/>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626089" y="1908291"/>
              <a:ext cx="1225892" cy="369332"/>
            </a:xfrm>
            <a:prstGeom prst="rect">
              <a:avLst/>
            </a:prstGeom>
            <a:noFill/>
          </p:spPr>
          <p:txBody>
            <a:bodyPr wrap="none" rtlCol="0">
              <a:spAutoFit/>
            </a:bodyPr>
            <a:lstStyle/>
            <a:p>
              <a:r>
                <a:rPr lang="en-US" dirty="0" smtClean="0">
                  <a:latin typeface="Arial Narrow"/>
                  <a:cs typeface="Arial Narrow"/>
                </a:rPr>
                <a:t>Cyclic Prefix</a:t>
              </a:r>
              <a:endParaRPr lang="en-US" dirty="0">
                <a:latin typeface="Arial Narrow"/>
                <a:cs typeface="Arial Narrow"/>
              </a:endParaRPr>
            </a:p>
          </p:txBody>
        </p:sp>
        <p:sp>
          <p:nvSpPr>
            <p:cNvPr id="46" name="Rectangle 45"/>
            <p:cNvSpPr/>
            <p:nvPr/>
          </p:nvSpPr>
          <p:spPr>
            <a:xfrm>
              <a:off x="4384171" y="2404687"/>
              <a:ext cx="1225892" cy="297923"/>
            </a:xfrm>
            <a:prstGeom prst="rect">
              <a:avLst/>
            </a:prstGeom>
            <a:gradFill flip="none" rotWithShape="1">
              <a:gsLst>
                <a:gs pos="0">
                  <a:schemeClr val="accent1"/>
                </a:gs>
                <a:gs pos="100000">
                  <a:schemeClr val="bg1"/>
                </a:gs>
              </a:gsLst>
              <a:lin ang="54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472533" y="1910828"/>
              <a:ext cx="1394169" cy="369332"/>
            </a:xfrm>
            <a:prstGeom prst="rect">
              <a:avLst/>
            </a:prstGeom>
            <a:noFill/>
          </p:spPr>
          <p:txBody>
            <a:bodyPr wrap="none" rtlCol="0">
              <a:spAutoFit/>
            </a:bodyPr>
            <a:lstStyle/>
            <a:p>
              <a:r>
                <a:rPr lang="en-US" dirty="0" smtClean="0">
                  <a:latin typeface="Arial Narrow"/>
                  <a:cs typeface="Arial Narrow"/>
                </a:rPr>
                <a:t>OFDM symbol</a:t>
              </a:r>
              <a:endParaRPr lang="en-US" dirty="0">
                <a:latin typeface="Arial Narrow"/>
                <a:cs typeface="Arial Narrow"/>
              </a:endParaRPr>
            </a:p>
          </p:txBody>
        </p:sp>
      </p:grpSp>
      <p:grpSp>
        <p:nvGrpSpPr>
          <p:cNvPr id="60" name="Group 59"/>
          <p:cNvGrpSpPr/>
          <p:nvPr/>
        </p:nvGrpSpPr>
        <p:grpSpPr>
          <a:xfrm>
            <a:off x="1607885" y="2404687"/>
            <a:ext cx="3115862" cy="297923"/>
            <a:chOff x="1607885" y="2404687"/>
            <a:chExt cx="3115862" cy="297923"/>
          </a:xfrm>
        </p:grpSpPr>
        <p:sp>
          <p:nvSpPr>
            <p:cNvPr id="9" name="Rectangle 8"/>
            <p:cNvSpPr/>
            <p:nvPr/>
          </p:nvSpPr>
          <p:spPr>
            <a:xfrm>
              <a:off x="1607885" y="2404687"/>
              <a:ext cx="332255" cy="297923"/>
            </a:xfrm>
            <a:prstGeom prst="rect">
              <a:avLst/>
            </a:prstGeom>
            <a:solidFill>
              <a:schemeClr val="tx1">
                <a:lumMod val="50000"/>
                <a:lumOff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4391492" y="2404687"/>
              <a:ext cx="332255" cy="297923"/>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2120" y="2450264"/>
              <a:ext cx="254000" cy="203200"/>
            </a:xfrm>
            <a:prstGeom prst="rect">
              <a:avLst/>
            </a:prstGeom>
          </p:spPr>
        </p:pic>
        <p:pic>
          <p:nvPicPr>
            <p:cNvPr id="59" name="Picture 58"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42723" y="2454119"/>
              <a:ext cx="254000" cy="203200"/>
            </a:xfrm>
            <a:prstGeom prst="rect">
              <a:avLst/>
            </a:prstGeom>
          </p:spPr>
        </p:pic>
      </p:grpSp>
      <p:grpSp>
        <p:nvGrpSpPr>
          <p:cNvPr id="124" name="Group 123"/>
          <p:cNvGrpSpPr/>
          <p:nvPr/>
        </p:nvGrpSpPr>
        <p:grpSpPr>
          <a:xfrm>
            <a:off x="1953652" y="3084125"/>
            <a:ext cx="4413897" cy="1219577"/>
            <a:chOff x="1953652" y="3084125"/>
            <a:chExt cx="4413897" cy="1219577"/>
          </a:xfrm>
        </p:grpSpPr>
        <p:sp>
          <p:nvSpPr>
            <p:cNvPr id="23" name="Left Brace 22"/>
            <p:cNvSpPr/>
            <p:nvPr/>
          </p:nvSpPr>
          <p:spPr>
            <a:xfrm rot="16200000">
              <a:off x="2287471" y="2779695"/>
              <a:ext cx="216186" cy="883824"/>
            </a:xfrm>
            <a:prstGeom prst="leftBrace">
              <a:avLst>
                <a:gd name="adj1" fmla="val 8333"/>
                <a:gd name="adj2" fmla="val 50370"/>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Left Brace 61"/>
            <p:cNvSpPr/>
            <p:nvPr/>
          </p:nvSpPr>
          <p:spPr>
            <a:xfrm rot="16200000">
              <a:off x="5057566" y="2750306"/>
              <a:ext cx="216186" cy="883824"/>
            </a:xfrm>
            <a:prstGeom prst="leftBrace">
              <a:avLst>
                <a:gd name="adj1" fmla="val 8333"/>
                <a:gd name="adj2" fmla="val 50370"/>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6" name="Group 85"/>
            <p:cNvGrpSpPr/>
            <p:nvPr/>
          </p:nvGrpSpPr>
          <p:grpSpPr>
            <a:xfrm>
              <a:off x="3472533" y="3334610"/>
              <a:ext cx="441075" cy="431447"/>
              <a:chOff x="3472533" y="3334610"/>
              <a:chExt cx="441075" cy="431447"/>
            </a:xfrm>
          </p:grpSpPr>
          <p:sp>
            <p:nvSpPr>
              <p:cNvPr id="64" name="Oval 63"/>
              <p:cNvSpPr/>
              <p:nvPr/>
            </p:nvSpPr>
            <p:spPr>
              <a:xfrm>
                <a:off x="3472533" y="3347248"/>
                <a:ext cx="396639" cy="418809"/>
              </a:xfrm>
              <a:prstGeom prst="ellipse">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a:cs typeface="Arial"/>
                </a:endParaRPr>
              </a:p>
            </p:txBody>
          </p:sp>
          <p:sp>
            <p:nvSpPr>
              <p:cNvPr id="65" name="TextBox 64"/>
              <p:cNvSpPr txBox="1"/>
              <p:nvPr/>
            </p:nvSpPr>
            <p:spPr>
              <a:xfrm>
                <a:off x="3504123" y="3334610"/>
                <a:ext cx="409485" cy="407270"/>
              </a:xfrm>
              <a:prstGeom prst="rect">
                <a:avLst/>
              </a:prstGeom>
              <a:noFill/>
            </p:spPr>
            <p:txBody>
              <a:bodyPr wrap="square" rtlCol="0">
                <a:spAutoFit/>
              </a:bodyPr>
              <a:lstStyle/>
              <a:p>
                <a:r>
                  <a:rPr lang="en-US" sz="2000" dirty="0" smtClean="0">
                    <a:latin typeface="Arial"/>
                    <a:cs typeface="Arial"/>
                  </a:rPr>
                  <a:t>+</a:t>
                </a:r>
                <a:endParaRPr lang="en-US" sz="2000" dirty="0">
                  <a:latin typeface="Arial"/>
                  <a:cs typeface="Arial"/>
                </a:endParaRPr>
              </a:p>
            </p:txBody>
          </p:sp>
        </p:grpSp>
        <p:cxnSp>
          <p:nvCxnSpPr>
            <p:cNvPr id="67" name="Elbow Connector 66"/>
            <p:cNvCxnSpPr>
              <a:stCxn id="23" idx="1"/>
              <a:endCxn id="64" idx="2"/>
            </p:cNvCxnSpPr>
            <p:nvPr/>
          </p:nvCxnSpPr>
          <p:spPr>
            <a:xfrm rot="16200000" flipH="1">
              <a:off x="2822207" y="2906326"/>
              <a:ext cx="226953" cy="1073699"/>
            </a:xfrm>
            <a:prstGeom prst="bentConnector4">
              <a:avLst>
                <a:gd name="adj1" fmla="val 100726"/>
                <a:gd name="adj2" fmla="val 54881"/>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8" name="Elbow Connector 77"/>
            <p:cNvCxnSpPr>
              <a:stCxn id="62" idx="1"/>
              <a:endCxn id="64" idx="6"/>
            </p:cNvCxnSpPr>
            <p:nvPr/>
          </p:nvCxnSpPr>
          <p:spPr>
            <a:xfrm rot="5400000">
              <a:off x="4390880" y="2778604"/>
              <a:ext cx="256342" cy="1299757"/>
            </a:xfrm>
            <a:prstGeom prst="bentConnector4">
              <a:avLst>
                <a:gd name="adj1" fmla="val 99037"/>
                <a:gd name="adj2" fmla="val 99006"/>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3913608" y="3245618"/>
              <a:ext cx="292276" cy="407270"/>
            </a:xfrm>
            <a:prstGeom prst="rect">
              <a:avLst/>
            </a:prstGeom>
            <a:noFill/>
          </p:spPr>
          <p:txBody>
            <a:bodyPr wrap="square" rtlCol="0">
              <a:spAutoFit/>
            </a:bodyPr>
            <a:lstStyle/>
            <a:p>
              <a:r>
                <a:rPr lang="en-US" sz="2000" dirty="0">
                  <a:latin typeface="Arial"/>
                  <a:cs typeface="Arial"/>
                </a:rPr>
                <a:t>-</a:t>
              </a:r>
            </a:p>
          </p:txBody>
        </p:sp>
        <p:cxnSp>
          <p:nvCxnSpPr>
            <p:cNvPr id="89" name="Straight Arrow Connector 88"/>
            <p:cNvCxnSpPr>
              <a:stCxn id="64" idx="4"/>
            </p:cNvCxnSpPr>
            <p:nvPr/>
          </p:nvCxnSpPr>
          <p:spPr>
            <a:xfrm>
              <a:off x="3670853" y="3766057"/>
              <a:ext cx="6333" cy="233587"/>
            </a:xfrm>
            <a:prstGeom prst="straightConnector1">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99" name="Picture 98"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611649" y="4024302"/>
              <a:ext cx="2755900" cy="279400"/>
            </a:xfrm>
            <a:prstGeom prst="rect">
              <a:avLst/>
            </a:prstGeom>
          </p:spPr>
        </p:pic>
      </p:grpSp>
      <p:pic>
        <p:nvPicPr>
          <p:cNvPr id="119" name="Picture 118"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52147" y="5837692"/>
            <a:ext cx="1371600" cy="190500"/>
          </a:xfrm>
          <a:prstGeom prst="rect">
            <a:avLst/>
          </a:prstGeom>
        </p:spPr>
      </p:pic>
      <p:grpSp>
        <p:nvGrpSpPr>
          <p:cNvPr id="18" name="Group 17"/>
          <p:cNvGrpSpPr/>
          <p:nvPr/>
        </p:nvGrpSpPr>
        <p:grpSpPr>
          <a:xfrm>
            <a:off x="1955440" y="2653464"/>
            <a:ext cx="6311799" cy="839001"/>
            <a:chOff x="1955440" y="2653464"/>
            <a:chExt cx="6311799" cy="839001"/>
          </a:xfrm>
        </p:grpSpPr>
        <p:sp>
          <p:nvSpPr>
            <p:cNvPr id="92" name="TextBox 91"/>
            <p:cNvSpPr txBox="1"/>
            <p:nvPr/>
          </p:nvSpPr>
          <p:spPr>
            <a:xfrm>
              <a:off x="5648233" y="2670845"/>
              <a:ext cx="668535" cy="369332"/>
            </a:xfrm>
            <a:prstGeom prst="rect">
              <a:avLst/>
            </a:prstGeom>
            <a:noFill/>
          </p:spPr>
          <p:txBody>
            <a:bodyPr wrap="none" rtlCol="0">
              <a:spAutoFit/>
            </a:bodyPr>
            <a:lstStyle/>
            <a:p>
              <a:r>
                <a:rPr lang="en-US" dirty="0" smtClean="0">
                  <a:latin typeface="Arial Narrow"/>
                  <a:cs typeface="Arial Narrow"/>
                </a:rPr>
                <a:t>Noise</a:t>
              </a:r>
              <a:endParaRPr lang="en-US" dirty="0">
                <a:latin typeface="Arial Narrow"/>
                <a:cs typeface="Arial Narrow"/>
              </a:endParaRPr>
            </a:p>
          </p:txBody>
        </p:sp>
        <p:pic>
          <p:nvPicPr>
            <p:cNvPr id="94" name="Picture 93" descr="impulsiveNoiseFD.pdf"/>
            <p:cNvPicPr>
              <a:picLocks noChangeAspect="1"/>
            </p:cNvPicPr>
            <p:nvPr/>
          </p:nvPicPr>
          <p:blipFill rotWithShape="1">
            <a:blip r:embed="rId6">
              <a:extLst>
                <a:ext uri="{28A0092B-C50C-407E-A947-70E740481C1C}">
                  <a14:useLocalDpi xmlns:a14="http://schemas.microsoft.com/office/drawing/2010/main" xmlns="" val="0"/>
                </a:ext>
              </a:extLst>
            </a:blip>
            <a:srcRect l="24701" t="47538" r="29891" b="47088"/>
            <a:stretch/>
          </p:blipFill>
          <p:spPr>
            <a:xfrm>
              <a:off x="1955440" y="2657319"/>
              <a:ext cx="3658353" cy="368504"/>
            </a:xfrm>
            <a:prstGeom prst="rect">
              <a:avLst/>
            </a:prstGeom>
          </p:spPr>
        </p:pic>
        <p:pic>
          <p:nvPicPr>
            <p:cNvPr id="10" name="Picture 9"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316768" y="2760786"/>
              <a:ext cx="1562100" cy="266700"/>
            </a:xfrm>
            <a:prstGeom prst="rect">
              <a:avLst/>
            </a:prstGeom>
          </p:spPr>
        </p:pic>
        <p:sp>
          <p:nvSpPr>
            <p:cNvPr id="15" name="Oval 14"/>
            <p:cNvSpPr/>
            <p:nvPr/>
          </p:nvSpPr>
          <p:spPr>
            <a:xfrm>
              <a:off x="7156823" y="2653464"/>
              <a:ext cx="254000" cy="460049"/>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563223" y="2657787"/>
              <a:ext cx="254000" cy="460049"/>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22350" y="3123133"/>
              <a:ext cx="517389" cy="369332"/>
            </a:xfrm>
            <a:prstGeom prst="rect">
              <a:avLst/>
            </a:prstGeom>
            <a:noFill/>
          </p:spPr>
          <p:txBody>
            <a:bodyPr wrap="none" rtlCol="0">
              <a:spAutoFit/>
            </a:bodyPr>
            <a:lstStyle/>
            <a:p>
              <a:r>
                <a:rPr lang="en-US" dirty="0" smtClean="0">
                  <a:latin typeface="Arial Narrow"/>
                  <a:cs typeface="Arial Narrow"/>
                </a:rPr>
                <a:t>NBI</a:t>
              </a:r>
              <a:endParaRPr lang="en-US" dirty="0">
                <a:latin typeface="Arial Narrow"/>
                <a:cs typeface="Arial Narrow"/>
              </a:endParaRPr>
            </a:p>
          </p:txBody>
        </p:sp>
        <p:sp>
          <p:nvSpPr>
            <p:cNvPr id="47" name="TextBox 46"/>
            <p:cNvSpPr txBox="1"/>
            <p:nvPr/>
          </p:nvSpPr>
          <p:spPr>
            <a:xfrm>
              <a:off x="7500645" y="3120062"/>
              <a:ext cx="766594" cy="369332"/>
            </a:xfrm>
            <a:prstGeom prst="rect">
              <a:avLst/>
            </a:prstGeom>
            <a:noFill/>
          </p:spPr>
          <p:txBody>
            <a:bodyPr wrap="none" rtlCol="0">
              <a:spAutoFit/>
            </a:bodyPr>
            <a:lstStyle/>
            <a:p>
              <a:r>
                <a:rPr lang="en-US" dirty="0" smtClean="0">
                  <a:latin typeface="Arial Narrow"/>
                  <a:cs typeface="Arial Narrow"/>
                </a:rPr>
                <a:t>AWGN</a:t>
              </a:r>
              <a:endParaRPr lang="en-US" dirty="0">
                <a:latin typeface="Arial Narrow"/>
                <a:cs typeface="Arial Narrow"/>
              </a:endParaRPr>
            </a:p>
          </p:txBody>
        </p:sp>
      </p:grpSp>
      <p:grpSp>
        <p:nvGrpSpPr>
          <p:cNvPr id="19" name="Group 18"/>
          <p:cNvGrpSpPr/>
          <p:nvPr/>
        </p:nvGrpSpPr>
        <p:grpSpPr>
          <a:xfrm>
            <a:off x="1229112" y="4990658"/>
            <a:ext cx="4653628" cy="254000"/>
            <a:chOff x="1229112" y="4990658"/>
            <a:chExt cx="4653628" cy="254000"/>
          </a:xfrm>
        </p:grpSpPr>
        <p:pic>
          <p:nvPicPr>
            <p:cNvPr id="122" name="Picture 121"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229112" y="4990658"/>
              <a:ext cx="1320800" cy="241300"/>
            </a:xfrm>
            <a:prstGeom prst="rect">
              <a:avLst/>
            </a:prstGeom>
          </p:spPr>
        </p:pic>
        <p:pic>
          <p:nvPicPr>
            <p:cNvPr id="17" name="Picture 16"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380840" y="4990658"/>
              <a:ext cx="2501900" cy="254000"/>
            </a:xfrm>
            <a:prstGeom prst="rect">
              <a:avLst/>
            </a:prstGeom>
          </p:spPr>
        </p:pic>
      </p:grpSp>
    </p:spTree>
    <p:extLst>
      <p:ext uri="{BB962C8B-B14F-4D97-AF65-F5344CB8AC3E}">
        <p14:creationId xmlns:p14="http://schemas.microsoft.com/office/powerpoint/2010/main" xmlns="" val="12586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a:t>
            </a:r>
            <a:endParaRPr lang="en-US" dirty="0"/>
          </a:p>
        </p:txBody>
      </p:sp>
      <p:pic>
        <p:nvPicPr>
          <p:cNvPr id="8" name="Content Placeholder 7" descr="SmartGrid-graphic.jpg"/>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5868" t="5725" r="7109" b="6572"/>
          <a:stretch/>
        </p:blipFill>
        <p:spPr>
          <a:xfrm>
            <a:off x="775376" y="887029"/>
            <a:ext cx="7325896" cy="5414210"/>
          </a:xfrm>
        </p:spPr>
      </p:pic>
      <p:sp>
        <p:nvSpPr>
          <p:cNvPr id="9" name="TextBox 8"/>
          <p:cNvSpPr txBox="1"/>
          <p:nvPr/>
        </p:nvSpPr>
        <p:spPr>
          <a:xfrm>
            <a:off x="1724526" y="1223739"/>
            <a:ext cx="1737895" cy="338554"/>
          </a:xfrm>
          <a:prstGeom prst="rect">
            <a:avLst/>
          </a:prstGeom>
          <a:noFill/>
        </p:spPr>
        <p:txBody>
          <a:bodyPr wrap="square" rtlCol="0">
            <a:spAutoFit/>
          </a:bodyPr>
          <a:lstStyle/>
          <a:p>
            <a:r>
              <a:rPr lang="en-US" sz="1600" dirty="0" smtClean="0">
                <a:latin typeface="Arial Narrow"/>
                <a:cs typeface="Arial Narrow"/>
              </a:rPr>
              <a:t>Central power plant</a:t>
            </a:r>
            <a:endParaRPr lang="en-US" sz="1600" dirty="0">
              <a:latin typeface="Arial Narrow"/>
              <a:cs typeface="Arial Narrow"/>
            </a:endParaRPr>
          </a:p>
        </p:txBody>
      </p:sp>
      <p:sp>
        <p:nvSpPr>
          <p:cNvPr id="11" name="TextBox 10"/>
          <p:cNvSpPr txBox="1"/>
          <p:nvPr/>
        </p:nvSpPr>
        <p:spPr>
          <a:xfrm>
            <a:off x="4630821" y="843112"/>
            <a:ext cx="1130967" cy="338554"/>
          </a:xfrm>
          <a:prstGeom prst="rect">
            <a:avLst/>
          </a:prstGeom>
          <a:noFill/>
        </p:spPr>
        <p:txBody>
          <a:bodyPr wrap="square" rtlCol="0">
            <a:spAutoFit/>
          </a:bodyPr>
          <a:lstStyle/>
          <a:p>
            <a:r>
              <a:rPr lang="en-US" sz="1600" dirty="0" smtClean="0">
                <a:latin typeface="Arial Narrow"/>
                <a:cs typeface="Arial Narrow"/>
              </a:rPr>
              <a:t>Wind farm</a:t>
            </a:r>
            <a:endParaRPr lang="en-US" sz="1600" dirty="0">
              <a:latin typeface="Arial Narrow"/>
              <a:cs typeface="Arial Narrow"/>
            </a:endParaRPr>
          </a:p>
        </p:txBody>
      </p:sp>
      <p:sp>
        <p:nvSpPr>
          <p:cNvPr id="12" name="TextBox 11"/>
          <p:cNvSpPr txBox="1"/>
          <p:nvPr/>
        </p:nvSpPr>
        <p:spPr>
          <a:xfrm>
            <a:off x="139031" y="3862665"/>
            <a:ext cx="770021" cy="338554"/>
          </a:xfrm>
          <a:prstGeom prst="rect">
            <a:avLst/>
          </a:prstGeom>
          <a:noFill/>
        </p:spPr>
        <p:txBody>
          <a:bodyPr wrap="square" rtlCol="0">
            <a:spAutoFit/>
          </a:bodyPr>
          <a:lstStyle/>
          <a:p>
            <a:r>
              <a:rPr lang="en-US" sz="1600" dirty="0" smtClean="0">
                <a:latin typeface="Arial Narrow"/>
                <a:cs typeface="Arial Narrow"/>
              </a:rPr>
              <a:t>Homes</a:t>
            </a:r>
            <a:endParaRPr lang="en-US" sz="1600" dirty="0">
              <a:latin typeface="Arial Narrow"/>
              <a:cs typeface="Arial Narrow"/>
            </a:endParaRPr>
          </a:p>
        </p:txBody>
      </p:sp>
      <p:sp>
        <p:nvSpPr>
          <p:cNvPr id="13" name="TextBox 12"/>
          <p:cNvSpPr txBox="1"/>
          <p:nvPr/>
        </p:nvSpPr>
        <p:spPr>
          <a:xfrm>
            <a:off x="8061084" y="3829309"/>
            <a:ext cx="870107" cy="338554"/>
          </a:xfrm>
          <a:prstGeom prst="rect">
            <a:avLst/>
          </a:prstGeom>
          <a:noFill/>
        </p:spPr>
        <p:txBody>
          <a:bodyPr wrap="square" rtlCol="0">
            <a:spAutoFit/>
          </a:bodyPr>
          <a:lstStyle/>
          <a:p>
            <a:r>
              <a:rPr lang="en-US" sz="1600" dirty="0" smtClean="0">
                <a:latin typeface="Arial Narrow"/>
                <a:cs typeface="Arial Narrow"/>
              </a:rPr>
              <a:t>Offices</a:t>
            </a:r>
            <a:endParaRPr lang="en-US" sz="1600" dirty="0">
              <a:latin typeface="Arial Narrow"/>
              <a:cs typeface="Arial Narrow"/>
            </a:endParaRPr>
          </a:p>
        </p:txBody>
      </p:sp>
      <p:sp>
        <p:nvSpPr>
          <p:cNvPr id="15" name="TextBox 14"/>
          <p:cNvSpPr txBox="1"/>
          <p:nvPr/>
        </p:nvSpPr>
        <p:spPr>
          <a:xfrm>
            <a:off x="5585325" y="1219751"/>
            <a:ext cx="1687095" cy="338554"/>
          </a:xfrm>
          <a:prstGeom prst="rect">
            <a:avLst/>
          </a:prstGeom>
          <a:noFill/>
        </p:spPr>
        <p:txBody>
          <a:bodyPr wrap="square" rtlCol="0">
            <a:spAutoFit/>
          </a:bodyPr>
          <a:lstStyle/>
          <a:p>
            <a:r>
              <a:rPr lang="en-US" sz="1600" dirty="0" smtClean="0">
                <a:latin typeface="Arial Narrow"/>
                <a:cs typeface="Arial Narrow"/>
              </a:rPr>
              <a:t>HV-MV Transformer</a:t>
            </a:r>
            <a:endParaRPr lang="en-US" sz="1600" dirty="0">
              <a:latin typeface="Arial Narrow"/>
              <a:cs typeface="Arial Narrow"/>
            </a:endParaRPr>
          </a:p>
        </p:txBody>
      </p:sp>
      <p:sp>
        <p:nvSpPr>
          <p:cNvPr id="16" name="TextBox 15"/>
          <p:cNvSpPr txBox="1"/>
          <p:nvPr/>
        </p:nvSpPr>
        <p:spPr>
          <a:xfrm>
            <a:off x="3882190" y="6158698"/>
            <a:ext cx="1304758" cy="338554"/>
          </a:xfrm>
          <a:prstGeom prst="rect">
            <a:avLst/>
          </a:prstGeom>
          <a:noFill/>
        </p:spPr>
        <p:txBody>
          <a:bodyPr wrap="square" rtlCol="0">
            <a:spAutoFit/>
          </a:bodyPr>
          <a:lstStyle/>
          <a:p>
            <a:r>
              <a:rPr lang="en-US" sz="1600" dirty="0" smtClean="0">
                <a:latin typeface="Arial Narrow"/>
                <a:cs typeface="Arial Narrow"/>
              </a:rPr>
              <a:t>Industrial sites</a:t>
            </a:r>
            <a:endParaRPr lang="en-US" sz="1600" dirty="0">
              <a:latin typeface="Arial Narrow"/>
              <a:cs typeface="Arial Narrow"/>
            </a:endParaRPr>
          </a:p>
        </p:txBody>
      </p:sp>
      <p:sp>
        <p:nvSpPr>
          <p:cNvPr id="18" name="TextBox 17"/>
          <p:cNvSpPr txBox="1"/>
          <p:nvPr/>
        </p:nvSpPr>
        <p:spPr>
          <a:xfrm>
            <a:off x="3647248" y="2336497"/>
            <a:ext cx="1648680" cy="338554"/>
          </a:xfrm>
          <a:prstGeom prst="rect">
            <a:avLst/>
          </a:prstGeom>
          <a:noFill/>
        </p:spPr>
        <p:txBody>
          <a:bodyPr wrap="square" rtlCol="0">
            <a:spAutoFit/>
          </a:bodyPr>
          <a:lstStyle/>
          <a:p>
            <a:pPr algn="ctr"/>
            <a:r>
              <a:rPr lang="en-US" sz="1600" dirty="0" smtClean="0">
                <a:latin typeface="Arial Narrow"/>
                <a:cs typeface="Arial Narrow"/>
              </a:rPr>
              <a:t>Utility control center</a:t>
            </a:r>
            <a:endParaRPr lang="en-US" sz="1600" dirty="0">
              <a:latin typeface="Arial Narrow"/>
              <a:cs typeface="Arial Narrow"/>
            </a:endParaRPr>
          </a:p>
        </p:txBody>
      </p:sp>
      <p:sp>
        <p:nvSpPr>
          <p:cNvPr id="33" name="TextBox 32"/>
          <p:cNvSpPr txBox="1"/>
          <p:nvPr/>
        </p:nvSpPr>
        <p:spPr>
          <a:xfrm>
            <a:off x="3581222" y="3494853"/>
            <a:ext cx="1863337"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Arial Narrow"/>
                <a:cs typeface="Arial Narrow"/>
              </a:rPr>
              <a:t>Integrating distributed energy resources</a:t>
            </a:r>
            <a:endParaRPr lang="en-US" sz="1600" dirty="0">
              <a:latin typeface="Arial Narrow"/>
              <a:cs typeface="Arial Narrow"/>
            </a:endParaRPr>
          </a:p>
        </p:txBody>
      </p:sp>
      <p:sp>
        <p:nvSpPr>
          <p:cNvPr id="34" name="TextBox 33"/>
          <p:cNvSpPr txBox="1"/>
          <p:nvPr/>
        </p:nvSpPr>
        <p:spPr>
          <a:xfrm>
            <a:off x="1633809" y="2675051"/>
            <a:ext cx="1361233"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Arial Narrow"/>
                <a:cs typeface="Arial Narrow"/>
              </a:rPr>
              <a:t>Smart metering</a:t>
            </a:r>
            <a:endParaRPr lang="en-US" sz="1600" dirty="0">
              <a:latin typeface="Arial Narrow"/>
              <a:cs typeface="Arial Narrow"/>
            </a:endParaRPr>
          </a:p>
        </p:txBody>
      </p:sp>
      <p:sp>
        <p:nvSpPr>
          <p:cNvPr id="36" name="TextBox 35"/>
          <p:cNvSpPr txBox="1"/>
          <p:nvPr/>
        </p:nvSpPr>
        <p:spPr>
          <a:xfrm>
            <a:off x="6444060" y="4860256"/>
            <a:ext cx="1856257"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Arial Narrow"/>
                <a:cs typeface="Arial Narrow"/>
              </a:rPr>
              <a:t>Building automation</a:t>
            </a:r>
            <a:endParaRPr lang="en-US" sz="1600" dirty="0">
              <a:latin typeface="Arial Narrow"/>
              <a:cs typeface="Arial Narrow"/>
            </a:endParaRPr>
          </a:p>
        </p:txBody>
      </p:sp>
      <p:sp>
        <p:nvSpPr>
          <p:cNvPr id="37" name="TextBox 36"/>
          <p:cNvSpPr txBox="1"/>
          <p:nvPr/>
        </p:nvSpPr>
        <p:spPr>
          <a:xfrm>
            <a:off x="6906814" y="1573476"/>
            <a:ext cx="193396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Arial Narrow"/>
                <a:cs typeface="Arial Narrow"/>
              </a:rPr>
              <a:t>Grid status monitoring</a:t>
            </a:r>
            <a:endParaRPr lang="en-US" sz="1600" dirty="0">
              <a:latin typeface="Arial Narrow"/>
              <a:cs typeface="Arial Narrow"/>
            </a:endParaRPr>
          </a:p>
        </p:txBody>
      </p:sp>
      <p:sp>
        <p:nvSpPr>
          <p:cNvPr id="38" name="TextBox 37"/>
          <p:cNvSpPr txBox="1"/>
          <p:nvPr/>
        </p:nvSpPr>
        <p:spPr>
          <a:xfrm>
            <a:off x="608024" y="4422301"/>
            <a:ext cx="201155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Arial Narrow"/>
                <a:cs typeface="Arial Narrow"/>
              </a:rPr>
              <a:t>Device-specific billing</a:t>
            </a:r>
            <a:endParaRPr lang="en-US" sz="1600" dirty="0">
              <a:latin typeface="Arial Narrow"/>
              <a:cs typeface="Arial Narrow"/>
            </a:endParaRPr>
          </a:p>
        </p:txBody>
      </p:sp>
      <p:sp>
        <p:nvSpPr>
          <p:cNvPr id="3" name="Slide Number Placeholder 2"/>
          <p:cNvSpPr>
            <a:spLocks noGrp="1"/>
          </p:cNvSpPr>
          <p:nvPr>
            <p:ph type="sldNum" sz="quarter" idx="12"/>
          </p:nvPr>
        </p:nvSpPr>
        <p:spPr/>
        <p:txBody>
          <a:bodyPr/>
          <a:lstStyle/>
          <a:p>
            <a:fld id="{CB43ADCC-673B-EF4A-8B2D-B090A931D133}" type="slidenum">
              <a:rPr lang="en-US" smtClean="0"/>
              <a:pPr/>
              <a:t>2</a:t>
            </a:fld>
            <a:endParaRPr lang="en-US"/>
          </a:p>
        </p:txBody>
      </p:sp>
    </p:spTree>
    <p:extLst>
      <p:ext uri="{BB962C8B-B14F-4D97-AF65-F5344CB8AC3E}">
        <p14:creationId xmlns:p14="http://schemas.microsoft.com/office/powerpoint/2010/main" xmlns="" val="15695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1545273" y="4407578"/>
            <a:ext cx="3365334" cy="1411572"/>
            <a:chOff x="1545273" y="4407578"/>
            <a:chExt cx="3365334" cy="1411572"/>
          </a:xfrm>
        </p:grpSpPr>
        <p:sp>
          <p:nvSpPr>
            <p:cNvPr id="69" name="Rounded Rectangle 68"/>
            <p:cNvSpPr/>
            <p:nvPr/>
          </p:nvSpPr>
          <p:spPr>
            <a:xfrm>
              <a:off x="1545273" y="4747924"/>
              <a:ext cx="3365334" cy="1071226"/>
            </a:xfrm>
            <a:prstGeom prst="roundRect">
              <a:avLst/>
            </a:prstGeom>
            <a:ln w="12700" cmpd="sng">
              <a:solidFill>
                <a:srgbClr val="FF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p:txBody>
        </p:sp>
        <p:pic>
          <p:nvPicPr>
            <p:cNvPr id="45" name="Picture 44"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69155" y="4856004"/>
              <a:ext cx="2921000" cy="850900"/>
            </a:xfrm>
            <a:prstGeom prst="rect">
              <a:avLst/>
            </a:prstGeom>
          </p:spPr>
        </p:pic>
        <p:sp>
          <p:nvSpPr>
            <p:cNvPr id="68" name="Rectangle 67"/>
            <p:cNvSpPr/>
            <p:nvPr/>
          </p:nvSpPr>
          <p:spPr>
            <a:xfrm>
              <a:off x="2510573" y="4407578"/>
              <a:ext cx="1236261" cy="400110"/>
            </a:xfrm>
            <a:prstGeom prst="rect">
              <a:avLst/>
            </a:prstGeom>
            <a:solidFill>
              <a:srgbClr val="FFFFFF"/>
            </a:solidFill>
          </p:spPr>
          <p:txBody>
            <a:bodyPr wrap="none">
              <a:spAutoFit/>
            </a:bodyPr>
            <a:lstStyle/>
            <a:p>
              <a:r>
                <a:rPr lang="en-US" sz="2000" dirty="0">
                  <a:solidFill>
                    <a:srgbClr val="FF0000"/>
                  </a:solidFill>
                  <a:latin typeface="Arial Narrow"/>
                  <a:cs typeface="Arial Narrow"/>
                </a:rPr>
                <a:t>Hyper-</a:t>
              </a:r>
              <a:r>
                <a:rPr lang="en-US" sz="2000" dirty="0" smtClean="0">
                  <a:solidFill>
                    <a:srgbClr val="FF0000"/>
                  </a:solidFill>
                  <a:latin typeface="Arial Narrow"/>
                  <a:cs typeface="Arial Narrow"/>
                </a:rPr>
                <a:t>prior</a:t>
              </a:r>
              <a:endParaRPr lang="en-US" sz="2000" dirty="0">
                <a:solidFill>
                  <a:srgbClr val="FF0000"/>
                </a:solidFill>
              </a:endParaRPr>
            </a:p>
          </p:txBody>
        </p:sp>
      </p:grpSp>
      <p:grpSp>
        <p:nvGrpSpPr>
          <p:cNvPr id="100" name="Group 99"/>
          <p:cNvGrpSpPr/>
          <p:nvPr/>
        </p:nvGrpSpPr>
        <p:grpSpPr>
          <a:xfrm>
            <a:off x="743290" y="3129839"/>
            <a:ext cx="4185283" cy="1229105"/>
            <a:chOff x="743290" y="3129839"/>
            <a:chExt cx="4185283" cy="1229105"/>
          </a:xfrm>
        </p:grpSpPr>
        <p:sp>
          <p:nvSpPr>
            <p:cNvPr id="37" name="Rounded Rectangle 36"/>
            <p:cNvSpPr/>
            <p:nvPr/>
          </p:nvSpPr>
          <p:spPr>
            <a:xfrm>
              <a:off x="743290" y="3440303"/>
              <a:ext cx="4185283" cy="918641"/>
            </a:xfrm>
            <a:prstGeom prst="roundRect">
              <a:avLst/>
            </a:prstGeom>
            <a:ln w="12700" cmpd="sng">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lstStyle/>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a:p>
              <a:endParaRPr lang="en-US" sz="2000" dirty="0" smtClean="0">
                <a:latin typeface="Arial Narrow"/>
                <a:cs typeface="Arial Narrow"/>
              </a:endParaRPr>
            </a:p>
            <a:p>
              <a:endParaRPr lang="en-US" sz="2000" dirty="0">
                <a:latin typeface="Arial Narrow"/>
                <a:cs typeface="Arial Narrow"/>
              </a:endParaRPr>
            </a:p>
          </p:txBody>
        </p:sp>
        <p:pic>
          <p:nvPicPr>
            <p:cNvPr id="21" name="Picture 20"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2673" y="3615590"/>
              <a:ext cx="3746500" cy="279400"/>
            </a:xfrm>
            <a:prstGeom prst="rect">
              <a:avLst/>
            </a:prstGeom>
          </p:spPr>
        </p:pic>
        <p:sp>
          <p:nvSpPr>
            <p:cNvPr id="67" name="TextBox 66"/>
            <p:cNvSpPr txBox="1"/>
            <p:nvPr/>
          </p:nvSpPr>
          <p:spPr>
            <a:xfrm>
              <a:off x="1622284" y="3129839"/>
              <a:ext cx="2009952" cy="400110"/>
            </a:xfrm>
            <a:prstGeom prst="rect">
              <a:avLst/>
            </a:prstGeom>
            <a:solidFill>
              <a:srgbClr val="FFFFFF"/>
            </a:solidFill>
          </p:spPr>
          <p:txBody>
            <a:bodyPr wrap="square" rtlCol="0">
              <a:spAutoFit/>
            </a:bodyPr>
            <a:lstStyle/>
            <a:p>
              <a:pPr algn="ctr"/>
              <a:r>
                <a:rPr lang="en-US" sz="2000" dirty="0">
                  <a:latin typeface="Arial Narrow"/>
                  <a:cs typeface="Arial Narrow"/>
                </a:rPr>
                <a:t>Prior</a:t>
              </a:r>
              <a:r>
                <a:rPr lang="en-US" sz="1600" dirty="0">
                  <a:latin typeface="Arial Narrow"/>
                  <a:cs typeface="Arial Narrow"/>
                </a:rPr>
                <a:t> [</a:t>
              </a:r>
              <a:r>
                <a:rPr lang="en-US" sz="1600" i="1" dirty="0" smtClean="0">
                  <a:latin typeface="Arial Narrow"/>
                  <a:cs typeface="Arial Narrow"/>
                </a:rPr>
                <a:t>Zhang11</a:t>
              </a:r>
              <a:r>
                <a:rPr lang="en-US" sz="1600" dirty="0">
                  <a:latin typeface="Arial Narrow"/>
                  <a:cs typeface="Arial Narrow"/>
                </a:rPr>
                <a:t>]</a:t>
              </a:r>
              <a:endParaRPr lang="en-US" sz="1600" dirty="0"/>
            </a:p>
          </p:txBody>
        </p:sp>
      </p:grpSp>
      <p:sp>
        <p:nvSpPr>
          <p:cNvPr id="2" name="Title 1"/>
          <p:cNvSpPr>
            <a:spLocks noGrp="1"/>
          </p:cNvSpPr>
          <p:nvPr>
            <p:ph type="title"/>
          </p:nvPr>
        </p:nvSpPr>
        <p:spPr/>
        <p:txBody>
          <a:bodyPr/>
          <a:lstStyle/>
          <a:p>
            <a:r>
              <a:rPr lang="en-US" dirty="0" smtClean="0"/>
              <a:t>Proposed Semi</a:t>
            </a:r>
            <a:r>
              <a:rPr lang="en-US" dirty="0"/>
              <a:t>-Online </a:t>
            </a:r>
            <a:r>
              <a:rPr lang="en-US" dirty="0" smtClean="0"/>
              <a:t>Estimation (Cont.)</a:t>
            </a:r>
            <a:endParaRPr lang="en-US" dirty="0"/>
          </a:p>
        </p:txBody>
      </p:sp>
      <p:sp>
        <p:nvSpPr>
          <p:cNvPr id="3" name="Content Placeholder 2"/>
          <p:cNvSpPr>
            <a:spLocks noGrp="1"/>
          </p:cNvSpPr>
          <p:nvPr>
            <p:ph idx="1"/>
          </p:nvPr>
        </p:nvSpPr>
        <p:spPr/>
        <p:txBody>
          <a:bodyPr/>
          <a:lstStyle/>
          <a:p>
            <a:pPr>
              <a:lnSpc>
                <a:spcPct val="100000"/>
              </a:lnSpc>
            </a:pPr>
            <a:endParaRPr lang="en-US" dirty="0" smtClean="0"/>
          </a:p>
          <a:p>
            <a:pPr marL="0" indent="0">
              <a:lnSpc>
                <a:spcPct val="100000"/>
              </a:lnSpc>
              <a:buNone/>
            </a:pPr>
            <a:endParaRPr lang="en-US" dirty="0"/>
          </a:p>
          <a:p>
            <a:pPr>
              <a:lnSpc>
                <a:spcPct val="100000"/>
              </a:lnSpc>
            </a:pPr>
            <a:endParaRPr lang="en-US" dirty="0" smtClean="0"/>
          </a:p>
          <a:p>
            <a:pPr>
              <a:lnSpc>
                <a:spcPct val="100000"/>
              </a:lnSpc>
              <a:spcBef>
                <a:spcPts val="1176"/>
              </a:spcBef>
              <a:spcAft>
                <a:spcPts val="600"/>
              </a:spcAft>
            </a:pPr>
            <a:r>
              <a:rPr lang="en-US" dirty="0" smtClean="0"/>
              <a:t>Apply sparse Bayesian learning algorithm</a:t>
            </a:r>
            <a:endParaRPr lang="en-US" sz="1600" dirty="0" smtClean="0"/>
          </a:p>
        </p:txBody>
      </p:sp>
      <p:sp>
        <p:nvSpPr>
          <p:cNvPr id="4" name="Slide Number Placeholder 3"/>
          <p:cNvSpPr>
            <a:spLocks noGrp="1"/>
          </p:cNvSpPr>
          <p:nvPr>
            <p:ph type="sldNum" sz="quarter" idx="12"/>
          </p:nvPr>
        </p:nvSpPr>
        <p:spPr/>
        <p:txBody>
          <a:bodyPr/>
          <a:lstStyle/>
          <a:p>
            <a:fld id="{CB43ADCC-673B-EF4A-8B2D-B090A931D133}" type="slidenum">
              <a:rPr lang="en-US" smtClean="0"/>
              <a:pPr/>
              <a:t>29</a:t>
            </a:fld>
            <a:endParaRPr lang="en-US"/>
          </a:p>
        </p:txBody>
      </p:sp>
      <p:grpSp>
        <p:nvGrpSpPr>
          <p:cNvPr id="19" name="Group 18"/>
          <p:cNvGrpSpPr/>
          <p:nvPr/>
        </p:nvGrpSpPr>
        <p:grpSpPr>
          <a:xfrm>
            <a:off x="877184" y="1198426"/>
            <a:ext cx="4481251" cy="1371600"/>
            <a:chOff x="739303" y="1881845"/>
            <a:chExt cx="4481251" cy="1371600"/>
          </a:xfrm>
        </p:grpSpPr>
        <p:graphicFrame>
          <p:nvGraphicFramePr>
            <p:cNvPr id="5" name="Content Placeholder 4"/>
            <p:cNvGraphicFramePr>
              <a:graphicFrameLocks/>
            </p:cNvGraphicFramePr>
            <p:nvPr>
              <p:extLst>
                <p:ext uri="{D42A27DB-BD31-4B8C-83A1-F6EECF244321}">
                  <p14:modId xmlns:p14="http://schemas.microsoft.com/office/powerpoint/2010/main" xmlns="" val="677413058"/>
                </p:ext>
              </p:extLst>
            </p:nvPr>
          </p:nvGraphicFramePr>
          <p:xfrm>
            <a:off x="739303" y="1886924"/>
            <a:ext cx="624840" cy="914400"/>
          </p:xfrm>
          <a:graphic>
            <a:graphicData uri="http://schemas.openxmlformats.org/drawingml/2006/table">
              <a:tbl>
                <a:tblPr firstRow="1" bandRow="1">
                  <a:tableStyleId>{D7AC3CCA-C797-4891-BE02-D94E43425B78}</a:tableStyleId>
                </a:tblPr>
                <a:tblGrid>
                  <a:gridCol w="208280"/>
                  <a:gridCol w="208280"/>
                  <a:gridCol w="208280"/>
                </a:tblGrid>
                <a:tr h="228600">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r>
                <a:tr h="228600">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r>
                <a:tr h="228600">
                  <a:tc>
                    <a:txBody>
                      <a:bodyPr/>
                      <a:lstStyle/>
                      <a:p>
                        <a:pPr>
                          <a:lnSpc>
                            <a:spcPct val="50000"/>
                          </a:lnSpc>
                        </a:pPr>
                        <a:endParaRPr lang="en-US"/>
                      </a:p>
                    </a:txBody>
                    <a:tcPr>
                      <a:solidFill>
                        <a:schemeClr val="accent2">
                          <a:lumMod val="20000"/>
                          <a:lumOff val="80000"/>
                        </a:schemeClr>
                      </a:solidFill>
                    </a:tcPr>
                  </a:tc>
                  <a:tc>
                    <a:txBody>
                      <a:bodyPr/>
                      <a:lstStyle/>
                      <a:p>
                        <a:pPr>
                          <a:lnSpc>
                            <a:spcPct val="50000"/>
                          </a:lnSpc>
                        </a:pPr>
                        <a:endParaRPr lang="en-US"/>
                      </a:p>
                    </a:txBody>
                    <a:tcPr>
                      <a:solidFill>
                        <a:schemeClr val="accent2">
                          <a:lumMod val="20000"/>
                          <a:lumOff val="80000"/>
                        </a:schemeClr>
                      </a:solidFill>
                    </a:tcPr>
                  </a:tc>
                  <a:tc>
                    <a:txBody>
                      <a:bodyPr/>
                      <a:lstStyle/>
                      <a:p>
                        <a:pPr>
                          <a:lnSpc>
                            <a:spcPct val="50000"/>
                          </a:lnSpc>
                        </a:pPr>
                        <a:endParaRPr lang="en-US"/>
                      </a:p>
                    </a:txBody>
                    <a:tcPr>
                      <a:solidFill>
                        <a:schemeClr val="accent2">
                          <a:lumMod val="20000"/>
                          <a:lumOff val="80000"/>
                        </a:schemeClr>
                      </a:solidFill>
                    </a:tcPr>
                  </a:tc>
                </a:tr>
                <a:tr h="228600">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c>
                    <a:txBody>
                      <a:bodyPr/>
                      <a:lstStyle/>
                      <a:p>
                        <a:pPr>
                          <a:lnSpc>
                            <a:spcPct val="50000"/>
                          </a:lnSpc>
                        </a:pPr>
                        <a:endParaRPr lang="en-US" dirty="0"/>
                      </a:p>
                    </a:txBody>
                    <a:tcPr>
                      <a:solidFill>
                        <a:schemeClr val="accent2">
                          <a:lumMod val="20000"/>
                          <a:lumOff val="80000"/>
                        </a:schemeClr>
                      </a:solidFill>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xmlns="" val="559619357"/>
                </p:ext>
              </p:extLst>
            </p:nvPr>
          </p:nvGraphicFramePr>
          <p:xfrm>
            <a:off x="1894580" y="1886924"/>
            <a:ext cx="1557126" cy="914400"/>
          </p:xfrm>
          <a:graphic>
            <a:graphicData uri="http://schemas.openxmlformats.org/drawingml/2006/table">
              <a:tbl>
                <a:tblPr firstRow="1" bandRow="1">
                  <a:tableStyleId>{D7AC3CCA-C797-4891-BE02-D94E43425B78}</a:tableStyleId>
                </a:tblPr>
                <a:tblGrid>
                  <a:gridCol w="259521"/>
                  <a:gridCol w="259521"/>
                  <a:gridCol w="259521"/>
                  <a:gridCol w="259521"/>
                  <a:gridCol w="259521"/>
                  <a:gridCol w="259521"/>
                </a:tblGrid>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r h="0">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c>
                    <a:txBody>
                      <a:bodyPr/>
                      <a:lstStyle/>
                      <a:p>
                        <a:pPr>
                          <a:lnSpc>
                            <a:spcPct val="50000"/>
                          </a:lnSpc>
                        </a:pPr>
                        <a:endParaRPr lang="en-US"/>
                      </a:p>
                    </a:txBody>
                    <a:tcPr>
                      <a:solidFill>
                        <a:schemeClr val="accent1">
                          <a:lumMod val="20000"/>
                          <a:lumOff val="80000"/>
                        </a:schemeClr>
                      </a:solidFill>
                    </a:tcPr>
                  </a:tc>
                </a:tr>
                <a:tr h="0">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c>
                    <a:txBody>
                      <a:bodyPr/>
                      <a:lstStyle/>
                      <a:p>
                        <a:pPr>
                          <a:lnSpc>
                            <a:spcPct val="50000"/>
                          </a:lnSpc>
                        </a:pPr>
                        <a:endParaRPr lang="en-US" dirty="0"/>
                      </a:p>
                    </a:txBody>
                    <a:tcPr>
                      <a:solidFill>
                        <a:schemeClr val="accent1">
                          <a:lumMod val="20000"/>
                          <a:lumOff val="80000"/>
                        </a:schemeClr>
                      </a:solidFill>
                    </a:tcPr>
                  </a:tc>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xmlns="" val="1778895751"/>
                </p:ext>
              </p:extLst>
            </p:nvPr>
          </p:nvGraphicFramePr>
          <p:xfrm>
            <a:off x="3543936" y="1881845"/>
            <a:ext cx="624840" cy="1371600"/>
          </p:xfrm>
          <a:graphic>
            <a:graphicData uri="http://schemas.openxmlformats.org/drawingml/2006/table">
              <a:tbl>
                <a:tblPr firstRow="1" bandRow="1">
                  <a:tableStyleId>{D7AC3CCA-C797-4891-BE02-D94E43425B78}</a:tableStyleId>
                </a:tblPr>
                <a:tblGrid>
                  <a:gridCol w="208280"/>
                  <a:gridCol w="208280"/>
                  <a:gridCol w="208280"/>
                </a:tblGrid>
                <a:tr h="228600">
                  <a:tc>
                    <a:txBody>
                      <a:bodyPr/>
                      <a:lstStyle/>
                      <a:p>
                        <a:pPr>
                          <a:lnSpc>
                            <a:spcPct val="50000"/>
                          </a:lnSpc>
                        </a:pPr>
                        <a:endParaRPr lang="en-US" dirty="0"/>
                      </a:p>
                    </a:txBody>
                    <a:tcPr>
                      <a:noFill/>
                    </a:tcPr>
                  </a:tc>
                  <a:tc>
                    <a:txBody>
                      <a:bodyPr/>
                      <a:lstStyle/>
                      <a:p>
                        <a:pPr>
                          <a:lnSpc>
                            <a:spcPct val="50000"/>
                          </a:lnSpc>
                        </a:pPr>
                        <a:endParaRPr lang="en-US" dirty="0"/>
                      </a:p>
                    </a:txBody>
                    <a:tcPr>
                      <a:noFill/>
                    </a:tcPr>
                  </a:tc>
                  <a:tc>
                    <a:txBody>
                      <a:bodyPr/>
                      <a:lstStyle/>
                      <a:p>
                        <a:pPr>
                          <a:lnSpc>
                            <a:spcPct val="50000"/>
                          </a:lnSpc>
                        </a:pPr>
                        <a:endParaRPr lang="en-US" dirty="0"/>
                      </a:p>
                    </a:txBody>
                    <a:tcPr>
                      <a:noFill/>
                    </a:tcPr>
                  </a:tc>
                </a:tr>
                <a:tr h="228600">
                  <a:tc>
                    <a:txBody>
                      <a:bodyPr/>
                      <a:lstStyle/>
                      <a:p>
                        <a:pPr>
                          <a:lnSpc>
                            <a:spcPct val="50000"/>
                          </a:lnSpc>
                        </a:pPr>
                        <a:endParaRPr lang="en-US" dirty="0"/>
                      </a:p>
                    </a:txBody>
                    <a:tcPr>
                      <a:solidFill>
                        <a:srgbClr val="FF0000"/>
                      </a:solidFill>
                    </a:tcPr>
                  </a:tc>
                  <a:tc>
                    <a:txBody>
                      <a:bodyPr/>
                      <a:lstStyle/>
                      <a:p>
                        <a:pPr>
                          <a:lnSpc>
                            <a:spcPct val="50000"/>
                          </a:lnSpc>
                        </a:pPr>
                        <a:endParaRPr lang="en-US" dirty="0"/>
                      </a:p>
                    </a:txBody>
                    <a:tcPr>
                      <a:solidFill>
                        <a:srgbClr val="FF0000"/>
                      </a:solidFill>
                    </a:tcPr>
                  </a:tc>
                  <a:tc>
                    <a:txBody>
                      <a:bodyPr/>
                      <a:lstStyle/>
                      <a:p>
                        <a:pPr>
                          <a:lnSpc>
                            <a:spcPct val="50000"/>
                          </a:lnSpc>
                        </a:pPr>
                        <a:endParaRPr lang="en-US" dirty="0"/>
                      </a:p>
                    </a:txBody>
                    <a:tcPr>
                      <a:solidFill>
                        <a:srgbClr val="FF0000"/>
                      </a:solidFill>
                    </a:tcPr>
                  </a:tc>
                </a:tr>
                <a:tr h="228600">
                  <a:tc>
                    <a:txBody>
                      <a:bodyPr/>
                      <a:lstStyle/>
                      <a:p>
                        <a:pPr>
                          <a:lnSpc>
                            <a:spcPct val="50000"/>
                          </a:lnSpc>
                        </a:pPr>
                        <a:endParaRPr lang="en-US"/>
                      </a:p>
                    </a:txBody>
                    <a:tcPr>
                      <a:noFill/>
                    </a:tcPr>
                  </a:tc>
                  <a:tc>
                    <a:txBody>
                      <a:bodyPr/>
                      <a:lstStyle/>
                      <a:p>
                        <a:pPr>
                          <a:lnSpc>
                            <a:spcPct val="50000"/>
                          </a:lnSpc>
                        </a:pPr>
                        <a:endParaRPr lang="en-US"/>
                      </a:p>
                    </a:txBody>
                    <a:tcPr>
                      <a:noFill/>
                    </a:tcPr>
                  </a:tc>
                  <a:tc>
                    <a:txBody>
                      <a:bodyPr/>
                      <a:lstStyle/>
                      <a:p>
                        <a:pPr>
                          <a:lnSpc>
                            <a:spcPct val="50000"/>
                          </a:lnSpc>
                        </a:pPr>
                        <a:endParaRPr lang="en-US"/>
                      </a:p>
                    </a:txBody>
                    <a:tcPr>
                      <a:noFill/>
                    </a:tcPr>
                  </a:tc>
                </a:tr>
                <a:tr h="228600">
                  <a:tc>
                    <a:txBody>
                      <a:bodyPr/>
                      <a:lstStyle/>
                      <a:p>
                        <a:pPr>
                          <a:lnSpc>
                            <a:spcPct val="50000"/>
                          </a:lnSpc>
                        </a:pPr>
                        <a:endParaRPr lang="en-US" dirty="0"/>
                      </a:p>
                    </a:txBody>
                    <a:tcPr>
                      <a:noFill/>
                    </a:tcPr>
                  </a:tc>
                  <a:tc>
                    <a:txBody>
                      <a:bodyPr/>
                      <a:lstStyle/>
                      <a:p>
                        <a:pPr>
                          <a:lnSpc>
                            <a:spcPct val="50000"/>
                          </a:lnSpc>
                        </a:pPr>
                        <a:endParaRPr lang="en-US" dirty="0"/>
                      </a:p>
                    </a:txBody>
                    <a:tcPr>
                      <a:noFill/>
                    </a:tcPr>
                  </a:tc>
                  <a:tc>
                    <a:txBody>
                      <a:bodyPr/>
                      <a:lstStyle/>
                      <a:p>
                        <a:pPr>
                          <a:lnSpc>
                            <a:spcPct val="50000"/>
                          </a:lnSpc>
                        </a:pPr>
                        <a:endParaRPr lang="en-US" dirty="0"/>
                      </a:p>
                    </a:txBody>
                    <a:tcPr>
                      <a:noFill/>
                    </a:tcPr>
                  </a:tc>
                </a:tr>
                <a:tr h="228600">
                  <a:tc>
                    <a:txBody>
                      <a:bodyPr/>
                      <a:lstStyle/>
                      <a:p>
                        <a:pPr>
                          <a:lnSpc>
                            <a:spcPct val="50000"/>
                          </a:lnSpc>
                        </a:pPr>
                        <a:endParaRPr lang="en-US" dirty="0"/>
                      </a:p>
                    </a:txBody>
                    <a:tcPr>
                      <a:solidFill>
                        <a:srgbClr val="FF0000"/>
                      </a:solidFill>
                    </a:tcPr>
                  </a:tc>
                  <a:tc>
                    <a:txBody>
                      <a:bodyPr/>
                      <a:lstStyle/>
                      <a:p>
                        <a:pPr>
                          <a:lnSpc>
                            <a:spcPct val="50000"/>
                          </a:lnSpc>
                        </a:pPr>
                        <a:endParaRPr lang="en-US" dirty="0"/>
                      </a:p>
                    </a:txBody>
                    <a:tcPr>
                      <a:solidFill>
                        <a:srgbClr val="FF0000"/>
                      </a:solidFill>
                    </a:tcPr>
                  </a:tc>
                  <a:tc>
                    <a:txBody>
                      <a:bodyPr/>
                      <a:lstStyle/>
                      <a:p>
                        <a:pPr>
                          <a:lnSpc>
                            <a:spcPct val="50000"/>
                          </a:lnSpc>
                        </a:pPr>
                        <a:endParaRPr lang="en-US" dirty="0"/>
                      </a:p>
                    </a:txBody>
                    <a:tcPr>
                      <a:solidFill>
                        <a:srgbClr val="FF0000"/>
                      </a:solidFill>
                    </a:tcPr>
                  </a:tc>
                </a:tr>
                <a:tr h="228600">
                  <a:tc>
                    <a:txBody>
                      <a:bodyPr/>
                      <a:lstStyle/>
                      <a:p>
                        <a:pPr>
                          <a:lnSpc>
                            <a:spcPct val="50000"/>
                          </a:lnSpc>
                        </a:pPr>
                        <a:endParaRPr lang="en-US" dirty="0"/>
                      </a:p>
                    </a:txBody>
                    <a:tcPr>
                      <a:solidFill>
                        <a:srgbClr val="FFFFFF"/>
                      </a:solidFill>
                    </a:tcPr>
                  </a:tc>
                  <a:tc>
                    <a:txBody>
                      <a:bodyPr/>
                      <a:lstStyle/>
                      <a:p>
                        <a:pPr>
                          <a:lnSpc>
                            <a:spcPct val="50000"/>
                          </a:lnSpc>
                        </a:pPr>
                        <a:endParaRPr lang="en-US" dirty="0"/>
                      </a:p>
                    </a:txBody>
                    <a:tcPr>
                      <a:solidFill>
                        <a:srgbClr val="FFFFFF"/>
                      </a:solidFill>
                    </a:tcPr>
                  </a:tc>
                  <a:tc>
                    <a:txBody>
                      <a:bodyPr/>
                      <a:lstStyle/>
                      <a:p>
                        <a:pPr>
                          <a:lnSpc>
                            <a:spcPct val="50000"/>
                          </a:lnSpc>
                        </a:pPr>
                        <a:endParaRPr lang="en-US" dirty="0"/>
                      </a:p>
                    </a:txBody>
                    <a:tcPr>
                      <a:solidFill>
                        <a:srgbClr val="FFFFFF"/>
                      </a:solidFill>
                    </a:tcPr>
                  </a:tc>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xmlns="" val="1052129515"/>
                </p:ext>
              </p:extLst>
            </p:nvPr>
          </p:nvGraphicFramePr>
          <p:xfrm>
            <a:off x="4595714" y="1886924"/>
            <a:ext cx="624840" cy="914400"/>
          </p:xfrm>
          <a:graphic>
            <a:graphicData uri="http://schemas.openxmlformats.org/drawingml/2006/table">
              <a:tbl>
                <a:tblPr firstRow="1" bandRow="1">
                  <a:tableStyleId>{D7AC3CCA-C797-4891-BE02-D94E43425B78}</a:tableStyleId>
                </a:tblPr>
                <a:tblGrid>
                  <a:gridCol w="208280"/>
                  <a:gridCol w="208280"/>
                  <a:gridCol w="208280"/>
                </a:tblGrid>
                <a:tr h="170368">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r>
                <a:tr h="170368">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r>
                <a:tr h="170368">
                  <a:tc>
                    <a:txBody>
                      <a:bodyPr/>
                      <a:lstStyle/>
                      <a:p>
                        <a:pPr>
                          <a:lnSpc>
                            <a:spcPct val="50000"/>
                          </a:lnSpc>
                        </a:pPr>
                        <a:endParaRPr lang="en-US"/>
                      </a:p>
                    </a:txBody>
                    <a:tcPr>
                      <a:solidFill>
                        <a:schemeClr val="bg1">
                          <a:lumMod val="85000"/>
                        </a:schemeClr>
                      </a:solidFill>
                    </a:tcPr>
                  </a:tc>
                  <a:tc>
                    <a:txBody>
                      <a:bodyPr/>
                      <a:lstStyle/>
                      <a:p>
                        <a:pPr>
                          <a:lnSpc>
                            <a:spcPct val="50000"/>
                          </a:lnSpc>
                        </a:pPr>
                        <a:endParaRPr lang="en-US"/>
                      </a:p>
                    </a:txBody>
                    <a:tcPr>
                      <a:solidFill>
                        <a:schemeClr val="bg1">
                          <a:lumMod val="85000"/>
                        </a:schemeClr>
                      </a:solidFill>
                    </a:tcPr>
                  </a:tc>
                  <a:tc>
                    <a:txBody>
                      <a:bodyPr/>
                      <a:lstStyle/>
                      <a:p>
                        <a:pPr>
                          <a:lnSpc>
                            <a:spcPct val="50000"/>
                          </a:lnSpc>
                        </a:pPr>
                        <a:endParaRPr lang="en-US"/>
                      </a:p>
                    </a:txBody>
                    <a:tcPr>
                      <a:solidFill>
                        <a:schemeClr val="bg1">
                          <a:lumMod val="85000"/>
                        </a:schemeClr>
                      </a:solidFill>
                    </a:tcPr>
                  </a:tc>
                </a:tr>
                <a:tr h="170368">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c>
                    <a:txBody>
                      <a:bodyPr/>
                      <a:lstStyle/>
                      <a:p>
                        <a:pPr>
                          <a:lnSpc>
                            <a:spcPct val="50000"/>
                          </a:lnSpc>
                        </a:pPr>
                        <a:endParaRPr lang="en-US" dirty="0"/>
                      </a:p>
                    </a:txBody>
                    <a:tcPr>
                      <a:solidFill>
                        <a:schemeClr val="bg1">
                          <a:lumMod val="85000"/>
                        </a:schemeClr>
                      </a:solidFill>
                    </a:tcPr>
                  </a:tc>
                </a:tr>
              </a:tbl>
            </a:graphicData>
          </a:graphic>
        </p:graphicFrame>
        <p:pic>
          <p:nvPicPr>
            <p:cNvPr id="11" name="Picture 10"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26217" y="2267421"/>
              <a:ext cx="177800" cy="76200"/>
            </a:xfrm>
            <a:prstGeom prst="rect">
              <a:avLst/>
            </a:prstGeom>
          </p:spPr>
        </p:pic>
        <p:pic>
          <p:nvPicPr>
            <p:cNvPr id="12" name="Picture 11" descr="latex-image-1.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94614" y="2248371"/>
              <a:ext cx="177800" cy="190500"/>
            </a:xfrm>
            <a:prstGeom prst="rect">
              <a:avLst/>
            </a:prstGeom>
          </p:spPr>
        </p:pic>
        <p:pic>
          <p:nvPicPr>
            <p:cNvPr id="15" name="Picture 14"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569869" y="2198313"/>
              <a:ext cx="228600" cy="215900"/>
            </a:xfrm>
            <a:prstGeom prst="rect">
              <a:avLst/>
            </a:prstGeom>
          </p:spPr>
        </p:pic>
        <p:pic>
          <p:nvPicPr>
            <p:cNvPr id="16" name="Picture 15" descr="latex-image-1.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719442" y="2197571"/>
              <a:ext cx="254000" cy="215900"/>
            </a:xfrm>
            <a:prstGeom prst="rect">
              <a:avLst/>
            </a:prstGeom>
          </p:spPr>
        </p:pic>
        <p:pic>
          <p:nvPicPr>
            <p:cNvPr id="17" name="Picture 16" descr="latex-image-1.pdf"/>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781576" y="2209900"/>
              <a:ext cx="254000" cy="215900"/>
            </a:xfrm>
            <a:prstGeom prst="rect">
              <a:avLst/>
            </a:prstGeom>
          </p:spPr>
        </p:pic>
        <p:pic>
          <p:nvPicPr>
            <p:cNvPr id="18" name="Picture 17" descr="latex-image-1.pdf"/>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29280" y="2198684"/>
              <a:ext cx="266700" cy="215900"/>
            </a:xfrm>
            <a:prstGeom prst="rect">
              <a:avLst/>
            </a:prstGeom>
          </p:spPr>
        </p:pic>
      </p:grpSp>
      <p:grpSp>
        <p:nvGrpSpPr>
          <p:cNvPr id="99" name="Group 98"/>
          <p:cNvGrpSpPr/>
          <p:nvPr/>
        </p:nvGrpSpPr>
        <p:grpSpPr>
          <a:xfrm>
            <a:off x="758231" y="3529287"/>
            <a:ext cx="3920943" cy="769893"/>
            <a:chOff x="758231" y="3529287"/>
            <a:chExt cx="3920943" cy="769893"/>
          </a:xfrm>
        </p:grpSpPr>
        <p:sp>
          <p:nvSpPr>
            <p:cNvPr id="22" name="Oval 21"/>
            <p:cNvSpPr/>
            <p:nvPr/>
          </p:nvSpPr>
          <p:spPr>
            <a:xfrm>
              <a:off x="1622283" y="3553945"/>
              <a:ext cx="255591" cy="452006"/>
            </a:xfrm>
            <a:prstGeom prst="ellipse">
              <a:avLst/>
            </a:prstGeom>
            <a:no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58231" y="3960626"/>
              <a:ext cx="2136613" cy="338554"/>
            </a:xfrm>
            <a:prstGeom prst="rect">
              <a:avLst/>
            </a:prstGeom>
            <a:noFill/>
          </p:spPr>
          <p:txBody>
            <a:bodyPr wrap="square" rtlCol="0">
              <a:spAutoFit/>
            </a:bodyPr>
            <a:lstStyle/>
            <a:p>
              <a:pPr algn="ctr"/>
              <a:r>
                <a:rPr lang="en-US" sz="1600" dirty="0" smtClean="0">
                  <a:latin typeface="Arial Narrow"/>
                  <a:cs typeface="Arial Narrow"/>
                </a:rPr>
                <a:t>Row </a:t>
              </a:r>
              <a:r>
                <a:rPr lang="en-US" sz="1600" dirty="0" err="1" smtClean="0">
                  <a:latin typeface="Arial Narrow"/>
                  <a:cs typeface="Arial Narrow"/>
                </a:rPr>
                <a:t>sparsity</a:t>
              </a:r>
              <a:endParaRPr lang="en-US" sz="1600" dirty="0">
                <a:latin typeface="Arial Narrow"/>
                <a:cs typeface="Arial Narrow"/>
              </a:endParaRPr>
            </a:p>
          </p:txBody>
        </p:sp>
        <p:sp>
          <p:nvSpPr>
            <p:cNvPr id="24" name="Oval 23"/>
            <p:cNvSpPr/>
            <p:nvPr/>
          </p:nvSpPr>
          <p:spPr>
            <a:xfrm>
              <a:off x="4012954" y="3529287"/>
              <a:ext cx="255591" cy="452006"/>
            </a:xfrm>
            <a:prstGeom prst="ellipse">
              <a:avLst/>
            </a:prstGeom>
            <a:no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879904" y="3960626"/>
              <a:ext cx="1799270" cy="338554"/>
            </a:xfrm>
            <a:prstGeom prst="rect">
              <a:avLst/>
            </a:prstGeom>
            <a:noFill/>
          </p:spPr>
          <p:txBody>
            <a:bodyPr wrap="square" rtlCol="0">
              <a:spAutoFit/>
            </a:bodyPr>
            <a:lstStyle/>
            <a:p>
              <a:pPr algn="ctr"/>
              <a:r>
                <a:rPr lang="en-US" sz="1600" dirty="0" smtClean="0">
                  <a:solidFill>
                    <a:srgbClr val="000000"/>
                  </a:solidFill>
                  <a:latin typeface="Arial Narrow"/>
                  <a:cs typeface="Arial Narrow"/>
                </a:rPr>
                <a:t>Temporal correlation</a:t>
              </a:r>
              <a:endParaRPr lang="en-US" sz="1600" dirty="0">
                <a:solidFill>
                  <a:srgbClr val="000000"/>
                </a:solidFill>
                <a:latin typeface="Arial Narrow"/>
                <a:cs typeface="Arial Narrow"/>
              </a:endParaRPr>
            </a:p>
          </p:txBody>
        </p:sp>
      </p:grpSp>
      <p:sp>
        <p:nvSpPr>
          <p:cNvPr id="33" name="TextBox 32"/>
          <p:cNvSpPr txBox="1"/>
          <p:nvPr/>
        </p:nvSpPr>
        <p:spPr>
          <a:xfrm>
            <a:off x="686025" y="6086865"/>
            <a:ext cx="5094463" cy="584776"/>
          </a:xfrm>
          <a:prstGeom prst="rect">
            <a:avLst/>
          </a:prstGeom>
          <a:noFill/>
        </p:spPr>
        <p:txBody>
          <a:bodyPr wrap="none" rtlCol="0">
            <a:spAutoFit/>
          </a:bodyPr>
          <a:lstStyle/>
          <a:p>
            <a:r>
              <a:rPr lang="en-US" sz="1600" dirty="0" smtClean="0">
                <a:latin typeface="Arial Narrow"/>
                <a:cs typeface="Arial Narrow"/>
              </a:rPr>
              <a:t>IG - Inverse Gamma distribution;  IW - Inverse </a:t>
            </a:r>
            <a:r>
              <a:rPr lang="en-US" sz="1600" dirty="0" err="1" smtClean="0">
                <a:latin typeface="Arial Narrow"/>
                <a:cs typeface="Arial Narrow"/>
              </a:rPr>
              <a:t>Wishart</a:t>
            </a:r>
            <a:r>
              <a:rPr lang="en-US" sz="1600" dirty="0" smtClean="0">
                <a:latin typeface="Arial Narrow"/>
                <a:cs typeface="Arial Narrow"/>
              </a:rPr>
              <a:t> distribution</a:t>
            </a:r>
          </a:p>
          <a:p>
            <a:r>
              <a:rPr lang="en-US" sz="1600" dirty="0" smtClean="0">
                <a:latin typeface="Arial Narrow"/>
                <a:cs typeface="Arial Narrow"/>
              </a:rPr>
              <a:t>EM - Expectation maximization</a:t>
            </a:r>
            <a:endParaRPr lang="en-US" sz="1600" dirty="0">
              <a:latin typeface="Arial Narrow"/>
              <a:cs typeface="Arial Narrow"/>
            </a:endParaRPr>
          </a:p>
        </p:txBody>
      </p:sp>
      <p:sp>
        <p:nvSpPr>
          <p:cNvPr id="46" name="Rounded Rectangle 45"/>
          <p:cNvSpPr/>
          <p:nvPr/>
        </p:nvSpPr>
        <p:spPr>
          <a:xfrm>
            <a:off x="2267314" y="4883024"/>
            <a:ext cx="451853" cy="850900"/>
          </a:xfrm>
          <a:prstGeom prst="round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7" name="Group 116"/>
          <p:cNvGrpSpPr/>
          <p:nvPr/>
        </p:nvGrpSpPr>
        <p:grpSpPr>
          <a:xfrm>
            <a:off x="2493241" y="4073587"/>
            <a:ext cx="5858422" cy="2446249"/>
            <a:chOff x="2493241" y="4073587"/>
            <a:chExt cx="5858422" cy="2446249"/>
          </a:xfrm>
        </p:grpSpPr>
        <p:sp>
          <p:nvSpPr>
            <p:cNvPr id="54" name="Rectangle 53"/>
            <p:cNvSpPr/>
            <p:nvPr/>
          </p:nvSpPr>
          <p:spPr>
            <a:xfrm>
              <a:off x="7070573" y="4073587"/>
              <a:ext cx="1268390" cy="10661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Narrow"/>
                  <a:cs typeface="Arial Narrow"/>
                </a:rPr>
                <a:t>Diversity Receiver</a:t>
              </a:r>
              <a:endParaRPr lang="en-US" dirty="0">
                <a:solidFill>
                  <a:schemeClr val="tx1"/>
                </a:solidFill>
                <a:latin typeface="Arial Narrow"/>
                <a:cs typeface="Arial Narrow"/>
              </a:endParaRPr>
            </a:p>
          </p:txBody>
        </p:sp>
        <p:cxnSp>
          <p:nvCxnSpPr>
            <p:cNvPr id="98" name="Elbow Connector 97"/>
            <p:cNvCxnSpPr>
              <a:stCxn id="54" idx="3"/>
              <a:endCxn id="106" idx="3"/>
            </p:cNvCxnSpPr>
            <p:nvPr/>
          </p:nvCxnSpPr>
          <p:spPr>
            <a:xfrm>
              <a:off x="8338963" y="4606678"/>
              <a:ext cx="12700" cy="1380067"/>
            </a:xfrm>
            <a:prstGeom prst="bentConnector3">
              <a:avLst>
                <a:gd name="adj1" fmla="val 1800000"/>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7070573" y="5453654"/>
              <a:ext cx="1268390" cy="10661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Narrow"/>
                  <a:cs typeface="Arial Narrow"/>
                </a:rPr>
                <a:t>Slicing Error Estimation</a:t>
              </a:r>
              <a:endParaRPr lang="en-US" dirty="0">
                <a:solidFill>
                  <a:schemeClr val="tx1"/>
                </a:solidFill>
                <a:latin typeface="Arial Narrow"/>
                <a:cs typeface="Arial Narrow"/>
              </a:endParaRPr>
            </a:p>
          </p:txBody>
        </p:sp>
        <p:cxnSp>
          <p:nvCxnSpPr>
            <p:cNvPr id="114" name="Elbow Connector 113"/>
            <p:cNvCxnSpPr>
              <a:stCxn id="106" idx="1"/>
              <a:endCxn id="46" idx="2"/>
            </p:cNvCxnSpPr>
            <p:nvPr/>
          </p:nvCxnSpPr>
          <p:spPr>
            <a:xfrm rot="10800000">
              <a:off x="2493241" y="5733925"/>
              <a:ext cx="4577332" cy="252821"/>
            </a:xfrm>
            <a:prstGeom prst="bentConnector2">
              <a:avLst/>
            </a:prstGeom>
            <a:ln w="127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910607" y="3394979"/>
            <a:ext cx="2159966" cy="1888558"/>
            <a:chOff x="4910607" y="3394979"/>
            <a:chExt cx="2159966" cy="1888558"/>
          </a:xfrm>
        </p:grpSpPr>
        <p:sp>
          <p:nvSpPr>
            <p:cNvPr id="36" name="Rectangle 35"/>
            <p:cNvSpPr/>
            <p:nvPr/>
          </p:nvSpPr>
          <p:spPr>
            <a:xfrm>
              <a:off x="5365129" y="4073587"/>
              <a:ext cx="925106" cy="10661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rial Narrow"/>
                  <a:cs typeface="Arial Narrow"/>
                </a:rPr>
                <a:t>EM Updates</a:t>
              </a:r>
              <a:endParaRPr lang="en-US" dirty="0">
                <a:solidFill>
                  <a:schemeClr val="tx1"/>
                </a:solidFill>
                <a:latin typeface="Arial Narrow"/>
                <a:cs typeface="Arial Narrow"/>
              </a:endParaRPr>
            </a:p>
          </p:txBody>
        </p:sp>
        <p:cxnSp>
          <p:nvCxnSpPr>
            <p:cNvPr id="59" name="Straight Arrow Connector 58"/>
            <p:cNvCxnSpPr>
              <a:stCxn id="36" idx="3"/>
              <a:endCxn id="54" idx="1"/>
            </p:cNvCxnSpPr>
            <p:nvPr/>
          </p:nvCxnSpPr>
          <p:spPr>
            <a:xfrm>
              <a:off x="6290235" y="4606678"/>
              <a:ext cx="780338" cy="0"/>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9" name="Elbow Connector 78"/>
            <p:cNvCxnSpPr>
              <a:stCxn id="37" idx="3"/>
              <a:endCxn id="36" idx="1"/>
            </p:cNvCxnSpPr>
            <p:nvPr/>
          </p:nvCxnSpPr>
          <p:spPr>
            <a:xfrm>
              <a:off x="4928573" y="3899624"/>
              <a:ext cx="436556" cy="707054"/>
            </a:xfrm>
            <a:prstGeom prst="bentConnector3">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0" name="Elbow Connector 79"/>
            <p:cNvCxnSpPr>
              <a:stCxn id="69" idx="3"/>
              <a:endCxn id="36" idx="1"/>
            </p:cNvCxnSpPr>
            <p:nvPr/>
          </p:nvCxnSpPr>
          <p:spPr>
            <a:xfrm flipV="1">
              <a:off x="4910607" y="4606678"/>
              <a:ext cx="454522" cy="676859"/>
            </a:xfrm>
            <a:prstGeom prst="bentConnector3">
              <a:avLst>
                <a:gd name="adj1" fmla="val 52150"/>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42" name="Picture 41" descr="latex-image-1.pdf"/>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5693926" y="3394979"/>
              <a:ext cx="266700" cy="215900"/>
            </a:xfrm>
            <a:prstGeom prst="rect">
              <a:avLst/>
            </a:prstGeom>
          </p:spPr>
        </p:pic>
        <p:cxnSp>
          <p:nvCxnSpPr>
            <p:cNvPr id="43" name="Straight Arrow Connector 42"/>
            <p:cNvCxnSpPr>
              <a:endCxn id="36" idx="0"/>
            </p:cNvCxnSpPr>
            <p:nvPr/>
          </p:nvCxnSpPr>
          <p:spPr>
            <a:xfrm>
              <a:off x="5827276" y="3715243"/>
              <a:ext cx="406" cy="358344"/>
            </a:xfrm>
            <a:prstGeom prst="straightConnector1">
              <a:avLst/>
            </a:prstGeom>
            <a:ln w="127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7" name="Picture 6" descr="latex-image-1.pdf"/>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6407526" y="4331813"/>
              <a:ext cx="482600" cy="241300"/>
            </a:xfrm>
            <a:prstGeom prst="rect">
              <a:avLst/>
            </a:prstGeom>
          </p:spPr>
        </p:pic>
      </p:grpSp>
    </p:spTree>
    <p:extLst>
      <p:ext uri="{BB962C8B-B14F-4D97-AF65-F5344CB8AC3E}">
        <p14:creationId xmlns:p14="http://schemas.microsoft.com/office/powerpoint/2010/main" xmlns="" val="20736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16000490"/>
              </p:ext>
            </p:extLst>
          </p:nvPr>
        </p:nvGraphicFramePr>
        <p:xfrm>
          <a:off x="377761" y="2018950"/>
          <a:ext cx="3640667" cy="2966720"/>
        </p:xfrm>
        <a:graphic>
          <a:graphicData uri="http://schemas.openxmlformats.org/drawingml/2006/table">
            <a:tbl>
              <a:tblPr firstRow="1" bandRow="1">
                <a:tableStyleId>{6E25E649-3F16-4E02-A733-19D2CDBF48F0}</a:tableStyleId>
              </a:tblPr>
              <a:tblGrid>
                <a:gridCol w="1933223"/>
                <a:gridCol w="1707444"/>
              </a:tblGrid>
              <a:tr h="370840">
                <a:tc>
                  <a:txBody>
                    <a:bodyPr/>
                    <a:lstStyle/>
                    <a:p>
                      <a:pPr algn="ctr"/>
                      <a:r>
                        <a:rPr lang="en-US" sz="1800" dirty="0" smtClean="0">
                          <a:solidFill>
                            <a:schemeClr val="tx1"/>
                          </a:solidFill>
                          <a:latin typeface="Arial Narrow"/>
                          <a:cs typeface="Arial Narrow"/>
                        </a:rPr>
                        <a:t>Parameters</a:t>
                      </a:r>
                      <a:endParaRPr lang="en-US" sz="1800" dirty="0">
                        <a:solidFill>
                          <a:schemeClr val="tx1"/>
                        </a:solidFill>
                        <a:latin typeface="Arial Narrow"/>
                        <a:cs typeface="Arial Narrow"/>
                      </a:endParaRPr>
                    </a:p>
                  </a:txBody>
                  <a:tcPr anchor="ctr">
                    <a:gradFill flip="none" rotWithShape="1">
                      <a:gsLst>
                        <a:gs pos="0">
                          <a:schemeClr val="tx2">
                            <a:lumMod val="20000"/>
                            <a:lumOff val="80000"/>
                          </a:schemeClr>
                        </a:gs>
                        <a:gs pos="100000">
                          <a:prstClr val="white"/>
                        </a:gs>
                      </a:gsLst>
                      <a:lin ang="5400000" scaled="0"/>
                      <a:tileRect/>
                    </a:gradFill>
                  </a:tcPr>
                </a:tc>
                <a:tc>
                  <a:txBody>
                    <a:bodyPr/>
                    <a:lstStyle/>
                    <a:p>
                      <a:pPr algn="ctr"/>
                      <a:r>
                        <a:rPr lang="en-US" sz="1800" dirty="0" smtClean="0">
                          <a:solidFill>
                            <a:schemeClr val="tx1"/>
                          </a:solidFill>
                          <a:latin typeface="Arial Narrow"/>
                          <a:cs typeface="Arial Narrow"/>
                        </a:rPr>
                        <a:t>Values</a:t>
                      </a:r>
                      <a:endParaRPr lang="en-US" sz="1800" dirty="0">
                        <a:solidFill>
                          <a:schemeClr val="tx1"/>
                        </a:solidFill>
                        <a:latin typeface="Arial Narrow"/>
                        <a:cs typeface="Arial Narrow"/>
                      </a:endParaRPr>
                    </a:p>
                  </a:txBody>
                  <a:tcPr>
                    <a:gradFill flip="none" rotWithShape="1">
                      <a:gsLst>
                        <a:gs pos="0">
                          <a:schemeClr val="tx2">
                            <a:lumMod val="20000"/>
                            <a:lumOff val="80000"/>
                          </a:schemeClr>
                        </a:gs>
                        <a:gs pos="100000">
                          <a:prstClr val="white"/>
                        </a:gs>
                      </a:gsLst>
                      <a:lin ang="5400000" scaled="0"/>
                      <a:tileRect/>
                    </a:gradFill>
                  </a:tcPr>
                </a:tc>
              </a:tr>
              <a:tr h="370840">
                <a:tc>
                  <a:txBody>
                    <a:bodyPr/>
                    <a:lstStyle/>
                    <a:p>
                      <a:pPr algn="ctr"/>
                      <a:r>
                        <a:rPr lang="en-US" sz="1800" dirty="0" smtClean="0">
                          <a:solidFill>
                            <a:schemeClr val="tx1"/>
                          </a:solidFill>
                          <a:latin typeface="Arial Narrow"/>
                          <a:cs typeface="Arial Narrow"/>
                        </a:rPr>
                        <a:t>Sampling</a:t>
                      </a:r>
                      <a:r>
                        <a:rPr lang="en-US" sz="1800" baseline="0" dirty="0" smtClean="0">
                          <a:solidFill>
                            <a:schemeClr val="tx1"/>
                          </a:solidFill>
                          <a:latin typeface="Arial Narrow"/>
                          <a:cs typeface="Arial Narrow"/>
                        </a:rPr>
                        <a:t> Frequency</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400 kHz</a:t>
                      </a:r>
                      <a:endParaRPr lang="en-US" sz="1800" dirty="0">
                        <a:solidFill>
                          <a:schemeClr val="tx1"/>
                        </a:solidFill>
                        <a:latin typeface="Arial Narrow"/>
                        <a:cs typeface="Arial Narrow"/>
                      </a:endParaRPr>
                    </a:p>
                  </a:txBody>
                  <a:tcPr>
                    <a:noFill/>
                  </a:tcPr>
                </a:tc>
              </a:tr>
              <a:tr h="370840">
                <a:tc>
                  <a:txBody>
                    <a:bodyPr/>
                    <a:lstStyle/>
                    <a:p>
                      <a:pPr algn="ctr"/>
                      <a:r>
                        <a:rPr lang="en-US" sz="1800" dirty="0" smtClean="0">
                          <a:solidFill>
                            <a:schemeClr val="tx1"/>
                          </a:solidFill>
                          <a:latin typeface="Arial Narrow"/>
                          <a:cs typeface="Arial Narrow"/>
                        </a:rPr>
                        <a:t>FFT Size</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256</a:t>
                      </a:r>
                      <a:endParaRPr lang="en-US" sz="1800" dirty="0">
                        <a:solidFill>
                          <a:schemeClr val="tx1"/>
                        </a:solidFill>
                        <a:latin typeface="Arial Narrow"/>
                        <a:cs typeface="Arial Narrow"/>
                      </a:endParaRPr>
                    </a:p>
                  </a:txBody>
                  <a:tcPr>
                    <a:noFill/>
                  </a:tcPr>
                </a:tc>
              </a:tr>
              <a:tr h="370840">
                <a:tc>
                  <a:txBody>
                    <a:bodyPr/>
                    <a:lstStyle/>
                    <a:p>
                      <a:pPr algn="ctr"/>
                      <a:r>
                        <a:rPr lang="en-US" sz="1800" dirty="0" smtClean="0">
                          <a:solidFill>
                            <a:schemeClr val="tx1"/>
                          </a:solidFill>
                          <a:latin typeface="Arial Narrow"/>
                          <a:cs typeface="Arial Narrow"/>
                        </a:rPr>
                        <a:t>CP Length</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30</a:t>
                      </a:r>
                      <a:endParaRPr lang="en-US" sz="1800" dirty="0">
                        <a:solidFill>
                          <a:schemeClr val="tx1"/>
                        </a:solidFill>
                        <a:latin typeface="Arial Narrow"/>
                        <a:cs typeface="Arial Narrow"/>
                      </a:endParaRPr>
                    </a:p>
                  </a:txBody>
                  <a:tcPr>
                    <a:noFill/>
                  </a:tcPr>
                </a:tc>
              </a:tr>
              <a:tr h="370840">
                <a:tc>
                  <a:txBody>
                    <a:bodyPr/>
                    <a:lstStyle/>
                    <a:p>
                      <a:pPr algn="ctr"/>
                      <a:r>
                        <a:rPr lang="en-US" sz="1800" dirty="0" smtClean="0">
                          <a:solidFill>
                            <a:schemeClr val="tx1"/>
                          </a:solidFill>
                          <a:latin typeface="Arial Narrow"/>
                          <a:cs typeface="Arial Narrow"/>
                        </a:rPr>
                        <a:t># of Data Tones</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72</a:t>
                      </a:r>
                      <a:endParaRPr lang="en-US" sz="1800" dirty="0">
                        <a:solidFill>
                          <a:schemeClr val="tx1"/>
                        </a:solidFill>
                        <a:latin typeface="Arial Narrow"/>
                        <a:cs typeface="Arial Narrow"/>
                      </a:endParaRPr>
                    </a:p>
                  </a:txBody>
                  <a:tcPr>
                    <a:noFill/>
                  </a:tcPr>
                </a:tc>
              </a:tr>
              <a:tr h="370840">
                <a:tc>
                  <a:txBody>
                    <a:bodyPr/>
                    <a:lstStyle/>
                    <a:p>
                      <a:pPr algn="ctr"/>
                      <a:r>
                        <a:rPr lang="en-US" sz="1800" dirty="0" smtClean="0">
                          <a:solidFill>
                            <a:schemeClr val="tx1"/>
                          </a:solidFill>
                          <a:latin typeface="Arial Narrow"/>
                          <a:cs typeface="Arial Narrow"/>
                        </a:rPr>
                        <a:t>Convolutional Code</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Rate 1/2,</a:t>
                      </a:r>
                      <a:r>
                        <a:rPr lang="en-US" sz="1800" baseline="0" dirty="0" smtClean="0">
                          <a:solidFill>
                            <a:schemeClr val="tx1"/>
                          </a:solidFill>
                          <a:latin typeface="Arial Narrow"/>
                          <a:cs typeface="Arial Narrow"/>
                        </a:rPr>
                        <a:t> length 7</a:t>
                      </a:r>
                      <a:endParaRPr lang="en-US" sz="1800" dirty="0">
                        <a:solidFill>
                          <a:schemeClr val="tx1"/>
                        </a:solidFill>
                        <a:latin typeface="Arial Narrow"/>
                        <a:cs typeface="Arial Narrow"/>
                      </a:endParaRPr>
                    </a:p>
                  </a:txBody>
                  <a:tcPr>
                    <a:noFill/>
                  </a:tcPr>
                </a:tc>
              </a:tr>
              <a:tr h="370840">
                <a:tc>
                  <a:txBody>
                    <a:bodyPr/>
                    <a:lstStyle/>
                    <a:p>
                      <a:pPr algn="ctr"/>
                      <a:r>
                        <a:rPr lang="en-US" sz="1800" dirty="0" err="1" smtClean="0">
                          <a:solidFill>
                            <a:schemeClr val="tx1"/>
                          </a:solidFill>
                          <a:latin typeface="Arial Narrow"/>
                          <a:cs typeface="Arial Narrow"/>
                        </a:rPr>
                        <a:t>Interleaver</a:t>
                      </a:r>
                      <a:r>
                        <a:rPr lang="en-US" sz="1800" dirty="0" smtClean="0">
                          <a:solidFill>
                            <a:schemeClr val="tx1"/>
                          </a:solidFill>
                          <a:latin typeface="Arial Narrow"/>
                          <a:cs typeface="Arial Narrow"/>
                        </a:rPr>
                        <a:t> Size</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72 bits</a:t>
                      </a:r>
                      <a:endParaRPr lang="en-US" sz="1800" dirty="0">
                        <a:solidFill>
                          <a:schemeClr val="tx1"/>
                        </a:solidFill>
                        <a:latin typeface="Arial Narrow"/>
                        <a:cs typeface="Arial Narrow"/>
                      </a:endParaRPr>
                    </a:p>
                  </a:txBody>
                  <a:tcPr>
                    <a:noFill/>
                  </a:tcPr>
                </a:tc>
              </a:tr>
              <a:tr h="370840">
                <a:tc>
                  <a:txBody>
                    <a:bodyPr/>
                    <a:lstStyle/>
                    <a:p>
                      <a:pPr algn="ctr"/>
                      <a:r>
                        <a:rPr lang="en-US" sz="1800" dirty="0" smtClean="0">
                          <a:solidFill>
                            <a:schemeClr val="tx1"/>
                          </a:solidFill>
                          <a:latin typeface="Arial Narrow"/>
                          <a:cs typeface="Arial Narrow"/>
                        </a:rPr>
                        <a:t>Packet</a:t>
                      </a:r>
                      <a:r>
                        <a:rPr lang="en-US" sz="1800" baseline="0" dirty="0" smtClean="0">
                          <a:solidFill>
                            <a:schemeClr val="tx1"/>
                          </a:solidFill>
                          <a:latin typeface="Arial Narrow"/>
                          <a:cs typeface="Arial Narrow"/>
                        </a:rPr>
                        <a:t> Size</a:t>
                      </a:r>
                      <a:endParaRPr lang="en-US" sz="1800" dirty="0">
                        <a:solidFill>
                          <a:schemeClr val="tx1"/>
                        </a:solidFill>
                        <a:latin typeface="Arial Narrow"/>
                        <a:cs typeface="Arial Narrow"/>
                      </a:endParaRPr>
                    </a:p>
                  </a:txBody>
                  <a:tcPr>
                    <a:noFill/>
                  </a:tcPr>
                </a:tc>
                <a:tc>
                  <a:txBody>
                    <a:bodyPr/>
                    <a:lstStyle/>
                    <a:p>
                      <a:pPr algn="ctr"/>
                      <a:r>
                        <a:rPr lang="en-US" sz="1800" dirty="0" smtClean="0">
                          <a:solidFill>
                            <a:schemeClr val="tx1"/>
                          </a:solidFill>
                          <a:latin typeface="Arial Narrow"/>
                          <a:cs typeface="Arial Narrow"/>
                        </a:rPr>
                        <a:t>256 Bytes</a:t>
                      </a:r>
                      <a:endParaRPr lang="en-US" sz="1800" dirty="0">
                        <a:solidFill>
                          <a:schemeClr val="tx1"/>
                        </a:solidFill>
                        <a:latin typeface="Arial Narrow"/>
                        <a:cs typeface="Arial Narrow"/>
                      </a:endParaRPr>
                    </a:p>
                  </a:txBody>
                  <a:tcP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087569902"/>
              </p:ext>
            </p:extLst>
          </p:nvPr>
        </p:nvGraphicFramePr>
        <p:xfrm>
          <a:off x="4608302" y="2410954"/>
          <a:ext cx="1070208" cy="365760"/>
        </p:xfrm>
        <a:graphic>
          <a:graphicData uri="http://schemas.openxmlformats.org/drawingml/2006/table">
            <a:tbl>
              <a:tblPr firstRow="1" bandRow="1">
                <a:tableStyleId>{16D9F66E-5EB9-4882-86FB-DCBF35E3C3E4}</a:tableStyleId>
              </a:tblPr>
              <a:tblGrid>
                <a:gridCol w="356736"/>
                <a:gridCol w="356736"/>
                <a:gridCol w="356736"/>
              </a:tblGrid>
              <a:tr h="274205">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617173931"/>
              </p:ext>
            </p:extLst>
          </p:nvPr>
        </p:nvGraphicFramePr>
        <p:xfrm>
          <a:off x="6997793" y="3762761"/>
          <a:ext cx="1067460" cy="365760"/>
        </p:xfrm>
        <a:graphic>
          <a:graphicData uri="http://schemas.openxmlformats.org/drawingml/2006/table">
            <a:tbl>
              <a:tblPr firstRow="1" bandRow="1">
                <a:tableStyleId>{16D9F66E-5EB9-4882-86FB-DCBF35E3C3E4}</a:tableStyleId>
              </a:tblPr>
              <a:tblGrid>
                <a:gridCol w="355820"/>
                <a:gridCol w="355820"/>
                <a:gridCol w="355820"/>
              </a:tblGrid>
              <a:tr h="274205">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r>
            </a:tbl>
          </a:graphicData>
        </a:graphic>
      </p:graphicFrame>
      <p:cxnSp>
        <p:nvCxnSpPr>
          <p:cNvPr id="12" name="Straight Arrow Connector 11"/>
          <p:cNvCxnSpPr/>
          <p:nvPr/>
        </p:nvCxnSpPr>
        <p:spPr>
          <a:xfrm>
            <a:off x="4824157" y="2776714"/>
            <a:ext cx="2335607" cy="986047"/>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5175143" y="2776714"/>
            <a:ext cx="2704287" cy="980454"/>
            <a:chOff x="5175143" y="2692048"/>
            <a:chExt cx="2704287" cy="980454"/>
          </a:xfrm>
        </p:grpSpPr>
        <p:cxnSp>
          <p:nvCxnSpPr>
            <p:cNvPr id="15" name="Straight Arrow Connector 14"/>
            <p:cNvCxnSpPr/>
            <p:nvPr/>
          </p:nvCxnSpPr>
          <p:spPr>
            <a:xfrm>
              <a:off x="5175143" y="2692048"/>
              <a:ext cx="2393843" cy="980454"/>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29749" y="2692048"/>
              <a:ext cx="2349681" cy="980454"/>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4441764" y="2316384"/>
            <a:ext cx="463653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14656" y="1950810"/>
            <a:ext cx="1385791" cy="400110"/>
          </a:xfrm>
          <a:prstGeom prst="rect">
            <a:avLst/>
          </a:prstGeom>
          <a:noFill/>
        </p:spPr>
        <p:txBody>
          <a:bodyPr wrap="none" rtlCol="0">
            <a:spAutoFit/>
          </a:bodyPr>
          <a:lstStyle/>
          <a:p>
            <a:r>
              <a:rPr lang="en-US" sz="2000" dirty="0" smtClean="0">
                <a:latin typeface="Bell MT"/>
                <a:cs typeface="Bell MT"/>
              </a:rPr>
              <a:t>Subcarriers</a:t>
            </a:r>
            <a:endParaRPr lang="en-US" sz="2000" dirty="0">
              <a:latin typeface="Bell MT"/>
              <a:cs typeface="Bell MT"/>
            </a:endParaRPr>
          </a:p>
        </p:txBody>
      </p:sp>
      <p:cxnSp>
        <p:nvCxnSpPr>
          <p:cNvPr id="23" name="Straight Arrow Connector 22"/>
          <p:cNvCxnSpPr/>
          <p:nvPr/>
        </p:nvCxnSpPr>
        <p:spPr>
          <a:xfrm>
            <a:off x="4441764" y="2316384"/>
            <a:ext cx="0" cy="204063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72432" y="4289229"/>
            <a:ext cx="1886604" cy="400110"/>
          </a:xfrm>
          <a:prstGeom prst="rect">
            <a:avLst/>
          </a:prstGeom>
          <a:noFill/>
        </p:spPr>
        <p:txBody>
          <a:bodyPr wrap="none" rtlCol="0">
            <a:spAutoFit/>
          </a:bodyPr>
          <a:lstStyle/>
          <a:p>
            <a:r>
              <a:rPr lang="en-US" sz="2000" dirty="0" smtClean="0">
                <a:latin typeface="Bell MT"/>
                <a:cs typeface="Bell MT"/>
              </a:rPr>
              <a:t>OFDM symbols</a:t>
            </a:r>
            <a:endParaRPr lang="en-US" sz="2000" dirty="0">
              <a:latin typeface="Bell MT"/>
              <a:cs typeface="Bell MT"/>
            </a:endParaRPr>
          </a:p>
        </p:txBody>
      </p:sp>
      <p:grpSp>
        <p:nvGrpSpPr>
          <p:cNvPr id="71" name="Group 70"/>
          <p:cNvGrpSpPr/>
          <p:nvPr/>
        </p:nvGrpSpPr>
        <p:grpSpPr>
          <a:xfrm>
            <a:off x="4246514" y="2410954"/>
            <a:ext cx="2745931" cy="1349071"/>
            <a:chOff x="4246514" y="2326288"/>
            <a:chExt cx="2745931" cy="1349071"/>
          </a:xfrm>
        </p:grpSpPr>
        <p:cxnSp>
          <p:nvCxnSpPr>
            <p:cNvPr id="26" name="Straight Arrow Connector 25"/>
            <p:cNvCxnSpPr/>
            <p:nvPr/>
          </p:nvCxnSpPr>
          <p:spPr>
            <a:xfrm>
              <a:off x="4246514" y="2326288"/>
              <a:ext cx="3617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80243" y="3672502"/>
              <a:ext cx="2712202"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341295" y="2326288"/>
              <a:ext cx="1" cy="134907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rot="5400000">
            <a:off x="4641663" y="3002447"/>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grpSp>
        <p:nvGrpSpPr>
          <p:cNvPr id="70" name="Group 69"/>
          <p:cNvGrpSpPr/>
          <p:nvPr/>
        </p:nvGrpSpPr>
        <p:grpSpPr>
          <a:xfrm>
            <a:off x="4608302" y="2125015"/>
            <a:ext cx="2384143" cy="1734343"/>
            <a:chOff x="4608302" y="2040349"/>
            <a:chExt cx="2384143" cy="1734343"/>
          </a:xfrm>
        </p:grpSpPr>
        <p:cxnSp>
          <p:nvCxnSpPr>
            <p:cNvPr id="37" name="Straight Arrow Connector 36"/>
            <p:cNvCxnSpPr/>
            <p:nvPr/>
          </p:nvCxnSpPr>
          <p:spPr>
            <a:xfrm>
              <a:off x="4608302" y="2054946"/>
              <a:ext cx="1" cy="6371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992445" y="2040349"/>
              <a:ext cx="0" cy="173434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608303" y="2140243"/>
              <a:ext cx="238414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916992" y="3599462"/>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45" name="TextBox 44"/>
          <p:cNvSpPr txBox="1"/>
          <p:nvPr/>
        </p:nvSpPr>
        <p:spPr>
          <a:xfrm>
            <a:off x="8532981" y="3570012"/>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46" name="TextBox 45"/>
          <p:cNvSpPr txBox="1"/>
          <p:nvPr/>
        </p:nvSpPr>
        <p:spPr>
          <a:xfrm>
            <a:off x="6507663" y="2247259"/>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pic>
        <p:nvPicPr>
          <p:cNvPr id="57" name="Picture 56"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96499" y="2007893"/>
            <a:ext cx="228600" cy="177800"/>
          </a:xfrm>
          <a:prstGeom prst="rect">
            <a:avLst/>
          </a:prstGeom>
        </p:spPr>
      </p:pic>
      <p:pic>
        <p:nvPicPr>
          <p:cNvPr id="58" name="Picture 57"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67502" y="2960224"/>
            <a:ext cx="114300" cy="177800"/>
          </a:xfrm>
          <a:prstGeom prst="rect">
            <a:avLst/>
          </a:prstGeom>
        </p:spPr>
      </p:pic>
      <p:graphicFrame>
        <p:nvGraphicFramePr>
          <p:cNvPr id="134" name="Table 133"/>
          <p:cNvGraphicFramePr>
            <a:graphicFrameLocks noGrp="1"/>
          </p:cNvGraphicFramePr>
          <p:nvPr>
            <p:extLst>
              <p:ext uri="{D42A27DB-BD31-4B8C-83A1-F6EECF244321}">
                <p14:modId xmlns:p14="http://schemas.microsoft.com/office/powerpoint/2010/main" xmlns="" val="3906421705"/>
              </p:ext>
            </p:extLst>
          </p:nvPr>
        </p:nvGraphicFramePr>
        <p:xfrm>
          <a:off x="4601926" y="2424500"/>
          <a:ext cx="3911864" cy="365760"/>
        </p:xfrm>
        <a:graphic>
          <a:graphicData uri="http://schemas.openxmlformats.org/drawingml/2006/table">
            <a:tbl>
              <a:tblPr firstRow="1" bandRow="1">
                <a:tableStyleId>{16D9F66E-5EB9-4882-86FB-DCBF35E3C3E4}</a:tableStyleId>
              </a:tblPr>
              <a:tblGrid>
                <a:gridCol w="355624"/>
                <a:gridCol w="355624"/>
                <a:gridCol w="355624"/>
                <a:gridCol w="355624"/>
                <a:gridCol w="355624"/>
                <a:gridCol w="355624"/>
                <a:gridCol w="355624"/>
                <a:gridCol w="355624"/>
                <a:gridCol w="355624"/>
                <a:gridCol w="355624"/>
                <a:gridCol w="355624"/>
              </a:tblGrid>
              <a:tr h="274205">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r>
            </a:tbl>
          </a:graphicData>
        </a:graphic>
      </p:graphicFrame>
      <p:graphicFrame>
        <p:nvGraphicFramePr>
          <p:cNvPr id="135" name="Table 134"/>
          <p:cNvGraphicFramePr>
            <a:graphicFrameLocks noGrp="1"/>
          </p:cNvGraphicFramePr>
          <p:nvPr>
            <p:extLst>
              <p:ext uri="{D42A27DB-BD31-4B8C-83A1-F6EECF244321}">
                <p14:modId xmlns:p14="http://schemas.microsoft.com/office/powerpoint/2010/main" xmlns="" val="3066466783"/>
              </p:ext>
            </p:extLst>
          </p:nvPr>
        </p:nvGraphicFramePr>
        <p:xfrm>
          <a:off x="4606658" y="3776307"/>
          <a:ext cx="2490740" cy="365760"/>
        </p:xfrm>
        <a:graphic>
          <a:graphicData uri="http://schemas.openxmlformats.org/drawingml/2006/table">
            <a:tbl>
              <a:tblPr firstRow="1" bandRow="1">
                <a:tableStyleId>{16D9F66E-5EB9-4882-86FB-DCBF35E3C3E4}</a:tableStyleId>
              </a:tblPr>
              <a:tblGrid>
                <a:gridCol w="355820"/>
                <a:gridCol w="355820"/>
                <a:gridCol w="355820"/>
                <a:gridCol w="355820"/>
                <a:gridCol w="355820"/>
                <a:gridCol w="355820"/>
                <a:gridCol w="355820"/>
              </a:tblGrid>
              <a:tr h="27420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solidFill>
                  </a:tcPr>
                </a:tc>
              </a:tr>
            </a:tbl>
          </a:graphicData>
        </a:graphic>
      </p:graphicFrame>
      <p:grpSp>
        <p:nvGrpSpPr>
          <p:cNvPr id="136" name="Group 135"/>
          <p:cNvGrpSpPr/>
          <p:nvPr/>
        </p:nvGrpSpPr>
        <p:grpSpPr>
          <a:xfrm>
            <a:off x="4817781" y="2790139"/>
            <a:ext cx="2817684" cy="983432"/>
            <a:chOff x="3231307" y="3363134"/>
            <a:chExt cx="2817684" cy="983432"/>
          </a:xfrm>
        </p:grpSpPr>
        <p:cxnSp>
          <p:nvCxnSpPr>
            <p:cNvPr id="137" name="Straight Arrow Connector 136"/>
            <p:cNvCxnSpPr/>
            <p:nvPr/>
          </p:nvCxnSpPr>
          <p:spPr>
            <a:xfrm>
              <a:off x="3231307" y="3363255"/>
              <a:ext cx="1412759"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4636232" y="3363134"/>
              <a:ext cx="1412759"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5168767" y="2790139"/>
            <a:ext cx="3170717" cy="986047"/>
            <a:chOff x="6027572" y="5326719"/>
            <a:chExt cx="3170717" cy="986047"/>
          </a:xfrm>
        </p:grpSpPr>
        <p:cxnSp>
          <p:nvCxnSpPr>
            <p:cNvPr id="140" name="Straight Arrow Connector 139"/>
            <p:cNvCxnSpPr/>
            <p:nvPr/>
          </p:nvCxnSpPr>
          <p:spPr>
            <a:xfrm>
              <a:off x="6027572" y="5326840"/>
              <a:ext cx="1411186"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382178" y="5326840"/>
              <a:ext cx="1411185"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7432497" y="5326719"/>
              <a:ext cx="1411186" cy="986047"/>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7787103" y="5326719"/>
              <a:ext cx="1411186" cy="98331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6" name="Straight Arrow Connector 145"/>
          <p:cNvCxnSpPr/>
          <p:nvPr/>
        </p:nvCxnSpPr>
        <p:spPr>
          <a:xfrm>
            <a:off x="4435388" y="2329930"/>
            <a:ext cx="463653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7708280" y="1964356"/>
            <a:ext cx="1385791" cy="400110"/>
          </a:xfrm>
          <a:prstGeom prst="rect">
            <a:avLst/>
          </a:prstGeom>
          <a:noFill/>
        </p:spPr>
        <p:txBody>
          <a:bodyPr wrap="none" rtlCol="0">
            <a:spAutoFit/>
          </a:bodyPr>
          <a:lstStyle/>
          <a:p>
            <a:r>
              <a:rPr lang="en-US" sz="2000" dirty="0" smtClean="0">
                <a:latin typeface="Bell MT"/>
                <a:cs typeface="Bell MT"/>
              </a:rPr>
              <a:t>Subcarriers</a:t>
            </a:r>
            <a:endParaRPr lang="en-US" sz="2000" dirty="0">
              <a:latin typeface="Bell MT"/>
              <a:cs typeface="Bell MT"/>
            </a:endParaRPr>
          </a:p>
        </p:txBody>
      </p:sp>
      <p:cxnSp>
        <p:nvCxnSpPr>
          <p:cNvPr id="148" name="Straight Arrow Connector 147"/>
          <p:cNvCxnSpPr/>
          <p:nvPr/>
        </p:nvCxnSpPr>
        <p:spPr>
          <a:xfrm>
            <a:off x="4435388" y="2329930"/>
            <a:ext cx="0" cy="204063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4273381" y="4317722"/>
            <a:ext cx="1886604" cy="400110"/>
          </a:xfrm>
          <a:prstGeom prst="rect">
            <a:avLst/>
          </a:prstGeom>
          <a:noFill/>
        </p:spPr>
        <p:txBody>
          <a:bodyPr wrap="none" rtlCol="0">
            <a:spAutoFit/>
          </a:bodyPr>
          <a:lstStyle/>
          <a:p>
            <a:r>
              <a:rPr lang="en-US" sz="2000" dirty="0" smtClean="0">
                <a:latin typeface="Bell MT"/>
                <a:cs typeface="Bell MT"/>
              </a:rPr>
              <a:t>OFDM symbols</a:t>
            </a:r>
            <a:endParaRPr lang="en-US" sz="2000" dirty="0">
              <a:latin typeface="Bell MT"/>
              <a:cs typeface="Bell MT"/>
            </a:endParaRPr>
          </a:p>
        </p:txBody>
      </p:sp>
      <p:grpSp>
        <p:nvGrpSpPr>
          <p:cNvPr id="175" name="Group 174"/>
          <p:cNvGrpSpPr/>
          <p:nvPr/>
        </p:nvGrpSpPr>
        <p:grpSpPr>
          <a:xfrm>
            <a:off x="4240138" y="2424500"/>
            <a:ext cx="1893502" cy="1351807"/>
            <a:chOff x="5098943" y="4961080"/>
            <a:chExt cx="1893502" cy="1351807"/>
          </a:xfrm>
        </p:grpSpPr>
        <p:cxnSp>
          <p:nvCxnSpPr>
            <p:cNvPr id="151" name="Straight Arrow Connector 150"/>
            <p:cNvCxnSpPr/>
            <p:nvPr/>
          </p:nvCxnSpPr>
          <p:spPr>
            <a:xfrm>
              <a:off x="5098943" y="4961080"/>
              <a:ext cx="36178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5098943" y="6310031"/>
              <a:ext cx="1893502" cy="285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5193724" y="4961080"/>
              <a:ext cx="1" cy="134907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rot="5400000">
            <a:off x="4635287" y="3015993"/>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156" name="TextBox 155"/>
          <p:cNvSpPr txBox="1"/>
          <p:nvPr/>
        </p:nvSpPr>
        <p:spPr>
          <a:xfrm rot="5400000">
            <a:off x="8418598" y="3017692"/>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grpSp>
        <p:nvGrpSpPr>
          <p:cNvPr id="174" name="Group 173"/>
          <p:cNvGrpSpPr/>
          <p:nvPr/>
        </p:nvGrpSpPr>
        <p:grpSpPr>
          <a:xfrm>
            <a:off x="4601926" y="2140275"/>
            <a:ext cx="2851292" cy="1747226"/>
            <a:chOff x="5460731" y="4676855"/>
            <a:chExt cx="2851292" cy="1747226"/>
          </a:xfrm>
        </p:grpSpPr>
        <p:cxnSp>
          <p:nvCxnSpPr>
            <p:cNvPr id="158" name="Straight Arrow Connector 157"/>
            <p:cNvCxnSpPr/>
            <p:nvPr/>
          </p:nvCxnSpPr>
          <p:spPr>
            <a:xfrm>
              <a:off x="5460731" y="4689738"/>
              <a:ext cx="1" cy="6371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6883197" y="4689738"/>
              <a:ext cx="0" cy="173434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5460731" y="4775035"/>
              <a:ext cx="1422467"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8307292" y="4676855"/>
              <a:ext cx="0" cy="42437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6889556" y="4778406"/>
              <a:ext cx="1422467"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5" name="TextBox 164"/>
          <p:cNvSpPr txBox="1"/>
          <p:nvPr/>
        </p:nvSpPr>
        <p:spPr>
          <a:xfrm>
            <a:off x="4910616" y="3613008"/>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166" name="TextBox 165"/>
          <p:cNvSpPr txBox="1"/>
          <p:nvPr/>
        </p:nvSpPr>
        <p:spPr>
          <a:xfrm>
            <a:off x="7277805" y="3629017"/>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sp>
        <p:nvSpPr>
          <p:cNvPr id="167" name="TextBox 166"/>
          <p:cNvSpPr txBox="1"/>
          <p:nvPr/>
        </p:nvSpPr>
        <p:spPr>
          <a:xfrm>
            <a:off x="6501287" y="2260805"/>
            <a:ext cx="543739" cy="523220"/>
          </a:xfrm>
          <a:prstGeom prst="rect">
            <a:avLst/>
          </a:prstGeom>
          <a:noFill/>
        </p:spPr>
        <p:txBody>
          <a:bodyPr wrap="none" rtlCol="0">
            <a:spAutoFit/>
          </a:bodyPr>
          <a:lstStyle/>
          <a:p>
            <a:r>
              <a:rPr lang="en-US" sz="2800" dirty="0" smtClean="0">
                <a:latin typeface="Arial"/>
                <a:cs typeface="Arial"/>
              </a:rPr>
              <a:t>…</a:t>
            </a:r>
            <a:endParaRPr lang="en-US" sz="2800" dirty="0">
              <a:latin typeface="Arial"/>
              <a:cs typeface="Arial"/>
            </a:endParaRPr>
          </a:p>
        </p:txBody>
      </p:sp>
      <p:pic>
        <p:nvPicPr>
          <p:cNvPr id="171" name="Picture 170"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64045" y="3004853"/>
            <a:ext cx="114300" cy="177800"/>
          </a:xfrm>
          <a:prstGeom prst="rect">
            <a:avLst/>
          </a:prstGeom>
        </p:spPr>
      </p:pic>
      <p:pic>
        <p:nvPicPr>
          <p:cNvPr id="172" name="Picture 171"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57467" y="2023426"/>
            <a:ext cx="215900" cy="165100"/>
          </a:xfrm>
          <a:prstGeom prst="rect">
            <a:avLst/>
          </a:prstGeom>
        </p:spPr>
      </p:pic>
      <p:pic>
        <p:nvPicPr>
          <p:cNvPr id="173" name="Picture 172"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73692" y="2031619"/>
            <a:ext cx="215900" cy="165100"/>
          </a:xfrm>
          <a:prstGeom prst="rect">
            <a:avLst/>
          </a:prstGeom>
        </p:spPr>
      </p:pic>
      <p:sp>
        <p:nvSpPr>
          <p:cNvPr id="177" name="TextBox 176"/>
          <p:cNvSpPr txBox="1"/>
          <p:nvPr/>
        </p:nvSpPr>
        <p:spPr>
          <a:xfrm>
            <a:off x="1307937" y="1406481"/>
            <a:ext cx="2008207" cy="400110"/>
          </a:xfrm>
          <a:prstGeom prst="rect">
            <a:avLst/>
          </a:prstGeom>
          <a:noFill/>
        </p:spPr>
        <p:txBody>
          <a:bodyPr wrap="none" rtlCol="0">
            <a:spAutoFit/>
          </a:bodyPr>
          <a:lstStyle/>
          <a:p>
            <a:r>
              <a:rPr lang="en-US" sz="2000" dirty="0" smtClean="0">
                <a:latin typeface="Arial Narrow"/>
                <a:cs typeface="Arial Narrow"/>
              </a:rPr>
              <a:t>System parameters</a:t>
            </a:r>
            <a:endParaRPr lang="en-US" sz="2000" dirty="0">
              <a:latin typeface="Arial Narrow"/>
              <a:cs typeface="Arial Narrow"/>
            </a:endParaRPr>
          </a:p>
        </p:txBody>
      </p:sp>
      <p:sp>
        <p:nvSpPr>
          <p:cNvPr id="179" name="TextBox 178"/>
          <p:cNvSpPr txBox="1"/>
          <p:nvPr/>
        </p:nvSpPr>
        <p:spPr>
          <a:xfrm>
            <a:off x="4787598" y="1406481"/>
            <a:ext cx="3628492" cy="400110"/>
          </a:xfrm>
          <a:prstGeom prst="rect">
            <a:avLst/>
          </a:prstGeom>
          <a:noFill/>
        </p:spPr>
        <p:txBody>
          <a:bodyPr wrap="none" rtlCol="0">
            <a:spAutoFit/>
          </a:bodyPr>
          <a:lstStyle/>
          <a:p>
            <a:r>
              <a:rPr lang="en-US" sz="2000" dirty="0" smtClean="0">
                <a:latin typeface="Arial Narrow"/>
                <a:cs typeface="Arial Narrow"/>
              </a:rPr>
              <a:t>Time-Frequency modulation diversity</a:t>
            </a:r>
            <a:endParaRPr lang="en-US" sz="2000" dirty="0">
              <a:latin typeface="Arial Narrow"/>
              <a:cs typeface="Arial Narrow"/>
            </a:endParaRPr>
          </a:p>
        </p:txBody>
      </p:sp>
    </p:spTree>
    <p:extLst>
      <p:ext uri="{BB962C8B-B14F-4D97-AF65-F5344CB8AC3E}">
        <p14:creationId xmlns:p14="http://schemas.microsoft.com/office/powerpoint/2010/main" xmlns="" val="199667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0" grpId="0"/>
      <p:bldP spid="44" grpId="0"/>
      <p:bldP spid="45" grpId="0"/>
      <p:bldP spid="46" grpId="0"/>
      <p:bldP spid="147" grpId="0"/>
      <p:bldP spid="149" grpId="0"/>
      <p:bldP spid="155" grpId="0"/>
      <p:bldP spid="156" grpId="0"/>
      <p:bldP spid="165" grpId="0"/>
      <p:bldP spid="166" grpId="0"/>
      <p:bldP spid="1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p>
        </p:txBody>
      </p:sp>
      <p:sp>
        <p:nvSpPr>
          <p:cNvPr id="4" name="Slide Number Placeholder 3"/>
          <p:cNvSpPr>
            <a:spLocks noGrp="1"/>
          </p:cNvSpPr>
          <p:nvPr>
            <p:ph type="sldNum" sz="quarter" idx="12"/>
          </p:nvPr>
        </p:nvSpPr>
        <p:spPr/>
        <p:txBody>
          <a:bodyPr/>
          <a:lstStyle/>
          <a:p>
            <a:fld id="{CB43ADCC-673B-EF4A-8B2D-B090A931D133}" type="slidenum">
              <a:rPr lang="en-US" smtClean="0"/>
              <a:pPr/>
              <a:t>31</a:t>
            </a:fld>
            <a:endParaRPr lang="en-US"/>
          </a:p>
        </p:txBody>
      </p:sp>
      <p:pic>
        <p:nvPicPr>
          <p:cNvPr id="7" name="Picture 6" descr="for_presentation.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10231" y="1067227"/>
            <a:ext cx="6075298" cy="5506547"/>
          </a:xfrm>
          <a:prstGeom prst="rect">
            <a:avLst/>
          </a:prstGeom>
        </p:spPr>
      </p:pic>
      <p:cxnSp>
        <p:nvCxnSpPr>
          <p:cNvPr id="5" name="Straight Arrow Connector 4"/>
          <p:cNvCxnSpPr/>
          <p:nvPr/>
        </p:nvCxnSpPr>
        <p:spPr>
          <a:xfrm flipV="1">
            <a:off x="5438588" y="1912471"/>
            <a:ext cx="0" cy="1763058"/>
          </a:xfrm>
          <a:prstGeom prst="straightConnector1">
            <a:avLst/>
          </a:prstGeom>
          <a:ln w="12700" cmpd="sng">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183529" y="3675529"/>
            <a:ext cx="1255059" cy="0"/>
          </a:xfrm>
          <a:prstGeom prst="straightConnector1">
            <a:avLst/>
          </a:prstGeom>
          <a:ln w="12700" cmpd="sng">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83414" y="2644589"/>
            <a:ext cx="814045" cy="400110"/>
          </a:xfrm>
          <a:prstGeom prst="rect">
            <a:avLst/>
          </a:prstGeom>
          <a:noFill/>
        </p:spPr>
        <p:txBody>
          <a:bodyPr wrap="none" rtlCol="0">
            <a:spAutoFit/>
          </a:bodyPr>
          <a:lstStyle/>
          <a:p>
            <a:r>
              <a:rPr lang="en-US" sz="2000" i="1" dirty="0" smtClean="0">
                <a:latin typeface="Arial Narrow"/>
                <a:cs typeface="Arial Narrow"/>
              </a:rPr>
              <a:t>&gt;100x</a:t>
            </a:r>
            <a:endParaRPr lang="en-US" sz="2000" i="1" dirty="0">
              <a:latin typeface="Arial Narrow"/>
              <a:cs typeface="Arial Narrow"/>
            </a:endParaRPr>
          </a:p>
        </p:txBody>
      </p:sp>
      <p:sp>
        <p:nvSpPr>
          <p:cNvPr id="11" name="TextBox 10"/>
          <p:cNvSpPr txBox="1"/>
          <p:nvPr/>
        </p:nvSpPr>
        <p:spPr>
          <a:xfrm>
            <a:off x="4318003" y="3627398"/>
            <a:ext cx="681722" cy="400110"/>
          </a:xfrm>
          <a:prstGeom prst="rect">
            <a:avLst/>
          </a:prstGeom>
          <a:noFill/>
        </p:spPr>
        <p:txBody>
          <a:bodyPr wrap="none" rtlCol="0">
            <a:spAutoFit/>
          </a:bodyPr>
          <a:lstStyle/>
          <a:p>
            <a:r>
              <a:rPr lang="en-US" sz="2000" dirty="0" smtClean="0">
                <a:latin typeface="Arial Narrow"/>
                <a:cs typeface="Arial Narrow"/>
              </a:rPr>
              <a:t>&gt;2dB</a:t>
            </a:r>
            <a:endParaRPr lang="en-US" sz="2000" dirty="0">
              <a:latin typeface="Arial Narrow"/>
              <a:cs typeface="Arial Narrow"/>
            </a:endParaRPr>
          </a:p>
        </p:txBody>
      </p:sp>
      <p:sp>
        <p:nvSpPr>
          <p:cNvPr id="3" name="Oval 2"/>
          <p:cNvSpPr/>
          <p:nvPr/>
        </p:nvSpPr>
        <p:spPr>
          <a:xfrm>
            <a:off x="3884706" y="2644589"/>
            <a:ext cx="179294" cy="55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90047" y="2921000"/>
            <a:ext cx="179294" cy="55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656977" y="2262409"/>
            <a:ext cx="1579980" cy="400110"/>
          </a:xfrm>
          <a:prstGeom prst="rect">
            <a:avLst/>
          </a:prstGeom>
          <a:noFill/>
        </p:spPr>
        <p:txBody>
          <a:bodyPr wrap="none" rtlCol="0">
            <a:spAutoFit/>
          </a:bodyPr>
          <a:lstStyle/>
          <a:p>
            <a:r>
              <a:rPr lang="en-US" sz="2000" i="1" dirty="0" smtClean="0">
                <a:latin typeface="Arial Narrow"/>
                <a:cs typeface="Arial Narrow"/>
              </a:rPr>
              <a:t>Length-2 code</a:t>
            </a:r>
            <a:endParaRPr lang="en-US" sz="2000" i="1" dirty="0">
              <a:latin typeface="Arial Narrow"/>
              <a:cs typeface="Arial Narrow"/>
            </a:endParaRPr>
          </a:p>
        </p:txBody>
      </p:sp>
      <p:sp>
        <p:nvSpPr>
          <p:cNvPr id="14" name="TextBox 13"/>
          <p:cNvSpPr txBox="1"/>
          <p:nvPr/>
        </p:nvSpPr>
        <p:spPr>
          <a:xfrm>
            <a:off x="2304726" y="3427343"/>
            <a:ext cx="1579980" cy="400110"/>
          </a:xfrm>
          <a:prstGeom prst="rect">
            <a:avLst/>
          </a:prstGeom>
          <a:noFill/>
        </p:spPr>
        <p:txBody>
          <a:bodyPr wrap="none" rtlCol="0">
            <a:spAutoFit/>
          </a:bodyPr>
          <a:lstStyle/>
          <a:p>
            <a:r>
              <a:rPr lang="en-US" sz="2000" i="1" dirty="0" smtClean="0">
                <a:latin typeface="Arial Narrow"/>
                <a:cs typeface="Arial Narrow"/>
              </a:rPr>
              <a:t>Length-3 code</a:t>
            </a:r>
            <a:endParaRPr lang="en-US" sz="2000" i="1" dirty="0">
              <a:latin typeface="Arial Narrow"/>
              <a:cs typeface="Arial Narrow"/>
            </a:endParaRPr>
          </a:p>
        </p:txBody>
      </p:sp>
    </p:spTree>
    <p:extLst>
      <p:ext uri="{BB962C8B-B14F-4D97-AF65-F5344CB8AC3E}">
        <p14:creationId xmlns:p14="http://schemas.microsoft.com/office/powerpoint/2010/main" xmlns="" val="785932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43ADCC-673B-EF4A-8B2D-B090A931D133}" type="slidenum">
              <a:rPr lang="en-US" smtClean="0"/>
              <a:pPr/>
              <a:t>32</a:t>
            </a:fld>
            <a:endParaRPr lang="en-US"/>
          </a:p>
        </p:txBody>
      </p:sp>
      <p:sp>
        <p:nvSpPr>
          <p:cNvPr id="5" name="Rectangle 4"/>
          <p:cNvSpPr/>
          <p:nvPr/>
        </p:nvSpPr>
        <p:spPr>
          <a:xfrm>
            <a:off x="864758" y="901540"/>
            <a:ext cx="7485447" cy="1913344"/>
          </a:xfrm>
          <a:prstGeom prst="rect">
            <a:avLst/>
          </a:prstGeom>
        </p:spPr>
        <p:txBody>
          <a:bodyPr wrap="square">
            <a:spAutoFit/>
          </a:bodyPr>
          <a:lstStyle/>
          <a:p>
            <a:pPr algn="ctr">
              <a:lnSpc>
                <a:spcPct val="150000"/>
              </a:lnSpc>
            </a:pPr>
            <a:r>
              <a:rPr lang="en-US" sz="2000" i="1" dirty="0">
                <a:solidFill>
                  <a:srgbClr val="FF0000"/>
                </a:solidFill>
                <a:latin typeface="Arial"/>
                <a:cs typeface="Arial"/>
              </a:rPr>
              <a:t>R</a:t>
            </a:r>
            <a:r>
              <a:rPr lang="en-US" sz="2000" i="1" dirty="0" smtClean="0">
                <a:solidFill>
                  <a:srgbClr val="FF0000"/>
                </a:solidFill>
                <a:latin typeface="Arial"/>
                <a:cs typeface="Arial"/>
              </a:rPr>
              <a:t>eliability</a:t>
            </a:r>
            <a:r>
              <a:rPr lang="en-US" sz="2000" dirty="0" smtClean="0">
                <a:latin typeface="Arial"/>
                <a:cs typeface="Arial"/>
              </a:rPr>
              <a:t> of smart grid communications over power lines can be dramatically improved </a:t>
            </a:r>
            <a:r>
              <a:rPr lang="en-US" sz="2000" i="1" dirty="0" smtClean="0">
                <a:solidFill>
                  <a:srgbClr val="FF0000"/>
                </a:solidFill>
                <a:latin typeface="Arial"/>
                <a:cs typeface="Arial"/>
              </a:rPr>
              <a:t>without sacrificing throughput</a:t>
            </a:r>
          </a:p>
          <a:p>
            <a:pPr algn="ctr">
              <a:lnSpc>
                <a:spcPct val="150000"/>
              </a:lnSpc>
            </a:pPr>
            <a:r>
              <a:rPr lang="en-US" sz="2000" dirty="0" smtClean="0">
                <a:latin typeface="Arial"/>
                <a:cs typeface="Arial"/>
              </a:rPr>
              <a:t>by exploiting </a:t>
            </a:r>
            <a:r>
              <a:rPr lang="en-US" sz="2000" dirty="0" err="1" smtClean="0">
                <a:latin typeface="Arial"/>
                <a:cs typeface="Arial"/>
              </a:rPr>
              <a:t>sparsity</a:t>
            </a:r>
            <a:r>
              <a:rPr lang="en-US" sz="2000" dirty="0" smtClean="0">
                <a:latin typeface="Arial"/>
                <a:cs typeface="Arial"/>
              </a:rPr>
              <a:t> and </a:t>
            </a:r>
            <a:r>
              <a:rPr lang="en-US" sz="2000" dirty="0" err="1" smtClean="0">
                <a:solidFill>
                  <a:srgbClr val="000000"/>
                </a:solidFill>
                <a:latin typeface="Arial"/>
                <a:cs typeface="Arial"/>
              </a:rPr>
              <a:t>cyclostationarity</a:t>
            </a:r>
            <a:r>
              <a:rPr lang="en-US" sz="2000" dirty="0" smtClean="0">
                <a:solidFill>
                  <a:srgbClr val="000000"/>
                </a:solidFill>
                <a:latin typeface="Arial"/>
                <a:cs typeface="Arial"/>
              </a:rPr>
              <a:t> </a:t>
            </a:r>
            <a:r>
              <a:rPr lang="en-US" sz="2000" dirty="0" smtClean="0">
                <a:latin typeface="Arial"/>
                <a:cs typeface="Arial"/>
              </a:rPr>
              <a:t>of the impulsive noise </a:t>
            </a:r>
          </a:p>
          <a:p>
            <a:pPr algn="ctr">
              <a:lnSpc>
                <a:spcPct val="150000"/>
              </a:lnSpc>
            </a:pPr>
            <a:r>
              <a:rPr lang="en-US" sz="2000" dirty="0" smtClean="0">
                <a:latin typeface="Arial"/>
                <a:cs typeface="Arial"/>
              </a:rPr>
              <a:t>in both time and frequency domains.</a:t>
            </a:r>
            <a:endParaRPr lang="en-US" sz="2000" dirty="0">
              <a:latin typeface="Arial"/>
              <a:cs typeface="Arial"/>
            </a:endParaRPr>
          </a:p>
        </p:txBody>
      </p:sp>
      <p:sp>
        <p:nvSpPr>
          <p:cNvPr id="6" name="Rounded Rectangle 5"/>
          <p:cNvSpPr/>
          <p:nvPr/>
        </p:nvSpPr>
        <p:spPr>
          <a:xfrm>
            <a:off x="662081" y="701987"/>
            <a:ext cx="7863772" cy="222967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8061" y="363277"/>
            <a:ext cx="3015138" cy="580552"/>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200" b="1" kern="1200">
                <a:solidFill>
                  <a:schemeClr val="tx1"/>
                </a:solidFill>
                <a:latin typeface="Arial Narrow"/>
                <a:ea typeface="+mj-ea"/>
                <a:cs typeface="Arial Narrow"/>
              </a:defRPr>
            </a:lvl1pPr>
          </a:lstStyle>
          <a:p>
            <a:r>
              <a:rPr lang="en-US" i="1" smtClean="0">
                <a:solidFill>
                  <a:srgbClr val="1F497D"/>
                </a:solidFill>
                <a:effectLst>
                  <a:outerShdw blurRad="50800" dist="38100" dir="2700000" algn="tl" rotWithShape="0">
                    <a:prstClr val="black">
                      <a:alpha val="40000"/>
                    </a:prstClr>
                  </a:outerShdw>
                </a:effectLst>
              </a:rPr>
              <a:t>Thesis Statement</a:t>
            </a:r>
            <a:endParaRPr lang="en-US" dirty="0">
              <a:solidFill>
                <a:srgbClr val="1F497D"/>
              </a:solidFill>
              <a:effectLst>
                <a:outerShdw blurRad="50800" dist="38100" dir="2700000" algn="tl" rotWithShape="0">
                  <a:prstClr val="black">
                    <a:alpha val="40000"/>
                  </a:prstClr>
                </a:outerShdw>
              </a:effectLst>
              <a:latin typeface="Bell MT"/>
              <a:cs typeface="Bell MT"/>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xmlns="" val="33879073"/>
              </p:ext>
            </p:extLst>
          </p:nvPr>
        </p:nvGraphicFramePr>
        <p:xfrm>
          <a:off x="377142" y="3271227"/>
          <a:ext cx="8418513" cy="3006475"/>
        </p:xfrm>
        <a:graphic>
          <a:graphicData uri="http://schemas.openxmlformats.org/drawingml/2006/table">
            <a:tbl>
              <a:tblPr firstRow="1" bandRow="1">
                <a:tableStyleId>{6E25E649-3F16-4E02-A733-19D2CDBF48F0}</a:tableStyleId>
              </a:tblPr>
              <a:tblGrid>
                <a:gridCol w="879440"/>
                <a:gridCol w="594512"/>
                <a:gridCol w="1229559"/>
                <a:gridCol w="1567350"/>
                <a:gridCol w="1364675"/>
                <a:gridCol w="2782977"/>
              </a:tblGrid>
              <a:tr h="903355">
                <a:tc gridSpan="2">
                  <a:txBody>
                    <a:bodyPr/>
                    <a:lstStyle/>
                    <a:p>
                      <a:pPr algn="ctr"/>
                      <a:r>
                        <a:rPr lang="en-US" sz="2000" dirty="0" smtClean="0">
                          <a:solidFill>
                            <a:schemeClr val="tx1"/>
                          </a:solidFill>
                          <a:latin typeface="Arial Narrow"/>
                          <a:cs typeface="Arial Narrow"/>
                        </a:rPr>
                        <a:t>Contribution</a:t>
                      </a:r>
                      <a:endParaRPr lang="en-US" sz="2000" dirty="0">
                        <a:solidFill>
                          <a:schemeClr val="tx1"/>
                        </a:solidFill>
                        <a:latin typeface="Arial Narrow"/>
                        <a:cs typeface="Arial Narrow"/>
                      </a:endParaRPr>
                    </a:p>
                  </a:txBody>
                  <a:tcPr anchor="ctr">
                    <a:solidFill>
                      <a:srgbClr val="FFFFFF"/>
                    </a:solidFill>
                  </a:tcPr>
                </a:tc>
                <a:tc hMerge="1">
                  <a:txBody>
                    <a:bodyPr/>
                    <a:lstStyle/>
                    <a:p>
                      <a:pPr algn="ctr"/>
                      <a:endParaRPr lang="en-US" dirty="0">
                        <a:solidFill>
                          <a:schemeClr val="tx1"/>
                        </a:solidFill>
                        <a:latin typeface="Arial Narrow"/>
                        <a:cs typeface="Arial Narrow"/>
                      </a:endParaRPr>
                    </a:p>
                  </a:txBody>
                  <a:tcPr anchor="ctr">
                    <a:solidFill>
                      <a:srgbClr val="FFFFFF"/>
                    </a:solidFill>
                  </a:tcPr>
                </a:tc>
                <a:tc>
                  <a:txBody>
                    <a:bodyPr/>
                    <a:lstStyle/>
                    <a:p>
                      <a:pPr algn="ctr"/>
                      <a:r>
                        <a:rPr lang="en-US" sz="2000" dirty="0" smtClean="0">
                          <a:solidFill>
                            <a:schemeClr val="tx1"/>
                          </a:solidFill>
                          <a:latin typeface="Arial Narrow"/>
                          <a:cs typeface="Arial Narrow"/>
                        </a:rPr>
                        <a:t>Impulsive Noise</a:t>
                      </a:r>
                      <a:endParaRPr lang="en-US" sz="2000" dirty="0">
                        <a:solidFill>
                          <a:schemeClr val="tx1"/>
                        </a:solidFill>
                        <a:latin typeface="Arial Narrow"/>
                        <a:cs typeface="Arial Narrow"/>
                      </a:endParaRPr>
                    </a:p>
                  </a:txBody>
                  <a:tcPr anchor="ctr">
                    <a:solidFill>
                      <a:srgbClr val="FFFFFF"/>
                    </a:solidFill>
                  </a:tcPr>
                </a:tc>
                <a:tc>
                  <a:txBody>
                    <a:bodyPr/>
                    <a:lstStyle/>
                    <a:p>
                      <a:pPr algn="ctr"/>
                      <a:r>
                        <a:rPr lang="en-US" sz="2000" dirty="0" smtClean="0">
                          <a:solidFill>
                            <a:schemeClr val="tx1"/>
                          </a:solidFill>
                          <a:latin typeface="Arial Narrow"/>
                          <a:cs typeface="Arial Narrow"/>
                        </a:rPr>
                        <a:t>Reliability Improvement</a:t>
                      </a:r>
                      <a:endParaRPr lang="en-US" sz="2000" dirty="0">
                        <a:solidFill>
                          <a:schemeClr val="tx1"/>
                        </a:solidFill>
                        <a:latin typeface="Arial Narrow"/>
                        <a:cs typeface="Arial Narrow"/>
                      </a:endParaRPr>
                    </a:p>
                  </a:txBody>
                  <a:tcPr anchor="ctr">
                    <a:solidFill>
                      <a:srgbClr val="FFFFFF"/>
                    </a:solidFill>
                  </a:tcPr>
                </a:tc>
                <a:tc>
                  <a:txBody>
                    <a:bodyPr/>
                    <a:lstStyle/>
                    <a:p>
                      <a:pPr algn="ctr"/>
                      <a:r>
                        <a:rPr lang="en-US" sz="2000" dirty="0" smtClean="0">
                          <a:solidFill>
                            <a:schemeClr val="tx1"/>
                          </a:solidFill>
                          <a:latin typeface="Arial Narrow"/>
                          <a:cs typeface="Arial Narrow"/>
                        </a:rPr>
                        <a:t>Throughput Reduction</a:t>
                      </a:r>
                      <a:endParaRPr lang="en-US" sz="2000" dirty="0">
                        <a:solidFill>
                          <a:schemeClr val="tx1"/>
                        </a:solidFill>
                        <a:latin typeface="Arial Narrow"/>
                        <a:cs typeface="Arial Narrow"/>
                      </a:endParaRPr>
                    </a:p>
                  </a:txBody>
                  <a:tcPr anchor="ctr">
                    <a:solidFill>
                      <a:srgbClr val="FFFFFF"/>
                    </a:solidFill>
                  </a:tcPr>
                </a:tc>
                <a:tc>
                  <a:txBody>
                    <a:bodyPr/>
                    <a:lstStyle/>
                    <a:p>
                      <a:pPr algn="ctr"/>
                      <a:r>
                        <a:rPr lang="en-US" sz="2000" baseline="0" dirty="0" smtClean="0">
                          <a:solidFill>
                            <a:schemeClr val="tx1"/>
                          </a:solidFill>
                          <a:latin typeface="Arial Narrow"/>
                          <a:cs typeface="Arial Narrow"/>
                        </a:rPr>
                        <a:t>Exploited</a:t>
                      </a:r>
                      <a:br>
                        <a:rPr lang="en-US" sz="2000" baseline="0" dirty="0" smtClean="0">
                          <a:solidFill>
                            <a:schemeClr val="tx1"/>
                          </a:solidFill>
                          <a:latin typeface="Arial Narrow"/>
                          <a:cs typeface="Arial Narrow"/>
                        </a:rPr>
                      </a:br>
                      <a:r>
                        <a:rPr lang="en-US" sz="2000" baseline="0" dirty="0" smtClean="0">
                          <a:solidFill>
                            <a:schemeClr val="tx1"/>
                          </a:solidFill>
                          <a:latin typeface="Arial Narrow"/>
                          <a:cs typeface="Arial Narrow"/>
                        </a:rPr>
                        <a:t>Noise Properties</a:t>
                      </a:r>
                      <a:endParaRPr lang="en-US" sz="2000" dirty="0">
                        <a:solidFill>
                          <a:schemeClr val="tx1"/>
                        </a:solidFill>
                        <a:latin typeface="Arial Narrow"/>
                        <a:cs typeface="Arial Narrow"/>
                      </a:endParaRPr>
                    </a:p>
                  </a:txBody>
                  <a:tcPr anchor="ctr">
                    <a:solidFill>
                      <a:srgbClr val="FFFFFF"/>
                    </a:solidFill>
                  </a:tcPr>
                </a:tc>
              </a:tr>
              <a:tr h="701040">
                <a:tc rowSpan="2">
                  <a:txBody>
                    <a:bodyPr/>
                    <a:lstStyle/>
                    <a:p>
                      <a:pPr algn="ctr"/>
                      <a:r>
                        <a:rPr lang="en-US" sz="2000" dirty="0" smtClean="0">
                          <a:solidFill>
                            <a:schemeClr val="tx1"/>
                          </a:solidFill>
                          <a:latin typeface="Arial Narrow"/>
                          <a:cs typeface="Arial Narrow"/>
                        </a:rPr>
                        <a:t>RX </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I</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err="1" smtClean="0">
                          <a:solidFill>
                            <a:schemeClr val="tx1"/>
                          </a:solidFill>
                          <a:latin typeface="Arial Narrow"/>
                          <a:cs typeface="Arial Narrow"/>
                        </a:rPr>
                        <a:t>Async</a:t>
                      </a:r>
                      <a:r>
                        <a:rPr lang="en-US" sz="2000" dirty="0" smtClean="0">
                          <a:solidFill>
                            <a:schemeClr val="tx1"/>
                          </a:solidFill>
                          <a:latin typeface="Arial Narrow"/>
                          <a:cs typeface="Arial Narrow"/>
                        </a:rPr>
                        <a:t>.</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1000x</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smtClean="0">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Time-domain </a:t>
                      </a:r>
                      <a:r>
                        <a:rPr lang="en-US" sz="2000" dirty="0" err="1" smtClean="0">
                          <a:solidFill>
                            <a:schemeClr val="tx1"/>
                          </a:solidFill>
                          <a:latin typeface="Arial Narrow"/>
                          <a:cs typeface="Arial Narrow"/>
                        </a:rPr>
                        <a:t>sparsity</a:t>
                      </a:r>
                      <a:endParaRPr lang="en-US" sz="2000" dirty="0">
                        <a:solidFill>
                          <a:schemeClr val="tx1"/>
                        </a:solidFill>
                        <a:latin typeface="Arial Narrow"/>
                        <a:cs typeface="Arial Narrow"/>
                      </a:endParaRPr>
                    </a:p>
                  </a:txBody>
                  <a:tcPr anchor="ctr">
                    <a:lnB w="12700" cap="flat" cmpd="sng" algn="ctr">
                      <a:solidFill>
                        <a:scrgbClr r="0" g="0" b="0"/>
                      </a:solidFill>
                      <a:prstDash val="solid"/>
                      <a:round/>
                      <a:headEnd type="none" w="med" len="med"/>
                      <a:tailEnd type="none" w="med" len="med"/>
                    </a:lnB>
                    <a:solidFill>
                      <a:srgbClr val="FFFFFF"/>
                    </a:solidFill>
                  </a:tcPr>
                </a:tc>
              </a:tr>
              <a:tr h="701040">
                <a:tc vMerge="1">
                  <a:txBody>
                    <a:bodyPr/>
                    <a:lstStyle/>
                    <a:p>
                      <a:endParaRPr lang="en-US" dirty="0">
                        <a:solidFill>
                          <a:schemeClr val="tx1"/>
                        </a:solidFill>
                      </a:endParaRPr>
                    </a:p>
                  </a:txBody>
                  <a:tcPr>
                    <a:solidFill>
                      <a:srgbClr val="FFFFFF"/>
                    </a:solidFill>
                  </a:tcPr>
                </a:tc>
                <a:tc>
                  <a:txBody>
                    <a:bodyPr/>
                    <a:lstStyle/>
                    <a:p>
                      <a:pPr algn="ctr"/>
                      <a:r>
                        <a:rPr lang="en-US" sz="2000" dirty="0" smtClean="0">
                          <a:solidFill>
                            <a:schemeClr val="tx1"/>
                          </a:solidFill>
                          <a:latin typeface="Arial Narrow"/>
                          <a:cs typeface="Arial Narrow"/>
                        </a:rPr>
                        <a:t>II</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Periodic</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dirty="0" smtClean="0">
                          <a:solidFill>
                            <a:schemeClr val="tx1"/>
                          </a:solidFill>
                          <a:latin typeface="Arial Narrow"/>
                          <a:cs typeface="Arial Narrow"/>
                        </a:rPr>
                        <a:t>100x</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smtClean="0">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Time-domain </a:t>
                      </a:r>
                      <a:r>
                        <a:rPr lang="en-US" sz="2000" dirty="0" err="1" smtClean="0">
                          <a:solidFill>
                            <a:schemeClr val="tx1"/>
                          </a:solidFill>
                          <a:latin typeface="Arial Narrow"/>
                          <a:cs typeface="Arial Narrow"/>
                        </a:rPr>
                        <a:t>sparsity</a:t>
                      </a:r>
                      <a:endParaRPr lang="en-US" sz="2000" dirty="0" smtClean="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701040">
                <a:tc>
                  <a:txBody>
                    <a:bodyPr/>
                    <a:lstStyle/>
                    <a:p>
                      <a:pPr algn="ctr"/>
                      <a:r>
                        <a:rPr lang="en-US" sz="2000" dirty="0" smtClean="0">
                          <a:solidFill>
                            <a:schemeClr val="tx1"/>
                          </a:solidFill>
                          <a:latin typeface="Arial Narrow"/>
                          <a:cs typeface="Arial Narrow"/>
                        </a:rPr>
                        <a:t>TX-RX</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smtClean="0">
                          <a:solidFill>
                            <a:schemeClr val="tx1"/>
                          </a:solidFill>
                          <a:latin typeface="Arial Narrow"/>
                          <a:cs typeface="Arial Narrow"/>
                        </a:rPr>
                        <a:t>III</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a:cs typeface="Arial Narrow"/>
                        </a:rPr>
                        <a:t>Periodic</a:t>
                      </a: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smtClean="0">
                          <a:solidFill>
                            <a:schemeClr val="tx1"/>
                          </a:solidFill>
                          <a:latin typeface="Arial Narrow"/>
                          <a:cs typeface="Arial Narrow"/>
                        </a:rPr>
                        <a:t>100x</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Zapf Dingbats"/>
                          <a:ea typeface="Zapf Dingbats"/>
                          <a:cs typeface="Zapf Dingbats"/>
                          <a:sym typeface="Zapf Dingbats"/>
                        </a:rPr>
                        <a:t>✗</a:t>
                      </a:r>
                      <a:endParaRPr lang="en-US" sz="2000" dirty="0" smtClean="0">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c>
                  <a:txBody>
                    <a:bodyPr/>
                    <a:lstStyle/>
                    <a:p>
                      <a:pPr algn="ctr"/>
                      <a:r>
                        <a:rPr lang="en-US" sz="2000" dirty="0" err="1" smtClean="0">
                          <a:solidFill>
                            <a:schemeClr val="tx1"/>
                          </a:solidFill>
                          <a:latin typeface="Arial Narrow"/>
                          <a:cs typeface="Arial Narrow"/>
                        </a:rPr>
                        <a:t>Cyclostationarity</a:t>
                      </a:r>
                      <a:r>
                        <a:rPr lang="en-US" sz="2000" dirty="0" smtClean="0">
                          <a:solidFill>
                            <a:schemeClr val="tx1"/>
                          </a:solidFill>
                          <a:latin typeface="Arial Narrow"/>
                          <a:cs typeface="Arial Narrow"/>
                        </a:rPr>
                        <a:t> &amp;</a:t>
                      </a:r>
                      <a:r>
                        <a:rPr lang="en-US" sz="2000" baseline="0" dirty="0" smtClean="0">
                          <a:solidFill>
                            <a:schemeClr val="tx1"/>
                          </a:solidFill>
                          <a:latin typeface="Arial Narrow"/>
                          <a:cs typeface="Arial Narrow"/>
                        </a:rPr>
                        <a:t> Frequency-domain </a:t>
                      </a:r>
                      <a:r>
                        <a:rPr lang="en-US" sz="2000" baseline="0" dirty="0" err="1" smtClean="0">
                          <a:solidFill>
                            <a:schemeClr val="tx1"/>
                          </a:solidFill>
                          <a:latin typeface="Arial Narrow"/>
                          <a:cs typeface="Arial Narrow"/>
                        </a:rPr>
                        <a:t>sparsity</a:t>
                      </a:r>
                      <a:endParaRPr lang="en-US" sz="2000" dirty="0">
                        <a:solidFill>
                          <a:schemeClr val="tx1"/>
                        </a:solidFill>
                        <a:latin typeface="Arial Narrow"/>
                        <a:cs typeface="Arial Narrow"/>
                      </a:endParaRPr>
                    </a:p>
                  </a:txBody>
                  <a:tcPr anchor="ctr">
                    <a:lnT w="12700" cap="flat" cmpd="sng" algn="ctr">
                      <a:solidFill>
                        <a:scrgbClr r="0" g="0" b="0"/>
                      </a:solidFill>
                      <a:prstDash val="solid"/>
                      <a:round/>
                      <a:headEnd type="none" w="med" len="med"/>
                      <a:tailEnd type="none" w="med" len="med"/>
                    </a:lnT>
                    <a:solidFill>
                      <a:srgbClr val="FFFFFF"/>
                    </a:solidFill>
                  </a:tcPr>
                </a:tc>
              </a:tr>
            </a:tbl>
          </a:graphicData>
        </a:graphic>
      </p:graphicFrame>
    </p:spTree>
    <p:extLst>
      <p:ext uri="{BB962C8B-B14F-4D97-AF65-F5344CB8AC3E}">
        <p14:creationId xmlns:p14="http://schemas.microsoft.com/office/powerpoint/2010/main" xmlns="" val="1480278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374952" y="1092594"/>
            <a:ext cx="8418286" cy="5263756"/>
          </a:xfrm>
        </p:spPr>
        <p:txBody>
          <a:bodyPr>
            <a:noAutofit/>
          </a:bodyPr>
          <a:lstStyle/>
          <a:p>
            <a:pPr marL="0" indent="0" algn="just">
              <a:lnSpc>
                <a:spcPct val="100000"/>
              </a:lnSpc>
              <a:spcAft>
                <a:spcPts val="600"/>
              </a:spcAft>
              <a:buNone/>
            </a:pPr>
            <a:r>
              <a:rPr lang="en-US" sz="2000" dirty="0" smtClean="0"/>
              <a:t>Journal Articles </a:t>
            </a:r>
            <a:endParaRPr lang="en-US" sz="2000" dirty="0"/>
          </a:p>
          <a:p>
            <a:pPr algn="just">
              <a:lnSpc>
                <a:spcPct val="100000"/>
              </a:lnSpc>
              <a:buFont typeface="+mj-lt"/>
              <a:buAutoNum type="arabicPeriod"/>
            </a:pPr>
            <a:r>
              <a:rPr lang="en-US" sz="1400" dirty="0" smtClean="0"/>
              <a:t>J. Lin, T. </a:t>
            </a:r>
            <a:r>
              <a:rPr lang="en-US" sz="1400" dirty="0" err="1" smtClean="0"/>
              <a:t>Pande</a:t>
            </a:r>
            <a:r>
              <a:rPr lang="en-US" sz="1400" dirty="0" smtClean="0"/>
              <a:t>, I. H. Kim, A. </a:t>
            </a:r>
            <a:r>
              <a:rPr lang="en-US" sz="1400" dirty="0" err="1" smtClean="0"/>
              <a:t>Batra</a:t>
            </a:r>
            <a:r>
              <a:rPr lang="en-US" sz="1400" dirty="0" smtClean="0"/>
              <a:t> and B. L. Evans, “Time-frequency modulation diversity to combat periodic impulsive noise in narrowband </a:t>
            </a:r>
            <a:r>
              <a:rPr lang="en-US" sz="1400" dirty="0" err="1" smtClean="0"/>
              <a:t>powerline</a:t>
            </a:r>
            <a:r>
              <a:rPr lang="en-US" sz="1400" dirty="0" smtClean="0"/>
              <a:t> communications”, IEEE Trans. Comm., submitted.</a:t>
            </a:r>
          </a:p>
          <a:p>
            <a:pPr algn="just">
              <a:lnSpc>
                <a:spcPct val="100000"/>
              </a:lnSpc>
              <a:buFont typeface="+mj-lt"/>
              <a:buAutoNum type="arabicPeriod"/>
            </a:pPr>
            <a:r>
              <a:rPr lang="en-US" sz="1400" dirty="0" smtClean="0"/>
              <a:t>J</a:t>
            </a:r>
            <a:r>
              <a:rPr lang="en-US" sz="1400" dirty="0"/>
              <a:t>. Lin, M. </a:t>
            </a:r>
            <a:r>
              <a:rPr lang="en-US" sz="1400" dirty="0" err="1"/>
              <a:t>Nassar</a:t>
            </a:r>
            <a:r>
              <a:rPr lang="en-US" sz="1400" dirty="0"/>
              <a:t>, and B. L. Evans. “Impulsive noise mitigation in </a:t>
            </a:r>
            <a:r>
              <a:rPr lang="en-US" sz="1400" dirty="0" err="1"/>
              <a:t>powerline</a:t>
            </a:r>
            <a:r>
              <a:rPr lang="en-US" sz="1400" dirty="0"/>
              <a:t> communications using sparse Bayesian learning</a:t>
            </a:r>
            <a:r>
              <a:rPr lang="en-US" sz="1400" dirty="0" smtClean="0"/>
              <a:t>”, </a:t>
            </a:r>
            <a:r>
              <a:rPr lang="en-US" sz="1400" i="1" dirty="0"/>
              <a:t>IEEE Journal on Selected Areas in </a:t>
            </a:r>
            <a:r>
              <a:rPr lang="en-US" sz="1400" i="1" dirty="0" smtClean="0"/>
              <a:t>Comm.</a:t>
            </a:r>
            <a:r>
              <a:rPr lang="en-US" sz="1400" dirty="0" smtClean="0"/>
              <a:t>, </a:t>
            </a:r>
            <a:r>
              <a:rPr lang="en-US" sz="1400" dirty="0"/>
              <a:t>vol. 31, no. 7, Jul. 2013, pp. 1172-1183</a:t>
            </a:r>
            <a:r>
              <a:rPr lang="en-US" sz="1400" dirty="0" smtClean="0"/>
              <a:t>. </a:t>
            </a:r>
            <a:endParaRPr lang="en-US" sz="1400" dirty="0"/>
          </a:p>
          <a:p>
            <a:pPr algn="just">
              <a:lnSpc>
                <a:spcPct val="100000"/>
              </a:lnSpc>
              <a:buFont typeface="+mj-lt"/>
              <a:buAutoNum type="arabicPeriod"/>
            </a:pPr>
            <a:r>
              <a:rPr lang="en-US" sz="1400" dirty="0" err="1"/>
              <a:t>M.Nassar</a:t>
            </a:r>
            <a:r>
              <a:rPr lang="en-US" sz="1400" dirty="0" smtClean="0"/>
              <a:t>, J. Lin, Y. </a:t>
            </a:r>
            <a:r>
              <a:rPr lang="en-US" sz="1400" dirty="0" err="1" smtClean="0"/>
              <a:t>Mortazavi</a:t>
            </a:r>
            <a:r>
              <a:rPr lang="en-US" sz="1400" dirty="0" smtClean="0"/>
              <a:t>, A. </a:t>
            </a:r>
            <a:r>
              <a:rPr lang="en-US" sz="1400" dirty="0" err="1" smtClean="0"/>
              <a:t>Dabak</a:t>
            </a:r>
            <a:r>
              <a:rPr lang="en-US" sz="1400" dirty="0" smtClean="0"/>
              <a:t>, I. H. Kim and B. L. Evans, “Local utility </a:t>
            </a:r>
            <a:r>
              <a:rPr lang="en-US" sz="1400" dirty="0" err="1"/>
              <a:t>p</a:t>
            </a:r>
            <a:r>
              <a:rPr lang="en-US" sz="1400" dirty="0" err="1" smtClean="0"/>
              <a:t>owerline</a:t>
            </a:r>
            <a:r>
              <a:rPr lang="en-US" sz="1400" dirty="0" smtClean="0"/>
              <a:t> </a:t>
            </a:r>
            <a:r>
              <a:rPr lang="en-US" sz="1400" dirty="0"/>
              <a:t>c</a:t>
            </a:r>
            <a:r>
              <a:rPr lang="en-US" sz="1400" dirty="0" smtClean="0"/>
              <a:t>ommunications </a:t>
            </a:r>
            <a:r>
              <a:rPr lang="en-US" sz="1400" dirty="0"/>
              <a:t>in the 3-500 kHz </a:t>
            </a:r>
            <a:r>
              <a:rPr lang="en-US" sz="1400" dirty="0" smtClean="0"/>
              <a:t>band</a:t>
            </a:r>
            <a:r>
              <a:rPr lang="en-US" sz="1400" dirty="0"/>
              <a:t>: </a:t>
            </a:r>
            <a:r>
              <a:rPr lang="en-US" sz="1400" dirty="0" smtClean="0"/>
              <a:t>channel </a:t>
            </a:r>
            <a:r>
              <a:rPr lang="en-US" sz="1400" dirty="0"/>
              <a:t>i</a:t>
            </a:r>
            <a:r>
              <a:rPr lang="en-US" sz="1400" dirty="0" smtClean="0"/>
              <a:t>mpairments</a:t>
            </a:r>
            <a:r>
              <a:rPr lang="en-US" sz="1400" dirty="0"/>
              <a:t>, </a:t>
            </a:r>
            <a:r>
              <a:rPr lang="en-US" sz="1400" dirty="0" smtClean="0"/>
              <a:t>noise</a:t>
            </a:r>
            <a:r>
              <a:rPr lang="en-US" sz="1400" dirty="0"/>
              <a:t>, and </a:t>
            </a:r>
            <a:r>
              <a:rPr lang="en-US" sz="1400" dirty="0" smtClean="0"/>
              <a:t>standards</a:t>
            </a:r>
            <a:r>
              <a:rPr lang="en-US" sz="1400" dirty="0"/>
              <a:t>”, </a:t>
            </a:r>
            <a:r>
              <a:rPr lang="en-US" sz="1400" i="1" dirty="0"/>
              <a:t>IEEE Signal </a:t>
            </a:r>
            <a:r>
              <a:rPr lang="en-US" sz="1400" i="1" dirty="0" smtClean="0"/>
              <a:t>Processing </a:t>
            </a:r>
            <a:r>
              <a:rPr lang="en-US" sz="1400" i="1" dirty="0"/>
              <a:t>Magazine</a:t>
            </a:r>
            <a:r>
              <a:rPr lang="en-US" sz="1400" dirty="0"/>
              <a:t>, vol. 29, no. 5, pp. 116-127, Sep. 2012</a:t>
            </a:r>
            <a:r>
              <a:rPr lang="en-US" sz="1400" dirty="0" smtClean="0"/>
              <a:t>.</a:t>
            </a:r>
          </a:p>
          <a:p>
            <a:pPr algn="just">
              <a:lnSpc>
                <a:spcPct val="100000"/>
              </a:lnSpc>
              <a:spcAft>
                <a:spcPts val="600"/>
              </a:spcAft>
              <a:buFont typeface="+mj-lt"/>
              <a:buAutoNum type="arabicPeriod"/>
            </a:pPr>
            <a:r>
              <a:rPr lang="en-US" sz="1400" dirty="0"/>
              <a:t>J. Lin, A. </a:t>
            </a:r>
            <a:r>
              <a:rPr lang="en-US" sz="1400" dirty="0" err="1"/>
              <a:t>Gerstlauer</a:t>
            </a:r>
            <a:r>
              <a:rPr lang="en-US" sz="1400" dirty="0"/>
              <a:t> and B. L. Evans, “Communication</a:t>
            </a:r>
            <a:r>
              <a:rPr lang="en-US" sz="1400" dirty="0" smtClean="0"/>
              <a:t>-aware heterogeneous multiprocessor mapping </a:t>
            </a:r>
            <a:r>
              <a:rPr lang="en-US" sz="1400" dirty="0"/>
              <a:t>for </a:t>
            </a:r>
            <a:r>
              <a:rPr lang="en-US" sz="1400" dirty="0" smtClean="0"/>
              <a:t>real</a:t>
            </a:r>
            <a:r>
              <a:rPr lang="en-US" sz="1400" dirty="0"/>
              <a:t>-time </a:t>
            </a:r>
            <a:r>
              <a:rPr lang="en-US" sz="1400" dirty="0" smtClean="0"/>
              <a:t>streaming systems</a:t>
            </a:r>
            <a:r>
              <a:rPr lang="en-US" sz="1400" dirty="0"/>
              <a:t>”, </a:t>
            </a:r>
            <a:r>
              <a:rPr lang="en-US" sz="1400" i="1" dirty="0"/>
              <a:t>Journal of Signal </a:t>
            </a:r>
            <a:r>
              <a:rPr lang="en-US" sz="1400" i="1" dirty="0" smtClean="0"/>
              <a:t>Proc. </a:t>
            </a:r>
            <a:r>
              <a:rPr lang="en-US" sz="1400" i="1" dirty="0"/>
              <a:t>Systems</a:t>
            </a:r>
            <a:r>
              <a:rPr lang="en-US" sz="1400" dirty="0"/>
              <a:t>, vol. 69, no. 3, May 19, 2012, pp. 279-291. </a:t>
            </a:r>
          </a:p>
          <a:p>
            <a:pPr marL="0" indent="0" algn="just">
              <a:lnSpc>
                <a:spcPct val="100000"/>
              </a:lnSpc>
              <a:spcAft>
                <a:spcPts val="600"/>
              </a:spcAft>
              <a:buNone/>
            </a:pPr>
            <a:r>
              <a:rPr lang="en-US" sz="2000" dirty="0" smtClean="0"/>
              <a:t>Conference Publications </a:t>
            </a:r>
            <a:endParaRPr lang="en-US" sz="2000" dirty="0"/>
          </a:p>
          <a:p>
            <a:pPr algn="just">
              <a:lnSpc>
                <a:spcPct val="100000"/>
              </a:lnSpc>
              <a:buFont typeface="+mj-lt"/>
              <a:buAutoNum type="arabicPeriod"/>
            </a:pPr>
            <a:r>
              <a:rPr lang="en-US" sz="1400" dirty="0" smtClean="0"/>
              <a:t>J. Lin and B. L. Evans, “Non-parametric mitigation of periodic impulsive noise in narrowband </a:t>
            </a:r>
            <a:r>
              <a:rPr lang="en-US" sz="1400" dirty="0" err="1" smtClean="0"/>
              <a:t>powerline</a:t>
            </a:r>
            <a:r>
              <a:rPr lang="en-US" sz="1400" dirty="0" smtClean="0"/>
              <a:t> communications”, </a:t>
            </a:r>
            <a:r>
              <a:rPr lang="en-US" sz="1400" i="1" dirty="0"/>
              <a:t>Proc. IEEE Int. Global Comm. Conf.</a:t>
            </a:r>
            <a:r>
              <a:rPr lang="en-US" sz="1400" dirty="0"/>
              <a:t>, </a:t>
            </a:r>
            <a:r>
              <a:rPr lang="en-US" sz="1400" dirty="0" smtClean="0"/>
              <a:t>2013. </a:t>
            </a:r>
          </a:p>
          <a:p>
            <a:pPr algn="just">
              <a:lnSpc>
                <a:spcPct val="100000"/>
              </a:lnSpc>
              <a:buFont typeface="+mj-lt"/>
              <a:buAutoNum type="arabicPeriod"/>
            </a:pPr>
            <a:r>
              <a:rPr lang="en-US" sz="1400" dirty="0" smtClean="0"/>
              <a:t>J</a:t>
            </a:r>
            <a:r>
              <a:rPr lang="en-US" sz="1400" dirty="0"/>
              <a:t>. Lin and B. L. Evans, “</a:t>
            </a:r>
            <a:r>
              <a:rPr lang="en-US" sz="1400" dirty="0" err="1"/>
              <a:t>Cyclostationary</a:t>
            </a:r>
            <a:r>
              <a:rPr lang="en-US" sz="1400" dirty="0"/>
              <a:t> </a:t>
            </a:r>
            <a:r>
              <a:rPr lang="en-US" sz="1400" dirty="0" smtClean="0"/>
              <a:t>noise </a:t>
            </a:r>
            <a:r>
              <a:rPr lang="en-US" sz="1400" dirty="0"/>
              <a:t>m</a:t>
            </a:r>
            <a:r>
              <a:rPr lang="en-US" sz="1400" dirty="0" smtClean="0"/>
              <a:t>itigation </a:t>
            </a:r>
            <a:r>
              <a:rPr lang="en-US" sz="1400" dirty="0"/>
              <a:t>in </a:t>
            </a:r>
            <a:r>
              <a:rPr lang="en-US" sz="1400" dirty="0" smtClean="0"/>
              <a:t>narrowband </a:t>
            </a:r>
            <a:r>
              <a:rPr lang="en-US" sz="1400" dirty="0" err="1"/>
              <a:t>p</a:t>
            </a:r>
            <a:r>
              <a:rPr lang="en-US" sz="1400" dirty="0" err="1" smtClean="0"/>
              <a:t>owerline</a:t>
            </a:r>
            <a:r>
              <a:rPr lang="en-US" sz="1400" dirty="0" smtClean="0"/>
              <a:t> communications</a:t>
            </a:r>
            <a:r>
              <a:rPr lang="en-US" sz="1400" dirty="0"/>
              <a:t>”, </a:t>
            </a:r>
            <a:r>
              <a:rPr lang="en-US" sz="1400" i="1" dirty="0"/>
              <a:t>Proc. APSIPA Annual Summit and Conf.</a:t>
            </a:r>
            <a:r>
              <a:rPr lang="en-US" sz="1400" dirty="0"/>
              <a:t>, 2012. </a:t>
            </a:r>
          </a:p>
          <a:p>
            <a:pPr algn="just">
              <a:lnSpc>
                <a:spcPct val="100000"/>
              </a:lnSpc>
              <a:buFont typeface="+mj-lt"/>
              <a:buAutoNum type="arabicPeriod"/>
            </a:pPr>
            <a:r>
              <a:rPr lang="en-US" sz="1400" dirty="0"/>
              <a:t>J. Lin, M. </a:t>
            </a:r>
            <a:r>
              <a:rPr lang="en-US" sz="1400" dirty="0" err="1"/>
              <a:t>Nassar</a:t>
            </a:r>
            <a:r>
              <a:rPr lang="en-US" sz="1400" dirty="0"/>
              <a:t>, and B. L. Evans, “Non</a:t>
            </a:r>
            <a:r>
              <a:rPr lang="en-US" sz="1400" dirty="0" smtClean="0"/>
              <a:t>-parametric </a:t>
            </a:r>
            <a:r>
              <a:rPr lang="en-US" sz="1400" dirty="0"/>
              <a:t>i</a:t>
            </a:r>
            <a:r>
              <a:rPr lang="en-US" sz="1400" dirty="0" smtClean="0"/>
              <a:t>mpulsive </a:t>
            </a:r>
            <a:r>
              <a:rPr lang="en-US" sz="1400" dirty="0"/>
              <a:t>n</a:t>
            </a:r>
            <a:r>
              <a:rPr lang="en-US" sz="1400" dirty="0" smtClean="0"/>
              <a:t>oise </a:t>
            </a:r>
            <a:r>
              <a:rPr lang="en-US" sz="1400" dirty="0"/>
              <a:t>m</a:t>
            </a:r>
            <a:r>
              <a:rPr lang="en-US" sz="1400" dirty="0" smtClean="0"/>
              <a:t>itigation </a:t>
            </a:r>
            <a:r>
              <a:rPr lang="en-US" sz="1400" dirty="0"/>
              <a:t>in OFDM </a:t>
            </a:r>
            <a:r>
              <a:rPr lang="en-US" sz="1400" dirty="0" smtClean="0"/>
              <a:t>systems </a:t>
            </a:r>
            <a:r>
              <a:rPr lang="en-US" sz="1400" dirty="0"/>
              <a:t>u</a:t>
            </a:r>
            <a:r>
              <a:rPr lang="en-US" sz="1400" dirty="0" smtClean="0"/>
              <a:t>sing </a:t>
            </a:r>
            <a:r>
              <a:rPr lang="en-US" sz="1400" dirty="0"/>
              <a:t>s</a:t>
            </a:r>
            <a:r>
              <a:rPr lang="en-US" sz="1400" dirty="0" smtClean="0"/>
              <a:t>parse </a:t>
            </a:r>
            <a:r>
              <a:rPr lang="en-US" sz="1400" dirty="0"/>
              <a:t>Bayesian l</a:t>
            </a:r>
            <a:r>
              <a:rPr lang="en-US" sz="1400" dirty="0" smtClean="0"/>
              <a:t>earning</a:t>
            </a:r>
            <a:r>
              <a:rPr lang="en-US" sz="1400" dirty="0"/>
              <a:t>”, </a:t>
            </a:r>
            <a:r>
              <a:rPr lang="en-US" sz="1400" i="1" dirty="0"/>
              <a:t>Proc. IEEE Int. Global Comm. Conf.</a:t>
            </a:r>
            <a:r>
              <a:rPr lang="en-US" sz="1400" dirty="0"/>
              <a:t>, 2011. </a:t>
            </a:r>
          </a:p>
          <a:p>
            <a:pPr algn="just">
              <a:lnSpc>
                <a:spcPct val="100000"/>
              </a:lnSpc>
              <a:buFont typeface="+mj-lt"/>
              <a:buAutoNum type="arabicPeriod"/>
            </a:pPr>
            <a:r>
              <a:rPr lang="en-US" sz="1400" dirty="0"/>
              <a:t>J. Lin, A. </a:t>
            </a:r>
            <a:r>
              <a:rPr lang="en-US" sz="1400" dirty="0" err="1"/>
              <a:t>Srivatsa</a:t>
            </a:r>
            <a:r>
              <a:rPr lang="en-US" sz="1400" dirty="0"/>
              <a:t>, A. </a:t>
            </a:r>
            <a:r>
              <a:rPr lang="en-US" sz="1400" dirty="0" err="1"/>
              <a:t>Gerstlauer</a:t>
            </a:r>
            <a:r>
              <a:rPr lang="en-US" sz="1400" dirty="0"/>
              <a:t> and B. L. Evans, “Heterogeneous </a:t>
            </a:r>
            <a:r>
              <a:rPr lang="en-US" sz="1400" dirty="0" smtClean="0"/>
              <a:t>multiprocessor </a:t>
            </a:r>
            <a:r>
              <a:rPr lang="en-US" sz="1400" dirty="0"/>
              <a:t>m</a:t>
            </a:r>
            <a:r>
              <a:rPr lang="en-US" sz="1400" dirty="0" smtClean="0"/>
              <a:t>apping </a:t>
            </a:r>
            <a:r>
              <a:rPr lang="en-US" sz="1400" dirty="0"/>
              <a:t>for </a:t>
            </a:r>
            <a:r>
              <a:rPr lang="en-US" sz="1400" dirty="0" smtClean="0"/>
              <a:t>real</a:t>
            </a:r>
            <a:r>
              <a:rPr lang="en-US" sz="1400" dirty="0"/>
              <a:t>-time </a:t>
            </a:r>
            <a:r>
              <a:rPr lang="en-US" sz="1400" dirty="0" smtClean="0"/>
              <a:t>streaming </a:t>
            </a:r>
            <a:r>
              <a:rPr lang="en-US" sz="1400" dirty="0"/>
              <a:t>s</a:t>
            </a:r>
            <a:r>
              <a:rPr lang="en-US" sz="1400" dirty="0" smtClean="0"/>
              <a:t>ystems</a:t>
            </a:r>
            <a:r>
              <a:rPr lang="en-US" sz="1400" dirty="0"/>
              <a:t>”, </a:t>
            </a:r>
            <a:r>
              <a:rPr lang="en-US" sz="1400" i="1" dirty="0"/>
              <a:t>Proc. IEEE Int. Conf. on Acoustics, Speech, and </a:t>
            </a:r>
            <a:r>
              <a:rPr lang="en-US" sz="1400" i="1" dirty="0" smtClean="0"/>
              <a:t>Signal Processing</a:t>
            </a:r>
            <a:r>
              <a:rPr lang="en-US" sz="1400" dirty="0" smtClean="0"/>
              <a:t>, </a:t>
            </a:r>
            <a:r>
              <a:rPr lang="en-US" sz="1400" dirty="0"/>
              <a:t>2011. </a:t>
            </a:r>
          </a:p>
          <a:p>
            <a:pPr algn="just">
              <a:lnSpc>
                <a:spcPct val="100000"/>
              </a:lnSpc>
            </a:pPr>
            <a:endParaRPr lang="en-US" sz="1600"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33</a:t>
            </a:fld>
            <a:endParaRPr lang="en-US"/>
          </a:p>
        </p:txBody>
      </p:sp>
    </p:spTree>
    <p:extLst>
      <p:ext uri="{BB962C8B-B14F-4D97-AF65-F5344CB8AC3E}">
        <p14:creationId xmlns:p14="http://schemas.microsoft.com/office/powerpoint/2010/main" xmlns="" val="1500786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algn="just"/>
            <a:r>
              <a:rPr lang="en-US" sz="1600" dirty="0" smtClean="0"/>
              <a:t>[Zimmermann02] </a:t>
            </a:r>
            <a:r>
              <a:rPr lang="en-US" sz="1600" dirty="0"/>
              <a:t>M. Zimmermann and K. </a:t>
            </a:r>
            <a:r>
              <a:rPr lang="en-US" sz="1600" dirty="0" err="1"/>
              <a:t>Dostert</a:t>
            </a:r>
            <a:r>
              <a:rPr lang="en-US" sz="1600" dirty="0"/>
              <a:t>. Analysis and modeling of impulsive noise in </a:t>
            </a:r>
            <a:r>
              <a:rPr lang="en-US" sz="1600" dirty="0" smtClean="0"/>
              <a:t>broadband </a:t>
            </a:r>
            <a:r>
              <a:rPr lang="en-US" sz="1600" dirty="0" err="1"/>
              <a:t>powerline</a:t>
            </a:r>
            <a:r>
              <a:rPr lang="en-US" sz="1600" dirty="0"/>
              <a:t> communications. </a:t>
            </a:r>
            <a:r>
              <a:rPr lang="en-US" sz="1600" i="1" dirty="0"/>
              <a:t>IEEE Trans. on </a:t>
            </a:r>
            <a:r>
              <a:rPr lang="en-US" sz="1600" i="1" dirty="0" err="1" smtClean="0"/>
              <a:t>Electromagn</a:t>
            </a:r>
            <a:r>
              <a:rPr lang="en-US" sz="1600" i="1" dirty="0"/>
              <a:t>. </a:t>
            </a:r>
            <a:r>
              <a:rPr lang="en-US" sz="1600" i="1" dirty="0" err="1"/>
              <a:t>Compat</a:t>
            </a:r>
            <a:r>
              <a:rPr lang="en-US" sz="1600" i="1" dirty="0"/>
              <a:t>.</a:t>
            </a:r>
            <a:r>
              <a:rPr lang="en-US" sz="1600" dirty="0"/>
              <a:t>, 44(1):249–258, 2002 </a:t>
            </a:r>
            <a:endParaRPr lang="en-US" sz="1600" dirty="0" smtClean="0"/>
          </a:p>
          <a:p>
            <a:pPr algn="just"/>
            <a:r>
              <a:rPr lang="en-US" sz="1600" dirty="0" smtClean="0"/>
              <a:t>[Cortes10] </a:t>
            </a:r>
            <a:r>
              <a:rPr lang="en-US" sz="1600" dirty="0"/>
              <a:t>J. A. </a:t>
            </a:r>
            <a:r>
              <a:rPr lang="en-US" sz="1600" dirty="0" smtClean="0"/>
              <a:t>Cortes</a:t>
            </a:r>
            <a:r>
              <a:rPr lang="en-US" sz="1600" dirty="0"/>
              <a:t>, L. </a:t>
            </a:r>
            <a:r>
              <a:rPr lang="en-US" sz="1600" dirty="0" err="1"/>
              <a:t>Diez</a:t>
            </a:r>
            <a:r>
              <a:rPr lang="en-US" sz="1600" dirty="0"/>
              <a:t>, F. J. </a:t>
            </a:r>
            <a:r>
              <a:rPr lang="en-US" sz="1600" dirty="0" err="1"/>
              <a:t>Canete</a:t>
            </a:r>
            <a:r>
              <a:rPr lang="en-US" sz="1600" dirty="0"/>
              <a:t>, and J. J. Sanchez-Martinez. Analysis of the indoor broadband power-line noise scenario. </a:t>
            </a:r>
            <a:r>
              <a:rPr lang="en-US" sz="1600" i="1" dirty="0"/>
              <a:t>IEEE Trans. on </a:t>
            </a:r>
            <a:r>
              <a:rPr lang="en-US" sz="1600" i="1" dirty="0" err="1"/>
              <a:t>Electromagn</a:t>
            </a:r>
            <a:r>
              <a:rPr lang="en-US" sz="1600" i="1" dirty="0"/>
              <a:t>. </a:t>
            </a:r>
            <a:r>
              <a:rPr lang="en-US" sz="1600" i="1" dirty="0" err="1"/>
              <a:t>Compat</a:t>
            </a:r>
            <a:r>
              <a:rPr lang="en-US" sz="1600" dirty="0"/>
              <a:t>., 52(4):849–858, 2010. </a:t>
            </a:r>
            <a:endParaRPr lang="en-US" sz="1600" dirty="0" smtClean="0"/>
          </a:p>
          <a:p>
            <a:pPr algn="just"/>
            <a:r>
              <a:rPr lang="en-US" sz="1600" dirty="0" smtClean="0"/>
              <a:t>[Nassar11] </a:t>
            </a:r>
            <a:r>
              <a:rPr lang="en-US" sz="1600" dirty="0"/>
              <a:t>M. </a:t>
            </a:r>
            <a:r>
              <a:rPr lang="en-US" sz="1600" dirty="0" err="1"/>
              <a:t>Nassar</a:t>
            </a:r>
            <a:r>
              <a:rPr lang="en-US" sz="1600" dirty="0"/>
              <a:t>, K. </a:t>
            </a:r>
            <a:r>
              <a:rPr lang="en-US" sz="1600" dirty="0" err="1"/>
              <a:t>Gulati</a:t>
            </a:r>
            <a:r>
              <a:rPr lang="en-US" sz="1600" dirty="0"/>
              <a:t>, Y. </a:t>
            </a:r>
            <a:r>
              <a:rPr lang="en-US" sz="1600" dirty="0" err="1"/>
              <a:t>Mortazavi</a:t>
            </a:r>
            <a:r>
              <a:rPr lang="en-US" sz="1600" dirty="0"/>
              <a:t>, and B. L. Evans. Statistical </a:t>
            </a:r>
            <a:r>
              <a:rPr lang="en-US" sz="1600" dirty="0" smtClean="0"/>
              <a:t>modeling </a:t>
            </a:r>
            <a:r>
              <a:rPr lang="en-US" sz="1600" dirty="0"/>
              <a:t>of asynchronous impulsive noise in </a:t>
            </a:r>
            <a:r>
              <a:rPr lang="en-US" sz="1600" dirty="0" err="1"/>
              <a:t>powerline</a:t>
            </a:r>
            <a:r>
              <a:rPr lang="en-US" sz="1600" dirty="0"/>
              <a:t> communication </a:t>
            </a:r>
            <a:r>
              <a:rPr lang="en-US" sz="1600" dirty="0" smtClean="0"/>
              <a:t>networks</a:t>
            </a:r>
            <a:r>
              <a:rPr lang="en-US" sz="1600" dirty="0"/>
              <a:t>. </a:t>
            </a:r>
            <a:r>
              <a:rPr lang="en-US" sz="1600" i="1" dirty="0"/>
              <a:t>Proc. IEEE Global Comm</a:t>
            </a:r>
            <a:r>
              <a:rPr lang="en-US" sz="1600" i="1" dirty="0" smtClean="0"/>
              <a:t>. </a:t>
            </a:r>
            <a:r>
              <a:rPr lang="en-US" sz="1600" i="1" dirty="0"/>
              <a:t>Conf.</a:t>
            </a:r>
            <a:r>
              <a:rPr lang="en-US" sz="1600" dirty="0"/>
              <a:t>, pages 1–6, 2011. </a:t>
            </a:r>
            <a:endParaRPr lang="en-US" sz="1600" dirty="0" smtClean="0"/>
          </a:p>
          <a:p>
            <a:pPr algn="just"/>
            <a:r>
              <a:rPr lang="en-US" sz="1600" dirty="0" smtClean="0"/>
              <a:t>[Nassar13] </a:t>
            </a:r>
            <a:r>
              <a:rPr lang="en-US" sz="1600" dirty="0"/>
              <a:t>M. </a:t>
            </a:r>
            <a:r>
              <a:rPr lang="en-US" sz="1600" dirty="0" err="1"/>
              <a:t>Nassar</a:t>
            </a:r>
            <a:r>
              <a:rPr lang="en-US" sz="1600" dirty="0"/>
              <a:t>, P. </a:t>
            </a:r>
            <a:r>
              <a:rPr lang="en-US" sz="1600" dirty="0" err="1"/>
              <a:t>Schniter</a:t>
            </a:r>
            <a:r>
              <a:rPr lang="en-US" sz="1600" dirty="0"/>
              <a:t>, and B. L. Evans. A factor graph approach to joint </a:t>
            </a:r>
            <a:r>
              <a:rPr lang="en-US" sz="1600" dirty="0" smtClean="0"/>
              <a:t>OFDM channel </a:t>
            </a:r>
            <a:r>
              <a:rPr lang="en-US" sz="1600" dirty="0"/>
              <a:t>estimation and decoding in impulsive noise environments. </a:t>
            </a:r>
            <a:r>
              <a:rPr lang="en-US" sz="1600" i="1" dirty="0" smtClean="0"/>
              <a:t>IEEE Trans. on Signal Process</a:t>
            </a:r>
            <a:r>
              <a:rPr lang="en-US" sz="1600" dirty="0" smtClean="0"/>
              <a:t>.</a:t>
            </a:r>
            <a:r>
              <a:rPr lang="en-US" sz="1600" dirty="0"/>
              <a:t>, 2013 </a:t>
            </a:r>
            <a:endParaRPr lang="en-US" sz="1600" dirty="0" smtClean="0"/>
          </a:p>
          <a:p>
            <a:pPr algn="just"/>
            <a:r>
              <a:rPr lang="en-US" sz="1600" dirty="0" smtClean="0"/>
              <a:t>[Haring03] </a:t>
            </a:r>
            <a:r>
              <a:rPr lang="en-US" sz="1600" dirty="0"/>
              <a:t>J. Haring and A</a:t>
            </a:r>
            <a:r>
              <a:rPr lang="en-US" sz="1600" dirty="0" smtClean="0"/>
              <a:t>. J. H</a:t>
            </a:r>
            <a:r>
              <a:rPr lang="en-US" sz="1600" dirty="0"/>
              <a:t>. </a:t>
            </a:r>
            <a:r>
              <a:rPr lang="en-US" sz="1600" dirty="0" err="1"/>
              <a:t>Vinck</a:t>
            </a:r>
            <a:r>
              <a:rPr lang="en-US" sz="1600" dirty="0"/>
              <a:t>. Iterative decoding of codes over complex numbers for impulsive noise </a:t>
            </a:r>
            <a:r>
              <a:rPr lang="en-US" sz="1600" dirty="0" smtClean="0"/>
              <a:t>channels</a:t>
            </a:r>
            <a:r>
              <a:rPr lang="en-US" sz="1600" dirty="0"/>
              <a:t>. </a:t>
            </a:r>
            <a:r>
              <a:rPr lang="en-US" sz="1600" i="1" dirty="0"/>
              <a:t>IEEE Trans. on Information Theory</a:t>
            </a:r>
            <a:r>
              <a:rPr lang="en-US" sz="1600" dirty="0"/>
              <a:t>, 49(5):1251–1260, 2003. </a:t>
            </a:r>
          </a:p>
          <a:p>
            <a:pPr algn="just"/>
            <a:r>
              <a:rPr lang="en-US" sz="1600" dirty="0" smtClean="0"/>
              <a:t>[Caire08] </a:t>
            </a:r>
            <a:r>
              <a:rPr lang="en-US" sz="1600" dirty="0"/>
              <a:t>G. </a:t>
            </a:r>
            <a:r>
              <a:rPr lang="en-US" sz="1600" dirty="0" err="1"/>
              <a:t>Caire</a:t>
            </a:r>
            <a:r>
              <a:rPr lang="en-US" sz="1600" dirty="0"/>
              <a:t>, T.Y. Al-</a:t>
            </a:r>
            <a:r>
              <a:rPr lang="en-US" sz="1600" dirty="0" err="1"/>
              <a:t>Naffouri</a:t>
            </a:r>
            <a:r>
              <a:rPr lang="en-US" sz="1600" dirty="0"/>
              <a:t>, and A.K. Narayanan. Impulse noise cancellation in OFDM: an application of compressed sensing. In </a:t>
            </a:r>
            <a:r>
              <a:rPr lang="en-US" sz="1600" i="1" dirty="0"/>
              <a:t>Proc. IEEE Int. </a:t>
            </a:r>
            <a:r>
              <a:rPr lang="en-US" sz="1600" i="1" dirty="0" err="1"/>
              <a:t>Symp</a:t>
            </a:r>
            <a:r>
              <a:rPr lang="en-US" sz="1600" i="1" dirty="0"/>
              <a:t>. Information Theory</a:t>
            </a:r>
            <a:r>
              <a:rPr lang="en-US" sz="1600" dirty="0"/>
              <a:t>, pages 1293–1297, 2008. </a:t>
            </a:r>
          </a:p>
          <a:p>
            <a:r>
              <a:rPr lang="en-US" sz="1600" dirty="0" smtClean="0"/>
              <a:t>[Tipping01] </a:t>
            </a:r>
            <a:r>
              <a:rPr lang="en-US" sz="1600" dirty="0"/>
              <a:t>M.E. Tipping. Sparse Bayesian learning and the relevance vector machine. </a:t>
            </a:r>
            <a:r>
              <a:rPr lang="en-US" sz="1600" i="1" dirty="0"/>
              <a:t>Journal of </a:t>
            </a:r>
            <a:r>
              <a:rPr lang="en-US" sz="1600" i="1" dirty="0" smtClean="0"/>
              <a:t>Machine </a:t>
            </a:r>
            <a:r>
              <a:rPr lang="en-US" sz="1600" i="1" dirty="0"/>
              <a:t>Learning Research</a:t>
            </a:r>
            <a:r>
              <a:rPr lang="en-US" sz="1600" dirty="0"/>
              <a:t>, 1:211–244, 2001. </a:t>
            </a:r>
          </a:p>
        </p:txBody>
      </p:sp>
      <p:sp>
        <p:nvSpPr>
          <p:cNvPr id="4" name="Slide Number Placeholder 3"/>
          <p:cNvSpPr>
            <a:spLocks noGrp="1"/>
          </p:cNvSpPr>
          <p:nvPr>
            <p:ph type="sldNum" sz="quarter" idx="12"/>
          </p:nvPr>
        </p:nvSpPr>
        <p:spPr/>
        <p:txBody>
          <a:bodyPr/>
          <a:lstStyle/>
          <a:p>
            <a:fld id="{CB43ADCC-673B-EF4A-8B2D-B090A931D133}" type="slidenum">
              <a:rPr lang="en-US" smtClean="0"/>
              <a:pPr/>
              <a:t>34</a:t>
            </a:fld>
            <a:endParaRPr lang="en-US"/>
          </a:p>
        </p:txBody>
      </p:sp>
    </p:spTree>
    <p:extLst>
      <p:ext uri="{BB962C8B-B14F-4D97-AF65-F5344CB8AC3E}">
        <p14:creationId xmlns:p14="http://schemas.microsoft.com/office/powerpoint/2010/main" xmlns="" val="1499292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lgn="just"/>
            <a:r>
              <a:rPr lang="en-US" sz="1600" dirty="0"/>
              <a:t>[Nassar12] M. </a:t>
            </a:r>
            <a:r>
              <a:rPr lang="en-US" sz="1600" dirty="0" err="1"/>
              <a:t>Nassar</a:t>
            </a:r>
            <a:r>
              <a:rPr lang="en-US" sz="1600" dirty="0"/>
              <a:t>, A. </a:t>
            </a:r>
            <a:r>
              <a:rPr lang="en-US" sz="1600" dirty="0" err="1"/>
              <a:t>Dabak</a:t>
            </a:r>
            <a:r>
              <a:rPr lang="en-US" sz="1600" dirty="0"/>
              <a:t>, I.H. Kim, T. </a:t>
            </a:r>
            <a:r>
              <a:rPr lang="en-US" sz="1600" dirty="0" err="1"/>
              <a:t>Pande</a:t>
            </a:r>
            <a:r>
              <a:rPr lang="en-US" sz="1600" dirty="0"/>
              <a:t>, and B.L. Evans. </a:t>
            </a:r>
            <a:r>
              <a:rPr lang="en-US" sz="1600" dirty="0" err="1"/>
              <a:t>Cyclostationary</a:t>
            </a:r>
            <a:r>
              <a:rPr lang="en-US" sz="1600" dirty="0"/>
              <a:t> noise modeling in narrowband </a:t>
            </a:r>
            <a:r>
              <a:rPr lang="en-US" sz="1600" dirty="0" err="1"/>
              <a:t>powerline</a:t>
            </a:r>
            <a:r>
              <a:rPr lang="en-US" sz="1600" dirty="0"/>
              <a:t> communication for smart grid applications. </a:t>
            </a:r>
            <a:r>
              <a:rPr lang="en-US" sz="1600" i="1" dirty="0"/>
              <a:t>Proc. IEEE Int. Conf. on Acoustics, Speech and Sig. Proc</a:t>
            </a:r>
            <a:r>
              <a:rPr lang="en-US" sz="1600" dirty="0"/>
              <a:t>., pages 3089–3092, 2012. </a:t>
            </a:r>
            <a:endParaRPr lang="en-US" sz="1600" dirty="0" smtClean="0"/>
          </a:p>
          <a:p>
            <a:pPr algn="just"/>
            <a:r>
              <a:rPr lang="en-US" sz="1600" dirty="0" smtClean="0"/>
              <a:t>[</a:t>
            </a:r>
            <a:r>
              <a:rPr lang="en-US" sz="1600" dirty="0"/>
              <a:t>Dweik10] A. Al-</a:t>
            </a:r>
            <a:r>
              <a:rPr lang="en-US" sz="1600" dirty="0" err="1"/>
              <a:t>Dweik</a:t>
            </a:r>
            <a:r>
              <a:rPr lang="en-US" sz="1600" dirty="0"/>
              <a:t>, A. </a:t>
            </a:r>
            <a:r>
              <a:rPr lang="en-US" sz="1600" dirty="0" err="1"/>
              <a:t>Hazmi</a:t>
            </a:r>
            <a:r>
              <a:rPr lang="en-US" sz="1600" dirty="0"/>
              <a:t>, B. Sharif, and C. </a:t>
            </a:r>
            <a:r>
              <a:rPr lang="en-US" sz="1600" dirty="0" err="1"/>
              <a:t>Tsimenidis</a:t>
            </a:r>
            <a:r>
              <a:rPr lang="en-US" sz="1600" dirty="0"/>
              <a:t>. Efficient </a:t>
            </a:r>
            <a:r>
              <a:rPr lang="en-US" sz="1600" dirty="0" err="1"/>
              <a:t>interleav</a:t>
            </a:r>
            <a:r>
              <a:rPr lang="en-US" sz="1600" dirty="0"/>
              <a:t>- </a:t>
            </a:r>
            <a:r>
              <a:rPr lang="en-US" sz="1600" dirty="0" err="1"/>
              <a:t>ing</a:t>
            </a:r>
            <a:r>
              <a:rPr lang="en-US" sz="1600" dirty="0"/>
              <a:t> technique for OFDM system over impulsive noise channels. In </a:t>
            </a:r>
            <a:r>
              <a:rPr lang="en-US" sz="1600" i="1" dirty="0"/>
              <a:t>Proc. IEEE Int. </a:t>
            </a:r>
            <a:r>
              <a:rPr lang="en-US" sz="1600" i="1" dirty="0" err="1"/>
              <a:t>Symp</a:t>
            </a:r>
            <a:r>
              <a:rPr lang="en-US" sz="1600" i="1" dirty="0"/>
              <a:t>. Personal Indoor and Mobile Radio Comm</a:t>
            </a:r>
            <a:r>
              <a:rPr lang="en-US" sz="1600" dirty="0"/>
              <a:t>., 2010. </a:t>
            </a:r>
          </a:p>
          <a:p>
            <a:pPr algn="just"/>
            <a:r>
              <a:rPr lang="en-US" sz="1600" dirty="0"/>
              <a:t>[Nieman13] K. F. </a:t>
            </a:r>
            <a:r>
              <a:rPr lang="en-US" sz="1600" dirty="0" err="1"/>
              <a:t>Nieman</a:t>
            </a:r>
            <a:r>
              <a:rPr lang="en-US" sz="1600" dirty="0"/>
              <a:t>, J. Lin, M. </a:t>
            </a:r>
            <a:r>
              <a:rPr lang="en-US" sz="1600" dirty="0" err="1"/>
              <a:t>Nassar</a:t>
            </a:r>
            <a:r>
              <a:rPr lang="en-US" sz="1600" dirty="0"/>
              <a:t>, K </a:t>
            </a:r>
            <a:r>
              <a:rPr lang="en-US" sz="1600" dirty="0" err="1"/>
              <a:t>Waheed</a:t>
            </a:r>
            <a:r>
              <a:rPr lang="en-US" sz="1600" dirty="0"/>
              <a:t>, and B. L. Evans. Cyclic spectral analysis of power line noise in the 3-200 kHz band. In </a:t>
            </a:r>
            <a:r>
              <a:rPr lang="en-US" sz="1600" i="1" dirty="0"/>
              <a:t>Proc. IEEE Int. </a:t>
            </a:r>
            <a:r>
              <a:rPr lang="en-US" sz="1600" i="1" dirty="0" err="1"/>
              <a:t>Symp</a:t>
            </a:r>
            <a:r>
              <a:rPr lang="en-US" sz="1600" i="1" dirty="0"/>
              <a:t>. Power Line Comm. and Appl</a:t>
            </a:r>
            <a:r>
              <a:rPr lang="en-US" sz="1600" dirty="0"/>
              <a:t>., 2013. </a:t>
            </a:r>
            <a:endParaRPr lang="en-US" sz="1600" dirty="0" smtClean="0"/>
          </a:p>
          <a:p>
            <a:pPr algn="just"/>
            <a:r>
              <a:rPr lang="en-US" sz="1600" dirty="0" smtClean="0"/>
              <a:t>[Schober03] </a:t>
            </a:r>
            <a:r>
              <a:rPr lang="en-US" sz="1600" dirty="0"/>
              <a:t>R. </a:t>
            </a:r>
            <a:r>
              <a:rPr lang="en-US" sz="1600" dirty="0" err="1"/>
              <a:t>Schober</a:t>
            </a:r>
            <a:r>
              <a:rPr lang="en-US" sz="1600" dirty="0"/>
              <a:t>, L. Lampe, W. H. </a:t>
            </a:r>
            <a:r>
              <a:rPr lang="en-US" sz="1600" dirty="0" err="1"/>
              <a:t>Gerstacker</a:t>
            </a:r>
            <a:r>
              <a:rPr lang="en-US" sz="1600" dirty="0"/>
              <a:t>, and S. </a:t>
            </a:r>
            <a:r>
              <a:rPr lang="en-US" sz="1600" dirty="0" err="1"/>
              <a:t>Pasupathy</a:t>
            </a:r>
            <a:r>
              <a:rPr lang="en-US" sz="1600" dirty="0"/>
              <a:t>. Modulation diversity for frequency-selective fading channels. </a:t>
            </a:r>
            <a:r>
              <a:rPr lang="en-US" sz="1600" i="1" dirty="0"/>
              <a:t>IEEE Trans. on Info. Theory</a:t>
            </a:r>
            <a:r>
              <a:rPr lang="en-US" sz="1600" dirty="0"/>
              <a:t>, 49(9):2268–2276, 2003. </a:t>
            </a:r>
          </a:p>
          <a:p>
            <a:pPr algn="just"/>
            <a:r>
              <a:rPr lang="en-US" sz="1600" dirty="0" smtClean="0"/>
              <a:t>[Hochwald00] </a:t>
            </a:r>
            <a:r>
              <a:rPr lang="en-US" sz="1600" dirty="0"/>
              <a:t>B. M. </a:t>
            </a:r>
            <a:r>
              <a:rPr lang="en-US" sz="1600" dirty="0" err="1"/>
              <a:t>Hochwald</a:t>
            </a:r>
            <a:r>
              <a:rPr lang="en-US" sz="1600" dirty="0"/>
              <a:t> and T. L. </a:t>
            </a:r>
            <a:r>
              <a:rPr lang="en-US" sz="1600" dirty="0" err="1"/>
              <a:t>Marzetta</a:t>
            </a:r>
            <a:r>
              <a:rPr lang="en-US" sz="1600" dirty="0"/>
              <a:t>. Unitary space-time modulation for multiple-antenna communications in </a:t>
            </a:r>
            <a:r>
              <a:rPr lang="en-US" sz="1600" dirty="0" err="1"/>
              <a:t>rayleigh</a:t>
            </a:r>
            <a:r>
              <a:rPr lang="en-US" sz="1600" dirty="0"/>
              <a:t> flat fading. </a:t>
            </a:r>
            <a:r>
              <a:rPr lang="en-US" sz="1600" i="1" dirty="0"/>
              <a:t>IEEE Trans. on Info. Theory</a:t>
            </a:r>
            <a:r>
              <a:rPr lang="en-US" sz="1600" dirty="0"/>
              <a:t>, 46(2):543–564, 2000. </a:t>
            </a:r>
          </a:p>
          <a:p>
            <a:pPr algn="just"/>
            <a:r>
              <a:rPr lang="en-US" sz="1600" dirty="0" smtClean="0"/>
              <a:t>[Zhang11] </a:t>
            </a:r>
            <a:r>
              <a:rPr lang="en-US" sz="1600" dirty="0"/>
              <a:t>Z. Zhang and B. D. </a:t>
            </a:r>
            <a:r>
              <a:rPr lang="en-US" sz="1600" dirty="0" err="1"/>
              <a:t>Rao</a:t>
            </a:r>
            <a:r>
              <a:rPr lang="en-US" sz="1600" dirty="0"/>
              <a:t>. Sparse signal recovery with temporally </a:t>
            </a:r>
            <a:r>
              <a:rPr lang="en-US" sz="1600" dirty="0" err="1"/>
              <a:t>cor</a:t>
            </a:r>
            <a:r>
              <a:rPr lang="en-US" sz="1600" dirty="0"/>
              <a:t>- related source vectors using sparse </a:t>
            </a:r>
            <a:r>
              <a:rPr lang="en-US" sz="1600" dirty="0" err="1"/>
              <a:t>bayesian</a:t>
            </a:r>
            <a:r>
              <a:rPr lang="en-US" sz="1600" dirty="0"/>
              <a:t> learning. </a:t>
            </a:r>
            <a:r>
              <a:rPr lang="en-US" sz="1600" i="1" dirty="0"/>
              <a:t>IEEE Journal of Selected Topics in Signal Process</a:t>
            </a:r>
            <a:r>
              <a:rPr lang="en-US" sz="1600" dirty="0"/>
              <a:t>., 5(5):912–926, 2011. </a:t>
            </a:r>
          </a:p>
          <a:p>
            <a:pPr algn="just"/>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35</a:t>
            </a:fld>
            <a:endParaRPr lang="en-US"/>
          </a:p>
        </p:txBody>
      </p:sp>
    </p:spTree>
    <p:extLst>
      <p:ext uri="{BB962C8B-B14F-4D97-AF65-F5344CB8AC3E}">
        <p14:creationId xmlns:p14="http://schemas.microsoft.com/office/powerpoint/2010/main" xmlns="" val="1612980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F497D"/>
                </a:solidFill>
                <a:latin typeface="Arial"/>
                <a:cs typeface="Arial"/>
              </a:rPr>
              <a:t>Thank you</a:t>
            </a:r>
            <a:endParaRPr lang="en-US" dirty="0">
              <a:solidFill>
                <a:srgbClr val="1F497D"/>
              </a:solidFill>
              <a:latin typeface="Arial"/>
              <a:cs typeface="Arial"/>
            </a:endParaRPr>
          </a:p>
        </p:txBody>
      </p:sp>
      <p:sp>
        <p:nvSpPr>
          <p:cNvPr id="4" name="Slide Number Placeholder 3"/>
          <p:cNvSpPr>
            <a:spLocks noGrp="1"/>
          </p:cNvSpPr>
          <p:nvPr>
            <p:ph type="sldNum" sz="quarter" idx="12"/>
          </p:nvPr>
        </p:nvSpPr>
        <p:spPr/>
        <p:txBody>
          <a:bodyPr/>
          <a:lstStyle/>
          <a:p>
            <a:fld id="{CB43ADCC-673B-EF4A-8B2D-B090A931D133}" type="slidenum">
              <a:rPr lang="en-US" smtClean="0"/>
              <a:pPr/>
              <a:t>36</a:t>
            </a:fld>
            <a:endParaRPr lang="en-US"/>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3408486" y="1371599"/>
            <a:ext cx="2244704" cy="4708525"/>
          </a:xfrm>
          <a:prstGeom prst="rect">
            <a:avLst/>
          </a:prstGeom>
        </p:spPr>
      </p:pic>
    </p:spTree>
    <p:extLst>
      <p:ext uri="{BB962C8B-B14F-4D97-AF65-F5344CB8AC3E}">
        <p14:creationId xmlns:p14="http://schemas.microsoft.com/office/powerpoint/2010/main" xmlns="" val="367576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Grid Communications</a:t>
            </a:r>
            <a:endParaRPr lang="en-US" dirty="0"/>
          </a:p>
        </p:txBody>
      </p:sp>
      <p:grpSp>
        <p:nvGrpSpPr>
          <p:cNvPr id="24" name="Group 23"/>
          <p:cNvGrpSpPr/>
          <p:nvPr/>
        </p:nvGrpSpPr>
        <p:grpSpPr>
          <a:xfrm>
            <a:off x="545410" y="1057296"/>
            <a:ext cx="6674972" cy="5364480"/>
            <a:chOff x="1800530" y="1057296"/>
            <a:chExt cx="6674972" cy="5364480"/>
          </a:xfrm>
        </p:grpSpPr>
        <p:pic>
          <p:nvPicPr>
            <p:cNvPr id="14" name="Picture 13" descr="smart grid com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3137" y="1057296"/>
              <a:ext cx="5554980" cy="5364480"/>
            </a:xfrm>
            <a:prstGeom prst="rect">
              <a:avLst/>
            </a:prstGeom>
          </p:spPr>
        </p:pic>
        <p:sp>
          <p:nvSpPr>
            <p:cNvPr id="7" name="TextBox 6"/>
            <p:cNvSpPr txBox="1"/>
            <p:nvPr/>
          </p:nvSpPr>
          <p:spPr>
            <a:xfrm>
              <a:off x="4072463" y="1247139"/>
              <a:ext cx="1018227" cy="338554"/>
            </a:xfrm>
            <a:prstGeom prst="rect">
              <a:avLst/>
            </a:prstGeom>
            <a:noFill/>
            <a:ln>
              <a:noFill/>
            </a:ln>
          </p:spPr>
          <p:txBody>
            <a:bodyPr wrap="none" rtlCol="0">
              <a:spAutoFit/>
            </a:bodyPr>
            <a:lstStyle/>
            <a:p>
              <a:pPr algn="ctr"/>
              <a:r>
                <a:rPr lang="en-US" sz="1600" dirty="0" smtClean="0">
                  <a:latin typeface="Arial Narrow"/>
                  <a:cs typeface="Arial Narrow"/>
                </a:rPr>
                <a:t>Local utility</a:t>
              </a:r>
              <a:endParaRPr lang="en-US" sz="1600" dirty="0">
                <a:latin typeface="Arial Narrow"/>
                <a:cs typeface="Arial Narrow"/>
              </a:endParaRPr>
            </a:p>
          </p:txBody>
        </p:sp>
        <p:sp>
          <p:nvSpPr>
            <p:cNvPr id="15" name="TextBox 14"/>
            <p:cNvSpPr txBox="1"/>
            <p:nvPr/>
          </p:nvSpPr>
          <p:spPr>
            <a:xfrm>
              <a:off x="4958675" y="4528045"/>
              <a:ext cx="1631276" cy="338554"/>
            </a:xfrm>
            <a:prstGeom prst="rect">
              <a:avLst/>
            </a:prstGeom>
            <a:noFill/>
            <a:ln>
              <a:noFill/>
            </a:ln>
          </p:spPr>
          <p:txBody>
            <a:bodyPr wrap="none" rtlCol="0">
              <a:spAutoFit/>
            </a:bodyPr>
            <a:lstStyle/>
            <a:p>
              <a:pPr algn="ctr"/>
              <a:r>
                <a:rPr lang="en-US" sz="1600" dirty="0" smtClean="0">
                  <a:latin typeface="Arial Narrow"/>
                  <a:cs typeface="Arial Narrow"/>
                </a:rPr>
                <a:t>MV-LV Transformer</a:t>
              </a:r>
              <a:endParaRPr lang="en-US" sz="1600" dirty="0">
                <a:latin typeface="Arial Narrow"/>
                <a:cs typeface="Arial Narrow"/>
              </a:endParaRPr>
            </a:p>
          </p:txBody>
        </p:sp>
        <p:sp>
          <p:nvSpPr>
            <p:cNvPr id="16" name="TextBox 15"/>
            <p:cNvSpPr txBox="1"/>
            <p:nvPr/>
          </p:nvSpPr>
          <p:spPr>
            <a:xfrm>
              <a:off x="1800530" y="5011704"/>
              <a:ext cx="1194458" cy="338554"/>
            </a:xfrm>
            <a:prstGeom prst="rect">
              <a:avLst/>
            </a:prstGeom>
            <a:noFill/>
            <a:ln>
              <a:noFill/>
            </a:ln>
          </p:spPr>
          <p:txBody>
            <a:bodyPr wrap="none" rtlCol="0">
              <a:spAutoFit/>
            </a:bodyPr>
            <a:lstStyle/>
            <a:p>
              <a:pPr algn="ctr"/>
              <a:r>
                <a:rPr lang="en-US" sz="1600" dirty="0" smtClean="0">
                  <a:latin typeface="Arial Narrow"/>
                  <a:cs typeface="Arial Narrow"/>
                </a:rPr>
                <a:t>Smart meters</a:t>
              </a:r>
              <a:endParaRPr lang="en-US" sz="1600" dirty="0">
                <a:latin typeface="Arial Narrow"/>
                <a:cs typeface="Arial Narrow"/>
              </a:endParaRPr>
            </a:p>
          </p:txBody>
        </p:sp>
        <p:sp>
          <p:nvSpPr>
            <p:cNvPr id="17" name="TextBox 16"/>
            <p:cNvSpPr txBox="1"/>
            <p:nvPr/>
          </p:nvSpPr>
          <p:spPr>
            <a:xfrm>
              <a:off x="7220382" y="2349056"/>
              <a:ext cx="1255120" cy="584776"/>
            </a:xfrm>
            <a:prstGeom prst="rect">
              <a:avLst/>
            </a:prstGeom>
            <a:noFill/>
            <a:ln>
              <a:noFill/>
            </a:ln>
          </p:spPr>
          <p:txBody>
            <a:bodyPr wrap="square" rtlCol="0">
              <a:spAutoFit/>
            </a:bodyPr>
            <a:lstStyle/>
            <a:p>
              <a:pPr algn="ctr"/>
              <a:r>
                <a:rPr lang="en-US" sz="1600" dirty="0" smtClean="0">
                  <a:latin typeface="Arial Narrow"/>
                  <a:cs typeface="Arial Narrow"/>
                </a:rPr>
                <a:t>Data concentrator</a:t>
              </a:r>
              <a:endParaRPr lang="en-US" sz="1600" dirty="0">
                <a:latin typeface="Arial Narrow"/>
                <a:cs typeface="Arial Narrow"/>
              </a:endParaRPr>
            </a:p>
          </p:txBody>
        </p:sp>
      </p:grpSp>
      <p:sp>
        <p:nvSpPr>
          <p:cNvPr id="8" name="TextBox 7"/>
          <p:cNvSpPr txBox="1"/>
          <p:nvPr/>
        </p:nvSpPr>
        <p:spPr>
          <a:xfrm>
            <a:off x="4103334" y="5526598"/>
            <a:ext cx="3117047" cy="67710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latin typeface="Arial Narrow"/>
                <a:cs typeface="Arial Narrow"/>
              </a:rPr>
              <a:t>Home Area Networks (HAN)</a:t>
            </a:r>
          </a:p>
          <a:p>
            <a:pPr algn="ctr"/>
            <a:r>
              <a:rPr lang="en-US" i="1" dirty="0" smtClean="0">
                <a:solidFill>
                  <a:srgbClr val="1F497D"/>
                </a:solidFill>
                <a:latin typeface="Arial Narrow"/>
                <a:cs typeface="Arial Narrow"/>
              </a:rPr>
              <a:t>Wireless / </a:t>
            </a:r>
            <a:r>
              <a:rPr lang="en-US" i="1" dirty="0" err="1" smtClean="0">
                <a:solidFill>
                  <a:srgbClr val="1F497D"/>
                </a:solidFill>
                <a:latin typeface="Arial Narrow"/>
                <a:cs typeface="Arial Narrow"/>
              </a:rPr>
              <a:t>Powerline</a:t>
            </a:r>
            <a:endParaRPr lang="en-US" i="1" dirty="0" smtClean="0">
              <a:solidFill>
                <a:srgbClr val="1F497D"/>
              </a:solidFill>
              <a:latin typeface="Arial Narrow"/>
              <a:cs typeface="Arial Narrow"/>
            </a:endParaRPr>
          </a:p>
        </p:txBody>
      </p:sp>
      <p:sp>
        <p:nvSpPr>
          <p:cNvPr id="22" name="TextBox 21"/>
          <p:cNvSpPr txBox="1"/>
          <p:nvPr/>
        </p:nvSpPr>
        <p:spPr>
          <a:xfrm>
            <a:off x="5375366" y="3678966"/>
            <a:ext cx="3636895" cy="67710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latin typeface="Arial Narrow"/>
                <a:cs typeface="Arial Narrow"/>
              </a:rPr>
              <a:t>Neighborhood Area Networks (NAN)</a:t>
            </a:r>
          </a:p>
          <a:p>
            <a:pPr algn="ctr"/>
            <a:r>
              <a:rPr lang="en-US" i="1" dirty="0" smtClean="0">
                <a:solidFill>
                  <a:srgbClr val="1F497D"/>
                </a:solidFill>
                <a:latin typeface="Arial Narrow"/>
                <a:cs typeface="Arial Narrow"/>
              </a:rPr>
              <a:t>Wireless / </a:t>
            </a:r>
            <a:r>
              <a:rPr lang="en-US" i="1" dirty="0" err="1" smtClean="0">
                <a:solidFill>
                  <a:srgbClr val="1F497D"/>
                </a:solidFill>
                <a:latin typeface="Arial Narrow"/>
                <a:cs typeface="Arial Narrow"/>
              </a:rPr>
              <a:t>Powerline</a:t>
            </a:r>
            <a:endParaRPr lang="en-US" i="1" dirty="0" smtClean="0">
              <a:solidFill>
                <a:srgbClr val="1F497D"/>
              </a:solidFill>
              <a:latin typeface="Arial Narrow"/>
              <a:cs typeface="Arial Narrow"/>
            </a:endParaRPr>
          </a:p>
        </p:txBody>
      </p:sp>
      <p:sp>
        <p:nvSpPr>
          <p:cNvPr id="23" name="TextBox 22"/>
          <p:cNvSpPr txBox="1"/>
          <p:nvPr/>
        </p:nvSpPr>
        <p:spPr>
          <a:xfrm>
            <a:off x="5709321" y="1216361"/>
            <a:ext cx="3083916" cy="67710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latin typeface="Arial Narrow"/>
                <a:cs typeface="Arial Narrow"/>
              </a:rPr>
              <a:t>Communication backhaul</a:t>
            </a:r>
          </a:p>
          <a:p>
            <a:pPr algn="ctr"/>
            <a:r>
              <a:rPr lang="en-US" i="1" dirty="0" smtClean="0">
                <a:solidFill>
                  <a:schemeClr val="tx2"/>
                </a:solidFill>
                <a:latin typeface="Arial Narrow"/>
                <a:cs typeface="Arial Narrow"/>
              </a:rPr>
              <a:t>Wireless / Optical </a:t>
            </a:r>
          </a:p>
        </p:txBody>
      </p:sp>
      <p:sp>
        <p:nvSpPr>
          <p:cNvPr id="3" name="Slide Number Placeholder 2"/>
          <p:cNvSpPr>
            <a:spLocks noGrp="1"/>
          </p:cNvSpPr>
          <p:nvPr>
            <p:ph type="sldNum" sz="quarter" idx="12"/>
          </p:nvPr>
        </p:nvSpPr>
        <p:spPr/>
        <p:txBody>
          <a:bodyPr/>
          <a:lstStyle/>
          <a:p>
            <a:fld id="{CB43ADCC-673B-EF4A-8B2D-B090A931D133}" type="slidenum">
              <a:rPr lang="en-US" smtClean="0"/>
              <a:pPr/>
              <a:t>3</a:t>
            </a:fld>
            <a:endParaRPr lang="en-US"/>
          </a:p>
        </p:txBody>
      </p:sp>
    </p:spTree>
    <p:extLst>
      <p:ext uri="{BB962C8B-B14F-4D97-AF65-F5344CB8AC3E}">
        <p14:creationId xmlns:p14="http://schemas.microsoft.com/office/powerpoint/2010/main" xmlns="" val="44575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Powerline</a:t>
            </a:r>
            <a:r>
              <a:rPr lang="en-US" dirty="0" smtClean="0"/>
              <a:t> Communications (PLC)</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xmlns="" val="391838098"/>
              </p:ext>
            </p:extLst>
          </p:nvPr>
        </p:nvGraphicFramePr>
        <p:xfrm>
          <a:off x="374650" y="1463158"/>
          <a:ext cx="8110658" cy="3630101"/>
        </p:xfrm>
        <a:graphic>
          <a:graphicData uri="http://schemas.openxmlformats.org/drawingml/2006/table">
            <a:tbl>
              <a:tblPr firstRow="1" bandRow="1">
                <a:tableStyleId>{6E25E649-3F16-4E02-A733-19D2CDBF48F0}</a:tableStyleId>
              </a:tblPr>
              <a:tblGrid>
                <a:gridCol w="1632085"/>
                <a:gridCol w="1438732"/>
                <a:gridCol w="1391699"/>
                <a:gridCol w="1445745"/>
                <a:gridCol w="2202397"/>
              </a:tblGrid>
              <a:tr h="8200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latin typeface="Arial Narrow"/>
                          <a:ea typeface="华文新魏"/>
                          <a:cs typeface="Arial Narrow"/>
                        </a:rPr>
                        <a:t>Category</a:t>
                      </a: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latin typeface="Arial Narrow"/>
                          <a:ea typeface="+mn-ea"/>
                          <a:cs typeface="Arial Narrow"/>
                        </a:rPr>
                        <a:t>Primary Use</a:t>
                      </a:r>
                      <a:endParaRPr kumimoji="0" lang="en-US" sz="2000" b="0" i="0" u="none" strike="noStrike" cap="none" normalizeH="0" baseline="0" dirty="0" smtClean="0">
                        <a:ln>
                          <a:noFill/>
                        </a:ln>
                        <a:solidFill>
                          <a:srgbClr val="1F497D"/>
                        </a:solidFill>
                        <a:effectLst/>
                        <a:latin typeface="Arial Narrow"/>
                        <a:ea typeface="华文新魏"/>
                        <a:cs typeface="Arial Narrow"/>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1F497D"/>
                          </a:solidFill>
                          <a:effectLst/>
                          <a:latin typeface="Arial Narrow"/>
                          <a:cs typeface="Arial Narrow"/>
                        </a:rPr>
                        <a:t>Band</a:t>
                      </a:r>
                      <a:endParaRPr kumimoji="0" lang="en-US" sz="2000" b="0" i="0" u="none" strike="noStrike" cap="none" normalizeH="0" baseline="0" dirty="0" smtClean="0">
                        <a:ln>
                          <a:noFill/>
                        </a:ln>
                        <a:solidFill>
                          <a:srgbClr val="1F497D"/>
                        </a:solidFill>
                        <a:effectLst/>
                        <a:latin typeface="Arial Narrow"/>
                        <a:ea typeface="华文新魏"/>
                        <a:cs typeface="Arial Narrow"/>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1F497D"/>
                          </a:solidFill>
                          <a:effectLst/>
                          <a:latin typeface="Arial Narrow"/>
                          <a:cs typeface="Arial Narrow"/>
                        </a:rPr>
                        <a:t>Max Rate</a:t>
                      </a:r>
                      <a:endParaRPr kumimoji="0" lang="en-US" sz="2000" b="0" i="0" u="none" strike="noStrike" cap="none" normalizeH="0" baseline="0" dirty="0" smtClean="0">
                        <a:ln>
                          <a:noFill/>
                        </a:ln>
                        <a:solidFill>
                          <a:srgbClr val="1F497D"/>
                        </a:solidFill>
                        <a:effectLst/>
                        <a:latin typeface="Arial Narrow"/>
                        <a:ea typeface="华文新魏"/>
                        <a:cs typeface="Arial Narrow"/>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1F497D"/>
                          </a:solidFill>
                          <a:effectLst/>
                          <a:latin typeface="Arial Narrow"/>
                          <a:cs typeface="Arial Narrow"/>
                        </a:rPr>
                        <a:t>Standards</a:t>
                      </a:r>
                      <a:endParaRPr kumimoji="0" lang="en-US" sz="2000" b="0" i="0" u="none" strike="noStrike" cap="none" normalizeH="0" baseline="0" dirty="0" smtClean="0">
                        <a:ln>
                          <a:noFill/>
                        </a:ln>
                        <a:solidFill>
                          <a:srgbClr val="1F497D"/>
                        </a:solidFill>
                        <a:effectLst/>
                        <a:latin typeface="Arial Narrow"/>
                        <a:ea typeface="华文新魏"/>
                        <a:cs typeface="Arial Narrow"/>
                      </a:endParaRPr>
                    </a:p>
                  </a:txBody>
                  <a:tcPr anchor="ctr" horzOverflow="overflow">
                    <a:noFill/>
                  </a:tcPr>
                </a:tc>
              </a:tr>
              <a:tr h="1486097">
                <a:tc>
                  <a:txBody>
                    <a:bodyPr/>
                    <a:lstStyle/>
                    <a:p>
                      <a:pPr algn="ctr"/>
                      <a:r>
                        <a:rPr kumimoji="0" lang="en-US" sz="2000" u="none" strike="noStrike" cap="none" normalizeH="0" baseline="0" dirty="0" smtClean="0">
                          <a:ln>
                            <a:noFill/>
                          </a:ln>
                          <a:solidFill>
                            <a:schemeClr val="tx1"/>
                          </a:solidFill>
                          <a:effectLst/>
                          <a:latin typeface="Arial Narrow"/>
                          <a:cs typeface="Arial Narrow"/>
                        </a:rPr>
                        <a:t>Narrowband</a:t>
                      </a:r>
                    </a:p>
                    <a:p>
                      <a:pPr algn="ctr"/>
                      <a:r>
                        <a:rPr kumimoji="0" lang="en-US" sz="2000" u="none" strike="noStrike" cap="none" normalizeH="0" baseline="0" dirty="0" smtClean="0">
                          <a:ln>
                            <a:noFill/>
                          </a:ln>
                          <a:solidFill>
                            <a:schemeClr val="tx1"/>
                          </a:solidFill>
                          <a:effectLst/>
                          <a:latin typeface="Arial Narrow"/>
                          <a:cs typeface="Arial Narrow"/>
                        </a:rPr>
                        <a:t>PLC</a:t>
                      </a:r>
                      <a:endParaRPr lang="en-US" sz="2000" dirty="0">
                        <a:solidFill>
                          <a:schemeClr val="tx1"/>
                        </a:solidFill>
                        <a:latin typeface="Arial Narrow"/>
                        <a:cs typeface="Arial Narrow"/>
                      </a:endParaRPr>
                    </a:p>
                  </a:txBody>
                  <a:tcPr anchor="ctr">
                    <a:lnR w="12700" cap="flat" cmpd="sng" algn="ctr">
                      <a:noFill/>
                      <a:prstDash val="solid"/>
                      <a:round/>
                      <a:headEnd type="none" w="med" len="med"/>
                      <a:tailEnd type="none" w="med" len="med"/>
                    </a:lnR>
                    <a:gradFill flip="none" rotWithShape="1">
                      <a:gsLst>
                        <a:gs pos="0">
                          <a:schemeClr val="tx2">
                            <a:lumMod val="20000"/>
                            <a:lumOff val="80000"/>
                          </a:schemeClr>
                        </a:gs>
                        <a:gs pos="100000">
                          <a:schemeClr val="bg1"/>
                        </a:gs>
                      </a:gsLst>
                      <a:lin ang="162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Narrow"/>
                          <a:ea typeface="华文新魏"/>
                          <a:cs typeface="Arial Narrow"/>
                        </a:rPr>
                        <a:t>NAN</a:t>
                      </a:r>
                    </a:p>
                  </a:txBody>
                  <a:tcPr anchor="ctr" horzOverflow="overflow">
                    <a:lnL w="12700" cap="flat" cmpd="sng" algn="ctr">
                      <a:noFill/>
                      <a:prstDash val="solid"/>
                      <a:round/>
                      <a:headEnd type="none" w="med" len="med"/>
                      <a:tailEnd type="none" w="med" len="med"/>
                    </a:lnL>
                    <a:lnB w="12700" cap="flat" cmpd="sng" algn="ctr">
                      <a:noFill/>
                      <a:prstDash val="solid"/>
                      <a:round/>
                      <a:headEnd type="none" w="med" len="med"/>
                      <a:tailEnd type="none" w="med" len="med"/>
                    </a:lnB>
                    <a:gradFill flip="none" rotWithShape="1">
                      <a:gsLst>
                        <a:gs pos="0">
                          <a:schemeClr val="tx2">
                            <a:lumMod val="20000"/>
                            <a:lumOff val="80000"/>
                          </a:schemeClr>
                        </a:gs>
                        <a:gs pos="100000">
                          <a:schemeClr val="bg1"/>
                        </a:gs>
                      </a:gsLst>
                      <a:lin ang="162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smtClean="0">
                          <a:ln>
                            <a:noFill/>
                          </a:ln>
                          <a:effectLst/>
                          <a:latin typeface="Arial Narrow"/>
                          <a:cs typeface="Arial Narrow"/>
                        </a:rPr>
                        <a:t>3-500 kHz</a:t>
                      </a:r>
                    </a:p>
                  </a:txBody>
                  <a:tcPr anchor="ctr" horzOverflow="overflow">
                    <a:lnB w="12700" cap="flat" cmpd="sng" algn="ctr">
                      <a:noFill/>
                      <a:prstDash val="solid"/>
                      <a:round/>
                      <a:headEnd type="none" w="med" len="med"/>
                      <a:tailEnd type="none" w="med" len="med"/>
                    </a:lnB>
                    <a:gradFill flip="none" rotWithShape="1">
                      <a:gsLst>
                        <a:gs pos="0">
                          <a:schemeClr val="tx2">
                            <a:lumMod val="20000"/>
                            <a:lumOff val="80000"/>
                          </a:schemeClr>
                        </a:gs>
                        <a:gs pos="100000">
                          <a:schemeClr val="bg1"/>
                        </a:gs>
                      </a:gsLst>
                      <a:lin ang="162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Arial Narrow"/>
                          <a:ea typeface="华文新魏"/>
                          <a:cs typeface="Arial Narrow"/>
                        </a:rPr>
                        <a:t>800 kbps</a:t>
                      </a:r>
                      <a:endParaRPr kumimoji="0" lang="en-US" sz="2000" u="none" strike="noStrike" cap="none" normalizeH="0" baseline="0" dirty="0" smtClean="0">
                        <a:ln>
                          <a:noFill/>
                        </a:ln>
                        <a:effectLst/>
                        <a:latin typeface="Arial Narrow"/>
                        <a:cs typeface="Arial Narrow"/>
                      </a:endParaRPr>
                    </a:p>
                  </a:txBody>
                  <a:tcPr anchor="ctr" horzOverflow="overflow">
                    <a:lnB w="12700" cap="flat" cmpd="sng" algn="ctr">
                      <a:noFill/>
                      <a:prstDash val="solid"/>
                      <a:round/>
                      <a:headEnd type="none" w="med" len="med"/>
                      <a:tailEnd type="none" w="med" len="med"/>
                    </a:lnB>
                    <a:gradFill flip="none" rotWithShape="1">
                      <a:gsLst>
                        <a:gs pos="0">
                          <a:schemeClr val="tx2">
                            <a:lumMod val="20000"/>
                            <a:lumOff val="80000"/>
                          </a:schemeClr>
                        </a:gs>
                        <a:gs pos="100000">
                          <a:schemeClr val="bg1"/>
                        </a:gs>
                      </a:gsLst>
                      <a:lin ang="16200000" scaled="0"/>
                      <a:tileRect/>
                    </a:gra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rgbClr val="000000"/>
                          </a:solidFill>
                          <a:effectLst/>
                          <a:latin typeface="Arial Narrow"/>
                          <a:ea typeface="华文新魏"/>
                          <a:cs typeface="Arial Narrow"/>
                        </a:rPr>
                        <a:t>PRIME</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rgbClr val="000000"/>
                          </a:solidFill>
                          <a:effectLst/>
                          <a:latin typeface="Arial Narrow"/>
                          <a:ea typeface="华文新魏"/>
                          <a:cs typeface="Arial Narrow"/>
                        </a:rPr>
                        <a:t>G3</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rgbClr val="000000"/>
                          </a:solidFill>
                          <a:effectLst/>
                          <a:latin typeface="Arial Narrow"/>
                          <a:ea typeface="华文新魏"/>
                          <a:cs typeface="Arial Narrow"/>
                        </a:rPr>
                        <a:t>ITU-T </a:t>
                      </a:r>
                      <a:r>
                        <a:rPr kumimoji="0" lang="en-US" sz="2000" b="0" i="0" u="none" strike="noStrike" cap="none" normalizeH="0" baseline="0" dirty="0" err="1" smtClean="0">
                          <a:ln>
                            <a:noFill/>
                          </a:ln>
                          <a:solidFill>
                            <a:srgbClr val="000000"/>
                          </a:solidFill>
                          <a:effectLst/>
                          <a:latin typeface="Arial Narrow"/>
                          <a:ea typeface="华文新魏"/>
                          <a:cs typeface="Arial Narrow"/>
                        </a:rPr>
                        <a:t>G.hnem</a:t>
                      </a:r>
                      <a:endParaRPr kumimoji="0" lang="en-US" sz="2000" b="0" i="0" u="none" strike="noStrike" cap="none" normalizeH="0" baseline="0" dirty="0" smtClean="0">
                        <a:ln>
                          <a:noFill/>
                        </a:ln>
                        <a:solidFill>
                          <a:srgbClr val="000000"/>
                        </a:solidFill>
                        <a:effectLst/>
                        <a:latin typeface="Arial Narrow"/>
                        <a:ea typeface="华文新魏"/>
                        <a:cs typeface="Arial Narrow"/>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rgbClr val="000000"/>
                          </a:solidFill>
                          <a:effectLst/>
                          <a:latin typeface="Arial Narrow"/>
                          <a:ea typeface="华文新魏"/>
                          <a:cs typeface="Arial Narrow"/>
                        </a:rPr>
                        <a:t>IEEE P1901.2</a:t>
                      </a:r>
                    </a:p>
                  </a:txBody>
                  <a:tcPr anchor="ctr" horzOverflow="overflow">
                    <a:lnB w="12700" cap="flat" cmpd="sng" algn="ctr">
                      <a:noFill/>
                      <a:prstDash val="solid"/>
                      <a:round/>
                      <a:headEnd type="none" w="med" len="med"/>
                      <a:tailEnd type="none" w="med" len="med"/>
                    </a:lnB>
                    <a:gradFill flip="none" rotWithShape="1">
                      <a:gsLst>
                        <a:gs pos="0">
                          <a:schemeClr val="tx2">
                            <a:lumMod val="20000"/>
                            <a:lumOff val="80000"/>
                          </a:schemeClr>
                        </a:gs>
                        <a:gs pos="100000">
                          <a:schemeClr val="bg1"/>
                        </a:gs>
                      </a:gsLst>
                      <a:lin ang="16200000" scaled="0"/>
                      <a:tileRect/>
                    </a:gradFill>
                  </a:tcPr>
                </a:tc>
              </a:tr>
              <a:tr h="1323977">
                <a:tc>
                  <a:txBody>
                    <a:bodyPr/>
                    <a:lstStyle/>
                    <a:p>
                      <a:pPr algn="ctr"/>
                      <a:r>
                        <a:rPr kumimoji="0" lang="en-US" sz="2000" b="0" i="0" u="none" strike="noStrike" cap="none" normalizeH="0" baseline="0" dirty="0" smtClean="0">
                          <a:ln>
                            <a:noFill/>
                          </a:ln>
                          <a:solidFill>
                            <a:schemeClr val="tx1"/>
                          </a:solidFill>
                          <a:effectLst/>
                          <a:latin typeface="Arial Narrow"/>
                          <a:ea typeface="华文新魏"/>
                          <a:cs typeface="Arial Narrow"/>
                        </a:rPr>
                        <a:t>Broadband</a:t>
                      </a:r>
                    </a:p>
                    <a:p>
                      <a:pPr algn="ctr"/>
                      <a:r>
                        <a:rPr kumimoji="0" lang="en-US" sz="2000" b="0" i="0" u="none" strike="noStrike" cap="none" normalizeH="0" baseline="0" dirty="0" smtClean="0">
                          <a:ln>
                            <a:noFill/>
                          </a:ln>
                          <a:solidFill>
                            <a:schemeClr val="tx1"/>
                          </a:solidFill>
                          <a:effectLst/>
                          <a:latin typeface="Arial Narrow"/>
                          <a:ea typeface="华文新魏"/>
                          <a:cs typeface="Arial Narrow"/>
                        </a:rPr>
                        <a:t>PLC</a:t>
                      </a:r>
                      <a:endParaRPr lang="en-US" sz="2000" dirty="0">
                        <a:solidFill>
                          <a:schemeClr val="tx1"/>
                        </a:solidFill>
                        <a:latin typeface="Arial Narrow"/>
                        <a:cs typeface="Arial Narrow"/>
                      </a:endParaRPr>
                    </a:p>
                  </a:txBody>
                  <a:tcPr anchor="ctr">
                    <a:lnR w="12700" cap="flat" cmpd="sng" algn="ctr">
                      <a:noFill/>
                      <a:prstDash val="solid"/>
                      <a:round/>
                      <a:headEnd type="none" w="med" len="med"/>
                      <a:tailEnd type="none" w="med" len="med"/>
                    </a:lnR>
                    <a:gradFill flip="none" rotWithShape="1">
                      <a:gsLst>
                        <a:gs pos="0">
                          <a:schemeClr val="tx2">
                            <a:lumMod val="20000"/>
                            <a:lumOff val="80000"/>
                          </a:schemeClr>
                        </a:gs>
                        <a:gs pos="100000">
                          <a:schemeClr val="bg1"/>
                        </a:gs>
                      </a:gsLst>
                      <a:lin ang="54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Narrow"/>
                          <a:ea typeface="华文新魏"/>
                          <a:cs typeface="Arial Narrow"/>
                        </a:rPr>
                        <a:t>HAN</a:t>
                      </a:r>
                    </a:p>
                  </a:txBody>
                  <a:tcPr anchor="ctr"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gradFill flip="none" rotWithShape="1">
                      <a:gsLst>
                        <a:gs pos="0">
                          <a:schemeClr val="tx2">
                            <a:lumMod val="20000"/>
                            <a:lumOff val="80000"/>
                          </a:schemeClr>
                        </a:gs>
                        <a:gs pos="100000">
                          <a:schemeClr val="bg1"/>
                        </a:gs>
                      </a:gsLst>
                      <a:lin ang="54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Narrow"/>
                          <a:cs typeface="Arial Narrow"/>
                        </a:rPr>
                        <a:t>1.8-250 MHz</a:t>
                      </a:r>
                    </a:p>
                  </a:txBody>
                  <a:tcPr anchor="ctr" horzOverflow="overflow">
                    <a:lnT w="12700" cap="flat" cmpd="sng" algn="ctr">
                      <a:noFill/>
                      <a:prstDash val="solid"/>
                      <a:round/>
                      <a:headEnd type="none" w="med" len="med"/>
                      <a:tailEnd type="none" w="med" len="med"/>
                    </a:lnT>
                    <a:gradFill flip="none" rotWithShape="1">
                      <a:gsLst>
                        <a:gs pos="0">
                          <a:schemeClr val="tx2">
                            <a:lumMod val="20000"/>
                            <a:lumOff val="80000"/>
                          </a:schemeClr>
                        </a:gs>
                        <a:gs pos="100000">
                          <a:schemeClr val="bg1"/>
                        </a:gs>
                      </a:gsLst>
                      <a:lin ang="5400000" scaled="0"/>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Narrow"/>
                          <a:cs typeface="Arial Narrow"/>
                        </a:rPr>
                        <a:t>200 Mbps</a:t>
                      </a:r>
                      <a:endParaRPr kumimoji="0" lang="en-US" sz="2000" b="0" i="0" u="none" strike="noStrike" cap="none" normalizeH="0" baseline="0" dirty="0" smtClean="0">
                        <a:ln>
                          <a:noFill/>
                        </a:ln>
                        <a:solidFill>
                          <a:srgbClr val="000000"/>
                        </a:solidFill>
                        <a:effectLst/>
                        <a:latin typeface="Arial Narrow"/>
                        <a:ea typeface="华文新魏"/>
                        <a:cs typeface="Arial Narrow"/>
                      </a:endParaRPr>
                    </a:p>
                  </a:txBody>
                  <a:tcPr anchor="ctr" horzOverflow="overflow">
                    <a:lnT w="12700" cap="flat" cmpd="sng" algn="ctr">
                      <a:noFill/>
                      <a:prstDash val="solid"/>
                      <a:round/>
                      <a:headEnd type="none" w="med" len="med"/>
                      <a:tailEnd type="none" w="med" len="med"/>
                    </a:lnT>
                    <a:gradFill flip="none" rotWithShape="1">
                      <a:gsLst>
                        <a:gs pos="0">
                          <a:schemeClr val="tx2">
                            <a:lumMod val="20000"/>
                            <a:lumOff val="80000"/>
                          </a:schemeClr>
                        </a:gs>
                        <a:gs pos="100000">
                          <a:schemeClr val="bg1"/>
                        </a:gs>
                      </a:gsLst>
                      <a:lin ang="5400000" scaled="0"/>
                      <a:tileRect/>
                    </a:gra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u="none" strike="noStrike" cap="none" normalizeH="0" baseline="0" dirty="0" err="1" smtClean="0">
                          <a:ln>
                            <a:noFill/>
                          </a:ln>
                          <a:effectLst/>
                          <a:latin typeface="Arial Narrow"/>
                          <a:cs typeface="Arial Narrow"/>
                        </a:rPr>
                        <a:t>HomePlug</a:t>
                      </a:r>
                      <a:endParaRPr kumimoji="0" lang="en-US" sz="2000" u="none" strike="noStrike" cap="none" normalizeH="0" baseline="0" dirty="0" smtClean="0">
                        <a:ln>
                          <a:noFill/>
                        </a:ln>
                        <a:effectLst/>
                        <a:latin typeface="Arial Narrow"/>
                        <a:cs typeface="Arial Narrow"/>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u="none" strike="noStrike" cap="none" normalizeH="0" baseline="0" dirty="0" smtClean="0">
                          <a:ln>
                            <a:noFill/>
                          </a:ln>
                          <a:effectLst/>
                          <a:latin typeface="Arial Narrow"/>
                          <a:cs typeface="Arial Narrow"/>
                        </a:rPr>
                        <a:t>ITU-T </a:t>
                      </a:r>
                      <a:r>
                        <a:rPr kumimoji="0" lang="en-US" sz="2000" u="none" strike="noStrike" cap="none" normalizeH="0" baseline="0" dirty="0" err="1" smtClean="0">
                          <a:ln>
                            <a:noFill/>
                          </a:ln>
                          <a:effectLst/>
                          <a:latin typeface="Arial Narrow"/>
                          <a:cs typeface="Arial Narrow"/>
                        </a:rPr>
                        <a:t>G.hn</a:t>
                      </a:r>
                      <a:endParaRPr kumimoji="0" lang="en-US" sz="2000" u="none" strike="noStrike" cap="none" normalizeH="0" baseline="0" dirty="0" smtClean="0">
                        <a:ln>
                          <a:noFill/>
                        </a:ln>
                        <a:effectLst/>
                        <a:latin typeface="Arial Narrow"/>
                        <a:cs typeface="Arial Narrow"/>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US" sz="2000" u="none" strike="noStrike" cap="none" normalizeH="0" baseline="0" dirty="0" smtClean="0">
                          <a:ln>
                            <a:noFill/>
                          </a:ln>
                          <a:effectLst/>
                          <a:latin typeface="Arial Narrow"/>
                          <a:cs typeface="Arial Narrow"/>
                        </a:rPr>
                        <a:t>IEEE P1901</a:t>
                      </a:r>
                      <a:endParaRPr kumimoji="0" lang="en-US" sz="2000" b="0" i="0" u="none" strike="noStrike" cap="none" normalizeH="0" baseline="0" dirty="0" smtClean="0">
                        <a:ln>
                          <a:noFill/>
                        </a:ln>
                        <a:solidFill>
                          <a:srgbClr val="000000"/>
                        </a:solidFill>
                        <a:effectLst/>
                        <a:latin typeface="Arial Narrow"/>
                        <a:ea typeface="华文新魏"/>
                        <a:cs typeface="Arial Narrow"/>
                      </a:endParaRPr>
                    </a:p>
                  </a:txBody>
                  <a:tcPr anchor="ctr" horzOverflow="overflow">
                    <a:lnT w="12700" cap="flat" cmpd="sng" algn="ctr">
                      <a:noFill/>
                      <a:prstDash val="solid"/>
                      <a:round/>
                      <a:headEnd type="none" w="med" len="med"/>
                      <a:tailEnd type="none" w="med" len="med"/>
                    </a:lnT>
                    <a:gradFill flip="none" rotWithShape="1">
                      <a:gsLst>
                        <a:gs pos="0">
                          <a:schemeClr val="tx2">
                            <a:lumMod val="20000"/>
                            <a:lumOff val="80000"/>
                          </a:schemeClr>
                        </a:gs>
                        <a:gs pos="100000">
                          <a:schemeClr val="bg1"/>
                        </a:gs>
                      </a:gsLst>
                      <a:lin ang="5400000" scaled="0"/>
                      <a:tileRect/>
                    </a:gradFill>
                  </a:tcPr>
                </a:tc>
              </a:tr>
            </a:tbl>
          </a:graphicData>
        </a:graphic>
      </p:graphicFrame>
      <p:sp>
        <p:nvSpPr>
          <p:cNvPr id="6" name="TextBox 5"/>
          <p:cNvSpPr txBox="1"/>
          <p:nvPr/>
        </p:nvSpPr>
        <p:spPr>
          <a:xfrm>
            <a:off x="1099646" y="5393704"/>
            <a:ext cx="6754098" cy="400110"/>
          </a:xfrm>
          <a:prstGeom prst="rect">
            <a:avLst/>
          </a:prstGeom>
          <a:noFill/>
        </p:spPr>
        <p:txBody>
          <a:bodyPr wrap="none" rtlCol="0">
            <a:spAutoFit/>
          </a:bodyPr>
          <a:lstStyle/>
          <a:p>
            <a:pPr algn="ctr"/>
            <a:r>
              <a:rPr lang="en-US" sz="2000" dirty="0" smtClean="0">
                <a:latin typeface="Arial Narrow"/>
                <a:cs typeface="Arial Narrow"/>
              </a:rPr>
              <a:t>PLC systems use </a:t>
            </a:r>
            <a:r>
              <a:rPr lang="en-US" sz="2000" dirty="0" smtClean="0">
                <a:solidFill>
                  <a:srgbClr val="FF0000"/>
                </a:solidFill>
                <a:latin typeface="Arial Narrow"/>
                <a:cs typeface="Arial Narrow"/>
              </a:rPr>
              <a:t>Orthogonal </a:t>
            </a:r>
            <a:r>
              <a:rPr lang="en-US" sz="2000" dirty="0">
                <a:solidFill>
                  <a:srgbClr val="FF0000"/>
                </a:solidFill>
                <a:latin typeface="Arial Narrow"/>
                <a:cs typeface="Arial Narrow"/>
              </a:rPr>
              <a:t>Frequency Multiplexing Division (OFDM) </a:t>
            </a:r>
          </a:p>
        </p:txBody>
      </p:sp>
    </p:spTree>
    <p:extLst>
      <p:ext uri="{BB962C8B-B14F-4D97-AF65-F5344CB8AC3E}">
        <p14:creationId xmlns:p14="http://schemas.microsoft.com/office/powerpoint/2010/main" xmlns="" val="2376943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Powerline</a:t>
            </a:r>
            <a:r>
              <a:rPr lang="en-US" dirty="0"/>
              <a:t> Communications (PLC)</a:t>
            </a:r>
          </a:p>
        </p:txBody>
      </p:sp>
      <p:sp>
        <p:nvSpPr>
          <p:cNvPr id="4" name="Slide Number Placeholder 3"/>
          <p:cNvSpPr>
            <a:spLocks noGrp="1"/>
          </p:cNvSpPr>
          <p:nvPr>
            <p:ph type="sldNum" sz="quarter" idx="12"/>
          </p:nvPr>
        </p:nvSpPr>
        <p:spPr/>
        <p:txBody>
          <a:bodyPr/>
          <a:lstStyle/>
          <a:p>
            <a:fld id="{CB43ADCC-673B-EF4A-8B2D-B090A931D133}" type="slidenum">
              <a:rPr lang="en-US" smtClean="0"/>
              <a:pPr/>
              <a:t>5</a:t>
            </a:fld>
            <a:endParaRPr lang="en-US"/>
          </a:p>
        </p:txBody>
      </p:sp>
      <p:sp>
        <p:nvSpPr>
          <p:cNvPr id="10" name="Rectangle 9"/>
          <p:cNvSpPr/>
          <p:nvPr/>
        </p:nvSpPr>
        <p:spPr>
          <a:xfrm>
            <a:off x="1802605" y="1865749"/>
            <a:ext cx="5862636" cy="1451679"/>
          </a:xfrm>
          <a:prstGeom prst="rect">
            <a:avLst/>
          </a:prstGeom>
        </p:spPr>
        <p:txBody>
          <a:bodyPr wrap="square" anchor="ctr">
            <a:spAutoFit/>
          </a:bodyPr>
          <a:lstStyle/>
          <a:p>
            <a:pPr marL="342900" indent="-342900">
              <a:lnSpc>
                <a:spcPct val="150000"/>
              </a:lnSpc>
              <a:buFont typeface="Wingdings" charset="2"/>
              <a:buChar char="ü"/>
              <a:defRPr/>
            </a:pPr>
            <a:r>
              <a:rPr lang="en-US" sz="2000" dirty="0">
                <a:latin typeface="Arial Narrow"/>
                <a:cs typeface="Arial Narrow"/>
              </a:rPr>
              <a:t>Low deployment </a:t>
            </a:r>
            <a:r>
              <a:rPr lang="en-US" sz="2000" dirty="0" smtClean="0">
                <a:latin typeface="Arial Narrow"/>
                <a:cs typeface="Arial Narrow"/>
              </a:rPr>
              <a:t>cost</a:t>
            </a:r>
          </a:p>
          <a:p>
            <a:pPr marL="342900" indent="-342900">
              <a:lnSpc>
                <a:spcPct val="150000"/>
              </a:lnSpc>
              <a:buFont typeface="Wingdings" charset="2"/>
              <a:buChar char="ü"/>
              <a:defRPr/>
            </a:pPr>
            <a:r>
              <a:rPr lang="en-US" sz="2000" dirty="0" smtClean="0">
                <a:solidFill>
                  <a:srgbClr val="000000"/>
                </a:solidFill>
                <a:latin typeface="Arial Narrow"/>
                <a:cs typeface="Arial Narrow"/>
              </a:rPr>
              <a:t>Static or periodically-varying channel response</a:t>
            </a:r>
          </a:p>
          <a:p>
            <a:pPr marL="342900" indent="-342900">
              <a:lnSpc>
                <a:spcPct val="150000"/>
              </a:lnSpc>
              <a:buFont typeface="Wingdings" charset="2"/>
              <a:buChar char="ü"/>
              <a:defRPr/>
            </a:pPr>
            <a:r>
              <a:rPr lang="en-US" sz="2000" dirty="0">
                <a:latin typeface="Arial Narrow"/>
                <a:cs typeface="Arial Narrow"/>
              </a:rPr>
              <a:t>Available in RF shielded environments </a:t>
            </a:r>
            <a:r>
              <a:rPr lang="en-US" sz="2000" dirty="0" smtClean="0">
                <a:latin typeface="Arial Narrow"/>
                <a:cs typeface="Arial Narrow"/>
              </a:rPr>
              <a:t>(e.g. basements)</a:t>
            </a:r>
            <a:endParaRPr lang="en-US" sz="2000" dirty="0">
              <a:solidFill>
                <a:srgbClr val="000000"/>
              </a:solidFill>
              <a:latin typeface="Arial Narrow"/>
              <a:cs typeface="Arial Narrow"/>
            </a:endParaRPr>
          </a:p>
        </p:txBody>
      </p:sp>
      <p:sp>
        <p:nvSpPr>
          <p:cNvPr id="13" name="Rounded Rectangle 12"/>
          <p:cNvSpPr/>
          <p:nvPr/>
        </p:nvSpPr>
        <p:spPr>
          <a:xfrm>
            <a:off x="986341" y="1706642"/>
            <a:ext cx="6917966" cy="1792441"/>
          </a:xfrm>
          <a:prstGeom prst="roundRect">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mile.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2090" y="1976841"/>
            <a:ext cx="1256597" cy="1256597"/>
          </a:xfrm>
          <a:prstGeom prst="rect">
            <a:avLst/>
          </a:prstGeom>
        </p:spPr>
      </p:pic>
      <p:sp>
        <p:nvSpPr>
          <p:cNvPr id="14" name="Rectangle 13"/>
          <p:cNvSpPr/>
          <p:nvPr/>
        </p:nvSpPr>
        <p:spPr>
          <a:xfrm>
            <a:off x="1816117" y="4343028"/>
            <a:ext cx="5862636" cy="990015"/>
          </a:xfrm>
          <a:prstGeom prst="rect">
            <a:avLst/>
          </a:prstGeom>
        </p:spPr>
        <p:txBody>
          <a:bodyPr wrap="square" anchor="ctr">
            <a:spAutoFit/>
          </a:bodyPr>
          <a:lstStyle/>
          <a:p>
            <a:pPr marL="342900" indent="-342900">
              <a:lnSpc>
                <a:spcPct val="150000"/>
              </a:lnSpc>
              <a:buSzPct val="100000"/>
              <a:buFont typeface="Courier New"/>
              <a:buChar char="o"/>
            </a:pPr>
            <a:r>
              <a:rPr lang="en-US" sz="2000" dirty="0" smtClean="0">
                <a:solidFill>
                  <a:srgbClr val="000000"/>
                </a:solidFill>
                <a:latin typeface="Arial Narrow"/>
                <a:cs typeface="Arial Narrow"/>
              </a:rPr>
              <a:t>Significant attenuation </a:t>
            </a:r>
            <a:r>
              <a:rPr lang="en-US" sz="2000" dirty="0">
                <a:solidFill>
                  <a:srgbClr val="000000"/>
                </a:solidFill>
                <a:latin typeface="Arial Narrow"/>
                <a:cs typeface="Arial Narrow"/>
              </a:rPr>
              <a:t>across MV-LV </a:t>
            </a:r>
            <a:r>
              <a:rPr lang="en-US" sz="2000" dirty="0" smtClean="0">
                <a:solidFill>
                  <a:srgbClr val="000000"/>
                </a:solidFill>
                <a:latin typeface="Arial Narrow"/>
                <a:cs typeface="Arial Narrow"/>
              </a:rPr>
              <a:t>transformers</a:t>
            </a:r>
          </a:p>
          <a:p>
            <a:pPr marL="342900" indent="-342900">
              <a:lnSpc>
                <a:spcPct val="150000"/>
              </a:lnSpc>
              <a:spcAft>
                <a:spcPts val="2400"/>
              </a:spcAft>
              <a:buSzPct val="100000"/>
              <a:buFont typeface="Courier New"/>
              <a:buChar char="o"/>
            </a:pPr>
            <a:r>
              <a:rPr lang="en-US" sz="2000" dirty="0" smtClean="0">
                <a:solidFill>
                  <a:srgbClr val="000000"/>
                </a:solidFill>
                <a:latin typeface="Arial Narrow"/>
                <a:cs typeface="Arial Narrow"/>
              </a:rPr>
              <a:t>Communication performance limited by impulsive noise</a:t>
            </a:r>
            <a:endParaRPr lang="en-US" sz="2000" dirty="0">
              <a:solidFill>
                <a:srgbClr val="000000"/>
              </a:solidFill>
              <a:latin typeface="Arial Narrow"/>
              <a:cs typeface="Arial Narrow"/>
            </a:endParaRPr>
          </a:p>
        </p:txBody>
      </p:sp>
      <p:sp>
        <p:nvSpPr>
          <p:cNvPr id="15" name="Rounded Rectangle 14"/>
          <p:cNvSpPr/>
          <p:nvPr/>
        </p:nvSpPr>
        <p:spPr>
          <a:xfrm>
            <a:off x="999853" y="4047658"/>
            <a:ext cx="6917966" cy="1792441"/>
          </a:xfrm>
          <a:prstGeom prst="roundRect">
            <a:avLst/>
          </a:prstGeom>
          <a:noFill/>
          <a:ln w="28575"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cr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0105" y="4299446"/>
            <a:ext cx="1279118" cy="1279118"/>
          </a:xfrm>
          <a:prstGeom prst="rect">
            <a:avLst/>
          </a:prstGeom>
        </p:spPr>
      </p:pic>
    </p:spTree>
    <p:extLst>
      <p:ext uri="{BB962C8B-B14F-4D97-AF65-F5344CB8AC3E}">
        <p14:creationId xmlns:p14="http://schemas.microsoft.com/office/powerpoint/2010/main" xmlns="" val="4270567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Impulsive Noise in PLC</a:t>
            </a:r>
            <a:endParaRPr lang="en-US" dirty="0"/>
          </a:p>
        </p:txBody>
      </p:sp>
      <p:sp>
        <p:nvSpPr>
          <p:cNvPr id="3" name="Content Placeholder 2"/>
          <p:cNvSpPr>
            <a:spLocks noGrp="1"/>
          </p:cNvSpPr>
          <p:nvPr>
            <p:ph idx="1"/>
          </p:nvPr>
        </p:nvSpPr>
        <p:spPr/>
        <p:txBody>
          <a:bodyPr/>
          <a:lstStyle/>
          <a:p>
            <a:r>
              <a:rPr lang="en-US" dirty="0"/>
              <a:t>Asynchronous impulsive </a:t>
            </a:r>
            <a:r>
              <a:rPr lang="en-US" dirty="0" smtClean="0"/>
              <a:t>noise</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6</a:t>
            </a:fld>
            <a:endParaRPr lang="en-US"/>
          </a:p>
        </p:txBody>
      </p:sp>
      <p:sp>
        <p:nvSpPr>
          <p:cNvPr id="14" name="TextBox 13"/>
          <p:cNvSpPr txBox="1"/>
          <p:nvPr/>
        </p:nvSpPr>
        <p:spPr>
          <a:xfrm>
            <a:off x="1769227" y="6285277"/>
            <a:ext cx="2865622" cy="307777"/>
          </a:xfrm>
          <a:prstGeom prst="rect">
            <a:avLst/>
          </a:prstGeom>
          <a:noFill/>
        </p:spPr>
        <p:txBody>
          <a:bodyPr wrap="none" rtlCol="0">
            <a:spAutoFit/>
          </a:bodyPr>
          <a:lstStyle/>
          <a:p>
            <a:r>
              <a:rPr lang="en-US" sz="1400" i="1" dirty="0" smtClean="0">
                <a:latin typeface="Arial Narrow"/>
                <a:cs typeface="Arial Narrow"/>
              </a:rPr>
              <a:t>Figures from [Zimmermann02, Cortes11]</a:t>
            </a:r>
            <a:endParaRPr lang="en-US" sz="1400" i="1" dirty="0">
              <a:latin typeface="Arial Narrow"/>
              <a:cs typeface="Arial Narrow"/>
            </a:endParaRPr>
          </a:p>
        </p:txBody>
      </p:sp>
      <p:pic>
        <p:nvPicPr>
          <p:cNvPr id="19" name="Picture 18" descr="Screen Shot 2014-03-18 at 1.10.3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6967" y="4474459"/>
            <a:ext cx="5011734" cy="1778000"/>
          </a:xfrm>
          <a:prstGeom prst="rect">
            <a:avLst/>
          </a:prstGeom>
        </p:spPr>
      </p:pic>
      <p:sp>
        <p:nvSpPr>
          <p:cNvPr id="20" name="TextBox 19"/>
          <p:cNvSpPr txBox="1"/>
          <p:nvPr/>
        </p:nvSpPr>
        <p:spPr>
          <a:xfrm>
            <a:off x="1211894" y="1940698"/>
            <a:ext cx="3888692" cy="369332"/>
          </a:xfrm>
          <a:prstGeom prst="rect">
            <a:avLst/>
          </a:prstGeom>
          <a:noFill/>
        </p:spPr>
        <p:txBody>
          <a:bodyPr wrap="none" rtlCol="0">
            <a:spAutoFit/>
          </a:bodyPr>
          <a:lstStyle/>
          <a:p>
            <a:r>
              <a:rPr lang="en-US" dirty="0" smtClean="0">
                <a:latin typeface="Arial Narrow"/>
                <a:cs typeface="Arial Narrow"/>
              </a:rPr>
              <a:t>An impulse collected at an indoor power line</a:t>
            </a:r>
            <a:endParaRPr lang="en-US" dirty="0">
              <a:latin typeface="Arial Narrow"/>
              <a:cs typeface="Arial Narrow"/>
            </a:endParaRPr>
          </a:p>
        </p:txBody>
      </p:sp>
      <p:sp>
        <p:nvSpPr>
          <p:cNvPr id="21" name="TextBox 20"/>
          <p:cNvSpPr txBox="1"/>
          <p:nvPr/>
        </p:nvSpPr>
        <p:spPr>
          <a:xfrm>
            <a:off x="1004961" y="4176086"/>
            <a:ext cx="4277433" cy="369332"/>
          </a:xfrm>
          <a:prstGeom prst="rect">
            <a:avLst/>
          </a:prstGeom>
          <a:noFill/>
        </p:spPr>
        <p:txBody>
          <a:bodyPr wrap="none" rtlCol="0">
            <a:spAutoFit/>
          </a:bodyPr>
          <a:lstStyle/>
          <a:p>
            <a:pPr algn="ctr"/>
            <a:r>
              <a:rPr lang="en-US" dirty="0" smtClean="0">
                <a:latin typeface="Arial Narrow"/>
                <a:cs typeface="Arial Narrow"/>
              </a:rPr>
              <a:t>Normalized power spectral density of an impulse</a:t>
            </a:r>
            <a:endParaRPr lang="en-US" dirty="0">
              <a:latin typeface="Arial Narrow"/>
              <a:cs typeface="Arial Narrow"/>
            </a:endParaRPr>
          </a:p>
        </p:txBody>
      </p:sp>
      <p:sp>
        <p:nvSpPr>
          <p:cNvPr id="22" name="TextBox 21"/>
          <p:cNvSpPr txBox="1"/>
          <p:nvPr/>
        </p:nvSpPr>
        <p:spPr>
          <a:xfrm>
            <a:off x="5638940" y="4879356"/>
            <a:ext cx="2877558" cy="369332"/>
          </a:xfrm>
          <a:prstGeom prst="rect">
            <a:avLst/>
          </a:prstGeom>
          <a:noFill/>
        </p:spPr>
        <p:txBody>
          <a:bodyPr wrap="square" rtlCol="0">
            <a:spAutoFit/>
          </a:bodyPr>
          <a:lstStyle/>
          <a:p>
            <a:pPr marL="285750" indent="-285750">
              <a:buFont typeface="Courier New"/>
              <a:buChar char="o"/>
            </a:pPr>
            <a:r>
              <a:rPr lang="en-US" dirty="0" smtClean="0">
                <a:solidFill>
                  <a:srgbClr val="1F497D"/>
                </a:solidFill>
                <a:latin typeface="Arial Narrow"/>
                <a:cs typeface="Arial Narrow"/>
              </a:rPr>
              <a:t>Dominant in broadband PLC</a:t>
            </a:r>
            <a:endParaRPr lang="en-US" dirty="0">
              <a:solidFill>
                <a:srgbClr val="1F497D"/>
              </a:solidFill>
              <a:latin typeface="Arial Narrow"/>
              <a:cs typeface="Arial Narrow"/>
            </a:endParaRPr>
          </a:p>
        </p:txBody>
      </p:sp>
      <p:graphicFrame>
        <p:nvGraphicFramePr>
          <p:cNvPr id="26" name="Table 25"/>
          <p:cNvGraphicFramePr>
            <a:graphicFrameLocks noGrp="1"/>
          </p:cNvGraphicFramePr>
          <p:nvPr>
            <p:extLst>
              <p:ext uri="{D42A27DB-BD31-4B8C-83A1-F6EECF244321}">
                <p14:modId xmlns:p14="http://schemas.microsoft.com/office/powerpoint/2010/main" xmlns="" val="548452634"/>
              </p:ext>
            </p:extLst>
          </p:nvPr>
        </p:nvGraphicFramePr>
        <p:xfrm>
          <a:off x="5585519" y="2723665"/>
          <a:ext cx="3251095" cy="1010920"/>
        </p:xfrm>
        <a:graphic>
          <a:graphicData uri="http://schemas.openxmlformats.org/drawingml/2006/table">
            <a:tbl>
              <a:tblPr firstRow="1" bandRow="1">
                <a:tableStyleId>{5C22544A-7EE6-4342-B048-85BDC9FD1C3A}</a:tableStyleId>
              </a:tblPr>
              <a:tblGrid>
                <a:gridCol w="1832373"/>
                <a:gridCol w="1418722"/>
              </a:tblGrid>
              <a:tr h="370840">
                <a:tc>
                  <a:txBody>
                    <a:bodyPr/>
                    <a:lstStyle/>
                    <a:p>
                      <a:pPr algn="ctr"/>
                      <a:r>
                        <a:rPr lang="en-US" b="0" dirty="0" smtClean="0">
                          <a:solidFill>
                            <a:srgbClr val="1F497D"/>
                          </a:solidFill>
                          <a:latin typeface="Arial Narrow"/>
                          <a:cs typeface="Arial Narrow"/>
                        </a:rPr>
                        <a:t>Impulse duration</a:t>
                      </a:r>
                      <a:endParaRPr lang="en-US" b="0" dirty="0">
                        <a:solidFill>
                          <a:srgbClr val="1F497D"/>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0" dirty="0" smtClean="0">
                          <a:solidFill>
                            <a:srgbClr val="1F497D"/>
                          </a:solidFill>
                          <a:latin typeface="Arial Narrow"/>
                          <a:cs typeface="Arial Narrow"/>
                        </a:rPr>
                        <a:t>&lt; 5 </a:t>
                      </a:r>
                      <a:r>
                        <a:rPr lang="en-US" b="0" dirty="0" err="1" smtClean="0">
                          <a:solidFill>
                            <a:srgbClr val="1F497D"/>
                          </a:solidFill>
                          <a:latin typeface="Arial Narrow"/>
                          <a:cs typeface="Arial Narrow"/>
                        </a:rPr>
                        <a:t>μs</a:t>
                      </a:r>
                      <a:endParaRPr lang="en-US" b="0" dirty="0">
                        <a:solidFill>
                          <a:srgbClr val="1F497D"/>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pPr algn="ctr"/>
                      <a:r>
                        <a:rPr lang="en-US" b="0" dirty="0" smtClean="0">
                          <a:solidFill>
                            <a:srgbClr val="1F497D"/>
                          </a:solidFill>
                          <a:latin typeface="Arial Narrow"/>
                          <a:cs typeface="Arial Narrow"/>
                        </a:rPr>
                        <a:t>Inter-arrival time</a:t>
                      </a:r>
                      <a:endParaRPr lang="en-US" b="0" dirty="0">
                        <a:solidFill>
                          <a:srgbClr val="1F497D"/>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solidFill>
                            <a:srgbClr val="1F497D"/>
                          </a:solidFill>
                          <a:latin typeface="Arial Narrow"/>
                          <a:cs typeface="Arial Narrow"/>
                        </a:rPr>
                        <a:t>10 </a:t>
                      </a:r>
                      <a:r>
                        <a:rPr lang="en-US" b="0" dirty="0" err="1" smtClean="0">
                          <a:solidFill>
                            <a:srgbClr val="1F497D"/>
                          </a:solidFill>
                          <a:latin typeface="Arial Narrow"/>
                          <a:cs typeface="Arial Narrow"/>
                        </a:rPr>
                        <a:t>μs</a:t>
                      </a:r>
                      <a:r>
                        <a:rPr lang="en-US" b="0" dirty="0" smtClean="0">
                          <a:solidFill>
                            <a:srgbClr val="1F497D"/>
                          </a:solidFill>
                          <a:latin typeface="Arial Narrow"/>
                          <a:cs typeface="Arial Narrow"/>
                        </a:rPr>
                        <a:t> - 100 </a:t>
                      </a:r>
                      <a:r>
                        <a:rPr lang="en-US" b="0" dirty="0" err="1" smtClean="0">
                          <a:solidFill>
                            <a:srgbClr val="1F497D"/>
                          </a:solidFill>
                          <a:latin typeface="Arial Narrow"/>
                          <a:cs typeface="Arial Narrow"/>
                        </a:rPr>
                        <a:t>ms</a:t>
                      </a:r>
                      <a:endParaRPr lang="en-US" b="0" dirty="0" smtClean="0">
                        <a:solidFill>
                          <a:srgbClr val="1F497D"/>
                        </a:solidFill>
                        <a:latin typeface="Arial Narrow"/>
                        <a:cs typeface="Arial Narrow"/>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27" name="TextBox 26"/>
          <p:cNvSpPr txBox="1"/>
          <p:nvPr/>
        </p:nvSpPr>
        <p:spPr>
          <a:xfrm>
            <a:off x="5585519" y="1903384"/>
            <a:ext cx="3117421" cy="747897"/>
          </a:xfrm>
          <a:prstGeom prst="rect">
            <a:avLst/>
          </a:prstGeom>
          <a:noFill/>
        </p:spPr>
        <p:txBody>
          <a:bodyPr wrap="square" rtlCol="0">
            <a:spAutoFit/>
          </a:bodyPr>
          <a:lstStyle/>
          <a:p>
            <a:pPr marL="285750" indent="-285750">
              <a:lnSpc>
                <a:spcPct val="120000"/>
              </a:lnSpc>
              <a:buFont typeface="Courier New"/>
              <a:buChar char="o"/>
            </a:pPr>
            <a:r>
              <a:rPr lang="en-US" dirty="0" smtClean="0">
                <a:solidFill>
                  <a:srgbClr val="1F497D"/>
                </a:solidFill>
                <a:latin typeface="Arial Narrow"/>
                <a:cs typeface="Arial Narrow"/>
              </a:rPr>
              <a:t>Caused by switching transients</a:t>
            </a:r>
          </a:p>
          <a:p>
            <a:pPr marL="285750" indent="-285750">
              <a:lnSpc>
                <a:spcPct val="120000"/>
              </a:lnSpc>
              <a:buFont typeface="Courier New"/>
              <a:buChar char="o"/>
            </a:pPr>
            <a:r>
              <a:rPr lang="en-US" dirty="0" smtClean="0">
                <a:solidFill>
                  <a:srgbClr val="1F497D"/>
                </a:solidFill>
                <a:latin typeface="Arial Narrow"/>
                <a:cs typeface="Arial Narrow"/>
              </a:rPr>
              <a:t>Isolated impulses</a:t>
            </a:r>
            <a:endParaRPr lang="en-US" dirty="0">
              <a:solidFill>
                <a:srgbClr val="1F497D"/>
              </a:solidFill>
              <a:latin typeface="Arial Narrow"/>
              <a:cs typeface="Arial Narrow"/>
            </a:endParaRPr>
          </a:p>
        </p:txBody>
      </p:sp>
      <p:pic>
        <p:nvPicPr>
          <p:cNvPr id="5" name="Picture 4" descr="Screen Shot 2014-03-26 at 9.32.33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4952" y="2324971"/>
            <a:ext cx="5032001" cy="1866056"/>
          </a:xfrm>
          <a:prstGeom prst="rect">
            <a:avLst/>
          </a:prstGeom>
        </p:spPr>
      </p:pic>
    </p:spTree>
    <p:extLst>
      <p:ext uri="{BB962C8B-B14F-4D97-AF65-F5344CB8AC3E}">
        <p14:creationId xmlns:p14="http://schemas.microsoft.com/office/powerpoint/2010/main" xmlns="" val="1336748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Impulsive Noise in PLC</a:t>
            </a:r>
          </a:p>
        </p:txBody>
      </p:sp>
      <p:sp>
        <p:nvSpPr>
          <p:cNvPr id="3" name="Content Placeholder 2"/>
          <p:cNvSpPr>
            <a:spLocks noGrp="1"/>
          </p:cNvSpPr>
          <p:nvPr>
            <p:ph idx="1"/>
          </p:nvPr>
        </p:nvSpPr>
        <p:spPr/>
        <p:txBody>
          <a:bodyPr/>
          <a:lstStyle/>
          <a:p>
            <a:r>
              <a:rPr lang="en-US" dirty="0"/>
              <a:t>Periodic impulsive </a:t>
            </a:r>
            <a:r>
              <a:rPr lang="en-US" dirty="0" smtClean="0"/>
              <a:t>noise</a:t>
            </a:r>
            <a:endParaRPr lang="en-US" dirty="0"/>
          </a:p>
        </p:txBody>
      </p:sp>
      <p:sp>
        <p:nvSpPr>
          <p:cNvPr id="4" name="Slide Number Placeholder 3"/>
          <p:cNvSpPr>
            <a:spLocks noGrp="1"/>
          </p:cNvSpPr>
          <p:nvPr>
            <p:ph type="sldNum" sz="quarter" idx="12"/>
          </p:nvPr>
        </p:nvSpPr>
        <p:spPr/>
        <p:txBody>
          <a:bodyPr/>
          <a:lstStyle/>
          <a:p>
            <a:fld id="{CB43ADCC-673B-EF4A-8B2D-B090A931D133}" type="slidenum">
              <a:rPr lang="en-US" smtClean="0"/>
              <a:pPr/>
              <a:t>7</a:t>
            </a:fld>
            <a:endParaRPr lang="en-US"/>
          </a:p>
        </p:txBody>
      </p:sp>
      <p:pic>
        <p:nvPicPr>
          <p:cNvPr id="5" name="Picture 4" descr="noise trace.png"/>
          <p:cNvPicPr>
            <a:picLocks noChangeAspect="1"/>
          </p:cNvPicPr>
          <p:nvPr/>
        </p:nvPicPr>
        <p:blipFill rotWithShape="1">
          <a:blip r:embed="rId3">
            <a:extLst>
              <a:ext uri="{28A0092B-C50C-407E-A947-70E740481C1C}">
                <a14:useLocalDpi xmlns:a14="http://schemas.microsoft.com/office/drawing/2010/main" xmlns="" val="0"/>
              </a:ext>
            </a:extLst>
          </a:blip>
          <a:srcRect b="31000"/>
          <a:stretch/>
        </p:blipFill>
        <p:spPr>
          <a:xfrm>
            <a:off x="396424" y="3440850"/>
            <a:ext cx="5435600" cy="3172190"/>
          </a:xfrm>
          <a:prstGeom prst="rect">
            <a:avLst/>
          </a:prstGeom>
        </p:spPr>
      </p:pic>
      <p:pic>
        <p:nvPicPr>
          <p:cNvPr id="6" name="Picture 5" descr="noise trace.png"/>
          <p:cNvPicPr>
            <a:picLocks noChangeAspect="1"/>
          </p:cNvPicPr>
          <p:nvPr/>
        </p:nvPicPr>
        <p:blipFill rotWithShape="1">
          <a:blip r:embed="rId3">
            <a:extLst>
              <a:ext uri="{28A0092B-C50C-407E-A947-70E740481C1C}">
                <a14:useLocalDpi xmlns:a14="http://schemas.microsoft.com/office/drawing/2010/main" xmlns="" val="0"/>
              </a:ext>
            </a:extLst>
          </a:blip>
          <a:srcRect t="68805"/>
          <a:stretch/>
        </p:blipFill>
        <p:spPr>
          <a:xfrm>
            <a:off x="396424" y="2264432"/>
            <a:ext cx="5435600" cy="1434157"/>
          </a:xfrm>
          <a:prstGeom prst="rect">
            <a:avLst/>
          </a:prstGeom>
        </p:spPr>
      </p:pic>
      <p:sp>
        <p:nvSpPr>
          <p:cNvPr id="7" name="TextBox 6"/>
          <p:cNvSpPr txBox="1"/>
          <p:nvPr/>
        </p:nvSpPr>
        <p:spPr>
          <a:xfrm>
            <a:off x="5563417" y="2303440"/>
            <a:ext cx="3407890" cy="1000274"/>
          </a:xfrm>
          <a:prstGeom prst="rect">
            <a:avLst/>
          </a:prstGeom>
          <a:noFill/>
        </p:spPr>
        <p:txBody>
          <a:bodyPr wrap="square" rtlCol="0">
            <a:spAutoFit/>
          </a:bodyPr>
          <a:lstStyle/>
          <a:p>
            <a:pPr marL="285750" indent="-285750">
              <a:spcAft>
                <a:spcPts val="600"/>
              </a:spcAft>
              <a:buFont typeface="Courier New"/>
              <a:buChar char="o"/>
            </a:pPr>
            <a:r>
              <a:rPr lang="en-US" dirty="0" smtClean="0">
                <a:solidFill>
                  <a:srgbClr val="1F497D"/>
                </a:solidFill>
                <a:latin typeface="Arial Narrow"/>
                <a:cs typeface="Arial Narrow"/>
              </a:rPr>
              <a:t>Caused by switching mode power supplies (e.g. inverters)</a:t>
            </a:r>
          </a:p>
          <a:p>
            <a:pPr marL="285750" indent="-285750">
              <a:buFont typeface="Courier New"/>
              <a:buChar char="o"/>
            </a:pPr>
            <a:r>
              <a:rPr lang="en-US" dirty="0" smtClean="0">
                <a:solidFill>
                  <a:srgbClr val="1F497D"/>
                </a:solidFill>
                <a:latin typeface="Arial Narrow"/>
                <a:cs typeface="Arial Narrow"/>
              </a:rPr>
              <a:t>Synchronous to half the AC cycle</a:t>
            </a:r>
            <a:endParaRPr lang="en-US" dirty="0">
              <a:solidFill>
                <a:srgbClr val="1F497D"/>
              </a:solidFill>
              <a:latin typeface="Arial Narrow"/>
              <a:cs typeface="Arial Narrow"/>
            </a:endParaRPr>
          </a:p>
        </p:txBody>
      </p:sp>
      <p:sp>
        <p:nvSpPr>
          <p:cNvPr id="8" name="TextBox 7"/>
          <p:cNvSpPr txBox="1"/>
          <p:nvPr/>
        </p:nvSpPr>
        <p:spPr>
          <a:xfrm>
            <a:off x="5862015" y="4627970"/>
            <a:ext cx="2933640" cy="369332"/>
          </a:xfrm>
          <a:prstGeom prst="rect">
            <a:avLst/>
          </a:prstGeom>
          <a:noFill/>
        </p:spPr>
        <p:txBody>
          <a:bodyPr wrap="square" rtlCol="0">
            <a:spAutoFit/>
          </a:bodyPr>
          <a:lstStyle/>
          <a:p>
            <a:pPr marL="285750" indent="-285750">
              <a:spcAft>
                <a:spcPts val="600"/>
              </a:spcAft>
              <a:buFont typeface="Courier New"/>
              <a:buChar char="o"/>
            </a:pPr>
            <a:r>
              <a:rPr lang="en-US" dirty="0" smtClean="0">
                <a:solidFill>
                  <a:srgbClr val="1F497D"/>
                </a:solidFill>
                <a:latin typeface="Arial Narrow"/>
                <a:cs typeface="Arial Narrow"/>
              </a:rPr>
              <a:t>Dominant in narrowband PLC</a:t>
            </a:r>
          </a:p>
        </p:txBody>
      </p:sp>
      <p:sp>
        <p:nvSpPr>
          <p:cNvPr id="9" name="TextBox 8"/>
          <p:cNvSpPr txBox="1"/>
          <p:nvPr/>
        </p:nvSpPr>
        <p:spPr>
          <a:xfrm>
            <a:off x="891768" y="1934108"/>
            <a:ext cx="4042994" cy="369332"/>
          </a:xfrm>
          <a:prstGeom prst="rect">
            <a:avLst/>
          </a:prstGeom>
          <a:noFill/>
        </p:spPr>
        <p:txBody>
          <a:bodyPr wrap="none" rtlCol="0">
            <a:spAutoFit/>
          </a:bodyPr>
          <a:lstStyle/>
          <a:p>
            <a:r>
              <a:rPr lang="en-US" dirty="0" smtClean="0">
                <a:latin typeface="Arial Narrow"/>
                <a:cs typeface="Arial Narrow"/>
              </a:rPr>
              <a:t>Noise collected from an outdoor LV power line</a:t>
            </a:r>
            <a:endParaRPr lang="en-US" dirty="0">
              <a:latin typeface="Arial Narrow"/>
              <a:cs typeface="Arial Narrow"/>
            </a:endParaRPr>
          </a:p>
        </p:txBody>
      </p:sp>
    </p:spTree>
    <p:extLst>
      <p:ext uri="{BB962C8B-B14F-4D97-AF65-F5344CB8AC3E}">
        <p14:creationId xmlns:p14="http://schemas.microsoft.com/office/powerpoint/2010/main" xmlns="" val="301715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43ADCC-673B-EF4A-8B2D-B090A931D133}" type="slidenum">
              <a:rPr lang="en-US" smtClean="0"/>
              <a:pPr/>
              <a:t>8</a:t>
            </a:fld>
            <a:endParaRPr lang="en-US"/>
          </a:p>
        </p:txBody>
      </p:sp>
      <p:sp>
        <p:nvSpPr>
          <p:cNvPr id="2" name="Rectangle 1"/>
          <p:cNvSpPr/>
          <p:nvPr/>
        </p:nvSpPr>
        <p:spPr>
          <a:xfrm>
            <a:off x="675585" y="1834261"/>
            <a:ext cx="7485447" cy="1913344"/>
          </a:xfrm>
          <a:prstGeom prst="rect">
            <a:avLst/>
          </a:prstGeom>
        </p:spPr>
        <p:txBody>
          <a:bodyPr wrap="square">
            <a:spAutoFit/>
          </a:bodyPr>
          <a:lstStyle/>
          <a:p>
            <a:pPr algn="ctr">
              <a:lnSpc>
                <a:spcPct val="150000"/>
              </a:lnSpc>
            </a:pPr>
            <a:r>
              <a:rPr lang="en-US" sz="2000" i="1" dirty="0">
                <a:solidFill>
                  <a:srgbClr val="FF0000"/>
                </a:solidFill>
                <a:latin typeface="Arial"/>
                <a:cs typeface="Arial"/>
              </a:rPr>
              <a:t>R</a:t>
            </a:r>
            <a:r>
              <a:rPr lang="en-US" sz="2000" i="1" dirty="0" smtClean="0">
                <a:solidFill>
                  <a:srgbClr val="FF0000"/>
                </a:solidFill>
                <a:latin typeface="Arial"/>
                <a:cs typeface="Arial"/>
              </a:rPr>
              <a:t>eliability</a:t>
            </a:r>
            <a:r>
              <a:rPr lang="en-US" sz="2000" dirty="0" smtClean="0">
                <a:latin typeface="Arial"/>
                <a:cs typeface="Arial"/>
              </a:rPr>
              <a:t> of smart grid communications over power lines can be dramatically improved </a:t>
            </a:r>
            <a:r>
              <a:rPr lang="en-US" sz="2000" i="1" dirty="0" smtClean="0">
                <a:solidFill>
                  <a:srgbClr val="FF0000"/>
                </a:solidFill>
                <a:latin typeface="Arial"/>
                <a:cs typeface="Arial"/>
              </a:rPr>
              <a:t>without sacrificing throughput</a:t>
            </a:r>
          </a:p>
          <a:p>
            <a:pPr algn="ctr">
              <a:lnSpc>
                <a:spcPct val="150000"/>
              </a:lnSpc>
            </a:pPr>
            <a:r>
              <a:rPr lang="en-US" sz="2000" dirty="0" smtClean="0">
                <a:latin typeface="Arial"/>
                <a:cs typeface="Arial"/>
              </a:rPr>
              <a:t>by exploiting </a:t>
            </a:r>
            <a:r>
              <a:rPr lang="en-US" sz="2000" dirty="0" err="1" smtClean="0">
                <a:latin typeface="Arial"/>
                <a:cs typeface="Arial"/>
              </a:rPr>
              <a:t>sparsity</a:t>
            </a:r>
            <a:r>
              <a:rPr lang="en-US" sz="2000" dirty="0" smtClean="0">
                <a:latin typeface="Arial"/>
                <a:cs typeface="Arial"/>
              </a:rPr>
              <a:t> and </a:t>
            </a:r>
            <a:r>
              <a:rPr lang="en-US" sz="2000" dirty="0" err="1" smtClean="0">
                <a:solidFill>
                  <a:srgbClr val="000000"/>
                </a:solidFill>
                <a:latin typeface="Arial"/>
                <a:cs typeface="Arial"/>
              </a:rPr>
              <a:t>cyclostationarity</a:t>
            </a:r>
            <a:r>
              <a:rPr lang="en-US" sz="2000" dirty="0" smtClean="0">
                <a:solidFill>
                  <a:srgbClr val="000000"/>
                </a:solidFill>
                <a:latin typeface="Arial"/>
                <a:cs typeface="Arial"/>
              </a:rPr>
              <a:t> </a:t>
            </a:r>
            <a:r>
              <a:rPr lang="en-US" sz="2000" dirty="0" smtClean="0">
                <a:latin typeface="Arial"/>
                <a:cs typeface="Arial"/>
              </a:rPr>
              <a:t>of the impulsive noise </a:t>
            </a:r>
          </a:p>
          <a:p>
            <a:pPr algn="ctr">
              <a:lnSpc>
                <a:spcPct val="150000"/>
              </a:lnSpc>
            </a:pPr>
            <a:r>
              <a:rPr lang="en-US" sz="2000" dirty="0" smtClean="0">
                <a:latin typeface="Arial"/>
                <a:cs typeface="Arial"/>
              </a:rPr>
              <a:t>in both time and frequency domains.</a:t>
            </a:r>
            <a:endParaRPr lang="en-US" sz="2000" dirty="0">
              <a:latin typeface="Arial"/>
              <a:cs typeface="Arial"/>
            </a:endParaRPr>
          </a:p>
        </p:txBody>
      </p:sp>
      <p:sp>
        <p:nvSpPr>
          <p:cNvPr id="5" name="Rounded Rectangle 4"/>
          <p:cNvSpPr/>
          <p:nvPr/>
        </p:nvSpPr>
        <p:spPr>
          <a:xfrm>
            <a:off x="472908" y="1337487"/>
            <a:ext cx="7863772" cy="293166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078888" y="998778"/>
            <a:ext cx="3015138" cy="580552"/>
          </a:xfrm>
          <a:solidFill>
            <a:schemeClr val="bg1"/>
          </a:solidFill>
        </p:spPr>
        <p:txBody>
          <a:bodyPr anchor="t">
            <a:noAutofit/>
          </a:bodyPr>
          <a:lstStyle/>
          <a:p>
            <a:r>
              <a:rPr lang="en-US" i="1" dirty="0" smtClean="0">
                <a:solidFill>
                  <a:srgbClr val="1F497D"/>
                </a:solidFill>
                <a:effectLst>
                  <a:outerShdw blurRad="50800" dist="38100" dir="2700000" algn="tl" rotWithShape="0">
                    <a:prstClr val="black">
                      <a:alpha val="40000"/>
                    </a:prstClr>
                  </a:outerShdw>
                </a:effectLst>
              </a:rPr>
              <a:t>Thesis Statement</a:t>
            </a:r>
            <a:endParaRPr lang="en-US" dirty="0">
              <a:solidFill>
                <a:srgbClr val="1F497D"/>
              </a:solidFill>
              <a:effectLst>
                <a:outerShdw blurRad="50800" dist="38100" dir="2700000" algn="tl" rotWithShape="0">
                  <a:prstClr val="black">
                    <a:alpha val="40000"/>
                  </a:prstClr>
                </a:outerShdw>
              </a:effectLst>
              <a:latin typeface="Bell MT"/>
              <a:cs typeface="Bell MT"/>
            </a:endParaRPr>
          </a:p>
        </p:txBody>
      </p:sp>
    </p:spTree>
    <p:extLst>
      <p:ext uri="{BB962C8B-B14F-4D97-AF65-F5344CB8AC3E}">
        <p14:creationId xmlns:p14="http://schemas.microsoft.com/office/powerpoint/2010/main" xmlns="" val="358876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Official.potx</Template>
  <TotalTime>13278</TotalTime>
  <Words>4834</Words>
  <Application>Microsoft Office PowerPoint</Application>
  <PresentationFormat>On-screen Show (4:3)</PresentationFormat>
  <Paragraphs>623</Paragraphs>
  <Slides>37</Slides>
  <Notes>22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Official</vt:lpstr>
      <vt:lpstr>Robust Transceivers to Combat Impulsive Noise in Powerline Communications</vt:lpstr>
      <vt:lpstr>Outline</vt:lpstr>
      <vt:lpstr>Smart Grid</vt:lpstr>
      <vt:lpstr>Smart Grid Communications</vt:lpstr>
      <vt:lpstr>Powerline Communications (PLC)</vt:lpstr>
      <vt:lpstr>Powerline Communications (PLC)</vt:lpstr>
      <vt:lpstr>Impulsive Noise in PLC</vt:lpstr>
      <vt:lpstr>Impulsive Noise in PLC</vt:lpstr>
      <vt:lpstr>Thesis Statement</vt:lpstr>
      <vt:lpstr>Outline</vt:lpstr>
      <vt:lpstr>Asynchronous Impulsive Noise Modeling</vt:lpstr>
      <vt:lpstr>Parametric vs. Nonparametric Receiver Design</vt:lpstr>
      <vt:lpstr>Problem Formulation</vt:lpstr>
      <vt:lpstr>Sparse Bayesian Learning</vt:lpstr>
      <vt:lpstr>Proposed Impulsive Noise Estimators</vt:lpstr>
      <vt:lpstr>Proposed vs. Prior Methods</vt:lpstr>
      <vt:lpstr>Outline</vt:lpstr>
      <vt:lpstr>Periodic Impulsive Noise Modeling</vt:lpstr>
      <vt:lpstr>Proposed Impulsive Noise Estimator</vt:lpstr>
      <vt:lpstr>Proposed vs. Prior Methods</vt:lpstr>
      <vt:lpstr>Outline</vt:lpstr>
      <vt:lpstr>Periodically varying and spectrally shaped noise</vt:lpstr>
      <vt:lpstr>Previous vs. Proposed Transmitter Methods</vt:lpstr>
      <vt:lpstr>Modulation Diversity</vt:lpstr>
      <vt:lpstr>Hochwald/Sweldens Code </vt:lpstr>
      <vt:lpstr>Proposed Time-Frequency Mapping</vt:lpstr>
      <vt:lpstr>Diversity Demodulation</vt:lpstr>
      <vt:lpstr>Noise Power Estimation</vt:lpstr>
      <vt:lpstr>Proposed Semi-Online Estimation</vt:lpstr>
      <vt:lpstr>Proposed Semi-Online Estimation (Cont.)</vt:lpstr>
      <vt:lpstr>Simulation Results</vt:lpstr>
      <vt:lpstr>Simulation Results</vt:lpstr>
      <vt:lpstr>Slide 32</vt:lpstr>
      <vt:lpstr>Publications</vt:lpstr>
      <vt:lpstr>References</vt:lpstr>
      <vt:lpstr>References</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defense</dc:title>
  <dc:creator>Jing Lin</dc:creator>
  <cp:lastModifiedBy>Brian Evans</cp:lastModifiedBy>
  <cp:revision>1236</cp:revision>
  <dcterms:created xsi:type="dcterms:W3CDTF">2012-10-26T19:56:51Z</dcterms:created>
  <dcterms:modified xsi:type="dcterms:W3CDTF">2014-03-29T14:43:23Z</dcterms:modified>
</cp:coreProperties>
</file>