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497" r:id="rId3"/>
    <p:sldId id="818" r:id="rId4"/>
    <p:sldId id="494" r:id="rId5"/>
    <p:sldId id="621" r:id="rId6"/>
    <p:sldId id="499" r:id="rId7"/>
    <p:sldId id="522" r:id="rId8"/>
    <p:sldId id="862" r:id="rId9"/>
    <p:sldId id="542" r:id="rId10"/>
    <p:sldId id="819" r:id="rId11"/>
    <p:sldId id="618" r:id="rId12"/>
    <p:sldId id="820" r:id="rId13"/>
    <p:sldId id="863" r:id="rId14"/>
    <p:sldId id="821" r:id="rId15"/>
    <p:sldId id="823" r:id="rId16"/>
    <p:sldId id="866" r:id="rId17"/>
    <p:sldId id="825" r:id="rId18"/>
    <p:sldId id="861" r:id="rId19"/>
    <p:sldId id="826" r:id="rId20"/>
    <p:sldId id="827" r:id="rId21"/>
    <p:sldId id="829" r:id="rId22"/>
    <p:sldId id="830" r:id="rId23"/>
    <p:sldId id="834" r:id="rId24"/>
    <p:sldId id="831" r:id="rId25"/>
    <p:sldId id="832" r:id="rId26"/>
    <p:sldId id="839" r:id="rId27"/>
    <p:sldId id="835" r:id="rId28"/>
    <p:sldId id="843" r:id="rId29"/>
    <p:sldId id="840" r:id="rId30"/>
    <p:sldId id="841" r:id="rId31"/>
    <p:sldId id="842" r:id="rId32"/>
    <p:sldId id="633" r:id="rId33"/>
    <p:sldId id="635" r:id="rId34"/>
    <p:sldId id="846" r:id="rId35"/>
    <p:sldId id="624" r:id="rId36"/>
    <p:sldId id="625" r:id="rId37"/>
    <p:sldId id="626" r:id="rId38"/>
    <p:sldId id="629" r:id="rId39"/>
    <p:sldId id="865" r:id="rId40"/>
    <p:sldId id="638" r:id="rId41"/>
    <p:sldId id="847" r:id="rId42"/>
    <p:sldId id="588" r:id="rId43"/>
    <p:sldId id="583" r:id="rId44"/>
    <p:sldId id="859" r:id="rId45"/>
    <p:sldId id="868" r:id="rId46"/>
    <p:sldId id="619" r:id="rId47"/>
    <p:sldId id="620" r:id="rId48"/>
    <p:sldId id="869" r:id="rId49"/>
    <p:sldId id="870" r:id="rId50"/>
    <p:sldId id="871" r:id="rId51"/>
    <p:sldId id="855" r:id="rId52"/>
    <p:sldId id="852" r:id="rId53"/>
    <p:sldId id="854" r:id="rId54"/>
    <p:sldId id="853" r:id="rId55"/>
    <p:sldId id="552" r:id="rId56"/>
    <p:sldId id="555" r:id="rId57"/>
    <p:sldId id="515" r:id="rId58"/>
    <p:sldId id="856" r:id="rId59"/>
    <p:sldId id="848" r:id="rId60"/>
    <p:sldId id="867" r:id="rId61"/>
    <p:sldId id="849" r:id="rId62"/>
    <p:sldId id="857" r:id="rId63"/>
    <p:sldId id="850" r:id="rId64"/>
    <p:sldId id="851" r:id="rId65"/>
    <p:sldId id="858" r:id="rId66"/>
    <p:sldId id="844" r:id="rId67"/>
    <p:sldId id="860" r:id="rId68"/>
    <p:sldId id="628" r:id="rId69"/>
    <p:sldId id="87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ation" id="{E8A6D88B-B90E-4923-9C75-03E762BDC96D}">
          <p14:sldIdLst>
            <p14:sldId id="256"/>
          </p14:sldIdLst>
        </p14:section>
        <p14:section name="BACKGROUND" id="{FCCB1801-F44C-704C-BEE6-31471B3DBD2B}">
          <p14:sldIdLst>
            <p14:sldId id="497"/>
            <p14:sldId id="818"/>
            <p14:sldId id="494"/>
            <p14:sldId id="621"/>
            <p14:sldId id="499"/>
          </p14:sldIdLst>
        </p14:section>
        <p14:section name="CONTRIBUTION 1" id="{2E1B429F-2C6A-B741-BE6F-EF07ADD118FF}">
          <p14:sldIdLst>
            <p14:sldId id="522"/>
            <p14:sldId id="862"/>
            <p14:sldId id="542"/>
            <p14:sldId id="819"/>
            <p14:sldId id="618"/>
          </p14:sldIdLst>
        </p14:section>
        <p14:section name="CONTRIBUTION 2" id="{ADC96E43-BADF-984B-8F03-F08DD137A03F}">
          <p14:sldIdLst>
            <p14:sldId id="820"/>
            <p14:sldId id="863"/>
            <p14:sldId id="821"/>
            <p14:sldId id="823"/>
            <p14:sldId id="866"/>
          </p14:sldIdLst>
        </p14:section>
        <p14:section name="CONTRIBUTION 3" id="{1ABE5313-C4A2-BF4C-A64D-F4EAE6C3CF78}">
          <p14:sldIdLst>
            <p14:sldId id="825"/>
            <p14:sldId id="861"/>
            <p14:sldId id="826"/>
            <p14:sldId id="827"/>
            <p14:sldId id="829"/>
            <p14:sldId id="830"/>
            <p14:sldId id="834"/>
            <p14:sldId id="831"/>
            <p14:sldId id="832"/>
            <p14:sldId id="839"/>
            <p14:sldId id="835"/>
            <p14:sldId id="843"/>
          </p14:sldIdLst>
        </p14:section>
        <p14:section name="CONTRIBUTION 4" id="{8A7F7C59-4F13-4C42-A3F8-451365B18C89}">
          <p14:sldIdLst>
            <p14:sldId id="840"/>
            <p14:sldId id="841"/>
            <p14:sldId id="842"/>
            <p14:sldId id="633"/>
            <p14:sldId id="635"/>
            <p14:sldId id="846"/>
            <p14:sldId id="624"/>
            <p14:sldId id="625"/>
            <p14:sldId id="626"/>
            <p14:sldId id="629"/>
            <p14:sldId id="865"/>
            <p14:sldId id="638"/>
          </p14:sldIdLst>
        </p14:section>
        <p14:section name="FUTURE WORK" id="{B158B6D6-ADB4-164F-98D8-EE3274D1F58A}">
          <p14:sldIdLst>
            <p14:sldId id="847"/>
            <p14:sldId id="588"/>
          </p14:sldIdLst>
        </p14:section>
        <p14:section name="Supplementary" id="{16D6CB30-60A7-4644-BB51-74F3F0B126A9}">
          <p14:sldIdLst>
            <p14:sldId id="583"/>
            <p14:sldId id="859"/>
            <p14:sldId id="868"/>
            <p14:sldId id="619"/>
          </p14:sldIdLst>
        </p14:section>
        <p14:section name="Appendix" id="{9411A053-9618-224F-AE52-653E74753F5D}">
          <p14:sldIdLst>
            <p14:sldId id="620"/>
            <p14:sldId id="869"/>
            <p14:sldId id="870"/>
            <p14:sldId id="871"/>
            <p14:sldId id="855"/>
            <p14:sldId id="852"/>
            <p14:sldId id="854"/>
            <p14:sldId id="853"/>
            <p14:sldId id="552"/>
            <p14:sldId id="555"/>
            <p14:sldId id="515"/>
            <p14:sldId id="856"/>
            <p14:sldId id="848"/>
            <p14:sldId id="867"/>
            <p14:sldId id="849"/>
            <p14:sldId id="857"/>
            <p14:sldId id="850"/>
            <p14:sldId id="851"/>
            <p14:sldId id="858"/>
            <p14:sldId id="844"/>
            <p14:sldId id="860"/>
            <p14:sldId id="628"/>
            <p14:sldId id="8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051"/>
    <a:srgbClr val="00FA00"/>
    <a:srgbClr val="FF7E79"/>
    <a:srgbClr val="D883FF"/>
    <a:srgbClr val="AAA4F0"/>
    <a:srgbClr val="FF2600"/>
    <a:srgbClr val="FF6857"/>
    <a:srgbClr val="B2E2ED"/>
    <a:srgbClr val="BDB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85714" autoAdjust="0"/>
  </p:normalViewPr>
  <p:slideViewPr>
    <p:cSldViewPr snapToGrid="0">
      <p:cViewPr varScale="1">
        <p:scale>
          <a:sx n="129" d="100"/>
          <a:sy n="129" d="100"/>
        </p:scale>
        <p:origin x="920" y="19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92ECA-86DE-465F-95B2-B02D2AA8B23D}" type="datetimeFigureOut">
              <a:rPr lang="en-US" smtClean="0"/>
              <a:t>9/15/19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B8936-F68D-4F58-8520-EBC1D02D1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0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orvo.com/design-hub/blog/getting-to-5g-comparing-4g-and-5g-system-requirement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i.com/white-paper/52382/en/" TargetMode="External"/><Relationship Id="rId5" Type="http://schemas.openxmlformats.org/officeDocument/2006/relationships/hyperlink" Target="https://www-03.ibm.com/press/us/en/photo/41229.wss" TargetMode="External"/><Relationship Id="rId4" Type="http://schemas.openxmlformats.org/officeDocument/2006/relationships/hyperlink" Target="http://ma-mimo.ellintech.se/2017/01/25/channel-hardening-makes-fading-channels-behave-as-deterministic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Hi, thank you all for coming.</a:t>
            </a:r>
          </a:p>
          <a:p>
            <a:r>
              <a:rPr lang="en-US" dirty="0"/>
              <a:t>My name is Jinseok Choi, working with Prof. Evans mostly on wireless communications</a:t>
            </a:r>
          </a:p>
          <a:p>
            <a:r>
              <a:rPr lang="en-US" dirty="0"/>
              <a:t>Today, I am going to present my PhD research on ~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9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Masoud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Hassibi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capacity of MIMO broadcast channels with partial side information."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51.2 (2005): 506-522.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Taesang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Andrea Goldsmith. "On the optimality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multiantenna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broadcast scheduling using zero-forcing beamforming."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on selected areas in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24.3 (2006): 528-541.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Gilwon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Youngchul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Kountouris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performance of random beamforming in sparse millimeter wave channels."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of Selected Topics in Signal Processing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10.3 (2016): 560-575.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4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6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I focused on optimizing the ADC resolutions.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following two contributions, I focus on optimizing analog beamformer: one with switch-based, the other with phase-shifter based.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fig 3 first and show fig 4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47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work, I focused on optimizing the ADC resolutions.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following two contributions, I focus on optimizing analog beamformer: one with switch-based, the other with phase-shifter based.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fig 3 first and show fig 4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1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ARROWS IN 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75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Masoud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Hassibi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capacity of MIMO broadcast channels with partial side information."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51.2 (2005): 506-522.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Taesang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Andrea Goldsmith. "On the optimality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multiantenna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broadcast scheduling using zero-forcing beamforming."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on selected areas in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24.3 (2006): 528-541.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Gilwon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Youngchul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Kountouris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performance of random beamforming in sparse millimeter wave channels."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of Selected Topics in Signal Processing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10.3 (2016): 560-575.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06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e: Euler's number</a:t>
            </a:r>
          </a:p>
          <a:p>
            <a:r>
              <a:rPr lang="en-US" dirty="0"/>
              <a:t>G. L. </a:t>
            </a:r>
            <a:r>
              <a:rPr lang="en-US" dirty="0" err="1"/>
              <a:t>Nemhauser</a:t>
            </a:r>
            <a:r>
              <a:rPr lang="en-US" dirty="0"/>
              <a:t>, L. A. Wolsey, and M. L. Fisher, An analysis of approximations for maximizing submodular set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8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M. R. Akdeniz, Y. Liu, M. K. </a:t>
            </a:r>
            <a:r>
              <a:rPr lang="en-US" dirty="0" err="1"/>
              <a:t>Samimi</a:t>
            </a:r>
            <a:r>
              <a:rPr lang="en-US" dirty="0"/>
              <a:t>, S. Sun, S. </a:t>
            </a:r>
            <a:r>
              <a:rPr lang="en-US" dirty="0" err="1"/>
              <a:t>Rangan</a:t>
            </a:r>
            <a:r>
              <a:rPr lang="en-US" dirty="0"/>
              <a:t>, T. S. Rappaport, and E. </a:t>
            </a:r>
            <a:r>
              <a:rPr lang="en-US" dirty="0" err="1"/>
              <a:t>Erkip</a:t>
            </a:r>
            <a:r>
              <a:rPr lang="en-US" dirty="0"/>
              <a:t>, “Millimeter wave channel modeling and cellular capacity evaluation,” IEEE Journal Sel. Areas in Comm., vol. 32, no. 6, pp. 1164–1179, 2014.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14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 number of antennas = fewer antennas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7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we are looking at 5G communications which requires much less latency and much  larger data traffic. </a:t>
            </a:r>
          </a:p>
          <a:p>
            <a:r>
              <a:rPr lang="en-US" dirty="0"/>
              <a:t>It also requires higher peak data rates and about 10x sustainable data rates.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Data: 100x or 1000x</a:t>
            </a:r>
            <a:r>
              <a:rPr lang="en-US" baseline="0" dirty="0"/>
              <a:t> increase</a:t>
            </a:r>
            <a:endParaRPr lang="en-US" dirty="0"/>
          </a:p>
          <a:p>
            <a:r>
              <a:rPr lang="en-US" dirty="0"/>
              <a:t>Latency:</a:t>
            </a:r>
            <a:r>
              <a:rPr lang="en-US" baseline="0" dirty="0"/>
              <a:t> 15ms roundtrip -&gt; 1ms (an order of magnitude)</a:t>
            </a:r>
          </a:p>
          <a:p>
            <a:r>
              <a:rPr lang="en-US" baseline="0" dirty="0"/>
              <a:t>Energy/cost efficiency: at least maintain on per-link basis.</a:t>
            </a:r>
          </a:p>
          <a:p>
            <a:endParaRPr lang="en-US" baseline="0" dirty="0"/>
          </a:p>
          <a:p>
            <a:r>
              <a:rPr lang="en-US" baseline="0" dirty="0" err="1"/>
              <a:t>MmWave</a:t>
            </a:r>
            <a:r>
              <a:rPr lang="en-US" baseline="0" dirty="0"/>
              <a:t> </a:t>
            </a:r>
          </a:p>
          <a:p>
            <a:r>
              <a:rPr lang="en-US" dirty="0"/>
              <a:t>Vulnerable(susceptible) to blockage</a:t>
            </a:r>
            <a:r>
              <a:rPr lang="en-US" baseline="0" dirty="0"/>
              <a:t> effect</a:t>
            </a:r>
          </a:p>
          <a:p>
            <a:endParaRPr lang="en-US" baseline="0" dirty="0"/>
          </a:p>
          <a:p>
            <a:r>
              <a:rPr lang="en-US" baseline="0" dirty="0"/>
              <a:t>Massive MIMO</a:t>
            </a:r>
          </a:p>
          <a:p>
            <a:r>
              <a:rPr lang="en-US" baseline="0" dirty="0"/>
              <a:t>Spectral efficiency [bps/Hz]</a:t>
            </a:r>
          </a:p>
          <a:p>
            <a:r>
              <a:rPr lang="en-US" baseline="0" dirty="0"/>
              <a:t>Channel smoothing - reduce randomness of small scale fading</a:t>
            </a:r>
            <a:r>
              <a:rPr lang="ko-KR" altLang="en-US" baseline="0" dirty="0"/>
              <a:t> </a:t>
            </a:r>
            <a:r>
              <a:rPr lang="mr-IN" altLang="ko-KR" baseline="0" dirty="0"/>
              <a:t>–</a:t>
            </a:r>
            <a:r>
              <a:rPr lang="ko-KR" altLang="en-US" baseline="0" dirty="0"/>
              <a:t> </a:t>
            </a:r>
            <a:r>
              <a:rPr lang="en-US" altLang="ko-KR" baseline="0" dirty="0"/>
              <a:t>due to law of large numbers</a:t>
            </a:r>
            <a:endParaRPr lang="en-US" baseline="0" dirty="0"/>
          </a:p>
          <a:p>
            <a:r>
              <a:rPr lang="en-US" baseline="0" dirty="0"/>
              <a:t>Quasi-orthogonal </a:t>
            </a:r>
            <a:r>
              <a:rPr lang="mr-IN" baseline="0" dirty="0"/>
              <a:t>–</a:t>
            </a:r>
            <a:r>
              <a:rPr lang="en-US" baseline="0" dirty="0"/>
              <a:t> simple </a:t>
            </a:r>
            <a:r>
              <a:rPr lang="en-US" baseline="0" dirty="0" err="1"/>
              <a:t>tranceiver</a:t>
            </a:r>
            <a:r>
              <a:rPr lang="en-US" baseline="0" dirty="0"/>
              <a:t>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1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.-H. Lin and S.-H. Tsai, Performance analysis and algorithm designs for transmit antenna selection in linearly </a:t>
            </a:r>
            <a:r>
              <a:rPr lang="en-US" dirty="0" err="1"/>
              <a:t>precoded</a:t>
            </a:r>
            <a:r>
              <a:rPr lang="en-US" dirty="0"/>
              <a:t> multiuser MIMO systems,</a:t>
            </a:r>
          </a:p>
          <a:p>
            <a:endParaRPr lang="en-US" dirty="0"/>
          </a:p>
          <a:p>
            <a:r>
              <a:rPr lang="en-US" dirty="0"/>
              <a:t>Why less efficient</a:t>
            </a:r>
          </a:p>
          <a:p>
            <a:r>
              <a:rPr lang="en-US" dirty="0"/>
              <a:t>Inter-cell-interference</a:t>
            </a:r>
          </a:p>
          <a:p>
            <a:r>
              <a:rPr lang="en-US" dirty="0"/>
              <a:t>Slower increase in rate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Tradeoff between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power and # selected antennas </a:t>
            </a:r>
            <a:r>
              <a:rPr lang="en-US" dirty="0"/>
              <a:t>need to be investigated (future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63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SVD: No penalty in using reduced number of RF chains in perfect quantization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1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PADC : Power [Watts] = energy/unit time (Joules / sec) 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Gersho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Allen, and Robert M. Gray.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Vector quantization and signal compression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Vol. 159. Springer Science &amp; Business Media,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1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Wenyi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"A general framework for transmission with transceiver distortion and some applications."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60.2 (2012): 384-399.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Wenyi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"A general framework for transmission with transceiver distortion and some applications."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60.2 (2012): 384-399.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86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Wenyi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"A general framework for transmission with transceiver distortion and some applications."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60.2 (2012): 384-399.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99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57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Dahrouj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Hayssam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Wei Yu. "Coordinated beamforming for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multi-antenna wireless system."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wireless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9.5 (2010).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Sanderovich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Amichai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Somekh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Shlomo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Shamai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"Uplink macro diversity with limited backhaul capacity."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Theory, 2007. ISIT 2007. IEEE International Symposium 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IEEE, 2007.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Ng, Boon Loong, et al. "Distributed downlink beamforming with cooperative base stations."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54.12 (2008): 5491-5499.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0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Dahrouj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Hayssam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Wei Yu. "Coordinated beamforming for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multi-antenna wireless system."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wireless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9.5 (2010).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Sanderovich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Amichai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Oren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Somekh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Shlomo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Shamai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"Uplink macro diversity with limited backhaul capacity."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Theory, 2007. ISIT 2007. IEEE International Symposium 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IEEE, 2007.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Ng, Boon Loong, et al. "Distributed downlink beamforming with cooperative base stations."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54.12 (2008): 5491-5499.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1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Rappaport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83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18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6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PADC : Power [Watts] = energy/unit time (Joules / sec) 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Gersho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Allen, and Robert M. Gray.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Vector quantization and signal compression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Vol. 159. Springer Science &amp; Business Media,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2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PADC : Power [Watts] = energy/unit time (Joules / sec) 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Gersho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Allen, and Robert M. Gray.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Vector quantization and signal compression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Vol. 159. Springer Science &amp; Business Media,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5G Technologies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https://www.qorvo.com/design-hub/blog/getting-to-5g-comparing-4g-and-5g-system-requirements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 hardening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http://ma-mimo.ellintech.se/2017/01/25/channel-hardening-makes-fading-channels-behave-as-deterministic/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Millimeter wave antennas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https://www-03.ibm.com/press/us/en/photo/41229.wss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Massive MIMO antennas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http://www.ni.com/white-paper/52382/en/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Blindly applying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1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improve the performance of the new system, we need to optimize the architecture and relevant techniques to efficiently reduce quantization error.</a:t>
            </a:r>
          </a:p>
          <a:p>
            <a:endParaRPr lang="en-US" dirty="0"/>
          </a:p>
          <a:p>
            <a:r>
              <a:rPr lang="en-US" dirty="0"/>
              <a:t>In MAC layer, I investigated USER SCHEDULING. </a:t>
            </a:r>
          </a:p>
          <a:p>
            <a:endParaRPr lang="en-US" dirty="0"/>
          </a:p>
          <a:p>
            <a:r>
              <a:rPr lang="en-US" dirty="0"/>
              <a:t>In PHY layer, I developed different BS designs such as RESOLUTION-ADAPTIVE ADC RECEIVER, ANTENNA SELECTION ARCHITECTURE, AND TWO-STAGE ANALOG COMBINING RECEIVER.</a:t>
            </a:r>
          </a:p>
          <a:p>
            <a:endParaRPr lang="en-US" i="1" dirty="0"/>
          </a:p>
          <a:p>
            <a:r>
              <a:rPr lang="en-US" i="0" dirty="0"/>
              <a:t>The user scheduling work aimed to optimize a set of users.</a:t>
            </a:r>
          </a:p>
          <a:p>
            <a:r>
              <a:rPr lang="en-US" i="0" dirty="0"/>
              <a:t>The resolution-adaptive ADC work considered to optimize the number of ADC bits </a:t>
            </a:r>
          </a:p>
          <a:p>
            <a:r>
              <a:rPr lang="en-US" i="0" dirty="0"/>
              <a:t>and  antenna selection and two-stage analog combining work considered to optimize the analog beamformer for switch-based analog networks and phase-shifter-based analog networks, respectively. </a:t>
            </a:r>
          </a:p>
          <a:p>
            <a:endParaRPr lang="en-US" i="0" dirty="0"/>
          </a:p>
          <a:p>
            <a:r>
              <a:rPr lang="en-US" i="0" dirty="0"/>
              <a:t>In today’s presentation, I will skip the contribution 1 and present the rest of contributions with more details. If time permits, I will also come back to contribution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1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 can present in the closed door if committees would like to 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24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Masoud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Hassibi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capacity of MIMO broadcast channels with partial side information."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51.2 (2005): 506-522.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Taesang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Andrea Goldsmith. "On the optimality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multiantenna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broadcast scheduling using zero-forcing beamforming."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on selected areas in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24.3 (2006): 528-541.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Gilwon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Youngchul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Kountouris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performance of random beamforming in sparse millimeter wave channels."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of Selected Topics in Signal Processing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10.3 (2016): 560-575.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4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Sharif,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Masoud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Hassibi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capacity of MIMO broadcast channels with partial side information."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Transactions on information Theory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51.2 (2005): 506-522.</a:t>
            </a: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Taesang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Andrea Goldsmith. "On the optimality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multiantenna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broadcast scheduling using zero-forcing beamforming."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on selected areas in communications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24.3 (2006): 528-541.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Gilwon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Youngchul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Kountouris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"On the performance of random beamforming in sparse millimeter wave channels."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IEEE Journal of Selected Topics in Signal Processing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10.3 (2016): 560-575.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B8936-F68D-4F58-8520-EBC1D02D1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86AA-0BA3-4C4D-82D6-61565BB4D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F8525-40DD-4CD0-9CEC-B28E5FB0E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BE250-40F3-42BD-A230-DEDB38FB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Date Placeholder 16">
            <a:extLst>
              <a:ext uri="{FF2B5EF4-FFF2-40B4-BE49-F238E27FC236}">
                <a16:creationId xmlns:a16="http://schemas.microsoft.com/office/drawing/2014/main" id="{482C1E11-3A7C-684F-8E02-2813281CF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0979" y="6553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392587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002C-D496-43EB-87DA-0EA9BCF6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>
            <a:lvl1pPr>
              <a:defRPr sz="2800">
                <a:latin typeface="Gill Sans MT" panose="020B0502020104020203" pitchFamily="34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C083-5E02-4629-A374-CFFA3978D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F70E0-CF43-47CE-917C-AA359FC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AC6112-8890-4ADA-9FA3-924FB6220A9F}"/>
              </a:ext>
            </a:extLst>
          </p:cNvPr>
          <p:cNvGrpSpPr/>
          <p:nvPr userDrawn="1"/>
        </p:nvGrpSpPr>
        <p:grpSpPr>
          <a:xfrm>
            <a:off x="-12700" y="302815"/>
            <a:ext cx="406400" cy="150098"/>
            <a:chOff x="-14152" y="390525"/>
            <a:chExt cx="406400" cy="1500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D61E3-5B25-43A4-BBEB-037DCC6FE5A1}"/>
                </a:ext>
              </a:extLst>
            </p:cNvPr>
            <p:cNvSpPr/>
            <p:nvPr userDrawn="1"/>
          </p:nvSpPr>
          <p:spPr>
            <a:xfrm>
              <a:off x="-14152" y="390525"/>
              <a:ext cx="342900" cy="85725"/>
            </a:xfrm>
            <a:prstGeom prst="rect">
              <a:avLst/>
            </a:prstGeom>
            <a:solidFill>
              <a:srgbClr val="DB64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C2DEAC-9893-460C-B4B7-0E4AC0478263}"/>
                </a:ext>
              </a:extLst>
            </p:cNvPr>
            <p:cNvSpPr/>
            <p:nvPr userDrawn="1"/>
          </p:nvSpPr>
          <p:spPr>
            <a:xfrm>
              <a:off x="-14152" y="494904"/>
              <a:ext cx="406400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094EC6-74AA-1A4A-BBEA-6F77DCBF6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57934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35B1E83-3AB9-40D0-BD85-A7F15E15F8B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6">
            <a:extLst>
              <a:ext uri="{FF2B5EF4-FFF2-40B4-BE49-F238E27FC236}">
                <a16:creationId xmlns:a16="http://schemas.microsoft.com/office/drawing/2014/main" id="{FA422436-645C-B54B-ADF2-79A4543E3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0979" y="6553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68484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33D7E-B301-4E8F-BD7D-81267B5E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3B250-EB14-40AF-B633-42E503B57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B133-1F50-4083-A2E1-7DA7389A6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92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D90B2-86DC-0148-AC71-EFB2F0497D68}"/>
              </a:ext>
            </a:extLst>
          </p:cNvPr>
          <p:cNvGrpSpPr/>
          <p:nvPr userDrawn="1"/>
        </p:nvGrpSpPr>
        <p:grpSpPr>
          <a:xfrm>
            <a:off x="-8848" y="6603412"/>
            <a:ext cx="12228559" cy="291375"/>
            <a:chOff x="-8848" y="6710490"/>
            <a:chExt cx="12228559" cy="2189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35F0F0-9089-A341-9816-D9D31DA780E5}"/>
                </a:ext>
              </a:extLst>
            </p:cNvPr>
            <p:cNvSpPr/>
            <p:nvPr userDrawn="1"/>
          </p:nvSpPr>
          <p:spPr>
            <a:xfrm>
              <a:off x="-8848" y="6712095"/>
              <a:ext cx="3458730" cy="2081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C71D00-25F0-F840-AB83-148D807F9D76}"/>
                </a:ext>
              </a:extLst>
            </p:cNvPr>
            <p:cNvSpPr/>
            <p:nvPr userDrawn="1"/>
          </p:nvSpPr>
          <p:spPr>
            <a:xfrm>
              <a:off x="3240362" y="6712096"/>
              <a:ext cx="5956647" cy="21182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8FA21F-E54A-0644-ADCE-531FAE7FE822}"/>
                </a:ext>
              </a:extLst>
            </p:cNvPr>
            <p:cNvSpPr/>
            <p:nvPr userDrawn="1"/>
          </p:nvSpPr>
          <p:spPr>
            <a:xfrm>
              <a:off x="8951639" y="6710490"/>
              <a:ext cx="3268072" cy="218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DC4CD0-8871-3240-B5E2-D912D20EDFC6}"/>
              </a:ext>
            </a:extLst>
          </p:cNvPr>
          <p:cNvSpPr txBox="1"/>
          <p:nvPr userDrawn="1"/>
        </p:nvSpPr>
        <p:spPr>
          <a:xfrm>
            <a:off x="4071" y="6605853"/>
            <a:ext cx="192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Ph.D. Defense  Jinseok Choi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F442607-15C9-6E4E-9E38-D5D6D4FF5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0979" y="6553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7193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31.tiff"/><Relationship Id="rId10" Type="http://schemas.openxmlformats.org/officeDocument/2006/relationships/image" Target="../media/image68.emf"/><Relationship Id="rId4" Type="http://schemas.openxmlformats.org/officeDocument/2006/relationships/slide" Target="slide52.xml"/><Relationship Id="rId9" Type="http://schemas.openxmlformats.org/officeDocument/2006/relationships/image" Target="../media/image6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4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emf"/><Relationship Id="rId5" Type="http://schemas.openxmlformats.org/officeDocument/2006/relationships/image" Target="../media/image66.emf"/><Relationship Id="rId10" Type="http://schemas.openxmlformats.org/officeDocument/2006/relationships/image" Target="../media/image75.emf"/><Relationship Id="rId4" Type="http://schemas.openxmlformats.org/officeDocument/2006/relationships/image" Target="../media/image65.emf"/><Relationship Id="rId9" Type="http://schemas.openxmlformats.org/officeDocument/2006/relationships/image" Target="../media/image7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32.emf"/><Relationship Id="rId3" Type="http://schemas.openxmlformats.org/officeDocument/2006/relationships/image" Target="../media/image9.emf"/><Relationship Id="rId7" Type="http://schemas.openxmlformats.org/officeDocument/2006/relationships/image" Target="../media/image78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2.emf"/><Relationship Id="rId5" Type="http://schemas.openxmlformats.org/officeDocument/2006/relationships/image" Target="../media/image11.png"/><Relationship Id="rId15" Type="http://schemas.openxmlformats.org/officeDocument/2006/relationships/image" Target="../media/image35.emf"/><Relationship Id="rId10" Type="http://schemas.openxmlformats.org/officeDocument/2006/relationships/image" Target="../media/image82.png"/><Relationship Id="rId4" Type="http://schemas.openxmlformats.org/officeDocument/2006/relationships/image" Target="../media/image10.png"/><Relationship Id="rId9" Type="http://schemas.openxmlformats.org/officeDocument/2006/relationships/image" Target="../media/image51.emf"/><Relationship Id="rId1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9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0.emf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81.emf"/><Relationship Id="rId7" Type="http://schemas.openxmlformats.org/officeDocument/2006/relationships/slide" Target="slide5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7.png"/><Relationship Id="rId10" Type="http://schemas.openxmlformats.org/officeDocument/2006/relationships/image" Target="../media/image85.emf"/><Relationship Id="rId4" Type="http://schemas.openxmlformats.org/officeDocument/2006/relationships/image" Target="../media/image82.emf"/><Relationship Id="rId9" Type="http://schemas.openxmlformats.org/officeDocument/2006/relationships/image" Target="../media/image8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5.emf"/><Relationship Id="rId5" Type="http://schemas.openxmlformats.org/officeDocument/2006/relationships/image" Target="../media/image10.png"/><Relationship Id="rId10" Type="http://schemas.openxmlformats.org/officeDocument/2006/relationships/image" Target="../media/image33.emf"/><Relationship Id="rId4" Type="http://schemas.openxmlformats.org/officeDocument/2006/relationships/image" Target="../media/image9.emf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6.emf"/><Relationship Id="rId3" Type="http://schemas.openxmlformats.org/officeDocument/2006/relationships/image" Target="../media/image31.tiff"/><Relationship Id="rId7" Type="http://schemas.openxmlformats.org/officeDocument/2006/relationships/image" Target="../media/image86.png"/><Relationship Id="rId12" Type="http://schemas.openxmlformats.org/officeDocument/2006/relationships/image" Target="../media/image95.emf"/><Relationship Id="rId17" Type="http://schemas.openxmlformats.org/officeDocument/2006/relationships/image" Target="../media/image100.svg"/><Relationship Id="rId2" Type="http://schemas.openxmlformats.org/officeDocument/2006/relationships/slide" Target="slide63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4.emf"/><Relationship Id="rId5" Type="http://schemas.openxmlformats.org/officeDocument/2006/relationships/image" Target="../media/image90.emf"/><Relationship Id="rId15" Type="http://schemas.openxmlformats.org/officeDocument/2006/relationships/image" Target="../media/image98.emf"/><Relationship Id="rId10" Type="http://schemas.openxmlformats.org/officeDocument/2006/relationships/image" Target="../media/image93.emf"/><Relationship Id="rId4" Type="http://schemas.openxmlformats.org/officeDocument/2006/relationships/image" Target="../media/image89.emf"/><Relationship Id="rId9" Type="http://schemas.openxmlformats.org/officeDocument/2006/relationships/image" Target="../media/image92.emf"/><Relationship Id="rId14" Type="http://schemas.openxmlformats.org/officeDocument/2006/relationships/image" Target="../media/image9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12" Type="http://schemas.openxmlformats.org/officeDocument/2006/relationships/image" Target="../media/image1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11" Type="http://schemas.openxmlformats.org/officeDocument/2006/relationships/image" Target="../media/image109.emf"/><Relationship Id="rId5" Type="http://schemas.openxmlformats.org/officeDocument/2006/relationships/image" Target="../media/image103.emf"/><Relationship Id="rId10" Type="http://schemas.openxmlformats.org/officeDocument/2006/relationships/image" Target="../media/image108.emf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Relationship Id="rId9" Type="http://schemas.openxmlformats.org/officeDocument/2006/relationships/image" Target="../media/image1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3.emf"/><Relationship Id="rId7" Type="http://schemas.openxmlformats.org/officeDocument/2006/relationships/image" Target="../media/image126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11" Type="http://schemas.openxmlformats.org/officeDocument/2006/relationships/image" Target="../media/image130.emf"/><Relationship Id="rId5" Type="http://schemas.openxmlformats.org/officeDocument/2006/relationships/image" Target="../media/image36.emf"/><Relationship Id="rId10" Type="http://schemas.openxmlformats.org/officeDocument/2006/relationships/image" Target="../media/image129.emf"/><Relationship Id="rId4" Type="http://schemas.openxmlformats.org/officeDocument/2006/relationships/image" Target="../media/image124.emf"/><Relationship Id="rId9" Type="http://schemas.openxmlformats.org/officeDocument/2006/relationships/image" Target="../media/image12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image" Target="../media/image137.emf"/><Relationship Id="rId7" Type="http://schemas.openxmlformats.org/officeDocument/2006/relationships/image" Target="../media/image133.png"/><Relationship Id="rId12" Type="http://schemas.openxmlformats.org/officeDocument/2006/relationships/image" Target="../media/image136.em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11" Type="http://schemas.openxmlformats.org/officeDocument/2006/relationships/image" Target="../media/image135.emf"/><Relationship Id="rId5" Type="http://schemas.openxmlformats.org/officeDocument/2006/relationships/image" Target="../media/image131.png"/><Relationship Id="rId15" Type="http://schemas.openxmlformats.org/officeDocument/2006/relationships/image" Target="../media/image139.emf"/><Relationship Id="rId10" Type="http://schemas.openxmlformats.org/officeDocument/2006/relationships/image" Target="../media/image134.emf"/><Relationship Id="rId4" Type="http://schemas.openxmlformats.org/officeDocument/2006/relationships/image" Target="../media/image130.png"/><Relationship Id="rId9" Type="http://schemas.openxmlformats.org/officeDocument/2006/relationships/image" Target="../media/image133.emf"/><Relationship Id="rId14" Type="http://schemas.openxmlformats.org/officeDocument/2006/relationships/image" Target="../media/image138.em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emf"/><Relationship Id="rId12" Type="http://schemas.openxmlformats.org/officeDocument/2006/relationships/image" Target="../media/image143.e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2.emf"/><Relationship Id="rId15" Type="http://schemas.openxmlformats.org/officeDocument/2006/relationships/image" Target="../media/image146.emf"/><Relationship Id="rId10" Type="http://schemas.openxmlformats.org/officeDocument/2006/relationships/image" Target="../media/image141.emf"/><Relationship Id="rId9" Type="http://schemas.openxmlformats.org/officeDocument/2006/relationships/image" Target="../media/image146.png"/><Relationship Id="rId4" Type="http://schemas.openxmlformats.org/officeDocument/2006/relationships/image" Target="../media/image131.png"/><Relationship Id="rId14" Type="http://schemas.openxmlformats.org/officeDocument/2006/relationships/image" Target="../media/image14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7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7" Type="http://schemas.openxmlformats.org/officeDocument/2006/relationships/image" Target="../media/image151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2.emf"/><Relationship Id="rId4" Type="http://schemas.openxmlformats.org/officeDocument/2006/relationships/image" Target="../media/image14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microsoft.com/office/2007/relationships/hdphoto" Target="../media/hdphoto2.wdp"/><Relationship Id="rId3" Type="http://schemas.openxmlformats.org/officeDocument/2006/relationships/image" Target="../media/image9.emf"/><Relationship Id="rId21" Type="http://schemas.openxmlformats.org/officeDocument/2006/relationships/image" Target="../media/image27.svg"/><Relationship Id="rId7" Type="http://schemas.openxmlformats.org/officeDocument/2006/relationships/image" Target="../media/image13.tiff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microsoft.com/office/2007/relationships/hdphoto" Target="../media/hdphoto4.wdp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microsoft.com/office/2007/relationships/hdphoto" Target="../media/hdphoto3.wdp"/><Relationship Id="rId30" Type="http://schemas.openxmlformats.org/officeDocument/2006/relationships/image" Target="../media/image31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52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154.emf"/><Relationship Id="rId4" Type="http://schemas.openxmlformats.org/officeDocument/2006/relationships/image" Target="../media/image15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158.emf"/><Relationship Id="rId3" Type="http://schemas.openxmlformats.org/officeDocument/2006/relationships/image" Target="../media/image155.png"/><Relationship Id="rId7" Type="http://schemas.openxmlformats.org/officeDocument/2006/relationships/image" Target="../media/image37.emf"/><Relationship Id="rId12" Type="http://schemas.openxmlformats.org/officeDocument/2006/relationships/image" Target="../media/image157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39.emf"/><Relationship Id="rId5" Type="http://schemas.openxmlformats.org/officeDocument/2006/relationships/image" Target="../media/image34.emf"/><Relationship Id="rId15" Type="http://schemas.openxmlformats.org/officeDocument/2006/relationships/image" Target="../media/image160.emf"/><Relationship Id="rId10" Type="http://schemas.openxmlformats.org/officeDocument/2006/relationships/image" Target="../media/image156.emf"/><Relationship Id="rId4" Type="http://schemas.openxmlformats.org/officeDocument/2006/relationships/image" Target="../media/image33.emf"/><Relationship Id="rId9" Type="http://schemas.openxmlformats.org/officeDocument/2006/relationships/image" Target="../media/image155.emf"/><Relationship Id="rId14" Type="http://schemas.openxmlformats.org/officeDocument/2006/relationships/image" Target="../media/image15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162.emf"/><Relationship Id="rId7" Type="http://schemas.openxmlformats.org/officeDocument/2006/relationships/image" Target="../media/image163.emf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11" Type="http://schemas.openxmlformats.org/officeDocument/2006/relationships/slide" Target="slide66.xml"/><Relationship Id="rId5" Type="http://schemas.openxmlformats.org/officeDocument/2006/relationships/image" Target="../media/image155.emf"/><Relationship Id="rId10" Type="http://schemas.openxmlformats.org/officeDocument/2006/relationships/image" Target="../media/image164.emf"/><Relationship Id="rId4" Type="http://schemas.openxmlformats.org/officeDocument/2006/relationships/image" Target="../media/image157.emf"/><Relationship Id="rId9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7.emf"/><Relationship Id="rId4" Type="http://schemas.openxmlformats.org/officeDocument/2006/relationships/image" Target="../media/image16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170.emf"/><Relationship Id="rId7" Type="http://schemas.openxmlformats.org/officeDocument/2006/relationships/image" Target="../media/image174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emf"/><Relationship Id="rId5" Type="http://schemas.openxmlformats.org/officeDocument/2006/relationships/image" Target="../media/image172.emf"/><Relationship Id="rId4" Type="http://schemas.openxmlformats.org/officeDocument/2006/relationships/image" Target="../media/image171.emf"/><Relationship Id="rId9" Type="http://schemas.openxmlformats.org/officeDocument/2006/relationships/image" Target="../media/image17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emf"/><Relationship Id="rId4" Type="http://schemas.openxmlformats.org/officeDocument/2006/relationships/image" Target="../media/image18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0.png"/><Relationship Id="rId3" Type="http://schemas.openxmlformats.org/officeDocument/2006/relationships/image" Target="../media/image185.png"/><Relationship Id="rId7" Type="http://schemas.openxmlformats.org/officeDocument/2006/relationships/image" Target="../media/image189.emf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emf"/><Relationship Id="rId5" Type="http://schemas.openxmlformats.org/officeDocument/2006/relationships/image" Target="../media/image187.emf"/><Relationship Id="rId4" Type="http://schemas.openxmlformats.org/officeDocument/2006/relationships/image" Target="../media/image186.emf"/><Relationship Id="rId9" Type="http://schemas.openxmlformats.org/officeDocument/2006/relationships/image" Target="../media/image16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slide" Target="slide68.xml"/><Relationship Id="rId4" Type="http://schemas.openxmlformats.org/officeDocument/2006/relationships/image" Target="../media/image16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1.tiff"/><Relationship Id="rId4" Type="http://schemas.openxmlformats.org/officeDocument/2006/relationships/image" Target="../media/image32.emf"/><Relationship Id="rId9" Type="http://schemas.openxmlformats.org/officeDocument/2006/relationships/slide" Target="slide4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193.emf"/><Relationship Id="rId3" Type="http://schemas.openxmlformats.org/officeDocument/2006/relationships/image" Target="../media/image33.emf"/><Relationship Id="rId7" Type="http://schemas.openxmlformats.org/officeDocument/2006/relationships/image" Target="../media/image38.emf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9.emf"/><Relationship Id="rId5" Type="http://schemas.openxmlformats.org/officeDocument/2006/relationships/image" Target="../media/image36.emf"/><Relationship Id="rId10" Type="http://schemas.openxmlformats.org/officeDocument/2006/relationships/image" Target="../media/image39.emf"/><Relationship Id="rId4" Type="http://schemas.openxmlformats.org/officeDocument/2006/relationships/image" Target="../media/image34.emf"/><Relationship Id="rId9" Type="http://schemas.openxmlformats.org/officeDocument/2006/relationships/image" Target="../media/image15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sv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svg"/><Relationship Id="rId5" Type="http://schemas.openxmlformats.org/officeDocument/2006/relationships/image" Target="../media/image196.png"/><Relationship Id="rId10" Type="http://schemas.openxmlformats.org/officeDocument/2006/relationships/image" Target="../media/image201.svg"/><Relationship Id="rId4" Type="http://schemas.openxmlformats.org/officeDocument/2006/relationships/image" Target="../media/image195.svg"/><Relationship Id="rId9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ece.utexas.edu/~bevans/projects/mimo/software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2.emf"/><Relationship Id="rId9" Type="http://schemas.openxmlformats.org/officeDocument/2006/relationships/image" Target="../media/image3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207.emf"/><Relationship Id="rId18" Type="http://schemas.openxmlformats.org/officeDocument/2006/relationships/image" Target="../media/image212.emf"/><Relationship Id="rId3" Type="http://schemas.openxmlformats.org/officeDocument/2006/relationships/image" Target="../media/image1980.png"/><Relationship Id="rId7" Type="http://schemas.openxmlformats.org/officeDocument/2006/relationships/image" Target="../media/image36.emf"/><Relationship Id="rId12" Type="http://schemas.openxmlformats.org/officeDocument/2006/relationships/image" Target="../media/image38.emf"/><Relationship Id="rId17" Type="http://schemas.openxmlformats.org/officeDocument/2006/relationships/image" Target="../media/image211.emf"/><Relationship Id="rId2" Type="http://schemas.openxmlformats.org/officeDocument/2006/relationships/image" Target="../media/image1970.png"/><Relationship Id="rId16" Type="http://schemas.openxmlformats.org/officeDocument/2006/relationships/image" Target="../media/image210.emf"/><Relationship Id="rId20" Type="http://schemas.openxmlformats.org/officeDocument/2006/relationships/image" Target="../media/image20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emf"/><Relationship Id="rId11" Type="http://schemas.openxmlformats.org/officeDocument/2006/relationships/image" Target="../media/image34.emf"/><Relationship Id="rId5" Type="http://schemas.openxmlformats.org/officeDocument/2006/relationships/image" Target="../media/image65.emf"/><Relationship Id="rId15" Type="http://schemas.openxmlformats.org/officeDocument/2006/relationships/image" Target="../media/image209.emf"/><Relationship Id="rId10" Type="http://schemas.openxmlformats.org/officeDocument/2006/relationships/image" Target="../media/image33.emf"/><Relationship Id="rId19" Type="http://schemas.openxmlformats.org/officeDocument/2006/relationships/slide" Target="slide10.xml"/><Relationship Id="rId4" Type="http://schemas.openxmlformats.org/officeDocument/2006/relationships/image" Target="../media/image64.emf"/><Relationship Id="rId9" Type="http://schemas.openxmlformats.org/officeDocument/2006/relationships/image" Target="../media/image35.emf"/><Relationship Id="rId14" Type="http://schemas.openxmlformats.org/officeDocument/2006/relationships/image" Target="../media/image20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7" Type="http://schemas.openxmlformats.org/officeDocument/2006/relationships/image" Target="../media/image203.tiff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210.png"/><Relationship Id="rId4" Type="http://schemas.openxmlformats.org/officeDocument/2006/relationships/image" Target="../media/image21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17.emf"/><Relationship Id="rId7" Type="http://schemas.openxmlformats.org/officeDocument/2006/relationships/image" Target="../media/image219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218.emf"/><Relationship Id="rId9" Type="http://schemas.openxmlformats.org/officeDocument/2006/relationships/image" Target="../media/image203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20.emf"/><Relationship Id="rId7" Type="http://schemas.openxmlformats.org/officeDocument/2006/relationships/image" Target="../media/image99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221.emf"/><Relationship Id="rId10" Type="http://schemas.openxmlformats.org/officeDocument/2006/relationships/image" Target="../media/image203.tiff"/><Relationship Id="rId4" Type="http://schemas.openxmlformats.org/officeDocument/2006/relationships/image" Target="../media/image76.emf"/><Relationship Id="rId9" Type="http://schemas.openxmlformats.org/officeDocument/2006/relationships/slide" Target="slide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tiff"/><Relationship Id="rId4" Type="http://schemas.openxmlformats.org/officeDocument/2006/relationships/slide" Target="slid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tiff"/><Relationship Id="rId5" Type="http://schemas.openxmlformats.org/officeDocument/2006/relationships/slide" Target="slide10.xml"/><Relationship Id="rId4" Type="http://schemas.openxmlformats.org/officeDocument/2006/relationships/image" Target="../media/image22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27.emf"/><Relationship Id="rId7" Type="http://schemas.openxmlformats.org/officeDocument/2006/relationships/image" Target="../media/image231.emf"/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emf"/><Relationship Id="rId11" Type="http://schemas.openxmlformats.org/officeDocument/2006/relationships/image" Target="../media/image233.emf"/><Relationship Id="rId5" Type="http://schemas.openxmlformats.org/officeDocument/2006/relationships/image" Target="../media/image229.emf"/><Relationship Id="rId10" Type="http://schemas.openxmlformats.org/officeDocument/2006/relationships/image" Target="../media/image232.emf"/><Relationship Id="rId4" Type="http://schemas.openxmlformats.org/officeDocument/2006/relationships/image" Target="../media/image228.emf"/><Relationship Id="rId9" Type="http://schemas.openxmlformats.org/officeDocument/2006/relationships/image" Target="../media/image20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emf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3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emf"/><Relationship Id="rId7" Type="http://schemas.openxmlformats.org/officeDocument/2006/relationships/image" Target="../media/image240.png"/><Relationship Id="rId12" Type="http://schemas.openxmlformats.org/officeDocument/2006/relationships/image" Target="../media/image203.tiff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11" Type="http://schemas.openxmlformats.org/officeDocument/2006/relationships/slide" Target="slide20.xml"/><Relationship Id="rId5" Type="http://schemas.openxmlformats.org/officeDocument/2006/relationships/image" Target="../media/image238.png"/><Relationship Id="rId10" Type="http://schemas.openxmlformats.org/officeDocument/2006/relationships/image" Target="../media/image243.emf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tiff"/><Relationship Id="rId5" Type="http://schemas.openxmlformats.org/officeDocument/2006/relationships/slide" Target="slide20.xml"/><Relationship Id="rId4" Type="http://schemas.openxmlformats.org/officeDocument/2006/relationships/image" Target="../media/image23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13" Type="http://schemas.openxmlformats.org/officeDocument/2006/relationships/image" Target="../media/image254.png"/><Relationship Id="rId3" Type="http://schemas.openxmlformats.org/officeDocument/2006/relationships/image" Target="../media/image246.emf"/><Relationship Id="rId7" Type="http://schemas.openxmlformats.org/officeDocument/2006/relationships/image" Target="../media/image249.emf"/><Relationship Id="rId12" Type="http://schemas.openxmlformats.org/officeDocument/2006/relationships/image" Target="../media/image25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0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emf"/><Relationship Id="rId11" Type="http://schemas.openxmlformats.org/officeDocument/2006/relationships/image" Target="../media/image252.png"/><Relationship Id="rId5" Type="http://schemas.openxmlformats.org/officeDocument/2006/relationships/image" Target="../media/image247.emf"/><Relationship Id="rId15" Type="http://schemas.openxmlformats.org/officeDocument/2006/relationships/slide" Target="slide32.xml"/><Relationship Id="rId10" Type="http://schemas.openxmlformats.org/officeDocument/2006/relationships/image" Target="../media/image251.emf"/><Relationship Id="rId4" Type="http://schemas.openxmlformats.org/officeDocument/2006/relationships/image" Target="../media/image158.emf"/><Relationship Id="rId9" Type="http://schemas.openxmlformats.org/officeDocument/2006/relationships/image" Target="../media/image250.emf"/><Relationship Id="rId14" Type="http://schemas.openxmlformats.org/officeDocument/2006/relationships/image" Target="../media/image25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emf"/><Relationship Id="rId13" Type="http://schemas.openxmlformats.org/officeDocument/2006/relationships/image" Target="../media/image203.tiff"/><Relationship Id="rId3" Type="http://schemas.openxmlformats.org/officeDocument/2006/relationships/image" Target="../media/image256.emf"/><Relationship Id="rId7" Type="http://schemas.openxmlformats.org/officeDocument/2006/relationships/image" Target="../media/image258.emf"/><Relationship Id="rId12" Type="http://schemas.openxmlformats.org/officeDocument/2006/relationships/slide" Target="slide3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image" Target="../media/image261.emf"/><Relationship Id="rId5" Type="http://schemas.openxmlformats.org/officeDocument/2006/relationships/image" Target="../media/image49.emf"/><Relationship Id="rId10" Type="http://schemas.openxmlformats.org/officeDocument/2006/relationships/image" Target="../media/image260.emf"/><Relationship Id="rId4" Type="http://schemas.openxmlformats.org/officeDocument/2006/relationships/image" Target="../media/image257.emf"/><Relationship Id="rId9" Type="http://schemas.openxmlformats.org/officeDocument/2006/relationships/image" Target="../media/image16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6.emf"/><Relationship Id="rId4" Type="http://schemas.openxmlformats.org/officeDocument/2006/relationships/image" Target="../media/image26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33.emf"/><Relationship Id="rId3" Type="http://schemas.openxmlformats.org/officeDocument/2006/relationships/image" Target="../media/image9.emf"/><Relationship Id="rId7" Type="http://schemas.openxmlformats.org/officeDocument/2006/relationships/image" Target="../media/image50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4.emf"/><Relationship Id="rId5" Type="http://schemas.openxmlformats.org/officeDocument/2006/relationships/image" Target="../media/image11.png"/><Relationship Id="rId15" Type="http://schemas.openxmlformats.org/officeDocument/2006/relationships/image" Target="../media/image53.emf"/><Relationship Id="rId10" Type="http://schemas.openxmlformats.org/officeDocument/2006/relationships/image" Target="../media/image52.emf"/><Relationship Id="rId4" Type="http://schemas.openxmlformats.org/officeDocument/2006/relationships/image" Target="../media/image10.png"/><Relationship Id="rId9" Type="http://schemas.openxmlformats.org/officeDocument/2006/relationships/image" Target="../media/image52.png"/><Relationship Id="rId1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84341" y="2160008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Jinseok Choi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70257" y="1954892"/>
            <a:ext cx="10451487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79" y="5508542"/>
            <a:ext cx="4574341" cy="1243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694" y="5852912"/>
            <a:ext cx="1087754" cy="5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1966640" y="5735312"/>
            <a:ext cx="825872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Users\Karl\Downloads\wncg_horz_b_cmyk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242" y="5852912"/>
            <a:ext cx="2078182" cy="5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97" y="124366"/>
            <a:ext cx="10905206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/>
              <a:t>O</a:t>
            </a:r>
            <a:r>
              <a:rPr lang="en-US" sz="3200" b="1" dirty="0"/>
              <a:t>PTIMIZING </a:t>
            </a:r>
            <a:r>
              <a:rPr lang="en-US" sz="3600" b="1" dirty="0"/>
              <a:t>C</a:t>
            </a:r>
            <a:r>
              <a:rPr lang="en-US" sz="3200" b="1" dirty="0"/>
              <a:t>OMMUNICATION </a:t>
            </a:r>
            <a:r>
              <a:rPr lang="en-US" sz="3600" b="1" dirty="0"/>
              <a:t>P</a:t>
            </a:r>
            <a:r>
              <a:rPr lang="en-US" sz="3200" b="1" dirty="0"/>
              <a:t>ERFORMANCE</a:t>
            </a:r>
            <a:r>
              <a:rPr lang="en-US" sz="2800" b="1" dirty="0"/>
              <a:t> </a:t>
            </a:r>
          </a:p>
          <a:p>
            <a:pPr algn="ctr"/>
            <a:r>
              <a:rPr lang="en-US" sz="3200" b="1" dirty="0"/>
              <a:t>OF </a:t>
            </a:r>
            <a:r>
              <a:rPr lang="en-US" sz="3600" b="1" dirty="0"/>
              <a:t>L</a:t>
            </a:r>
            <a:r>
              <a:rPr lang="en-US" sz="3200" b="1" dirty="0"/>
              <a:t>OW-</a:t>
            </a:r>
            <a:r>
              <a:rPr lang="en-US" sz="3600" b="1" dirty="0"/>
              <a:t>R</a:t>
            </a:r>
            <a:r>
              <a:rPr lang="en-US" sz="3200" b="1" dirty="0"/>
              <a:t>ESOLUTION </a:t>
            </a:r>
            <a:r>
              <a:rPr lang="en-US" sz="3600" b="1" dirty="0"/>
              <a:t>ADC</a:t>
            </a:r>
            <a:r>
              <a:rPr lang="en-US" sz="3200" b="1" dirty="0"/>
              <a:t> </a:t>
            </a:r>
            <a:r>
              <a:rPr lang="en-US" sz="3600" b="1" dirty="0"/>
              <a:t>S</a:t>
            </a:r>
            <a:r>
              <a:rPr lang="en-US" sz="3200" b="1" dirty="0"/>
              <a:t>YSTEMS</a:t>
            </a:r>
            <a:r>
              <a:rPr lang="en-US" sz="3600" b="1" dirty="0"/>
              <a:t> </a:t>
            </a:r>
          </a:p>
          <a:p>
            <a:pPr algn="ctr"/>
            <a:r>
              <a:rPr lang="en-US" sz="3200" b="1" dirty="0"/>
              <a:t>WITH </a:t>
            </a:r>
            <a:r>
              <a:rPr lang="en-US" sz="3600" b="1" dirty="0"/>
              <a:t>H</a:t>
            </a:r>
            <a:r>
              <a:rPr lang="en-US" sz="3200" b="1" dirty="0"/>
              <a:t>YBRID</a:t>
            </a:r>
            <a:r>
              <a:rPr lang="en-US" sz="3600" b="1" dirty="0"/>
              <a:t> B</a:t>
            </a:r>
            <a:r>
              <a:rPr lang="en-US" sz="3200" b="1" dirty="0"/>
              <a:t>EAMFORMING</a:t>
            </a:r>
            <a:r>
              <a:rPr lang="en-US" sz="28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176B8-462D-1F47-8E97-FE2DE94CE442}"/>
              </a:ext>
            </a:extLst>
          </p:cNvPr>
          <p:cNvSpPr txBox="1"/>
          <p:nvPr/>
        </p:nvSpPr>
        <p:spPr>
          <a:xfrm>
            <a:off x="2971071" y="3610589"/>
            <a:ext cx="6249851" cy="1689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The University of Texas at Austin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Embedded Signal Processing Laboratory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Wireless Networking &amp; Communications Group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0D540-7B28-4641-B915-A5F14E773AA8}"/>
              </a:ext>
            </a:extLst>
          </p:cNvPr>
          <p:cNvSpPr txBox="1"/>
          <p:nvPr/>
        </p:nvSpPr>
        <p:spPr>
          <a:xfrm>
            <a:off x="5014129" y="2881672"/>
            <a:ext cx="204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September </a:t>
            </a:r>
            <a:r>
              <a:rPr lang="en-US" altLang="ko-KR" dirty="0">
                <a:solidFill>
                  <a:schemeClr val="accent3">
                    <a:lumMod val="50000"/>
                  </a:schemeClr>
                </a:solidFill>
              </a:rPr>
              <a:t>10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, 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7B96B-18A9-2B4F-8029-45E848B173CF}"/>
              </a:ext>
            </a:extLst>
          </p:cNvPr>
          <p:cNvSpPr txBox="1"/>
          <p:nvPr/>
        </p:nvSpPr>
        <p:spPr>
          <a:xfrm>
            <a:off x="5355761" y="3284077"/>
            <a:ext cx="148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Ph.D. Defense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34C6E-FBBA-5944-BE72-A4AC188062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97848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9FDF24AC-A2BE-7540-B1E7-6EFACA157636}"/>
              </a:ext>
            </a:extLst>
          </p:cNvPr>
          <p:cNvGrpSpPr/>
          <p:nvPr/>
        </p:nvGrpSpPr>
        <p:grpSpPr>
          <a:xfrm>
            <a:off x="8054853" y="406151"/>
            <a:ext cx="3778310" cy="6069315"/>
            <a:chOff x="7759063" y="109377"/>
            <a:chExt cx="4156141" cy="667624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172481E-752A-D04A-80A5-7415159FED1E}"/>
                </a:ext>
              </a:extLst>
            </p:cNvPr>
            <p:cNvGrpSpPr/>
            <p:nvPr/>
          </p:nvGrpSpPr>
          <p:grpSpPr>
            <a:xfrm>
              <a:off x="7759063" y="109377"/>
              <a:ext cx="4156141" cy="6676244"/>
              <a:chOff x="7759063" y="109377"/>
              <a:chExt cx="4156141" cy="6676244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C5A181F-1546-FB49-AB94-1CDC03145E8F}"/>
                  </a:ext>
                </a:extLst>
              </p:cNvPr>
              <p:cNvGrpSpPr/>
              <p:nvPr/>
            </p:nvGrpSpPr>
            <p:grpSpPr>
              <a:xfrm>
                <a:off x="7759063" y="224547"/>
                <a:ext cx="4156141" cy="6561074"/>
                <a:chOff x="7759063" y="224547"/>
                <a:chExt cx="4156141" cy="656107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94D0389-24E1-8245-969C-B28920E116C8}"/>
                    </a:ext>
                  </a:extLst>
                </p:cNvPr>
                <p:cNvGrpSpPr/>
                <p:nvPr/>
              </p:nvGrpSpPr>
              <p:grpSpPr>
                <a:xfrm>
                  <a:off x="7759063" y="3654475"/>
                  <a:ext cx="4156141" cy="3131146"/>
                  <a:chOff x="7488728" y="3425635"/>
                  <a:chExt cx="4156141" cy="3131146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9FA0D6A9-57F0-EC41-8250-63AFBE734D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88728" y="3425635"/>
                    <a:ext cx="4156141" cy="313114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D45BCA87-5E61-FC46-A818-0F318352EFAD}"/>
                      </a:ext>
                    </a:extLst>
                  </p:cNvPr>
                  <p:cNvSpPr txBox="1"/>
                  <p:nvPr/>
                </p:nvSpPr>
                <p:spPr>
                  <a:xfrm>
                    <a:off x="8044100" y="5907182"/>
                    <a:ext cx="116249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PF scheduling</a:t>
                    </a:r>
                  </a:p>
                </p:txBody>
              </p:sp>
            </p:grpSp>
            <p:pic>
              <p:nvPicPr>
                <p:cNvPr id="278" name="Picture 277">
                  <a:extLst>
                    <a:ext uri="{FF2B5EF4-FFF2-40B4-BE49-F238E27FC236}">
                      <a16:creationId xmlns:a16="http://schemas.microsoft.com/office/drawing/2014/main" id="{EC40359B-FC7E-074B-85A8-1AB3405774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1738" y="224547"/>
                  <a:ext cx="4077842" cy="3133952"/>
                </a:xfrm>
                <a:prstGeom prst="rect">
                  <a:avLst/>
                </a:prstGeom>
              </p:spPr>
            </p:pic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A43116B-0736-CE4D-924F-5BB569DD9A15}"/>
                  </a:ext>
                </a:extLst>
              </p:cNvPr>
              <p:cNvSpPr txBox="1"/>
              <p:nvPr/>
            </p:nvSpPr>
            <p:spPr>
              <a:xfrm flipH="1">
                <a:off x="8228859" y="109377"/>
                <a:ext cx="3290208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Fig. 1: Rate vs. Tx power</a:t>
                </a:r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1B2BD1B3-75CC-6C43-819B-58E6C95C6290}"/>
                  </a:ext>
                </a:extLst>
              </p:cNvPr>
              <p:cNvSpPr txBox="1"/>
              <p:nvPr/>
            </p:nvSpPr>
            <p:spPr>
              <a:xfrm flipH="1">
                <a:off x="8216984" y="3535394"/>
                <a:ext cx="3392661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Fig. 2: Rate vs. User index</a:t>
                </a:r>
              </a:p>
            </p:txBody>
          </p:sp>
        </p:grp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9C03E9AD-4F08-1345-9CA9-07F171C61204}"/>
                </a:ext>
              </a:extLst>
            </p:cNvPr>
            <p:cNvSpPr txBox="1"/>
            <p:nvPr/>
          </p:nvSpPr>
          <p:spPr>
            <a:xfrm>
              <a:off x="8314435" y="2732835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MS scheduling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8707120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N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EW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CHEDUILNG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RITERIA &amp;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IMULATIONS</a:t>
            </a:r>
            <a:endParaRPr lang="en-US" sz="1800" dirty="0"/>
          </a:p>
        </p:txBody>
      </p:sp>
      <p:sp>
        <p:nvSpPr>
          <p:cNvPr id="169" name="TextBox 168"/>
          <p:cNvSpPr txBox="1"/>
          <p:nvPr/>
        </p:nvSpPr>
        <p:spPr>
          <a:xfrm>
            <a:off x="555596" y="691497"/>
            <a:ext cx="2992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New scheduling criteria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09" name="Picture 10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4834DAB8-D46B-E645-B0AA-C0387238CC19}"/>
              </a:ext>
            </a:extLst>
          </p:cNvPr>
          <p:cNvSpPr/>
          <p:nvPr/>
        </p:nvSpPr>
        <p:spPr>
          <a:xfrm>
            <a:off x="882237" y="1100605"/>
            <a:ext cx="4258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1.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Unique *</a:t>
            </a:r>
            <a:r>
              <a:rPr lang="en-US" dirty="0" err="1">
                <a:solidFill>
                  <a:srgbClr val="FF0000"/>
                </a:solidFill>
              </a:rPr>
              <a:t>AoAs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channel paths: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C07E9232-6130-A04E-BE80-CC7164363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969" y="1528930"/>
            <a:ext cx="2565370" cy="248835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7CAAD55D-6E93-4B42-BA6A-A2DD2D1A040A}"/>
              </a:ext>
            </a:extLst>
          </p:cNvPr>
          <p:cNvSpPr/>
          <p:nvPr/>
        </p:nvSpPr>
        <p:spPr>
          <a:xfrm>
            <a:off x="882237" y="2024826"/>
            <a:ext cx="5373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2. </a:t>
            </a:r>
            <a:r>
              <a:rPr lang="en-US" dirty="0">
                <a:solidFill>
                  <a:srgbClr val="FF0000"/>
                </a:solidFill>
              </a:rPr>
              <a:t>Equal power spread </a:t>
            </a:r>
            <a:r>
              <a:rPr lang="en-US" dirty="0"/>
              <a:t>within each channel: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F675AAE-96CB-634B-87F3-51E5F1A18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08" y="2434799"/>
            <a:ext cx="3661430" cy="385103"/>
          </a:xfrm>
          <a:prstGeom prst="rect">
            <a:avLst/>
          </a:prstGeom>
        </p:spPr>
      </p:pic>
      <p:cxnSp>
        <p:nvCxnSpPr>
          <p:cNvPr id="281" name="Elbow Connector 280">
            <a:extLst>
              <a:ext uri="{FF2B5EF4-FFF2-40B4-BE49-F238E27FC236}">
                <a16:creationId xmlns:a16="http://schemas.microsoft.com/office/drawing/2014/main" id="{ADC9FAAC-D325-604C-A96B-0568E3852904}"/>
              </a:ext>
            </a:extLst>
          </p:cNvPr>
          <p:cNvCxnSpPr>
            <a:cxnSpLocks/>
          </p:cNvCxnSpPr>
          <p:nvPr/>
        </p:nvCxnSpPr>
        <p:spPr>
          <a:xfrm rot="10800000">
            <a:off x="2445559" y="1747835"/>
            <a:ext cx="664953" cy="177937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9870D86E-1692-3049-ABA1-69BE9E11251C}"/>
              </a:ext>
            </a:extLst>
          </p:cNvPr>
          <p:cNvSpPr txBox="1"/>
          <p:nvPr/>
        </p:nvSpPr>
        <p:spPr>
          <a:xfrm>
            <a:off x="3057664" y="1768882"/>
            <a:ext cx="2704908" cy="2312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index set of nonzero channel gains</a:t>
            </a:r>
            <a:endParaRPr lang="en-US" sz="1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83" name="Elbow Connector 282">
            <a:extLst>
              <a:ext uri="{FF2B5EF4-FFF2-40B4-BE49-F238E27FC236}">
                <a16:creationId xmlns:a16="http://schemas.microsoft.com/office/drawing/2014/main" id="{849C277E-5BB9-624A-8510-44CEA03BC69E}"/>
              </a:ext>
            </a:extLst>
          </p:cNvPr>
          <p:cNvCxnSpPr>
            <a:cxnSpLocks/>
          </p:cNvCxnSpPr>
          <p:nvPr/>
        </p:nvCxnSpPr>
        <p:spPr>
          <a:xfrm rot="10800000">
            <a:off x="2999559" y="2797670"/>
            <a:ext cx="664953" cy="315226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>
            <a:extLst>
              <a:ext uri="{FF2B5EF4-FFF2-40B4-BE49-F238E27FC236}">
                <a16:creationId xmlns:a16="http://schemas.microsoft.com/office/drawing/2014/main" id="{DBA41796-BF52-F14C-AA26-A2F8103F54AA}"/>
              </a:ext>
            </a:extLst>
          </p:cNvPr>
          <p:cNvSpPr txBox="1"/>
          <p:nvPr/>
        </p:nvSpPr>
        <p:spPr>
          <a:xfrm>
            <a:off x="3628533" y="2961792"/>
            <a:ext cx="2704908" cy="2312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total channel gain for user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(k)</a:t>
            </a:r>
            <a:endParaRPr lang="en-US" sz="1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85" name="Elbow Connector 284">
            <a:extLst>
              <a:ext uri="{FF2B5EF4-FFF2-40B4-BE49-F238E27FC236}">
                <a16:creationId xmlns:a16="http://schemas.microsoft.com/office/drawing/2014/main" id="{2E195956-8A5A-EA48-B366-28BD83C8A893}"/>
              </a:ext>
            </a:extLst>
          </p:cNvPr>
          <p:cNvCxnSpPr>
            <a:cxnSpLocks/>
          </p:cNvCxnSpPr>
          <p:nvPr/>
        </p:nvCxnSpPr>
        <p:spPr>
          <a:xfrm rot="10800000">
            <a:off x="3638387" y="2751850"/>
            <a:ext cx="664953" cy="133686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285">
            <a:extLst>
              <a:ext uri="{FF2B5EF4-FFF2-40B4-BE49-F238E27FC236}">
                <a16:creationId xmlns:a16="http://schemas.microsoft.com/office/drawing/2014/main" id="{6C627AC6-CA15-C949-AB41-23E9DCA866E1}"/>
              </a:ext>
            </a:extLst>
          </p:cNvPr>
          <p:cNvSpPr txBox="1"/>
          <p:nvPr/>
        </p:nvSpPr>
        <p:spPr>
          <a:xfrm>
            <a:off x="4257636" y="2743127"/>
            <a:ext cx="2704908" cy="2827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number of nonzero channel gains for user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(k)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E7C3C4-9D4E-324D-82BF-7A7013F29924}"/>
              </a:ext>
            </a:extLst>
          </p:cNvPr>
          <p:cNvSpPr txBox="1"/>
          <p:nvPr/>
        </p:nvSpPr>
        <p:spPr>
          <a:xfrm>
            <a:off x="78958" y="632525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</a:t>
            </a:r>
            <a:r>
              <a:rPr lang="en-US" sz="1050" dirty="0" err="1"/>
              <a:t>AoA</a:t>
            </a:r>
            <a:r>
              <a:rPr lang="en-US" sz="1050" dirty="0"/>
              <a:t>: angle of arrivals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B6307-4072-214C-B6BF-52F0D6C79E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5AF409-C5E7-1A4A-AAD3-6FC52C987B68}"/>
              </a:ext>
            </a:extLst>
          </p:cNvPr>
          <p:cNvGrpSpPr/>
          <p:nvPr/>
        </p:nvGrpSpPr>
        <p:grpSpPr>
          <a:xfrm>
            <a:off x="378791" y="3189561"/>
            <a:ext cx="7238940" cy="3419752"/>
            <a:chOff x="378791" y="3189561"/>
            <a:chExt cx="7238940" cy="341975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CC89A17-D407-6443-B81F-001920979808}"/>
                </a:ext>
              </a:extLst>
            </p:cNvPr>
            <p:cNvGrpSpPr/>
            <p:nvPr/>
          </p:nvGrpSpPr>
          <p:grpSpPr>
            <a:xfrm>
              <a:off x="378791" y="3189561"/>
              <a:ext cx="7238940" cy="3419752"/>
              <a:chOff x="378791" y="3189561"/>
              <a:chExt cx="7238940" cy="3419752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DB1FD4B5-7FAD-F047-8C62-2D3FAABDACC2}"/>
                  </a:ext>
                </a:extLst>
              </p:cNvPr>
              <p:cNvSpPr/>
              <p:nvPr/>
            </p:nvSpPr>
            <p:spPr>
              <a:xfrm>
                <a:off x="3151545" y="3629857"/>
                <a:ext cx="2723782" cy="242455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6C79138-E6F7-7848-A0AE-A1B20AF7FF1E}"/>
                  </a:ext>
                </a:extLst>
              </p:cNvPr>
              <p:cNvSpPr/>
              <p:nvPr/>
            </p:nvSpPr>
            <p:spPr>
              <a:xfrm>
                <a:off x="1009833" y="3629563"/>
                <a:ext cx="2057512" cy="24248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12739DBA-D957-794F-B8A1-C449CED0B36E}"/>
                  </a:ext>
                </a:extLst>
              </p:cNvPr>
              <p:cNvSpPr/>
              <p:nvPr/>
            </p:nvSpPr>
            <p:spPr>
              <a:xfrm>
                <a:off x="1104872" y="4134267"/>
                <a:ext cx="1898918" cy="1716231"/>
              </a:xfrm>
              <a:prstGeom prst="roundRect">
                <a:avLst>
                  <a:gd name="adj" fmla="val 4948"/>
                </a:avLst>
              </a:prstGeom>
              <a:noFill/>
              <a:ln w="19050">
                <a:solidFill>
                  <a:srgbClr val="0090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7B64260-A09A-9143-935F-56FC690C6A79}"/>
                  </a:ext>
                </a:extLst>
              </p:cNvPr>
              <p:cNvSpPr txBox="1"/>
              <p:nvPr/>
            </p:nvSpPr>
            <p:spPr>
              <a:xfrm>
                <a:off x="597399" y="3189561"/>
                <a:ext cx="41633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/>
                  <a:t>Proposed user scheduling methods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1E4CB8B5-2B2D-A34E-8AE1-DA8EDCDA24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374" r="33231"/>
              <a:stretch/>
            </p:blipFill>
            <p:spPr>
              <a:xfrm>
                <a:off x="1348704" y="4567079"/>
                <a:ext cx="1364788" cy="496219"/>
              </a:xfrm>
              <a:prstGeom prst="rect">
                <a:avLst/>
              </a:prstGeom>
            </p:spPr>
          </p:pic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8D3626A-1EDE-1E44-B858-3B3015DD304B}"/>
                  </a:ext>
                </a:extLst>
              </p:cNvPr>
              <p:cNvSpPr txBox="1"/>
              <p:nvPr/>
            </p:nvSpPr>
            <p:spPr>
              <a:xfrm>
                <a:off x="1134185" y="4240902"/>
                <a:ext cx="15699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9051"/>
                    </a:solidFill>
                  </a:rPr>
                  <a:t>Semi-orthogonality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3B4F3B-8F10-764C-B6B1-DE7B20D1EA5E}"/>
                  </a:ext>
                </a:extLst>
              </p:cNvPr>
              <p:cNvSpPr txBox="1"/>
              <p:nvPr/>
            </p:nvSpPr>
            <p:spPr>
              <a:xfrm>
                <a:off x="1114322" y="5167164"/>
                <a:ext cx="16805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9051"/>
                    </a:solidFill>
                  </a:rPr>
                  <a:t>Spatial orthogonality</a:t>
                </a:r>
              </a:p>
            </p:txBody>
          </p:sp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id="{1DA3C184-1B55-F64A-98A9-ED2208F40ADD}"/>
                  </a:ext>
                </a:extLst>
              </p:cNvPr>
              <p:cNvSpPr/>
              <p:nvPr/>
            </p:nvSpPr>
            <p:spPr>
              <a:xfrm>
                <a:off x="3250527" y="4132398"/>
                <a:ext cx="2501552" cy="784211"/>
              </a:xfrm>
              <a:prstGeom prst="roundRect">
                <a:avLst>
                  <a:gd name="adj" fmla="val 4185"/>
                </a:avLst>
              </a:prstGeom>
              <a:noFill/>
              <a:ln w="190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C473DE-02B9-FB4E-ABB7-C074EDC00A8C}"/>
                  </a:ext>
                </a:extLst>
              </p:cNvPr>
              <p:cNvSpPr txBox="1"/>
              <p:nvPr/>
            </p:nvSpPr>
            <p:spPr>
              <a:xfrm>
                <a:off x="1461685" y="3629355"/>
                <a:ext cx="1050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Set Filtering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0E0D9B9C-053B-2248-9EBB-09960D67C4B8}"/>
                  </a:ext>
                </a:extLst>
              </p:cNvPr>
              <p:cNvSpPr txBox="1"/>
              <p:nvPr/>
            </p:nvSpPr>
            <p:spPr>
              <a:xfrm>
                <a:off x="3978440" y="3629563"/>
                <a:ext cx="8467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Selection</a:t>
                </a:r>
              </a:p>
            </p:txBody>
          </p:sp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4A267240-B645-7445-9BF2-884AE2725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8364" r="2955"/>
              <a:stretch/>
            </p:blipFill>
            <p:spPr>
              <a:xfrm>
                <a:off x="1239078" y="5337184"/>
                <a:ext cx="1661664" cy="545841"/>
              </a:xfrm>
              <a:prstGeom prst="rect">
                <a:avLst/>
              </a:prstGeom>
            </p:spPr>
          </p:pic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3FADA27-2D85-6349-AC72-BF1E58B37F29}"/>
                  </a:ext>
                </a:extLst>
              </p:cNvPr>
              <p:cNvCxnSpPr/>
              <p:nvPr/>
            </p:nvCxnSpPr>
            <p:spPr>
              <a:xfrm>
                <a:off x="3017355" y="4527389"/>
                <a:ext cx="233345" cy="0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F1212C3-51A4-3B4B-954A-5B56903DD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5760" y="4534533"/>
                <a:ext cx="2159802" cy="296232"/>
              </a:xfrm>
              <a:prstGeom prst="rect">
                <a:avLst/>
              </a:prstGeom>
            </p:spPr>
          </p:pic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F7EEC128-6F02-F740-B8E4-87806D15A0E8}"/>
                  </a:ext>
                </a:extLst>
              </p:cNvPr>
              <p:cNvCxnSpPr/>
              <p:nvPr/>
            </p:nvCxnSpPr>
            <p:spPr>
              <a:xfrm>
                <a:off x="3003790" y="5431156"/>
                <a:ext cx="233345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2DA20D0-230D-6B48-A601-666AA3C0FDAF}"/>
                  </a:ext>
                </a:extLst>
              </p:cNvPr>
              <p:cNvSpPr/>
              <p:nvPr/>
            </p:nvSpPr>
            <p:spPr>
              <a:xfrm>
                <a:off x="5996730" y="3629355"/>
                <a:ext cx="1385837" cy="2425055"/>
              </a:xfrm>
              <a:prstGeom prst="rect">
                <a:avLst/>
              </a:prstGeom>
              <a:solidFill>
                <a:srgbClr val="AAA4F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E90DC7C-089A-E749-BE67-F5101DA457B1}"/>
                  </a:ext>
                </a:extLst>
              </p:cNvPr>
              <p:cNvSpPr txBox="1"/>
              <p:nvPr/>
            </p:nvSpPr>
            <p:spPr>
              <a:xfrm>
                <a:off x="6277516" y="3654755"/>
                <a:ext cx="715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Update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E918B8DA-F5EA-794A-9AF6-F896408F1789}"/>
                  </a:ext>
                </a:extLst>
              </p:cNvPr>
              <p:cNvSpPr txBox="1"/>
              <p:nvPr/>
            </p:nvSpPr>
            <p:spPr>
              <a:xfrm>
                <a:off x="3617538" y="4177596"/>
                <a:ext cx="16538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Approximated SINR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3326778-5FF4-474D-8954-188E1B9056AF}"/>
                  </a:ext>
                </a:extLst>
              </p:cNvPr>
              <p:cNvGrpSpPr/>
              <p:nvPr/>
            </p:nvGrpSpPr>
            <p:grpSpPr>
              <a:xfrm>
                <a:off x="3250527" y="5018209"/>
                <a:ext cx="2501552" cy="825080"/>
                <a:chOff x="3122931" y="5281073"/>
                <a:chExt cx="2501552" cy="825080"/>
              </a:xfrm>
            </p:grpSpPr>
            <p:sp>
              <p:nvSpPr>
                <p:cNvPr id="257" name="Rounded Rectangle 256">
                  <a:extLst>
                    <a:ext uri="{FF2B5EF4-FFF2-40B4-BE49-F238E27FC236}">
                      <a16:creationId xmlns:a16="http://schemas.microsoft.com/office/drawing/2014/main" id="{16323FB2-0605-DF4D-8A95-A3DADE8FE6CB}"/>
                    </a:ext>
                  </a:extLst>
                </p:cNvPr>
                <p:cNvSpPr/>
                <p:nvPr/>
              </p:nvSpPr>
              <p:spPr>
                <a:xfrm>
                  <a:off x="3122931" y="5281073"/>
                  <a:ext cx="2501552" cy="825080"/>
                </a:xfrm>
                <a:prstGeom prst="roundRect">
                  <a:avLst>
                    <a:gd name="adj" fmla="val 4185"/>
                  </a:avLst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57D67222-629D-AB44-9AC1-5B833993EE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58472" y="5639001"/>
                  <a:ext cx="2427911" cy="367606"/>
                </a:xfrm>
                <a:prstGeom prst="rect">
                  <a:avLst/>
                </a:prstGeom>
              </p:spPr>
            </p:pic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3D7587E8-9657-9B4C-BC26-B927028677B6}"/>
                    </a:ext>
                  </a:extLst>
                </p:cNvPr>
                <p:cNvSpPr txBox="1"/>
                <p:nvPr/>
              </p:nvSpPr>
              <p:spPr>
                <a:xfrm>
                  <a:off x="3255838" y="5302599"/>
                  <a:ext cx="227863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Approximated weighted rate</a:t>
                  </a:r>
                </a:p>
              </p:txBody>
            </p:sp>
          </p:grpSp>
          <p:cxnSp>
            <p:nvCxnSpPr>
              <p:cNvPr id="63" name="Elbow Connector 62">
                <a:extLst>
                  <a:ext uri="{FF2B5EF4-FFF2-40B4-BE49-F238E27FC236}">
                    <a16:creationId xmlns:a16="http://schemas.microsoft.com/office/drawing/2014/main" id="{F47C17DA-F38E-5E4B-BA78-5BFF6EB1D743}"/>
                  </a:ext>
                </a:extLst>
              </p:cNvPr>
              <p:cNvCxnSpPr>
                <a:cxnSpLocks/>
                <a:stCxn id="164" idx="0"/>
                <a:endCxn id="19" idx="0"/>
              </p:cNvCxnSpPr>
              <p:nvPr/>
            </p:nvCxnSpPr>
            <p:spPr>
              <a:xfrm rot="16200000" flipH="1" flipV="1">
                <a:off x="3276882" y="2909846"/>
                <a:ext cx="1869" cy="2446972"/>
              </a:xfrm>
              <a:prstGeom prst="bentConnector3">
                <a:avLst>
                  <a:gd name="adj1" fmla="val -8785714"/>
                </a:avLst>
              </a:prstGeom>
              <a:ln w="12700">
                <a:solidFill>
                  <a:srgbClr val="0000FF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Elbow Connector 263">
                <a:extLst>
                  <a:ext uri="{FF2B5EF4-FFF2-40B4-BE49-F238E27FC236}">
                    <a16:creationId xmlns:a16="http://schemas.microsoft.com/office/drawing/2014/main" id="{25A4D141-BD58-204F-BB35-E7E244FE4876}"/>
                  </a:ext>
                </a:extLst>
              </p:cNvPr>
              <p:cNvCxnSpPr>
                <a:cxnSpLocks/>
                <a:stCxn id="257" idx="2"/>
                <a:endCxn id="19" idx="2"/>
              </p:cNvCxnSpPr>
              <p:nvPr/>
            </p:nvCxnSpPr>
            <p:spPr>
              <a:xfrm rot="5400000">
                <a:off x="3274213" y="4623407"/>
                <a:ext cx="7209" cy="2446972"/>
              </a:xfrm>
              <a:prstGeom prst="bentConnector3">
                <a:avLst>
                  <a:gd name="adj1" fmla="val 2037855"/>
                </a:avLst>
              </a:prstGeom>
              <a:ln w="12700">
                <a:solidFill>
                  <a:srgbClr val="FF0000">
                    <a:alpha val="99000"/>
                  </a:srgb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id="{D07AEC41-AE44-9A40-A5D6-28D9FC012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588" y="5430749"/>
                <a:ext cx="327598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EB95158-39F4-3044-B08F-7A1672AEDE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-1" r="50001" b="-54435"/>
              <a:stretch/>
            </p:blipFill>
            <p:spPr>
              <a:xfrm>
                <a:off x="6362221" y="5299215"/>
                <a:ext cx="632080" cy="254351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12B2ADF8-12C4-AA40-913B-5FDF773BB7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5480" t="-14416"/>
              <a:stretch/>
            </p:blipFill>
            <p:spPr>
              <a:xfrm>
                <a:off x="6339594" y="5556042"/>
                <a:ext cx="562810" cy="188442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F38EC2C-3208-5044-904C-9EE13C4E73BA}"/>
                  </a:ext>
                </a:extLst>
              </p:cNvPr>
              <p:cNvSpPr txBox="1"/>
              <p:nvPr/>
            </p:nvSpPr>
            <p:spPr>
              <a:xfrm>
                <a:off x="378791" y="4232581"/>
                <a:ext cx="5934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Max </a:t>
                </a:r>
              </a:p>
              <a:p>
                <a:pPr algn="ctr"/>
                <a:r>
                  <a:rPr lang="en-US" sz="1600" dirty="0"/>
                  <a:t>Sum</a:t>
                </a: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7260F6F1-EA75-C349-AFAA-C9F055CC634B}"/>
                  </a:ext>
                </a:extLst>
              </p:cNvPr>
              <p:cNvSpPr txBox="1"/>
              <p:nvPr/>
            </p:nvSpPr>
            <p:spPr>
              <a:xfrm>
                <a:off x="392130" y="5079175"/>
                <a:ext cx="5818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Prop</a:t>
                </a:r>
              </a:p>
              <a:p>
                <a:pPr algn="ctr"/>
                <a:r>
                  <a:rPr lang="en-US" sz="1600" dirty="0"/>
                  <a:t>Fair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0D38F1E-11DA-A14D-BE7E-A17F7599B623}"/>
                  </a:ext>
                </a:extLst>
              </p:cNvPr>
              <p:cNvSpPr txBox="1"/>
              <p:nvPr/>
            </p:nvSpPr>
            <p:spPr>
              <a:xfrm>
                <a:off x="864975" y="4339181"/>
                <a:ext cx="235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:</a:t>
                </a: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DD1490D-DE18-A54B-928F-7176A2152DA7}"/>
                  </a:ext>
                </a:extLst>
              </p:cNvPr>
              <p:cNvSpPr txBox="1"/>
              <p:nvPr/>
            </p:nvSpPr>
            <p:spPr>
              <a:xfrm>
                <a:off x="864975" y="5203455"/>
                <a:ext cx="235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:</a:t>
                </a:r>
              </a:p>
            </p:txBody>
          </p:sp>
          <p:sp>
            <p:nvSpPr>
              <p:cNvPr id="275" name="Rounded Rectangle 274">
                <a:extLst>
                  <a:ext uri="{FF2B5EF4-FFF2-40B4-BE49-F238E27FC236}">
                    <a16:creationId xmlns:a16="http://schemas.microsoft.com/office/drawing/2014/main" id="{9B68E010-3871-A44E-960F-975135366CEC}"/>
                  </a:ext>
                </a:extLst>
              </p:cNvPr>
              <p:cNvSpPr/>
              <p:nvPr/>
            </p:nvSpPr>
            <p:spPr>
              <a:xfrm>
                <a:off x="6075301" y="5023459"/>
                <a:ext cx="1206289" cy="827037"/>
              </a:xfrm>
              <a:prstGeom prst="roundRect">
                <a:avLst>
                  <a:gd name="adj" fmla="val 4185"/>
                </a:avLst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9DC2A00-98E5-C648-8A42-25B4FCCD95C1}"/>
                  </a:ext>
                </a:extLst>
              </p:cNvPr>
              <p:cNvSpPr txBox="1"/>
              <p:nvPr/>
            </p:nvSpPr>
            <p:spPr>
              <a:xfrm>
                <a:off x="6256513" y="4992382"/>
                <a:ext cx="805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AR filter</a:t>
                </a:r>
              </a:p>
            </p:txBody>
          </p:sp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4D0BC357-1B2D-044A-9B59-6D41F9B24B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" t="-6765" r="-7590" b="-29447"/>
              <a:stretch/>
            </p:blipFill>
            <p:spPr>
              <a:xfrm>
                <a:off x="4182603" y="6060040"/>
                <a:ext cx="3435128" cy="549273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3B38A26-A31C-934F-A300-CDA9BA5C15CD}"/>
                  </a:ext>
                </a:extLst>
              </p:cNvPr>
              <p:cNvSpPr txBox="1"/>
              <p:nvPr/>
            </p:nvSpPr>
            <p:spPr>
              <a:xfrm>
                <a:off x="3587607" y="6118184"/>
                <a:ext cx="5775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where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E1A0D1-1FF3-9A48-A108-7E03460C0913}"/>
                </a:ext>
              </a:extLst>
            </p:cNvPr>
            <p:cNvSpPr/>
            <p:nvPr/>
          </p:nvSpPr>
          <p:spPr>
            <a:xfrm>
              <a:off x="2256486" y="5055416"/>
              <a:ext cx="8242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[Lee&amp;Sung16] </a:t>
              </a:r>
              <a:endParaRPr lang="en-US" sz="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A30C1E-9C6A-144D-B416-B7AF74E85BCE}"/>
                </a:ext>
              </a:extLst>
            </p:cNvPr>
            <p:cNvSpPr/>
            <p:nvPr/>
          </p:nvSpPr>
          <p:spPr>
            <a:xfrm>
              <a:off x="2030190" y="4119592"/>
              <a:ext cx="107112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[Yoo&amp;Goldsmith06] </a:t>
              </a:r>
              <a:endParaRPr lang="en-US" sz="8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A40A2-AC80-DF44-A4EF-4EBD6E45F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E24C3F6-8467-2349-8670-18452D003760}"/>
              </a:ext>
            </a:extLst>
          </p:cNvPr>
          <p:cNvSpPr txBox="1"/>
          <p:nvPr/>
        </p:nvSpPr>
        <p:spPr>
          <a:xfrm>
            <a:off x="4668846" y="6613649"/>
            <a:ext cx="285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USER SCHEDULING</a:t>
            </a:r>
          </a:p>
        </p:txBody>
      </p:sp>
    </p:spTree>
    <p:extLst>
      <p:ext uri="{BB962C8B-B14F-4D97-AF65-F5344CB8AC3E}">
        <p14:creationId xmlns:p14="http://schemas.microsoft.com/office/powerpoint/2010/main" val="11785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>
            <a:extLst>
              <a:ext uri="{FF2B5EF4-FFF2-40B4-BE49-F238E27FC236}">
                <a16:creationId xmlns:a16="http://schemas.microsoft.com/office/drawing/2014/main" id="{EB1AB506-D537-4A42-B41D-DBFEAE8B404A}"/>
              </a:ext>
            </a:extLst>
          </p:cNvPr>
          <p:cNvSpPr/>
          <p:nvPr/>
        </p:nvSpPr>
        <p:spPr>
          <a:xfrm>
            <a:off x="7070045" y="5240417"/>
            <a:ext cx="4148721" cy="823099"/>
          </a:xfrm>
          <a:prstGeom prst="rect">
            <a:avLst/>
          </a:prstGeom>
          <a:solidFill>
            <a:srgbClr val="00B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47422E04-0555-E346-B0E3-895FD8B3E633}"/>
              </a:ext>
            </a:extLst>
          </p:cNvPr>
          <p:cNvSpPr/>
          <p:nvPr/>
        </p:nvSpPr>
        <p:spPr>
          <a:xfrm>
            <a:off x="7070046" y="4780496"/>
            <a:ext cx="4148721" cy="440165"/>
          </a:xfrm>
          <a:prstGeom prst="rect">
            <a:avLst/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FD1C6F4-BF8E-3548-B122-2F6F97F417F8}"/>
              </a:ext>
            </a:extLst>
          </p:cNvPr>
          <p:cNvSpPr/>
          <p:nvPr/>
        </p:nvSpPr>
        <p:spPr>
          <a:xfrm>
            <a:off x="7074952" y="3382672"/>
            <a:ext cx="4115866" cy="930364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C18019B-3258-1E42-A6EE-A2433B9FD9EA}"/>
              </a:ext>
            </a:extLst>
          </p:cNvPr>
          <p:cNvSpPr/>
          <p:nvPr/>
        </p:nvSpPr>
        <p:spPr>
          <a:xfrm>
            <a:off x="832709" y="2126515"/>
            <a:ext cx="4948404" cy="2893155"/>
          </a:xfrm>
          <a:prstGeom prst="rect">
            <a:avLst/>
          </a:prstGeom>
          <a:solidFill>
            <a:srgbClr val="00B05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10700" y="6530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B1E83-3AB9-40D0-BD85-A7F15E15F8B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DDC55BD-035A-A345-9271-E419F06D5594}"/>
              </a:ext>
            </a:extLst>
          </p:cNvPr>
          <p:cNvSpPr/>
          <p:nvPr/>
        </p:nvSpPr>
        <p:spPr>
          <a:xfrm>
            <a:off x="724322" y="-1300815"/>
            <a:ext cx="2240469" cy="34568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Takeaway Message</a:t>
            </a:r>
          </a:p>
        </p:txBody>
      </p:sp>
      <p:sp>
        <p:nvSpPr>
          <p:cNvPr id="312" name="Rounded Rectangle 311">
            <a:extLst>
              <a:ext uri="{FF2B5EF4-FFF2-40B4-BE49-F238E27FC236}">
                <a16:creationId xmlns:a16="http://schemas.microsoft.com/office/drawing/2014/main" id="{7090425F-5D1F-1F4E-B8C1-3807ED862A58}"/>
              </a:ext>
            </a:extLst>
          </p:cNvPr>
          <p:cNvSpPr/>
          <p:nvPr/>
        </p:nvSpPr>
        <p:spPr>
          <a:xfrm>
            <a:off x="7074953" y="3026801"/>
            <a:ext cx="4107051" cy="315054"/>
          </a:xfrm>
          <a:prstGeom prst="roundRect">
            <a:avLst>
              <a:gd name="adj" fmla="val 6992"/>
            </a:avLst>
          </a:prstGeom>
          <a:solidFill>
            <a:schemeClr val="accent6">
              <a:lumMod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Chordal distance-based scheduling</a:t>
            </a:r>
          </a:p>
        </p:txBody>
      </p: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5DA86163-6D8F-B542-B5FF-17B524C39463}"/>
              </a:ext>
            </a:extLst>
          </p:cNvPr>
          <p:cNvSpPr/>
          <p:nvPr/>
        </p:nvSpPr>
        <p:spPr>
          <a:xfrm rot="19492087">
            <a:off x="5962329" y="2318988"/>
            <a:ext cx="827418" cy="48331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378305FC-4DE6-C14B-BF8B-9CB7E58AB055}"/>
              </a:ext>
            </a:extLst>
          </p:cNvPr>
          <p:cNvSpPr/>
          <p:nvPr/>
        </p:nvSpPr>
        <p:spPr>
          <a:xfrm rot="1664247">
            <a:off x="5969896" y="3541801"/>
            <a:ext cx="752198" cy="4393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5CBF202A-4B28-1F47-811E-95A5101EE5C4}"/>
              </a:ext>
            </a:extLst>
          </p:cNvPr>
          <p:cNvSpPr/>
          <p:nvPr/>
        </p:nvSpPr>
        <p:spPr>
          <a:xfrm>
            <a:off x="406401" y="761168"/>
            <a:ext cx="11324682" cy="5639632"/>
          </a:xfrm>
          <a:prstGeom prst="roundRect">
            <a:avLst>
              <a:gd name="adj" fmla="val 2090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ounded Rectangle 307">
            <a:extLst>
              <a:ext uri="{FF2B5EF4-FFF2-40B4-BE49-F238E27FC236}">
                <a16:creationId xmlns:a16="http://schemas.microsoft.com/office/drawing/2014/main" id="{E079BF88-790E-034E-AA97-28E2C927C58D}"/>
              </a:ext>
            </a:extLst>
          </p:cNvPr>
          <p:cNvSpPr/>
          <p:nvPr/>
        </p:nvSpPr>
        <p:spPr>
          <a:xfrm>
            <a:off x="832709" y="1701452"/>
            <a:ext cx="4948404" cy="381215"/>
          </a:xfrm>
          <a:prstGeom prst="roundRect">
            <a:avLst>
              <a:gd name="adj" fmla="val 3341"/>
            </a:avLst>
          </a:prstGeom>
          <a:solidFill>
            <a:schemeClr val="accent6">
              <a:lumMod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Channel structural scheduling criteria</a:t>
            </a:r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D746EDFA-59F4-E449-BDE9-04384DBA129D}"/>
              </a:ext>
            </a:extLst>
          </p:cNvPr>
          <p:cNvGrpSpPr/>
          <p:nvPr/>
        </p:nvGrpSpPr>
        <p:grpSpPr>
          <a:xfrm>
            <a:off x="6933952" y="922699"/>
            <a:ext cx="4387579" cy="1810949"/>
            <a:chOff x="5029012" y="1819787"/>
            <a:chExt cx="4387579" cy="1810949"/>
          </a:xfrm>
        </p:grpSpPr>
        <p:sp>
          <p:nvSpPr>
            <p:cNvPr id="309" name="Rounded Rectangle 308">
              <a:extLst>
                <a:ext uri="{FF2B5EF4-FFF2-40B4-BE49-F238E27FC236}">
                  <a16:creationId xmlns:a16="http://schemas.microsoft.com/office/drawing/2014/main" id="{824BC68F-6F92-6245-B428-67B37DB56C0A}"/>
                </a:ext>
              </a:extLst>
            </p:cNvPr>
            <p:cNvSpPr/>
            <p:nvPr/>
          </p:nvSpPr>
          <p:spPr>
            <a:xfrm>
              <a:off x="5178827" y="1944641"/>
              <a:ext cx="4107051" cy="315054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Channel structure-based scheduling</a:t>
              </a:r>
            </a:p>
          </p:txBody>
        </p:sp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00CB86E5-CE86-2340-87E6-E21384DC3990}"/>
                </a:ext>
              </a:extLst>
            </p:cNvPr>
            <p:cNvSpPr/>
            <p:nvPr/>
          </p:nvSpPr>
          <p:spPr>
            <a:xfrm>
              <a:off x="5029012" y="1819787"/>
              <a:ext cx="4387579" cy="1810949"/>
            </a:xfrm>
            <a:prstGeom prst="roundRect">
              <a:avLst>
                <a:gd name="adj" fmla="val 3105"/>
              </a:avLst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3" name="Rounded Rectangle 312">
            <a:extLst>
              <a:ext uri="{FF2B5EF4-FFF2-40B4-BE49-F238E27FC236}">
                <a16:creationId xmlns:a16="http://schemas.microsoft.com/office/drawing/2014/main" id="{810B1D07-CD23-0E4A-87E8-501D034E5A44}"/>
              </a:ext>
            </a:extLst>
          </p:cNvPr>
          <p:cNvSpPr/>
          <p:nvPr/>
        </p:nvSpPr>
        <p:spPr>
          <a:xfrm>
            <a:off x="6932395" y="2896940"/>
            <a:ext cx="4409456" cy="3307916"/>
          </a:xfrm>
          <a:prstGeom prst="roundRect">
            <a:avLst>
              <a:gd name="adj" fmla="val 2158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B5EF260-00E7-8E43-81F1-26B8369BDE83}"/>
              </a:ext>
            </a:extLst>
          </p:cNvPr>
          <p:cNvSpPr/>
          <p:nvPr/>
        </p:nvSpPr>
        <p:spPr>
          <a:xfrm>
            <a:off x="837734" y="2411282"/>
            <a:ext cx="4258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Unique *</a:t>
            </a:r>
            <a:r>
              <a:rPr lang="en-US" sz="2000" dirty="0" err="1"/>
              <a:t>AoAs</a:t>
            </a:r>
            <a:r>
              <a:rPr lang="en-US" sz="2000" dirty="0"/>
              <a:t> for channel paths: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A99BCAA-4585-2745-8959-DCB312EB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465" y="3030607"/>
            <a:ext cx="3104098" cy="30109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4E260E85-56A0-B74F-BFBD-6BA791C205CB}"/>
              </a:ext>
            </a:extLst>
          </p:cNvPr>
          <p:cNvSpPr/>
          <p:nvPr/>
        </p:nvSpPr>
        <p:spPr>
          <a:xfrm>
            <a:off x="807756" y="3706493"/>
            <a:ext cx="5373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r>
              <a:rPr lang="en-US" sz="2000" dirty="0"/>
              <a:t>Equal power spread within each channel: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A1DB34E-1D85-514D-ABDA-26AA4936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84" y="4221301"/>
            <a:ext cx="4027573" cy="42361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777AA45-F1E5-0643-BDB7-958EAD46C8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74" r="33231"/>
          <a:stretch/>
        </p:blipFill>
        <p:spPr>
          <a:xfrm>
            <a:off x="7368396" y="1697709"/>
            <a:ext cx="1240716" cy="45110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2792025-7BF9-A144-AE58-24EFEEC4D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64" r="2955"/>
          <a:stretch/>
        </p:blipFill>
        <p:spPr>
          <a:xfrm>
            <a:off x="7351258" y="2303145"/>
            <a:ext cx="1248433" cy="410098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5CAEEFA-A2F8-214E-A190-2DEC463B0A95}"/>
              </a:ext>
            </a:extLst>
          </p:cNvPr>
          <p:cNvSpPr txBox="1"/>
          <p:nvPr/>
        </p:nvSpPr>
        <p:spPr>
          <a:xfrm>
            <a:off x="7189429" y="1379000"/>
            <a:ext cx="1770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Semi-orthogonality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3963751-FEA9-F04A-8719-79CAA48850F3}"/>
              </a:ext>
            </a:extLst>
          </p:cNvPr>
          <p:cNvSpPr txBox="1"/>
          <p:nvPr/>
        </p:nvSpPr>
        <p:spPr>
          <a:xfrm>
            <a:off x="7156890" y="2111660"/>
            <a:ext cx="1898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Spatial orthogonality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FC5F37-07E2-E44C-A008-09D88224A197}"/>
              </a:ext>
            </a:extLst>
          </p:cNvPr>
          <p:cNvGrpSpPr/>
          <p:nvPr/>
        </p:nvGrpSpPr>
        <p:grpSpPr>
          <a:xfrm>
            <a:off x="8939791" y="1390996"/>
            <a:ext cx="2224904" cy="1153246"/>
            <a:chOff x="8216730" y="4327937"/>
            <a:chExt cx="3257483" cy="1688469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57831DD8-37C5-F94F-A06A-E5A1CDDF42B5}"/>
                </a:ext>
              </a:extLst>
            </p:cNvPr>
            <p:cNvSpPr/>
            <p:nvPr/>
          </p:nvSpPr>
          <p:spPr>
            <a:xfrm>
              <a:off x="8408392" y="5196569"/>
              <a:ext cx="2735335" cy="81983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56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FCFFA5C-78BD-A04C-A591-6FF037A89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3156" y="4651253"/>
              <a:ext cx="1337290" cy="133729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48B87C3-94F9-2E4B-8A5E-9AA07E384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1826" y="5307046"/>
              <a:ext cx="283885" cy="252343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6409BD8-D95D-264C-BB8B-427AD9AE4D62}"/>
                </a:ext>
              </a:extLst>
            </p:cNvPr>
            <p:cNvSpPr txBox="1"/>
            <p:nvPr/>
          </p:nvSpPr>
          <p:spPr>
            <a:xfrm>
              <a:off x="8216730" y="4327937"/>
              <a:ext cx="3257483" cy="495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Maximum</a:t>
              </a:r>
              <a:r>
                <a:rPr lang="en-US" sz="1400" dirty="0">
                  <a:solidFill>
                    <a:srgbClr val="0000FF"/>
                  </a:solidFill>
                </a:rPr>
                <a:t> SINR scheduling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AD6933D-7E1C-364D-8B86-4BF0C2B17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6163" b="-19890"/>
            <a:stretch/>
          </p:blipFill>
          <p:spPr>
            <a:xfrm>
              <a:off x="8408392" y="4752646"/>
              <a:ext cx="1148466" cy="46098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F18EB1DD-9C83-B846-9443-38CAC7F9E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481" t="53144" r="12369"/>
            <a:stretch/>
          </p:blipFill>
          <p:spPr>
            <a:xfrm>
              <a:off x="9327366" y="5360635"/>
              <a:ext cx="523552" cy="626608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14003A6-F358-AB42-BBA8-BA8D5894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481" t="53144" r="12369"/>
            <a:stretch/>
          </p:blipFill>
          <p:spPr>
            <a:xfrm>
              <a:off x="8835306" y="5369102"/>
              <a:ext cx="523552" cy="626608"/>
            </a:xfrm>
            <a:prstGeom prst="rect">
              <a:avLst/>
            </a:prstGeom>
            <a:effectLst>
              <a:softEdge rad="0"/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6B1B41-EF78-724E-A898-ED12D36085C1}"/>
              </a:ext>
            </a:extLst>
          </p:cNvPr>
          <p:cNvGrpSpPr/>
          <p:nvPr/>
        </p:nvGrpSpPr>
        <p:grpSpPr>
          <a:xfrm>
            <a:off x="5967081" y="2481989"/>
            <a:ext cx="662361" cy="1400235"/>
            <a:chOff x="5930474" y="2484124"/>
            <a:chExt cx="662361" cy="140023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F67E6-68D7-F54F-9700-55C55C338773}"/>
                </a:ext>
              </a:extLst>
            </p:cNvPr>
            <p:cNvSpPr txBox="1"/>
            <p:nvPr/>
          </p:nvSpPr>
          <p:spPr>
            <a:xfrm rot="1718111">
              <a:off x="5936257" y="3576582"/>
              <a:ext cx="643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Partial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790B2E-7A54-1A4D-90E6-DFC7335C6A1D}"/>
                </a:ext>
              </a:extLst>
            </p:cNvPr>
            <p:cNvSpPr txBox="1"/>
            <p:nvPr/>
          </p:nvSpPr>
          <p:spPr>
            <a:xfrm rot="19581620">
              <a:off x="5930474" y="2484124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Full CSI</a:t>
              </a: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C2C92219-FB83-B541-8E0F-8AE421B5216C}"/>
              </a:ext>
            </a:extLst>
          </p:cNvPr>
          <p:cNvSpPr/>
          <p:nvPr/>
        </p:nvSpPr>
        <p:spPr>
          <a:xfrm>
            <a:off x="7083767" y="4433843"/>
            <a:ext cx="4107051" cy="315054"/>
          </a:xfrm>
          <a:prstGeom prst="roundRect">
            <a:avLst>
              <a:gd name="adj" fmla="val 6992"/>
            </a:avLst>
          </a:prstGeom>
          <a:solidFill>
            <a:schemeClr val="accent6">
              <a:lumMod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 rate analysis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152CC5E5-179B-7246-96CF-88021F951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3843" y="3549200"/>
            <a:ext cx="2682247" cy="236986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3FD3CECA-1D88-DA4E-9424-142681F43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6668" y="3999230"/>
            <a:ext cx="2933895" cy="2853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50E93A-D56C-A340-8D33-BDE80D9BF6D3}"/>
              </a:ext>
            </a:extLst>
          </p:cNvPr>
          <p:cNvSpPr txBox="1"/>
          <p:nvPr/>
        </p:nvSpPr>
        <p:spPr>
          <a:xfrm>
            <a:off x="7202721" y="3475447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Filtering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E165B-5A2C-E944-B799-410690BE6BD6}"/>
              </a:ext>
            </a:extLst>
          </p:cNvPr>
          <p:cNvSpPr txBox="1"/>
          <p:nvPr/>
        </p:nvSpPr>
        <p:spPr>
          <a:xfrm>
            <a:off x="7189429" y="3905392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Selection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00444C63-421D-3949-8315-422C3B0C5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7177" y="4831412"/>
            <a:ext cx="3769660" cy="3162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DE7982F1-6E8C-5F45-892D-291A52348F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561" y="5270186"/>
            <a:ext cx="4041018" cy="7438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906EDE9-7B5B-7E4F-8DC9-88B7707E815A}"/>
              </a:ext>
            </a:extLst>
          </p:cNvPr>
          <p:cNvSpPr txBox="1"/>
          <p:nvPr/>
        </p:nvSpPr>
        <p:spPr>
          <a:xfrm>
            <a:off x="4668846" y="6613649"/>
            <a:ext cx="285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USER SCHEDULING</a:t>
            </a:r>
          </a:p>
        </p:txBody>
      </p:sp>
    </p:spTree>
    <p:extLst>
      <p:ext uri="{BB962C8B-B14F-4D97-AF65-F5344CB8AC3E}">
        <p14:creationId xmlns:p14="http://schemas.microsoft.com/office/powerpoint/2010/main" val="1623201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25" y="1739176"/>
            <a:ext cx="11283950" cy="120722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IT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LLOCATION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FOR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YBRID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EAMFORMING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ECEIVERS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WITH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ESOLUTION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DAPTIVE</a:t>
            </a:r>
            <a:r>
              <a:rPr lang="en-US" sz="40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ADC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2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D5A61-F616-DA4B-8460-8E20BF83F266}"/>
              </a:ext>
            </a:extLst>
          </p:cNvPr>
          <p:cNvSpPr txBox="1"/>
          <p:nvPr/>
        </p:nvSpPr>
        <p:spPr>
          <a:xfrm>
            <a:off x="2456318" y="3526841"/>
            <a:ext cx="727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Discussed in the PhD Qualifying Exam and Included in the PhD dissertation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6D28C7-6409-B44E-8D0E-3C8D970D19AC}"/>
              </a:ext>
            </a:extLst>
          </p:cNvPr>
          <p:cNvSpPr txBox="1">
            <a:spLocks/>
          </p:cNvSpPr>
          <p:nvPr/>
        </p:nvSpPr>
        <p:spPr>
          <a:xfrm>
            <a:off x="944670" y="4168426"/>
            <a:ext cx="10230895" cy="202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[1]. Jinseok Choi, Brian L. Evans, and Alan Gatherer, "Resolution-Adaptive Hybrid MIMO Architectures for Millimeter Wave Communications",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 IEEE Transactions on Signal Processing, 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vol. 65, no. 23, pp. 6201-6216, Dec. 2017. </a:t>
            </a: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[2]. Jinseok Choi</a:t>
            </a:r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,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 Brian L. Evans, and Alan Gatherer, "ADC Bit Allocation under a Power Constraint for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MmWave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 Massive MIMO Communication Receivers", 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Proc. IEEE Int. Conf. on Acoustics, Speech and Signal Processing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 Mar. 5-9, 2017, New Orleans, LA, USA.</a:t>
            </a: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3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].</a:t>
            </a:r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 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Jinseok Choi, 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Junmo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Sung, Brian L. Evans, and Alan Gatherer, "ADC Bit Optimization for Spectrum- and Energy-Efficient Millimeter Wave Communications", 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Global Communications Conf., 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Dec. 4-8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, 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2017, Singapore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.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3D025-A542-9A4D-B37B-8EE72A1DEB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92120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>
                <a:latin typeface="Gill Sans MT" charset="0"/>
                <a:ea typeface="Gill Sans MT" charset="0"/>
                <a:cs typeface="Gill Sans MT" charset="0"/>
              </a:rPr>
              <a:t>YSTEM </a:t>
            </a:r>
            <a:r>
              <a:rPr lang="en-US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>
                <a:latin typeface="Gill Sans MT" charset="0"/>
                <a:ea typeface="Gill Sans MT" charset="0"/>
                <a:cs typeface="Gill Sans MT" charset="0"/>
              </a:rPr>
              <a:t>ODEL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4826165" y="6613649"/>
            <a:ext cx="2539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ADAPTIVE ADC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A6447-3886-4943-8CC7-D8184E85A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0979" y="655360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71C2F-513E-D247-AE29-FCAECFCE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579341"/>
            <a:ext cx="2743200" cy="365125"/>
          </a:xfrm>
        </p:spPr>
        <p:txBody>
          <a:bodyPr/>
          <a:lstStyle/>
          <a:p>
            <a:fld id="{A35B1E83-3AB9-40D0-BD85-A7F15E15F8B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D88333-FD85-CC45-9E21-98C051278FE1}"/>
              </a:ext>
            </a:extLst>
          </p:cNvPr>
          <p:cNvGrpSpPr/>
          <p:nvPr/>
        </p:nvGrpSpPr>
        <p:grpSpPr>
          <a:xfrm>
            <a:off x="7769346" y="4327300"/>
            <a:ext cx="3935145" cy="1949892"/>
            <a:chOff x="2673243" y="3764753"/>
            <a:chExt cx="6971349" cy="30303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5717AF-BAE7-5943-A0E6-2CCAC240C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98" t="31258" r="-1" b="33922"/>
            <a:stretch/>
          </p:blipFill>
          <p:spPr>
            <a:xfrm>
              <a:off x="2743372" y="3764753"/>
              <a:ext cx="6901220" cy="25296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433AC5-AA74-334E-BC27-575BBEB7A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784455">
              <a:off x="2618138" y="6005047"/>
              <a:ext cx="1188627" cy="39155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52FF39-95DE-6245-A197-BAA3D630B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58124">
              <a:off x="6500959" y="6083228"/>
              <a:ext cx="1206513" cy="2523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CF062F-F176-0D47-9895-8C6DFDB0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3243" y="4577389"/>
              <a:ext cx="542634" cy="9929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9375AC-DA74-0849-99D1-B13B25234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850" y="3329705"/>
            <a:ext cx="2430882" cy="6973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2E27EB-C152-EE4C-A050-D2BD0953A866}"/>
              </a:ext>
            </a:extLst>
          </p:cNvPr>
          <p:cNvSpPr txBox="1"/>
          <p:nvPr/>
        </p:nvSpPr>
        <p:spPr>
          <a:xfrm>
            <a:off x="505318" y="794098"/>
            <a:ext cx="381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Multi-user MIMO uplink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826F59-C5FA-4246-8698-0D0F33E3594C}"/>
                  </a:ext>
                </a:extLst>
              </p:cNvPr>
              <p:cNvSpPr txBox="1"/>
              <p:nvPr/>
            </p:nvSpPr>
            <p:spPr>
              <a:xfrm>
                <a:off x="848692" y="1134646"/>
                <a:ext cx="445692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Single cell environment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b="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Cambria Math" charset="0"/>
                    <a:cs typeface="Cambria Math" charset="0"/>
                  </a:rPr>
                  <a:t>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users </a:t>
                </a:r>
                <a:r>
                  <a:rPr lang="en-US" dirty="0">
                    <a:latin typeface="+mj-lt"/>
                  </a:rPr>
                  <a:t>with single antenna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Uniform linear array (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ULA</a:t>
                </a:r>
                <a:r>
                  <a:rPr lang="en-US" dirty="0">
                    <a:latin typeface="+mj-lt"/>
                  </a:rPr>
                  <a:t>) antennas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DFT-based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analog combining 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Resolution-adaptive ADCs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826F59-C5FA-4246-8698-0D0F33E35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92" y="1134646"/>
                <a:ext cx="4456926" cy="1477328"/>
              </a:xfrm>
              <a:prstGeom prst="rect">
                <a:avLst/>
              </a:prstGeom>
              <a:blipFill>
                <a:blip r:embed="rId8"/>
                <a:stretch>
                  <a:fillRect l="-852" t="-847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7B8877A-EA4B-3D44-A563-2084458E75AD}"/>
              </a:ext>
            </a:extLst>
          </p:cNvPr>
          <p:cNvSpPr txBox="1"/>
          <p:nvPr/>
        </p:nvSpPr>
        <p:spPr>
          <a:xfrm>
            <a:off x="525365" y="2716008"/>
            <a:ext cx="6194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Millimeter wave channel model with limited scattering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685BD64F-BAD2-7A49-9C2B-97259DB33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8051" y="5139576"/>
            <a:ext cx="2294926" cy="272175"/>
          </a:xfrm>
          <a:prstGeom prst="rect">
            <a:avLst/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672C0439-8F0B-E14F-9F86-C75AB68AB38C}"/>
              </a:ext>
            </a:extLst>
          </p:cNvPr>
          <p:cNvSpPr txBox="1"/>
          <p:nvPr/>
        </p:nvSpPr>
        <p:spPr>
          <a:xfrm>
            <a:off x="3263559" y="4183562"/>
            <a:ext cx="1968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array response vector (ARV)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9654F6C-D953-3C4D-969F-8BE43F70C042}"/>
              </a:ext>
            </a:extLst>
          </p:cNvPr>
          <p:cNvSpPr txBox="1"/>
          <p:nvPr/>
        </p:nvSpPr>
        <p:spPr>
          <a:xfrm>
            <a:off x="3512905" y="3963197"/>
            <a:ext cx="1529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angle of arrival (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AoA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25CCDA5-F25E-6B44-80C5-94AD89C191E5}"/>
              </a:ext>
            </a:extLst>
          </p:cNvPr>
          <p:cNvSpPr txBox="1"/>
          <p:nvPr/>
        </p:nvSpPr>
        <p:spPr>
          <a:xfrm>
            <a:off x="3476739" y="3137254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channel path gain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2195CAC-5CD5-2D45-8BB1-4EB3718324E6}"/>
              </a:ext>
            </a:extLst>
          </p:cNvPr>
          <p:cNvSpPr txBox="1"/>
          <p:nvPr/>
        </p:nvSpPr>
        <p:spPr>
          <a:xfrm>
            <a:off x="166114" y="3141473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large scale fading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C0EB7D45-5E32-7B49-B0B9-9D7F3EBE188E}"/>
                  </a:ext>
                </a:extLst>
              </p:cNvPr>
              <p:cNvSpPr txBox="1"/>
              <p:nvPr/>
            </p:nvSpPr>
            <p:spPr>
              <a:xfrm>
                <a:off x="529573" y="4678935"/>
                <a:ext cx="45560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/>
                  <a:t>Beam domain projection by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𝑾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C0EB7D45-5E32-7B49-B0B9-9D7F3EBE1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3" y="4678935"/>
                <a:ext cx="4556055" cy="400110"/>
              </a:xfrm>
              <a:prstGeom prst="rect">
                <a:avLst/>
              </a:prstGeom>
              <a:blipFill>
                <a:blip r:embed="rId10"/>
                <a:stretch>
                  <a:fillRect l="-1114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368BB8A8-FDD1-6043-B309-5FE446D488A1}"/>
              </a:ext>
            </a:extLst>
          </p:cNvPr>
          <p:cNvGrpSpPr/>
          <p:nvPr/>
        </p:nvGrpSpPr>
        <p:grpSpPr>
          <a:xfrm>
            <a:off x="8947448" y="4642580"/>
            <a:ext cx="1542143" cy="967514"/>
            <a:chOff x="4539194" y="3746876"/>
            <a:chExt cx="3636290" cy="1885410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6C2487CE-CBDC-E94F-AB1A-94E10109558E}"/>
                </a:ext>
              </a:extLst>
            </p:cNvPr>
            <p:cNvSpPr/>
            <p:nvPr/>
          </p:nvSpPr>
          <p:spPr>
            <a:xfrm>
              <a:off x="4539194" y="4892577"/>
              <a:ext cx="816156" cy="73970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D6764EA6-9B07-B147-83E5-6610BE537F0F}"/>
                </a:ext>
              </a:extLst>
            </p:cNvPr>
            <p:cNvSpPr/>
            <p:nvPr/>
          </p:nvSpPr>
          <p:spPr>
            <a:xfrm>
              <a:off x="5858436" y="4814075"/>
              <a:ext cx="613190" cy="55575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1EB9BFDA-8C1B-FE45-8B17-E32FD46D0621}"/>
                </a:ext>
              </a:extLst>
            </p:cNvPr>
            <p:cNvSpPr/>
            <p:nvPr/>
          </p:nvSpPr>
          <p:spPr>
            <a:xfrm>
              <a:off x="6559476" y="4589955"/>
              <a:ext cx="613190" cy="55575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E702A1C3-1474-2241-98EC-1595533B97FD}"/>
                </a:ext>
              </a:extLst>
            </p:cNvPr>
            <p:cNvCxnSpPr>
              <a:cxnSpLocks/>
              <a:stCxn id="226" idx="1"/>
            </p:cNvCxnSpPr>
            <p:nvPr/>
          </p:nvCxnSpPr>
          <p:spPr>
            <a:xfrm flipH="1">
              <a:off x="5152669" y="3992237"/>
              <a:ext cx="1605179" cy="8433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16FAEE99-CFD5-A349-A4F1-49B053E8F441}"/>
                </a:ext>
              </a:extLst>
            </p:cNvPr>
            <p:cNvCxnSpPr>
              <a:cxnSpLocks/>
              <a:stCxn id="226" idx="1"/>
            </p:cNvCxnSpPr>
            <p:nvPr/>
          </p:nvCxnSpPr>
          <p:spPr>
            <a:xfrm flipH="1">
              <a:off x="6229831" y="3992237"/>
              <a:ext cx="528017" cy="7694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6EB7F589-314F-1945-8E47-4E7FCD86EA91}"/>
                </a:ext>
              </a:extLst>
            </p:cNvPr>
            <p:cNvCxnSpPr>
              <a:cxnSpLocks/>
              <a:stCxn id="226" idx="1"/>
            </p:cNvCxnSpPr>
            <p:nvPr/>
          </p:nvCxnSpPr>
          <p:spPr>
            <a:xfrm>
              <a:off x="6757848" y="3992237"/>
              <a:ext cx="32916" cy="5776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2AFEB215-7C84-3A4A-89C3-300017967188}"/>
                </a:ext>
              </a:extLst>
            </p:cNvPr>
            <p:cNvSpPr txBox="1"/>
            <p:nvPr/>
          </p:nvSpPr>
          <p:spPr>
            <a:xfrm>
              <a:off x="6757848" y="3746876"/>
              <a:ext cx="1417636" cy="490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path gains</a:t>
              </a:r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EBF5E5C7-3022-B04A-9C39-A2203646B3E0}"/>
              </a:ext>
            </a:extLst>
          </p:cNvPr>
          <p:cNvSpPr txBox="1"/>
          <p:nvPr/>
        </p:nvSpPr>
        <p:spPr>
          <a:xfrm>
            <a:off x="854945" y="508357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228" name="Picture 227">
            <a:extLst>
              <a:ext uri="{FF2B5EF4-FFF2-40B4-BE49-F238E27FC236}">
                <a16:creationId xmlns:a16="http://schemas.microsoft.com/office/drawing/2014/main" id="{262408BE-39D7-D247-B25A-CC93A9456A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034" y="5583799"/>
            <a:ext cx="1394661" cy="273718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3B283EE7-172C-A34A-9295-13FA5958A39F}"/>
              </a:ext>
            </a:extLst>
          </p:cNvPr>
          <p:cNvSpPr txBox="1"/>
          <p:nvPr/>
        </p:nvSpPr>
        <p:spPr>
          <a:xfrm>
            <a:off x="3871100" y="510006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DFT matrix</a:t>
            </a:r>
          </a:p>
        </p:txBody>
      </p:sp>
      <p:sp>
        <p:nvSpPr>
          <p:cNvPr id="242" name="Right Arrow 241">
            <a:extLst>
              <a:ext uri="{FF2B5EF4-FFF2-40B4-BE49-F238E27FC236}">
                <a16:creationId xmlns:a16="http://schemas.microsoft.com/office/drawing/2014/main" id="{E02C725B-13CC-8A42-85BF-B80C74CC006F}"/>
              </a:ext>
            </a:extLst>
          </p:cNvPr>
          <p:cNvSpPr/>
          <p:nvPr/>
        </p:nvSpPr>
        <p:spPr>
          <a:xfrm>
            <a:off x="3651034" y="5152816"/>
            <a:ext cx="199929" cy="25627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95A63B43-987E-B048-8BB0-6B23C3583BBD}"/>
              </a:ext>
            </a:extLst>
          </p:cNvPr>
          <p:cNvSpPr txBox="1"/>
          <p:nvPr/>
        </p:nvSpPr>
        <p:spPr>
          <a:xfrm>
            <a:off x="5222153" y="2622471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[Akdeniz&amp;Rappaport14]</a:t>
            </a:r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97E3C73C-AAE4-EF43-A3BB-00DB068EFEF2}"/>
              </a:ext>
            </a:extLst>
          </p:cNvPr>
          <p:cNvGrpSpPr/>
          <p:nvPr/>
        </p:nvGrpSpPr>
        <p:grpSpPr>
          <a:xfrm>
            <a:off x="7187041" y="746480"/>
            <a:ext cx="4472756" cy="2963675"/>
            <a:chOff x="548931" y="1291555"/>
            <a:chExt cx="4472756" cy="2963675"/>
          </a:xfrm>
        </p:grpSpPr>
        <p:sp>
          <p:nvSpPr>
            <p:cNvPr id="329" name="Rounded Rectangle 328">
              <a:extLst>
                <a:ext uri="{FF2B5EF4-FFF2-40B4-BE49-F238E27FC236}">
                  <a16:creationId xmlns:a16="http://schemas.microsoft.com/office/drawing/2014/main" id="{9E12D62A-6B1E-4F4F-906B-F6AD0DFD623A}"/>
                </a:ext>
              </a:extLst>
            </p:cNvPr>
            <p:cNvSpPr/>
            <p:nvPr/>
          </p:nvSpPr>
          <p:spPr>
            <a:xfrm>
              <a:off x="3986228" y="1894913"/>
              <a:ext cx="940726" cy="2195365"/>
            </a:xfrm>
            <a:prstGeom prst="roundRect">
              <a:avLst>
                <a:gd name="adj" fmla="val 6438"/>
              </a:avLst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2060"/>
                </a:solidFill>
              </a:endParaRPr>
            </a:p>
          </p:txBody>
        </p:sp>
        <p:sp>
          <p:nvSpPr>
            <p:cNvPr id="330" name="Rounded Rectangle 329">
              <a:extLst>
                <a:ext uri="{FF2B5EF4-FFF2-40B4-BE49-F238E27FC236}">
                  <a16:creationId xmlns:a16="http://schemas.microsoft.com/office/drawing/2014/main" id="{6B26122C-9A99-B44C-9791-985014101BA3}"/>
                </a:ext>
              </a:extLst>
            </p:cNvPr>
            <p:cNvSpPr/>
            <p:nvPr/>
          </p:nvSpPr>
          <p:spPr>
            <a:xfrm>
              <a:off x="2554858" y="20054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331" name="Rounded Rectangle 330">
              <a:extLst>
                <a:ext uri="{FF2B5EF4-FFF2-40B4-BE49-F238E27FC236}">
                  <a16:creationId xmlns:a16="http://schemas.microsoft.com/office/drawing/2014/main" id="{315A25D6-2425-D845-B6B9-1077F36CFB5C}"/>
                </a:ext>
              </a:extLst>
            </p:cNvPr>
            <p:cNvSpPr/>
            <p:nvPr/>
          </p:nvSpPr>
          <p:spPr>
            <a:xfrm>
              <a:off x="2558403" y="34676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EEFB3548-9820-D044-B10C-A6590C350D25}"/>
                </a:ext>
              </a:extLst>
            </p:cNvPr>
            <p:cNvSpPr txBox="1"/>
            <p:nvPr/>
          </p:nvSpPr>
          <p:spPr>
            <a:xfrm>
              <a:off x="3923576" y="2494031"/>
              <a:ext cx="1098111" cy="57554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Baseband</a:t>
              </a:r>
            </a:p>
            <a:p>
              <a:pPr algn="ctr"/>
              <a:r>
                <a:rPr lang="en-US" sz="1400" dirty="0"/>
                <a:t>Combiner</a:t>
              </a:r>
            </a:p>
          </p:txBody>
        </p:sp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D99E4CD5-58AE-9D48-B7FC-DA8E8B7ACFD0}"/>
                </a:ext>
              </a:extLst>
            </p:cNvPr>
            <p:cNvCxnSpPr/>
            <p:nvPr/>
          </p:nvCxnSpPr>
          <p:spPr>
            <a:xfrm>
              <a:off x="3126028" y="2206361"/>
              <a:ext cx="195504" cy="1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>
              <a:extLst>
                <a:ext uri="{FF2B5EF4-FFF2-40B4-BE49-F238E27FC236}">
                  <a16:creationId xmlns:a16="http://schemas.microsoft.com/office/drawing/2014/main" id="{8E044DDA-1979-D541-91EF-2F847FB60A7D}"/>
                </a:ext>
              </a:extLst>
            </p:cNvPr>
            <p:cNvCxnSpPr/>
            <p:nvPr/>
          </p:nvCxnSpPr>
          <p:spPr>
            <a:xfrm>
              <a:off x="3129575" y="3668560"/>
              <a:ext cx="183373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Rounded Rectangle 334">
              <a:extLst>
                <a:ext uri="{FF2B5EF4-FFF2-40B4-BE49-F238E27FC236}">
                  <a16:creationId xmlns:a16="http://schemas.microsoft.com/office/drawing/2014/main" id="{3D1AB661-BE5B-C244-8D49-4AEE735D35F5}"/>
                </a:ext>
              </a:extLst>
            </p:cNvPr>
            <p:cNvSpPr/>
            <p:nvPr/>
          </p:nvSpPr>
          <p:spPr>
            <a:xfrm>
              <a:off x="2554955" y="2451297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7CA6B1B5-CE25-0649-80AE-3A45300A768E}"/>
                </a:ext>
              </a:extLst>
            </p:cNvPr>
            <p:cNvCxnSpPr/>
            <p:nvPr/>
          </p:nvCxnSpPr>
          <p:spPr>
            <a:xfrm>
              <a:off x="3791999" y="2262231"/>
              <a:ext cx="1942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0A43A524-BEC1-0E45-9E8B-B35A8B392B9F}"/>
                </a:ext>
              </a:extLst>
            </p:cNvPr>
            <p:cNvCxnSpPr/>
            <p:nvPr/>
          </p:nvCxnSpPr>
          <p:spPr>
            <a:xfrm flipV="1">
              <a:off x="3126127" y="2648563"/>
              <a:ext cx="178905" cy="3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>
              <a:extLst>
                <a:ext uri="{FF2B5EF4-FFF2-40B4-BE49-F238E27FC236}">
                  <a16:creationId xmlns:a16="http://schemas.microsoft.com/office/drawing/2014/main" id="{C446EC93-575E-F048-A549-E38EF48D1A08}"/>
                </a:ext>
              </a:extLst>
            </p:cNvPr>
            <p:cNvCxnSpPr/>
            <p:nvPr/>
          </p:nvCxnSpPr>
          <p:spPr>
            <a:xfrm>
              <a:off x="3775500" y="2710135"/>
              <a:ext cx="219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6B226EAC-2EA4-624B-A4AF-253802D1DB75}"/>
                </a:ext>
              </a:extLst>
            </p:cNvPr>
            <p:cNvCxnSpPr/>
            <p:nvPr/>
          </p:nvCxnSpPr>
          <p:spPr>
            <a:xfrm>
              <a:off x="3783889" y="3732895"/>
              <a:ext cx="2110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Pentagon 339">
              <a:extLst>
                <a:ext uri="{FF2B5EF4-FFF2-40B4-BE49-F238E27FC236}">
                  <a16:creationId xmlns:a16="http://schemas.microsoft.com/office/drawing/2014/main" id="{122A725F-94D5-C049-9F9E-1F6EDB9E841C}"/>
                </a:ext>
              </a:extLst>
            </p:cNvPr>
            <p:cNvSpPr/>
            <p:nvPr/>
          </p:nvSpPr>
          <p:spPr>
            <a:xfrm flipH="1">
              <a:off x="3344998" y="208862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341" name="Pentagon 340">
              <a:extLst>
                <a:ext uri="{FF2B5EF4-FFF2-40B4-BE49-F238E27FC236}">
                  <a16:creationId xmlns:a16="http://schemas.microsoft.com/office/drawing/2014/main" id="{9D35BBD2-0F8D-844D-822C-6A3DD172FDBE}"/>
                </a:ext>
              </a:extLst>
            </p:cNvPr>
            <p:cNvSpPr/>
            <p:nvPr/>
          </p:nvSpPr>
          <p:spPr>
            <a:xfrm flipH="1">
              <a:off x="3321532" y="203288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E4E8485F-C310-D646-B3FA-49CCB5C1037C}"/>
                </a:ext>
              </a:extLst>
            </p:cNvPr>
            <p:cNvSpPr txBox="1"/>
            <p:nvPr/>
          </p:nvSpPr>
          <p:spPr>
            <a:xfrm>
              <a:off x="3375078" y="2075418"/>
              <a:ext cx="437897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sp>
          <p:nvSpPr>
            <p:cNvPr id="343" name="Pentagon 342">
              <a:extLst>
                <a:ext uri="{FF2B5EF4-FFF2-40B4-BE49-F238E27FC236}">
                  <a16:creationId xmlns:a16="http://schemas.microsoft.com/office/drawing/2014/main" id="{918185E1-C2F6-7B41-ADEA-B23C125507A9}"/>
                </a:ext>
              </a:extLst>
            </p:cNvPr>
            <p:cNvSpPr/>
            <p:nvPr/>
          </p:nvSpPr>
          <p:spPr>
            <a:xfrm flipH="1">
              <a:off x="3328497" y="2536525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344" name="Pentagon 343">
              <a:extLst>
                <a:ext uri="{FF2B5EF4-FFF2-40B4-BE49-F238E27FC236}">
                  <a16:creationId xmlns:a16="http://schemas.microsoft.com/office/drawing/2014/main" id="{633870E5-4658-B146-9461-2682B6FAF707}"/>
                </a:ext>
              </a:extLst>
            </p:cNvPr>
            <p:cNvSpPr/>
            <p:nvPr/>
          </p:nvSpPr>
          <p:spPr>
            <a:xfrm flipH="1">
              <a:off x="3305032" y="2474952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4CD7B577-7C85-EF49-ADB2-4521D1581C45}"/>
                </a:ext>
              </a:extLst>
            </p:cNvPr>
            <p:cNvSpPr txBox="1"/>
            <p:nvPr/>
          </p:nvSpPr>
          <p:spPr>
            <a:xfrm>
              <a:off x="3367992" y="2533602"/>
              <a:ext cx="461969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sp>
          <p:nvSpPr>
            <p:cNvPr id="346" name="Pentagon 345">
              <a:extLst>
                <a:ext uri="{FF2B5EF4-FFF2-40B4-BE49-F238E27FC236}">
                  <a16:creationId xmlns:a16="http://schemas.microsoft.com/office/drawing/2014/main" id="{C1C1B11D-6F42-7B48-9128-3B714AC578E1}"/>
                </a:ext>
              </a:extLst>
            </p:cNvPr>
            <p:cNvSpPr/>
            <p:nvPr/>
          </p:nvSpPr>
          <p:spPr>
            <a:xfrm flipH="1">
              <a:off x="3336885" y="355928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347" name="Pentagon 346">
              <a:extLst>
                <a:ext uri="{FF2B5EF4-FFF2-40B4-BE49-F238E27FC236}">
                  <a16:creationId xmlns:a16="http://schemas.microsoft.com/office/drawing/2014/main" id="{E05B2295-D63D-EC43-989C-F5171B21D0EB}"/>
                </a:ext>
              </a:extLst>
            </p:cNvPr>
            <p:cNvSpPr/>
            <p:nvPr/>
          </p:nvSpPr>
          <p:spPr>
            <a:xfrm flipH="1">
              <a:off x="3312947" y="349771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A5C61638-6740-0944-A97C-1820728A4A5C}"/>
                </a:ext>
              </a:extLst>
            </p:cNvPr>
            <p:cNvSpPr txBox="1"/>
            <p:nvPr/>
          </p:nvSpPr>
          <p:spPr>
            <a:xfrm>
              <a:off x="3381516" y="3550529"/>
              <a:ext cx="448444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cxnSp>
          <p:nvCxnSpPr>
            <p:cNvPr id="349" name="Elbow Connector 348">
              <a:extLst>
                <a:ext uri="{FF2B5EF4-FFF2-40B4-BE49-F238E27FC236}">
                  <a16:creationId xmlns:a16="http://schemas.microsoft.com/office/drawing/2014/main" id="{14B828D3-CFF6-074A-8242-2DE6CB6DD3DB}"/>
                </a:ext>
              </a:extLst>
            </p:cNvPr>
            <p:cNvCxnSpPr/>
            <p:nvPr/>
          </p:nvCxnSpPr>
          <p:spPr>
            <a:xfrm>
              <a:off x="3126028" y="2206361"/>
              <a:ext cx="218969" cy="55870"/>
            </a:xfrm>
            <a:prstGeom prst="bentConnector3">
              <a:avLst>
                <a:gd name="adj1" fmla="val 2181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Elbow Connector 349">
              <a:extLst>
                <a:ext uri="{FF2B5EF4-FFF2-40B4-BE49-F238E27FC236}">
                  <a16:creationId xmlns:a16="http://schemas.microsoft.com/office/drawing/2014/main" id="{EBEF9790-9D0A-5643-B0AA-68B3B3726D91}"/>
                </a:ext>
              </a:extLst>
            </p:cNvPr>
            <p:cNvCxnSpPr/>
            <p:nvPr/>
          </p:nvCxnSpPr>
          <p:spPr>
            <a:xfrm>
              <a:off x="3126127" y="2652255"/>
              <a:ext cx="202370" cy="57879"/>
            </a:xfrm>
            <a:prstGeom prst="bentConnector3">
              <a:avLst>
                <a:gd name="adj1" fmla="val 2505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Elbow Connector 350">
              <a:extLst>
                <a:ext uri="{FF2B5EF4-FFF2-40B4-BE49-F238E27FC236}">
                  <a16:creationId xmlns:a16="http://schemas.microsoft.com/office/drawing/2014/main" id="{07093F98-74E8-084E-ADEF-099F12B3BB51}"/>
                </a:ext>
              </a:extLst>
            </p:cNvPr>
            <p:cNvCxnSpPr/>
            <p:nvPr/>
          </p:nvCxnSpPr>
          <p:spPr>
            <a:xfrm>
              <a:off x="3129575" y="3668560"/>
              <a:ext cx="207313" cy="64334"/>
            </a:xfrm>
            <a:prstGeom prst="bentConnector3">
              <a:avLst>
                <a:gd name="adj1" fmla="val 2294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>
              <a:extLst>
                <a:ext uri="{FF2B5EF4-FFF2-40B4-BE49-F238E27FC236}">
                  <a16:creationId xmlns:a16="http://schemas.microsoft.com/office/drawing/2014/main" id="{9B6695F0-12C2-6D49-A2BD-79CB1C64D220}"/>
                </a:ext>
              </a:extLst>
            </p:cNvPr>
            <p:cNvCxnSpPr/>
            <p:nvPr/>
          </p:nvCxnSpPr>
          <p:spPr>
            <a:xfrm>
              <a:off x="3752034" y="2648563"/>
              <a:ext cx="2428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101FF30C-E428-D147-96B1-2CAA5246B215}"/>
                </a:ext>
              </a:extLst>
            </p:cNvPr>
            <p:cNvCxnSpPr/>
            <p:nvPr/>
          </p:nvCxnSpPr>
          <p:spPr>
            <a:xfrm flipV="1">
              <a:off x="3759949" y="3668560"/>
              <a:ext cx="234966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>
              <a:extLst>
                <a:ext uri="{FF2B5EF4-FFF2-40B4-BE49-F238E27FC236}">
                  <a16:creationId xmlns:a16="http://schemas.microsoft.com/office/drawing/2014/main" id="{3BACD96B-D7C3-D64D-97BF-8348B7BEE7E7}"/>
                </a:ext>
              </a:extLst>
            </p:cNvPr>
            <p:cNvCxnSpPr/>
            <p:nvPr/>
          </p:nvCxnSpPr>
          <p:spPr>
            <a:xfrm flipV="1">
              <a:off x="3768534" y="2204810"/>
              <a:ext cx="217693" cy="16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5" name="Picture 354">
              <a:extLst>
                <a:ext uri="{FF2B5EF4-FFF2-40B4-BE49-F238E27FC236}">
                  <a16:creationId xmlns:a16="http://schemas.microsoft.com/office/drawing/2014/main" id="{8EFC540F-C619-9341-99BE-15E837754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59127" y="3125127"/>
              <a:ext cx="323161" cy="157787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4FD23E43-990A-B446-8411-E7903928E01D}"/>
                </a:ext>
              </a:extLst>
            </p:cNvPr>
            <p:cNvSpPr/>
            <p:nvPr/>
          </p:nvSpPr>
          <p:spPr>
            <a:xfrm rot="5400000">
              <a:off x="2500082" y="2977428"/>
              <a:ext cx="833528" cy="304699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06849A12-BF06-6546-9610-96D61F7A8DAD}"/>
                </a:ext>
              </a:extLst>
            </p:cNvPr>
            <p:cNvSpPr/>
            <p:nvPr/>
          </p:nvSpPr>
          <p:spPr>
            <a:xfrm rot="5400000">
              <a:off x="3207830" y="3013105"/>
              <a:ext cx="833528" cy="338555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358" name="Picture 357">
              <a:extLst>
                <a:ext uri="{FF2B5EF4-FFF2-40B4-BE49-F238E27FC236}">
                  <a16:creationId xmlns:a16="http://schemas.microsoft.com/office/drawing/2014/main" id="{266EFAD0-9904-6A4F-9F65-2939CB353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82492" y="3120737"/>
              <a:ext cx="527886" cy="222234"/>
            </a:xfrm>
            <a:prstGeom prst="rect">
              <a:avLst/>
            </a:prstGeom>
          </p:spPr>
        </p:pic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71601591-0DBA-F74D-95BB-2D74132E89A3}"/>
                </a:ext>
              </a:extLst>
            </p:cNvPr>
            <p:cNvGrpSpPr/>
            <p:nvPr/>
          </p:nvGrpSpPr>
          <p:grpSpPr>
            <a:xfrm>
              <a:off x="548931" y="1489186"/>
              <a:ext cx="2016451" cy="2766044"/>
              <a:chOff x="6873383" y="-247588"/>
              <a:chExt cx="1514989" cy="2078169"/>
            </a:xfrm>
          </p:grpSpPr>
          <p:sp>
            <p:nvSpPr>
              <p:cNvPr id="365" name="Triangle 364">
                <a:extLst>
                  <a:ext uri="{FF2B5EF4-FFF2-40B4-BE49-F238E27FC236}">
                    <a16:creationId xmlns:a16="http://schemas.microsoft.com/office/drawing/2014/main" id="{82C660FB-2773-784A-9D92-717B6000EAB1}"/>
                  </a:ext>
                </a:extLst>
              </p:cNvPr>
              <p:cNvSpPr/>
              <p:nvPr/>
            </p:nvSpPr>
            <p:spPr>
              <a:xfrm rot="10800000">
                <a:off x="6885657" y="-247588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Triangle 365">
                <a:extLst>
                  <a:ext uri="{FF2B5EF4-FFF2-40B4-BE49-F238E27FC236}">
                    <a16:creationId xmlns:a16="http://schemas.microsoft.com/office/drawing/2014/main" id="{F32615FF-97EC-3D4B-BB83-6E1A319CDD42}"/>
                  </a:ext>
                </a:extLst>
              </p:cNvPr>
              <p:cNvSpPr/>
              <p:nvPr/>
            </p:nvSpPr>
            <p:spPr>
              <a:xfrm rot="10800000">
                <a:off x="6901012" y="1428275"/>
                <a:ext cx="151250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58BD5478-CA2A-9A49-A176-853B4FE51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73383" y="962128"/>
                <a:ext cx="226214" cy="166969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68" name="Triangle 367">
                <a:extLst>
                  <a:ext uri="{FF2B5EF4-FFF2-40B4-BE49-F238E27FC236}">
                    <a16:creationId xmlns:a16="http://schemas.microsoft.com/office/drawing/2014/main" id="{CDCED0A0-3DB4-4E42-94A4-C7DAFE488071}"/>
                  </a:ext>
                </a:extLst>
              </p:cNvPr>
              <p:cNvSpPr/>
              <p:nvPr/>
            </p:nvSpPr>
            <p:spPr>
              <a:xfrm rot="10800000">
                <a:off x="6889250" y="52189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369" name="Straight Arrow Connector 368">
                <a:extLst>
                  <a:ext uri="{FF2B5EF4-FFF2-40B4-BE49-F238E27FC236}">
                    <a16:creationId xmlns:a16="http://schemas.microsoft.com/office/drawing/2014/main" id="{240AB60D-F288-1F49-BCA7-3FE6E15CFF69}"/>
                  </a:ext>
                </a:extLst>
              </p:cNvPr>
              <p:cNvCxnSpPr/>
              <p:nvPr/>
            </p:nvCxnSpPr>
            <p:spPr>
              <a:xfrm>
                <a:off x="8174560" y="1418633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Elbow Connector 369">
                <a:extLst>
                  <a:ext uri="{FF2B5EF4-FFF2-40B4-BE49-F238E27FC236}">
                    <a16:creationId xmlns:a16="http://schemas.microsoft.com/office/drawing/2014/main" id="{7C896BC8-3BEF-874A-B624-8A4B9162062B}"/>
                  </a:ext>
                </a:extLst>
              </p:cNvPr>
              <p:cNvCxnSpPr/>
              <p:nvPr/>
            </p:nvCxnSpPr>
            <p:spPr>
              <a:xfrm rot="16200000" flipH="1">
                <a:off x="7007302" y="-135640"/>
                <a:ext cx="85135" cy="162051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Elbow Connector 370">
                <a:extLst>
                  <a:ext uri="{FF2B5EF4-FFF2-40B4-BE49-F238E27FC236}">
                    <a16:creationId xmlns:a16="http://schemas.microsoft.com/office/drawing/2014/main" id="{E971618A-55D0-8042-ABA3-52F6335789DD}"/>
                  </a:ext>
                </a:extLst>
              </p:cNvPr>
              <p:cNvCxnSpPr/>
              <p:nvPr/>
            </p:nvCxnSpPr>
            <p:spPr>
              <a:xfrm rot="16200000" flipH="1">
                <a:off x="7009717" y="165315"/>
                <a:ext cx="83896" cy="1584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1BC22839-D4E2-3C49-9F58-03DD4D4F99B4}"/>
                  </a:ext>
                </a:extLst>
              </p:cNvPr>
              <p:cNvSpPr/>
              <p:nvPr/>
            </p:nvSpPr>
            <p:spPr>
              <a:xfrm rot="5400000">
                <a:off x="6789198" y="689246"/>
                <a:ext cx="688866" cy="26160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373" name="Elbow Connector 372">
                <a:extLst>
                  <a:ext uri="{FF2B5EF4-FFF2-40B4-BE49-F238E27FC236}">
                    <a16:creationId xmlns:a16="http://schemas.microsoft.com/office/drawing/2014/main" id="{BDA42F6E-47F8-E144-8325-B020F4ECAC87}"/>
                  </a:ext>
                </a:extLst>
              </p:cNvPr>
              <p:cNvCxnSpPr/>
              <p:nvPr/>
            </p:nvCxnSpPr>
            <p:spPr>
              <a:xfrm rot="16200000" flipH="1">
                <a:off x="7009595" y="1545724"/>
                <a:ext cx="88342" cy="1542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Arrow Connector 373">
                <a:extLst>
                  <a:ext uri="{FF2B5EF4-FFF2-40B4-BE49-F238E27FC236}">
                    <a16:creationId xmlns:a16="http://schemas.microsoft.com/office/drawing/2014/main" id="{45CBB1BC-A4CB-9F46-B447-5327C76B9F5F}"/>
                  </a:ext>
                </a:extLst>
              </p:cNvPr>
              <p:cNvCxnSpPr/>
              <p:nvPr/>
            </p:nvCxnSpPr>
            <p:spPr>
              <a:xfrm>
                <a:off x="8216048" y="628949"/>
                <a:ext cx="172324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Arrow Connector 374">
                <a:extLst>
                  <a:ext uri="{FF2B5EF4-FFF2-40B4-BE49-F238E27FC236}">
                    <a16:creationId xmlns:a16="http://schemas.microsoft.com/office/drawing/2014/main" id="{4FE3087A-AB5D-734C-A223-B2B680F41D5E}"/>
                  </a:ext>
                </a:extLst>
              </p:cNvPr>
              <p:cNvCxnSpPr/>
              <p:nvPr/>
            </p:nvCxnSpPr>
            <p:spPr>
              <a:xfrm>
                <a:off x="8174560" y="262536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659DC024-A679-934D-980F-DBE53C2EFC93}"/>
                  </a:ext>
                </a:extLst>
              </p:cNvPr>
              <p:cNvGrpSpPr/>
              <p:nvPr/>
            </p:nvGrpSpPr>
            <p:grpSpPr>
              <a:xfrm>
                <a:off x="7123509" y="-196165"/>
                <a:ext cx="1091053" cy="2026746"/>
                <a:chOff x="9936782" y="1621724"/>
                <a:chExt cx="1452192" cy="2452362"/>
              </a:xfrm>
            </p:grpSpPr>
            <p:sp>
              <p:nvSpPr>
                <p:cNvPr id="377" name="Rounded Rectangle 376">
                  <a:extLst>
                    <a:ext uri="{FF2B5EF4-FFF2-40B4-BE49-F238E27FC236}">
                      <a16:creationId xmlns:a16="http://schemas.microsoft.com/office/drawing/2014/main" id="{6117B949-107A-FA4D-BAC3-36EA4AE808D8}"/>
                    </a:ext>
                  </a:extLst>
                </p:cNvPr>
                <p:cNvSpPr/>
                <p:nvPr/>
              </p:nvSpPr>
              <p:spPr>
                <a:xfrm>
                  <a:off x="10084465" y="1621724"/>
                  <a:ext cx="1304509" cy="2452362"/>
                </a:xfrm>
                <a:prstGeom prst="roundRect">
                  <a:avLst>
                    <a:gd name="adj" fmla="val 7264"/>
                  </a:avLst>
                </a:prstGeom>
                <a:solidFill>
                  <a:srgbClr val="0070C0">
                    <a:alpha val="7000"/>
                  </a:srgbClr>
                </a:solidFill>
                <a:ln w="19050"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65EE8B45-4921-2449-AE84-F1275EABB6EF}"/>
                    </a:ext>
                  </a:extLst>
                </p:cNvPr>
                <p:cNvSpPr/>
                <p:nvPr/>
              </p:nvSpPr>
              <p:spPr>
                <a:xfrm>
                  <a:off x="11113400" y="2062983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+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C4D495EB-22E5-C545-9D0D-D2F7C85B3F4C}"/>
                    </a:ext>
                  </a:extLst>
                </p:cNvPr>
                <p:cNvSpPr/>
                <p:nvPr/>
              </p:nvSpPr>
              <p:spPr>
                <a:xfrm>
                  <a:off x="9946614" y="1792615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id="{1105B9F6-1733-BD49-9F83-739602AF5DF7}"/>
                    </a:ext>
                  </a:extLst>
                </p:cNvPr>
                <p:cNvCxnSpPr/>
                <p:nvPr/>
              </p:nvCxnSpPr>
              <p:spPr>
                <a:xfrm flipV="1">
                  <a:off x="9999650" y="1786182"/>
                  <a:ext cx="565878" cy="6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hape 111">
                  <a:extLst>
                    <a:ext uri="{FF2B5EF4-FFF2-40B4-BE49-F238E27FC236}">
                      <a16:creationId xmlns:a16="http://schemas.microsoft.com/office/drawing/2014/main" id="{BA3D958A-985B-CB4B-BF09-9FBE7AF58007}"/>
                    </a:ext>
                  </a:extLst>
                </p:cNvPr>
                <p:cNvCxnSpPr/>
                <p:nvPr/>
              </p:nvCxnSpPr>
              <p:spPr>
                <a:xfrm>
                  <a:off x="10809965" y="1786182"/>
                  <a:ext cx="409507" cy="27680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Elbow Connector 381">
                  <a:extLst>
                    <a:ext uri="{FF2B5EF4-FFF2-40B4-BE49-F238E27FC236}">
                      <a16:creationId xmlns:a16="http://schemas.microsoft.com/office/drawing/2014/main" id="{F102171D-B520-0E43-BF1F-142679CD0EA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70348" y="2425703"/>
                  <a:ext cx="1339041" cy="280436"/>
                </a:xfrm>
                <a:prstGeom prst="bentConnector3">
                  <a:avLst>
                    <a:gd name="adj1" fmla="val 336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24ED3FA3-074D-A746-826B-2786E44CCEC7}"/>
                    </a:ext>
                  </a:extLst>
                </p:cNvPr>
                <p:cNvCxnSpPr/>
                <p:nvPr/>
              </p:nvCxnSpPr>
              <p:spPr>
                <a:xfrm>
                  <a:off x="10274026" y="3235441"/>
                  <a:ext cx="30915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51B54494-6CFD-3243-98D6-B8EBD614CF9C}"/>
                    </a:ext>
                  </a:extLst>
                </p:cNvPr>
                <p:cNvSpPr/>
                <p:nvPr/>
              </p:nvSpPr>
              <p:spPr>
                <a:xfrm>
                  <a:off x="9936782" y="2153846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33EE9278-516C-3042-A338-C89A995FACA2}"/>
                    </a:ext>
                  </a:extLst>
                </p:cNvPr>
                <p:cNvCxnSpPr/>
                <p:nvPr/>
              </p:nvCxnSpPr>
              <p:spPr>
                <a:xfrm>
                  <a:off x="9999650" y="2153846"/>
                  <a:ext cx="567764" cy="41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hape 152">
                  <a:extLst>
                    <a:ext uri="{FF2B5EF4-FFF2-40B4-BE49-F238E27FC236}">
                      <a16:creationId xmlns:a16="http://schemas.microsoft.com/office/drawing/2014/main" id="{8289A8CF-B940-864A-A031-4A0DA426D9FC}"/>
                    </a:ext>
                  </a:extLst>
                </p:cNvPr>
                <p:cNvCxnSpPr/>
                <p:nvPr/>
              </p:nvCxnSpPr>
              <p:spPr>
                <a:xfrm flipV="1">
                  <a:off x="10806282" y="2262244"/>
                  <a:ext cx="413190" cy="29128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AD65BE8A-08CF-2741-9238-BD8E84EDEDC5}"/>
                    </a:ext>
                  </a:extLst>
                </p:cNvPr>
                <p:cNvSpPr/>
                <p:nvPr/>
              </p:nvSpPr>
              <p:spPr>
                <a:xfrm>
                  <a:off x="9946614" y="3824289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6B056648-FE15-BC49-8B0C-9E8204EF7692}"/>
                    </a:ext>
                  </a:extLst>
                </p:cNvPr>
                <p:cNvCxnSpPr/>
                <p:nvPr/>
              </p:nvCxnSpPr>
              <p:spPr>
                <a:xfrm flipV="1">
                  <a:off x="10000147" y="3924130"/>
                  <a:ext cx="578321" cy="39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Elbow Connector 388">
                  <a:extLst>
                    <a:ext uri="{FF2B5EF4-FFF2-40B4-BE49-F238E27FC236}">
                      <a16:creationId xmlns:a16="http://schemas.microsoft.com/office/drawing/2014/main" id="{E6EC012E-AA39-634E-A908-DA8844A7A1B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9578871" y="2970992"/>
                  <a:ext cx="1274077" cy="432520"/>
                </a:xfrm>
                <a:prstGeom prst="bentConnector3">
                  <a:avLst>
                    <a:gd name="adj1" fmla="val 41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16981891-C8A4-F746-81AA-E3B06FA5B26F}"/>
                    </a:ext>
                  </a:extLst>
                </p:cNvPr>
                <p:cNvSpPr/>
                <p:nvPr/>
              </p:nvSpPr>
              <p:spPr>
                <a:xfrm>
                  <a:off x="10565514" y="1671424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1" name="Straight Arrow Connector 390">
                  <a:extLst>
                    <a:ext uri="{FF2B5EF4-FFF2-40B4-BE49-F238E27FC236}">
                      <a16:creationId xmlns:a16="http://schemas.microsoft.com/office/drawing/2014/main" id="{D64D8971-D31C-4340-A944-07DBF99EAD38}"/>
                    </a:ext>
                  </a:extLst>
                </p:cNvPr>
                <p:cNvCxnSpPr/>
                <p:nvPr/>
              </p:nvCxnSpPr>
              <p:spPr>
                <a:xfrm flipH="1" flipV="1">
                  <a:off x="10532297" y="1644747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AF0ED2CA-29B8-704F-9E8C-D5A7EA4F5EC7}"/>
                    </a:ext>
                  </a:extLst>
                </p:cNvPr>
                <p:cNvSpPr/>
                <p:nvPr/>
              </p:nvSpPr>
              <p:spPr>
                <a:xfrm>
                  <a:off x="10567399" y="2034975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3" name="Straight Arrow Connector 392">
                  <a:extLst>
                    <a:ext uri="{FF2B5EF4-FFF2-40B4-BE49-F238E27FC236}">
                      <a16:creationId xmlns:a16="http://schemas.microsoft.com/office/drawing/2014/main" id="{E7CC01FF-5723-494B-9692-89B11D57B314}"/>
                    </a:ext>
                  </a:extLst>
                </p:cNvPr>
                <p:cNvCxnSpPr/>
                <p:nvPr/>
              </p:nvCxnSpPr>
              <p:spPr>
                <a:xfrm flipH="1" flipV="1">
                  <a:off x="10534182" y="2014538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11A2FB97-19B0-D647-A8F6-367117A2D058}"/>
                    </a:ext>
                  </a:extLst>
                </p:cNvPr>
                <p:cNvSpPr/>
                <p:nvPr/>
              </p:nvSpPr>
              <p:spPr>
                <a:xfrm>
                  <a:off x="10561830" y="2438765"/>
                  <a:ext cx="244435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95" name="Straight Arrow Connector 394">
                  <a:extLst>
                    <a:ext uri="{FF2B5EF4-FFF2-40B4-BE49-F238E27FC236}">
                      <a16:creationId xmlns:a16="http://schemas.microsoft.com/office/drawing/2014/main" id="{F842A786-99DD-964A-9D44-5BD4841AF301}"/>
                    </a:ext>
                  </a:extLst>
                </p:cNvPr>
                <p:cNvCxnSpPr/>
                <p:nvPr/>
              </p:nvCxnSpPr>
              <p:spPr>
                <a:xfrm flipH="1" flipV="1">
                  <a:off x="10528613" y="2405849"/>
                  <a:ext cx="265691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5675B72A-0D38-3544-9898-D8DEE91F8743}"/>
                    </a:ext>
                  </a:extLst>
                </p:cNvPr>
                <p:cNvCxnSpPr/>
                <p:nvPr/>
              </p:nvCxnSpPr>
              <p:spPr>
                <a:xfrm>
                  <a:off x="10433605" y="2551375"/>
                  <a:ext cx="134332" cy="21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Elbow Connector 396">
                  <a:extLst>
                    <a:ext uri="{FF2B5EF4-FFF2-40B4-BE49-F238E27FC236}">
                      <a16:creationId xmlns:a16="http://schemas.microsoft.com/office/drawing/2014/main" id="{63486CBE-C920-004A-8E56-BABAA88F6F8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52053" y="2805229"/>
                  <a:ext cx="1314634" cy="219440"/>
                </a:xfrm>
                <a:prstGeom prst="bentConnector3">
                  <a:avLst>
                    <a:gd name="adj1" fmla="val 4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B4A079A6-250F-0C48-8FAF-FB071FD9A3C1}"/>
                    </a:ext>
                  </a:extLst>
                </p:cNvPr>
                <p:cNvCxnSpPr/>
                <p:nvPr/>
              </p:nvCxnSpPr>
              <p:spPr>
                <a:xfrm>
                  <a:off x="10220106" y="3572268"/>
                  <a:ext cx="369367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FB65B8CE-1518-3749-A0FE-01CD734F5B40}"/>
                    </a:ext>
                  </a:extLst>
                </p:cNvPr>
                <p:cNvSpPr/>
                <p:nvPr/>
              </p:nvSpPr>
              <p:spPr>
                <a:xfrm>
                  <a:off x="10574872" y="3119070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0" name="Straight Arrow Connector 399">
                  <a:extLst>
                    <a:ext uri="{FF2B5EF4-FFF2-40B4-BE49-F238E27FC236}">
                      <a16:creationId xmlns:a16="http://schemas.microsoft.com/office/drawing/2014/main" id="{345C8B6B-B261-6E49-B221-B987BEAF3E50}"/>
                    </a:ext>
                  </a:extLst>
                </p:cNvPr>
                <p:cNvCxnSpPr/>
                <p:nvPr/>
              </p:nvCxnSpPr>
              <p:spPr>
                <a:xfrm flipH="1" flipV="1">
                  <a:off x="10542548" y="3085692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C28B0350-162E-BB4D-922D-9056D39F53F6}"/>
                    </a:ext>
                  </a:extLst>
                </p:cNvPr>
                <p:cNvSpPr/>
                <p:nvPr/>
              </p:nvSpPr>
              <p:spPr>
                <a:xfrm>
                  <a:off x="10581160" y="3459154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2" name="Straight Arrow Connector 401">
                  <a:extLst>
                    <a:ext uri="{FF2B5EF4-FFF2-40B4-BE49-F238E27FC236}">
                      <a16:creationId xmlns:a16="http://schemas.microsoft.com/office/drawing/2014/main" id="{046AB14B-A774-D445-A92A-E86A442BCA07}"/>
                    </a:ext>
                  </a:extLst>
                </p:cNvPr>
                <p:cNvCxnSpPr/>
                <p:nvPr/>
              </p:nvCxnSpPr>
              <p:spPr>
                <a:xfrm flipH="1" flipV="1">
                  <a:off x="10548836" y="3425776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B9FF19F9-D799-0448-8DE1-528D973B583C}"/>
                    </a:ext>
                  </a:extLst>
                </p:cNvPr>
                <p:cNvSpPr/>
                <p:nvPr/>
              </p:nvSpPr>
              <p:spPr>
                <a:xfrm>
                  <a:off x="10578469" y="3807968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4" name="Straight Arrow Connector 403">
                  <a:extLst>
                    <a:ext uri="{FF2B5EF4-FFF2-40B4-BE49-F238E27FC236}">
                      <a16:creationId xmlns:a16="http://schemas.microsoft.com/office/drawing/2014/main" id="{02DE89BB-3BC1-2D4D-BBA1-6757EB12D430}"/>
                    </a:ext>
                  </a:extLst>
                </p:cNvPr>
                <p:cNvCxnSpPr/>
                <p:nvPr/>
              </p:nvCxnSpPr>
              <p:spPr>
                <a:xfrm flipH="1" flipV="1">
                  <a:off x="10546144" y="3774590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6A50C3E7-FDDC-204C-A3BF-1994D5C8DAD7}"/>
                    </a:ext>
                  </a:extLst>
                </p:cNvPr>
                <p:cNvSpPr/>
                <p:nvPr/>
              </p:nvSpPr>
              <p:spPr>
                <a:xfrm>
                  <a:off x="11112339" y="3468481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+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6" name="Shape 211">
                  <a:extLst>
                    <a:ext uri="{FF2B5EF4-FFF2-40B4-BE49-F238E27FC236}">
                      <a16:creationId xmlns:a16="http://schemas.microsoft.com/office/drawing/2014/main" id="{EB04851E-3A9F-FB4A-A162-A76106713826}"/>
                    </a:ext>
                  </a:extLst>
                </p:cNvPr>
                <p:cNvCxnSpPr/>
                <p:nvPr/>
              </p:nvCxnSpPr>
              <p:spPr>
                <a:xfrm>
                  <a:off x="10812737" y="3235441"/>
                  <a:ext cx="405674" cy="233040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471CD8CE-FC3B-E645-A0E8-2D8BC8EE4A19}"/>
                    </a:ext>
                  </a:extLst>
                </p:cNvPr>
                <p:cNvCxnSpPr/>
                <p:nvPr/>
              </p:nvCxnSpPr>
              <p:spPr>
                <a:xfrm flipV="1">
                  <a:off x="10819025" y="3572268"/>
                  <a:ext cx="293313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hape 213">
                  <a:extLst>
                    <a:ext uri="{FF2B5EF4-FFF2-40B4-BE49-F238E27FC236}">
                      <a16:creationId xmlns:a16="http://schemas.microsoft.com/office/drawing/2014/main" id="{05AED18D-EB36-6145-996A-24F8CD18A2E1}"/>
                    </a:ext>
                  </a:extLst>
                </p:cNvPr>
                <p:cNvCxnSpPr/>
                <p:nvPr/>
              </p:nvCxnSpPr>
              <p:spPr>
                <a:xfrm flipV="1">
                  <a:off x="10816334" y="3676054"/>
                  <a:ext cx="402077" cy="248078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ED6292EB-F3C2-3A48-845E-98A2B9E2C1E6}"/>
                    </a:ext>
                  </a:extLst>
                </p:cNvPr>
                <p:cNvCxnSpPr/>
                <p:nvPr/>
              </p:nvCxnSpPr>
              <p:spPr>
                <a:xfrm>
                  <a:off x="10811850" y="2158044"/>
                  <a:ext cx="301550" cy="4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10" name="Picture 409">
                  <a:extLst>
                    <a:ext uri="{FF2B5EF4-FFF2-40B4-BE49-F238E27FC236}">
                      <a16:creationId xmlns:a16="http://schemas.microsoft.com/office/drawing/2014/main" id="{391D996C-97B3-B542-BA05-84FC17E204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71869" y="2848140"/>
                  <a:ext cx="487004" cy="1999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</p:pic>
          </p:grp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A12C3BB7-0FC9-3A46-A624-3E095C23F0E8}"/>
                </a:ext>
              </a:extLst>
            </p:cNvPr>
            <p:cNvGrpSpPr/>
            <p:nvPr/>
          </p:nvGrpSpPr>
          <p:grpSpPr>
            <a:xfrm>
              <a:off x="1093079" y="1291555"/>
              <a:ext cx="2961667" cy="572389"/>
              <a:chOff x="1093079" y="1291555"/>
              <a:chExt cx="2961667" cy="572389"/>
            </a:xfrm>
          </p:grpSpPr>
          <p:sp>
            <p:nvSpPr>
              <p:cNvPr id="362" name="TextBox 361">
                <a:extLst>
                  <a:ext uri="{FF2B5EF4-FFF2-40B4-BE49-F238E27FC236}">
                    <a16:creationId xmlns:a16="http://schemas.microsoft.com/office/drawing/2014/main" id="{DC9AAAF2-E2FB-5744-B0D6-2A018987C9B5}"/>
                  </a:ext>
                </a:extLst>
              </p:cNvPr>
              <p:cNvSpPr txBox="1"/>
              <p:nvPr/>
            </p:nvSpPr>
            <p:spPr>
              <a:xfrm>
                <a:off x="2649938" y="1586945"/>
                <a:ext cx="14048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C00000"/>
                    </a:solidFill>
                  </a:rPr>
                  <a:t>Resolution adaptive</a:t>
                </a:r>
              </a:p>
            </p:txBody>
          </p:sp>
          <p:sp>
            <p:nvSpPr>
              <p:cNvPr id="364" name="TextBox 363">
                <a:extLst>
                  <a:ext uri="{FF2B5EF4-FFF2-40B4-BE49-F238E27FC236}">
                    <a16:creationId xmlns:a16="http://schemas.microsoft.com/office/drawing/2014/main" id="{61697A0D-757E-AB44-99B2-2DA62B805DA0}"/>
                  </a:ext>
                </a:extLst>
              </p:cNvPr>
              <p:cNvSpPr txBox="1"/>
              <p:nvPr/>
            </p:nvSpPr>
            <p:spPr>
              <a:xfrm>
                <a:off x="1093079" y="1291555"/>
                <a:ext cx="1172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DFT submatrix </a:t>
                </a:r>
              </a:p>
            </p:txBody>
          </p:sp>
        </p:grpSp>
        <p:sp>
          <p:nvSpPr>
            <p:cNvPr id="361" name="Rounded Rectangle 360">
              <a:extLst>
                <a:ext uri="{FF2B5EF4-FFF2-40B4-BE49-F238E27FC236}">
                  <a16:creationId xmlns:a16="http://schemas.microsoft.com/office/drawing/2014/main" id="{3DE32C38-1B24-0744-B50A-83F18466392B}"/>
                </a:ext>
              </a:extLst>
            </p:cNvPr>
            <p:cNvSpPr/>
            <p:nvPr/>
          </p:nvSpPr>
          <p:spPr>
            <a:xfrm>
              <a:off x="3302320" y="1894913"/>
              <a:ext cx="533862" cy="2132080"/>
            </a:xfrm>
            <a:prstGeom prst="roundRect">
              <a:avLst/>
            </a:prstGeom>
            <a:solidFill>
              <a:srgbClr val="FF0000">
                <a:alpha val="6000"/>
              </a:srgbClr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206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3DE881-F1ED-6C49-A8A8-9DB26C8FC627}"/>
              </a:ext>
            </a:extLst>
          </p:cNvPr>
          <p:cNvSpPr txBox="1"/>
          <p:nvPr/>
        </p:nvSpPr>
        <p:spPr>
          <a:xfrm>
            <a:off x="7987966" y="3780557"/>
            <a:ext cx="328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Considered receiver architecture</a:t>
            </a:r>
          </a:p>
        </p:txBody>
      </p:sp>
      <p:cxnSp>
        <p:nvCxnSpPr>
          <p:cNvPr id="414" name="Elbow Connector 413">
            <a:extLst>
              <a:ext uri="{FF2B5EF4-FFF2-40B4-BE49-F238E27FC236}">
                <a16:creationId xmlns:a16="http://schemas.microsoft.com/office/drawing/2014/main" id="{C1224ECF-8C4F-D047-8D93-C31A7DAAB5F5}"/>
              </a:ext>
            </a:extLst>
          </p:cNvPr>
          <p:cNvCxnSpPr>
            <a:cxnSpLocks/>
          </p:cNvCxnSpPr>
          <p:nvPr/>
        </p:nvCxnSpPr>
        <p:spPr>
          <a:xfrm>
            <a:off x="1646017" y="3292095"/>
            <a:ext cx="350496" cy="203422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Elbow Connector 497">
            <a:extLst>
              <a:ext uri="{FF2B5EF4-FFF2-40B4-BE49-F238E27FC236}">
                <a16:creationId xmlns:a16="http://schemas.microsoft.com/office/drawing/2014/main" id="{21D7D938-67A3-9441-84E8-3074FFDF37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3530" y="3282311"/>
            <a:ext cx="802505" cy="279695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Elbow Connector 500">
            <a:extLst>
              <a:ext uri="{FF2B5EF4-FFF2-40B4-BE49-F238E27FC236}">
                <a16:creationId xmlns:a16="http://schemas.microsoft.com/office/drawing/2014/main" id="{AED12081-6493-824C-BE49-C823611DBB29}"/>
              </a:ext>
            </a:extLst>
          </p:cNvPr>
          <p:cNvCxnSpPr>
            <a:cxnSpLocks/>
          </p:cNvCxnSpPr>
          <p:nvPr/>
        </p:nvCxnSpPr>
        <p:spPr>
          <a:xfrm rot="10800000">
            <a:off x="2993360" y="3795535"/>
            <a:ext cx="282818" cy="547517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Elbow Connector 505">
            <a:extLst>
              <a:ext uri="{FF2B5EF4-FFF2-40B4-BE49-F238E27FC236}">
                <a16:creationId xmlns:a16="http://schemas.microsoft.com/office/drawing/2014/main" id="{78236542-40AF-B74B-8A30-1A3C6481355A}"/>
              </a:ext>
            </a:extLst>
          </p:cNvPr>
          <p:cNvCxnSpPr>
            <a:cxnSpLocks/>
          </p:cNvCxnSpPr>
          <p:nvPr/>
        </p:nvCxnSpPr>
        <p:spPr>
          <a:xfrm rot="10800000">
            <a:off x="3194917" y="3801208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BF73BBA5-4A69-FB4C-BEA0-6C0B0A7BA259}"/>
              </a:ext>
            </a:extLst>
          </p:cNvPr>
          <p:cNvGrpSpPr/>
          <p:nvPr/>
        </p:nvGrpSpPr>
        <p:grpSpPr>
          <a:xfrm>
            <a:off x="2218629" y="3307943"/>
            <a:ext cx="4607797" cy="591098"/>
            <a:chOff x="2218629" y="3307943"/>
            <a:chExt cx="4607797" cy="591098"/>
          </a:xfrm>
        </p:grpSpPr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869C803F-DBA3-B347-AE5A-7644D2B050DA}"/>
                </a:ext>
              </a:extLst>
            </p:cNvPr>
            <p:cNvSpPr txBox="1"/>
            <p:nvPr/>
          </p:nvSpPr>
          <p:spPr>
            <a:xfrm>
              <a:off x="4618770" y="3560487"/>
              <a:ext cx="2207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 sparse </a:t>
              </a:r>
              <a:r>
                <a:rPr lang="en-US" sz="1600" dirty="0"/>
                <a:t>in beam domain</a:t>
              </a: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004BE2F-0CB9-A249-B908-160F3E49E21A}"/>
                </a:ext>
              </a:extLst>
            </p:cNvPr>
            <p:cNvSpPr/>
            <p:nvPr/>
          </p:nvSpPr>
          <p:spPr>
            <a:xfrm>
              <a:off x="2218629" y="3307943"/>
              <a:ext cx="246585" cy="198725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F768D641-F37F-C646-90C0-BAEA8F073562}"/>
                </a:ext>
              </a:extLst>
            </p:cNvPr>
            <p:cNvSpPr txBox="1"/>
            <p:nvPr/>
          </p:nvSpPr>
          <p:spPr>
            <a:xfrm>
              <a:off x="4748735" y="3379769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small 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</a:rPr>
                <a:t>L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C8DA0C9E-FE40-7046-9C6B-5FE2BB47AA99}"/>
                </a:ext>
              </a:extLst>
            </p:cNvPr>
            <p:cNvSpPr txBox="1"/>
            <p:nvPr/>
          </p:nvSpPr>
          <p:spPr>
            <a:xfrm>
              <a:off x="4537609" y="3399200"/>
              <a:ext cx="251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:</a:t>
              </a:r>
            </a:p>
          </p:txBody>
        </p:sp>
      </p:grpSp>
      <p:sp>
        <p:nvSpPr>
          <p:cNvPr id="515" name="TextBox 514">
            <a:extLst>
              <a:ext uri="{FF2B5EF4-FFF2-40B4-BE49-F238E27FC236}">
                <a16:creationId xmlns:a16="http://schemas.microsoft.com/office/drawing/2014/main" id="{30331173-2228-5B43-8BBD-612040FC036A}"/>
              </a:ext>
            </a:extLst>
          </p:cNvPr>
          <p:cNvSpPr txBox="1"/>
          <p:nvPr/>
        </p:nvSpPr>
        <p:spPr>
          <a:xfrm>
            <a:off x="867654" y="5518782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Beam domain projection: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6242FB9F-A1E4-304E-AA25-958841399014}"/>
              </a:ext>
            </a:extLst>
          </p:cNvPr>
          <p:cNvSpPr txBox="1"/>
          <p:nvPr/>
        </p:nvSpPr>
        <p:spPr>
          <a:xfrm>
            <a:off x="8529591" y="6076598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domain channel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0188D6C4-E2E2-D54B-9F4B-F777F3EC1420}"/>
              </a:ext>
            </a:extLst>
          </p:cNvPr>
          <p:cNvSpPr txBox="1"/>
          <p:nvPr/>
        </p:nvSpPr>
        <p:spPr>
          <a:xfrm>
            <a:off x="7139051" y="3520486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ULA</a:t>
            </a:r>
          </a:p>
        </p:txBody>
      </p:sp>
      <p:pic>
        <p:nvPicPr>
          <p:cNvPr id="518" name="Picture 517">
            <a:extLst>
              <a:ext uri="{FF2B5EF4-FFF2-40B4-BE49-F238E27FC236}">
                <a16:creationId xmlns:a16="http://schemas.microsoft.com/office/drawing/2014/main" id="{13A42AA9-D601-7F45-B0C2-7477CB5CA9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2632" y="6155915"/>
            <a:ext cx="1092586" cy="323729"/>
          </a:xfrm>
          <a:prstGeom prst="rect">
            <a:avLst/>
          </a:prstGeom>
        </p:spPr>
      </p:pic>
      <p:sp>
        <p:nvSpPr>
          <p:cNvPr id="519" name="TextBox 518">
            <a:extLst>
              <a:ext uri="{FF2B5EF4-FFF2-40B4-BE49-F238E27FC236}">
                <a16:creationId xmlns:a16="http://schemas.microsoft.com/office/drawing/2014/main" id="{9524B283-7FFA-7F47-99B6-B6773785BF87}"/>
              </a:ext>
            </a:extLst>
          </p:cNvPr>
          <p:cNvSpPr txBox="1"/>
          <p:nvPr/>
        </p:nvSpPr>
        <p:spPr>
          <a:xfrm>
            <a:off x="55512" y="5894783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Notations</a:t>
            </a: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D5AD1F8B-AF99-4F45-A4A9-95DB7CF269C2}"/>
              </a:ext>
            </a:extLst>
          </p:cNvPr>
          <p:cNvSpPr/>
          <p:nvPr/>
        </p:nvSpPr>
        <p:spPr>
          <a:xfrm>
            <a:off x="7012166" y="579862"/>
            <a:ext cx="4754051" cy="5909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r>
              <a:rPr lang="ko-KR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&amp;</a:t>
            </a:r>
            <a:r>
              <a:rPr lang="ko-KR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ROBLEM 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F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ORMULATION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62734" y="715405"/>
            <a:ext cx="2838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Selective bit allocation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00D3E5-CE19-4A41-9EAC-5CBCCFE570CB}"/>
              </a:ext>
            </a:extLst>
          </p:cNvPr>
          <p:cNvSpPr txBox="1"/>
          <p:nvPr/>
        </p:nvSpPr>
        <p:spPr>
          <a:xfrm>
            <a:off x="928343" y="1027869"/>
            <a:ext cx="417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Sparse beam domain </a:t>
            </a:r>
            <a:r>
              <a:rPr lang="en-US" dirty="0" err="1"/>
              <a:t>mmWave</a:t>
            </a:r>
            <a:r>
              <a:rPr lang="en-US" dirty="0"/>
              <a:t> channel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C11DBFFF-AFD9-5F44-8C76-D8DDF19B4DCD}"/>
              </a:ext>
            </a:extLst>
          </p:cNvPr>
          <p:cNvGrpSpPr/>
          <p:nvPr/>
        </p:nvGrpSpPr>
        <p:grpSpPr>
          <a:xfrm>
            <a:off x="1712688" y="5670028"/>
            <a:ext cx="9415466" cy="818394"/>
            <a:chOff x="1414967" y="5670028"/>
            <a:chExt cx="9415466" cy="818394"/>
          </a:xfrm>
        </p:grpSpPr>
        <p:sp>
          <p:nvSpPr>
            <p:cNvPr id="204" name="Rounded Rectangle 203">
              <a:extLst>
                <a:ext uri="{FF2B5EF4-FFF2-40B4-BE49-F238E27FC236}">
                  <a16:creationId xmlns:a16="http://schemas.microsoft.com/office/drawing/2014/main" id="{BD29EDC7-C3CD-DC4C-B9EE-33B8D8FFB1F2}"/>
                </a:ext>
              </a:extLst>
            </p:cNvPr>
            <p:cNvSpPr/>
            <p:nvPr/>
          </p:nvSpPr>
          <p:spPr>
            <a:xfrm>
              <a:off x="2442038" y="6021399"/>
              <a:ext cx="714666" cy="19306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2643B92F-0121-4E43-B878-29FECE098142}"/>
                </a:ext>
              </a:extLst>
            </p:cNvPr>
            <p:cNvSpPr txBox="1"/>
            <p:nvPr/>
          </p:nvSpPr>
          <p:spPr>
            <a:xfrm>
              <a:off x="1414967" y="6180645"/>
              <a:ext cx="2027165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real number relaxation</a:t>
              </a:r>
            </a:p>
          </p:txBody>
        </p: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503E9AF-BB51-B844-AEEB-89FD275CA3A9}"/>
                </a:ext>
              </a:extLst>
            </p:cNvPr>
            <p:cNvGrpSpPr/>
            <p:nvPr/>
          </p:nvGrpSpPr>
          <p:grpSpPr>
            <a:xfrm>
              <a:off x="7923313" y="5670028"/>
              <a:ext cx="2907120" cy="472294"/>
              <a:chOff x="7923313" y="5670028"/>
              <a:chExt cx="2907120" cy="472294"/>
            </a:xfrm>
          </p:grpSpPr>
          <p:sp>
            <p:nvSpPr>
              <p:cNvPr id="208" name="Right Arrow 207">
                <a:extLst>
                  <a:ext uri="{FF2B5EF4-FFF2-40B4-BE49-F238E27FC236}">
                    <a16:creationId xmlns:a16="http://schemas.microsoft.com/office/drawing/2014/main" id="{6DB0AFF9-9B7A-2942-B302-CB31A1179071}"/>
                  </a:ext>
                </a:extLst>
              </p:cNvPr>
              <p:cNvSpPr/>
              <p:nvPr/>
            </p:nvSpPr>
            <p:spPr>
              <a:xfrm>
                <a:off x="7923313" y="5670028"/>
                <a:ext cx="317285" cy="472294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EDE3C3EC-47A0-FD48-BF27-14B05F5129B5}"/>
                  </a:ext>
                </a:extLst>
              </p:cNvPr>
              <p:cNvGrpSpPr/>
              <p:nvPr/>
            </p:nvGrpSpPr>
            <p:grpSpPr>
              <a:xfrm>
                <a:off x="8573780" y="5711665"/>
                <a:ext cx="2256653" cy="406265"/>
                <a:chOff x="8355822" y="5681777"/>
                <a:chExt cx="2256653" cy="406265"/>
              </a:xfrm>
            </p:grpSpPr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C1FBC47D-6052-9C4D-99BF-AC62DBF74CC7}"/>
                    </a:ext>
                  </a:extLst>
                </p:cNvPr>
                <p:cNvSpPr/>
                <p:nvPr/>
              </p:nvSpPr>
              <p:spPr>
                <a:xfrm>
                  <a:off x="8355822" y="5681985"/>
                  <a:ext cx="2224855" cy="401638"/>
                </a:xfrm>
                <a:prstGeom prst="roundRect">
                  <a:avLst>
                    <a:gd name="adj" fmla="val 1043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7870AA8-E60E-A943-961D-623D8DE56ADA}"/>
                    </a:ext>
                  </a:extLst>
                </p:cNvPr>
                <p:cNvSpPr txBox="1"/>
                <p:nvPr/>
              </p:nvSpPr>
              <p:spPr>
                <a:xfrm>
                  <a:off x="8401415" y="5681777"/>
                  <a:ext cx="2211060" cy="406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Convex optimization</a:t>
                  </a:r>
                </a:p>
              </p:txBody>
            </p:sp>
          </p:grpSp>
        </p:grp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E08B4132-B60D-1A46-BE90-F831657060F4}"/>
              </a:ext>
            </a:extLst>
          </p:cNvPr>
          <p:cNvGrpSpPr/>
          <p:nvPr/>
        </p:nvGrpSpPr>
        <p:grpSpPr>
          <a:xfrm>
            <a:off x="562734" y="3544060"/>
            <a:ext cx="7357178" cy="2944362"/>
            <a:chOff x="562734" y="3544060"/>
            <a:chExt cx="7357178" cy="294436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C84807-E87F-6545-8D11-9867EE3C2C4E}"/>
                </a:ext>
              </a:extLst>
            </p:cNvPr>
            <p:cNvSpPr txBox="1"/>
            <p:nvPr/>
          </p:nvSpPr>
          <p:spPr>
            <a:xfrm>
              <a:off x="562734" y="3544060"/>
              <a:ext cx="3586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Minimizing quantization error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DBE21DB1-0836-9F4D-84F8-FF1EF6E8A3D8}"/>
                </a:ext>
              </a:extLst>
            </p:cNvPr>
            <p:cNvSpPr txBox="1"/>
            <p:nvPr/>
          </p:nvSpPr>
          <p:spPr>
            <a:xfrm>
              <a:off x="928343" y="3881674"/>
              <a:ext cx="4403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Mean squared quantization error (MSQE)</a:t>
              </a:r>
              <a:endParaRPr lang="en-US" i="1" dirty="0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69901B8D-DD39-254F-8293-CD1D38169EA3}"/>
                </a:ext>
              </a:extLst>
            </p:cNvPr>
            <p:cNvSpPr txBox="1"/>
            <p:nvPr/>
          </p:nvSpPr>
          <p:spPr>
            <a:xfrm>
              <a:off x="4174499" y="3718280"/>
              <a:ext cx="1172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Gersho</a:t>
              </a:r>
              <a:r>
                <a:rPr lang="en-US" altLang="ko-KR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&amp;Gray12]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0" name="Elbow Connector 189">
              <a:extLst>
                <a:ext uri="{FF2B5EF4-FFF2-40B4-BE49-F238E27FC236}">
                  <a16:creationId xmlns:a16="http://schemas.microsoft.com/office/drawing/2014/main" id="{34627562-9614-8D40-9EC6-295935EF7F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14505" y="4677779"/>
              <a:ext cx="664953" cy="195731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01AA880-79D7-3B49-B40F-2284D0CB4148}"/>
                </a:ext>
              </a:extLst>
            </p:cNvPr>
            <p:cNvSpPr txBox="1"/>
            <p:nvPr/>
          </p:nvSpPr>
          <p:spPr>
            <a:xfrm>
              <a:off x="4061416" y="4706956"/>
              <a:ext cx="1659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quantized desired signal</a:t>
              </a:r>
              <a:endParaRPr lang="en-US" sz="12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BDD640C-F491-0744-BBCD-9EE1C6CDB3F8}"/>
                </a:ext>
              </a:extLst>
            </p:cNvPr>
            <p:cNvSpPr txBox="1"/>
            <p:nvPr/>
          </p:nvSpPr>
          <p:spPr>
            <a:xfrm>
              <a:off x="3623345" y="4885464"/>
              <a:ext cx="10616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desired signal </a:t>
              </a: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DC44E321-8D25-B848-8E24-D0E4815F6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861" y="4264778"/>
              <a:ext cx="4455332" cy="473971"/>
            </a:xfrm>
            <a:prstGeom prst="rect">
              <a:avLst/>
            </a:prstGeom>
          </p:spPr>
        </p:pic>
        <p:cxnSp>
          <p:nvCxnSpPr>
            <p:cNvPr id="195" name="Elbow Connector 194">
              <a:extLst>
                <a:ext uri="{FF2B5EF4-FFF2-40B4-BE49-F238E27FC236}">
                  <a16:creationId xmlns:a16="http://schemas.microsoft.com/office/drawing/2014/main" id="{580287AB-9D6C-5141-BF54-B703A2F197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32371" y="4564580"/>
              <a:ext cx="731448" cy="177937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FCD635D-1819-4542-9A42-A603FA25B39B}"/>
                </a:ext>
              </a:extLst>
            </p:cNvPr>
            <p:cNvSpPr txBox="1"/>
            <p:nvPr/>
          </p:nvSpPr>
          <p:spPr>
            <a:xfrm>
              <a:off x="6712530" y="4572668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</a:rPr>
                <a:t>quantization bits</a:t>
              </a:r>
              <a:endParaRPr lang="en-US" sz="12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100A777-5FFF-324E-A023-F2EC57D8819C}"/>
                </a:ext>
              </a:extLst>
            </p:cNvPr>
            <p:cNvSpPr txBox="1"/>
            <p:nvPr/>
          </p:nvSpPr>
          <p:spPr>
            <a:xfrm>
              <a:off x="5149448" y="6180645"/>
              <a:ext cx="2538240" cy="3077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</a:rPr>
                <a:t>: ADC total power constraint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B8CE4E4-CBC2-164E-8807-7CD6010568D8}"/>
                </a:ext>
              </a:extLst>
            </p:cNvPr>
            <p:cNvSpPr txBox="1"/>
            <p:nvPr/>
          </p:nvSpPr>
          <p:spPr>
            <a:xfrm>
              <a:off x="928343" y="5152061"/>
              <a:ext cx="4861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Relaxed minimum MSQE problem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in high SNR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4280405-8F9E-8048-8B00-1C7D2AC7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2023" y="5605171"/>
              <a:ext cx="6256424" cy="625053"/>
            </a:xfrm>
            <a:prstGeom prst="rect">
              <a:avLst/>
            </a:prstGeom>
          </p:spPr>
        </p:pic>
        <p:cxnSp>
          <p:nvCxnSpPr>
            <p:cNvPr id="239" name="Elbow Connector 238">
              <a:extLst>
                <a:ext uri="{FF2B5EF4-FFF2-40B4-BE49-F238E27FC236}">
                  <a16:creationId xmlns:a16="http://schemas.microsoft.com/office/drawing/2014/main" id="{7D82A658-DBC5-FF47-8AF4-15692A69998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883507" y="4680141"/>
              <a:ext cx="804593" cy="346749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6034-B12C-4246-94E3-12D93125FD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34BFA-DBDA-1F49-9C54-B48E2E54A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AD6E24C-5112-BF4C-A0D1-05C0126B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98" t="31258" r="-1" b="33922"/>
          <a:stretch/>
        </p:blipFill>
        <p:spPr>
          <a:xfrm>
            <a:off x="1521560" y="1467197"/>
            <a:ext cx="3547955" cy="17281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5096B1-2584-C24E-AEF1-D0E4B2ABE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8448">
            <a:off x="3296015" y="3009815"/>
            <a:ext cx="696573" cy="2113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7D41C23-3B4D-B640-844B-E85F8DBA8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98671">
            <a:off x="1423016" y="2993143"/>
            <a:ext cx="682303" cy="1708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04FAD2-98F5-B744-8131-4B40B337F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416" y="2147979"/>
            <a:ext cx="278972" cy="6109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D9E930-BAFC-1449-8756-D60DF50104BA}"/>
              </a:ext>
            </a:extLst>
          </p:cNvPr>
          <p:cNvGrpSpPr/>
          <p:nvPr/>
        </p:nvGrpSpPr>
        <p:grpSpPr>
          <a:xfrm>
            <a:off x="2572010" y="1425318"/>
            <a:ext cx="8436794" cy="1984978"/>
            <a:chOff x="2572010" y="1425318"/>
            <a:chExt cx="8436794" cy="1984978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E40EA058-C459-B94B-A55D-580FB1A21F49}"/>
                </a:ext>
              </a:extLst>
            </p:cNvPr>
            <p:cNvSpPr/>
            <p:nvPr/>
          </p:nvSpPr>
          <p:spPr>
            <a:xfrm>
              <a:off x="5752521" y="1721953"/>
              <a:ext cx="2022595" cy="620033"/>
            </a:xfrm>
            <a:prstGeom prst="roundRect">
              <a:avLst>
                <a:gd name="adj" fmla="val 7346"/>
              </a:avLst>
            </a:prstGeom>
            <a:solidFill>
              <a:schemeClr val="accent6">
                <a:lumMod val="50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A379C92-2DBB-2148-9FAF-E5A16E97F703}"/>
                </a:ext>
              </a:extLst>
            </p:cNvPr>
            <p:cNvSpPr/>
            <p:nvPr/>
          </p:nvSpPr>
          <p:spPr>
            <a:xfrm>
              <a:off x="5752521" y="2498775"/>
              <a:ext cx="2022595" cy="620033"/>
            </a:xfrm>
            <a:prstGeom prst="roundRect">
              <a:avLst>
                <a:gd name="adj" fmla="val 7346"/>
              </a:avLst>
            </a:prstGeom>
            <a:solidFill>
              <a:srgbClr val="C00000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FEB2349-9954-C54B-9941-203CED6BD2C9}"/>
                </a:ext>
              </a:extLst>
            </p:cNvPr>
            <p:cNvSpPr/>
            <p:nvPr/>
          </p:nvSpPr>
          <p:spPr>
            <a:xfrm>
              <a:off x="2572010" y="2472159"/>
              <a:ext cx="195382" cy="19478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4B4120-2259-C942-A47E-07FA734C8357}"/>
                </a:ext>
              </a:extLst>
            </p:cNvPr>
            <p:cNvSpPr/>
            <p:nvPr/>
          </p:nvSpPr>
          <p:spPr>
            <a:xfrm>
              <a:off x="3383879" y="2341986"/>
              <a:ext cx="177620" cy="16098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0BEE89F-F832-474B-B84F-35748B346991}"/>
                </a:ext>
              </a:extLst>
            </p:cNvPr>
            <p:cNvSpPr/>
            <p:nvPr/>
          </p:nvSpPr>
          <p:spPr>
            <a:xfrm rot="20902054">
              <a:off x="3694416" y="2359709"/>
              <a:ext cx="733546" cy="254125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4796BF0-8D4F-D14F-B1E1-2E0C02EE7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0345" y="2043509"/>
              <a:ext cx="823711" cy="444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3866190-A195-5545-BCA5-43BCD8CF6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9944" y="2159744"/>
              <a:ext cx="458277" cy="325343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D67DBA-8944-284F-999D-AEA8E43BB82F}"/>
                </a:ext>
              </a:extLst>
            </p:cNvPr>
            <p:cNvSpPr txBox="1"/>
            <p:nvPr/>
          </p:nvSpPr>
          <p:spPr>
            <a:xfrm>
              <a:off x="3449453" y="1803046"/>
              <a:ext cx="984127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more bits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D33135-2A73-384C-A1DA-C6ED0D8BD4F3}"/>
                </a:ext>
              </a:extLst>
            </p:cNvPr>
            <p:cNvSpPr txBox="1"/>
            <p:nvPr/>
          </p:nvSpPr>
          <p:spPr>
            <a:xfrm>
              <a:off x="4459488" y="1965766"/>
              <a:ext cx="68812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9051"/>
                  </a:solidFill>
                </a:rPr>
                <a:t>less bits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4949DEF-0124-9C4B-B06A-22871F8493BF}"/>
                </a:ext>
              </a:extLst>
            </p:cNvPr>
            <p:cNvSpPr/>
            <p:nvPr/>
          </p:nvSpPr>
          <p:spPr>
            <a:xfrm>
              <a:off x="3082015" y="2446432"/>
              <a:ext cx="177620" cy="16098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B75D6AA-BC34-424E-BCDC-121F2A5AB299}"/>
                </a:ext>
              </a:extLst>
            </p:cNvPr>
            <p:cNvCxnSpPr>
              <a:cxnSpLocks/>
              <a:endCxn id="59" idx="0"/>
            </p:cNvCxnSpPr>
            <p:nvPr/>
          </p:nvCxnSpPr>
          <p:spPr>
            <a:xfrm flipH="1">
              <a:off x="3170825" y="2072275"/>
              <a:ext cx="352620" cy="3741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E3A7A1F-47DB-2547-AFA0-9B78820F297F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 flipH="1">
              <a:off x="3472689" y="2043509"/>
              <a:ext cx="67422" cy="2984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0FEEB1-533D-2B4F-8754-4E6EC5354C50}"/>
                </a:ext>
              </a:extLst>
            </p:cNvPr>
            <p:cNvGrpSpPr/>
            <p:nvPr/>
          </p:nvGrpSpPr>
          <p:grpSpPr>
            <a:xfrm>
              <a:off x="8095191" y="1425318"/>
              <a:ext cx="2330044" cy="1809602"/>
              <a:chOff x="4896993" y="1265172"/>
              <a:chExt cx="2563049" cy="199056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0628D29-3307-4B41-AEDE-9938463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9047" y="1587950"/>
                <a:ext cx="715323" cy="207647"/>
              </a:xfrm>
              <a:prstGeom prst="rect">
                <a:avLst/>
              </a:prstGeom>
              <a:noFill/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39A47C7F-0350-4A40-A3FF-8B518CFD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6993" y="1826587"/>
                <a:ext cx="726091" cy="592440"/>
              </a:xfrm>
              <a:prstGeom prst="rect">
                <a:avLst/>
              </a:prstGeom>
              <a:noFill/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45A12788-2DD5-664D-8567-9615D2CD9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3531" y="2206190"/>
                <a:ext cx="716195" cy="1049544"/>
              </a:xfrm>
              <a:prstGeom prst="rect">
                <a:avLst/>
              </a:prstGeom>
              <a:noFill/>
            </p:spPr>
          </p:pic>
          <p:sp>
            <p:nvSpPr>
              <p:cNvPr id="76" name="Pentagon 75">
                <a:extLst>
                  <a:ext uri="{FF2B5EF4-FFF2-40B4-BE49-F238E27FC236}">
                    <a16:creationId xmlns:a16="http://schemas.microsoft.com/office/drawing/2014/main" id="{0DF2EB88-5709-8248-BFEF-260D147161A9}"/>
                  </a:ext>
                </a:extLst>
              </p:cNvPr>
              <p:cNvSpPr/>
              <p:nvPr/>
            </p:nvSpPr>
            <p:spPr>
              <a:xfrm rot="10800000">
                <a:off x="5589325" y="1568199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ACCCCC3-376A-9046-B685-DEAADF4813E3}"/>
                  </a:ext>
                </a:extLst>
              </p:cNvPr>
              <p:cNvSpPr txBox="1"/>
              <p:nvPr/>
            </p:nvSpPr>
            <p:spPr>
              <a:xfrm>
                <a:off x="5619806" y="1578709"/>
                <a:ext cx="402674" cy="18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sp>
            <p:nvSpPr>
              <p:cNvPr id="78" name="Pentagon 77">
                <a:extLst>
                  <a:ext uri="{FF2B5EF4-FFF2-40B4-BE49-F238E27FC236}">
                    <a16:creationId xmlns:a16="http://schemas.microsoft.com/office/drawing/2014/main" id="{065287BD-DB29-9243-B7C7-222DC10C21BB}"/>
                  </a:ext>
                </a:extLst>
              </p:cNvPr>
              <p:cNvSpPr/>
              <p:nvPr/>
            </p:nvSpPr>
            <p:spPr>
              <a:xfrm rot="10800000">
                <a:off x="5587630" y="2001000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28AC196-F298-1D4A-9CF9-0352B6C73142}"/>
                  </a:ext>
                </a:extLst>
              </p:cNvPr>
              <p:cNvSpPr txBox="1"/>
              <p:nvPr/>
            </p:nvSpPr>
            <p:spPr>
              <a:xfrm>
                <a:off x="5618112" y="2011511"/>
                <a:ext cx="402674" cy="18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sp>
            <p:nvSpPr>
              <p:cNvPr id="82" name="Pentagon 81">
                <a:extLst>
                  <a:ext uri="{FF2B5EF4-FFF2-40B4-BE49-F238E27FC236}">
                    <a16:creationId xmlns:a16="http://schemas.microsoft.com/office/drawing/2014/main" id="{00C60E98-5B71-EB4A-A2D6-5483B0BD9FC3}"/>
                  </a:ext>
                </a:extLst>
              </p:cNvPr>
              <p:cNvSpPr/>
              <p:nvPr/>
            </p:nvSpPr>
            <p:spPr>
              <a:xfrm rot="10800000">
                <a:off x="5588909" y="2607386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F68E45B-8672-024C-A728-D675D10E9243}"/>
                  </a:ext>
                </a:extLst>
              </p:cNvPr>
              <p:cNvSpPr txBox="1"/>
              <p:nvPr/>
            </p:nvSpPr>
            <p:spPr>
              <a:xfrm>
                <a:off x="5619391" y="2617897"/>
                <a:ext cx="4026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4D0FE53-ABA6-6049-B51C-FC11F5A885C7}"/>
                  </a:ext>
                </a:extLst>
              </p:cNvPr>
              <p:cNvCxnSpPr/>
              <p:nvPr/>
            </p:nvCxnSpPr>
            <p:spPr>
              <a:xfrm>
                <a:off x="5990725" y="1633045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35DDAC3-AB2E-FC45-9B30-367DC41D9AAC}"/>
                  </a:ext>
                </a:extLst>
              </p:cNvPr>
              <p:cNvCxnSpPr/>
              <p:nvPr/>
            </p:nvCxnSpPr>
            <p:spPr>
              <a:xfrm>
                <a:off x="6158006" y="1745508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9D190F7-648F-EB4D-A45A-1493FF01A82D}"/>
                  </a:ext>
                </a:extLst>
              </p:cNvPr>
              <p:cNvCxnSpPr/>
              <p:nvPr/>
            </p:nvCxnSpPr>
            <p:spPr>
              <a:xfrm flipH="1" flipV="1">
                <a:off x="6152012" y="1629103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BFDCE08-CF9E-334B-9BBB-81F8608D6E5F}"/>
                  </a:ext>
                </a:extLst>
              </p:cNvPr>
              <p:cNvCxnSpPr/>
              <p:nvPr/>
            </p:nvCxnSpPr>
            <p:spPr>
              <a:xfrm flipH="1" flipV="1">
                <a:off x="6314640" y="1625580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D6B4270-3FBB-054B-B5D2-9AF1FA00B001}"/>
                  </a:ext>
                </a:extLst>
              </p:cNvPr>
              <p:cNvCxnSpPr/>
              <p:nvPr/>
            </p:nvCxnSpPr>
            <p:spPr>
              <a:xfrm>
                <a:off x="6317533" y="1633045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1FA6B84-3556-FB4B-A0D4-F79B52056533}"/>
                  </a:ext>
                </a:extLst>
              </p:cNvPr>
              <p:cNvCxnSpPr/>
              <p:nvPr/>
            </p:nvCxnSpPr>
            <p:spPr>
              <a:xfrm>
                <a:off x="6474014" y="1745508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6DBBAF1F-6760-D94E-AEC8-D2BB1D9C5CB5}"/>
                  </a:ext>
                </a:extLst>
              </p:cNvPr>
              <p:cNvCxnSpPr/>
              <p:nvPr/>
            </p:nvCxnSpPr>
            <p:spPr>
              <a:xfrm flipH="1" flipV="1">
                <a:off x="6473595" y="1629103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DABEFFF-EFF2-FC4E-B650-9E1F490E5240}"/>
                  </a:ext>
                </a:extLst>
              </p:cNvPr>
              <p:cNvCxnSpPr/>
              <p:nvPr/>
            </p:nvCxnSpPr>
            <p:spPr>
              <a:xfrm flipH="1" flipV="1">
                <a:off x="6630648" y="1625580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3FAD684-CFCC-2E41-AD97-8C636C89C3FF}"/>
                  </a:ext>
                </a:extLst>
              </p:cNvPr>
              <p:cNvCxnSpPr/>
              <p:nvPr/>
            </p:nvCxnSpPr>
            <p:spPr>
              <a:xfrm>
                <a:off x="6634009" y="1632190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52C0415-DC64-9D4F-AFF2-7960A7AD33CC}"/>
                  </a:ext>
                </a:extLst>
              </p:cNvPr>
              <p:cNvCxnSpPr/>
              <p:nvPr/>
            </p:nvCxnSpPr>
            <p:spPr>
              <a:xfrm>
                <a:off x="5991717" y="268055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A23E5C9-BB04-7543-A4E9-73C8592246B0}"/>
                  </a:ext>
                </a:extLst>
              </p:cNvPr>
              <p:cNvCxnSpPr/>
              <p:nvPr/>
            </p:nvCxnSpPr>
            <p:spPr>
              <a:xfrm flipH="1">
                <a:off x="6024599" y="259209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411F91-002F-D942-9927-EB060C682084}"/>
                  </a:ext>
                </a:extLst>
              </p:cNvPr>
              <p:cNvCxnSpPr/>
              <p:nvPr/>
            </p:nvCxnSpPr>
            <p:spPr>
              <a:xfrm flipH="1">
                <a:off x="6055289" y="2500938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FDC0958-FD55-014A-A1F1-A9B3FF4BFADD}"/>
                  </a:ext>
                </a:extLst>
              </p:cNvPr>
              <p:cNvCxnSpPr/>
              <p:nvPr/>
            </p:nvCxnSpPr>
            <p:spPr>
              <a:xfrm flipH="1">
                <a:off x="6024148" y="258578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A8EBE60-6AB2-E342-B2FA-614866C3EA6D}"/>
                  </a:ext>
                </a:extLst>
              </p:cNvPr>
              <p:cNvCxnSpPr/>
              <p:nvPr/>
            </p:nvCxnSpPr>
            <p:spPr>
              <a:xfrm flipH="1">
                <a:off x="6055792" y="250409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E5AC008-6BD6-E848-832E-2BD32894E794}"/>
                  </a:ext>
                </a:extLst>
              </p:cNvPr>
              <p:cNvCxnSpPr/>
              <p:nvPr/>
            </p:nvCxnSpPr>
            <p:spPr>
              <a:xfrm rot="10800000">
                <a:off x="6143756" y="258808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73C00B4-1BEE-0A48-86FC-6EFE2E7AB4F8}"/>
                  </a:ext>
                </a:extLst>
              </p:cNvPr>
              <p:cNvCxnSpPr/>
              <p:nvPr/>
            </p:nvCxnSpPr>
            <p:spPr>
              <a:xfrm rot="10800000" flipH="1">
                <a:off x="6113581" y="2498894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07F3971-B489-544A-B31B-702952401930}"/>
                  </a:ext>
                </a:extLst>
              </p:cNvPr>
              <p:cNvCxnSpPr/>
              <p:nvPr/>
            </p:nvCxnSpPr>
            <p:spPr>
              <a:xfrm rot="10800000" flipH="1">
                <a:off x="6082516" y="241444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47FAB2D-6113-514D-9D2A-B93BDF607A05}"/>
                  </a:ext>
                </a:extLst>
              </p:cNvPr>
              <p:cNvCxnSpPr/>
              <p:nvPr/>
            </p:nvCxnSpPr>
            <p:spPr>
              <a:xfrm rot="10800000" flipH="1">
                <a:off x="6144247" y="249055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751A1AA-1F5E-9246-8B3B-99AE56BEB627}"/>
                  </a:ext>
                </a:extLst>
              </p:cNvPr>
              <p:cNvCxnSpPr/>
              <p:nvPr/>
            </p:nvCxnSpPr>
            <p:spPr>
              <a:xfrm rot="10800000" flipH="1">
                <a:off x="6113627" y="2403431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F225954-1CA8-0546-8419-F18EFB3DF5A0}"/>
                  </a:ext>
                </a:extLst>
              </p:cNvPr>
              <p:cNvCxnSpPr/>
              <p:nvPr/>
            </p:nvCxnSpPr>
            <p:spPr>
              <a:xfrm flipH="1">
                <a:off x="6084994" y="240181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BC4595A-B86C-BB4E-9AD4-D6DBCCA8446C}"/>
                  </a:ext>
                </a:extLst>
              </p:cNvPr>
              <p:cNvCxnSpPr/>
              <p:nvPr/>
            </p:nvCxnSpPr>
            <p:spPr>
              <a:xfrm flipH="1">
                <a:off x="6174676" y="268498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815DCFF-C6EA-7940-B48B-4F7154D1FB04}"/>
                  </a:ext>
                </a:extLst>
              </p:cNvPr>
              <p:cNvCxnSpPr/>
              <p:nvPr/>
            </p:nvCxnSpPr>
            <p:spPr>
              <a:xfrm flipH="1">
                <a:off x="6175599" y="258849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68DED91-6CEB-5F40-8C89-20729D09AED8}"/>
                  </a:ext>
                </a:extLst>
              </p:cNvPr>
              <p:cNvCxnSpPr/>
              <p:nvPr/>
            </p:nvCxnSpPr>
            <p:spPr>
              <a:xfrm flipH="1">
                <a:off x="6206041" y="268274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1EFE492-DA08-3742-8BC8-AF839D739308}"/>
                  </a:ext>
                </a:extLst>
              </p:cNvPr>
              <p:cNvCxnSpPr/>
              <p:nvPr/>
            </p:nvCxnSpPr>
            <p:spPr>
              <a:xfrm rot="10800000">
                <a:off x="6385843" y="2799798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A07654B-FB4A-2249-9263-1D1BEDFBBDC8}"/>
                  </a:ext>
                </a:extLst>
              </p:cNvPr>
              <p:cNvCxnSpPr/>
              <p:nvPr/>
            </p:nvCxnSpPr>
            <p:spPr>
              <a:xfrm rot="10800000" flipH="1">
                <a:off x="6354345" y="288825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06F308F-8A23-C541-BBB4-E3F57D02A227}"/>
                  </a:ext>
                </a:extLst>
              </p:cNvPr>
              <p:cNvCxnSpPr/>
              <p:nvPr/>
            </p:nvCxnSpPr>
            <p:spPr>
              <a:xfrm rot="10800000" flipH="1">
                <a:off x="6323655" y="2979415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E759FCB-A08D-1C49-8BF3-82F3A50547E5}"/>
                  </a:ext>
                </a:extLst>
              </p:cNvPr>
              <p:cNvCxnSpPr/>
              <p:nvPr/>
            </p:nvCxnSpPr>
            <p:spPr>
              <a:xfrm rot="10800000" flipH="1">
                <a:off x="6386492" y="279703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4E29967-40D5-894F-9A70-782258E966A8}"/>
                  </a:ext>
                </a:extLst>
              </p:cNvPr>
              <p:cNvCxnSpPr/>
              <p:nvPr/>
            </p:nvCxnSpPr>
            <p:spPr>
              <a:xfrm rot="10800000" flipH="1">
                <a:off x="6354848" y="287872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76D9D10-EFC3-B246-BCC4-79980B71598A}"/>
                  </a:ext>
                </a:extLst>
              </p:cNvPr>
              <p:cNvCxnSpPr/>
              <p:nvPr/>
            </p:nvCxnSpPr>
            <p:spPr>
              <a:xfrm>
                <a:off x="6233803" y="2883588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C2EE074-19B6-A444-996C-7F53C63890C0}"/>
                  </a:ext>
                </a:extLst>
              </p:cNvPr>
              <p:cNvCxnSpPr/>
              <p:nvPr/>
            </p:nvCxnSpPr>
            <p:spPr>
              <a:xfrm flipH="1">
                <a:off x="6265361" y="2972779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6911B2F-6D3B-FE47-8F60-31545905697E}"/>
                  </a:ext>
                </a:extLst>
              </p:cNvPr>
              <p:cNvCxnSpPr/>
              <p:nvPr/>
            </p:nvCxnSpPr>
            <p:spPr>
              <a:xfrm flipH="1">
                <a:off x="6296428" y="305660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49FF62D-EAF7-4945-9617-36FF5CC6F4D1}"/>
                  </a:ext>
                </a:extLst>
              </p:cNvPr>
              <p:cNvCxnSpPr/>
              <p:nvPr/>
            </p:nvCxnSpPr>
            <p:spPr>
              <a:xfrm flipH="1">
                <a:off x="6266392" y="288358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35599FE-CDEB-2440-B689-BB4E510D8A3E}"/>
                  </a:ext>
                </a:extLst>
              </p:cNvPr>
              <p:cNvCxnSpPr/>
              <p:nvPr/>
            </p:nvCxnSpPr>
            <p:spPr>
              <a:xfrm flipH="1">
                <a:off x="6297014" y="2970710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23F0E64-D700-414F-A699-B96B7C013655}"/>
                  </a:ext>
                </a:extLst>
              </p:cNvPr>
              <p:cNvCxnSpPr/>
              <p:nvPr/>
            </p:nvCxnSpPr>
            <p:spPr>
              <a:xfrm rot="10800000" flipH="1">
                <a:off x="6325646" y="297378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FA15913-801B-8B48-9560-B2E9460C32C4}"/>
                  </a:ext>
                </a:extLst>
              </p:cNvPr>
              <p:cNvCxnSpPr/>
              <p:nvPr/>
            </p:nvCxnSpPr>
            <p:spPr>
              <a:xfrm rot="10800000" flipH="1">
                <a:off x="6204266" y="278668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7EE2C8A-8B1A-F240-BEE0-98E1AD327DCF}"/>
                  </a:ext>
                </a:extLst>
              </p:cNvPr>
              <p:cNvCxnSpPr/>
              <p:nvPr/>
            </p:nvCxnSpPr>
            <p:spPr>
              <a:xfrm rot="10800000" flipH="1">
                <a:off x="6235040" y="278564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0935692-16C2-3D46-B8B5-0484A8AE8574}"/>
                  </a:ext>
                </a:extLst>
              </p:cNvPr>
              <p:cNvCxnSpPr/>
              <p:nvPr/>
            </p:nvCxnSpPr>
            <p:spPr>
              <a:xfrm>
                <a:off x="6412415" y="2698939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BEC279E-9314-9C4E-9996-CED0A36907A7}"/>
                  </a:ext>
                </a:extLst>
              </p:cNvPr>
              <p:cNvCxnSpPr/>
              <p:nvPr/>
            </p:nvCxnSpPr>
            <p:spPr>
              <a:xfrm flipH="1">
                <a:off x="6445298" y="2610480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695C5E0-75E2-4B44-87FD-E7996540B449}"/>
                  </a:ext>
                </a:extLst>
              </p:cNvPr>
              <p:cNvCxnSpPr/>
              <p:nvPr/>
            </p:nvCxnSpPr>
            <p:spPr>
              <a:xfrm flipH="1">
                <a:off x="6474390" y="2519321"/>
                <a:ext cx="35157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2373EFA-2F05-2D4C-97F3-8AF408431EB6}"/>
                  </a:ext>
                </a:extLst>
              </p:cNvPr>
              <p:cNvCxnSpPr/>
              <p:nvPr/>
            </p:nvCxnSpPr>
            <p:spPr>
              <a:xfrm flipH="1">
                <a:off x="6444847" y="2604171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6E09E4B6-B874-FA46-8FA4-CE6DC26F50F3}"/>
                  </a:ext>
                </a:extLst>
              </p:cNvPr>
              <p:cNvCxnSpPr/>
              <p:nvPr/>
            </p:nvCxnSpPr>
            <p:spPr>
              <a:xfrm flipH="1">
                <a:off x="6476491" y="2522476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AA6A1632-6A4C-8F41-91B0-BEE1B71A0245}"/>
                  </a:ext>
                </a:extLst>
              </p:cNvPr>
              <p:cNvCxnSpPr/>
              <p:nvPr/>
            </p:nvCxnSpPr>
            <p:spPr>
              <a:xfrm rot="10800000">
                <a:off x="6564455" y="260357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FFDC8FA-766B-4245-88DD-87ABB414731C}"/>
                  </a:ext>
                </a:extLst>
              </p:cNvPr>
              <p:cNvCxnSpPr/>
              <p:nvPr/>
            </p:nvCxnSpPr>
            <p:spPr>
              <a:xfrm rot="10800000" flipH="1">
                <a:off x="6534280" y="2514384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F765877-2F61-6747-903A-39125B0A3D31}"/>
                  </a:ext>
                </a:extLst>
              </p:cNvPr>
              <p:cNvCxnSpPr/>
              <p:nvPr/>
            </p:nvCxnSpPr>
            <p:spPr>
              <a:xfrm rot="10800000" flipH="1">
                <a:off x="6503214" y="243068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6F4AE5A-9FA2-D349-9EA3-0556ADF990DC}"/>
                  </a:ext>
                </a:extLst>
              </p:cNvPr>
              <p:cNvCxnSpPr/>
              <p:nvPr/>
            </p:nvCxnSpPr>
            <p:spPr>
              <a:xfrm rot="10800000" flipH="1">
                <a:off x="6564946" y="250604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7D55D95-E798-C644-BCD7-39D06E4608F2}"/>
                  </a:ext>
                </a:extLst>
              </p:cNvPr>
              <p:cNvCxnSpPr/>
              <p:nvPr/>
            </p:nvCxnSpPr>
            <p:spPr>
              <a:xfrm rot="10800000" flipH="1">
                <a:off x="6534325" y="241892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BEC5A51-35AA-CD42-94DB-171CEC6F5FD7}"/>
                  </a:ext>
                </a:extLst>
              </p:cNvPr>
              <p:cNvCxnSpPr/>
              <p:nvPr/>
            </p:nvCxnSpPr>
            <p:spPr>
              <a:xfrm flipH="1">
                <a:off x="6505693" y="242020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DF10A1C3-EAEB-ED4A-8F55-99010A44C263}"/>
                  </a:ext>
                </a:extLst>
              </p:cNvPr>
              <p:cNvCxnSpPr/>
              <p:nvPr/>
            </p:nvCxnSpPr>
            <p:spPr>
              <a:xfrm flipH="1">
                <a:off x="6595375" y="270047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65C0C01-4328-E94B-A073-35FE2C0158F5}"/>
                  </a:ext>
                </a:extLst>
              </p:cNvPr>
              <p:cNvCxnSpPr/>
              <p:nvPr/>
            </p:nvCxnSpPr>
            <p:spPr>
              <a:xfrm flipH="1">
                <a:off x="6596298" y="260398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C4D667D-58BC-DF4B-8A29-76FBED54932C}"/>
                  </a:ext>
                </a:extLst>
              </p:cNvPr>
              <p:cNvCxnSpPr/>
              <p:nvPr/>
            </p:nvCxnSpPr>
            <p:spPr>
              <a:xfrm flipH="1">
                <a:off x="6622806" y="269823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2C3CD4C7-C163-BB46-8009-81AB18E4FF7F}"/>
                  </a:ext>
                </a:extLst>
              </p:cNvPr>
              <p:cNvCxnSpPr/>
              <p:nvPr/>
            </p:nvCxnSpPr>
            <p:spPr>
              <a:xfrm rot="10800000">
                <a:off x="6802607" y="2800861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F1A5CD7-B3A2-F04E-B37D-95242A6D76CD}"/>
                  </a:ext>
                </a:extLst>
              </p:cNvPr>
              <p:cNvCxnSpPr/>
              <p:nvPr/>
            </p:nvCxnSpPr>
            <p:spPr>
              <a:xfrm rot="10800000" flipH="1">
                <a:off x="6771110" y="2889320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B5A1605-1704-BA4F-8E67-684F76D1330B}"/>
                  </a:ext>
                </a:extLst>
              </p:cNvPr>
              <p:cNvCxnSpPr/>
              <p:nvPr/>
            </p:nvCxnSpPr>
            <p:spPr>
              <a:xfrm rot="10800000" flipH="1">
                <a:off x="6740419" y="2980478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F61D1A0-C395-3641-912F-9D11C810FC09}"/>
                  </a:ext>
                </a:extLst>
              </p:cNvPr>
              <p:cNvCxnSpPr/>
              <p:nvPr/>
            </p:nvCxnSpPr>
            <p:spPr>
              <a:xfrm rot="10800000" flipH="1">
                <a:off x="6803257" y="279809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BE49F94-6309-AF42-ABB6-1E960270759A}"/>
                  </a:ext>
                </a:extLst>
              </p:cNvPr>
              <p:cNvCxnSpPr/>
              <p:nvPr/>
            </p:nvCxnSpPr>
            <p:spPr>
              <a:xfrm rot="10800000" flipH="1">
                <a:off x="6771613" y="287979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A263E2B-F1A0-714C-9095-B28570B82C5A}"/>
                  </a:ext>
                </a:extLst>
              </p:cNvPr>
              <p:cNvCxnSpPr/>
              <p:nvPr/>
            </p:nvCxnSpPr>
            <p:spPr>
              <a:xfrm>
                <a:off x="6650568" y="2891864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9EF4AA8-9D32-E940-BD71-F267803F609F}"/>
                  </a:ext>
                </a:extLst>
              </p:cNvPr>
              <p:cNvCxnSpPr/>
              <p:nvPr/>
            </p:nvCxnSpPr>
            <p:spPr>
              <a:xfrm flipH="1">
                <a:off x="6682127" y="298105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94AFE04-F921-F344-8301-1A4FD5F461C7}"/>
                  </a:ext>
                </a:extLst>
              </p:cNvPr>
              <p:cNvCxnSpPr/>
              <p:nvPr/>
            </p:nvCxnSpPr>
            <p:spPr>
              <a:xfrm flipH="1">
                <a:off x="6713193" y="306488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0EC5E2C5-022E-E749-AEEB-0B58FABB5F86}"/>
                  </a:ext>
                </a:extLst>
              </p:cNvPr>
              <p:cNvCxnSpPr/>
              <p:nvPr/>
            </p:nvCxnSpPr>
            <p:spPr>
              <a:xfrm flipH="1">
                <a:off x="6683157" y="289186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41C1A134-3553-6C43-8471-0694C6ADE73D}"/>
                  </a:ext>
                </a:extLst>
              </p:cNvPr>
              <p:cNvCxnSpPr/>
              <p:nvPr/>
            </p:nvCxnSpPr>
            <p:spPr>
              <a:xfrm flipH="1">
                <a:off x="6713779" y="297898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0B87EE3A-3031-C349-860A-1ED2DB0D1AAB}"/>
                  </a:ext>
                </a:extLst>
              </p:cNvPr>
              <p:cNvCxnSpPr/>
              <p:nvPr/>
            </p:nvCxnSpPr>
            <p:spPr>
              <a:xfrm rot="10800000" flipH="1">
                <a:off x="6742410" y="2982065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B0A74D8-556A-6841-8295-68306E6BB697}"/>
                  </a:ext>
                </a:extLst>
              </p:cNvPr>
              <p:cNvCxnSpPr/>
              <p:nvPr/>
            </p:nvCxnSpPr>
            <p:spPr>
              <a:xfrm rot="10800000" flipH="1">
                <a:off x="6621031" y="279496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D9D340DE-1DD2-564D-B60D-F80D302FA518}"/>
                  </a:ext>
                </a:extLst>
              </p:cNvPr>
              <p:cNvCxnSpPr/>
              <p:nvPr/>
            </p:nvCxnSpPr>
            <p:spPr>
              <a:xfrm rot="10800000" flipH="1">
                <a:off x="6651805" y="2793926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B7FF618-F540-8649-8F2A-63CE2FA25D38}"/>
                  </a:ext>
                </a:extLst>
              </p:cNvPr>
              <p:cNvCxnSpPr/>
              <p:nvPr/>
            </p:nvCxnSpPr>
            <p:spPr>
              <a:xfrm flipH="1">
                <a:off x="6416779" y="270127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4A0D4F7-DE49-0746-A941-4C36575FD4E1}"/>
                  </a:ext>
                </a:extLst>
              </p:cNvPr>
              <p:cNvCxnSpPr/>
              <p:nvPr/>
            </p:nvCxnSpPr>
            <p:spPr>
              <a:xfrm>
                <a:off x="5983782" y="2035137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93B57AB-4188-5747-A2DE-D32E79354F24}"/>
                  </a:ext>
                </a:extLst>
              </p:cNvPr>
              <p:cNvCxnSpPr/>
              <p:nvPr/>
            </p:nvCxnSpPr>
            <p:spPr>
              <a:xfrm flipH="1">
                <a:off x="6054267" y="1928102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CA2E64B8-8C9E-DD46-9126-3D684387CCE2}"/>
                  </a:ext>
                </a:extLst>
              </p:cNvPr>
              <p:cNvCxnSpPr/>
              <p:nvPr/>
            </p:nvCxnSpPr>
            <p:spPr>
              <a:xfrm flipH="1">
                <a:off x="6123524" y="2042357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01B6F3C-03B1-494B-A239-7942C60F7800}"/>
                  </a:ext>
                </a:extLst>
              </p:cNvPr>
              <p:cNvCxnSpPr/>
              <p:nvPr/>
            </p:nvCxnSpPr>
            <p:spPr>
              <a:xfrm flipH="1">
                <a:off x="6053301" y="1920470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C9A0FAA-B47A-F841-AE8B-77D53BCC1A47}"/>
                  </a:ext>
                </a:extLst>
              </p:cNvPr>
              <p:cNvCxnSpPr/>
              <p:nvPr/>
            </p:nvCxnSpPr>
            <p:spPr>
              <a:xfrm flipH="1">
                <a:off x="6125502" y="1925599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EB77356-4B94-EE4C-B81D-5136A466F2B7}"/>
                  </a:ext>
                </a:extLst>
              </p:cNvPr>
              <p:cNvCxnSpPr/>
              <p:nvPr/>
            </p:nvCxnSpPr>
            <p:spPr>
              <a:xfrm rot="10800000">
                <a:off x="6315766" y="2167162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83FF348-72D0-BB4B-B50E-020B33C3B950}"/>
                  </a:ext>
                </a:extLst>
              </p:cNvPr>
              <p:cNvCxnSpPr/>
              <p:nvPr/>
            </p:nvCxnSpPr>
            <p:spPr>
              <a:xfrm rot="10800000" flipH="1">
                <a:off x="6250889" y="2274196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1634A2-D239-964D-AB3D-22458F453B56}"/>
                  </a:ext>
                </a:extLst>
              </p:cNvPr>
              <p:cNvCxnSpPr/>
              <p:nvPr/>
            </p:nvCxnSpPr>
            <p:spPr>
              <a:xfrm rot="10800000" flipH="1">
                <a:off x="6184295" y="2159941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98FCB28-EFD1-1F4C-B005-09AAE6B9C241}"/>
                  </a:ext>
                </a:extLst>
              </p:cNvPr>
              <p:cNvCxnSpPr/>
              <p:nvPr/>
            </p:nvCxnSpPr>
            <p:spPr>
              <a:xfrm rot="10800000" flipH="1">
                <a:off x="6316624" y="216381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9EEC5688-45EE-8149-BE79-C46B19A33CE7}"/>
                  </a:ext>
                </a:extLst>
              </p:cNvPr>
              <p:cNvCxnSpPr/>
              <p:nvPr/>
            </p:nvCxnSpPr>
            <p:spPr>
              <a:xfrm rot="10800000" flipH="1">
                <a:off x="6250986" y="2158687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4393C2C-F548-A143-90CE-E5A798340134}"/>
                  </a:ext>
                </a:extLst>
              </p:cNvPr>
              <p:cNvCxnSpPr/>
              <p:nvPr/>
            </p:nvCxnSpPr>
            <p:spPr>
              <a:xfrm flipH="1">
                <a:off x="6186762" y="204554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8DE1EAF-2EB8-F742-8503-95F479681DAB}"/>
                  </a:ext>
                </a:extLst>
              </p:cNvPr>
              <p:cNvCxnSpPr/>
              <p:nvPr/>
            </p:nvCxnSpPr>
            <p:spPr>
              <a:xfrm>
                <a:off x="6381168" y="2050103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37E4FCD-319C-2142-957D-A76434961D44}"/>
                  </a:ext>
                </a:extLst>
              </p:cNvPr>
              <p:cNvCxnSpPr/>
              <p:nvPr/>
            </p:nvCxnSpPr>
            <p:spPr>
              <a:xfrm flipH="1">
                <a:off x="6455649" y="1948967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30CB83F1-C248-7946-A972-A52C14247773}"/>
                  </a:ext>
                </a:extLst>
              </p:cNvPr>
              <p:cNvCxnSpPr/>
              <p:nvPr/>
            </p:nvCxnSpPr>
            <p:spPr>
              <a:xfrm flipH="1">
                <a:off x="6520910" y="2063221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529A8FE-8E31-0A42-9CC1-37196C000D54}"/>
                  </a:ext>
                </a:extLst>
              </p:cNvPr>
              <p:cNvCxnSpPr/>
              <p:nvPr/>
            </p:nvCxnSpPr>
            <p:spPr>
              <a:xfrm flipH="1">
                <a:off x="6454683" y="1941335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B8CD4C0-89BB-0B4F-BD35-6CCE0D09C339}"/>
                  </a:ext>
                </a:extLst>
              </p:cNvPr>
              <p:cNvCxnSpPr/>
              <p:nvPr/>
            </p:nvCxnSpPr>
            <p:spPr>
              <a:xfrm flipH="1">
                <a:off x="6522888" y="1946463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86467D2E-9452-4A49-A1AD-9DDF82CA7AD1}"/>
                  </a:ext>
                </a:extLst>
              </p:cNvPr>
              <p:cNvCxnSpPr/>
              <p:nvPr/>
            </p:nvCxnSpPr>
            <p:spPr>
              <a:xfrm flipH="1">
                <a:off x="6584148" y="2062559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0F73AD2-B8EC-D14F-B0DD-81AF82E08DA4}"/>
                  </a:ext>
                </a:extLst>
              </p:cNvPr>
              <p:cNvCxnSpPr/>
              <p:nvPr/>
            </p:nvCxnSpPr>
            <p:spPr>
              <a:xfrm flipH="1">
                <a:off x="6384811" y="205504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13DB7D9-3CA5-6A41-82EA-3819AAD269C9}"/>
                  </a:ext>
                </a:extLst>
              </p:cNvPr>
              <p:cNvCxnSpPr/>
              <p:nvPr/>
            </p:nvCxnSpPr>
            <p:spPr>
              <a:xfrm rot="10800000">
                <a:off x="6713105" y="2180159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4C85D13C-54C0-F142-BADC-013F72C24AFF}"/>
                  </a:ext>
                </a:extLst>
              </p:cNvPr>
              <p:cNvCxnSpPr/>
              <p:nvPr/>
            </p:nvCxnSpPr>
            <p:spPr>
              <a:xfrm rot="10800000" flipH="1">
                <a:off x="6648227" y="2287193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3C53BB3-62DF-1B41-9147-0AD60824A9E8}"/>
                  </a:ext>
                </a:extLst>
              </p:cNvPr>
              <p:cNvCxnSpPr/>
              <p:nvPr/>
            </p:nvCxnSpPr>
            <p:spPr>
              <a:xfrm rot="10800000" flipH="1">
                <a:off x="6581634" y="2172939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2D69C4B-F8C8-7A47-A9CD-BB5BAA8CB82B}"/>
                  </a:ext>
                </a:extLst>
              </p:cNvPr>
              <p:cNvCxnSpPr/>
              <p:nvPr/>
            </p:nvCxnSpPr>
            <p:spPr>
              <a:xfrm rot="10800000" flipH="1">
                <a:off x="6713963" y="2176814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B242B2C2-E1E9-8E4A-AE8C-FAFC7D87B8DC}"/>
                  </a:ext>
                </a:extLst>
              </p:cNvPr>
              <p:cNvCxnSpPr/>
              <p:nvPr/>
            </p:nvCxnSpPr>
            <p:spPr>
              <a:xfrm rot="10800000" flipH="1">
                <a:off x="6648325" y="2171684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11FD612-4CE6-4345-BACE-14085CC34D67}"/>
                  </a:ext>
                </a:extLst>
              </p:cNvPr>
              <p:cNvCxnSpPr/>
              <p:nvPr/>
            </p:nvCxnSpPr>
            <p:spPr>
              <a:xfrm rot="10800000" flipH="1">
                <a:off x="6780069" y="2063818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E844D5-59A3-E24C-A0D5-7D849B826A66}"/>
                  </a:ext>
                </a:extLst>
              </p:cNvPr>
              <p:cNvSpPr txBox="1"/>
              <p:nvPr/>
            </p:nvSpPr>
            <p:spPr>
              <a:xfrm>
                <a:off x="6877831" y="1265172"/>
                <a:ext cx="58221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u="sng" dirty="0"/>
                  <a:t>ex.</a:t>
                </a:r>
              </a:p>
              <a:p>
                <a:r>
                  <a:rPr lang="en-US" sz="1400" dirty="0"/>
                  <a:t>1 bit</a:t>
                </a:r>
              </a:p>
              <a:p>
                <a:endParaRPr lang="en-US" sz="1400" dirty="0"/>
              </a:p>
              <a:p>
                <a:endParaRPr lang="en-US" sz="600" dirty="0"/>
              </a:p>
              <a:p>
                <a:r>
                  <a:rPr lang="en-US" sz="1400" dirty="0"/>
                  <a:t>2 bits</a:t>
                </a:r>
              </a:p>
              <a:p>
                <a:endParaRPr lang="en-US" sz="1400" dirty="0"/>
              </a:p>
              <a:p>
                <a:endParaRPr lang="en-US" sz="1000" dirty="0"/>
              </a:p>
              <a:p>
                <a:r>
                  <a:rPr lang="en-US" sz="1400" dirty="0"/>
                  <a:t>3 bits</a:t>
                </a:r>
              </a:p>
              <a:p>
                <a:endParaRPr lang="en-US" sz="1400" dirty="0"/>
              </a:p>
            </p:txBody>
          </p:sp>
        </p:grpSp>
        <p:sp>
          <p:nvSpPr>
            <p:cNvPr id="183" name="Right Arrow 182">
              <a:extLst>
                <a:ext uri="{FF2B5EF4-FFF2-40B4-BE49-F238E27FC236}">
                  <a16:creationId xmlns:a16="http://schemas.microsoft.com/office/drawing/2014/main" id="{345B4C93-4EAF-E746-8A51-2872ED62348A}"/>
                </a:ext>
              </a:extLst>
            </p:cNvPr>
            <p:cNvSpPr/>
            <p:nvPr/>
          </p:nvSpPr>
          <p:spPr>
            <a:xfrm>
              <a:off x="5221384" y="1969708"/>
              <a:ext cx="317285" cy="83669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F98A47-ACE9-BD4C-85E4-7F2AB8A585CD}"/>
                </a:ext>
              </a:extLst>
            </p:cNvPr>
            <p:cNvSpPr txBox="1"/>
            <p:nvPr/>
          </p:nvSpPr>
          <p:spPr>
            <a:xfrm>
              <a:off x="5826472" y="2530435"/>
              <a:ext cx="1926614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More</a:t>
              </a:r>
              <a:r>
                <a:rPr lang="en-US" sz="1400" dirty="0">
                  <a:solidFill>
                    <a:schemeClr val="bg1"/>
                  </a:solidFill>
                </a:rPr>
                <a:t> quantization bits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to </a:t>
              </a:r>
              <a:r>
                <a:rPr lang="en-US" sz="1400" b="1" dirty="0">
                  <a:solidFill>
                    <a:schemeClr val="bg1"/>
                  </a:solidFill>
                </a:rPr>
                <a:t>larger</a:t>
              </a:r>
              <a:r>
                <a:rPr lang="en-US" sz="1400" dirty="0">
                  <a:solidFill>
                    <a:schemeClr val="bg1"/>
                  </a:solidFill>
                </a:rPr>
                <a:t> channel gain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4B7171-6667-C54B-A31F-D22EABE06406}"/>
                </a:ext>
              </a:extLst>
            </p:cNvPr>
            <p:cNvSpPr/>
            <p:nvPr/>
          </p:nvSpPr>
          <p:spPr>
            <a:xfrm>
              <a:off x="5783258" y="1758928"/>
              <a:ext cx="2211333" cy="531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fewer</a:t>
              </a:r>
              <a:r>
                <a:rPr lang="en-US" sz="1400" dirty="0">
                  <a:solidFill>
                    <a:schemeClr val="bg1"/>
                  </a:solidFill>
                </a:rPr>
                <a:t> quantization bits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to </a:t>
              </a:r>
              <a:r>
                <a:rPr lang="en-US" sz="1400" b="1" dirty="0">
                  <a:solidFill>
                    <a:schemeClr val="bg1"/>
                  </a:solidFill>
                </a:rPr>
                <a:t>smaller</a:t>
              </a:r>
              <a:r>
                <a:rPr lang="en-US" sz="1400" dirty="0">
                  <a:solidFill>
                    <a:schemeClr val="bg1"/>
                  </a:solidFill>
                </a:rPr>
                <a:t> channel gain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DE2741-3C6A-C943-AFB0-4BD264DD35B2}"/>
                </a:ext>
              </a:extLst>
            </p:cNvPr>
            <p:cNvSpPr txBox="1"/>
            <p:nvPr/>
          </p:nvSpPr>
          <p:spPr>
            <a:xfrm>
              <a:off x="7991631" y="3148686"/>
              <a:ext cx="30171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maintain similar quantization error over all ADCs</a:t>
              </a:r>
            </a:p>
          </p:txBody>
        </p: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0DED18D-29B4-214B-A7CC-7A73A815B716}"/>
              </a:ext>
            </a:extLst>
          </p:cNvPr>
          <p:cNvSpPr/>
          <p:nvPr/>
        </p:nvSpPr>
        <p:spPr>
          <a:xfrm>
            <a:off x="1159730" y="1392185"/>
            <a:ext cx="9944267" cy="2094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5C29C86-C819-6E4F-83B2-FF471664E42C}"/>
              </a:ext>
            </a:extLst>
          </p:cNvPr>
          <p:cNvSpPr txBox="1"/>
          <p:nvPr/>
        </p:nvSpPr>
        <p:spPr>
          <a:xfrm>
            <a:off x="4826165" y="6613649"/>
            <a:ext cx="2539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ADAPTIVE ADC</a:t>
            </a:r>
          </a:p>
        </p:txBody>
      </p:sp>
    </p:spTree>
    <p:extLst>
      <p:ext uri="{BB962C8B-B14F-4D97-AF65-F5344CB8AC3E}">
        <p14:creationId xmlns:p14="http://schemas.microsoft.com/office/powerpoint/2010/main" val="32428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82A569-D553-E741-AB54-A8AC9AA7E45C}"/>
              </a:ext>
            </a:extLst>
          </p:cNvPr>
          <p:cNvGrpSpPr/>
          <p:nvPr/>
        </p:nvGrpSpPr>
        <p:grpSpPr>
          <a:xfrm>
            <a:off x="7989204" y="3495381"/>
            <a:ext cx="3917287" cy="3041521"/>
            <a:chOff x="7989204" y="3495381"/>
            <a:chExt cx="3917287" cy="30415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920CF0A-C6EB-0844-884C-F6F3738CC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049" y="3578912"/>
              <a:ext cx="3747848" cy="295799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D11E2AF-5816-6C47-8961-72C2260113FD}"/>
                </a:ext>
              </a:extLst>
            </p:cNvPr>
            <p:cNvSpPr txBox="1"/>
            <p:nvPr/>
          </p:nvSpPr>
          <p:spPr>
            <a:xfrm flipH="1">
              <a:off x="7989204" y="3495381"/>
              <a:ext cx="3917287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dirty="0"/>
                <a:t>Fig. 4: Energy efficiency vs. Constraint bits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F0D33E-F129-6342-9FF6-8409F486E54D}"/>
              </a:ext>
            </a:extLst>
          </p:cNvPr>
          <p:cNvGrpSpPr/>
          <p:nvPr/>
        </p:nvGrpSpPr>
        <p:grpSpPr>
          <a:xfrm>
            <a:off x="8046013" y="399832"/>
            <a:ext cx="3745027" cy="3042789"/>
            <a:chOff x="8046013" y="399832"/>
            <a:chExt cx="3745027" cy="30427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0955FD-2421-0A47-B6ED-6E05881DF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013" y="484631"/>
              <a:ext cx="3745027" cy="295799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E2D9FA1-E182-7A40-A93A-D8E13B6526B2}"/>
                </a:ext>
              </a:extLst>
            </p:cNvPr>
            <p:cNvSpPr txBox="1"/>
            <p:nvPr/>
          </p:nvSpPr>
          <p:spPr>
            <a:xfrm flipH="1">
              <a:off x="8369509" y="399832"/>
              <a:ext cx="3237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Fig. 3: Rate vs. Constraint bits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93547F-1322-4240-AFD0-789C0B25CB2E}"/>
              </a:ext>
            </a:extLst>
          </p:cNvPr>
          <p:cNvCxnSpPr>
            <a:cxnSpLocks/>
          </p:cNvCxnSpPr>
          <p:nvPr/>
        </p:nvCxnSpPr>
        <p:spPr>
          <a:xfrm>
            <a:off x="9490628" y="702069"/>
            <a:ext cx="0" cy="5450996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90478"/>
            <a:ext cx="10437948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IT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LLOCATION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OLUTION &amp;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17302" y="651269"/>
                <a:ext cx="51578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/>
                  <a:t>Near optimal bit allocation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(solution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02" y="651269"/>
                <a:ext cx="5157887" cy="400110"/>
              </a:xfrm>
              <a:prstGeom prst="rect">
                <a:avLst/>
              </a:prstGeom>
              <a:blipFill>
                <a:blip r:embed="rId5"/>
                <a:stretch>
                  <a:fillRect l="-983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617" y="1501496"/>
            <a:ext cx="2827672" cy="597850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E69369BB-9DA0-E242-847F-4737E62354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D8EE03-A8B4-5641-8918-79180974A441}"/>
              </a:ext>
            </a:extLst>
          </p:cNvPr>
          <p:cNvSpPr txBox="1"/>
          <p:nvPr/>
        </p:nvSpPr>
        <p:spPr>
          <a:xfrm>
            <a:off x="861453" y="1041482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Minimizes </a:t>
            </a:r>
            <a:r>
              <a:rPr lang="en-US" dirty="0">
                <a:solidFill>
                  <a:srgbClr val="FF0000"/>
                </a:solidFill>
              </a:rPr>
              <a:t>total MSQE in high SNR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5C449EF-5798-DF48-A471-CF8585CA933A}"/>
              </a:ext>
            </a:extLst>
          </p:cNvPr>
          <p:cNvCxnSpPr/>
          <p:nvPr/>
        </p:nvCxnSpPr>
        <p:spPr>
          <a:xfrm rot="5400000">
            <a:off x="4047153" y="1081787"/>
            <a:ext cx="160154" cy="784421"/>
          </a:xfrm>
          <a:prstGeom prst="bentConnector3">
            <a:avLst>
              <a:gd name="adj1" fmla="val 1046"/>
            </a:avLst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822871AE-A899-9B47-96F1-14AD65783B08}"/>
              </a:ext>
            </a:extLst>
          </p:cNvPr>
          <p:cNvCxnSpPr>
            <a:cxnSpLocks/>
          </p:cNvCxnSpPr>
          <p:nvPr/>
        </p:nvCxnSpPr>
        <p:spPr>
          <a:xfrm rot="10800000">
            <a:off x="3755571" y="2069000"/>
            <a:ext cx="731448" cy="161761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5FA81A-A0CC-2843-A2A0-7A118E06C677}"/>
              </a:ext>
            </a:extLst>
          </p:cNvPr>
          <p:cNvSpPr txBox="1"/>
          <p:nvPr/>
        </p:nvSpPr>
        <p:spPr>
          <a:xfrm>
            <a:off x="4504326" y="1201950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associated channel gain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2BCD96-BC46-B34E-9489-1E4FE4DFB6C0}"/>
              </a:ext>
            </a:extLst>
          </p:cNvPr>
          <p:cNvSpPr txBox="1"/>
          <p:nvPr/>
        </p:nvSpPr>
        <p:spPr>
          <a:xfrm>
            <a:off x="4447859" y="2071844"/>
            <a:ext cx="227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channel gain for all RF chains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4B8DDD-4DDE-AC4D-83D3-4E3F6660C283}"/>
              </a:ext>
            </a:extLst>
          </p:cNvPr>
          <p:cNvSpPr txBox="1"/>
          <p:nvPr/>
        </p:nvSpPr>
        <p:spPr>
          <a:xfrm>
            <a:off x="861453" y="2354860"/>
            <a:ext cx="553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Minimizes </a:t>
            </a:r>
            <a:r>
              <a:rPr lang="en-US" dirty="0">
                <a:solidFill>
                  <a:srgbClr val="FF0000"/>
                </a:solidFill>
              </a:rPr>
              <a:t>generalized mutual information in low SNR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42886D5-36F0-B247-A0EF-15A063B8C0C1}"/>
              </a:ext>
            </a:extLst>
          </p:cNvPr>
          <p:cNvGrpSpPr/>
          <p:nvPr/>
        </p:nvGrpSpPr>
        <p:grpSpPr>
          <a:xfrm>
            <a:off x="517302" y="2812701"/>
            <a:ext cx="5738779" cy="2012065"/>
            <a:chOff x="537515" y="4423389"/>
            <a:chExt cx="5738779" cy="201206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FE5B711-2B9A-EC41-AA6E-C63D1315E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6142" y="5275094"/>
              <a:ext cx="3943897" cy="61676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6E4AD2C-9AE3-2A4B-A8CC-DD4DC5F8D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48899" y="5872434"/>
              <a:ext cx="4127395" cy="56302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D351F7F-24DE-E748-B636-C6065B7DFFE3}"/>
                </a:ext>
              </a:extLst>
            </p:cNvPr>
            <p:cNvSpPr txBox="1"/>
            <p:nvPr/>
          </p:nvSpPr>
          <p:spPr>
            <a:xfrm>
              <a:off x="1440948" y="5933096"/>
              <a:ext cx="707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where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50A9F74-0424-EB41-ADBA-256268DE4A42}"/>
                </a:ext>
              </a:extLst>
            </p:cNvPr>
            <p:cNvSpPr txBox="1"/>
            <p:nvPr/>
          </p:nvSpPr>
          <p:spPr>
            <a:xfrm>
              <a:off x="537515" y="4423389"/>
              <a:ext cx="2554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Worst case analysis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DBE12C-2545-7242-8160-11B99C9A0FAC}"/>
                </a:ext>
              </a:extLst>
            </p:cNvPr>
            <p:cNvSpPr txBox="1"/>
            <p:nvPr/>
          </p:nvSpPr>
          <p:spPr>
            <a:xfrm>
              <a:off x="861453" y="4778133"/>
              <a:ext cx="4831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Approximated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lower bound </a:t>
              </a:r>
              <a:r>
                <a:rPr lang="en-US" dirty="0"/>
                <a:t>of achievable rate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F274B96-BC1A-7146-9904-4A2CC64A52E5}"/>
              </a:ext>
            </a:extLst>
          </p:cNvPr>
          <p:cNvSpPr txBox="1"/>
          <p:nvPr/>
        </p:nvSpPr>
        <p:spPr>
          <a:xfrm>
            <a:off x="4716517" y="1622487"/>
            <a:ext cx="2553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more bit to larger channel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8CBEB-88E8-6047-8AD6-0ACE992251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B8D6F4-0123-E34E-96D3-00E91F5B8EEB}"/>
              </a:ext>
            </a:extLst>
          </p:cNvPr>
          <p:cNvSpPr txBox="1"/>
          <p:nvPr/>
        </p:nvSpPr>
        <p:spPr>
          <a:xfrm>
            <a:off x="529744" y="4762060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System parameters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1B62206-DF24-D64E-9345-0847CF11F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98539"/>
              </p:ext>
            </p:extLst>
          </p:nvPr>
        </p:nvGraphicFramePr>
        <p:xfrm>
          <a:off x="1270273" y="5160945"/>
          <a:ext cx="5804493" cy="138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13">
                  <a:extLst>
                    <a:ext uri="{9D8B030D-6E8A-4147-A177-3AD203B41FA5}">
                      <a16:colId xmlns:a16="http://schemas.microsoft.com/office/drawing/2014/main" val="416905036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585616826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571871861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3182328990"/>
                    </a:ext>
                  </a:extLst>
                </a:gridCol>
                <a:gridCol w="1026160">
                  <a:extLst>
                    <a:ext uri="{9D8B030D-6E8A-4147-A177-3AD203B41FA5}">
                      <a16:colId xmlns:a16="http://schemas.microsoft.com/office/drawing/2014/main" val="3801074450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964820476"/>
                    </a:ext>
                  </a:extLst>
                </a:gridCol>
              </a:tblGrid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Cell radius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Noise figure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User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206301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Min. distance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Equalizer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MRC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Tx power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dBm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907925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Carrier freq.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Antennas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002887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Bandwidth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RF chains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661599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7169240-40C7-8D46-B86E-FFF7DE38BC20}"/>
              </a:ext>
            </a:extLst>
          </p:cNvPr>
          <p:cNvSpPr txBox="1"/>
          <p:nvPr/>
        </p:nvSpPr>
        <p:spPr>
          <a:xfrm>
            <a:off x="5596408" y="4930949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Akdeniz&amp;Rappaport14]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AA99AD-699A-CA49-8D3C-D2FDDCB005D1}"/>
              </a:ext>
            </a:extLst>
          </p:cNvPr>
          <p:cNvSpPr txBox="1"/>
          <p:nvPr/>
        </p:nvSpPr>
        <p:spPr>
          <a:xfrm>
            <a:off x="4826165" y="6613649"/>
            <a:ext cx="2539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ADAPTIVE ADC</a:t>
            </a:r>
          </a:p>
        </p:txBody>
      </p:sp>
    </p:spTree>
    <p:extLst>
      <p:ext uri="{BB962C8B-B14F-4D97-AF65-F5344CB8AC3E}">
        <p14:creationId xmlns:p14="http://schemas.microsoft.com/office/powerpoint/2010/main" val="41980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90478"/>
            <a:ext cx="10437948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78CBEB-88E8-6047-8AD6-0ACE992251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90256-A0BA-FD41-BAB9-1DEDA9B74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7A85B6-F201-C044-A6A4-06062C661FC3}"/>
              </a:ext>
            </a:extLst>
          </p:cNvPr>
          <p:cNvSpPr/>
          <p:nvPr/>
        </p:nvSpPr>
        <p:spPr>
          <a:xfrm>
            <a:off x="6641479" y="639753"/>
            <a:ext cx="4753487" cy="5789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894693-201B-594D-A440-8E9ACFC10705}"/>
              </a:ext>
            </a:extLst>
          </p:cNvPr>
          <p:cNvGrpSpPr/>
          <p:nvPr/>
        </p:nvGrpSpPr>
        <p:grpSpPr>
          <a:xfrm>
            <a:off x="7714800" y="4426075"/>
            <a:ext cx="3017173" cy="1984978"/>
            <a:chOff x="7991631" y="1425318"/>
            <a:chExt cx="3017173" cy="1984978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E69E880-BA70-FD41-A6E4-B398762C14D8}"/>
                </a:ext>
              </a:extLst>
            </p:cNvPr>
            <p:cNvGrpSpPr/>
            <p:nvPr/>
          </p:nvGrpSpPr>
          <p:grpSpPr>
            <a:xfrm>
              <a:off x="8095191" y="1425318"/>
              <a:ext cx="2330044" cy="1809602"/>
              <a:chOff x="4896993" y="1265172"/>
              <a:chExt cx="2563049" cy="1990562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36734ECC-4EED-6D4F-BF6A-A4C52841E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9047" y="1587950"/>
                <a:ext cx="715323" cy="207647"/>
              </a:xfrm>
              <a:prstGeom prst="rect">
                <a:avLst/>
              </a:prstGeom>
              <a:noFill/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7C4EB41-BECF-9F47-9C3D-33E4B785B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6993" y="1826587"/>
                <a:ext cx="726091" cy="592440"/>
              </a:xfrm>
              <a:prstGeom prst="rect">
                <a:avLst/>
              </a:prstGeom>
              <a:noFill/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C04489A5-ED15-8A4B-A125-BC1B577CA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3531" y="2206190"/>
                <a:ext cx="716195" cy="1049544"/>
              </a:xfrm>
              <a:prstGeom prst="rect">
                <a:avLst/>
              </a:prstGeom>
              <a:noFill/>
            </p:spPr>
          </p:pic>
          <p:sp>
            <p:nvSpPr>
              <p:cNvPr id="93" name="Pentagon 92">
                <a:extLst>
                  <a:ext uri="{FF2B5EF4-FFF2-40B4-BE49-F238E27FC236}">
                    <a16:creationId xmlns:a16="http://schemas.microsoft.com/office/drawing/2014/main" id="{5568E1A7-C8C3-784E-8309-2C48FA5BB0BF}"/>
                  </a:ext>
                </a:extLst>
              </p:cNvPr>
              <p:cNvSpPr/>
              <p:nvPr/>
            </p:nvSpPr>
            <p:spPr>
              <a:xfrm rot="10800000">
                <a:off x="5589325" y="1568199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6560957-D5EC-D946-981C-8F2C86371BA4}"/>
                  </a:ext>
                </a:extLst>
              </p:cNvPr>
              <p:cNvSpPr txBox="1"/>
              <p:nvPr/>
            </p:nvSpPr>
            <p:spPr>
              <a:xfrm>
                <a:off x="5619806" y="1578709"/>
                <a:ext cx="402674" cy="18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sp>
            <p:nvSpPr>
              <p:cNvPr id="95" name="Pentagon 94">
                <a:extLst>
                  <a:ext uri="{FF2B5EF4-FFF2-40B4-BE49-F238E27FC236}">
                    <a16:creationId xmlns:a16="http://schemas.microsoft.com/office/drawing/2014/main" id="{706CF59F-A9DA-CB4A-A6FC-0A0CFEB89DDA}"/>
                  </a:ext>
                </a:extLst>
              </p:cNvPr>
              <p:cNvSpPr/>
              <p:nvPr/>
            </p:nvSpPr>
            <p:spPr>
              <a:xfrm rot="10800000">
                <a:off x="5587630" y="2001000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5A297ED-F687-D545-B4E2-AD8C07D38146}"/>
                  </a:ext>
                </a:extLst>
              </p:cNvPr>
              <p:cNvSpPr txBox="1"/>
              <p:nvPr/>
            </p:nvSpPr>
            <p:spPr>
              <a:xfrm>
                <a:off x="5618112" y="2011511"/>
                <a:ext cx="402674" cy="18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sp>
            <p:nvSpPr>
              <p:cNvPr id="97" name="Pentagon 96">
                <a:extLst>
                  <a:ext uri="{FF2B5EF4-FFF2-40B4-BE49-F238E27FC236}">
                    <a16:creationId xmlns:a16="http://schemas.microsoft.com/office/drawing/2014/main" id="{6CE6C3E9-E82A-BA45-BE3E-F4B9B85F8263}"/>
                  </a:ext>
                </a:extLst>
              </p:cNvPr>
              <p:cNvSpPr/>
              <p:nvPr/>
            </p:nvSpPr>
            <p:spPr>
              <a:xfrm rot="10800000">
                <a:off x="5588909" y="2607386"/>
                <a:ext cx="393710" cy="247149"/>
              </a:xfrm>
              <a:prstGeom prst="homePlat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001CE16-93A3-B045-9D7B-EDF7E1DF7111}"/>
                  </a:ext>
                </a:extLst>
              </p:cNvPr>
              <p:cNvSpPr txBox="1"/>
              <p:nvPr/>
            </p:nvSpPr>
            <p:spPr>
              <a:xfrm>
                <a:off x="5619391" y="2617897"/>
                <a:ext cx="4026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ADC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709A126-5629-7340-9DF1-D7289CDB45C0}"/>
                  </a:ext>
                </a:extLst>
              </p:cNvPr>
              <p:cNvCxnSpPr/>
              <p:nvPr/>
            </p:nvCxnSpPr>
            <p:spPr>
              <a:xfrm>
                <a:off x="5990725" y="1633045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808F816-3241-EA47-B5E9-1D37E5A7157B}"/>
                  </a:ext>
                </a:extLst>
              </p:cNvPr>
              <p:cNvCxnSpPr/>
              <p:nvPr/>
            </p:nvCxnSpPr>
            <p:spPr>
              <a:xfrm>
                <a:off x="6158006" y="1745508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1D2ED9E-2E5C-8646-AAFA-38668AB91093}"/>
                  </a:ext>
                </a:extLst>
              </p:cNvPr>
              <p:cNvCxnSpPr/>
              <p:nvPr/>
            </p:nvCxnSpPr>
            <p:spPr>
              <a:xfrm flipH="1" flipV="1">
                <a:off x="6152012" y="1629103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FCD1F4E-19E0-7840-8238-6924E1BACB4E}"/>
                  </a:ext>
                </a:extLst>
              </p:cNvPr>
              <p:cNvCxnSpPr/>
              <p:nvPr/>
            </p:nvCxnSpPr>
            <p:spPr>
              <a:xfrm flipH="1" flipV="1">
                <a:off x="6314640" y="1625580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70843F4-0707-E64D-8D79-FA6A12198EA7}"/>
                  </a:ext>
                </a:extLst>
              </p:cNvPr>
              <p:cNvCxnSpPr/>
              <p:nvPr/>
            </p:nvCxnSpPr>
            <p:spPr>
              <a:xfrm>
                <a:off x="6317533" y="1633045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CDCDF78-27FB-8245-BAC6-AA60D5D6F745}"/>
                  </a:ext>
                </a:extLst>
              </p:cNvPr>
              <p:cNvCxnSpPr/>
              <p:nvPr/>
            </p:nvCxnSpPr>
            <p:spPr>
              <a:xfrm>
                <a:off x="6474014" y="1745508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AA132FD-52BE-8043-8B01-93A57F5DA8D8}"/>
                  </a:ext>
                </a:extLst>
              </p:cNvPr>
              <p:cNvCxnSpPr/>
              <p:nvPr/>
            </p:nvCxnSpPr>
            <p:spPr>
              <a:xfrm flipH="1" flipV="1">
                <a:off x="6473595" y="1629103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BC29822-1457-C64D-B019-D5DF9C943A6A}"/>
                  </a:ext>
                </a:extLst>
              </p:cNvPr>
              <p:cNvCxnSpPr/>
              <p:nvPr/>
            </p:nvCxnSpPr>
            <p:spPr>
              <a:xfrm flipH="1" flipV="1">
                <a:off x="6630648" y="1625580"/>
                <a:ext cx="1" cy="123397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B0C1DC3-B4AC-8949-8B40-6DE5E56B9240}"/>
                  </a:ext>
                </a:extLst>
              </p:cNvPr>
              <p:cNvCxnSpPr/>
              <p:nvPr/>
            </p:nvCxnSpPr>
            <p:spPr>
              <a:xfrm>
                <a:off x="6634009" y="1632190"/>
                <a:ext cx="15321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7AB49E6-7A79-E947-8FF7-1E78AACE98F4}"/>
                  </a:ext>
                </a:extLst>
              </p:cNvPr>
              <p:cNvCxnSpPr/>
              <p:nvPr/>
            </p:nvCxnSpPr>
            <p:spPr>
              <a:xfrm>
                <a:off x="5991717" y="268055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EA3D990-6FCE-EC45-9448-905EA276CFC0}"/>
                  </a:ext>
                </a:extLst>
              </p:cNvPr>
              <p:cNvCxnSpPr/>
              <p:nvPr/>
            </p:nvCxnSpPr>
            <p:spPr>
              <a:xfrm flipH="1">
                <a:off x="6024599" y="259209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175D62C-A7BE-5F47-AE0F-1D6C4690ADEC}"/>
                  </a:ext>
                </a:extLst>
              </p:cNvPr>
              <p:cNvCxnSpPr/>
              <p:nvPr/>
            </p:nvCxnSpPr>
            <p:spPr>
              <a:xfrm flipH="1">
                <a:off x="6055289" y="2500938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05FA51-7FAD-E643-BA9F-8CD27DF17D74}"/>
                  </a:ext>
                </a:extLst>
              </p:cNvPr>
              <p:cNvCxnSpPr/>
              <p:nvPr/>
            </p:nvCxnSpPr>
            <p:spPr>
              <a:xfrm flipH="1">
                <a:off x="6024148" y="258578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6F129B6-6F32-DB41-9BB0-64E06C4D2207}"/>
                  </a:ext>
                </a:extLst>
              </p:cNvPr>
              <p:cNvCxnSpPr/>
              <p:nvPr/>
            </p:nvCxnSpPr>
            <p:spPr>
              <a:xfrm flipH="1">
                <a:off x="6055792" y="250409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C9626B2-F4DB-524B-A79C-01B0414F95E3}"/>
                  </a:ext>
                </a:extLst>
              </p:cNvPr>
              <p:cNvCxnSpPr/>
              <p:nvPr/>
            </p:nvCxnSpPr>
            <p:spPr>
              <a:xfrm rot="10800000">
                <a:off x="6143756" y="258808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037FFD8-6060-F342-AC90-52F7A24FAED8}"/>
                  </a:ext>
                </a:extLst>
              </p:cNvPr>
              <p:cNvCxnSpPr/>
              <p:nvPr/>
            </p:nvCxnSpPr>
            <p:spPr>
              <a:xfrm rot="10800000" flipH="1">
                <a:off x="6113581" y="2498894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15EC25A-7A99-B64F-BF55-8D09B6FF6EDA}"/>
                  </a:ext>
                </a:extLst>
              </p:cNvPr>
              <p:cNvCxnSpPr/>
              <p:nvPr/>
            </p:nvCxnSpPr>
            <p:spPr>
              <a:xfrm rot="10800000" flipH="1">
                <a:off x="6082516" y="241444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DF4FD439-6E6C-D143-A861-932605712CB1}"/>
                  </a:ext>
                </a:extLst>
              </p:cNvPr>
              <p:cNvCxnSpPr/>
              <p:nvPr/>
            </p:nvCxnSpPr>
            <p:spPr>
              <a:xfrm rot="10800000" flipH="1">
                <a:off x="6144247" y="249055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E705158-7528-FE49-9A7A-0756204BAD14}"/>
                  </a:ext>
                </a:extLst>
              </p:cNvPr>
              <p:cNvCxnSpPr/>
              <p:nvPr/>
            </p:nvCxnSpPr>
            <p:spPr>
              <a:xfrm rot="10800000" flipH="1">
                <a:off x="6113627" y="2403431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9E7EEF0-2746-7841-9562-B2B6FE03BA66}"/>
                  </a:ext>
                </a:extLst>
              </p:cNvPr>
              <p:cNvCxnSpPr/>
              <p:nvPr/>
            </p:nvCxnSpPr>
            <p:spPr>
              <a:xfrm flipH="1">
                <a:off x="6084994" y="240181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2F0822A8-8EEC-C640-8F97-4E9FC977DA24}"/>
                  </a:ext>
                </a:extLst>
              </p:cNvPr>
              <p:cNvCxnSpPr/>
              <p:nvPr/>
            </p:nvCxnSpPr>
            <p:spPr>
              <a:xfrm flipH="1">
                <a:off x="6174676" y="268498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6976C64-3109-0047-9675-4810D6BFF9A6}"/>
                  </a:ext>
                </a:extLst>
              </p:cNvPr>
              <p:cNvCxnSpPr/>
              <p:nvPr/>
            </p:nvCxnSpPr>
            <p:spPr>
              <a:xfrm flipH="1">
                <a:off x="6175599" y="258849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06AE8CBD-9414-AE42-A0A1-7066641DAAAE}"/>
                  </a:ext>
                </a:extLst>
              </p:cNvPr>
              <p:cNvCxnSpPr/>
              <p:nvPr/>
            </p:nvCxnSpPr>
            <p:spPr>
              <a:xfrm flipH="1">
                <a:off x="6206041" y="268274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107ABB57-773D-1D41-8243-083A2362CF05}"/>
                  </a:ext>
                </a:extLst>
              </p:cNvPr>
              <p:cNvCxnSpPr/>
              <p:nvPr/>
            </p:nvCxnSpPr>
            <p:spPr>
              <a:xfrm rot="10800000">
                <a:off x="6385843" y="2799798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C50DB3B-9C1F-2D45-AD31-4B0A1A5D1DAA}"/>
                  </a:ext>
                </a:extLst>
              </p:cNvPr>
              <p:cNvCxnSpPr/>
              <p:nvPr/>
            </p:nvCxnSpPr>
            <p:spPr>
              <a:xfrm rot="10800000" flipH="1">
                <a:off x="6354345" y="288825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CA7287E4-40D1-AE47-8248-81087D4DA594}"/>
                  </a:ext>
                </a:extLst>
              </p:cNvPr>
              <p:cNvCxnSpPr/>
              <p:nvPr/>
            </p:nvCxnSpPr>
            <p:spPr>
              <a:xfrm rot="10800000" flipH="1">
                <a:off x="6323655" y="2979415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4EC12C5-BE61-E244-BB46-13EC066D0F56}"/>
                  </a:ext>
                </a:extLst>
              </p:cNvPr>
              <p:cNvCxnSpPr/>
              <p:nvPr/>
            </p:nvCxnSpPr>
            <p:spPr>
              <a:xfrm rot="10800000" flipH="1">
                <a:off x="6386492" y="279703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DD6D096-AC94-2E45-8B63-5252BFDF927B}"/>
                  </a:ext>
                </a:extLst>
              </p:cNvPr>
              <p:cNvCxnSpPr/>
              <p:nvPr/>
            </p:nvCxnSpPr>
            <p:spPr>
              <a:xfrm rot="10800000" flipH="1">
                <a:off x="6354848" y="287872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43318B7-5C64-C543-954E-8B3C59D8E0DA}"/>
                  </a:ext>
                </a:extLst>
              </p:cNvPr>
              <p:cNvCxnSpPr/>
              <p:nvPr/>
            </p:nvCxnSpPr>
            <p:spPr>
              <a:xfrm>
                <a:off x="6233803" y="2883588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BEC6647-3CF4-F94B-A23F-68222DB6DF8B}"/>
                  </a:ext>
                </a:extLst>
              </p:cNvPr>
              <p:cNvCxnSpPr/>
              <p:nvPr/>
            </p:nvCxnSpPr>
            <p:spPr>
              <a:xfrm flipH="1">
                <a:off x="6265361" y="2972779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474CD29-C88C-C94C-BFAF-E559EFD0C203}"/>
                  </a:ext>
                </a:extLst>
              </p:cNvPr>
              <p:cNvCxnSpPr/>
              <p:nvPr/>
            </p:nvCxnSpPr>
            <p:spPr>
              <a:xfrm flipH="1">
                <a:off x="6296428" y="305660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7AD3FDF-D618-F54E-A8F0-E64444DF41F4}"/>
                  </a:ext>
                </a:extLst>
              </p:cNvPr>
              <p:cNvCxnSpPr/>
              <p:nvPr/>
            </p:nvCxnSpPr>
            <p:spPr>
              <a:xfrm flipH="1">
                <a:off x="6266392" y="288358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48B0E75E-99DD-974F-8FA3-86957135D171}"/>
                  </a:ext>
                </a:extLst>
              </p:cNvPr>
              <p:cNvCxnSpPr/>
              <p:nvPr/>
            </p:nvCxnSpPr>
            <p:spPr>
              <a:xfrm flipH="1">
                <a:off x="6297014" y="2970710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52999E6-A306-CB4F-9FDE-4EBF50D5FFB4}"/>
                  </a:ext>
                </a:extLst>
              </p:cNvPr>
              <p:cNvCxnSpPr/>
              <p:nvPr/>
            </p:nvCxnSpPr>
            <p:spPr>
              <a:xfrm rot="10800000" flipH="1">
                <a:off x="6325646" y="297378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AD6E53D-2196-C64D-9F4C-C592B2910059}"/>
                  </a:ext>
                </a:extLst>
              </p:cNvPr>
              <p:cNvCxnSpPr/>
              <p:nvPr/>
            </p:nvCxnSpPr>
            <p:spPr>
              <a:xfrm rot="10800000" flipH="1">
                <a:off x="6204266" y="278668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91AA44C-E864-0A4E-B88E-77DA1558B28D}"/>
                  </a:ext>
                </a:extLst>
              </p:cNvPr>
              <p:cNvCxnSpPr/>
              <p:nvPr/>
            </p:nvCxnSpPr>
            <p:spPr>
              <a:xfrm rot="10800000" flipH="1">
                <a:off x="6235040" y="278564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5BDE518-2B7C-FF4C-80D4-5574E8D2A2A8}"/>
                  </a:ext>
                </a:extLst>
              </p:cNvPr>
              <p:cNvCxnSpPr/>
              <p:nvPr/>
            </p:nvCxnSpPr>
            <p:spPr>
              <a:xfrm>
                <a:off x="6412415" y="2698939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2338C0B-CA8B-3841-9376-CFB444425295}"/>
                  </a:ext>
                </a:extLst>
              </p:cNvPr>
              <p:cNvCxnSpPr/>
              <p:nvPr/>
            </p:nvCxnSpPr>
            <p:spPr>
              <a:xfrm flipH="1">
                <a:off x="6445298" y="2610480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9E55172-89DE-CF4C-99BA-C9EEA10D843C}"/>
                  </a:ext>
                </a:extLst>
              </p:cNvPr>
              <p:cNvCxnSpPr/>
              <p:nvPr/>
            </p:nvCxnSpPr>
            <p:spPr>
              <a:xfrm flipH="1">
                <a:off x="6474390" y="2519321"/>
                <a:ext cx="35157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2D2455D-2CC4-8444-8BB6-06FE22C05C2E}"/>
                  </a:ext>
                </a:extLst>
              </p:cNvPr>
              <p:cNvCxnSpPr/>
              <p:nvPr/>
            </p:nvCxnSpPr>
            <p:spPr>
              <a:xfrm flipH="1">
                <a:off x="6444847" y="2604171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A951FAC-832E-B240-B59B-A07544CE5225}"/>
                  </a:ext>
                </a:extLst>
              </p:cNvPr>
              <p:cNvCxnSpPr/>
              <p:nvPr/>
            </p:nvCxnSpPr>
            <p:spPr>
              <a:xfrm flipH="1">
                <a:off x="6476491" y="2522476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2820C6C-5DBE-B54D-BF74-2806BF33FE9F}"/>
                  </a:ext>
                </a:extLst>
              </p:cNvPr>
              <p:cNvCxnSpPr/>
              <p:nvPr/>
            </p:nvCxnSpPr>
            <p:spPr>
              <a:xfrm rot="10800000">
                <a:off x="6564455" y="2603576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14AF98E-BCA5-9744-8803-91279F282848}"/>
                  </a:ext>
                </a:extLst>
              </p:cNvPr>
              <p:cNvCxnSpPr/>
              <p:nvPr/>
            </p:nvCxnSpPr>
            <p:spPr>
              <a:xfrm rot="10800000" flipH="1">
                <a:off x="6534280" y="2514384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8244F960-6B2A-F744-86E7-DDE48A6650FC}"/>
                  </a:ext>
                </a:extLst>
              </p:cNvPr>
              <p:cNvCxnSpPr/>
              <p:nvPr/>
            </p:nvCxnSpPr>
            <p:spPr>
              <a:xfrm rot="10800000" flipH="1">
                <a:off x="6503214" y="2430686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F5FD274-1A01-004E-BBF7-B8AEEB773BD6}"/>
                  </a:ext>
                </a:extLst>
              </p:cNvPr>
              <p:cNvCxnSpPr/>
              <p:nvPr/>
            </p:nvCxnSpPr>
            <p:spPr>
              <a:xfrm rot="10800000" flipH="1">
                <a:off x="6564946" y="250604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5AA5DCF-CE81-3F4F-AE7B-7265C8B80430}"/>
                  </a:ext>
                </a:extLst>
              </p:cNvPr>
              <p:cNvCxnSpPr/>
              <p:nvPr/>
            </p:nvCxnSpPr>
            <p:spPr>
              <a:xfrm rot="10800000" flipH="1">
                <a:off x="6534325" y="241892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3E2FE5F-CA51-FF42-A38B-3925809B4411}"/>
                  </a:ext>
                </a:extLst>
              </p:cNvPr>
              <p:cNvCxnSpPr/>
              <p:nvPr/>
            </p:nvCxnSpPr>
            <p:spPr>
              <a:xfrm flipH="1">
                <a:off x="6505693" y="242020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AB0B45B-C426-D04F-9600-D881A2839859}"/>
                  </a:ext>
                </a:extLst>
              </p:cNvPr>
              <p:cNvCxnSpPr/>
              <p:nvPr/>
            </p:nvCxnSpPr>
            <p:spPr>
              <a:xfrm flipH="1">
                <a:off x="6595375" y="270047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C53B03F-D332-6F4A-A275-3BB27777F734}"/>
                  </a:ext>
                </a:extLst>
              </p:cNvPr>
              <p:cNvCxnSpPr/>
              <p:nvPr/>
            </p:nvCxnSpPr>
            <p:spPr>
              <a:xfrm flipH="1">
                <a:off x="6596298" y="2603983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AF55B7B-7D80-2441-B840-6C289A8597A0}"/>
                  </a:ext>
                </a:extLst>
              </p:cNvPr>
              <p:cNvCxnSpPr/>
              <p:nvPr/>
            </p:nvCxnSpPr>
            <p:spPr>
              <a:xfrm flipH="1">
                <a:off x="6622806" y="2698238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E45533F-E5C5-6E44-8D1B-8C5708BCC520}"/>
                  </a:ext>
                </a:extLst>
              </p:cNvPr>
              <p:cNvCxnSpPr/>
              <p:nvPr/>
            </p:nvCxnSpPr>
            <p:spPr>
              <a:xfrm rot="10800000">
                <a:off x="6802607" y="2800861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16B0DEDD-DA83-9A42-A2EA-F12FA01EBE20}"/>
                  </a:ext>
                </a:extLst>
              </p:cNvPr>
              <p:cNvCxnSpPr/>
              <p:nvPr/>
            </p:nvCxnSpPr>
            <p:spPr>
              <a:xfrm rot="10800000" flipH="1">
                <a:off x="6771110" y="2889320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C9830828-76E3-CE4C-86AC-26EB46706494}"/>
                  </a:ext>
                </a:extLst>
              </p:cNvPr>
              <p:cNvCxnSpPr/>
              <p:nvPr/>
            </p:nvCxnSpPr>
            <p:spPr>
              <a:xfrm rot="10800000" flipH="1">
                <a:off x="6740419" y="2980478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0434F19-6D6B-6C4C-9E75-900F85FDE1BF}"/>
                  </a:ext>
                </a:extLst>
              </p:cNvPr>
              <p:cNvCxnSpPr/>
              <p:nvPr/>
            </p:nvCxnSpPr>
            <p:spPr>
              <a:xfrm rot="10800000" flipH="1">
                <a:off x="6803257" y="279809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209FE5E-66C6-7A43-8BB0-7AF7654EBC7A}"/>
                  </a:ext>
                </a:extLst>
              </p:cNvPr>
              <p:cNvCxnSpPr/>
              <p:nvPr/>
            </p:nvCxnSpPr>
            <p:spPr>
              <a:xfrm rot="10800000" flipH="1">
                <a:off x="6771613" y="2879792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7517F73D-83BC-8745-8369-A5C813AE1303}"/>
                  </a:ext>
                </a:extLst>
              </p:cNvPr>
              <p:cNvCxnSpPr/>
              <p:nvPr/>
            </p:nvCxnSpPr>
            <p:spPr>
              <a:xfrm>
                <a:off x="6650568" y="2891864"/>
                <a:ext cx="33345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2CB7D618-137E-6749-A35C-DE4107DECC8C}"/>
                  </a:ext>
                </a:extLst>
              </p:cNvPr>
              <p:cNvCxnSpPr/>
              <p:nvPr/>
            </p:nvCxnSpPr>
            <p:spPr>
              <a:xfrm flipH="1">
                <a:off x="6682127" y="2981057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A512BAF-6B0E-F243-A24F-E6E865418B24}"/>
                  </a:ext>
                </a:extLst>
              </p:cNvPr>
              <p:cNvCxnSpPr/>
              <p:nvPr/>
            </p:nvCxnSpPr>
            <p:spPr>
              <a:xfrm flipH="1">
                <a:off x="6713193" y="306488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34581751-DAA5-0E4D-9EB5-488858ADAA2B}"/>
                  </a:ext>
                </a:extLst>
              </p:cNvPr>
              <p:cNvCxnSpPr/>
              <p:nvPr/>
            </p:nvCxnSpPr>
            <p:spPr>
              <a:xfrm flipH="1">
                <a:off x="6683157" y="2891864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CC6B47D-DDA1-924B-BF03-3A342D6EB65B}"/>
                  </a:ext>
                </a:extLst>
              </p:cNvPr>
              <p:cNvCxnSpPr/>
              <p:nvPr/>
            </p:nvCxnSpPr>
            <p:spPr>
              <a:xfrm flipH="1">
                <a:off x="6713779" y="2978987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0565FAE-63A7-8D42-B3E3-BE094AE19678}"/>
                  </a:ext>
                </a:extLst>
              </p:cNvPr>
              <p:cNvCxnSpPr/>
              <p:nvPr/>
            </p:nvCxnSpPr>
            <p:spPr>
              <a:xfrm rot="10800000" flipH="1">
                <a:off x="6742410" y="2982065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CC3D4EC-15CF-F94B-8C88-0CF689CEA943}"/>
                  </a:ext>
                </a:extLst>
              </p:cNvPr>
              <p:cNvCxnSpPr/>
              <p:nvPr/>
            </p:nvCxnSpPr>
            <p:spPr>
              <a:xfrm rot="10800000" flipH="1">
                <a:off x="6621031" y="2794963"/>
                <a:ext cx="31961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ECD0B36-AB1E-E64C-9672-005752085CEF}"/>
                  </a:ext>
                </a:extLst>
              </p:cNvPr>
              <p:cNvCxnSpPr/>
              <p:nvPr/>
            </p:nvCxnSpPr>
            <p:spPr>
              <a:xfrm rot="10800000" flipH="1">
                <a:off x="6651805" y="2793926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77AC870-A75A-434F-8E62-846E1187DE36}"/>
                  </a:ext>
                </a:extLst>
              </p:cNvPr>
              <p:cNvCxnSpPr/>
              <p:nvPr/>
            </p:nvCxnSpPr>
            <p:spPr>
              <a:xfrm flipH="1">
                <a:off x="6416779" y="2701279"/>
                <a:ext cx="262" cy="9753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D8F46E1-27EF-CF4A-B9F4-6F57E6DDF174}"/>
                  </a:ext>
                </a:extLst>
              </p:cNvPr>
              <p:cNvCxnSpPr/>
              <p:nvPr/>
            </p:nvCxnSpPr>
            <p:spPr>
              <a:xfrm>
                <a:off x="5983782" y="2035137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07B263-B359-1841-9B38-84176DCDD3E1}"/>
                  </a:ext>
                </a:extLst>
              </p:cNvPr>
              <p:cNvCxnSpPr/>
              <p:nvPr/>
            </p:nvCxnSpPr>
            <p:spPr>
              <a:xfrm flipH="1">
                <a:off x="6054267" y="1928102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C50A432-EE23-4D4D-85EB-607905F8FF17}"/>
                  </a:ext>
                </a:extLst>
              </p:cNvPr>
              <p:cNvCxnSpPr/>
              <p:nvPr/>
            </p:nvCxnSpPr>
            <p:spPr>
              <a:xfrm flipH="1">
                <a:off x="6123524" y="2042357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D8880955-05AF-5543-902B-BFBBEF3BF27C}"/>
                  </a:ext>
                </a:extLst>
              </p:cNvPr>
              <p:cNvCxnSpPr/>
              <p:nvPr/>
            </p:nvCxnSpPr>
            <p:spPr>
              <a:xfrm flipH="1">
                <a:off x="6053301" y="1920470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8691DA5-523A-7348-990E-8521AEC44CCA}"/>
                  </a:ext>
                </a:extLst>
              </p:cNvPr>
              <p:cNvCxnSpPr/>
              <p:nvPr/>
            </p:nvCxnSpPr>
            <p:spPr>
              <a:xfrm flipH="1">
                <a:off x="6125502" y="1925599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49F324E9-FB3A-5A41-A7AA-1B6626E7B910}"/>
                  </a:ext>
                </a:extLst>
              </p:cNvPr>
              <p:cNvCxnSpPr/>
              <p:nvPr/>
            </p:nvCxnSpPr>
            <p:spPr>
              <a:xfrm rot="10800000">
                <a:off x="6315766" y="2167162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EBF1317-E8A3-6044-8E58-33DD296B2BD7}"/>
                  </a:ext>
                </a:extLst>
              </p:cNvPr>
              <p:cNvCxnSpPr/>
              <p:nvPr/>
            </p:nvCxnSpPr>
            <p:spPr>
              <a:xfrm rot="10800000" flipH="1">
                <a:off x="6250889" y="2274196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A36E59A-F0FE-6747-B3EE-EA9D14AE9C89}"/>
                  </a:ext>
                </a:extLst>
              </p:cNvPr>
              <p:cNvCxnSpPr/>
              <p:nvPr/>
            </p:nvCxnSpPr>
            <p:spPr>
              <a:xfrm rot="10800000" flipH="1">
                <a:off x="6184295" y="2159941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D75765D-DB71-7642-A0D9-50B28FE089E2}"/>
                  </a:ext>
                </a:extLst>
              </p:cNvPr>
              <p:cNvCxnSpPr/>
              <p:nvPr/>
            </p:nvCxnSpPr>
            <p:spPr>
              <a:xfrm rot="10800000" flipH="1">
                <a:off x="6316624" y="216381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FA8AF355-76EE-FA45-949D-DC6E929C29C7}"/>
                  </a:ext>
                </a:extLst>
              </p:cNvPr>
              <p:cNvCxnSpPr/>
              <p:nvPr/>
            </p:nvCxnSpPr>
            <p:spPr>
              <a:xfrm rot="10800000" flipH="1">
                <a:off x="6250986" y="2158687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B35D0E0-623C-8D48-AEB8-C4C85A97975E}"/>
                  </a:ext>
                </a:extLst>
              </p:cNvPr>
              <p:cNvCxnSpPr/>
              <p:nvPr/>
            </p:nvCxnSpPr>
            <p:spPr>
              <a:xfrm flipH="1">
                <a:off x="6186762" y="204554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2FB89832-1242-2247-8529-4F4BB1160414}"/>
                  </a:ext>
                </a:extLst>
              </p:cNvPr>
              <p:cNvCxnSpPr/>
              <p:nvPr/>
            </p:nvCxnSpPr>
            <p:spPr>
              <a:xfrm>
                <a:off x="6381168" y="2050103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E041E57-A7CA-6546-9241-CBD4FE2138DA}"/>
                  </a:ext>
                </a:extLst>
              </p:cNvPr>
              <p:cNvCxnSpPr/>
              <p:nvPr/>
            </p:nvCxnSpPr>
            <p:spPr>
              <a:xfrm flipH="1">
                <a:off x="6455649" y="1948967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753E9DE-D4AA-974A-B09F-999641E63C9D}"/>
                  </a:ext>
                </a:extLst>
              </p:cNvPr>
              <p:cNvCxnSpPr/>
              <p:nvPr/>
            </p:nvCxnSpPr>
            <p:spPr>
              <a:xfrm flipH="1">
                <a:off x="6520910" y="2063221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1AAC9118-FFC4-E54A-9172-093C89633FC2}"/>
                  </a:ext>
                </a:extLst>
              </p:cNvPr>
              <p:cNvCxnSpPr/>
              <p:nvPr/>
            </p:nvCxnSpPr>
            <p:spPr>
              <a:xfrm flipH="1">
                <a:off x="6454683" y="1941335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658E1AF-DADD-AE4D-8D58-43BAE84D0911}"/>
                  </a:ext>
                </a:extLst>
              </p:cNvPr>
              <p:cNvCxnSpPr/>
              <p:nvPr/>
            </p:nvCxnSpPr>
            <p:spPr>
              <a:xfrm flipH="1">
                <a:off x="6522888" y="1946463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A4AEE86-ED6D-9D47-9E2C-203654ED4209}"/>
                  </a:ext>
                </a:extLst>
              </p:cNvPr>
              <p:cNvCxnSpPr/>
              <p:nvPr/>
            </p:nvCxnSpPr>
            <p:spPr>
              <a:xfrm flipH="1">
                <a:off x="6584148" y="2062559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122D0140-760F-D94B-BC8B-D5458C073615}"/>
                  </a:ext>
                </a:extLst>
              </p:cNvPr>
              <p:cNvCxnSpPr/>
              <p:nvPr/>
            </p:nvCxnSpPr>
            <p:spPr>
              <a:xfrm flipH="1">
                <a:off x="6384811" y="2055046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BDDA468-560A-5743-AF69-977470575591}"/>
                  </a:ext>
                </a:extLst>
              </p:cNvPr>
              <p:cNvCxnSpPr/>
              <p:nvPr/>
            </p:nvCxnSpPr>
            <p:spPr>
              <a:xfrm rot="10800000">
                <a:off x="6713105" y="2180159"/>
                <a:ext cx="7147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0CB6DF23-83B3-F64D-8CF4-182A28A58FC2}"/>
                  </a:ext>
                </a:extLst>
              </p:cNvPr>
              <p:cNvCxnSpPr/>
              <p:nvPr/>
            </p:nvCxnSpPr>
            <p:spPr>
              <a:xfrm rot="10800000" flipH="1">
                <a:off x="6648227" y="2287193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29A96B3-0A3B-1645-812D-6DED39DA574B}"/>
                  </a:ext>
                </a:extLst>
              </p:cNvPr>
              <p:cNvCxnSpPr/>
              <p:nvPr/>
            </p:nvCxnSpPr>
            <p:spPr>
              <a:xfrm rot="10800000" flipH="1">
                <a:off x="6581634" y="2172939"/>
                <a:ext cx="68510" cy="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32F0B93-1765-A242-9588-04C22D623BC2}"/>
                  </a:ext>
                </a:extLst>
              </p:cNvPr>
              <p:cNvCxnSpPr/>
              <p:nvPr/>
            </p:nvCxnSpPr>
            <p:spPr>
              <a:xfrm rot="10800000" flipH="1">
                <a:off x="6713963" y="2176814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8B21E3E-5EAB-D843-A982-26ABC2D48FA5}"/>
                  </a:ext>
                </a:extLst>
              </p:cNvPr>
              <p:cNvCxnSpPr/>
              <p:nvPr/>
            </p:nvCxnSpPr>
            <p:spPr>
              <a:xfrm rot="10800000" flipH="1">
                <a:off x="6648325" y="2171684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0C1ED6D2-C687-0E42-A876-678B6D292FC1}"/>
                  </a:ext>
                </a:extLst>
              </p:cNvPr>
              <p:cNvCxnSpPr/>
              <p:nvPr/>
            </p:nvCxnSpPr>
            <p:spPr>
              <a:xfrm rot="10800000" flipH="1">
                <a:off x="6780069" y="2063818"/>
                <a:ext cx="564" cy="11801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3E778D55-D3A8-AD43-AD08-17F6B9FDA7AA}"/>
                  </a:ext>
                </a:extLst>
              </p:cNvPr>
              <p:cNvSpPr txBox="1"/>
              <p:nvPr/>
            </p:nvSpPr>
            <p:spPr>
              <a:xfrm>
                <a:off x="6877831" y="1265172"/>
                <a:ext cx="58221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u="sng" dirty="0"/>
                  <a:t>ex.</a:t>
                </a:r>
              </a:p>
              <a:p>
                <a:r>
                  <a:rPr lang="en-US" sz="1400" dirty="0"/>
                  <a:t>1 bit</a:t>
                </a:r>
              </a:p>
              <a:p>
                <a:endParaRPr lang="en-US" sz="1400" dirty="0"/>
              </a:p>
              <a:p>
                <a:endParaRPr lang="en-US" sz="600" dirty="0"/>
              </a:p>
              <a:p>
                <a:r>
                  <a:rPr lang="en-US" sz="1400" dirty="0"/>
                  <a:t>2 bits</a:t>
                </a:r>
              </a:p>
              <a:p>
                <a:endParaRPr lang="en-US" sz="1400" dirty="0"/>
              </a:p>
              <a:p>
                <a:endParaRPr lang="en-US" sz="1000" dirty="0"/>
              </a:p>
              <a:p>
                <a:r>
                  <a:rPr lang="en-US" sz="1400" dirty="0"/>
                  <a:t>3 bits</a:t>
                </a:r>
              </a:p>
              <a:p>
                <a:endParaRPr lang="en-US" sz="1400" dirty="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741024-A549-434F-AD76-67F35FB34FEB}"/>
                </a:ext>
              </a:extLst>
            </p:cNvPr>
            <p:cNvSpPr txBox="1"/>
            <p:nvPr/>
          </p:nvSpPr>
          <p:spPr>
            <a:xfrm>
              <a:off x="7991631" y="3148686"/>
              <a:ext cx="30171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maintain similar quantization error over all ADCs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5CB9B8-B370-2049-BA1A-1A511A7C934F}"/>
              </a:ext>
            </a:extLst>
          </p:cNvPr>
          <p:cNvGrpSpPr/>
          <p:nvPr/>
        </p:nvGrpSpPr>
        <p:grpSpPr>
          <a:xfrm>
            <a:off x="7597212" y="3012507"/>
            <a:ext cx="2977589" cy="1404257"/>
            <a:chOff x="8122555" y="3047466"/>
            <a:chExt cx="2460817" cy="1160543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602D3B71-A529-0546-9923-C08B7F9A6A48}"/>
                </a:ext>
              </a:extLst>
            </p:cNvPr>
            <p:cNvGrpSpPr/>
            <p:nvPr/>
          </p:nvGrpSpPr>
          <p:grpSpPr>
            <a:xfrm>
              <a:off x="8122555" y="3047466"/>
              <a:ext cx="2460817" cy="1160543"/>
              <a:chOff x="2656939" y="3764753"/>
              <a:chExt cx="6987653" cy="2574055"/>
            </a:xfrm>
          </p:grpSpPr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22742023-0B75-2C4D-A010-368C6021A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198" t="31258" r="-1" b="33922"/>
              <a:stretch/>
            </p:blipFill>
            <p:spPr>
              <a:xfrm>
                <a:off x="2743373" y="3764753"/>
                <a:ext cx="6901219" cy="2529655"/>
              </a:xfrm>
              <a:prstGeom prst="rect">
                <a:avLst/>
              </a:prstGeom>
            </p:spPr>
          </p:pic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8512A1BE-85D2-2943-A07A-231619D20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8448">
                <a:off x="6261518" y="5995306"/>
                <a:ext cx="1354922" cy="343502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620575AE-2D4B-254E-B4AF-5305DF2EC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542784">
                <a:off x="2656939" y="6015490"/>
                <a:ext cx="1206513" cy="252344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C0B94393-5106-4B41-B03D-A5CB4689C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3243" y="4577389"/>
                <a:ext cx="542634" cy="992908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5AA9BAAE-7EDB-DE44-8A87-08978C8F126D}"/>
                </a:ext>
              </a:extLst>
            </p:cNvPr>
            <p:cNvGrpSpPr/>
            <p:nvPr/>
          </p:nvGrpSpPr>
          <p:grpSpPr>
            <a:xfrm>
              <a:off x="8777444" y="3221334"/>
              <a:ext cx="1053305" cy="660825"/>
              <a:chOff x="4539194" y="3746876"/>
              <a:chExt cx="3636290" cy="1885410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9A9D61BA-12BA-C744-9FDE-E5CE29F22881}"/>
                  </a:ext>
                </a:extLst>
              </p:cNvPr>
              <p:cNvSpPr/>
              <p:nvPr/>
            </p:nvSpPr>
            <p:spPr>
              <a:xfrm>
                <a:off x="4539194" y="4892577"/>
                <a:ext cx="816156" cy="73970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1F3075B1-6904-1C49-840D-B38D4258682A}"/>
                  </a:ext>
                </a:extLst>
              </p:cNvPr>
              <p:cNvSpPr/>
              <p:nvPr/>
            </p:nvSpPr>
            <p:spPr>
              <a:xfrm>
                <a:off x="5858436" y="4814075"/>
                <a:ext cx="613190" cy="55575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5402D38-32C7-7A48-8685-6F2C55106E06}"/>
                  </a:ext>
                </a:extLst>
              </p:cNvPr>
              <p:cNvSpPr/>
              <p:nvPr/>
            </p:nvSpPr>
            <p:spPr>
              <a:xfrm>
                <a:off x="6559476" y="4589955"/>
                <a:ext cx="613190" cy="55575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5E2A1BBC-3580-E040-B8F5-0EA3ECCF715D}"/>
                  </a:ext>
                </a:extLst>
              </p:cNvPr>
              <p:cNvCxnSpPr>
                <a:cxnSpLocks/>
                <a:stCxn id="200" idx="1"/>
              </p:cNvCxnSpPr>
              <p:nvPr/>
            </p:nvCxnSpPr>
            <p:spPr>
              <a:xfrm flipH="1">
                <a:off x="5152669" y="3992237"/>
                <a:ext cx="1605179" cy="84339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>
                <a:extLst>
                  <a:ext uri="{FF2B5EF4-FFF2-40B4-BE49-F238E27FC236}">
                    <a16:creationId xmlns:a16="http://schemas.microsoft.com/office/drawing/2014/main" id="{F2F80A4F-E4D7-894F-8CC7-25FEFE3AAE49}"/>
                  </a:ext>
                </a:extLst>
              </p:cNvPr>
              <p:cNvCxnSpPr>
                <a:cxnSpLocks/>
                <a:stCxn id="200" idx="1"/>
              </p:cNvCxnSpPr>
              <p:nvPr/>
            </p:nvCxnSpPr>
            <p:spPr>
              <a:xfrm flipH="1">
                <a:off x="6229831" y="3992237"/>
                <a:ext cx="528017" cy="76942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696F91F1-D3DD-3444-A981-A3B137273517}"/>
                  </a:ext>
                </a:extLst>
              </p:cNvPr>
              <p:cNvCxnSpPr>
                <a:cxnSpLocks/>
                <a:stCxn id="200" idx="1"/>
              </p:cNvCxnSpPr>
              <p:nvPr/>
            </p:nvCxnSpPr>
            <p:spPr>
              <a:xfrm>
                <a:off x="6757848" y="3992237"/>
                <a:ext cx="32916" cy="5776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11EF0EF0-F537-3F45-A934-AA1DB2E959DC}"/>
                  </a:ext>
                </a:extLst>
              </p:cNvPr>
              <p:cNvSpPr txBox="1"/>
              <p:nvPr/>
            </p:nvSpPr>
            <p:spPr>
              <a:xfrm>
                <a:off x="6757848" y="3746876"/>
                <a:ext cx="1417636" cy="490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path gains</a:t>
                </a: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67D224EE-40B5-F045-9ED6-7805E0EA9FF5}"/>
              </a:ext>
            </a:extLst>
          </p:cNvPr>
          <p:cNvGrpSpPr/>
          <p:nvPr/>
        </p:nvGrpSpPr>
        <p:grpSpPr>
          <a:xfrm>
            <a:off x="7243255" y="672608"/>
            <a:ext cx="3569794" cy="2247704"/>
            <a:chOff x="548931" y="1291555"/>
            <a:chExt cx="4472756" cy="2963675"/>
          </a:xfrm>
        </p:grpSpPr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ED6D3F3B-B837-3644-886F-14350C246DA7}"/>
                </a:ext>
              </a:extLst>
            </p:cNvPr>
            <p:cNvSpPr/>
            <p:nvPr/>
          </p:nvSpPr>
          <p:spPr>
            <a:xfrm>
              <a:off x="3986228" y="1894913"/>
              <a:ext cx="940726" cy="2195365"/>
            </a:xfrm>
            <a:prstGeom prst="roundRect">
              <a:avLst>
                <a:gd name="adj" fmla="val 6438"/>
              </a:avLst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C276FC76-C0F4-924C-ADB6-7D989C7966B3}"/>
                </a:ext>
              </a:extLst>
            </p:cNvPr>
            <p:cNvSpPr/>
            <p:nvPr/>
          </p:nvSpPr>
          <p:spPr>
            <a:xfrm>
              <a:off x="2554858" y="20054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204" name="Rounded Rectangle 203">
              <a:extLst>
                <a:ext uri="{FF2B5EF4-FFF2-40B4-BE49-F238E27FC236}">
                  <a16:creationId xmlns:a16="http://schemas.microsoft.com/office/drawing/2014/main" id="{585A4FF4-1277-0247-A0DF-AE388F97FAA7}"/>
                </a:ext>
              </a:extLst>
            </p:cNvPr>
            <p:cNvSpPr/>
            <p:nvPr/>
          </p:nvSpPr>
          <p:spPr>
            <a:xfrm>
              <a:off x="2558403" y="34676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0B72BA45-40E1-7A4C-955E-A8B8C8D1B773}"/>
                </a:ext>
              </a:extLst>
            </p:cNvPr>
            <p:cNvSpPr txBox="1"/>
            <p:nvPr/>
          </p:nvSpPr>
          <p:spPr>
            <a:xfrm>
              <a:off x="3923576" y="2494032"/>
              <a:ext cx="1098111" cy="54784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Baseband</a:t>
              </a:r>
            </a:p>
            <a:p>
              <a:pPr algn="ctr"/>
              <a:r>
                <a:rPr lang="en-US" sz="1050" dirty="0"/>
                <a:t>Combiner</a:t>
              </a:r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249794E2-3432-8C42-8A9F-9C1DC636BABB}"/>
                </a:ext>
              </a:extLst>
            </p:cNvPr>
            <p:cNvCxnSpPr/>
            <p:nvPr/>
          </p:nvCxnSpPr>
          <p:spPr>
            <a:xfrm>
              <a:off x="3126028" y="2206361"/>
              <a:ext cx="195504" cy="1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B785DE01-CCFA-0C44-ABA3-374B2AD0E92D}"/>
                </a:ext>
              </a:extLst>
            </p:cNvPr>
            <p:cNvCxnSpPr/>
            <p:nvPr/>
          </p:nvCxnSpPr>
          <p:spPr>
            <a:xfrm>
              <a:off x="3129575" y="3668560"/>
              <a:ext cx="183373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ounded Rectangle 207">
              <a:extLst>
                <a:ext uri="{FF2B5EF4-FFF2-40B4-BE49-F238E27FC236}">
                  <a16:creationId xmlns:a16="http://schemas.microsoft.com/office/drawing/2014/main" id="{B55726E7-6B34-784B-8475-0EE701DBC5CB}"/>
                </a:ext>
              </a:extLst>
            </p:cNvPr>
            <p:cNvSpPr/>
            <p:nvPr/>
          </p:nvSpPr>
          <p:spPr>
            <a:xfrm>
              <a:off x="2554955" y="2451297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A1FDD2AA-9DF7-A747-B5D7-9D67DDDBA809}"/>
                </a:ext>
              </a:extLst>
            </p:cNvPr>
            <p:cNvCxnSpPr/>
            <p:nvPr/>
          </p:nvCxnSpPr>
          <p:spPr>
            <a:xfrm>
              <a:off x="3791999" y="2262231"/>
              <a:ext cx="1942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4AD1DE86-DEAB-554D-8B3D-A6CED7278310}"/>
                </a:ext>
              </a:extLst>
            </p:cNvPr>
            <p:cNvCxnSpPr/>
            <p:nvPr/>
          </p:nvCxnSpPr>
          <p:spPr>
            <a:xfrm flipV="1">
              <a:off x="3126127" y="2648563"/>
              <a:ext cx="178905" cy="3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A4A1EA30-E42A-3B49-BB42-687A067DD13B}"/>
                </a:ext>
              </a:extLst>
            </p:cNvPr>
            <p:cNvCxnSpPr/>
            <p:nvPr/>
          </p:nvCxnSpPr>
          <p:spPr>
            <a:xfrm>
              <a:off x="3775500" y="2710135"/>
              <a:ext cx="219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54BE2FE1-E8ED-6A43-A6ED-824AD8562631}"/>
                </a:ext>
              </a:extLst>
            </p:cNvPr>
            <p:cNvCxnSpPr/>
            <p:nvPr/>
          </p:nvCxnSpPr>
          <p:spPr>
            <a:xfrm>
              <a:off x="3783889" y="3732895"/>
              <a:ext cx="2110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Pentagon 212">
              <a:extLst>
                <a:ext uri="{FF2B5EF4-FFF2-40B4-BE49-F238E27FC236}">
                  <a16:creationId xmlns:a16="http://schemas.microsoft.com/office/drawing/2014/main" id="{E5EBF002-D10E-FA4C-861B-D05E3F1EB613}"/>
                </a:ext>
              </a:extLst>
            </p:cNvPr>
            <p:cNvSpPr/>
            <p:nvPr/>
          </p:nvSpPr>
          <p:spPr>
            <a:xfrm flipH="1">
              <a:off x="3344998" y="208862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</a:t>
              </a:r>
            </a:p>
          </p:txBody>
        </p:sp>
        <p:sp>
          <p:nvSpPr>
            <p:cNvPr id="214" name="Pentagon 213">
              <a:extLst>
                <a:ext uri="{FF2B5EF4-FFF2-40B4-BE49-F238E27FC236}">
                  <a16:creationId xmlns:a16="http://schemas.microsoft.com/office/drawing/2014/main" id="{E7DD4617-AB09-F946-95B0-C0BB0BA299DB}"/>
                </a:ext>
              </a:extLst>
            </p:cNvPr>
            <p:cNvSpPr/>
            <p:nvPr/>
          </p:nvSpPr>
          <p:spPr>
            <a:xfrm flipH="1">
              <a:off x="3321532" y="203288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DDD13E59-4B79-B846-BFAE-2BB15F8AFC2E}"/>
                </a:ext>
              </a:extLst>
            </p:cNvPr>
            <p:cNvSpPr txBox="1"/>
            <p:nvPr/>
          </p:nvSpPr>
          <p:spPr>
            <a:xfrm>
              <a:off x="3375078" y="2075418"/>
              <a:ext cx="437897" cy="2434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216" name="Pentagon 215">
              <a:extLst>
                <a:ext uri="{FF2B5EF4-FFF2-40B4-BE49-F238E27FC236}">
                  <a16:creationId xmlns:a16="http://schemas.microsoft.com/office/drawing/2014/main" id="{B097D808-BDE9-3A4E-B1E1-9202FAAEFA08}"/>
                </a:ext>
              </a:extLst>
            </p:cNvPr>
            <p:cNvSpPr/>
            <p:nvPr/>
          </p:nvSpPr>
          <p:spPr>
            <a:xfrm flipH="1">
              <a:off x="3328497" y="2536525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</a:t>
              </a:r>
            </a:p>
          </p:txBody>
        </p:sp>
        <p:sp>
          <p:nvSpPr>
            <p:cNvPr id="217" name="Pentagon 216">
              <a:extLst>
                <a:ext uri="{FF2B5EF4-FFF2-40B4-BE49-F238E27FC236}">
                  <a16:creationId xmlns:a16="http://schemas.microsoft.com/office/drawing/2014/main" id="{9BCB0A11-47DC-554D-BD5D-0D8137ABCACE}"/>
                </a:ext>
              </a:extLst>
            </p:cNvPr>
            <p:cNvSpPr/>
            <p:nvPr/>
          </p:nvSpPr>
          <p:spPr>
            <a:xfrm flipH="1">
              <a:off x="3305032" y="2474952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A12F411C-6FE0-4841-92D2-DF83A6964EA9}"/>
                </a:ext>
              </a:extLst>
            </p:cNvPr>
            <p:cNvSpPr txBox="1"/>
            <p:nvPr/>
          </p:nvSpPr>
          <p:spPr>
            <a:xfrm>
              <a:off x="3367992" y="2533601"/>
              <a:ext cx="461968" cy="2434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219" name="Pentagon 218">
              <a:extLst>
                <a:ext uri="{FF2B5EF4-FFF2-40B4-BE49-F238E27FC236}">
                  <a16:creationId xmlns:a16="http://schemas.microsoft.com/office/drawing/2014/main" id="{BDA67B38-D993-7546-B9AE-822DDADC2CD0}"/>
                </a:ext>
              </a:extLst>
            </p:cNvPr>
            <p:cNvSpPr/>
            <p:nvPr/>
          </p:nvSpPr>
          <p:spPr>
            <a:xfrm flipH="1">
              <a:off x="3336885" y="355928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</a:t>
              </a:r>
            </a:p>
          </p:txBody>
        </p:sp>
        <p:sp>
          <p:nvSpPr>
            <p:cNvPr id="220" name="Pentagon 219">
              <a:extLst>
                <a:ext uri="{FF2B5EF4-FFF2-40B4-BE49-F238E27FC236}">
                  <a16:creationId xmlns:a16="http://schemas.microsoft.com/office/drawing/2014/main" id="{5AD38A21-19CE-CA41-AB00-7BB6E6F25B2A}"/>
                </a:ext>
              </a:extLst>
            </p:cNvPr>
            <p:cNvSpPr/>
            <p:nvPr/>
          </p:nvSpPr>
          <p:spPr>
            <a:xfrm flipH="1">
              <a:off x="3312947" y="349771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4BD48B04-132C-8944-8444-34CEE35052D0}"/>
                </a:ext>
              </a:extLst>
            </p:cNvPr>
            <p:cNvSpPr txBox="1"/>
            <p:nvPr/>
          </p:nvSpPr>
          <p:spPr>
            <a:xfrm>
              <a:off x="3381515" y="3550527"/>
              <a:ext cx="448444" cy="24348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cxnSp>
          <p:nvCxnSpPr>
            <p:cNvPr id="222" name="Elbow Connector 221">
              <a:extLst>
                <a:ext uri="{FF2B5EF4-FFF2-40B4-BE49-F238E27FC236}">
                  <a16:creationId xmlns:a16="http://schemas.microsoft.com/office/drawing/2014/main" id="{B6D51B1A-0012-844A-B5A7-8ECF68BCA305}"/>
                </a:ext>
              </a:extLst>
            </p:cNvPr>
            <p:cNvCxnSpPr/>
            <p:nvPr/>
          </p:nvCxnSpPr>
          <p:spPr>
            <a:xfrm>
              <a:off x="3126028" y="2206361"/>
              <a:ext cx="218969" cy="55870"/>
            </a:xfrm>
            <a:prstGeom prst="bentConnector3">
              <a:avLst>
                <a:gd name="adj1" fmla="val 2181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Elbow Connector 222">
              <a:extLst>
                <a:ext uri="{FF2B5EF4-FFF2-40B4-BE49-F238E27FC236}">
                  <a16:creationId xmlns:a16="http://schemas.microsoft.com/office/drawing/2014/main" id="{546A816D-BAD6-2840-868B-0CB289F98C21}"/>
                </a:ext>
              </a:extLst>
            </p:cNvPr>
            <p:cNvCxnSpPr/>
            <p:nvPr/>
          </p:nvCxnSpPr>
          <p:spPr>
            <a:xfrm>
              <a:off x="3126127" y="2652255"/>
              <a:ext cx="202370" cy="57879"/>
            </a:xfrm>
            <a:prstGeom prst="bentConnector3">
              <a:avLst>
                <a:gd name="adj1" fmla="val 2505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Elbow Connector 223">
              <a:extLst>
                <a:ext uri="{FF2B5EF4-FFF2-40B4-BE49-F238E27FC236}">
                  <a16:creationId xmlns:a16="http://schemas.microsoft.com/office/drawing/2014/main" id="{6C000C96-37A2-2D42-866D-1B1FD006E231}"/>
                </a:ext>
              </a:extLst>
            </p:cNvPr>
            <p:cNvCxnSpPr/>
            <p:nvPr/>
          </p:nvCxnSpPr>
          <p:spPr>
            <a:xfrm>
              <a:off x="3129575" y="3668560"/>
              <a:ext cx="207313" cy="64334"/>
            </a:xfrm>
            <a:prstGeom prst="bentConnector3">
              <a:avLst>
                <a:gd name="adj1" fmla="val 2294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89551044-5977-AE44-87BA-23C3ADA3C4E7}"/>
                </a:ext>
              </a:extLst>
            </p:cNvPr>
            <p:cNvCxnSpPr/>
            <p:nvPr/>
          </p:nvCxnSpPr>
          <p:spPr>
            <a:xfrm>
              <a:off x="3752034" y="2648563"/>
              <a:ext cx="2428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376758D0-08F6-B042-945B-070B15F5F34F}"/>
                </a:ext>
              </a:extLst>
            </p:cNvPr>
            <p:cNvCxnSpPr/>
            <p:nvPr/>
          </p:nvCxnSpPr>
          <p:spPr>
            <a:xfrm flipV="1">
              <a:off x="3759949" y="3668560"/>
              <a:ext cx="234966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3B907A9C-FAF1-4344-AAD3-2EB42307DFE2}"/>
                </a:ext>
              </a:extLst>
            </p:cNvPr>
            <p:cNvCxnSpPr/>
            <p:nvPr/>
          </p:nvCxnSpPr>
          <p:spPr>
            <a:xfrm flipV="1">
              <a:off x="3768534" y="2204810"/>
              <a:ext cx="217693" cy="16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A6B2DF7A-7591-9C42-AC33-E06DC0CC2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59127" y="3125127"/>
              <a:ext cx="323161" cy="157787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4E416744-FC15-A94D-A2AD-1C0E9480B24B}"/>
                </a:ext>
              </a:extLst>
            </p:cNvPr>
            <p:cNvSpPr/>
            <p:nvPr/>
          </p:nvSpPr>
          <p:spPr>
            <a:xfrm rot="5400000">
              <a:off x="2500083" y="2975525"/>
              <a:ext cx="833529" cy="308501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5A7FB2C7-BF61-C94D-AC69-AF5394879321}"/>
                </a:ext>
              </a:extLst>
            </p:cNvPr>
            <p:cNvSpPr/>
            <p:nvPr/>
          </p:nvSpPr>
          <p:spPr>
            <a:xfrm rot="5400000">
              <a:off x="3207831" y="3023311"/>
              <a:ext cx="833529" cy="31814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DC9CF77-5D72-174C-B79C-467ED31F3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2492" y="3120737"/>
              <a:ext cx="527886" cy="222234"/>
            </a:xfrm>
            <a:prstGeom prst="rect">
              <a:avLst/>
            </a:prstGeom>
          </p:spPr>
        </p:pic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98E4AED-4F1B-9846-8C81-195A630E29AE}"/>
                </a:ext>
              </a:extLst>
            </p:cNvPr>
            <p:cNvGrpSpPr/>
            <p:nvPr/>
          </p:nvGrpSpPr>
          <p:grpSpPr>
            <a:xfrm>
              <a:off x="548931" y="1489186"/>
              <a:ext cx="2016451" cy="2766044"/>
              <a:chOff x="6873383" y="-247588"/>
              <a:chExt cx="1514989" cy="2078169"/>
            </a:xfrm>
          </p:grpSpPr>
          <p:sp>
            <p:nvSpPr>
              <p:cNvPr id="237" name="Triangle 236">
                <a:extLst>
                  <a:ext uri="{FF2B5EF4-FFF2-40B4-BE49-F238E27FC236}">
                    <a16:creationId xmlns:a16="http://schemas.microsoft.com/office/drawing/2014/main" id="{E1AE01C1-F53F-7F43-A3DD-059721E82A44}"/>
                  </a:ext>
                </a:extLst>
              </p:cNvPr>
              <p:cNvSpPr/>
              <p:nvPr/>
            </p:nvSpPr>
            <p:spPr>
              <a:xfrm rot="10800000">
                <a:off x="6885657" y="-247588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238" name="Triangle 237">
                <a:extLst>
                  <a:ext uri="{FF2B5EF4-FFF2-40B4-BE49-F238E27FC236}">
                    <a16:creationId xmlns:a16="http://schemas.microsoft.com/office/drawing/2014/main" id="{C10CF31C-0F86-0E49-B382-7055A76E7390}"/>
                  </a:ext>
                </a:extLst>
              </p:cNvPr>
              <p:cNvSpPr/>
              <p:nvPr/>
            </p:nvSpPr>
            <p:spPr>
              <a:xfrm rot="10800000">
                <a:off x="6901012" y="1428275"/>
                <a:ext cx="151250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70224749-2C15-B74B-992E-52AD111BA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73383" y="962128"/>
                <a:ext cx="226214" cy="166969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240" name="Triangle 239">
                <a:extLst>
                  <a:ext uri="{FF2B5EF4-FFF2-40B4-BE49-F238E27FC236}">
                    <a16:creationId xmlns:a16="http://schemas.microsoft.com/office/drawing/2014/main" id="{574CE9E5-A764-4F47-967F-39C69E3A0E22}"/>
                  </a:ext>
                </a:extLst>
              </p:cNvPr>
              <p:cNvSpPr/>
              <p:nvPr/>
            </p:nvSpPr>
            <p:spPr>
              <a:xfrm rot="10800000">
                <a:off x="6889250" y="52189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6A0DDA37-A626-5B45-8BEC-DAF32D395524}"/>
                  </a:ext>
                </a:extLst>
              </p:cNvPr>
              <p:cNvCxnSpPr/>
              <p:nvPr/>
            </p:nvCxnSpPr>
            <p:spPr>
              <a:xfrm>
                <a:off x="8174560" y="1418633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Elbow Connector 241">
                <a:extLst>
                  <a:ext uri="{FF2B5EF4-FFF2-40B4-BE49-F238E27FC236}">
                    <a16:creationId xmlns:a16="http://schemas.microsoft.com/office/drawing/2014/main" id="{7503C528-1682-D54D-A4E3-0B0318BB940D}"/>
                  </a:ext>
                </a:extLst>
              </p:cNvPr>
              <p:cNvCxnSpPr/>
              <p:nvPr/>
            </p:nvCxnSpPr>
            <p:spPr>
              <a:xfrm rot="16200000" flipH="1">
                <a:off x="7007302" y="-135640"/>
                <a:ext cx="85135" cy="162051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Elbow Connector 242">
                <a:extLst>
                  <a:ext uri="{FF2B5EF4-FFF2-40B4-BE49-F238E27FC236}">
                    <a16:creationId xmlns:a16="http://schemas.microsoft.com/office/drawing/2014/main" id="{5A267D34-3A2B-FD4D-A0A7-E32407BA1574}"/>
                  </a:ext>
                </a:extLst>
              </p:cNvPr>
              <p:cNvCxnSpPr/>
              <p:nvPr/>
            </p:nvCxnSpPr>
            <p:spPr>
              <a:xfrm rot="16200000" flipH="1">
                <a:off x="7009717" y="165315"/>
                <a:ext cx="83896" cy="1584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D8335C10-B623-B241-AFC9-826543AB7516}"/>
                  </a:ext>
                </a:extLst>
              </p:cNvPr>
              <p:cNvSpPr/>
              <p:nvPr/>
            </p:nvSpPr>
            <p:spPr>
              <a:xfrm rot="5400000">
                <a:off x="6789198" y="711403"/>
                <a:ext cx="688866" cy="217295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245" name="Elbow Connector 244">
                <a:extLst>
                  <a:ext uri="{FF2B5EF4-FFF2-40B4-BE49-F238E27FC236}">
                    <a16:creationId xmlns:a16="http://schemas.microsoft.com/office/drawing/2014/main" id="{C5D68B37-7402-6E48-B490-FF25416E39A8}"/>
                  </a:ext>
                </a:extLst>
              </p:cNvPr>
              <p:cNvCxnSpPr/>
              <p:nvPr/>
            </p:nvCxnSpPr>
            <p:spPr>
              <a:xfrm rot="16200000" flipH="1">
                <a:off x="7009595" y="1545724"/>
                <a:ext cx="88342" cy="1542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BF32D2D5-EAB3-B04E-B489-2E9B59E3E14B}"/>
                  </a:ext>
                </a:extLst>
              </p:cNvPr>
              <p:cNvCxnSpPr/>
              <p:nvPr/>
            </p:nvCxnSpPr>
            <p:spPr>
              <a:xfrm>
                <a:off x="8216048" y="628949"/>
                <a:ext cx="172324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4F1AB97C-D05A-DF49-AF08-39E40AE1460B}"/>
                  </a:ext>
                </a:extLst>
              </p:cNvPr>
              <p:cNvCxnSpPr/>
              <p:nvPr/>
            </p:nvCxnSpPr>
            <p:spPr>
              <a:xfrm>
                <a:off x="8174560" y="262536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126252D4-BE5C-DC4E-ACD1-36360EA61AD3}"/>
                  </a:ext>
                </a:extLst>
              </p:cNvPr>
              <p:cNvGrpSpPr/>
              <p:nvPr/>
            </p:nvGrpSpPr>
            <p:grpSpPr>
              <a:xfrm>
                <a:off x="7123509" y="-196165"/>
                <a:ext cx="1091053" cy="2026746"/>
                <a:chOff x="9936782" y="1621724"/>
                <a:chExt cx="1452192" cy="2452362"/>
              </a:xfrm>
            </p:grpSpPr>
            <p:sp>
              <p:nvSpPr>
                <p:cNvPr id="249" name="Rounded Rectangle 248">
                  <a:extLst>
                    <a:ext uri="{FF2B5EF4-FFF2-40B4-BE49-F238E27FC236}">
                      <a16:creationId xmlns:a16="http://schemas.microsoft.com/office/drawing/2014/main" id="{B0E50111-D3A1-724E-8C3E-E891D4EDEC9A}"/>
                    </a:ext>
                  </a:extLst>
                </p:cNvPr>
                <p:cNvSpPr/>
                <p:nvPr/>
              </p:nvSpPr>
              <p:spPr>
                <a:xfrm>
                  <a:off x="10084465" y="1621724"/>
                  <a:ext cx="1304509" cy="2452362"/>
                </a:xfrm>
                <a:prstGeom prst="roundRect">
                  <a:avLst>
                    <a:gd name="adj" fmla="val 7264"/>
                  </a:avLst>
                </a:prstGeom>
                <a:solidFill>
                  <a:srgbClr val="0070C0">
                    <a:alpha val="7000"/>
                  </a:srgbClr>
                </a:solidFill>
                <a:ln w="19050"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209047A0-2B4E-614B-B0B8-78DB5F9A6160}"/>
                    </a:ext>
                  </a:extLst>
                </p:cNvPr>
                <p:cNvSpPr/>
                <p:nvPr/>
              </p:nvSpPr>
              <p:spPr>
                <a:xfrm>
                  <a:off x="11113400" y="2062983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</a:rPr>
                    <a:t>+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F65EBB2F-D066-604E-9FDF-160078CE7EAE}"/>
                    </a:ext>
                  </a:extLst>
                </p:cNvPr>
                <p:cNvSpPr/>
                <p:nvPr/>
              </p:nvSpPr>
              <p:spPr>
                <a:xfrm>
                  <a:off x="9946614" y="1792615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6071BD7-8368-F74A-8BFE-BE51EEFD5854}"/>
                    </a:ext>
                  </a:extLst>
                </p:cNvPr>
                <p:cNvCxnSpPr/>
                <p:nvPr/>
              </p:nvCxnSpPr>
              <p:spPr>
                <a:xfrm flipV="1">
                  <a:off x="9999650" y="1786182"/>
                  <a:ext cx="565878" cy="6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hape 111">
                  <a:extLst>
                    <a:ext uri="{FF2B5EF4-FFF2-40B4-BE49-F238E27FC236}">
                      <a16:creationId xmlns:a16="http://schemas.microsoft.com/office/drawing/2014/main" id="{9202C495-8B23-B140-B9D3-59B60AD6B2B4}"/>
                    </a:ext>
                  </a:extLst>
                </p:cNvPr>
                <p:cNvCxnSpPr/>
                <p:nvPr/>
              </p:nvCxnSpPr>
              <p:spPr>
                <a:xfrm>
                  <a:off x="10809965" y="1786182"/>
                  <a:ext cx="409507" cy="27680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Elbow Connector 253">
                  <a:extLst>
                    <a:ext uri="{FF2B5EF4-FFF2-40B4-BE49-F238E27FC236}">
                      <a16:creationId xmlns:a16="http://schemas.microsoft.com/office/drawing/2014/main" id="{F04C07C3-399B-C945-9882-B138DED77BE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70348" y="2425703"/>
                  <a:ext cx="1339041" cy="280436"/>
                </a:xfrm>
                <a:prstGeom prst="bentConnector3">
                  <a:avLst>
                    <a:gd name="adj1" fmla="val 336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082980A5-C493-504D-8138-876751625171}"/>
                    </a:ext>
                  </a:extLst>
                </p:cNvPr>
                <p:cNvCxnSpPr/>
                <p:nvPr/>
              </p:nvCxnSpPr>
              <p:spPr>
                <a:xfrm>
                  <a:off x="10274026" y="3235441"/>
                  <a:ext cx="30915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A47E3874-9947-AB42-903E-23800782B15E}"/>
                    </a:ext>
                  </a:extLst>
                </p:cNvPr>
                <p:cNvSpPr/>
                <p:nvPr/>
              </p:nvSpPr>
              <p:spPr>
                <a:xfrm>
                  <a:off x="9936782" y="2153846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995BEF01-ED34-9D4A-A9BA-45F8BBC34F74}"/>
                    </a:ext>
                  </a:extLst>
                </p:cNvPr>
                <p:cNvCxnSpPr/>
                <p:nvPr/>
              </p:nvCxnSpPr>
              <p:spPr>
                <a:xfrm>
                  <a:off x="9999650" y="2153846"/>
                  <a:ext cx="567764" cy="41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hape 152">
                  <a:extLst>
                    <a:ext uri="{FF2B5EF4-FFF2-40B4-BE49-F238E27FC236}">
                      <a16:creationId xmlns:a16="http://schemas.microsoft.com/office/drawing/2014/main" id="{F5AF8AE4-0554-EF4A-BB90-90110B0AAFC5}"/>
                    </a:ext>
                  </a:extLst>
                </p:cNvPr>
                <p:cNvCxnSpPr/>
                <p:nvPr/>
              </p:nvCxnSpPr>
              <p:spPr>
                <a:xfrm flipV="1">
                  <a:off x="10806282" y="2262244"/>
                  <a:ext cx="413190" cy="29128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0A39001E-059B-7F49-930B-6233C057B67E}"/>
                    </a:ext>
                  </a:extLst>
                </p:cNvPr>
                <p:cNvSpPr/>
                <p:nvPr/>
              </p:nvSpPr>
              <p:spPr>
                <a:xfrm>
                  <a:off x="9946614" y="3824289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77FCFD9A-1EBE-6045-9674-BC2EF2DFE1D8}"/>
                    </a:ext>
                  </a:extLst>
                </p:cNvPr>
                <p:cNvCxnSpPr/>
                <p:nvPr/>
              </p:nvCxnSpPr>
              <p:spPr>
                <a:xfrm flipV="1">
                  <a:off x="10000147" y="3924130"/>
                  <a:ext cx="578321" cy="39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Elbow Connector 260">
                  <a:extLst>
                    <a:ext uri="{FF2B5EF4-FFF2-40B4-BE49-F238E27FC236}">
                      <a16:creationId xmlns:a16="http://schemas.microsoft.com/office/drawing/2014/main" id="{8581822E-9E01-584D-B70A-276E238FE915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9578871" y="2970992"/>
                  <a:ext cx="1274077" cy="432520"/>
                </a:xfrm>
                <a:prstGeom prst="bentConnector3">
                  <a:avLst>
                    <a:gd name="adj1" fmla="val 41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D261B363-7814-984F-8ED5-EEEF0C4DFCF1}"/>
                    </a:ext>
                  </a:extLst>
                </p:cNvPr>
                <p:cNvSpPr/>
                <p:nvPr/>
              </p:nvSpPr>
              <p:spPr>
                <a:xfrm>
                  <a:off x="10565514" y="1671424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3" name="Straight Arrow Connector 262">
                  <a:extLst>
                    <a:ext uri="{FF2B5EF4-FFF2-40B4-BE49-F238E27FC236}">
                      <a16:creationId xmlns:a16="http://schemas.microsoft.com/office/drawing/2014/main" id="{E05551D1-1A89-2546-86D1-CC70C73D681D}"/>
                    </a:ext>
                  </a:extLst>
                </p:cNvPr>
                <p:cNvCxnSpPr/>
                <p:nvPr/>
              </p:nvCxnSpPr>
              <p:spPr>
                <a:xfrm flipH="1" flipV="1">
                  <a:off x="10532297" y="1644747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045EEF7-AAD7-054E-BA91-CBD5EB723E8F}"/>
                    </a:ext>
                  </a:extLst>
                </p:cNvPr>
                <p:cNvSpPr/>
                <p:nvPr/>
              </p:nvSpPr>
              <p:spPr>
                <a:xfrm>
                  <a:off x="10567399" y="2034975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5" name="Straight Arrow Connector 264">
                  <a:extLst>
                    <a:ext uri="{FF2B5EF4-FFF2-40B4-BE49-F238E27FC236}">
                      <a16:creationId xmlns:a16="http://schemas.microsoft.com/office/drawing/2014/main" id="{9B1AC3E6-31C2-F94D-A45D-226E41950EF4}"/>
                    </a:ext>
                  </a:extLst>
                </p:cNvPr>
                <p:cNvCxnSpPr/>
                <p:nvPr/>
              </p:nvCxnSpPr>
              <p:spPr>
                <a:xfrm flipH="1" flipV="1">
                  <a:off x="10534182" y="2014538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99C01EB1-E1C8-BA47-B6D9-6CCEDD7EFC94}"/>
                    </a:ext>
                  </a:extLst>
                </p:cNvPr>
                <p:cNvSpPr/>
                <p:nvPr/>
              </p:nvSpPr>
              <p:spPr>
                <a:xfrm>
                  <a:off x="10561830" y="2438765"/>
                  <a:ext cx="244435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7" name="Straight Arrow Connector 266">
                  <a:extLst>
                    <a:ext uri="{FF2B5EF4-FFF2-40B4-BE49-F238E27FC236}">
                      <a16:creationId xmlns:a16="http://schemas.microsoft.com/office/drawing/2014/main" id="{2DECE44D-7B25-5641-9EF4-13F97ADC8B65}"/>
                    </a:ext>
                  </a:extLst>
                </p:cNvPr>
                <p:cNvCxnSpPr/>
                <p:nvPr/>
              </p:nvCxnSpPr>
              <p:spPr>
                <a:xfrm flipH="1" flipV="1">
                  <a:off x="10528613" y="2405849"/>
                  <a:ext cx="265691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0B1EAFAB-DD67-2440-87A6-CFBA6880102A}"/>
                    </a:ext>
                  </a:extLst>
                </p:cNvPr>
                <p:cNvCxnSpPr/>
                <p:nvPr/>
              </p:nvCxnSpPr>
              <p:spPr>
                <a:xfrm>
                  <a:off x="10433605" y="2551375"/>
                  <a:ext cx="134332" cy="21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Elbow Connector 268">
                  <a:extLst>
                    <a:ext uri="{FF2B5EF4-FFF2-40B4-BE49-F238E27FC236}">
                      <a16:creationId xmlns:a16="http://schemas.microsoft.com/office/drawing/2014/main" id="{B981BB5A-3144-A148-88A1-1D2B3DF04FD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52053" y="2805229"/>
                  <a:ext cx="1314634" cy="219440"/>
                </a:xfrm>
                <a:prstGeom prst="bentConnector3">
                  <a:avLst>
                    <a:gd name="adj1" fmla="val 4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FFEEA3DF-5295-6245-BD48-A20568936135}"/>
                    </a:ext>
                  </a:extLst>
                </p:cNvPr>
                <p:cNvCxnSpPr/>
                <p:nvPr/>
              </p:nvCxnSpPr>
              <p:spPr>
                <a:xfrm>
                  <a:off x="10220106" y="3572268"/>
                  <a:ext cx="369367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234198C8-87B8-8546-AEBE-A63F151B36A8}"/>
                    </a:ext>
                  </a:extLst>
                </p:cNvPr>
                <p:cNvSpPr/>
                <p:nvPr/>
              </p:nvSpPr>
              <p:spPr>
                <a:xfrm>
                  <a:off x="10574872" y="3119070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2" name="Straight Arrow Connector 271">
                  <a:extLst>
                    <a:ext uri="{FF2B5EF4-FFF2-40B4-BE49-F238E27FC236}">
                      <a16:creationId xmlns:a16="http://schemas.microsoft.com/office/drawing/2014/main" id="{9DC7B3AA-E61B-0842-B56D-C70CBE50F88A}"/>
                    </a:ext>
                  </a:extLst>
                </p:cNvPr>
                <p:cNvCxnSpPr/>
                <p:nvPr/>
              </p:nvCxnSpPr>
              <p:spPr>
                <a:xfrm flipH="1" flipV="1">
                  <a:off x="10542548" y="3085692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C5A30D67-0F8C-2A4B-BB99-2C7EB76DBC06}"/>
                    </a:ext>
                  </a:extLst>
                </p:cNvPr>
                <p:cNvSpPr/>
                <p:nvPr/>
              </p:nvSpPr>
              <p:spPr>
                <a:xfrm>
                  <a:off x="10581160" y="3459154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4" name="Straight Arrow Connector 273">
                  <a:extLst>
                    <a:ext uri="{FF2B5EF4-FFF2-40B4-BE49-F238E27FC236}">
                      <a16:creationId xmlns:a16="http://schemas.microsoft.com/office/drawing/2014/main" id="{2577B030-4573-A445-9185-4C6EB3C8176F}"/>
                    </a:ext>
                  </a:extLst>
                </p:cNvPr>
                <p:cNvCxnSpPr/>
                <p:nvPr/>
              </p:nvCxnSpPr>
              <p:spPr>
                <a:xfrm flipH="1" flipV="1">
                  <a:off x="10548836" y="3425776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0AB5336C-BB8F-2E4D-B906-BBBDA9D24C31}"/>
                    </a:ext>
                  </a:extLst>
                </p:cNvPr>
                <p:cNvSpPr/>
                <p:nvPr/>
              </p:nvSpPr>
              <p:spPr>
                <a:xfrm>
                  <a:off x="10578469" y="3807968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6" name="Straight Arrow Connector 275">
                  <a:extLst>
                    <a:ext uri="{FF2B5EF4-FFF2-40B4-BE49-F238E27FC236}">
                      <a16:creationId xmlns:a16="http://schemas.microsoft.com/office/drawing/2014/main" id="{3C113172-9277-1147-9894-80C7FF14D2E1}"/>
                    </a:ext>
                  </a:extLst>
                </p:cNvPr>
                <p:cNvCxnSpPr/>
                <p:nvPr/>
              </p:nvCxnSpPr>
              <p:spPr>
                <a:xfrm flipH="1" flipV="1">
                  <a:off x="10546144" y="3774590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C27BF4BE-589C-EC40-AEBC-BB0B740D762D}"/>
                    </a:ext>
                  </a:extLst>
                </p:cNvPr>
                <p:cNvSpPr/>
                <p:nvPr/>
              </p:nvSpPr>
              <p:spPr>
                <a:xfrm>
                  <a:off x="11112339" y="3468481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</a:rPr>
                    <a:t>+</a:t>
                  </a:r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8" name="Shape 211">
                  <a:extLst>
                    <a:ext uri="{FF2B5EF4-FFF2-40B4-BE49-F238E27FC236}">
                      <a16:creationId xmlns:a16="http://schemas.microsoft.com/office/drawing/2014/main" id="{5638A154-89DF-9C47-948D-B3D0509651C2}"/>
                    </a:ext>
                  </a:extLst>
                </p:cNvPr>
                <p:cNvCxnSpPr/>
                <p:nvPr/>
              </p:nvCxnSpPr>
              <p:spPr>
                <a:xfrm>
                  <a:off x="10812737" y="3235441"/>
                  <a:ext cx="405674" cy="233040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DDB8BC3E-9981-E040-BF96-28CBD748D32B}"/>
                    </a:ext>
                  </a:extLst>
                </p:cNvPr>
                <p:cNvCxnSpPr/>
                <p:nvPr/>
              </p:nvCxnSpPr>
              <p:spPr>
                <a:xfrm flipV="1">
                  <a:off x="10819025" y="3572268"/>
                  <a:ext cx="293313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hape 213">
                  <a:extLst>
                    <a:ext uri="{FF2B5EF4-FFF2-40B4-BE49-F238E27FC236}">
                      <a16:creationId xmlns:a16="http://schemas.microsoft.com/office/drawing/2014/main" id="{8C0B2651-B193-7A41-9B97-5E4D496D12EF}"/>
                    </a:ext>
                  </a:extLst>
                </p:cNvPr>
                <p:cNvCxnSpPr/>
                <p:nvPr/>
              </p:nvCxnSpPr>
              <p:spPr>
                <a:xfrm flipV="1">
                  <a:off x="10816334" y="3676054"/>
                  <a:ext cx="402077" cy="248078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389BDC19-8104-344B-B98F-9FDD695707B5}"/>
                    </a:ext>
                  </a:extLst>
                </p:cNvPr>
                <p:cNvCxnSpPr/>
                <p:nvPr/>
              </p:nvCxnSpPr>
              <p:spPr>
                <a:xfrm>
                  <a:off x="10811850" y="2158044"/>
                  <a:ext cx="301550" cy="4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2" name="Picture 281">
                  <a:extLst>
                    <a:ext uri="{FF2B5EF4-FFF2-40B4-BE49-F238E27FC236}">
                      <a16:creationId xmlns:a16="http://schemas.microsoft.com/office/drawing/2014/main" id="{62ADC761-903E-5842-8727-606FA75B42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571869" y="2848140"/>
                  <a:ext cx="487004" cy="1999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</p:pic>
          </p:grp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423094C7-445F-BA4D-A20A-BDA4664543F8}"/>
                </a:ext>
              </a:extLst>
            </p:cNvPr>
            <p:cNvGrpSpPr/>
            <p:nvPr/>
          </p:nvGrpSpPr>
          <p:grpSpPr>
            <a:xfrm>
              <a:off x="1093079" y="1291555"/>
              <a:ext cx="3067634" cy="620041"/>
              <a:chOff x="1093079" y="1291555"/>
              <a:chExt cx="3067634" cy="620041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40D5CDE6-07A3-D64D-80E5-31CAAF663C7E}"/>
                  </a:ext>
                </a:extLst>
              </p:cNvPr>
              <p:cNvSpPr txBox="1"/>
              <p:nvPr/>
            </p:nvSpPr>
            <p:spPr>
              <a:xfrm>
                <a:off x="2649938" y="1586945"/>
                <a:ext cx="1510775" cy="324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Resolution adaptive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9BC123DE-E82D-C145-A6A8-CC07A67A5540}"/>
                  </a:ext>
                </a:extLst>
              </p:cNvPr>
              <p:cNvSpPr txBox="1"/>
              <p:nvPr/>
            </p:nvSpPr>
            <p:spPr>
              <a:xfrm>
                <a:off x="1093079" y="1291555"/>
                <a:ext cx="1263732" cy="324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DFT submatrix </a:t>
                </a:r>
              </a:p>
            </p:txBody>
          </p:sp>
        </p:grpSp>
        <p:sp>
          <p:nvSpPr>
            <p:cNvPr id="234" name="Rounded Rectangle 233">
              <a:extLst>
                <a:ext uri="{FF2B5EF4-FFF2-40B4-BE49-F238E27FC236}">
                  <a16:creationId xmlns:a16="http://schemas.microsoft.com/office/drawing/2014/main" id="{66CA3A43-ADBE-C743-B511-5B22A5661765}"/>
                </a:ext>
              </a:extLst>
            </p:cNvPr>
            <p:cNvSpPr/>
            <p:nvPr/>
          </p:nvSpPr>
          <p:spPr>
            <a:xfrm>
              <a:off x="3302320" y="1894913"/>
              <a:ext cx="533862" cy="2132080"/>
            </a:xfrm>
            <a:prstGeom prst="roundRect">
              <a:avLst/>
            </a:prstGeom>
            <a:solidFill>
              <a:srgbClr val="FF0000">
                <a:alpha val="6000"/>
              </a:srgbClr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85" name="TextBox 284">
            <a:extLst>
              <a:ext uri="{FF2B5EF4-FFF2-40B4-BE49-F238E27FC236}">
                <a16:creationId xmlns:a16="http://schemas.microsoft.com/office/drawing/2014/main" id="{A140E8CA-4685-DB4F-86EF-F727A31FA98D}"/>
              </a:ext>
            </a:extLst>
          </p:cNvPr>
          <p:cNvSpPr txBox="1"/>
          <p:nvPr/>
        </p:nvSpPr>
        <p:spPr>
          <a:xfrm>
            <a:off x="7429305" y="2444981"/>
            <a:ext cx="447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ULA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CBAF91A5-0E73-8F40-83AB-60EFA24BD5E8}"/>
              </a:ext>
            </a:extLst>
          </p:cNvPr>
          <p:cNvSpPr txBox="1"/>
          <p:nvPr/>
        </p:nvSpPr>
        <p:spPr>
          <a:xfrm>
            <a:off x="1743796" y="674460"/>
            <a:ext cx="2955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Adaptive Bit Allocation</a:t>
            </a: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6691716-36D8-0341-9C8D-A65266EFCAAC}"/>
              </a:ext>
            </a:extLst>
          </p:cNvPr>
          <p:cNvGrpSpPr/>
          <p:nvPr/>
        </p:nvGrpSpPr>
        <p:grpSpPr>
          <a:xfrm>
            <a:off x="1214757" y="5783281"/>
            <a:ext cx="4932978" cy="412819"/>
            <a:chOff x="5205102" y="5557992"/>
            <a:chExt cx="4932978" cy="412819"/>
          </a:xfrm>
        </p:grpSpPr>
        <p:sp>
          <p:nvSpPr>
            <p:cNvPr id="288" name="Rounded Rectangle 287">
              <a:extLst>
                <a:ext uri="{FF2B5EF4-FFF2-40B4-BE49-F238E27FC236}">
                  <a16:creationId xmlns:a16="http://schemas.microsoft.com/office/drawing/2014/main" id="{9BBB32E6-E4AD-D944-9980-68A44B68B1A0}"/>
                </a:ext>
              </a:extLst>
            </p:cNvPr>
            <p:cNvSpPr/>
            <p:nvPr/>
          </p:nvSpPr>
          <p:spPr>
            <a:xfrm>
              <a:off x="5205102" y="5557992"/>
              <a:ext cx="4888786" cy="375290"/>
            </a:xfrm>
            <a:prstGeom prst="roundRect">
              <a:avLst>
                <a:gd name="adj" fmla="val 1401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C17D091-5364-5249-9178-282B98C4A245}"/>
                </a:ext>
              </a:extLst>
            </p:cNvPr>
            <p:cNvSpPr/>
            <p:nvPr/>
          </p:nvSpPr>
          <p:spPr>
            <a:xfrm>
              <a:off x="5384593" y="5557992"/>
              <a:ext cx="4753487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Selective bit allocation achieves high SE* and EE*</a:t>
              </a:r>
            </a:p>
          </p:txBody>
        </p:sp>
      </p:grp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D7EA2958-984E-0B4D-9ADE-0E3BA26DEAAD}"/>
              </a:ext>
            </a:extLst>
          </p:cNvPr>
          <p:cNvSpPr/>
          <p:nvPr/>
        </p:nvSpPr>
        <p:spPr>
          <a:xfrm>
            <a:off x="848504" y="3392616"/>
            <a:ext cx="2595307" cy="704945"/>
          </a:xfrm>
          <a:prstGeom prst="roundRect">
            <a:avLst>
              <a:gd name="adj" fmla="val 3999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8E4C31B7-174C-F24A-95FC-AAC839E7843D}"/>
              </a:ext>
            </a:extLst>
          </p:cNvPr>
          <p:cNvSpPr txBox="1"/>
          <p:nvPr/>
        </p:nvSpPr>
        <p:spPr>
          <a:xfrm>
            <a:off x="797034" y="1143253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assumption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C6E366F0-8BF0-874D-8ACE-7DFFD4E15AF3}"/>
              </a:ext>
            </a:extLst>
          </p:cNvPr>
          <p:cNvSpPr txBox="1"/>
          <p:nvPr/>
        </p:nvSpPr>
        <p:spPr>
          <a:xfrm>
            <a:off x="797034" y="5170331"/>
            <a:ext cx="245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Takeaway Message</a:t>
            </a:r>
          </a:p>
        </p:txBody>
      </p: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B6B6AA58-74B1-D64A-A834-A564A0912547}"/>
              </a:ext>
            </a:extLst>
          </p:cNvPr>
          <p:cNvSpPr/>
          <p:nvPr/>
        </p:nvSpPr>
        <p:spPr>
          <a:xfrm>
            <a:off x="2380535" y="4380401"/>
            <a:ext cx="2321096" cy="619865"/>
          </a:xfrm>
          <a:prstGeom prst="roundRect">
            <a:avLst>
              <a:gd name="adj" fmla="val 5938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56E9F761-64E1-244B-80F6-2BD6696464F5}"/>
              </a:ext>
            </a:extLst>
          </p:cNvPr>
          <p:cNvSpPr txBox="1"/>
          <p:nvPr/>
        </p:nvSpPr>
        <p:spPr>
          <a:xfrm>
            <a:off x="797034" y="2030532"/>
            <a:ext cx="1724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results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7B02D31F-C509-104E-A096-5CEEF4AE7303}"/>
              </a:ext>
            </a:extLst>
          </p:cNvPr>
          <p:cNvSpPr txBox="1"/>
          <p:nvPr/>
        </p:nvSpPr>
        <p:spPr>
          <a:xfrm>
            <a:off x="1053189" y="1516167"/>
            <a:ext cx="485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ADC changes its resolution depending on channel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92DAA5F6-15D9-FD4A-B338-42BDF79D5F01}"/>
              </a:ext>
            </a:extLst>
          </p:cNvPr>
          <p:cNvSpPr txBox="1"/>
          <p:nvPr/>
        </p:nvSpPr>
        <p:spPr>
          <a:xfrm>
            <a:off x="948747" y="3463058"/>
            <a:ext cx="2470707" cy="64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 SNR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minimizes mean squared quantization error</a:t>
            </a:r>
          </a:p>
        </p:txBody>
      </p:sp>
      <p:sp>
        <p:nvSpPr>
          <p:cNvPr id="304" name="Rounded Rectangle 303">
            <a:extLst>
              <a:ext uri="{FF2B5EF4-FFF2-40B4-BE49-F238E27FC236}">
                <a16:creationId xmlns:a16="http://schemas.microsoft.com/office/drawing/2014/main" id="{C1D27B51-50C0-2A44-916A-8E6D4BE2B813}"/>
              </a:ext>
            </a:extLst>
          </p:cNvPr>
          <p:cNvSpPr/>
          <p:nvPr/>
        </p:nvSpPr>
        <p:spPr>
          <a:xfrm>
            <a:off x="2317404" y="2467891"/>
            <a:ext cx="2418603" cy="646331"/>
          </a:xfrm>
          <a:prstGeom prst="roundRect">
            <a:avLst>
              <a:gd name="adj" fmla="val 6948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Right Arrow 304">
            <a:extLst>
              <a:ext uri="{FF2B5EF4-FFF2-40B4-BE49-F238E27FC236}">
                <a16:creationId xmlns:a16="http://schemas.microsoft.com/office/drawing/2014/main" id="{7E867F9C-9DCD-2741-B13D-CDFD23B31D8B}"/>
              </a:ext>
            </a:extLst>
          </p:cNvPr>
          <p:cNvSpPr/>
          <p:nvPr/>
        </p:nvSpPr>
        <p:spPr>
          <a:xfrm rot="2813434">
            <a:off x="2150846" y="4127822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ight Arrow 305">
            <a:extLst>
              <a:ext uri="{FF2B5EF4-FFF2-40B4-BE49-F238E27FC236}">
                <a16:creationId xmlns:a16="http://schemas.microsoft.com/office/drawing/2014/main" id="{C2908053-F0D6-9E4E-A285-8ED38CC4DE54}"/>
              </a:ext>
            </a:extLst>
          </p:cNvPr>
          <p:cNvSpPr/>
          <p:nvPr/>
        </p:nvSpPr>
        <p:spPr>
          <a:xfrm rot="7888443">
            <a:off x="4708550" y="4124952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" name="Right Arrow 306">
            <a:extLst>
              <a:ext uri="{FF2B5EF4-FFF2-40B4-BE49-F238E27FC236}">
                <a16:creationId xmlns:a16="http://schemas.microsoft.com/office/drawing/2014/main" id="{3937EC00-B1F5-EA4B-94F5-A9C89698CD4B}"/>
              </a:ext>
            </a:extLst>
          </p:cNvPr>
          <p:cNvSpPr/>
          <p:nvPr/>
        </p:nvSpPr>
        <p:spPr>
          <a:xfrm rot="2813434">
            <a:off x="4706189" y="3104608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" name="Right Arrow 307">
            <a:extLst>
              <a:ext uri="{FF2B5EF4-FFF2-40B4-BE49-F238E27FC236}">
                <a16:creationId xmlns:a16="http://schemas.microsoft.com/office/drawing/2014/main" id="{6FF63895-1F8E-774F-9A0E-9C47F7079D7C}"/>
              </a:ext>
            </a:extLst>
          </p:cNvPr>
          <p:cNvSpPr/>
          <p:nvPr/>
        </p:nvSpPr>
        <p:spPr>
          <a:xfrm rot="7888443">
            <a:off x="2141632" y="3103490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31A029F0-EBF5-B745-89D6-4623B0E0956E}"/>
              </a:ext>
            </a:extLst>
          </p:cNvPr>
          <p:cNvSpPr txBox="1"/>
          <p:nvPr/>
        </p:nvSpPr>
        <p:spPr>
          <a:xfrm>
            <a:off x="2328644" y="2491306"/>
            <a:ext cx="239654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Resolution-adaptive ADC with bit-allocation solution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46533571-DB55-7C4D-A997-713B9CBC17DE}"/>
              </a:ext>
            </a:extLst>
          </p:cNvPr>
          <p:cNvSpPr txBox="1"/>
          <p:nvPr/>
        </p:nvSpPr>
        <p:spPr>
          <a:xfrm>
            <a:off x="2480227" y="4414775"/>
            <a:ext cx="214339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Performance analysis: lower bound</a:t>
            </a:r>
          </a:p>
        </p:txBody>
      </p:sp>
      <p:sp>
        <p:nvSpPr>
          <p:cNvPr id="312" name="Rounded Rectangle 311">
            <a:extLst>
              <a:ext uri="{FF2B5EF4-FFF2-40B4-BE49-F238E27FC236}">
                <a16:creationId xmlns:a16="http://schemas.microsoft.com/office/drawing/2014/main" id="{CF7D7877-AD2C-054A-8B89-3D43E2BABFF3}"/>
              </a:ext>
            </a:extLst>
          </p:cNvPr>
          <p:cNvSpPr/>
          <p:nvPr/>
        </p:nvSpPr>
        <p:spPr>
          <a:xfrm>
            <a:off x="3701566" y="3381450"/>
            <a:ext cx="2202824" cy="704945"/>
          </a:xfrm>
          <a:prstGeom prst="roundRect">
            <a:avLst>
              <a:gd name="adj" fmla="val 3999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6DE5692B-0F81-334C-8DDE-66B7A5AAE3E2}"/>
              </a:ext>
            </a:extLst>
          </p:cNvPr>
          <p:cNvSpPr txBox="1"/>
          <p:nvPr/>
        </p:nvSpPr>
        <p:spPr>
          <a:xfrm>
            <a:off x="3835154" y="3421208"/>
            <a:ext cx="2069235" cy="64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Low SNR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maximizes generalized 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E31AE-AA18-364A-8F23-5BB6FCFA5063}"/>
              </a:ext>
            </a:extLst>
          </p:cNvPr>
          <p:cNvSpPr txBox="1"/>
          <p:nvPr/>
        </p:nvSpPr>
        <p:spPr>
          <a:xfrm>
            <a:off x="49922" y="6323577"/>
            <a:ext cx="156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*SE: spectral efficiency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85454E9D-2D68-6046-9FF7-5EEAA3AAC466}"/>
              </a:ext>
            </a:extLst>
          </p:cNvPr>
          <p:cNvSpPr txBox="1"/>
          <p:nvPr/>
        </p:nvSpPr>
        <p:spPr>
          <a:xfrm>
            <a:off x="1659449" y="6323577"/>
            <a:ext cx="149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*EE: energy efficiency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A3D603F-095A-734B-A731-BAE5A61DCBA9}"/>
              </a:ext>
            </a:extLst>
          </p:cNvPr>
          <p:cNvSpPr txBox="1"/>
          <p:nvPr/>
        </p:nvSpPr>
        <p:spPr>
          <a:xfrm>
            <a:off x="4826165" y="6613649"/>
            <a:ext cx="2539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2: ADAPTIVE ADC</a:t>
            </a:r>
          </a:p>
        </p:txBody>
      </p:sp>
    </p:spTree>
    <p:extLst>
      <p:ext uri="{BB962C8B-B14F-4D97-AF65-F5344CB8AC3E}">
        <p14:creationId xmlns:p14="http://schemas.microsoft.com/office/powerpoint/2010/main" val="128802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1363" y="1707474"/>
            <a:ext cx="9929275" cy="120722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ASE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TATION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NTENNA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-S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ELECTION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FOR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L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OW-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ESOLUTION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ADC S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3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D5A61-F616-DA4B-8460-8E20BF83F266}"/>
              </a:ext>
            </a:extLst>
          </p:cNvPr>
          <p:cNvSpPr txBox="1"/>
          <p:nvPr/>
        </p:nvSpPr>
        <p:spPr>
          <a:xfrm>
            <a:off x="4005941" y="3526841"/>
            <a:ext cx="455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Partially Discussed in the PhD Qualifying Exam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6D28C7-6409-B44E-8D0E-3C8D970D19AC}"/>
              </a:ext>
            </a:extLst>
          </p:cNvPr>
          <p:cNvSpPr txBox="1">
            <a:spLocks/>
          </p:cNvSpPr>
          <p:nvPr/>
        </p:nvSpPr>
        <p:spPr>
          <a:xfrm>
            <a:off x="944670" y="4168426"/>
            <a:ext cx="10230895" cy="2029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[1] Jinseok Choi, </a:t>
            </a:r>
            <a:r>
              <a:rPr lang="en-US" altLang="ko-KR" sz="1400" dirty="0" err="1">
                <a:latin typeface="Gill Sans MT" charset="0"/>
                <a:ea typeface="Gill Sans MT" charset="0"/>
                <a:cs typeface="Gill Sans MT" charset="0"/>
              </a:rPr>
              <a:t>Junmo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 Sung, Narayan Prasad, Xiao-Feng Qi, Brian L. Evans, and Alan Gatherer, "Base Station Antenna Selection for Low-Resolution ADC Systems", </a:t>
            </a:r>
            <a:r>
              <a:rPr lang="en-US" altLang="ko-KR" sz="1400" i="1" dirty="0">
                <a:latin typeface="Gill Sans MT" charset="0"/>
                <a:ea typeface="Gill Sans MT" charset="0"/>
                <a:cs typeface="Gill Sans MT" charset="0"/>
              </a:rPr>
              <a:t>IEEE Transactions on Communications 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(submitted).</a:t>
            </a:r>
          </a:p>
          <a:p>
            <a:pPr algn="l"/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[2]</a:t>
            </a:r>
            <a:r>
              <a:rPr lang="ko-KR" altLang="en-US" sz="1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Jinseok Choi, Brian L. Evans, and Alan Gatherer, "Antenna Selection for Large-Scale MIMO Systems with Low-Resolution ADCs", 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Int. Conf. on Acoustics, Speech, and Signal Processing,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 Apr. 15-20, 2018, Calgary, Alberta, Canada,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6F149-DAC8-8442-9975-5E89F21894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44162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</a:rPr>
              <a:t>M</a:t>
            </a:r>
            <a:r>
              <a:rPr lang="en-US" sz="2400" dirty="0">
                <a:latin typeface="Gill Sans MT" charset="0"/>
              </a:rPr>
              <a:t>OTIVATION &amp; </a:t>
            </a:r>
            <a:r>
              <a:rPr lang="en-US" sz="2800" dirty="0">
                <a:latin typeface="Gill Sans MT" charset="0"/>
              </a:rPr>
              <a:t>U</a:t>
            </a:r>
            <a:r>
              <a:rPr lang="en-US" sz="2400" dirty="0">
                <a:latin typeface="Gill Sans MT" charset="0"/>
              </a:rPr>
              <a:t>PLINK </a:t>
            </a:r>
            <a:r>
              <a:rPr lang="en-US" sz="2800" dirty="0">
                <a:latin typeface="Gill Sans MT" charset="0"/>
              </a:rPr>
              <a:t>S</a:t>
            </a:r>
            <a:r>
              <a:rPr lang="en-US" sz="2400" dirty="0">
                <a:latin typeface="Gill Sans MT" charset="0"/>
              </a:rPr>
              <a:t>YSTEM </a:t>
            </a:r>
            <a:r>
              <a:rPr lang="en-US" sz="2800" dirty="0">
                <a:latin typeface="Gill Sans MT" charset="0"/>
              </a:rPr>
              <a:t>M</a:t>
            </a:r>
            <a:r>
              <a:rPr lang="en-US" sz="2400" dirty="0">
                <a:latin typeface="Gill Sans MT" charset="0"/>
              </a:rPr>
              <a:t>ODEL</a:t>
            </a:r>
            <a:endParaRPr lang="en-US" sz="1600" dirty="0"/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E4CC1E1C-5E1C-9444-89CC-E17D596FF427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42CB39-6428-9640-8B51-6EB5A5BE13F8}"/>
              </a:ext>
            </a:extLst>
          </p:cNvPr>
          <p:cNvSpPr txBox="1"/>
          <p:nvPr/>
        </p:nvSpPr>
        <p:spPr>
          <a:xfrm>
            <a:off x="484677" y="2647812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Uplink system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83E96-0BEC-3441-99AE-4CAF87113948}"/>
              </a:ext>
            </a:extLst>
          </p:cNvPr>
          <p:cNvSpPr txBox="1"/>
          <p:nvPr/>
        </p:nvSpPr>
        <p:spPr>
          <a:xfrm flipH="1">
            <a:off x="6503667" y="6249938"/>
            <a:ext cx="2324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Considered uplink communication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0C41E-CC55-5340-8EEC-E4E6A20EFF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272F8B-CE1D-794D-B0DF-E7B956146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8B31A0A-92CC-A441-B6BE-91595531F5BA}"/>
              </a:ext>
            </a:extLst>
          </p:cNvPr>
          <p:cNvSpPr txBox="1"/>
          <p:nvPr/>
        </p:nvSpPr>
        <p:spPr>
          <a:xfrm>
            <a:off x="800355" y="1274236"/>
            <a:ext cx="7562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Lower implementation cost and complexity </a:t>
            </a:r>
            <a:r>
              <a:rPr lang="en-US" dirty="0"/>
              <a:t>compared to phase shifters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Moderate performance </a:t>
            </a:r>
            <a:r>
              <a:rPr lang="en-US" dirty="0"/>
              <a:t>in reducing the number of RF chains with small loss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9E83444-630B-6545-A721-47C3C22E8132}"/>
              </a:ext>
            </a:extLst>
          </p:cNvPr>
          <p:cNvSpPr txBox="1"/>
          <p:nvPr/>
        </p:nvSpPr>
        <p:spPr>
          <a:xfrm>
            <a:off x="484677" y="870203"/>
            <a:ext cx="4034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Switch-based analog beamforming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0564D407-0654-654D-8DDC-E3EDC5856355}"/>
              </a:ext>
            </a:extLst>
          </p:cNvPr>
          <p:cNvGrpSpPr/>
          <p:nvPr/>
        </p:nvGrpSpPr>
        <p:grpSpPr>
          <a:xfrm>
            <a:off x="8314900" y="3520679"/>
            <a:ext cx="2411384" cy="2698763"/>
            <a:chOff x="6422569" y="2727520"/>
            <a:chExt cx="2411384" cy="2698763"/>
          </a:xfrm>
        </p:grpSpPr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7A1FFF21-0AB6-9F4A-8DCA-6740511846DB}"/>
                </a:ext>
              </a:extLst>
            </p:cNvPr>
            <p:cNvSpPr/>
            <p:nvPr/>
          </p:nvSpPr>
          <p:spPr>
            <a:xfrm>
              <a:off x="6793746" y="2973921"/>
              <a:ext cx="1304509" cy="2452362"/>
            </a:xfrm>
            <a:prstGeom prst="roundRect">
              <a:avLst>
                <a:gd name="adj" fmla="val 9451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2060"/>
                </a:solidFill>
              </a:endParaRPr>
            </a:p>
          </p:txBody>
        </p:sp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D3727DA6-76AC-884C-82A6-7783CBA818A7}"/>
                </a:ext>
              </a:extLst>
            </p:cNvPr>
            <p:cNvSpPr/>
            <p:nvPr/>
          </p:nvSpPr>
          <p:spPr>
            <a:xfrm>
              <a:off x="8259237" y="3378764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C8288CE7-6880-CB40-9CE4-F1BA6566F9EF}"/>
                </a:ext>
              </a:extLst>
            </p:cNvPr>
            <p:cNvSpPr/>
            <p:nvPr/>
          </p:nvSpPr>
          <p:spPr>
            <a:xfrm>
              <a:off x="8262783" y="4785378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91" name="Triangle 190">
              <a:extLst>
                <a:ext uri="{FF2B5EF4-FFF2-40B4-BE49-F238E27FC236}">
                  <a16:creationId xmlns:a16="http://schemas.microsoft.com/office/drawing/2014/main" id="{EA9C0C06-C4E0-2E4B-92E3-383AD2F33D86}"/>
                </a:ext>
              </a:extLst>
            </p:cNvPr>
            <p:cNvSpPr/>
            <p:nvPr/>
          </p:nvSpPr>
          <p:spPr>
            <a:xfrm rot="10800000">
              <a:off x="6435101" y="3010796"/>
              <a:ext cx="201314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2" name="Triangle 191">
              <a:extLst>
                <a:ext uri="{FF2B5EF4-FFF2-40B4-BE49-F238E27FC236}">
                  <a16:creationId xmlns:a16="http://schemas.microsoft.com/office/drawing/2014/main" id="{9C2310EB-D548-754D-8E4F-C00877DEB1BC}"/>
                </a:ext>
              </a:extLst>
            </p:cNvPr>
            <p:cNvSpPr/>
            <p:nvPr/>
          </p:nvSpPr>
          <p:spPr>
            <a:xfrm rot="10800000">
              <a:off x="6451258" y="5019557"/>
              <a:ext cx="183013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CA159C18-DCD0-F343-9B94-E64CF2FA45AC}"/>
                </a:ext>
              </a:extLst>
            </p:cNvPr>
            <p:cNvSpPr/>
            <p:nvPr/>
          </p:nvSpPr>
          <p:spPr>
            <a:xfrm>
              <a:off x="8259336" y="3807708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080AA153-E625-EF46-9DB4-12E17008DF94}"/>
                </a:ext>
              </a:extLst>
            </p:cNvPr>
            <p:cNvCxnSpPr/>
            <p:nvPr/>
          </p:nvCxnSpPr>
          <p:spPr>
            <a:xfrm>
              <a:off x="7727931" y="3570562"/>
              <a:ext cx="519306" cy="1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Elbow Connector 195">
              <a:extLst>
                <a:ext uri="{FF2B5EF4-FFF2-40B4-BE49-F238E27FC236}">
                  <a16:creationId xmlns:a16="http://schemas.microsoft.com/office/drawing/2014/main" id="{1E1C9C1E-EF5E-674D-A500-9E099D754400}"/>
                </a:ext>
              </a:extLst>
            </p:cNvPr>
            <p:cNvCxnSpPr>
              <a:endCxn id="191" idx="0"/>
            </p:cNvCxnSpPr>
            <p:nvPr/>
          </p:nvCxnSpPr>
          <p:spPr>
            <a:xfrm rot="10800000">
              <a:off x="6535758" y="3176245"/>
              <a:ext cx="772718" cy="103773"/>
            </a:xfrm>
            <a:prstGeom prst="bentConnector2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Elbow Connector 196">
              <a:extLst>
                <a:ext uri="{FF2B5EF4-FFF2-40B4-BE49-F238E27FC236}">
                  <a16:creationId xmlns:a16="http://schemas.microsoft.com/office/drawing/2014/main" id="{5FB02240-2F5C-D446-A1CB-9D4FA2280EE5}"/>
                </a:ext>
              </a:extLst>
            </p:cNvPr>
            <p:cNvCxnSpPr>
              <a:endCxn id="192" idx="0"/>
            </p:cNvCxnSpPr>
            <p:nvPr/>
          </p:nvCxnSpPr>
          <p:spPr>
            <a:xfrm rot="10800000">
              <a:off x="6542765" y="5185006"/>
              <a:ext cx="787007" cy="106323"/>
            </a:xfrm>
            <a:prstGeom prst="bentConnector2">
              <a:avLst/>
            </a:prstGeom>
            <a:ln w="254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B5CF259-C245-4848-AE8C-6489CF9D190B}"/>
                </a:ext>
              </a:extLst>
            </p:cNvPr>
            <p:cNvCxnSpPr/>
            <p:nvPr/>
          </p:nvCxnSpPr>
          <p:spPr>
            <a:xfrm>
              <a:off x="6926627" y="3280011"/>
              <a:ext cx="0" cy="13106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3961118-E41B-4F4A-B51B-665DEE637F5D}"/>
                </a:ext>
              </a:extLst>
            </p:cNvPr>
            <p:cNvCxnSpPr/>
            <p:nvPr/>
          </p:nvCxnSpPr>
          <p:spPr>
            <a:xfrm flipH="1">
              <a:off x="7109355" y="3849445"/>
              <a:ext cx="6105" cy="144188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8471FD56-C43A-2945-80FE-E45290B0921C}"/>
                </a:ext>
              </a:extLst>
            </p:cNvPr>
            <p:cNvCxnSpPr/>
            <p:nvPr/>
          </p:nvCxnSpPr>
          <p:spPr>
            <a:xfrm flipV="1">
              <a:off x="6911878" y="4576027"/>
              <a:ext cx="417683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1742B6FA-3994-DC4F-8751-C6610457E155}"/>
                </a:ext>
              </a:extLst>
            </p:cNvPr>
            <p:cNvCxnSpPr/>
            <p:nvPr/>
          </p:nvCxnSpPr>
          <p:spPr>
            <a:xfrm flipV="1">
              <a:off x="7110328" y="3862069"/>
              <a:ext cx="214338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1CBFAF5-93E6-694E-AE70-BD3742BF41DB}"/>
                </a:ext>
              </a:extLst>
            </p:cNvPr>
            <p:cNvCxnSpPr/>
            <p:nvPr/>
          </p:nvCxnSpPr>
          <p:spPr>
            <a:xfrm>
              <a:off x="7490198" y="3269762"/>
              <a:ext cx="238016" cy="300800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Arc 204">
              <a:extLst>
                <a:ext uri="{FF2B5EF4-FFF2-40B4-BE49-F238E27FC236}">
                  <a16:creationId xmlns:a16="http://schemas.microsoft.com/office/drawing/2014/main" id="{65F1198B-A941-1C4A-A56A-420F04CFD5DD}"/>
                </a:ext>
              </a:extLst>
            </p:cNvPr>
            <p:cNvSpPr/>
            <p:nvPr/>
          </p:nvSpPr>
          <p:spPr>
            <a:xfrm rot="15731271">
              <a:off x="7545797" y="3260063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CDE31A5-0D53-4240-AA5E-F506D4BAFDAD}"/>
                </a:ext>
              </a:extLst>
            </p:cNvPr>
            <p:cNvCxnSpPr/>
            <p:nvPr/>
          </p:nvCxnSpPr>
          <p:spPr>
            <a:xfrm>
              <a:off x="7716041" y="4972188"/>
              <a:ext cx="533276" cy="6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6FDD9790-E618-BE45-B796-1BFCCD192E56}"/>
                </a:ext>
              </a:extLst>
            </p:cNvPr>
            <p:cNvCxnSpPr/>
            <p:nvPr/>
          </p:nvCxnSpPr>
          <p:spPr>
            <a:xfrm>
              <a:off x="7476194" y="4671388"/>
              <a:ext cx="246313" cy="296761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Arc 207">
              <a:extLst>
                <a:ext uri="{FF2B5EF4-FFF2-40B4-BE49-F238E27FC236}">
                  <a16:creationId xmlns:a16="http://schemas.microsoft.com/office/drawing/2014/main" id="{4F267ABC-AFF5-A847-96A2-CBD7763A3BD6}"/>
                </a:ext>
              </a:extLst>
            </p:cNvPr>
            <p:cNvSpPr/>
            <p:nvPr/>
          </p:nvSpPr>
          <p:spPr>
            <a:xfrm rot="15731271">
              <a:off x="7551332" y="4641223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87C15A27-6A9A-A44E-9DA4-56BFAA127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6656" y="4484160"/>
              <a:ext cx="248835" cy="183665"/>
            </a:xfrm>
            <a:prstGeom prst="rect">
              <a:avLst/>
            </a:prstGeom>
          </p:spPr>
        </p:pic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E408B3D7-85BE-304C-89F2-5328BD772EC9}"/>
                </a:ext>
              </a:extLst>
            </p:cNvPr>
            <p:cNvCxnSpPr/>
            <p:nvPr/>
          </p:nvCxnSpPr>
          <p:spPr>
            <a:xfrm>
              <a:off x="7727621" y="4008875"/>
              <a:ext cx="519306" cy="1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BC64F57-45CD-E449-AF33-EFCFF07C9742}"/>
                </a:ext>
              </a:extLst>
            </p:cNvPr>
            <p:cNvCxnSpPr/>
            <p:nvPr/>
          </p:nvCxnSpPr>
          <p:spPr>
            <a:xfrm>
              <a:off x="7495202" y="3708075"/>
              <a:ext cx="238016" cy="300800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Arc 214">
              <a:extLst>
                <a:ext uri="{FF2B5EF4-FFF2-40B4-BE49-F238E27FC236}">
                  <a16:creationId xmlns:a16="http://schemas.microsoft.com/office/drawing/2014/main" id="{45C896BB-34E5-0B49-91B5-68162C3AB841}"/>
                </a:ext>
              </a:extLst>
            </p:cNvPr>
            <p:cNvSpPr/>
            <p:nvPr/>
          </p:nvSpPr>
          <p:spPr>
            <a:xfrm rot="15731271">
              <a:off x="7550801" y="3698376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E7B7BAEB-3C40-4D46-BB07-FF15635A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1133" y="4404425"/>
              <a:ext cx="323162" cy="151789"/>
            </a:xfrm>
            <a:prstGeom prst="rect">
              <a:avLst/>
            </a:prstGeom>
          </p:spPr>
        </p:pic>
        <p:sp>
          <p:nvSpPr>
            <p:cNvPr id="218" name="Triangle 217">
              <a:extLst>
                <a:ext uri="{FF2B5EF4-FFF2-40B4-BE49-F238E27FC236}">
                  <a16:creationId xmlns:a16="http://schemas.microsoft.com/office/drawing/2014/main" id="{9CBCC5CC-1283-1F4A-A234-F27D55C0E0D3}"/>
                </a:ext>
              </a:extLst>
            </p:cNvPr>
            <p:cNvSpPr/>
            <p:nvPr/>
          </p:nvSpPr>
          <p:spPr>
            <a:xfrm rot="10800000">
              <a:off x="6422569" y="3366719"/>
              <a:ext cx="201314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9" name="Elbow Connector 218">
              <a:extLst>
                <a:ext uri="{FF2B5EF4-FFF2-40B4-BE49-F238E27FC236}">
                  <a16:creationId xmlns:a16="http://schemas.microsoft.com/office/drawing/2014/main" id="{E08F91DF-1325-A549-BAC4-A82A1904DF85}"/>
                </a:ext>
              </a:extLst>
            </p:cNvPr>
            <p:cNvCxnSpPr>
              <a:endCxn id="218" idx="0"/>
            </p:cNvCxnSpPr>
            <p:nvPr/>
          </p:nvCxnSpPr>
          <p:spPr>
            <a:xfrm rot="10800000">
              <a:off x="6523226" y="3532168"/>
              <a:ext cx="794234" cy="103773"/>
            </a:xfrm>
            <a:prstGeom prst="bentConnector2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F1B10F6-00BF-1544-B21E-DBAC90E83A33}"/>
                </a:ext>
              </a:extLst>
            </p:cNvPr>
            <p:cNvCxnSpPr/>
            <p:nvPr/>
          </p:nvCxnSpPr>
          <p:spPr>
            <a:xfrm>
              <a:off x="7014366" y="3624711"/>
              <a:ext cx="0" cy="12429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CF70062-7ACB-3948-9EE5-649C1C0EF922}"/>
                </a:ext>
              </a:extLst>
            </p:cNvPr>
            <p:cNvCxnSpPr/>
            <p:nvPr/>
          </p:nvCxnSpPr>
          <p:spPr>
            <a:xfrm flipV="1">
              <a:off x="7004181" y="4865457"/>
              <a:ext cx="313812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FF024D2A-5C69-A747-9F26-BD184FC273A7}"/>
                </a:ext>
              </a:extLst>
            </p:cNvPr>
            <p:cNvSpPr txBox="1"/>
            <p:nvPr/>
          </p:nvSpPr>
          <p:spPr>
            <a:xfrm>
              <a:off x="6809108" y="2942670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Analog combiner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DAB51C16-0E94-664F-B922-B41066E2682D}"/>
                </a:ext>
              </a:extLst>
            </p:cNvPr>
            <p:cNvSpPr/>
            <p:nvPr/>
          </p:nvSpPr>
          <p:spPr>
            <a:xfrm rot="5400000">
              <a:off x="6283751" y="3935920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2052D680-29F1-5D4F-84AF-BA3CD4C8A9E1}"/>
                </a:ext>
              </a:extLst>
            </p:cNvPr>
            <p:cNvSpPr/>
            <p:nvPr/>
          </p:nvSpPr>
          <p:spPr>
            <a:xfrm rot="5400000">
              <a:off x="7539088" y="4239148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1A5C627-B7DF-B548-9224-C5A883CCB97A}"/>
                </a:ext>
              </a:extLst>
            </p:cNvPr>
            <p:cNvSpPr/>
            <p:nvPr/>
          </p:nvSpPr>
          <p:spPr>
            <a:xfrm rot="5400000">
              <a:off x="8228977" y="4267554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9121C4E8-3F94-8043-9DF3-EA13FECDBDC6}"/>
                </a:ext>
              </a:extLst>
            </p:cNvPr>
            <p:cNvSpPr txBox="1"/>
            <p:nvPr/>
          </p:nvSpPr>
          <p:spPr>
            <a:xfrm>
              <a:off x="6925171" y="2727520"/>
              <a:ext cx="998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Switch-based</a:t>
              </a:r>
            </a:p>
          </p:txBody>
        </p:sp>
      </p:grpSp>
      <p:sp>
        <p:nvSpPr>
          <p:cNvPr id="227" name="Pentagon 226">
            <a:extLst>
              <a:ext uri="{FF2B5EF4-FFF2-40B4-BE49-F238E27FC236}">
                <a16:creationId xmlns:a16="http://schemas.microsoft.com/office/drawing/2014/main" id="{B6AFEFE1-90C9-744A-8FE7-822C7C1388FC}"/>
              </a:ext>
            </a:extLst>
          </p:cNvPr>
          <p:cNvSpPr/>
          <p:nvPr/>
        </p:nvSpPr>
        <p:spPr>
          <a:xfrm rot="10800000">
            <a:off x="10891454" y="4202360"/>
            <a:ext cx="435721" cy="298343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A2415618-CF80-CC4C-B178-BC6CBA07DF81}"/>
              </a:ext>
            </a:extLst>
          </p:cNvPr>
          <p:cNvSpPr txBox="1"/>
          <p:nvPr/>
        </p:nvSpPr>
        <p:spPr>
          <a:xfrm>
            <a:off x="10909455" y="4227366"/>
            <a:ext cx="48442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sp>
        <p:nvSpPr>
          <p:cNvPr id="229" name="Pentagon 228">
            <a:extLst>
              <a:ext uri="{FF2B5EF4-FFF2-40B4-BE49-F238E27FC236}">
                <a16:creationId xmlns:a16="http://schemas.microsoft.com/office/drawing/2014/main" id="{CF08AECA-7FBC-C24B-B3B6-FDAA5E138E7E}"/>
              </a:ext>
            </a:extLst>
          </p:cNvPr>
          <p:cNvSpPr/>
          <p:nvPr/>
        </p:nvSpPr>
        <p:spPr>
          <a:xfrm rot="10800000">
            <a:off x="10873453" y="5605256"/>
            <a:ext cx="435721" cy="298343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C721D49-9541-C74A-8098-EAD8BE16DDD1}"/>
              </a:ext>
            </a:extLst>
          </p:cNvPr>
          <p:cNvSpPr txBox="1"/>
          <p:nvPr/>
        </p:nvSpPr>
        <p:spPr>
          <a:xfrm rot="5400000">
            <a:off x="10930022" y="50608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…</a:t>
            </a:r>
            <a:endParaRPr lang="en-US" sz="2400" dirty="0"/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6FE39AA4-F55E-D44A-A7BF-60AC8CFFD6CD}"/>
              </a:ext>
            </a:extLst>
          </p:cNvPr>
          <p:cNvCxnSpPr/>
          <p:nvPr/>
        </p:nvCxnSpPr>
        <p:spPr>
          <a:xfrm>
            <a:off x="10736145" y="4349981"/>
            <a:ext cx="1891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43B17EF6-2175-3740-982D-C073BD641546}"/>
              </a:ext>
            </a:extLst>
          </p:cNvPr>
          <p:cNvCxnSpPr/>
          <p:nvPr/>
        </p:nvCxnSpPr>
        <p:spPr>
          <a:xfrm>
            <a:off x="10724691" y="5758736"/>
            <a:ext cx="171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8FE68FC6-E68D-E345-A247-AB06DF7BA075}"/>
              </a:ext>
            </a:extLst>
          </p:cNvPr>
          <p:cNvSpPr txBox="1"/>
          <p:nvPr/>
        </p:nvSpPr>
        <p:spPr>
          <a:xfrm>
            <a:off x="10891454" y="5630262"/>
            <a:ext cx="48442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sp>
        <p:nvSpPr>
          <p:cNvPr id="234" name="Pentagon 233">
            <a:extLst>
              <a:ext uri="{FF2B5EF4-FFF2-40B4-BE49-F238E27FC236}">
                <a16:creationId xmlns:a16="http://schemas.microsoft.com/office/drawing/2014/main" id="{2AD13ACE-E0AC-D14E-90D3-10CA7B05DF2E}"/>
              </a:ext>
            </a:extLst>
          </p:cNvPr>
          <p:cNvSpPr/>
          <p:nvPr/>
        </p:nvSpPr>
        <p:spPr>
          <a:xfrm rot="10800000">
            <a:off x="10891454" y="4667921"/>
            <a:ext cx="435721" cy="298343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86A75D0-C688-F143-A5BA-02E97AE298BF}"/>
              </a:ext>
            </a:extLst>
          </p:cNvPr>
          <p:cNvSpPr txBox="1"/>
          <p:nvPr/>
        </p:nvSpPr>
        <p:spPr>
          <a:xfrm>
            <a:off x="10909455" y="4692927"/>
            <a:ext cx="48442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0BA14DBF-E781-864A-83EF-3B2BCB45F463}"/>
              </a:ext>
            </a:extLst>
          </p:cNvPr>
          <p:cNvCxnSpPr/>
          <p:nvPr/>
        </p:nvCxnSpPr>
        <p:spPr>
          <a:xfrm>
            <a:off x="10736145" y="4815542"/>
            <a:ext cx="1891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0B30CE61-D099-DC40-8FA5-56DE81D6B249}"/>
              </a:ext>
            </a:extLst>
          </p:cNvPr>
          <p:cNvGrpSpPr/>
          <p:nvPr/>
        </p:nvGrpSpPr>
        <p:grpSpPr>
          <a:xfrm>
            <a:off x="3076855" y="2056522"/>
            <a:ext cx="8755981" cy="4047642"/>
            <a:chOff x="3076855" y="2056522"/>
            <a:chExt cx="8755981" cy="4047642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70E562-87E1-5744-BC88-239319C9C913}"/>
                </a:ext>
              </a:extLst>
            </p:cNvPr>
            <p:cNvSpPr/>
            <p:nvPr/>
          </p:nvSpPr>
          <p:spPr>
            <a:xfrm>
              <a:off x="10784836" y="3963323"/>
              <a:ext cx="685749" cy="2140841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7AD81577-3ACE-2D41-9334-289E3E766845}"/>
                </a:ext>
              </a:extLst>
            </p:cNvPr>
            <p:cNvGrpSpPr/>
            <p:nvPr/>
          </p:nvGrpSpPr>
          <p:grpSpPr>
            <a:xfrm>
              <a:off x="3076855" y="2056522"/>
              <a:ext cx="8755981" cy="1857068"/>
              <a:chOff x="3076855" y="2056522"/>
              <a:chExt cx="8755981" cy="1857068"/>
            </a:xfrm>
          </p:grpSpPr>
          <p:sp>
            <p:nvSpPr>
              <p:cNvPr id="240" name="Rounded Rectangle 239">
                <a:extLst>
                  <a:ext uri="{FF2B5EF4-FFF2-40B4-BE49-F238E27FC236}">
                    <a16:creationId xmlns:a16="http://schemas.microsoft.com/office/drawing/2014/main" id="{C422C18D-00BE-8E44-9409-837B991ADA27}"/>
                  </a:ext>
                </a:extLst>
              </p:cNvPr>
              <p:cNvSpPr/>
              <p:nvPr/>
            </p:nvSpPr>
            <p:spPr>
              <a:xfrm>
                <a:off x="3076855" y="2056522"/>
                <a:ext cx="6040865" cy="383284"/>
              </a:xfrm>
              <a:prstGeom prst="roundRect">
                <a:avLst>
                  <a:gd name="adj" fmla="val 8564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AFA910F8-E809-BB4C-9582-CF1472CCA0D1}"/>
                  </a:ext>
                </a:extLst>
              </p:cNvPr>
              <p:cNvSpPr/>
              <p:nvPr/>
            </p:nvSpPr>
            <p:spPr>
              <a:xfrm>
                <a:off x="3177270" y="2063548"/>
                <a:ext cx="5840035" cy="34117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New design/analysis is necessary due to coarse quantization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7F50310-CB1B-3741-9C22-4880B45A36C4}"/>
                  </a:ext>
                </a:extLst>
              </p:cNvPr>
              <p:cNvSpPr txBox="1"/>
              <p:nvPr/>
            </p:nvSpPr>
            <p:spPr>
              <a:xfrm>
                <a:off x="10510551" y="3636591"/>
                <a:ext cx="13222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quantization error</a:t>
                </a:r>
              </a:p>
            </p:txBody>
          </p:sp>
        </p:grp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5A5AA12F-2F91-B64D-BDA6-5005C09BB038}"/>
              </a:ext>
            </a:extLst>
          </p:cNvPr>
          <p:cNvSpPr/>
          <p:nvPr/>
        </p:nvSpPr>
        <p:spPr>
          <a:xfrm rot="5400000">
            <a:off x="8803981" y="4805322"/>
            <a:ext cx="833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cs typeface="Gill Sans MT"/>
              </a:rPr>
              <a:t> . . .  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A5A6EF4-4430-3143-9FD2-AB84EF9BE7A7}"/>
              </a:ext>
            </a:extLst>
          </p:cNvPr>
          <p:cNvSpPr/>
          <p:nvPr/>
        </p:nvSpPr>
        <p:spPr>
          <a:xfrm>
            <a:off x="7726754" y="1179925"/>
            <a:ext cx="11031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Méndez-Rial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16]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77C181B6-47DF-F94A-8C8C-F0C829B050AB}"/>
              </a:ext>
            </a:extLst>
          </p:cNvPr>
          <p:cNvSpPr txBox="1"/>
          <p:nvPr/>
        </p:nvSpPr>
        <p:spPr>
          <a:xfrm>
            <a:off x="8115595" y="1523737"/>
            <a:ext cx="6335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[Gao15]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51C8E0-20AB-5E40-9683-2ADE95CE6199}"/>
              </a:ext>
            </a:extLst>
          </p:cNvPr>
          <p:cNvGrpSpPr/>
          <p:nvPr/>
        </p:nvGrpSpPr>
        <p:grpSpPr>
          <a:xfrm flipH="1">
            <a:off x="4778895" y="4110733"/>
            <a:ext cx="2483694" cy="2001876"/>
            <a:chOff x="8854950" y="4010232"/>
            <a:chExt cx="2189035" cy="2001876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5AB1B856-EF68-6546-92D3-71A58AAFE5D4}"/>
                </a:ext>
              </a:extLst>
            </p:cNvPr>
            <p:cNvSpPr/>
            <p:nvPr/>
          </p:nvSpPr>
          <p:spPr>
            <a:xfrm>
              <a:off x="9181045" y="4240480"/>
              <a:ext cx="1777203" cy="503342"/>
            </a:xfrm>
            <a:prstGeom prst="roundRect">
              <a:avLst>
                <a:gd name="adj" fmla="val 981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D39A2A3B-80AF-364E-BB92-F9808CD03F8F}"/>
                </a:ext>
              </a:extLst>
            </p:cNvPr>
            <p:cNvSpPr/>
            <p:nvPr/>
          </p:nvSpPr>
          <p:spPr>
            <a:xfrm>
              <a:off x="9261044" y="4318795"/>
              <a:ext cx="615136" cy="380843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9E67308-4B99-564D-B053-1791981C1067}"/>
                </a:ext>
              </a:extLst>
            </p:cNvPr>
            <p:cNvCxnSpPr/>
            <p:nvPr/>
          </p:nvCxnSpPr>
          <p:spPr>
            <a:xfrm>
              <a:off x="10719698" y="4491131"/>
              <a:ext cx="21783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FC5D697-7726-1E4E-B99B-F105FCFE7BAF}"/>
                </a:ext>
              </a:extLst>
            </p:cNvPr>
            <p:cNvSpPr txBox="1"/>
            <p:nvPr/>
          </p:nvSpPr>
          <p:spPr>
            <a:xfrm>
              <a:off x="10006060" y="4303243"/>
              <a:ext cx="795647" cy="40010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Baseband</a:t>
              </a:r>
            </a:p>
            <a:p>
              <a:pPr algn="ctr"/>
              <a:r>
                <a:rPr lang="en-US" sz="1000" dirty="0"/>
                <a:t>Processor</a:t>
              </a:r>
            </a:p>
          </p:txBody>
        </p:sp>
        <p:sp>
          <p:nvSpPr>
            <p:cNvPr id="138" name="Triangle 137">
              <a:extLst>
                <a:ext uri="{FF2B5EF4-FFF2-40B4-BE49-F238E27FC236}">
                  <a16:creationId xmlns:a16="http://schemas.microsoft.com/office/drawing/2014/main" id="{BB21401F-15B6-EC4B-8587-559B51A72C99}"/>
                </a:ext>
              </a:extLst>
            </p:cNvPr>
            <p:cNvSpPr/>
            <p:nvPr/>
          </p:nvSpPr>
          <p:spPr>
            <a:xfrm rot="10800000">
              <a:off x="8865850" y="4242696"/>
              <a:ext cx="197100" cy="16296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60DBCD1-95C9-1F4D-A97E-52F2420D63F3}"/>
                </a:ext>
              </a:extLst>
            </p:cNvPr>
            <p:cNvCxnSpPr/>
            <p:nvPr/>
          </p:nvCxnSpPr>
          <p:spPr>
            <a:xfrm>
              <a:off x="9867762" y="4509217"/>
              <a:ext cx="191412" cy="12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lbow Connector 145">
              <a:extLst>
                <a:ext uri="{FF2B5EF4-FFF2-40B4-BE49-F238E27FC236}">
                  <a16:creationId xmlns:a16="http://schemas.microsoft.com/office/drawing/2014/main" id="{B66DC154-439A-9C48-9284-F9C02F1E5F6D}"/>
                </a:ext>
              </a:extLst>
            </p:cNvPr>
            <p:cNvCxnSpPr>
              <a:cxnSpLocks/>
              <a:endCxn id="138" idx="0"/>
            </p:cNvCxnSpPr>
            <p:nvPr/>
          </p:nvCxnSpPr>
          <p:spPr>
            <a:xfrm flipH="1" flipV="1">
              <a:off x="8964399" y="4405664"/>
              <a:ext cx="302186" cy="116630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98B88A0-7E78-D940-8B81-9472A2DE6F2C}"/>
                </a:ext>
              </a:extLst>
            </p:cNvPr>
            <p:cNvSpPr/>
            <p:nvPr/>
          </p:nvSpPr>
          <p:spPr>
            <a:xfrm>
              <a:off x="10061313" y="4324248"/>
              <a:ext cx="662728" cy="3406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2060"/>
                </a:solidFill>
              </a:endParaRPr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04A7F52C-415D-4343-B5A6-173EC6D7AEDA}"/>
                </a:ext>
              </a:extLst>
            </p:cNvPr>
            <p:cNvSpPr/>
            <p:nvPr/>
          </p:nvSpPr>
          <p:spPr>
            <a:xfrm>
              <a:off x="9163131" y="5508766"/>
              <a:ext cx="1814939" cy="503342"/>
            </a:xfrm>
            <a:prstGeom prst="roundRect">
              <a:avLst>
                <a:gd name="adj" fmla="val 981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3817C183-A14F-5047-A99E-62A7D1C52346}"/>
                </a:ext>
              </a:extLst>
            </p:cNvPr>
            <p:cNvSpPr/>
            <p:nvPr/>
          </p:nvSpPr>
          <p:spPr>
            <a:xfrm>
              <a:off x="9252901" y="5570373"/>
              <a:ext cx="615136" cy="380843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B074AD4-C563-D94E-997A-BAEA3065A40C}"/>
                </a:ext>
              </a:extLst>
            </p:cNvPr>
            <p:cNvCxnSpPr/>
            <p:nvPr/>
          </p:nvCxnSpPr>
          <p:spPr>
            <a:xfrm>
              <a:off x="10721218" y="5759416"/>
              <a:ext cx="21783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F3EC1A5-C676-CD47-8009-8195B7CC20F1}"/>
                </a:ext>
              </a:extLst>
            </p:cNvPr>
            <p:cNvSpPr txBox="1"/>
            <p:nvPr/>
          </p:nvSpPr>
          <p:spPr>
            <a:xfrm>
              <a:off x="9844626" y="5575616"/>
              <a:ext cx="1075127" cy="40010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Baseband</a:t>
              </a:r>
            </a:p>
            <a:p>
              <a:pPr algn="ctr"/>
              <a:r>
                <a:rPr lang="en-US" sz="1000" dirty="0"/>
                <a:t>Processor</a:t>
              </a:r>
            </a:p>
          </p:txBody>
        </p:sp>
        <p:sp>
          <p:nvSpPr>
            <p:cNvPr id="153" name="Triangle 152">
              <a:extLst>
                <a:ext uri="{FF2B5EF4-FFF2-40B4-BE49-F238E27FC236}">
                  <a16:creationId xmlns:a16="http://schemas.microsoft.com/office/drawing/2014/main" id="{71302B0D-14DE-7940-BE10-F9B5F4C0629F}"/>
                </a:ext>
              </a:extLst>
            </p:cNvPr>
            <p:cNvSpPr/>
            <p:nvPr/>
          </p:nvSpPr>
          <p:spPr>
            <a:xfrm rot="10800000">
              <a:off x="8854950" y="5484114"/>
              <a:ext cx="197100" cy="16296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FCE4510F-5213-1A44-AD7C-E5E85E579CAD}"/>
                </a:ext>
              </a:extLst>
            </p:cNvPr>
            <p:cNvCxnSpPr/>
            <p:nvPr/>
          </p:nvCxnSpPr>
          <p:spPr>
            <a:xfrm>
              <a:off x="9879335" y="5760795"/>
              <a:ext cx="191412" cy="12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lbow Connector 160">
              <a:extLst>
                <a:ext uri="{FF2B5EF4-FFF2-40B4-BE49-F238E27FC236}">
                  <a16:creationId xmlns:a16="http://schemas.microsoft.com/office/drawing/2014/main" id="{70A1F22A-18F6-0240-9DFF-22F0BE17E720}"/>
                </a:ext>
              </a:extLst>
            </p:cNvPr>
            <p:cNvCxnSpPr>
              <a:cxnSpLocks/>
              <a:stCxn id="150" idx="1"/>
              <a:endCxn id="153" idx="0"/>
            </p:cNvCxnSpPr>
            <p:nvPr/>
          </p:nvCxnSpPr>
          <p:spPr>
            <a:xfrm flipH="1" flipV="1">
              <a:off x="8953500" y="5647082"/>
              <a:ext cx="299402" cy="113713"/>
            </a:xfrm>
            <a:prstGeom prst="bentConnector2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E8E14EDA-72AB-D640-AF47-C1B6D9ED446F}"/>
                </a:ext>
              </a:extLst>
            </p:cNvPr>
            <p:cNvSpPr/>
            <p:nvPr/>
          </p:nvSpPr>
          <p:spPr>
            <a:xfrm>
              <a:off x="10062626" y="5592533"/>
              <a:ext cx="662728" cy="3406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2060"/>
                </a:solidFill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B71787F-6CB6-9941-8A13-2700551144EC}"/>
                </a:ext>
              </a:extLst>
            </p:cNvPr>
            <p:cNvSpPr txBox="1"/>
            <p:nvPr/>
          </p:nvSpPr>
          <p:spPr>
            <a:xfrm flipH="1">
              <a:off x="9963469" y="4010232"/>
              <a:ext cx="1063112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Mobile station 1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DF188E55-307E-8749-8B16-340327D5D290}"/>
                </a:ext>
              </a:extLst>
            </p:cNvPr>
            <p:cNvSpPr txBox="1"/>
            <p:nvPr/>
          </p:nvSpPr>
          <p:spPr>
            <a:xfrm flipH="1">
              <a:off x="9828587" y="5264755"/>
              <a:ext cx="1215398" cy="25391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Mobile station </a:t>
              </a:r>
              <a:r>
                <a:rPr lang="en-US" sz="1050" i="1" dirty="0"/>
                <a:t>N</a:t>
              </a:r>
              <a:r>
                <a:rPr lang="en-US" sz="600" dirty="0"/>
                <a:t>MS</a:t>
              </a:r>
              <a:endParaRPr lang="en-US" sz="1050" dirty="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108945A3-1E92-8046-B240-9105FBF11252}"/>
                </a:ext>
              </a:extLst>
            </p:cNvPr>
            <p:cNvSpPr/>
            <p:nvPr/>
          </p:nvSpPr>
          <p:spPr>
            <a:xfrm rot="5400000">
              <a:off x="9609098" y="4941162"/>
              <a:ext cx="945942" cy="325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34E2BD-7664-F243-8513-9613460FA718}"/>
              </a:ext>
            </a:extLst>
          </p:cNvPr>
          <p:cNvGrpSpPr/>
          <p:nvPr/>
        </p:nvGrpSpPr>
        <p:grpSpPr>
          <a:xfrm>
            <a:off x="7524849" y="4682659"/>
            <a:ext cx="381098" cy="725549"/>
            <a:chOff x="10142113" y="3514672"/>
            <a:chExt cx="381098" cy="725549"/>
          </a:xfrm>
        </p:grpSpPr>
        <p:sp>
          <p:nvSpPr>
            <p:cNvPr id="171" name="Left Arrow 170">
              <a:extLst>
                <a:ext uri="{FF2B5EF4-FFF2-40B4-BE49-F238E27FC236}">
                  <a16:creationId xmlns:a16="http://schemas.microsoft.com/office/drawing/2014/main" id="{179DB517-59B2-D949-B026-1BBF689F194B}"/>
                </a:ext>
              </a:extLst>
            </p:cNvPr>
            <p:cNvSpPr/>
            <p:nvPr/>
          </p:nvSpPr>
          <p:spPr>
            <a:xfrm rot="10800000">
              <a:off x="10177329" y="3514672"/>
              <a:ext cx="345882" cy="725549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038D24-2E68-1647-AB70-C54DF86975E2}"/>
                </a:ext>
              </a:extLst>
            </p:cNvPr>
            <p:cNvSpPr txBox="1"/>
            <p:nvPr/>
          </p:nvSpPr>
          <p:spPr>
            <a:xfrm>
              <a:off x="10142113" y="37020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</a:t>
              </a:r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6CFF9FA4-656B-344F-8E7A-0510ECE57FCE}"/>
              </a:ext>
            </a:extLst>
          </p:cNvPr>
          <p:cNvSpPr txBox="1"/>
          <p:nvPr/>
        </p:nvSpPr>
        <p:spPr>
          <a:xfrm>
            <a:off x="793359" y="3016261"/>
            <a:ext cx="4538615" cy="120032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users </a:t>
            </a:r>
            <a:r>
              <a:rPr lang="en-US" dirty="0"/>
              <a:t>are equipped with single antenna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BS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selects antenna subset </a:t>
            </a:r>
            <a:r>
              <a:rPr lang="en-US" dirty="0"/>
              <a:t>with known CSI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BS employs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low-resolution ADCs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Narrowband channel assumption</a:t>
            </a:r>
          </a:p>
        </p:txBody>
      </p:sp>
    </p:spTree>
    <p:extLst>
      <p:ext uri="{BB962C8B-B14F-4D97-AF65-F5344CB8AC3E}">
        <p14:creationId xmlns:p14="http://schemas.microsoft.com/office/powerpoint/2010/main" val="26252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ROBLEM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F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ORMULATION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82DAC7-7688-0B40-A5F3-2B669C216AFB}"/>
              </a:ext>
            </a:extLst>
          </p:cNvPr>
          <p:cNvSpPr txBox="1"/>
          <p:nvPr/>
        </p:nvSpPr>
        <p:spPr>
          <a:xfrm>
            <a:off x="12505" y="6302342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*BS: base station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3221BC-6309-534C-9EF5-90635222BAE2}"/>
              </a:ext>
            </a:extLst>
          </p:cNvPr>
          <p:cNvGrpSpPr/>
          <p:nvPr/>
        </p:nvGrpSpPr>
        <p:grpSpPr>
          <a:xfrm>
            <a:off x="483083" y="2720617"/>
            <a:ext cx="11282834" cy="2859826"/>
            <a:chOff x="4996123" y="1260854"/>
            <a:chExt cx="11282834" cy="285982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C84807-E87F-6545-8D11-9867EE3C2C4E}"/>
                </a:ext>
              </a:extLst>
            </p:cNvPr>
            <p:cNvSpPr txBox="1"/>
            <p:nvPr/>
          </p:nvSpPr>
          <p:spPr>
            <a:xfrm>
              <a:off x="4996123" y="1260854"/>
              <a:ext cx="5284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Uplink maximum mutual-information problem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D5E6A4-D2B8-B54C-AABF-99FA773B42C3}"/>
                </a:ext>
              </a:extLst>
            </p:cNvPr>
            <p:cNvSpPr txBox="1"/>
            <p:nvPr/>
          </p:nvSpPr>
          <p:spPr>
            <a:xfrm>
              <a:off x="5316997" y="1678071"/>
              <a:ext cx="6495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Maximum mutual-information selection for narrowband system 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210C40B-0925-8344-980D-A65C230BE28F}"/>
                </a:ext>
              </a:extLst>
            </p:cNvPr>
            <p:cNvSpPr txBox="1"/>
            <p:nvPr/>
          </p:nvSpPr>
          <p:spPr>
            <a:xfrm>
              <a:off x="5316996" y="2894901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Challenges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9DD3B3-9AD9-FA4C-A6BE-42DC5A63045E}"/>
                </a:ext>
              </a:extLst>
            </p:cNvPr>
            <p:cNvSpPr txBox="1"/>
            <p:nvPr/>
          </p:nvSpPr>
          <p:spPr>
            <a:xfrm>
              <a:off x="5684370" y="3292810"/>
              <a:ext cx="10594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(1)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Large number of antennas </a:t>
              </a:r>
              <a:r>
                <a:rPr lang="en-US" dirty="0"/>
                <a:t>at BS*</a:t>
              </a:r>
              <a:r>
                <a:rPr lang="en-US" dirty="0">
                  <a:latin typeface="Gill Sans MT" panose="020B0502020104020203" pitchFamily="34" charset="0"/>
                </a:rPr>
                <a:t>: Exhaustive search (X) vs. </a:t>
              </a:r>
              <a:r>
                <a:rPr lang="en-US" dirty="0">
                  <a:solidFill>
                    <a:srgbClr val="FF0000"/>
                  </a:solidFill>
                  <a:latin typeface="Gill Sans MT" panose="020B0502020104020203" pitchFamily="34" charset="0"/>
                </a:rPr>
                <a:t>G</a:t>
              </a:r>
              <a:r>
                <a:rPr lang="en-US" dirty="0">
                  <a:solidFill>
                    <a:srgbClr val="FF0000"/>
                  </a:solidFill>
                </a:rPr>
                <a:t>reedy search (O)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45FFAB3-2507-D042-8423-FEBB8415016E}"/>
                </a:ext>
              </a:extLst>
            </p:cNvPr>
            <p:cNvSpPr txBox="1"/>
            <p:nvPr/>
          </p:nvSpPr>
          <p:spPr>
            <a:xfrm>
              <a:off x="5679894" y="3751348"/>
              <a:ext cx="7825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(2) Greedy is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suboptimal</a:t>
              </a:r>
              <a:r>
                <a:rPr lang="en-US" dirty="0"/>
                <a:t>: </a:t>
              </a:r>
              <a:r>
                <a:rPr lang="en-US" dirty="0">
                  <a:solidFill>
                    <a:srgbClr val="FF0000"/>
                  </a:solidFill>
                </a:rPr>
                <a:t>performance bound </a:t>
              </a:r>
              <a:r>
                <a:rPr lang="en-US" dirty="0"/>
                <a:t>is necessary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927083B-84FB-B346-A98A-DBD8E70EC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5847" y="2193607"/>
              <a:ext cx="6882066" cy="437060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1A1C2-A0EA-1B4F-BAE2-1196E0DDBF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31083-A23C-6144-B4E2-5766C9CD9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0E2AC764-4888-2D44-A08B-B413C9687D5B}"/>
              </a:ext>
            </a:extLst>
          </p:cNvPr>
          <p:cNvCxnSpPr>
            <a:cxnSpLocks/>
          </p:cNvCxnSpPr>
          <p:nvPr/>
        </p:nvCxnSpPr>
        <p:spPr>
          <a:xfrm rot="10800000">
            <a:off x="1768796" y="1694925"/>
            <a:ext cx="499589" cy="346749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89A00C11-8F61-0747-9AF7-3D453CA7A759}"/>
              </a:ext>
            </a:extLst>
          </p:cNvPr>
          <p:cNvSpPr txBox="1"/>
          <p:nvPr/>
        </p:nvSpPr>
        <p:spPr>
          <a:xfrm>
            <a:off x="2223071" y="1896789"/>
            <a:ext cx="2771458" cy="2543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set of selected antennas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AABC845-532D-974E-AB0E-62917D880DE1}"/>
              </a:ext>
            </a:extLst>
          </p:cNvPr>
          <p:cNvSpPr txBox="1"/>
          <p:nvPr/>
        </p:nvSpPr>
        <p:spPr>
          <a:xfrm>
            <a:off x="4973901" y="1950539"/>
            <a:ext cx="2517712" cy="2826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quantization noise covariance matrix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11FCA2B-6DA1-1845-901C-9A8D2B996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36" y="1345942"/>
            <a:ext cx="6136509" cy="480311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75BF5465-73AA-B241-8021-F94A1B776ED7}"/>
              </a:ext>
            </a:extLst>
          </p:cNvPr>
          <p:cNvSpPr/>
          <p:nvPr/>
        </p:nvSpPr>
        <p:spPr>
          <a:xfrm>
            <a:off x="483083" y="872443"/>
            <a:ext cx="10269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Mutual information with selected antennas under additive quantization noise model (AQNM)</a:t>
            </a:r>
            <a:r>
              <a:rPr lang="en-US" sz="2000" i="1" dirty="0"/>
              <a:t> </a:t>
            </a:r>
            <a:endParaRPr lang="en-US" sz="2000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FCC1EF8-2956-6346-B8E2-FD1646CFF2DA}"/>
              </a:ext>
            </a:extLst>
          </p:cNvPr>
          <p:cNvSpPr/>
          <p:nvPr/>
        </p:nvSpPr>
        <p:spPr>
          <a:xfrm>
            <a:off x="6909664" y="2193613"/>
            <a:ext cx="515214" cy="230197"/>
          </a:xfrm>
          <a:prstGeom prst="rect">
            <a:avLst/>
          </a:prstGeom>
          <a:solidFill>
            <a:srgbClr val="FF7E7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DC55420-48C2-7447-9AC3-1A1B370F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314" y="2196308"/>
            <a:ext cx="3025975" cy="222614"/>
          </a:xfrm>
          <a:prstGeom prst="rect">
            <a:avLst/>
          </a:prstGeom>
        </p:spPr>
      </p:pic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FA05AA6-BCA8-9A45-9754-2AE3E856C79D}"/>
              </a:ext>
            </a:extLst>
          </p:cNvPr>
          <p:cNvCxnSpPr/>
          <p:nvPr/>
        </p:nvCxnSpPr>
        <p:spPr>
          <a:xfrm flipV="1">
            <a:off x="5746186" y="1746249"/>
            <a:ext cx="0" cy="244099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1361620-0BF2-4942-BD0B-01066A0C1BE7}"/>
              </a:ext>
            </a:extLst>
          </p:cNvPr>
          <p:cNvSpPr txBox="1"/>
          <p:nvPr/>
        </p:nvSpPr>
        <p:spPr>
          <a:xfrm>
            <a:off x="9774034" y="729646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[Fletcher07]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B74C82-D6B7-7448-848E-C8542E7A6BFC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3596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917401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V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ISION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FOR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5G 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OMMUNICATIONS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232" y="4278018"/>
            <a:ext cx="3035768" cy="2276825"/>
          </a:xfrm>
          <a:prstGeom prst="rect">
            <a:avLst/>
          </a:prstGeom>
          <a:effectLst>
            <a:softEdge rad="762000"/>
          </a:effectLst>
        </p:spPr>
      </p:pic>
      <p:sp>
        <p:nvSpPr>
          <p:cNvPr id="30" name="TextBox 29"/>
          <p:cNvSpPr txBox="1"/>
          <p:nvPr/>
        </p:nvSpPr>
        <p:spPr>
          <a:xfrm>
            <a:off x="7638811" y="3997185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Sustainable Data Rate        100 Mb/s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02786" y="1778150"/>
            <a:ext cx="3230487" cy="3230487"/>
            <a:chOff x="-535925" y="1741251"/>
            <a:chExt cx="1585608" cy="1585608"/>
          </a:xfrm>
        </p:grpSpPr>
        <p:sp>
          <p:nvSpPr>
            <p:cNvPr id="84" name="Oval 83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-432164" y="1845012"/>
              <a:ext cx="1378085" cy="137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93975" y="1538321"/>
            <a:ext cx="2826802" cy="369332"/>
            <a:chOff x="6764088" y="6752647"/>
            <a:chExt cx="2826802" cy="36933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6764088" y="7102236"/>
              <a:ext cx="175938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7703386" y="6752647"/>
              <a:ext cx="1887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Latency        &lt; 1ms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552257" y="2260921"/>
            <a:ext cx="4618410" cy="374579"/>
            <a:chOff x="7324263" y="7322336"/>
            <a:chExt cx="4618410" cy="374579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7324263" y="7696915"/>
              <a:ext cx="162733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7773134" y="7322336"/>
              <a:ext cx="4169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Data Traffic        50 </a:t>
              </a:r>
              <a:r>
                <a:rPr lang="en-US" dirty="0" err="1">
                  <a:solidFill>
                    <a:schemeClr val="accent1"/>
                  </a:solidFill>
                </a:rPr>
                <a:t>Exabytes</a:t>
              </a:r>
              <a:r>
                <a:rPr lang="en-US" dirty="0">
                  <a:solidFill>
                    <a:schemeClr val="accent1"/>
                  </a:solidFill>
                </a:rPr>
                <a:t>/Month (2021)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14050" y="1639712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78" name="Oval 77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34234" y="2404954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76" name="Oval 75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7722511" y="3477878"/>
            <a:ext cx="18728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981812" y="3134053"/>
            <a:ext cx="289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Peak Data Rates         20 Gb/s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457817" y="4320256"/>
            <a:ext cx="231049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40706" y="4957951"/>
            <a:ext cx="228808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39353" y="4619181"/>
            <a:ext cx="479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Connection Density           1M Connections/km</a:t>
            </a:r>
            <a:r>
              <a:rPr lang="en-US" baseline="30000" dirty="0">
                <a:solidFill>
                  <a:schemeClr val="accent1"/>
                </a:solidFill>
              </a:rPr>
              <a:t>2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409154" y="3244512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74" name="Oval 73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83434" y="4084070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72" name="Oval 71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514049" y="4718844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70" name="Oval 69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021928" y="3713373"/>
            <a:ext cx="1742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4G</a:t>
            </a:r>
            <a:r>
              <a:rPr lang="ko-KR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4000" dirty="0">
                <a:solidFill>
                  <a:schemeClr val="accent1"/>
                </a:solidFill>
              </a:rPr>
              <a:t>5G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356949" y="1885163"/>
            <a:ext cx="165057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71501" y="1533280"/>
            <a:ext cx="194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Latency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826567" y="1639711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68" name="Oval 67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2890855" y="2635500"/>
            <a:ext cx="156731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31702" y="2260921"/>
            <a:ext cx="367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7.2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Exabytes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/Month          Data Traffic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268285" y="3482529"/>
            <a:ext cx="19804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92265" y="3140500"/>
            <a:ext cx="2720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Gb/s        Peak Data Rates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2161281" y="4320256"/>
            <a:ext cx="22685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95068" y="4006753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Mb/s        Sustainable Data Rate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2854106" y="4957951"/>
            <a:ext cx="211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8613" y="4652312"/>
            <a:ext cx="493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100k Connections/km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Connection Density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149184" y="2391361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66" name="Oval 65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956690" y="3242249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64" name="Oval 63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54169" y="4077812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62" name="Oval 61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34400" y="4718844"/>
            <a:ext cx="488277" cy="488277"/>
            <a:chOff x="-535925" y="1741251"/>
            <a:chExt cx="1585608" cy="1585608"/>
          </a:xfrm>
          <a:solidFill>
            <a:schemeClr val="bg1"/>
          </a:solidFill>
        </p:grpSpPr>
        <p:sp>
          <p:nvSpPr>
            <p:cNvPr id="60" name="Oval 59"/>
            <p:cNvSpPr/>
            <p:nvPr/>
          </p:nvSpPr>
          <p:spPr>
            <a:xfrm>
              <a:off x="-535925" y="1741251"/>
              <a:ext cx="1585608" cy="1585608"/>
            </a:xfrm>
            <a:prstGeom prst="ellipse">
              <a:avLst/>
            </a:prstGeom>
            <a:grpFill/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-261909" y="2003164"/>
              <a:ext cx="1037577" cy="106178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243" y="1551201"/>
            <a:ext cx="351076" cy="351076"/>
          </a:xfrm>
          <a:prstGeom prst="rect">
            <a:avLst/>
          </a:prstGeom>
          <a:noFill/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298" y="2127988"/>
            <a:ext cx="317500" cy="523112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>
            <a:off x="1928122" y="3112164"/>
            <a:ext cx="307582" cy="378258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764281" y="4017183"/>
            <a:ext cx="0" cy="3403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58965" y="4352304"/>
            <a:ext cx="29689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64281" y="4144742"/>
            <a:ext cx="42619" cy="22091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02237" y="4131392"/>
            <a:ext cx="29958" cy="22091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1805916" y="4078028"/>
            <a:ext cx="201150" cy="86775"/>
          </a:xfrm>
          <a:custGeom>
            <a:avLst/>
            <a:gdLst>
              <a:gd name="connsiteX0" fmla="*/ 0 w 1566153"/>
              <a:gd name="connsiteY0" fmla="*/ 166307 h 292879"/>
              <a:gd name="connsiteX1" fmla="*/ 272375 w 1566153"/>
              <a:gd name="connsiteY1" fmla="*/ 937 h 292879"/>
              <a:gd name="connsiteX2" fmla="*/ 486383 w 1566153"/>
              <a:gd name="connsiteY2" fmla="*/ 107941 h 292879"/>
              <a:gd name="connsiteX3" fmla="*/ 778213 w 1566153"/>
              <a:gd name="connsiteY3" fmla="*/ 292767 h 292879"/>
              <a:gd name="connsiteX4" fmla="*/ 1108953 w 1566153"/>
              <a:gd name="connsiteY4" fmla="*/ 137124 h 292879"/>
              <a:gd name="connsiteX5" fmla="*/ 1313234 w 1566153"/>
              <a:gd name="connsiteY5" fmla="*/ 253856 h 292879"/>
              <a:gd name="connsiteX6" fmla="*/ 1381328 w 1566153"/>
              <a:gd name="connsiteY6" fmla="*/ 107941 h 292879"/>
              <a:gd name="connsiteX7" fmla="*/ 1566153 w 1566153"/>
              <a:gd name="connsiteY7" fmla="*/ 263584 h 292879"/>
              <a:gd name="connsiteX8" fmla="*/ 1566153 w 1566153"/>
              <a:gd name="connsiteY8" fmla="*/ 263584 h 292879"/>
              <a:gd name="connsiteX0" fmla="*/ 0 w 1566153"/>
              <a:gd name="connsiteY0" fmla="*/ 85040 h 211612"/>
              <a:gd name="connsiteX1" fmla="*/ 272374 w 1566153"/>
              <a:gd name="connsiteY1" fmla="*/ 7142 h 211612"/>
              <a:gd name="connsiteX2" fmla="*/ 486383 w 1566153"/>
              <a:gd name="connsiteY2" fmla="*/ 26674 h 211612"/>
              <a:gd name="connsiteX3" fmla="*/ 778213 w 1566153"/>
              <a:gd name="connsiteY3" fmla="*/ 211500 h 211612"/>
              <a:gd name="connsiteX4" fmla="*/ 1108953 w 1566153"/>
              <a:gd name="connsiteY4" fmla="*/ 55857 h 211612"/>
              <a:gd name="connsiteX5" fmla="*/ 1313234 w 1566153"/>
              <a:gd name="connsiteY5" fmla="*/ 172589 h 211612"/>
              <a:gd name="connsiteX6" fmla="*/ 1381328 w 1566153"/>
              <a:gd name="connsiteY6" fmla="*/ 26674 h 211612"/>
              <a:gd name="connsiteX7" fmla="*/ 1566153 w 1566153"/>
              <a:gd name="connsiteY7" fmla="*/ 182317 h 211612"/>
              <a:gd name="connsiteX8" fmla="*/ 1566153 w 1566153"/>
              <a:gd name="connsiteY8" fmla="*/ 182317 h 211612"/>
              <a:gd name="connsiteX0" fmla="*/ 0 w 1566153"/>
              <a:gd name="connsiteY0" fmla="*/ 81462 h 178739"/>
              <a:gd name="connsiteX1" fmla="*/ 272374 w 1566153"/>
              <a:gd name="connsiteY1" fmla="*/ 3564 h 178739"/>
              <a:gd name="connsiteX2" fmla="*/ 486383 w 1566153"/>
              <a:gd name="connsiteY2" fmla="*/ 23096 h 178739"/>
              <a:gd name="connsiteX3" fmla="*/ 739891 w 1566153"/>
              <a:gd name="connsiteY3" fmla="*/ 110732 h 178739"/>
              <a:gd name="connsiteX4" fmla="*/ 1108953 w 1566153"/>
              <a:gd name="connsiteY4" fmla="*/ 52279 h 178739"/>
              <a:gd name="connsiteX5" fmla="*/ 1313234 w 1566153"/>
              <a:gd name="connsiteY5" fmla="*/ 169011 h 178739"/>
              <a:gd name="connsiteX6" fmla="*/ 1381328 w 1566153"/>
              <a:gd name="connsiteY6" fmla="*/ 23096 h 178739"/>
              <a:gd name="connsiteX7" fmla="*/ 1566153 w 1566153"/>
              <a:gd name="connsiteY7" fmla="*/ 178739 h 178739"/>
              <a:gd name="connsiteX8" fmla="*/ 1566153 w 1566153"/>
              <a:gd name="connsiteY8" fmla="*/ 178739 h 178739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128113 w 1585313"/>
              <a:gd name="connsiteY4" fmla="*/ 55766 h 182226"/>
              <a:gd name="connsiteX5" fmla="*/ 1332394 w 1585313"/>
              <a:gd name="connsiteY5" fmla="*/ 172498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332394 w 1585313"/>
              <a:gd name="connsiteY5" fmla="*/ 172498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236583 w 1585313"/>
              <a:gd name="connsiteY5" fmla="*/ 104463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236583 w 1585313"/>
              <a:gd name="connsiteY5" fmla="*/ 104463 h 182226"/>
              <a:gd name="connsiteX6" fmla="*/ 1477134 w 1585313"/>
              <a:gd name="connsiteY6" fmla="*/ 16864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70163"/>
              <a:gd name="connsiteY0" fmla="*/ 174770 h 185026"/>
              <a:gd name="connsiteX1" fmla="*/ 276384 w 1570163"/>
              <a:gd name="connsiteY1" fmla="*/ 9851 h 185026"/>
              <a:gd name="connsiteX2" fmla="*/ 490393 w 1570163"/>
              <a:gd name="connsiteY2" fmla="*/ 29383 h 185026"/>
              <a:gd name="connsiteX3" fmla="*/ 743901 w 1570163"/>
              <a:gd name="connsiteY3" fmla="*/ 117019 h 185026"/>
              <a:gd name="connsiteX4" fmla="*/ 1017156 w 1570163"/>
              <a:gd name="connsiteY4" fmla="*/ 39128 h 185026"/>
              <a:gd name="connsiteX5" fmla="*/ 1221433 w 1570163"/>
              <a:gd name="connsiteY5" fmla="*/ 107263 h 185026"/>
              <a:gd name="connsiteX6" fmla="*/ 1461984 w 1570163"/>
              <a:gd name="connsiteY6" fmla="*/ 19664 h 185026"/>
              <a:gd name="connsiteX7" fmla="*/ 1570163 w 1570163"/>
              <a:gd name="connsiteY7" fmla="*/ 185026 h 185026"/>
              <a:gd name="connsiteX8" fmla="*/ 1570163 w 1570163"/>
              <a:gd name="connsiteY8" fmla="*/ 185026 h 185026"/>
              <a:gd name="connsiteX0" fmla="*/ 0 w 1570163"/>
              <a:gd name="connsiteY0" fmla="*/ 141788 h 182785"/>
              <a:gd name="connsiteX1" fmla="*/ 276384 w 1570163"/>
              <a:gd name="connsiteY1" fmla="*/ 7610 h 182785"/>
              <a:gd name="connsiteX2" fmla="*/ 490393 w 1570163"/>
              <a:gd name="connsiteY2" fmla="*/ 27142 h 182785"/>
              <a:gd name="connsiteX3" fmla="*/ 743901 w 1570163"/>
              <a:gd name="connsiteY3" fmla="*/ 114778 h 182785"/>
              <a:gd name="connsiteX4" fmla="*/ 1017156 w 1570163"/>
              <a:gd name="connsiteY4" fmla="*/ 36887 h 182785"/>
              <a:gd name="connsiteX5" fmla="*/ 1221433 w 1570163"/>
              <a:gd name="connsiteY5" fmla="*/ 105022 h 182785"/>
              <a:gd name="connsiteX6" fmla="*/ 1461984 w 1570163"/>
              <a:gd name="connsiteY6" fmla="*/ 17423 h 182785"/>
              <a:gd name="connsiteX7" fmla="*/ 1570163 w 1570163"/>
              <a:gd name="connsiteY7" fmla="*/ 182785 h 182785"/>
              <a:gd name="connsiteX8" fmla="*/ 1570163 w 1570163"/>
              <a:gd name="connsiteY8" fmla="*/ 182785 h 18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163" h="182785">
                <a:moveTo>
                  <a:pt x="0" y="141788"/>
                </a:moveTo>
                <a:cubicBezTo>
                  <a:pt x="95655" y="63967"/>
                  <a:pt x="194652" y="26718"/>
                  <a:pt x="276384" y="7610"/>
                </a:cubicBezTo>
                <a:cubicBezTo>
                  <a:pt x="358116" y="-11498"/>
                  <a:pt x="412474" y="9281"/>
                  <a:pt x="490393" y="27142"/>
                </a:cubicBezTo>
                <a:cubicBezTo>
                  <a:pt x="568312" y="45003"/>
                  <a:pt x="656107" y="113154"/>
                  <a:pt x="743901" y="114778"/>
                </a:cubicBezTo>
                <a:cubicBezTo>
                  <a:pt x="831695" y="116402"/>
                  <a:pt x="937567" y="38513"/>
                  <a:pt x="1017156" y="36887"/>
                </a:cubicBezTo>
                <a:cubicBezTo>
                  <a:pt x="1096745" y="35261"/>
                  <a:pt x="1147295" y="108266"/>
                  <a:pt x="1221433" y="105022"/>
                </a:cubicBezTo>
                <a:cubicBezTo>
                  <a:pt x="1295571" y="101778"/>
                  <a:pt x="1403862" y="4462"/>
                  <a:pt x="1461984" y="17423"/>
                </a:cubicBezTo>
                <a:cubicBezTo>
                  <a:pt x="1520106" y="30384"/>
                  <a:pt x="1552133" y="155225"/>
                  <a:pt x="1570163" y="182785"/>
                </a:cubicBezTo>
                <a:lnTo>
                  <a:pt x="1570163" y="182785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314" y="4674743"/>
            <a:ext cx="353568" cy="365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8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759" y="1559201"/>
            <a:ext cx="351076" cy="351076"/>
          </a:xfrm>
          <a:prstGeom prst="rect">
            <a:avLst/>
          </a:prstGeom>
          <a:noFill/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585" y="2140114"/>
            <a:ext cx="317500" cy="523112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>
            <a:off x="9665319" y="3099620"/>
            <a:ext cx="307582" cy="378258"/>
          </a:xfrm>
          <a:prstGeom prst="up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9847503" y="3987082"/>
            <a:ext cx="0" cy="340357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842187" y="4322203"/>
            <a:ext cx="296892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47503" y="4114641"/>
            <a:ext cx="42619" cy="22091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85459" y="4101291"/>
            <a:ext cx="29958" cy="22091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9889138" y="4047927"/>
            <a:ext cx="201150" cy="86775"/>
          </a:xfrm>
          <a:custGeom>
            <a:avLst/>
            <a:gdLst>
              <a:gd name="connsiteX0" fmla="*/ 0 w 1566153"/>
              <a:gd name="connsiteY0" fmla="*/ 166307 h 292879"/>
              <a:gd name="connsiteX1" fmla="*/ 272375 w 1566153"/>
              <a:gd name="connsiteY1" fmla="*/ 937 h 292879"/>
              <a:gd name="connsiteX2" fmla="*/ 486383 w 1566153"/>
              <a:gd name="connsiteY2" fmla="*/ 107941 h 292879"/>
              <a:gd name="connsiteX3" fmla="*/ 778213 w 1566153"/>
              <a:gd name="connsiteY3" fmla="*/ 292767 h 292879"/>
              <a:gd name="connsiteX4" fmla="*/ 1108953 w 1566153"/>
              <a:gd name="connsiteY4" fmla="*/ 137124 h 292879"/>
              <a:gd name="connsiteX5" fmla="*/ 1313234 w 1566153"/>
              <a:gd name="connsiteY5" fmla="*/ 253856 h 292879"/>
              <a:gd name="connsiteX6" fmla="*/ 1381328 w 1566153"/>
              <a:gd name="connsiteY6" fmla="*/ 107941 h 292879"/>
              <a:gd name="connsiteX7" fmla="*/ 1566153 w 1566153"/>
              <a:gd name="connsiteY7" fmla="*/ 263584 h 292879"/>
              <a:gd name="connsiteX8" fmla="*/ 1566153 w 1566153"/>
              <a:gd name="connsiteY8" fmla="*/ 263584 h 292879"/>
              <a:gd name="connsiteX0" fmla="*/ 0 w 1566153"/>
              <a:gd name="connsiteY0" fmla="*/ 85040 h 211612"/>
              <a:gd name="connsiteX1" fmla="*/ 272374 w 1566153"/>
              <a:gd name="connsiteY1" fmla="*/ 7142 h 211612"/>
              <a:gd name="connsiteX2" fmla="*/ 486383 w 1566153"/>
              <a:gd name="connsiteY2" fmla="*/ 26674 h 211612"/>
              <a:gd name="connsiteX3" fmla="*/ 778213 w 1566153"/>
              <a:gd name="connsiteY3" fmla="*/ 211500 h 211612"/>
              <a:gd name="connsiteX4" fmla="*/ 1108953 w 1566153"/>
              <a:gd name="connsiteY4" fmla="*/ 55857 h 211612"/>
              <a:gd name="connsiteX5" fmla="*/ 1313234 w 1566153"/>
              <a:gd name="connsiteY5" fmla="*/ 172589 h 211612"/>
              <a:gd name="connsiteX6" fmla="*/ 1381328 w 1566153"/>
              <a:gd name="connsiteY6" fmla="*/ 26674 h 211612"/>
              <a:gd name="connsiteX7" fmla="*/ 1566153 w 1566153"/>
              <a:gd name="connsiteY7" fmla="*/ 182317 h 211612"/>
              <a:gd name="connsiteX8" fmla="*/ 1566153 w 1566153"/>
              <a:gd name="connsiteY8" fmla="*/ 182317 h 211612"/>
              <a:gd name="connsiteX0" fmla="*/ 0 w 1566153"/>
              <a:gd name="connsiteY0" fmla="*/ 81462 h 178739"/>
              <a:gd name="connsiteX1" fmla="*/ 272374 w 1566153"/>
              <a:gd name="connsiteY1" fmla="*/ 3564 h 178739"/>
              <a:gd name="connsiteX2" fmla="*/ 486383 w 1566153"/>
              <a:gd name="connsiteY2" fmla="*/ 23096 h 178739"/>
              <a:gd name="connsiteX3" fmla="*/ 739891 w 1566153"/>
              <a:gd name="connsiteY3" fmla="*/ 110732 h 178739"/>
              <a:gd name="connsiteX4" fmla="*/ 1108953 w 1566153"/>
              <a:gd name="connsiteY4" fmla="*/ 52279 h 178739"/>
              <a:gd name="connsiteX5" fmla="*/ 1313234 w 1566153"/>
              <a:gd name="connsiteY5" fmla="*/ 169011 h 178739"/>
              <a:gd name="connsiteX6" fmla="*/ 1381328 w 1566153"/>
              <a:gd name="connsiteY6" fmla="*/ 23096 h 178739"/>
              <a:gd name="connsiteX7" fmla="*/ 1566153 w 1566153"/>
              <a:gd name="connsiteY7" fmla="*/ 178739 h 178739"/>
              <a:gd name="connsiteX8" fmla="*/ 1566153 w 1566153"/>
              <a:gd name="connsiteY8" fmla="*/ 178739 h 178739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128113 w 1585313"/>
              <a:gd name="connsiteY4" fmla="*/ 55766 h 182226"/>
              <a:gd name="connsiteX5" fmla="*/ 1332394 w 1585313"/>
              <a:gd name="connsiteY5" fmla="*/ 172498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332394 w 1585313"/>
              <a:gd name="connsiteY5" fmla="*/ 172498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236583 w 1585313"/>
              <a:gd name="connsiteY5" fmla="*/ 104463 h 182226"/>
              <a:gd name="connsiteX6" fmla="*/ 1400488 w 1585313"/>
              <a:gd name="connsiteY6" fmla="*/ 26583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85313"/>
              <a:gd name="connsiteY0" fmla="*/ 133545 h 182226"/>
              <a:gd name="connsiteX1" fmla="*/ 291534 w 1585313"/>
              <a:gd name="connsiteY1" fmla="*/ 7051 h 182226"/>
              <a:gd name="connsiteX2" fmla="*/ 505543 w 1585313"/>
              <a:gd name="connsiteY2" fmla="*/ 26583 h 182226"/>
              <a:gd name="connsiteX3" fmla="*/ 759051 w 1585313"/>
              <a:gd name="connsiteY3" fmla="*/ 114219 h 182226"/>
              <a:gd name="connsiteX4" fmla="*/ 1032306 w 1585313"/>
              <a:gd name="connsiteY4" fmla="*/ 36328 h 182226"/>
              <a:gd name="connsiteX5" fmla="*/ 1236583 w 1585313"/>
              <a:gd name="connsiteY5" fmla="*/ 104463 h 182226"/>
              <a:gd name="connsiteX6" fmla="*/ 1477134 w 1585313"/>
              <a:gd name="connsiteY6" fmla="*/ 16864 h 182226"/>
              <a:gd name="connsiteX7" fmla="*/ 1585313 w 1585313"/>
              <a:gd name="connsiteY7" fmla="*/ 182226 h 182226"/>
              <a:gd name="connsiteX8" fmla="*/ 1585313 w 1585313"/>
              <a:gd name="connsiteY8" fmla="*/ 182226 h 182226"/>
              <a:gd name="connsiteX0" fmla="*/ 0 w 1570163"/>
              <a:gd name="connsiteY0" fmla="*/ 174770 h 185026"/>
              <a:gd name="connsiteX1" fmla="*/ 276384 w 1570163"/>
              <a:gd name="connsiteY1" fmla="*/ 9851 h 185026"/>
              <a:gd name="connsiteX2" fmla="*/ 490393 w 1570163"/>
              <a:gd name="connsiteY2" fmla="*/ 29383 h 185026"/>
              <a:gd name="connsiteX3" fmla="*/ 743901 w 1570163"/>
              <a:gd name="connsiteY3" fmla="*/ 117019 h 185026"/>
              <a:gd name="connsiteX4" fmla="*/ 1017156 w 1570163"/>
              <a:gd name="connsiteY4" fmla="*/ 39128 h 185026"/>
              <a:gd name="connsiteX5" fmla="*/ 1221433 w 1570163"/>
              <a:gd name="connsiteY5" fmla="*/ 107263 h 185026"/>
              <a:gd name="connsiteX6" fmla="*/ 1461984 w 1570163"/>
              <a:gd name="connsiteY6" fmla="*/ 19664 h 185026"/>
              <a:gd name="connsiteX7" fmla="*/ 1570163 w 1570163"/>
              <a:gd name="connsiteY7" fmla="*/ 185026 h 185026"/>
              <a:gd name="connsiteX8" fmla="*/ 1570163 w 1570163"/>
              <a:gd name="connsiteY8" fmla="*/ 185026 h 185026"/>
              <a:gd name="connsiteX0" fmla="*/ 0 w 1570163"/>
              <a:gd name="connsiteY0" fmla="*/ 141788 h 182785"/>
              <a:gd name="connsiteX1" fmla="*/ 276384 w 1570163"/>
              <a:gd name="connsiteY1" fmla="*/ 7610 h 182785"/>
              <a:gd name="connsiteX2" fmla="*/ 490393 w 1570163"/>
              <a:gd name="connsiteY2" fmla="*/ 27142 h 182785"/>
              <a:gd name="connsiteX3" fmla="*/ 743901 w 1570163"/>
              <a:gd name="connsiteY3" fmla="*/ 114778 h 182785"/>
              <a:gd name="connsiteX4" fmla="*/ 1017156 w 1570163"/>
              <a:gd name="connsiteY4" fmla="*/ 36887 h 182785"/>
              <a:gd name="connsiteX5" fmla="*/ 1221433 w 1570163"/>
              <a:gd name="connsiteY5" fmla="*/ 105022 h 182785"/>
              <a:gd name="connsiteX6" fmla="*/ 1461984 w 1570163"/>
              <a:gd name="connsiteY6" fmla="*/ 17423 h 182785"/>
              <a:gd name="connsiteX7" fmla="*/ 1570163 w 1570163"/>
              <a:gd name="connsiteY7" fmla="*/ 182785 h 182785"/>
              <a:gd name="connsiteX8" fmla="*/ 1570163 w 1570163"/>
              <a:gd name="connsiteY8" fmla="*/ 182785 h 18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163" h="182785">
                <a:moveTo>
                  <a:pt x="0" y="141788"/>
                </a:moveTo>
                <a:cubicBezTo>
                  <a:pt x="95655" y="63967"/>
                  <a:pt x="194652" y="26718"/>
                  <a:pt x="276384" y="7610"/>
                </a:cubicBezTo>
                <a:cubicBezTo>
                  <a:pt x="358116" y="-11498"/>
                  <a:pt x="412474" y="9281"/>
                  <a:pt x="490393" y="27142"/>
                </a:cubicBezTo>
                <a:cubicBezTo>
                  <a:pt x="568312" y="45003"/>
                  <a:pt x="656107" y="113154"/>
                  <a:pt x="743901" y="114778"/>
                </a:cubicBezTo>
                <a:cubicBezTo>
                  <a:pt x="831695" y="116402"/>
                  <a:pt x="937567" y="38513"/>
                  <a:pt x="1017156" y="36887"/>
                </a:cubicBezTo>
                <a:cubicBezTo>
                  <a:pt x="1096745" y="35261"/>
                  <a:pt x="1147295" y="108266"/>
                  <a:pt x="1221433" y="105022"/>
                </a:cubicBezTo>
                <a:cubicBezTo>
                  <a:pt x="1295571" y="101778"/>
                  <a:pt x="1403862" y="4462"/>
                  <a:pt x="1461984" y="17423"/>
                </a:cubicBezTo>
                <a:cubicBezTo>
                  <a:pt x="1520106" y="30384"/>
                  <a:pt x="1552133" y="155225"/>
                  <a:pt x="1570163" y="182785"/>
                </a:cubicBezTo>
                <a:lnTo>
                  <a:pt x="1570163" y="182785"/>
                </a:lnTo>
              </a:path>
            </a:pathLst>
          </a:cu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751" y="4639775"/>
            <a:ext cx="353568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88" y="2170409"/>
            <a:ext cx="1231313" cy="164175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5339165" y="4343924"/>
            <a:ext cx="1183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[2017 </a:t>
            </a:r>
            <a:r>
              <a:rPr lang="en-US" sz="1100" dirty="0" err="1"/>
              <a:t>Qorvo</a:t>
            </a:r>
            <a:r>
              <a:rPr lang="en-US" sz="1100" dirty="0"/>
              <a:t> Inc.]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192563" y="4088976"/>
            <a:ext cx="488277" cy="488277"/>
            <a:chOff x="7224463" y="3538506"/>
            <a:chExt cx="488277" cy="488277"/>
          </a:xfrm>
        </p:grpSpPr>
        <p:sp>
          <p:nvSpPr>
            <p:cNvPr id="92" name="Oval 91"/>
            <p:cNvSpPr/>
            <p:nvPr/>
          </p:nvSpPr>
          <p:spPr>
            <a:xfrm>
              <a:off x="7224463" y="3538506"/>
              <a:ext cx="488277" cy="48827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308844" y="3619160"/>
              <a:ext cx="319515" cy="32696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7978235" y="4321056"/>
            <a:ext cx="19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Energy Efficiency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DB4A40B-411C-F045-8A8C-8997AFC8DEED}"/>
              </a:ext>
            </a:extLst>
          </p:cNvPr>
          <p:cNvSpPr txBox="1"/>
          <p:nvPr/>
        </p:nvSpPr>
        <p:spPr>
          <a:xfrm>
            <a:off x="45779" y="6312633"/>
            <a:ext cx="49600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[https://</a:t>
            </a:r>
            <a:r>
              <a:rPr lang="en-US" sz="900" dirty="0" err="1"/>
              <a:t>www.qorvo.com</a:t>
            </a:r>
            <a:r>
              <a:rPr lang="en-US" sz="900" dirty="0"/>
              <a:t>/design-hub/blog/getting-to-5g-comparing-4g-and-5g-system-requirements]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9516DC9-9EE8-B247-9476-6F5C5D0B448E}"/>
              </a:ext>
            </a:extLst>
          </p:cNvPr>
          <p:cNvSpPr/>
          <p:nvPr/>
        </p:nvSpPr>
        <p:spPr>
          <a:xfrm>
            <a:off x="5801240" y="3909494"/>
            <a:ext cx="200607" cy="33056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0E8BC2E-8306-B247-92D3-829F6AD45B5C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E66A0-A84B-D34F-B178-735CC50A2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BB0DB-F327-FB47-95A5-375D8F43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U</a:t>
            </a:r>
            <a:r>
              <a:rPr lang="en-US" sz="2400" dirty="0">
                <a:latin typeface="Gill Sans MT" charset="0"/>
              </a:rPr>
              <a:t>PLINK</a:t>
            </a:r>
            <a:r>
              <a:rPr lang="en-US" sz="2800" dirty="0">
                <a:latin typeface="Gill Sans MT" charset="0"/>
              </a:rPr>
              <a:t> BS A</a:t>
            </a:r>
            <a:r>
              <a:rPr lang="en-US" sz="2400" dirty="0">
                <a:latin typeface="Gill Sans MT" charset="0"/>
              </a:rPr>
              <a:t>NTENNA</a:t>
            </a:r>
            <a:r>
              <a:rPr lang="en-US" sz="2800" dirty="0">
                <a:latin typeface="Gill Sans MT" charset="0"/>
              </a:rPr>
              <a:t> S</a:t>
            </a:r>
            <a:r>
              <a:rPr lang="en-US" sz="2400" dirty="0">
                <a:latin typeface="Gill Sans MT" charset="0"/>
              </a:rPr>
              <a:t>ELECTION </a:t>
            </a:r>
            <a:r>
              <a:rPr lang="en-US" sz="2800" dirty="0">
                <a:latin typeface="Gill Sans MT" charset="0"/>
              </a:rPr>
              <a:t>M</a:t>
            </a:r>
            <a:r>
              <a:rPr lang="en-US" sz="2400" dirty="0">
                <a:latin typeface="Gill Sans MT" charset="0"/>
              </a:rPr>
              <a:t>ETHOD</a:t>
            </a:r>
            <a:endParaRPr lang="en-US" sz="1800" dirty="0"/>
          </a:p>
        </p:txBody>
      </p:sp>
      <p:pic>
        <p:nvPicPr>
          <p:cNvPr id="109" name="Picture 10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FF160837-D0C2-244E-855D-EA818C839342}"/>
              </a:ext>
            </a:extLst>
          </p:cNvPr>
          <p:cNvSpPr txBox="1"/>
          <p:nvPr/>
        </p:nvSpPr>
        <p:spPr>
          <a:xfrm>
            <a:off x="-90753" y="8176354"/>
            <a:ext cx="644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7D263B9A-FEC5-3D47-B387-C536742CC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35" y="8132396"/>
            <a:ext cx="2357033" cy="439237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461F66E5-807A-F145-8DA2-3C95A510C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56" y="8679216"/>
            <a:ext cx="796850" cy="177122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9F42CDB8-C3BD-4C43-8C83-6A9283F57077}"/>
              </a:ext>
            </a:extLst>
          </p:cNvPr>
          <p:cNvGrpSpPr/>
          <p:nvPr/>
        </p:nvGrpSpPr>
        <p:grpSpPr>
          <a:xfrm>
            <a:off x="561899" y="699717"/>
            <a:ext cx="10770865" cy="1766404"/>
            <a:chOff x="561899" y="699717"/>
            <a:chExt cx="10770865" cy="1766404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020D6B5-DAB3-294A-8860-879524CC49D5}"/>
                </a:ext>
              </a:extLst>
            </p:cNvPr>
            <p:cNvSpPr/>
            <p:nvPr/>
          </p:nvSpPr>
          <p:spPr>
            <a:xfrm>
              <a:off x="5260915" y="1658433"/>
              <a:ext cx="986807" cy="394153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418694A-997F-8343-988B-E0AAA71E669B}"/>
                </a:ext>
              </a:extLst>
            </p:cNvPr>
            <p:cNvSpPr txBox="1"/>
            <p:nvPr/>
          </p:nvSpPr>
          <p:spPr>
            <a:xfrm>
              <a:off x="561899" y="699717"/>
              <a:ext cx="4454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Decomposition of mutual information</a:t>
              </a:r>
              <a:endParaRPr lang="en-US" sz="2000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02CB9A9-8CA8-AF49-9E8E-798626929ECF}"/>
                    </a:ext>
                  </a:extLst>
                </p:cNvPr>
                <p:cNvSpPr txBox="1"/>
                <p:nvPr/>
              </p:nvSpPr>
              <p:spPr>
                <a:xfrm>
                  <a:off x="840682" y="1156891"/>
                  <a:ext cx="39363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50"/>
                    </a:spcBef>
                    <a:spcAft>
                      <a:spcPts val="50"/>
                    </a:spcAft>
                    <a:buFont typeface="Wingdings" pitchFamily="2" charset="2"/>
                    <a:buChar char="§"/>
                  </a:pPr>
                  <a:r>
                    <a:rPr lang="en-US" dirty="0">
                      <a:latin typeface="Gill Sans MT" charset="0"/>
                      <a:ea typeface="Gill Sans MT" charset="0"/>
                      <a:cs typeface="Gill Sans MT" charset="0"/>
                    </a:rPr>
                    <a:t>At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Gill Sans MT" charset="0"/>
                          <a:cs typeface="Gill Sans MT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Gill Sans MT" charset="0"/>
                          <a:cs typeface="Gill Sans MT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Gill Sans MT" charset="0"/>
                          <a:cs typeface="Gill Sans MT" charset="0"/>
                        </a:rPr>
                        <m:t>+1)</m:t>
                      </m:r>
                    </m:oMath>
                  </a14:m>
                  <a:r>
                    <a:rPr lang="en-US" dirty="0" err="1">
                      <a:latin typeface="Gill Sans MT" charset="0"/>
                      <a:ea typeface="Gill Sans MT" charset="0"/>
                      <a:cs typeface="Gill Sans MT" charset="0"/>
                    </a:rPr>
                    <a:t>th</a:t>
                  </a:r>
                  <a:r>
                    <a:rPr lang="en-US" dirty="0">
                      <a:latin typeface="Gill Sans MT" charset="0"/>
                      <a:ea typeface="Gill Sans MT" charset="0"/>
                      <a:cs typeface="Gill Sans MT" charset="0"/>
                    </a:rPr>
                    <a:t> antenna selection stage</a:t>
                  </a: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02CB9A9-8CA8-AF49-9E8E-798626929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682" y="1156891"/>
                  <a:ext cx="393632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43" t="-666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37E0075-87E8-7A4D-B5A1-B9DB6B6B5E26}"/>
                </a:ext>
              </a:extLst>
            </p:cNvPr>
            <p:cNvSpPr txBox="1"/>
            <p:nvPr/>
          </p:nvSpPr>
          <p:spPr>
            <a:xfrm>
              <a:off x="2711942" y="2158344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matrix determinant lemma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7264FDFA-5F94-ED4E-8786-C43F57107C9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398017" y="1931274"/>
              <a:ext cx="345423" cy="418061"/>
            </a:xfrm>
            <a:prstGeom prst="bentConnector2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BE48CA5-1322-0644-BD19-DFCBADAE3C78}"/>
                </a:ext>
              </a:extLst>
            </p:cNvPr>
            <p:cNvSpPr/>
            <p:nvPr/>
          </p:nvSpPr>
          <p:spPr>
            <a:xfrm>
              <a:off x="4451793" y="1856955"/>
              <a:ext cx="777323" cy="339874"/>
            </a:xfrm>
            <a:prstGeom prst="rect">
              <a:avLst/>
            </a:prstGeom>
            <a:solidFill>
              <a:srgbClr val="0000FF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DFC88EF-6A22-4A4E-9A94-F762FE1AC60F}"/>
                </a:ext>
              </a:extLst>
            </p:cNvPr>
            <p:cNvGrpSpPr/>
            <p:nvPr/>
          </p:nvGrpSpPr>
          <p:grpSpPr>
            <a:xfrm>
              <a:off x="6878924" y="1316021"/>
              <a:ext cx="4453840" cy="1123170"/>
              <a:chOff x="6475174" y="1256646"/>
              <a:chExt cx="4453840" cy="112317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62FD3E1-185F-A44D-8359-CE7B3DE448DF}"/>
                  </a:ext>
                </a:extLst>
              </p:cNvPr>
              <p:cNvGrpSpPr/>
              <p:nvPr/>
            </p:nvGrpSpPr>
            <p:grpSpPr>
              <a:xfrm>
                <a:off x="6475174" y="1279790"/>
                <a:ext cx="4377544" cy="986282"/>
                <a:chOff x="6475174" y="1340750"/>
                <a:chExt cx="4377544" cy="986282"/>
              </a:xfrm>
            </p:grpSpPr>
            <p:sp>
              <p:nvSpPr>
                <p:cNvPr id="137" name="Right Arrow 136">
                  <a:extLst>
                    <a:ext uri="{FF2B5EF4-FFF2-40B4-BE49-F238E27FC236}">
                      <a16:creationId xmlns:a16="http://schemas.microsoft.com/office/drawing/2014/main" id="{85AD8657-EB88-204F-974A-8EDD7F7B931C}"/>
                    </a:ext>
                  </a:extLst>
                </p:cNvPr>
                <p:cNvSpPr/>
                <p:nvPr/>
              </p:nvSpPr>
              <p:spPr>
                <a:xfrm>
                  <a:off x="6475174" y="1645562"/>
                  <a:ext cx="317285" cy="472294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5D5FA5-5F72-754E-90CA-C5D53311EFCB}"/>
                    </a:ext>
                  </a:extLst>
                </p:cNvPr>
                <p:cNvSpPr txBox="1"/>
                <p:nvPr/>
              </p:nvSpPr>
              <p:spPr>
                <a:xfrm>
                  <a:off x="7166180" y="1340750"/>
                  <a:ext cx="35532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# Generalized greedy selection criterion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E26CF59A-24CC-0D42-A758-AD9B92B9C1DE}"/>
                    </a:ext>
                  </a:extLst>
                </p:cNvPr>
                <p:cNvSpPr txBox="1"/>
                <p:nvPr/>
              </p:nvSpPr>
              <p:spPr>
                <a:xfrm>
                  <a:off x="9191920" y="1652686"/>
                  <a:ext cx="50847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gain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A26B489-2FDD-4546-92A1-98B2E7C43FA8}"/>
                    </a:ext>
                  </a:extLst>
                </p:cNvPr>
                <p:cNvSpPr txBox="1"/>
                <p:nvPr/>
              </p:nvSpPr>
              <p:spPr>
                <a:xfrm>
                  <a:off x="10010821" y="1804645"/>
                  <a:ext cx="8418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tradeoff</a:t>
                  </a:r>
                </a:p>
              </p:txBody>
            </p:sp>
            <p:sp>
              <p:nvSpPr>
                <p:cNvPr id="30" name="Right Bracket 29">
                  <a:extLst>
                    <a:ext uri="{FF2B5EF4-FFF2-40B4-BE49-F238E27FC236}">
                      <a16:creationId xmlns:a16="http://schemas.microsoft.com/office/drawing/2014/main" id="{60F2B2B8-B66A-914A-B6A3-C7935BBB5751}"/>
                    </a:ext>
                  </a:extLst>
                </p:cNvPr>
                <p:cNvSpPr/>
                <p:nvPr/>
              </p:nvSpPr>
              <p:spPr>
                <a:xfrm>
                  <a:off x="9747410" y="1827618"/>
                  <a:ext cx="288441" cy="341376"/>
                </a:xfrm>
                <a:prstGeom prst="rightBracket">
                  <a:avLst/>
                </a:prstGeom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BC7C29E-56DB-D845-A4E7-AAFE3DC4537C}"/>
                    </a:ext>
                  </a:extLst>
                </p:cNvPr>
                <p:cNvSpPr txBox="1"/>
                <p:nvPr/>
              </p:nvSpPr>
              <p:spPr>
                <a:xfrm>
                  <a:off x="9186091" y="1988478"/>
                  <a:ext cx="77938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</a:rPr>
                    <a:t>penalty</a:t>
                  </a:r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B7AF924-CDEF-CF47-ACA6-E234FE8A97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25362" y="1764523"/>
                  <a:ext cx="1813712" cy="551999"/>
                </a:xfrm>
                <a:prstGeom prst="rect">
                  <a:avLst/>
                </a:prstGeom>
              </p:spPr>
            </p:pic>
          </p:grp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B1462C17-90C0-924D-9AF9-8CC7525B0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5787" y="2379816"/>
                <a:ext cx="369135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8A280132-75C9-864C-A4FF-8D41B9050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7662" y="1256646"/>
                <a:ext cx="369135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5D1101C7-41DC-C84A-9F22-15CDEDF2C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1006" y="1544180"/>
              <a:ext cx="5050758" cy="586541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717C2BF-DB6A-BE40-A723-994CEE433F89}"/>
              </a:ext>
            </a:extLst>
          </p:cNvPr>
          <p:cNvGrpSpPr/>
          <p:nvPr/>
        </p:nvGrpSpPr>
        <p:grpSpPr>
          <a:xfrm>
            <a:off x="6535061" y="941233"/>
            <a:ext cx="5044252" cy="5099590"/>
            <a:chOff x="6607471" y="966091"/>
            <a:chExt cx="5044252" cy="5099590"/>
          </a:xfrm>
        </p:grpSpPr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EBDFB13-10E9-564F-A99D-51FBE87130BF}"/>
                </a:ext>
              </a:extLst>
            </p:cNvPr>
            <p:cNvSpPr/>
            <p:nvPr/>
          </p:nvSpPr>
          <p:spPr>
            <a:xfrm>
              <a:off x="6607471" y="966091"/>
              <a:ext cx="5044252" cy="50995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CFD3FE4-EE96-3148-9E8D-A53553F64B3F}"/>
                </a:ext>
              </a:extLst>
            </p:cNvPr>
            <p:cNvGrpSpPr/>
            <p:nvPr/>
          </p:nvGrpSpPr>
          <p:grpSpPr>
            <a:xfrm>
              <a:off x="6686187" y="5460931"/>
              <a:ext cx="4907292" cy="463773"/>
              <a:chOff x="6134514" y="5524245"/>
              <a:chExt cx="4907292" cy="463773"/>
            </a:xfrm>
          </p:grpSpPr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id="{F48A036A-B3F0-CB40-8607-01A496DFFD20}"/>
                  </a:ext>
                </a:extLst>
              </p:cNvPr>
              <p:cNvSpPr/>
              <p:nvPr/>
            </p:nvSpPr>
            <p:spPr>
              <a:xfrm>
                <a:off x="6134514" y="5524245"/>
                <a:ext cx="4860433" cy="463773"/>
              </a:xfrm>
              <a:prstGeom prst="roundRect">
                <a:avLst>
                  <a:gd name="adj" fmla="val 112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D511E2-8877-F14A-9E7F-27303DBC070D}"/>
                  </a:ext>
                </a:extLst>
              </p:cNvPr>
              <p:cNvSpPr txBox="1"/>
              <p:nvPr/>
            </p:nvSpPr>
            <p:spPr>
              <a:xfrm>
                <a:off x="6181373" y="5547362"/>
                <a:ext cx="4860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Quantization-aware fast antenna selection (QFAS)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089DE4-F3F6-0145-AA6F-69EC8BEAADB7}"/>
              </a:ext>
            </a:extLst>
          </p:cNvPr>
          <p:cNvGrpSpPr/>
          <p:nvPr/>
        </p:nvGrpSpPr>
        <p:grpSpPr>
          <a:xfrm>
            <a:off x="598475" y="2704273"/>
            <a:ext cx="10722519" cy="3548045"/>
            <a:chOff x="598475" y="2704273"/>
            <a:chExt cx="10722519" cy="354804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789D58F-4269-BE41-921E-518E07A2C1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58172" y="4431960"/>
              <a:ext cx="380381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0B9A40-69BE-AC4A-B5D7-89E7F4AF10C0}"/>
                </a:ext>
              </a:extLst>
            </p:cNvPr>
            <p:cNvGrpSpPr/>
            <p:nvPr/>
          </p:nvGrpSpPr>
          <p:grpSpPr>
            <a:xfrm>
              <a:off x="598475" y="2704273"/>
              <a:ext cx="10722519" cy="3548045"/>
              <a:chOff x="598475" y="2704273"/>
              <a:chExt cx="10722519" cy="3548045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C0959FD-7C85-CF42-855F-0941769CAC9A}"/>
                  </a:ext>
                </a:extLst>
              </p:cNvPr>
              <p:cNvGrpSpPr/>
              <p:nvPr/>
            </p:nvGrpSpPr>
            <p:grpSpPr>
              <a:xfrm>
                <a:off x="598475" y="2704273"/>
                <a:ext cx="10722519" cy="3548045"/>
                <a:chOff x="598475" y="2704273"/>
                <a:chExt cx="10722519" cy="3548045"/>
              </a:xfrm>
            </p:grpSpPr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335C1963-2EE9-4341-A1C2-DA1D9E044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80488" y="3532658"/>
                  <a:ext cx="3871161" cy="523324"/>
                </a:xfrm>
                <a:prstGeom prst="rect">
                  <a:avLst/>
                </a:prstGeom>
              </p:spPr>
            </p:pic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4364BBFE-F2C2-A148-9500-C0C0E1648501}"/>
                    </a:ext>
                  </a:extLst>
                </p:cNvPr>
                <p:cNvSpPr txBox="1"/>
                <p:nvPr/>
              </p:nvSpPr>
              <p:spPr>
                <a:xfrm>
                  <a:off x="840682" y="3173860"/>
                  <a:ext cx="39363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50"/>
                    </a:spcBef>
                    <a:spcAft>
                      <a:spcPts val="50"/>
                    </a:spcAft>
                    <a:buFont typeface="Wingdings" pitchFamily="2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  <a:latin typeface="Gill Sans MT" charset="0"/>
                      <a:ea typeface="Gill Sans MT" charset="0"/>
                      <a:cs typeface="Gill Sans MT" charset="0"/>
                    </a:rPr>
                    <a:t>Matrix inversion </a:t>
                  </a:r>
                  <a:r>
                    <a:rPr lang="en-US" dirty="0">
                      <a:latin typeface="Gill Sans MT" charset="0"/>
                      <a:ea typeface="Gill Sans MT" charset="0"/>
                      <a:cs typeface="Gill Sans MT" charset="0"/>
                    </a:rPr>
                    <a:t>in gain computation</a:t>
                  </a: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892E9F03-7ADD-964D-B17E-FE110CE20583}"/>
                    </a:ext>
                  </a:extLst>
                </p:cNvPr>
                <p:cNvSpPr txBox="1"/>
                <p:nvPr/>
              </p:nvSpPr>
              <p:spPr>
                <a:xfrm>
                  <a:off x="598475" y="2704273"/>
                  <a:ext cx="435856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q"/>
                  </a:pPr>
                  <a:r>
                    <a:rPr lang="en-US" sz="2000" dirty="0"/>
                    <a:t>Computational complexity reduction</a:t>
                  </a:r>
                  <a:endParaRPr lang="en-US" sz="2000" i="1" dirty="0"/>
                </a:p>
              </p:txBody>
            </p:sp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8DD7DE28-4D5B-754F-968C-610F99B12A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54619" y="3549462"/>
                  <a:ext cx="4466375" cy="838825"/>
                </a:xfrm>
                <a:prstGeom prst="rect">
                  <a:avLst/>
                </a:prstGeom>
              </p:spPr>
            </p:pic>
            <p:sp>
              <p:nvSpPr>
                <p:cNvPr id="170" name="Right Arrow 169">
                  <a:extLst>
                    <a:ext uri="{FF2B5EF4-FFF2-40B4-BE49-F238E27FC236}">
                      <a16:creationId xmlns:a16="http://schemas.microsoft.com/office/drawing/2014/main" id="{E02C8A45-55E9-9D46-9F36-E98DCF8893F5}"/>
                    </a:ext>
                  </a:extLst>
                </p:cNvPr>
                <p:cNvSpPr/>
                <p:nvPr/>
              </p:nvSpPr>
              <p:spPr>
                <a:xfrm>
                  <a:off x="5723239" y="3603694"/>
                  <a:ext cx="422307" cy="472294"/>
                </a:xfrm>
                <a:prstGeom prst="rightArrow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FA44F1DD-2E0A-D643-A2FE-A45E5BF0D0EF}"/>
                    </a:ext>
                  </a:extLst>
                </p:cNvPr>
                <p:cNvSpPr txBox="1"/>
                <p:nvPr/>
              </p:nvSpPr>
              <p:spPr>
                <a:xfrm>
                  <a:off x="6759647" y="3186703"/>
                  <a:ext cx="21547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# Simplified gain update</a:t>
                  </a: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A07C3BE1-7C52-FE4A-A744-EDAD1CA6BA69}"/>
                    </a:ext>
                  </a:extLst>
                </p:cNvPr>
                <p:cNvSpPr txBox="1"/>
                <p:nvPr/>
              </p:nvSpPr>
              <p:spPr>
                <a:xfrm>
                  <a:off x="8407681" y="4604999"/>
                  <a:ext cx="15838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</a:rPr>
                    <a:t>reuse previous gain</a:t>
                  </a:r>
                </a:p>
              </p:txBody>
            </p:sp>
            <p:cxnSp>
              <p:nvCxnSpPr>
                <p:cNvPr id="206" name="Elbow Connector 205">
                  <a:extLst>
                    <a:ext uri="{FF2B5EF4-FFF2-40B4-BE49-F238E27FC236}">
                      <a16:creationId xmlns:a16="http://schemas.microsoft.com/office/drawing/2014/main" id="{7913902A-84A4-2443-8139-48AE2B064A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8093756" y="4353545"/>
                  <a:ext cx="345423" cy="418061"/>
                </a:xfrm>
                <a:prstGeom prst="bentConnector2">
                  <a:avLst/>
                </a:prstGeom>
                <a:ln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DFFC6E8E-7E38-DE48-A9B8-2B33B7A47FEE}"/>
                    </a:ext>
                  </a:extLst>
                </p:cNvPr>
                <p:cNvSpPr txBox="1"/>
                <p:nvPr/>
              </p:nvSpPr>
              <p:spPr>
                <a:xfrm>
                  <a:off x="9243758" y="4393759"/>
                  <a:ext cx="1583832" cy="2797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r>
                    <a:rPr lang="en-US" sz="1400" dirty="0">
                      <a:solidFill>
                        <a:schemeClr val="accent1"/>
                      </a:solidFill>
                    </a:rPr>
                    <a:t>vector inner product</a:t>
                  </a:r>
                </a:p>
              </p:txBody>
            </p:sp>
            <p:cxnSp>
              <p:nvCxnSpPr>
                <p:cNvPr id="208" name="Elbow Connector 207">
                  <a:extLst>
                    <a:ext uri="{FF2B5EF4-FFF2-40B4-BE49-F238E27FC236}">
                      <a16:creationId xmlns:a16="http://schemas.microsoft.com/office/drawing/2014/main" id="{DE2DE64D-B3DE-7544-A419-536DDDEF5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8953393" y="4363670"/>
                  <a:ext cx="345423" cy="195029"/>
                </a:xfrm>
                <a:prstGeom prst="bentConnector2">
                  <a:avLst/>
                </a:prstGeom>
                <a:ln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1C262444-5164-A549-8E51-00443622E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5897" y="4958852"/>
                  <a:ext cx="4520571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7ED0006D-C7EE-4141-8775-4BCE35BCE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5897" y="3145855"/>
                  <a:ext cx="4520571" cy="0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F4697C32-40B3-2143-895B-651751A53761}"/>
                    </a:ext>
                  </a:extLst>
                </p:cNvPr>
                <p:cNvGrpSpPr/>
                <p:nvPr/>
              </p:nvGrpSpPr>
              <p:grpSpPr>
                <a:xfrm>
                  <a:off x="1042567" y="4611862"/>
                  <a:ext cx="4302085" cy="1640456"/>
                  <a:chOff x="536854" y="4598399"/>
                  <a:chExt cx="4302085" cy="1640456"/>
                </a:xfrm>
              </p:grpSpPr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7947A732-F56A-554C-85A3-1ACCC2BD2DDD}"/>
                      </a:ext>
                    </a:extLst>
                  </p:cNvPr>
                  <p:cNvSpPr txBox="1"/>
                  <p:nvPr/>
                </p:nvSpPr>
                <p:spPr>
                  <a:xfrm>
                    <a:off x="536854" y="4654588"/>
                    <a:ext cx="101764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>
                        <a:solidFill>
                          <a:schemeClr val="accent1"/>
                        </a:solidFill>
                      </a:rPr>
                      <a:t>matrix inversion lemma</a:t>
                    </a:r>
                  </a:p>
                </p:txBody>
              </p:sp>
              <p:cxnSp>
                <p:nvCxnSpPr>
                  <p:cNvPr id="37" name="Elbow Connector 36">
                    <a:extLst>
                      <a:ext uri="{FF2B5EF4-FFF2-40B4-BE49-F238E27FC236}">
                        <a16:creationId xmlns:a16="http://schemas.microsoft.com/office/drawing/2014/main" id="{8826097C-C9E5-FF4A-8DDD-0802088B82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H="1" flipV="1">
                    <a:off x="1596955" y="4810869"/>
                    <a:ext cx="486877" cy="387425"/>
                  </a:xfrm>
                  <a:prstGeom prst="bentConnector3">
                    <a:avLst>
                      <a:gd name="adj1" fmla="val -38804"/>
                    </a:avLst>
                  </a:prstGeom>
                  <a:ln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TextBox 189">
                    <a:extLst>
                      <a:ext uri="{FF2B5EF4-FFF2-40B4-BE49-F238E27FC236}">
                        <a16:creationId xmlns:a16="http://schemas.microsoft.com/office/drawing/2014/main" id="{5E4F0558-5D43-8740-B02E-E759483F9533}"/>
                      </a:ext>
                    </a:extLst>
                  </p:cNvPr>
                  <p:cNvSpPr txBox="1"/>
                  <p:nvPr/>
                </p:nvSpPr>
                <p:spPr>
                  <a:xfrm>
                    <a:off x="3782055" y="5984494"/>
                    <a:ext cx="656302" cy="2543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US" sz="1400" dirty="0">
                        <a:solidFill>
                          <a:schemeClr val="accent1"/>
                        </a:solidFill>
                      </a:rPr>
                      <a:t>scalar</a:t>
                    </a:r>
                  </a:p>
                </p:txBody>
              </p:sp>
              <p:cxnSp>
                <p:nvCxnSpPr>
                  <p:cNvPr id="191" name="Elbow Connector 190">
                    <a:extLst>
                      <a:ext uri="{FF2B5EF4-FFF2-40B4-BE49-F238E27FC236}">
                        <a16:creationId xmlns:a16="http://schemas.microsoft.com/office/drawing/2014/main" id="{B09EB3FF-3F18-8244-A299-1AEAB98410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3415201" y="5952735"/>
                    <a:ext cx="379965" cy="195029"/>
                  </a:xfrm>
                  <a:prstGeom prst="bentConnector2">
                    <a:avLst/>
                  </a:prstGeom>
                  <a:ln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16" name="Picture 215">
                    <a:extLst>
                      <a:ext uri="{FF2B5EF4-FFF2-40B4-BE49-F238E27FC236}">
                        <a16:creationId xmlns:a16="http://schemas.microsoft.com/office/drawing/2014/main" id="{77B79933-0403-964B-BCCF-EBB317ADD5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704263" y="4598399"/>
                    <a:ext cx="3134676" cy="393181"/>
                  </a:xfrm>
                  <a:prstGeom prst="rect">
                    <a:avLst/>
                  </a:prstGeom>
                </p:spPr>
              </p:pic>
              <p:pic>
                <p:nvPicPr>
                  <p:cNvPr id="217" name="Picture 216">
                    <a:extLst>
                      <a:ext uri="{FF2B5EF4-FFF2-40B4-BE49-F238E27FC236}">
                        <a16:creationId xmlns:a16="http://schemas.microsoft.com/office/drawing/2014/main" id="{B7AC6611-55FB-5B43-B699-55C0606FD3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186438" y="5055392"/>
                    <a:ext cx="1729995" cy="248835"/>
                  </a:xfrm>
                  <a:prstGeom prst="rect">
                    <a:avLst/>
                  </a:prstGeom>
                </p:spPr>
              </p:pic>
              <p:pic>
                <p:nvPicPr>
                  <p:cNvPr id="218" name="Picture 217">
                    <a:extLst>
                      <a:ext uri="{FF2B5EF4-FFF2-40B4-BE49-F238E27FC236}">
                        <a16:creationId xmlns:a16="http://schemas.microsoft.com/office/drawing/2014/main" id="{B0D29B5D-61D0-F349-A29C-F41A72C7CA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315095" y="5410825"/>
                    <a:ext cx="2488351" cy="485821"/>
                  </a:xfrm>
                  <a:prstGeom prst="rect">
                    <a:avLst/>
                  </a:prstGeom>
                </p:spPr>
              </p:pic>
              <p:pic>
                <p:nvPicPr>
                  <p:cNvPr id="220" name="Picture 219">
                    <a:extLst>
                      <a:ext uri="{FF2B5EF4-FFF2-40B4-BE49-F238E27FC236}">
                        <a16:creationId xmlns:a16="http://schemas.microsoft.com/office/drawing/2014/main" id="{1BAB0A05-28FC-5848-B4FB-1DDDE60422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346907" y="5923679"/>
                    <a:ext cx="864997" cy="207362"/>
                  </a:xfrm>
                  <a:prstGeom prst="rect">
                    <a:avLst/>
                  </a:prstGeom>
                </p:spPr>
              </p:pic>
              <p:sp>
                <p:nvSpPr>
                  <p:cNvPr id="251" name="TextBox 250">
                    <a:extLst>
                      <a:ext uri="{FF2B5EF4-FFF2-40B4-BE49-F238E27FC236}">
                        <a16:creationId xmlns:a16="http://schemas.microsoft.com/office/drawing/2014/main" id="{FE791DAC-DAA5-3248-86D9-C51CB8DDC490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389" y="5479458"/>
                    <a:ext cx="64434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where</a:t>
                    </a:r>
                  </a:p>
                </p:txBody>
              </p:sp>
            </p:grpSp>
          </p:grpSp>
          <p:pic>
            <p:nvPicPr>
              <p:cNvPr id="7" name="Graphic 6" descr="Star">
                <a:extLst>
                  <a:ext uri="{FF2B5EF4-FFF2-40B4-BE49-F238E27FC236}">
                    <a16:creationId xmlns:a16="http://schemas.microsoft.com/office/drawing/2014/main" id="{46654911-2CFA-C04D-A9EB-632BB1FA2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489868" y="5129434"/>
                <a:ext cx="164463" cy="164463"/>
              </a:xfrm>
              <a:prstGeom prst="rect">
                <a:avLst/>
              </a:prstGeom>
            </p:spPr>
          </p:pic>
          <p:pic>
            <p:nvPicPr>
              <p:cNvPr id="70" name="Graphic 69" descr="Star">
                <a:extLst>
                  <a:ext uri="{FF2B5EF4-FFF2-40B4-BE49-F238E27FC236}">
                    <a16:creationId xmlns:a16="http://schemas.microsoft.com/office/drawing/2014/main" id="{30E5449B-950B-C349-BFA1-A41D13BDD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757647" y="3540296"/>
                <a:ext cx="164463" cy="164463"/>
              </a:xfrm>
              <a:prstGeom prst="rect">
                <a:avLst/>
              </a:prstGeom>
            </p:spPr>
          </p:pic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4E823-C0F5-D544-A11B-5398A26B8A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A3198-8143-AF4E-B971-D976A13DA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8C1CC2-486D-D645-8A53-8B41DF2378C3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35759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P</a:t>
            </a:r>
            <a:r>
              <a:rPr lang="en-US" sz="2400" dirty="0">
                <a:latin typeface="Gill Sans MT" charset="0"/>
              </a:rPr>
              <a:t>ERFORMANCE</a:t>
            </a:r>
            <a:r>
              <a:rPr lang="en-US" sz="2800" dirty="0">
                <a:latin typeface="Gill Sans MT" charset="0"/>
              </a:rPr>
              <a:t> A</a:t>
            </a:r>
            <a:r>
              <a:rPr lang="en-US" sz="2400" dirty="0">
                <a:latin typeface="Gill Sans MT" charset="0"/>
              </a:rPr>
              <a:t>NALYSIS: LOWER BOUND</a:t>
            </a:r>
            <a:endParaRPr lang="en-US" sz="18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418694A-997F-8343-988B-E0AAA71E669B}"/>
              </a:ext>
            </a:extLst>
          </p:cNvPr>
          <p:cNvSpPr txBox="1"/>
          <p:nvPr/>
        </p:nvSpPr>
        <p:spPr>
          <a:xfrm>
            <a:off x="476555" y="677385"/>
            <a:ext cx="268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Submodular function</a:t>
            </a:r>
            <a:endParaRPr lang="en-US" sz="2000" i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2CB9A9-8CA8-AF49-9E8E-798626929ECF}"/>
              </a:ext>
            </a:extLst>
          </p:cNvPr>
          <p:cNvSpPr txBox="1"/>
          <p:nvPr/>
        </p:nvSpPr>
        <p:spPr>
          <a:xfrm>
            <a:off x="876308" y="1045108"/>
            <a:ext cx="5803186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Definition</a:t>
            </a:r>
            <a:endParaRPr lang="en-US" b="1" i="1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A1E9D7-4809-4A44-A336-3B55EB6BA61E}"/>
              </a:ext>
            </a:extLst>
          </p:cNvPr>
          <p:cNvSpPr txBox="1"/>
          <p:nvPr/>
        </p:nvSpPr>
        <p:spPr>
          <a:xfrm>
            <a:off x="900063" y="1652353"/>
            <a:ext cx="393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Theorem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C38242-20B2-C345-A9B8-849C532C617E}"/>
              </a:ext>
            </a:extLst>
          </p:cNvPr>
          <p:cNvGrpSpPr/>
          <p:nvPr/>
        </p:nvGrpSpPr>
        <p:grpSpPr>
          <a:xfrm>
            <a:off x="5340935" y="1425843"/>
            <a:ext cx="4707502" cy="201641"/>
            <a:chOff x="1275998" y="1718581"/>
            <a:chExt cx="4707502" cy="201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1F6401-4A49-BA49-BC54-6BB5A7E2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998" y="1718581"/>
              <a:ext cx="3355503" cy="1992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18E533-5B03-C344-AD8A-E1F0D9A5C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4873" y="1730633"/>
              <a:ext cx="1208627" cy="18958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B71177-D81C-EC49-97D4-FF7AE8FC6BD4}"/>
              </a:ext>
            </a:extLst>
          </p:cNvPr>
          <p:cNvSpPr txBox="1"/>
          <p:nvPr/>
        </p:nvSpPr>
        <p:spPr>
          <a:xfrm>
            <a:off x="962810" y="1934050"/>
            <a:ext cx="7304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Normalized nonnegative and monotone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submodular function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</a:t>
            </a:r>
          </a:p>
          <a:p>
            <a:pPr marL="285750" indent="-285750">
              <a:buFontTx/>
              <a:buChar char="-"/>
            </a:pPr>
            <a:r>
              <a:rPr lang="en-US" dirty="0"/>
              <a:t>     : set obtained by selecting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one at a time</a:t>
            </a:r>
            <a:r>
              <a:rPr lang="en-US" dirty="0"/>
              <a:t> with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largest marginal increase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   </a:t>
            </a:r>
            <a:r>
              <a:rPr lang="ko-KR" altLang="en-US" dirty="0"/>
              <a:t> </a:t>
            </a:r>
            <a:r>
              <a:rPr lang="en-US" dirty="0"/>
              <a:t>: optimal set with same size as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7BD4B4-A431-4449-A91D-92969D09D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044" y="2301401"/>
            <a:ext cx="290307" cy="195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FE37BA-512A-AA47-A2FD-F38671A8E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669" y="2586301"/>
            <a:ext cx="248835" cy="1777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3B26086-9EB1-194B-8F8E-950A306C5B4A}"/>
              </a:ext>
            </a:extLst>
          </p:cNvPr>
          <p:cNvSpPr/>
          <p:nvPr/>
        </p:nvSpPr>
        <p:spPr>
          <a:xfrm>
            <a:off x="918703" y="1307404"/>
            <a:ext cx="452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50"/>
              </a:spcBef>
              <a:spcAft>
                <a:spcPts val="50"/>
              </a:spcAft>
              <a:buFontTx/>
              <a:buChar char="-"/>
            </a:pP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Function with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diminishing return property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: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8483520-A1A6-2F40-9BED-A79641A0D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520" y="2589289"/>
            <a:ext cx="290307" cy="1955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C7DB74D-6A47-EC43-9E53-3469D957C446}"/>
              </a:ext>
            </a:extLst>
          </p:cNvPr>
          <p:cNvSpPr txBox="1"/>
          <p:nvPr/>
        </p:nvSpPr>
        <p:spPr>
          <a:xfrm>
            <a:off x="1944598" y="1687443"/>
            <a:ext cx="143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(Lower bound)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3CB4E2-F11B-EC46-A4C2-93587F5A7DF5}"/>
              </a:ext>
            </a:extLst>
          </p:cNvPr>
          <p:cNvGrpSpPr/>
          <p:nvPr/>
        </p:nvGrpSpPr>
        <p:grpSpPr>
          <a:xfrm>
            <a:off x="8963185" y="2042353"/>
            <a:ext cx="2490681" cy="686248"/>
            <a:chOff x="8242407" y="1997520"/>
            <a:chExt cx="2490681" cy="6862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F613B6-CD13-C649-83A2-F533988E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9874" y="2464556"/>
              <a:ext cx="2263214" cy="21921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BBAF85-56B3-F845-8D27-001B0CC44C76}"/>
                </a:ext>
              </a:extLst>
            </p:cNvPr>
            <p:cNvSpPr txBox="1"/>
            <p:nvPr/>
          </p:nvSpPr>
          <p:spPr>
            <a:xfrm>
              <a:off x="8242407" y="1997520"/>
              <a:ext cx="2297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# Lower bound of 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with </a:t>
              </a:r>
            </a:p>
          </p:txBody>
        </p:sp>
      </p:grpSp>
      <p:sp>
        <p:nvSpPr>
          <p:cNvPr id="87" name="Right Arrow 86">
            <a:extLst>
              <a:ext uri="{FF2B5EF4-FFF2-40B4-BE49-F238E27FC236}">
                <a16:creationId xmlns:a16="http://schemas.microsoft.com/office/drawing/2014/main" id="{3322E5E8-FE5F-CC49-AAC4-34E4274F04AA}"/>
              </a:ext>
            </a:extLst>
          </p:cNvPr>
          <p:cNvSpPr/>
          <p:nvPr/>
        </p:nvSpPr>
        <p:spPr>
          <a:xfrm>
            <a:off x="8377980" y="2188668"/>
            <a:ext cx="238381" cy="472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A056C8-2FD1-DA4B-974E-950220C54839}"/>
              </a:ext>
            </a:extLst>
          </p:cNvPr>
          <p:cNvCxnSpPr>
            <a:cxnSpLocks/>
          </p:cNvCxnSpPr>
          <p:nvPr/>
        </p:nvCxnSpPr>
        <p:spPr>
          <a:xfrm>
            <a:off x="8923369" y="2012401"/>
            <a:ext cx="27139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7305155-5D37-2C46-8338-76B6B9954BA0}"/>
              </a:ext>
            </a:extLst>
          </p:cNvPr>
          <p:cNvCxnSpPr>
            <a:cxnSpLocks/>
          </p:cNvCxnSpPr>
          <p:nvPr/>
        </p:nvCxnSpPr>
        <p:spPr>
          <a:xfrm>
            <a:off x="8947318" y="2857380"/>
            <a:ext cx="271391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666BBC95-9651-A94B-BBF5-DE7DED209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9300" y="2106478"/>
            <a:ext cx="319338" cy="2150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9223778-1B05-9042-BB41-DA9616063401}"/>
              </a:ext>
            </a:extLst>
          </p:cNvPr>
          <p:cNvSpPr txBox="1"/>
          <p:nvPr/>
        </p:nvSpPr>
        <p:spPr>
          <a:xfrm>
            <a:off x="3257257" y="1745437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/>
              <a:t>[</a:t>
            </a:r>
            <a:r>
              <a:rPr lang="en-US" sz="900" dirty="0"/>
              <a:t>Nemhauser</a:t>
            </a:r>
            <a:r>
              <a:rPr lang="en-US" altLang="ko-KR" sz="900" dirty="0"/>
              <a:t>78]</a:t>
            </a:r>
            <a:endParaRPr lang="en-US" sz="9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211E0E-FB06-8E44-A08D-A74921175F18}"/>
              </a:ext>
            </a:extLst>
          </p:cNvPr>
          <p:cNvGrpSpPr/>
          <p:nvPr/>
        </p:nvGrpSpPr>
        <p:grpSpPr>
          <a:xfrm>
            <a:off x="513131" y="3016802"/>
            <a:ext cx="10981868" cy="3548567"/>
            <a:chOff x="513131" y="3016802"/>
            <a:chExt cx="10981868" cy="354856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DC71154-872B-184A-BFED-528A8FD241E7}"/>
                </a:ext>
              </a:extLst>
            </p:cNvPr>
            <p:cNvGrpSpPr/>
            <p:nvPr/>
          </p:nvGrpSpPr>
          <p:grpSpPr>
            <a:xfrm>
              <a:off x="513131" y="3016802"/>
              <a:ext cx="10981868" cy="3548567"/>
              <a:chOff x="513131" y="3102530"/>
              <a:chExt cx="10981868" cy="354856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6ACA446-F488-B748-A0E0-CF3865EE8D36}"/>
                  </a:ext>
                </a:extLst>
              </p:cNvPr>
              <p:cNvGrpSpPr/>
              <p:nvPr/>
            </p:nvGrpSpPr>
            <p:grpSpPr>
              <a:xfrm>
                <a:off x="513131" y="3102530"/>
                <a:ext cx="10082966" cy="3548567"/>
                <a:chOff x="513131" y="3102530"/>
                <a:chExt cx="10082966" cy="3548567"/>
              </a:xfrm>
            </p:grpSpPr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892E9F03-7ADD-964D-B17E-FE110CE20583}"/>
                    </a:ext>
                  </a:extLst>
                </p:cNvPr>
                <p:cNvSpPr txBox="1"/>
                <p:nvPr/>
              </p:nvSpPr>
              <p:spPr>
                <a:xfrm>
                  <a:off x="513131" y="3102530"/>
                  <a:ext cx="6416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q"/>
                  </a:pPr>
                  <a:r>
                    <a:rPr lang="en-US" sz="2000" dirty="0"/>
                    <a:t>Performance lower bound of proposed greedy selection </a:t>
                  </a:r>
                  <a:endParaRPr lang="en-US" sz="2000" i="1" dirty="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1F78004-5190-3F49-A953-108FAB53C17F}"/>
                    </a:ext>
                  </a:extLst>
                </p:cNvPr>
                <p:cNvSpPr txBox="1"/>
                <p:nvPr/>
              </p:nvSpPr>
              <p:spPr>
                <a:xfrm>
                  <a:off x="847592" y="5107086"/>
                  <a:ext cx="1234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Proof sketch</a:t>
                  </a:r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547B6244-D24F-5E4D-B62B-65CCFAC459EE}"/>
                    </a:ext>
                  </a:extLst>
                </p:cNvPr>
                <p:cNvGrpSpPr/>
                <p:nvPr/>
              </p:nvGrpSpPr>
              <p:grpSpPr>
                <a:xfrm>
                  <a:off x="1397179" y="3650162"/>
                  <a:ext cx="9198918" cy="1349153"/>
                  <a:chOff x="1434069" y="3650162"/>
                  <a:chExt cx="9198918" cy="1349153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2261F380-DE4B-204D-B28D-1440E14C3393}"/>
                      </a:ext>
                    </a:extLst>
                  </p:cNvPr>
                  <p:cNvSpPr/>
                  <p:nvPr/>
                </p:nvSpPr>
                <p:spPr>
                  <a:xfrm>
                    <a:off x="1434069" y="3650162"/>
                    <a:ext cx="9198918" cy="1349153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DEA783C-7ECC-9A48-A0A2-209DB1FA6078}"/>
                      </a:ext>
                    </a:extLst>
                  </p:cNvPr>
                  <p:cNvSpPr/>
                  <p:nvPr/>
                </p:nvSpPr>
                <p:spPr>
                  <a:xfrm>
                    <a:off x="1533974" y="3882432"/>
                    <a:ext cx="900919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spcBef>
                        <a:spcPts val="50"/>
                      </a:spcBef>
                      <a:spcAft>
                        <a:spcPts val="50"/>
                      </a:spcAft>
                    </a:pPr>
                    <a:r>
                      <a:rPr lang="en-US" dirty="0">
                        <a:latin typeface="Gill Sans MT" charset="0"/>
                        <a:ea typeface="Gill Sans MT" charset="0"/>
                        <a:cs typeface="Gill Sans MT" charset="0"/>
                      </a:rPr>
                      <a:t>Mutual information achieved by proposed greedy-based antenna selection is </a:t>
                    </a:r>
                    <a:r>
                      <a:rPr lang="en-US" dirty="0">
                        <a:solidFill>
                          <a:srgbClr val="FF0000"/>
                        </a:solidFill>
                        <a:latin typeface="Gill Sans MT" charset="0"/>
                        <a:ea typeface="Gill Sans MT" charset="0"/>
                        <a:cs typeface="Gill Sans MT" charset="0"/>
                      </a:rPr>
                      <a:t>lower bounded by</a:t>
                    </a:r>
                  </a:p>
                </p:txBody>
              </p:sp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F2FE9F71-3685-FB4C-9C13-AE409B86C0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778406" y="4294448"/>
                    <a:ext cx="2808874" cy="56698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F7DBA2E2-CB4A-374D-8B32-531C6215F98C}"/>
                    </a:ext>
                  </a:extLst>
                </p:cNvPr>
                <p:cNvSpPr txBox="1"/>
                <p:nvPr/>
              </p:nvSpPr>
              <p:spPr>
                <a:xfrm>
                  <a:off x="962810" y="5450768"/>
                  <a:ext cx="6748963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ü"/>
                  </a:pPr>
                  <a:r>
                    <a:rPr lang="en-US" dirty="0"/>
                    <a:t>Define</a:t>
                  </a:r>
                </a:p>
                <a:p>
                  <a:pPr marL="285750" indent="-285750">
                    <a:buFont typeface="Wingdings" pitchFamily="2" charset="2"/>
                    <a:buChar char="ü"/>
                  </a:pPr>
                  <a:r>
                    <a:rPr lang="en-US" dirty="0"/>
                    <a:t>Use </a:t>
                  </a:r>
                  <a:r>
                    <a:rPr lang="en-US" dirty="0" err="1">
                      <a:solidFill>
                        <a:schemeClr val="accent1">
                          <a:lumMod val="75000"/>
                        </a:schemeClr>
                      </a:solidFill>
                    </a:rPr>
                    <a:t>submodularity</a:t>
                  </a: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 of entropy function </a:t>
                  </a:r>
                  <a:r>
                    <a:rPr lang="en-US" dirty="0" err="1"/>
                    <a:t>w.r.t.</a:t>
                  </a:r>
                  <a:r>
                    <a:rPr lang="en-US" dirty="0"/>
                    <a:t> selected antennas</a:t>
                  </a:r>
                </a:p>
                <a:p>
                  <a:pPr marL="285750" indent="-285750">
                    <a:buFont typeface="Wingdings" pitchFamily="2" charset="2"/>
                    <a:buChar char="ü"/>
                  </a:pPr>
                  <a:r>
                    <a:rPr lang="en-US" dirty="0"/>
                    <a:t>Show submodular, normalized, nonnegative, and monotone function</a:t>
                  </a:r>
                </a:p>
                <a:p>
                  <a:pPr marL="285750" indent="-285750">
                    <a:buFont typeface="Wingdings" pitchFamily="2" charset="2"/>
                    <a:buChar char="ü"/>
                  </a:pPr>
                  <a:endParaRPr lang="en-US" dirty="0"/>
                </a:p>
              </p:txBody>
            </p:sp>
            <p:cxnSp>
              <p:nvCxnSpPr>
                <p:cNvPr id="123" name="Elbow Connector 122">
                  <a:extLst>
                    <a:ext uri="{FF2B5EF4-FFF2-40B4-BE49-F238E27FC236}">
                      <a16:creationId xmlns:a16="http://schemas.microsoft.com/office/drawing/2014/main" id="{D2CC5660-4B53-7F4F-B9A2-7E3268D69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7301766" y="4695129"/>
                  <a:ext cx="731448" cy="177937"/>
                </a:xfrm>
                <a:prstGeom prst="bentConnector2">
                  <a:avLst/>
                </a:prstGeom>
                <a:ln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0A8C2ADE-D36F-4F47-88C9-88A0EE2CE182}"/>
                    </a:ext>
                  </a:extLst>
                </p:cNvPr>
                <p:cNvSpPr txBox="1"/>
                <p:nvPr/>
              </p:nvSpPr>
              <p:spPr>
                <a:xfrm>
                  <a:off x="7981925" y="4703217"/>
                  <a:ext cx="18598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optimal antenna subset</a:t>
                  </a:r>
                </a:p>
              </p:txBody>
            </p:sp>
          </p:grp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4C7C4C3-FDBC-3244-9A03-3DBAF2F40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16318" y="5468999"/>
                <a:ext cx="6256424" cy="308535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D15D7D9-C46F-B940-9A50-C36F94D6AE12}"/>
                  </a:ext>
                </a:extLst>
              </p:cNvPr>
              <p:cNvSpPr txBox="1"/>
              <p:nvPr/>
            </p:nvSpPr>
            <p:spPr>
              <a:xfrm>
                <a:off x="8317899" y="5482995"/>
                <a:ext cx="579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and </a:t>
                </a: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D43A8A1-4AF0-CE49-AE4A-E014B1B2F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39810" y="5542579"/>
                <a:ext cx="1516709" cy="225136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20C7516D-8738-B045-ADD5-7B5DE2948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74157" y="5821647"/>
                <a:ext cx="4320842" cy="241133"/>
              </a:xfrm>
              <a:prstGeom prst="rect">
                <a:avLst/>
              </a:prstGeom>
            </p:spPr>
          </p:pic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165F681-92DD-544A-A90C-AAF29A2C557C}"/>
                </a:ext>
              </a:extLst>
            </p:cNvPr>
            <p:cNvSpPr/>
            <p:nvPr/>
          </p:nvSpPr>
          <p:spPr>
            <a:xfrm>
              <a:off x="1180358" y="3488384"/>
              <a:ext cx="3532469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Corollary 1 </a:t>
              </a:r>
              <a:r>
                <a:rPr lang="en-US" sz="1600" dirty="0"/>
                <a:t>(Lower bound of QFAS)</a:t>
              </a:r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DD79-E796-754E-BD09-3474073224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4756E-C525-0C48-A9D8-2CC1F1A85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F310EE-035C-5B46-83BB-69D4B5A47489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20022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W</a:t>
            </a:r>
            <a:r>
              <a:rPr lang="en-US" sz="2400" dirty="0">
                <a:latin typeface="Gill Sans MT" charset="0"/>
              </a:rPr>
              <a:t>IDEBAND</a:t>
            </a:r>
            <a:r>
              <a:rPr lang="en-US" sz="2800" dirty="0">
                <a:latin typeface="Gill Sans MT" charset="0"/>
              </a:rPr>
              <a:t> U</a:t>
            </a:r>
            <a:r>
              <a:rPr lang="en-US" sz="2400" dirty="0">
                <a:latin typeface="Gill Sans MT" charset="0"/>
              </a:rPr>
              <a:t>PLINK </a:t>
            </a:r>
            <a:r>
              <a:rPr lang="en-US" sz="2800" dirty="0">
                <a:latin typeface="Gill Sans MT" charset="0"/>
              </a:rPr>
              <a:t>A</a:t>
            </a:r>
            <a:r>
              <a:rPr lang="en-US" sz="2400" dirty="0">
                <a:latin typeface="Gill Sans MT" charset="0"/>
              </a:rPr>
              <a:t>NTENNA</a:t>
            </a:r>
            <a:r>
              <a:rPr lang="en-US" sz="2800" dirty="0">
                <a:latin typeface="Gill Sans MT" charset="0"/>
              </a:rPr>
              <a:t> S</a:t>
            </a:r>
            <a:r>
              <a:rPr lang="en-US" sz="2400" dirty="0">
                <a:latin typeface="Gill Sans MT" charset="0"/>
              </a:rPr>
              <a:t>ELECTION</a:t>
            </a:r>
            <a:endParaRPr lang="en-US" sz="1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42CB39-6428-9640-8B51-6EB5A5BE13F8}"/>
              </a:ext>
            </a:extLst>
          </p:cNvPr>
          <p:cNvSpPr txBox="1"/>
          <p:nvPr/>
        </p:nvSpPr>
        <p:spPr>
          <a:xfrm>
            <a:off x="552704" y="680205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Uplink wideband OFDM* system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D9107E-3C74-5246-A47C-89D65BA09E1F}"/>
              </a:ext>
            </a:extLst>
          </p:cNvPr>
          <p:cNvSpPr txBox="1"/>
          <p:nvPr/>
        </p:nvSpPr>
        <p:spPr>
          <a:xfrm>
            <a:off x="861386" y="1097422"/>
            <a:ext cx="504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Quantized signal for subcarrier </a:t>
            </a:r>
            <a:r>
              <a:rPr lang="en-US" i="1" dirty="0"/>
              <a:t>n </a:t>
            </a:r>
            <a:r>
              <a:rPr lang="en-US" dirty="0"/>
              <a:t>under AQNM*</a:t>
            </a:r>
            <a:r>
              <a:rPr lang="en-US" i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70CB1-5825-D048-86AB-C44A25932DC9}"/>
              </a:ext>
            </a:extLst>
          </p:cNvPr>
          <p:cNvSpPr txBox="1"/>
          <p:nvPr/>
        </p:nvSpPr>
        <p:spPr>
          <a:xfrm>
            <a:off x="0" y="6328566"/>
            <a:ext cx="3172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*OFDM: orthogonal frequency-division multiplexing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76EF3-3B68-C04D-9935-43F2C39C3C3E}"/>
              </a:ext>
            </a:extLst>
          </p:cNvPr>
          <p:cNvSpPr txBox="1"/>
          <p:nvPr/>
        </p:nvSpPr>
        <p:spPr>
          <a:xfrm>
            <a:off x="861385" y="2259569"/>
            <a:ext cx="386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Mutual-information for subcarrier </a:t>
            </a:r>
            <a:r>
              <a:rPr lang="en-US" i="1" dirty="0"/>
              <a:t>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7F0C3-E1F4-0243-9C67-2F2CB5CE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49" y="1623614"/>
            <a:ext cx="2489535" cy="234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46A0DF-10B3-0E42-BC28-4697CFC8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927" y="2640330"/>
            <a:ext cx="5142591" cy="3969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FC7934-8A44-2348-8DF5-B8943BBD5F52}"/>
              </a:ext>
            </a:extLst>
          </p:cNvPr>
          <p:cNvSpPr txBox="1"/>
          <p:nvPr/>
        </p:nvSpPr>
        <p:spPr>
          <a:xfrm>
            <a:off x="3424267" y="6328566"/>
            <a:ext cx="2656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*AQNM: additive quantization noise model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94E513D5-A842-8D41-9CEF-67C3F547A528}"/>
              </a:ext>
            </a:extLst>
          </p:cNvPr>
          <p:cNvCxnSpPr>
            <a:cxnSpLocks/>
          </p:cNvCxnSpPr>
          <p:nvPr/>
        </p:nvCxnSpPr>
        <p:spPr>
          <a:xfrm rot="10800000">
            <a:off x="3799254" y="1845759"/>
            <a:ext cx="731448" cy="177937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14C8021-88EA-1B43-A9C9-72B714C73C16}"/>
              </a:ext>
            </a:extLst>
          </p:cNvPr>
          <p:cNvSpPr txBox="1"/>
          <p:nvPr/>
        </p:nvSpPr>
        <p:spPr>
          <a:xfrm>
            <a:off x="4491379" y="1857180"/>
            <a:ext cx="2771458" cy="2312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thermal noise + quantization noise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32A11CB1-16AE-6642-8726-E5810D7933A4}"/>
              </a:ext>
            </a:extLst>
          </p:cNvPr>
          <p:cNvCxnSpPr>
            <a:cxnSpLocks/>
          </p:cNvCxnSpPr>
          <p:nvPr/>
        </p:nvCxnSpPr>
        <p:spPr>
          <a:xfrm flipV="1">
            <a:off x="2010760" y="1873455"/>
            <a:ext cx="175423" cy="207030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189CEB-076C-0248-9A29-F249DE2B2812}"/>
              </a:ext>
            </a:extLst>
          </p:cNvPr>
          <p:cNvSpPr txBox="1"/>
          <p:nvPr/>
        </p:nvSpPr>
        <p:spPr>
          <a:xfrm>
            <a:off x="372833" y="1927855"/>
            <a:ext cx="1836248" cy="2543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quantization gain &lt; 1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5E2F788-5350-194C-8E87-4986F24B8BBC}"/>
              </a:ext>
            </a:extLst>
          </p:cNvPr>
          <p:cNvGrpSpPr/>
          <p:nvPr/>
        </p:nvGrpSpPr>
        <p:grpSpPr>
          <a:xfrm>
            <a:off x="1761245" y="5452072"/>
            <a:ext cx="3080066" cy="853483"/>
            <a:chOff x="1761245" y="5397480"/>
            <a:chExt cx="3080066" cy="85348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7D9F841-4512-0F43-9265-AF769200A5A0}"/>
                </a:ext>
              </a:extLst>
            </p:cNvPr>
            <p:cNvSpPr/>
            <p:nvPr/>
          </p:nvSpPr>
          <p:spPr>
            <a:xfrm>
              <a:off x="4228581" y="5397480"/>
              <a:ext cx="612730" cy="32574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C701D0-B96F-DB4F-B758-471AF1A9FE40}"/>
                </a:ext>
              </a:extLst>
            </p:cNvPr>
            <p:cNvSpPr/>
            <p:nvPr/>
          </p:nvSpPr>
          <p:spPr>
            <a:xfrm>
              <a:off x="3823846" y="5591483"/>
              <a:ext cx="398889" cy="280887"/>
            </a:xfrm>
            <a:prstGeom prst="rect">
              <a:avLst/>
            </a:prstGeom>
            <a:solidFill>
              <a:srgbClr val="0000FF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506D05F-D593-7248-94AA-049A1334A993}"/>
                </a:ext>
              </a:extLst>
            </p:cNvPr>
            <p:cNvSpPr txBox="1"/>
            <p:nvPr/>
          </p:nvSpPr>
          <p:spPr>
            <a:xfrm>
              <a:off x="1761245" y="5943186"/>
              <a:ext cx="2643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gain update w/o matrix inversion</a:t>
              </a:r>
            </a:p>
          </p:txBody>
        </p:sp>
        <p:cxnSp>
          <p:nvCxnSpPr>
            <p:cNvPr id="70" name="Elbow Connector 69">
              <a:extLst>
                <a:ext uri="{FF2B5EF4-FFF2-40B4-BE49-F238E27FC236}">
                  <a16:creationId xmlns:a16="http://schemas.microsoft.com/office/drawing/2014/main" id="{E63BB2F0-D4B1-364C-91F0-90561191E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1151" y="5734297"/>
              <a:ext cx="175423" cy="366766"/>
            </a:xfrm>
            <a:prstGeom prst="bentConnector2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CAE31C35-07F9-7842-A033-0DEE0061A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359" y="2512006"/>
            <a:ext cx="3468610" cy="24775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238422E-BA1D-E440-A744-96D368D24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359" y="2875391"/>
            <a:ext cx="3441679" cy="20466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08F986F-948E-BD47-815A-E95B6715C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863" y="1464992"/>
            <a:ext cx="2095659" cy="52391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20B0D0E1-DC21-5342-93DE-F11999BBD701}"/>
              </a:ext>
            </a:extLst>
          </p:cNvPr>
          <p:cNvSpPr txBox="1"/>
          <p:nvPr/>
        </p:nvSpPr>
        <p:spPr>
          <a:xfrm>
            <a:off x="7849536" y="1175985"/>
            <a:ext cx="21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Frequency domain channel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0BAB24-3A9D-254C-BDCE-177DBC53035F}"/>
              </a:ext>
            </a:extLst>
          </p:cNvPr>
          <p:cNvSpPr txBox="1"/>
          <p:nvPr/>
        </p:nvSpPr>
        <p:spPr>
          <a:xfrm>
            <a:off x="7847295" y="2202298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Quantization noise variance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4A2274D-2007-CD4C-A53D-B1878E0F9A6C}"/>
              </a:ext>
            </a:extLst>
          </p:cNvPr>
          <p:cNvCxnSpPr>
            <a:cxnSpLocks/>
          </p:cNvCxnSpPr>
          <p:nvPr/>
        </p:nvCxnSpPr>
        <p:spPr>
          <a:xfrm flipV="1">
            <a:off x="7734736" y="1296195"/>
            <a:ext cx="0" cy="6227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2F227FF-F897-624C-937E-8EF230978F2C}"/>
              </a:ext>
            </a:extLst>
          </p:cNvPr>
          <p:cNvCxnSpPr>
            <a:cxnSpLocks/>
          </p:cNvCxnSpPr>
          <p:nvPr/>
        </p:nvCxnSpPr>
        <p:spPr>
          <a:xfrm flipV="1">
            <a:off x="7737287" y="2368787"/>
            <a:ext cx="0" cy="685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A802A97-7AEF-1843-9590-39555C0440D3}"/>
              </a:ext>
            </a:extLst>
          </p:cNvPr>
          <p:cNvGrpSpPr/>
          <p:nvPr/>
        </p:nvGrpSpPr>
        <p:grpSpPr>
          <a:xfrm flipH="1">
            <a:off x="7887162" y="4407116"/>
            <a:ext cx="3685235" cy="390684"/>
            <a:chOff x="2348181" y="4432830"/>
            <a:chExt cx="3572425" cy="390684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CFF3526-ECD1-0947-B6FD-0A3FBEE4C486}"/>
                </a:ext>
              </a:extLst>
            </p:cNvPr>
            <p:cNvSpPr txBox="1"/>
            <p:nvPr/>
          </p:nvSpPr>
          <p:spPr>
            <a:xfrm>
              <a:off x="2348181" y="4515737"/>
              <a:ext cx="3263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all subcarriers share same antenna subset</a:t>
              </a:r>
            </a:p>
          </p:txBody>
        </p:sp>
        <p:cxnSp>
          <p:nvCxnSpPr>
            <p:cNvPr id="102" name="Elbow Connector 101">
              <a:extLst>
                <a:ext uri="{FF2B5EF4-FFF2-40B4-BE49-F238E27FC236}">
                  <a16:creationId xmlns:a16="http://schemas.microsoft.com/office/drawing/2014/main" id="{8B949A3A-3F64-9845-91D6-175A7B47BC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9834" y="4432830"/>
              <a:ext cx="310772" cy="250506"/>
            </a:xfrm>
            <a:prstGeom prst="bentConnector2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F83B9A1-6B5B-7648-8A28-95CCC14E9A0B}"/>
              </a:ext>
            </a:extLst>
          </p:cNvPr>
          <p:cNvGrpSpPr/>
          <p:nvPr/>
        </p:nvGrpSpPr>
        <p:grpSpPr>
          <a:xfrm>
            <a:off x="613664" y="3221661"/>
            <a:ext cx="10039175" cy="3304643"/>
            <a:chOff x="613664" y="3221661"/>
            <a:chExt cx="10039175" cy="33046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831213-E121-044C-80FE-10E93A1EBAEB}"/>
                </a:ext>
              </a:extLst>
            </p:cNvPr>
            <p:cNvGrpSpPr/>
            <p:nvPr/>
          </p:nvGrpSpPr>
          <p:grpSpPr>
            <a:xfrm>
              <a:off x="613664" y="3221661"/>
              <a:ext cx="10039175" cy="3304643"/>
              <a:chOff x="613664" y="3221661"/>
              <a:chExt cx="10039175" cy="3304643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AEF96EB8-EF21-7B46-9579-428CFAC4684B}"/>
                  </a:ext>
                </a:extLst>
              </p:cNvPr>
              <p:cNvGrpSpPr/>
              <p:nvPr/>
            </p:nvGrpSpPr>
            <p:grpSpPr>
              <a:xfrm>
                <a:off x="613664" y="3221661"/>
                <a:ext cx="10039175" cy="3304643"/>
                <a:chOff x="613664" y="3248957"/>
                <a:chExt cx="10039175" cy="3304643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88D4C67-CD13-894C-8C33-973B2521A0FB}"/>
                    </a:ext>
                  </a:extLst>
                </p:cNvPr>
                <p:cNvGrpSpPr/>
                <p:nvPr/>
              </p:nvGrpSpPr>
              <p:grpSpPr>
                <a:xfrm>
                  <a:off x="613664" y="3248957"/>
                  <a:ext cx="7411384" cy="1406299"/>
                  <a:chOff x="613664" y="3177707"/>
                  <a:chExt cx="7411384" cy="1406299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9357D21-BEF2-8B4D-A2C7-FF015F864FB7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64" y="3177707"/>
                    <a:ext cx="574747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Wingdings" pitchFamily="2" charset="2"/>
                      <a:buChar char="q"/>
                    </a:pPr>
                    <a:r>
                      <a:rPr lang="en-US" sz="2000" dirty="0"/>
                      <a:t>Greedy antenna selection and performance bound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76C1B17E-3DF3-874C-9DFD-76D6383C14DE}"/>
                      </a:ext>
                    </a:extLst>
                  </p:cNvPr>
                  <p:cNvSpPr txBox="1"/>
                  <p:nvPr/>
                </p:nvSpPr>
                <p:spPr>
                  <a:xfrm>
                    <a:off x="861386" y="3519775"/>
                    <a:ext cx="59102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indent="-342900">
                      <a:buFont typeface="Wingdings" charset="2"/>
                      <a:buChar char="§"/>
                    </a:pPr>
                    <a:r>
                      <a:rPr lang="en-US" dirty="0"/>
                      <a:t>Maximum mutual-information problem for OFDM system</a:t>
                    </a:r>
                  </a:p>
                </p:txBody>
              </p: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88E0184D-FF6C-8E43-867D-00D71CBCA5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652069" y="3899711"/>
                    <a:ext cx="4372979" cy="68429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263B463-7405-7E44-9955-859273EFF4A1}"/>
                    </a:ext>
                  </a:extLst>
                </p:cNvPr>
                <p:cNvSpPr txBox="1"/>
                <p:nvPr/>
              </p:nvSpPr>
              <p:spPr>
                <a:xfrm>
                  <a:off x="861385" y="4880240"/>
                  <a:ext cx="69622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charset="2"/>
                    <a:buChar char="§"/>
                  </a:pP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Simplified greedy </a:t>
                  </a:r>
                  <a:r>
                    <a:rPr lang="en-US" dirty="0"/>
                    <a:t>antenna selection method without matrix inversion</a:t>
                  </a:r>
                  <a:endParaRPr lang="en-US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F8735DF7-E958-D647-9AB6-8009811E32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39523" y="5355560"/>
                  <a:ext cx="3501465" cy="622086"/>
                </a:xfrm>
                <a:prstGeom prst="rect">
                  <a:avLst/>
                </a:prstGeom>
              </p:spPr>
            </p:pic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051E4B56-0458-A146-A71F-89E78F686471}"/>
                    </a:ext>
                  </a:extLst>
                </p:cNvPr>
                <p:cNvSpPr/>
                <p:nvPr/>
              </p:nvSpPr>
              <p:spPr>
                <a:xfrm>
                  <a:off x="6700385" y="5343845"/>
                  <a:ext cx="3838023" cy="897421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E9C24F2-3AA0-8C4C-87A3-80806418398F}"/>
                    </a:ext>
                  </a:extLst>
                </p:cNvPr>
                <p:cNvSpPr txBox="1"/>
                <p:nvPr/>
              </p:nvSpPr>
              <p:spPr>
                <a:xfrm>
                  <a:off x="6703103" y="6215046"/>
                  <a:ext cx="39497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dirty="0"/>
                    <a:t>Proof</a:t>
                  </a:r>
                  <a:r>
                    <a:rPr lang="en-US" sz="1600" dirty="0"/>
                    <a:t>: </a:t>
                  </a:r>
                  <a:r>
                    <a:rPr lang="en-US" sz="1600" dirty="0" err="1"/>
                    <a:t>submodularity</a:t>
                  </a:r>
                  <a:r>
                    <a:rPr lang="en-US" sz="1600" dirty="0"/>
                    <a:t> is closed under addition</a:t>
                  </a:r>
                </a:p>
              </p:txBody>
            </p: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D9901B7B-0161-E541-9CC5-2C567297D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56893" y="5630131"/>
                  <a:ext cx="3119006" cy="514121"/>
                </a:xfrm>
                <a:prstGeom prst="rect">
                  <a:avLst/>
                </a:prstGeom>
              </p:spPr>
            </p:pic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D82B8F7-AF84-6446-B34E-03646F423F4B}"/>
                  </a:ext>
                </a:extLst>
              </p:cNvPr>
              <p:cNvSpPr/>
              <p:nvPr/>
            </p:nvSpPr>
            <p:spPr>
              <a:xfrm>
                <a:off x="6575203" y="5203482"/>
                <a:ext cx="3532469" cy="29339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/>
                  <a:t>Corollary 2 </a:t>
                </a:r>
                <a:r>
                  <a:rPr lang="en-US" sz="1600" dirty="0"/>
                  <a:t>(Lower bound of QFAS)</a:t>
                </a:r>
                <a:endParaRPr lang="en-US" dirty="0"/>
              </a:p>
            </p:txBody>
          </p:sp>
        </p:grp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B1EC363D-2901-7243-951E-5B696763A7F9}"/>
                </a:ext>
              </a:extLst>
            </p:cNvPr>
            <p:cNvSpPr/>
            <p:nvPr/>
          </p:nvSpPr>
          <p:spPr>
            <a:xfrm>
              <a:off x="5635931" y="5524431"/>
              <a:ext cx="317285" cy="47229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C0D9D5-2A7C-234A-94A9-B388F3EECC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5148D-4DEA-734F-944B-B6F46E40A21B}"/>
              </a:ext>
            </a:extLst>
          </p:cNvPr>
          <p:cNvSpPr txBox="1"/>
          <p:nvPr/>
        </p:nvSpPr>
        <p:spPr>
          <a:xfrm>
            <a:off x="5013558" y="950838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[Fletcher07]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A20E44-C806-4B41-B7A1-18FD98E12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DBA553-2DEF-5749-B92D-B105B4A95F3E}"/>
              </a:ext>
            </a:extLst>
          </p:cNvPr>
          <p:cNvSpPr/>
          <p:nvPr/>
        </p:nvSpPr>
        <p:spPr>
          <a:xfrm>
            <a:off x="4642486" y="2698802"/>
            <a:ext cx="621496" cy="28036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E18C3D2-7D5A-B54B-BF0A-CAF9E2C681B6}"/>
              </a:ext>
            </a:extLst>
          </p:cNvPr>
          <p:cNvSpPr/>
          <p:nvPr/>
        </p:nvSpPr>
        <p:spPr>
          <a:xfrm>
            <a:off x="7949970" y="2482957"/>
            <a:ext cx="564996" cy="28036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E5513A-29DB-2843-8718-5282B992CFB3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22500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75599182-1A2B-EC44-AF31-DEE977704D7A}"/>
              </a:ext>
            </a:extLst>
          </p:cNvPr>
          <p:cNvGrpSpPr/>
          <p:nvPr/>
        </p:nvGrpSpPr>
        <p:grpSpPr>
          <a:xfrm>
            <a:off x="8230994" y="481270"/>
            <a:ext cx="3736101" cy="5945893"/>
            <a:chOff x="8230994" y="481270"/>
            <a:chExt cx="3736101" cy="5945893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EA6F927-2667-D148-8211-5230D8AC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12" y="594418"/>
              <a:ext cx="3649581" cy="273718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AC0F40B-9D18-BE40-A6F4-41EC6BBC4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994" y="3625087"/>
              <a:ext cx="3736101" cy="2802076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AFF910-5758-6A45-A494-7F955E28CA41}"/>
                </a:ext>
              </a:extLst>
            </p:cNvPr>
            <p:cNvGrpSpPr/>
            <p:nvPr/>
          </p:nvGrpSpPr>
          <p:grpSpPr>
            <a:xfrm>
              <a:off x="8501774" y="481270"/>
              <a:ext cx="3237427" cy="3370468"/>
              <a:chOff x="8455474" y="481270"/>
              <a:chExt cx="3237427" cy="3370468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15E2D3-76EB-6A4F-B7F8-4B00BA6FF2A1}"/>
                  </a:ext>
                </a:extLst>
              </p:cNvPr>
              <p:cNvSpPr txBox="1"/>
              <p:nvPr/>
            </p:nvSpPr>
            <p:spPr>
              <a:xfrm flipH="1">
                <a:off x="8455474" y="3543961"/>
                <a:ext cx="32374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Fig. 6: MI vs.</a:t>
                </a:r>
                <a:r>
                  <a:rPr lang="ko-KR" altLang="en-US" sz="1400" dirty="0"/>
                  <a:t> </a:t>
                </a:r>
                <a:r>
                  <a:rPr lang="en-US" altLang="ko-KR" sz="1400" dirty="0"/>
                  <a:t>#</a:t>
                </a:r>
                <a:r>
                  <a:rPr lang="en-US" sz="1400" dirty="0"/>
                  <a:t> selected antennas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F7B6D54-0D27-7648-B633-428FE7C9228C}"/>
                  </a:ext>
                </a:extLst>
              </p:cNvPr>
              <p:cNvSpPr txBox="1"/>
              <p:nvPr/>
            </p:nvSpPr>
            <p:spPr>
              <a:xfrm flipH="1">
                <a:off x="8455474" y="481270"/>
                <a:ext cx="32374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Fig. 5: MI vs. Tx power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</a:rPr>
              <a:t>S</a:t>
            </a:r>
            <a:r>
              <a:rPr lang="en-US" sz="2400" dirty="0">
                <a:latin typeface="Gill Sans MT" charset="0"/>
              </a:rPr>
              <a:t>IMULATION</a:t>
            </a:r>
            <a:r>
              <a:rPr lang="en-US" dirty="0">
                <a:latin typeface="Gill Sans MT" charset="0"/>
              </a:rPr>
              <a:t> R</a:t>
            </a:r>
            <a:r>
              <a:rPr lang="en-US" sz="2400" dirty="0">
                <a:latin typeface="Gill Sans MT" charset="0"/>
              </a:rPr>
              <a:t>ESUTLS: UPLINK</a:t>
            </a:r>
            <a:r>
              <a:rPr lang="ko-KR" altLang="en-US" sz="2400" dirty="0">
                <a:latin typeface="Gill Sans MT" charset="0"/>
              </a:rPr>
              <a:t> </a:t>
            </a:r>
            <a:r>
              <a:rPr lang="en-US" altLang="ko-KR" sz="2400" dirty="0">
                <a:latin typeface="Gill Sans MT" charset="0"/>
              </a:rPr>
              <a:t>OFDM SYSTEM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70CB1-5825-D048-86AB-C44A25932DC9}"/>
              </a:ext>
            </a:extLst>
          </p:cNvPr>
          <p:cNvSpPr txBox="1"/>
          <p:nvPr/>
        </p:nvSpPr>
        <p:spPr>
          <a:xfrm>
            <a:off x="0" y="6328566"/>
            <a:ext cx="2278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*MCMC: Markov chain Monte Carlo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4B2AF-A896-9F42-BD27-11063DB1FB3F}"/>
              </a:ext>
            </a:extLst>
          </p:cNvPr>
          <p:cNvSpPr txBox="1"/>
          <p:nvPr/>
        </p:nvSpPr>
        <p:spPr>
          <a:xfrm>
            <a:off x="832016" y="2519422"/>
            <a:ext cx="6744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QMCMC-AS</a:t>
            </a:r>
            <a:r>
              <a:rPr lang="en-US" dirty="0"/>
              <a:t>: quantization-aware adaptive-MCMC* based on MIS*</a:t>
            </a:r>
          </a:p>
          <a:p>
            <a:r>
              <a:rPr lang="en-US" dirty="0"/>
              <a:t>    - Near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numerical upper bound</a:t>
            </a:r>
            <a:r>
              <a:rPr lang="en-US" dirty="0"/>
              <a:t> </a:t>
            </a:r>
          </a:p>
          <a:p>
            <a:r>
              <a:rPr lang="en-US" dirty="0"/>
              <a:t>    -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High complexity: </a:t>
            </a:r>
            <a:r>
              <a:rPr lang="en-US" dirty="0"/>
              <a:t>iterations with multiple sampling (ex. 60, 120)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3ADFD-9A32-0449-B33B-FB26444D6C5B}"/>
              </a:ext>
            </a:extLst>
          </p:cNvPr>
          <p:cNvSpPr txBox="1"/>
          <p:nvPr/>
        </p:nvSpPr>
        <p:spPr>
          <a:xfrm>
            <a:off x="2278188" y="6328566"/>
            <a:ext cx="2603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*MIS: </a:t>
            </a:r>
            <a:r>
              <a:rPr lang="en-US" sz="1100" dirty="0" err="1"/>
              <a:t>metropolized</a:t>
            </a:r>
            <a:r>
              <a:rPr lang="en-US" sz="1100" dirty="0"/>
              <a:t> independence sampler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DE312-BB07-9F4C-BFCE-741B39BE7B8E}"/>
              </a:ext>
            </a:extLst>
          </p:cNvPr>
          <p:cNvSpPr txBox="1"/>
          <p:nvPr/>
        </p:nvSpPr>
        <p:spPr>
          <a:xfrm>
            <a:off x="564896" y="3520529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System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AE921-CA4A-AC4D-B101-643B5E3D9175}"/>
              </a:ext>
            </a:extLst>
          </p:cNvPr>
          <p:cNvSpPr txBox="1"/>
          <p:nvPr/>
        </p:nvSpPr>
        <p:spPr>
          <a:xfrm>
            <a:off x="564896" y="664594"/>
            <a:ext cx="3034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Simulated algorithms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851D5-F12D-8F4F-B06B-635CC1C570D3}"/>
              </a:ext>
            </a:extLst>
          </p:cNvPr>
          <p:cNvSpPr txBox="1"/>
          <p:nvPr/>
        </p:nvSpPr>
        <p:spPr>
          <a:xfrm>
            <a:off x="832017" y="990699"/>
            <a:ext cx="611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QFAS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/>
              <a:t> quantization-aware fast antenna selection (proposed)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5DF886-47D1-D94B-A920-F41928E1C6C2}"/>
              </a:ext>
            </a:extLst>
          </p:cNvPr>
          <p:cNvSpPr txBox="1"/>
          <p:nvPr/>
        </p:nvSpPr>
        <p:spPr>
          <a:xfrm>
            <a:off x="832017" y="1338665"/>
            <a:ext cx="492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FAS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dirty="0"/>
              <a:t> fast antenna selection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without quantization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DE5DE1-3A27-2047-94B7-7FDCF9651089}"/>
              </a:ext>
            </a:extLst>
          </p:cNvPr>
          <p:cNvSpPr txBox="1"/>
          <p:nvPr/>
        </p:nvSpPr>
        <p:spPr>
          <a:xfrm>
            <a:off x="832016" y="1713980"/>
            <a:ext cx="299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NBS</a:t>
            </a:r>
            <a:r>
              <a:rPr lang="en-US" dirty="0"/>
              <a:t>: norm-based selection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16AA6F-8B00-964C-AAAA-1A78BEB2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32" y="2125871"/>
            <a:ext cx="1779170" cy="332372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1E64CA9A-70F2-464C-852D-9DC820F40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69550"/>
              </p:ext>
            </p:extLst>
          </p:nvPr>
        </p:nvGraphicFramePr>
        <p:xfrm>
          <a:off x="938104" y="3962809"/>
          <a:ext cx="4441939" cy="164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765">
                  <a:extLst>
                    <a:ext uri="{9D8B030D-6E8A-4147-A177-3AD203B41FA5}">
                      <a16:colId xmlns:a16="http://schemas.microsoft.com/office/drawing/2014/main" val="4169050361"/>
                    </a:ext>
                  </a:extLst>
                </a:gridCol>
                <a:gridCol w="807084">
                  <a:extLst>
                    <a:ext uri="{9D8B030D-6E8A-4147-A177-3AD203B41FA5}">
                      <a16:colId xmlns:a16="http://schemas.microsoft.com/office/drawing/2014/main" val="3585616826"/>
                    </a:ext>
                  </a:extLst>
                </a:gridCol>
                <a:gridCol w="1687593">
                  <a:extLst>
                    <a:ext uri="{9D8B030D-6E8A-4147-A177-3AD203B41FA5}">
                      <a16:colId xmlns:a16="http://schemas.microsoft.com/office/drawing/2014/main" val="571871861"/>
                    </a:ext>
                  </a:extLst>
                </a:gridCol>
                <a:gridCol w="541497">
                  <a:extLst>
                    <a:ext uri="{9D8B030D-6E8A-4147-A177-3AD203B41FA5}">
                      <a16:colId xmlns:a16="http://schemas.microsoft.com/office/drawing/2014/main" val="3182328990"/>
                    </a:ext>
                  </a:extLst>
                </a:gridCol>
              </a:tblGrid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Cell radius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Noise figure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206301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Min. distance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channel paths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907925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Carrier freq.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channel delay taps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002887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Bandwidth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100MHz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subcarriers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661599"/>
                  </a:ext>
                </a:extLst>
              </a:tr>
              <a:tr h="32808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BS antenna gain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dBi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ADC bits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6087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AADCD403-7BB6-2441-8000-424ADDC92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847232"/>
                  </p:ext>
                </p:extLst>
              </p:nvPr>
            </p:nvGraphicFramePr>
            <p:xfrm>
              <a:off x="5727736" y="3962809"/>
              <a:ext cx="1992141" cy="16404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3627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028514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</a:tblGrid>
                  <a:tr h="3235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4241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4241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4685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=30</m:t>
                                </m:r>
                                <m:r>
                                  <a:rPr lang="en-US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dBm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AADCD403-7BB6-2441-8000-424ADDC92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847232"/>
                  </p:ext>
                </p:extLst>
              </p:nvPr>
            </p:nvGraphicFramePr>
            <p:xfrm>
              <a:off x="5727736" y="3962809"/>
              <a:ext cx="1992141" cy="16404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3627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028514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</a:tblGrid>
                  <a:tr h="3235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424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316" t="-81818" r="-107895" b="-2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95062" t="-81818" r="-1235" b="-215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424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316" t="-176471" r="-107895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95062" t="-176471" r="-1235" b="-10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4685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316" t="-254054" r="-1078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95062" t="-254054" r="-1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BD50DAC-B845-B245-848E-8ED07F1A5EBD}"/>
              </a:ext>
            </a:extLst>
          </p:cNvPr>
          <p:cNvSpPr txBox="1"/>
          <p:nvPr/>
        </p:nvSpPr>
        <p:spPr>
          <a:xfrm>
            <a:off x="2676207" y="3590197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Akdeniz&amp;Rappaport14]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E8CF504-AAC7-BF41-B1CA-6CFFCAFF6F03}"/>
              </a:ext>
            </a:extLst>
          </p:cNvPr>
          <p:cNvGrpSpPr/>
          <p:nvPr/>
        </p:nvGrpSpPr>
        <p:grpSpPr>
          <a:xfrm>
            <a:off x="1232984" y="5837716"/>
            <a:ext cx="6254738" cy="412819"/>
            <a:chOff x="4075170" y="6049649"/>
            <a:chExt cx="6398606" cy="412819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B6D1AA9-E1D7-6D41-87E0-F13461AE433C}"/>
                </a:ext>
              </a:extLst>
            </p:cNvPr>
            <p:cNvSpPr/>
            <p:nvPr/>
          </p:nvSpPr>
          <p:spPr>
            <a:xfrm>
              <a:off x="4075170" y="6052574"/>
              <a:ext cx="6275828" cy="375290"/>
            </a:xfrm>
            <a:prstGeom prst="roundRect">
              <a:avLst>
                <a:gd name="adj" fmla="val 999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52BC7B-381B-CB41-9AB1-331F96B4ECC6}"/>
                </a:ext>
              </a:extLst>
            </p:cNvPr>
            <p:cNvSpPr/>
            <p:nvPr/>
          </p:nvSpPr>
          <p:spPr>
            <a:xfrm>
              <a:off x="4126426" y="6049649"/>
              <a:ext cx="6347350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Effective in low-resolution ADC system with high performance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1686B-2361-5D48-8658-C1603853BA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EF9CF-DBF4-6448-A5F4-24EEEECAC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C13320-9E20-2C48-9BB9-4E57C6AEE757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4321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D</a:t>
            </a:r>
            <a:r>
              <a:rPr lang="en-US" sz="2400" dirty="0">
                <a:latin typeface="Gill Sans MT" charset="0"/>
              </a:rPr>
              <a:t>OWNLINK</a:t>
            </a:r>
            <a:r>
              <a:rPr lang="en-US" sz="2800" dirty="0">
                <a:latin typeface="Gill Sans MT" charset="0"/>
              </a:rPr>
              <a:t> BS A</a:t>
            </a:r>
            <a:r>
              <a:rPr lang="en-US" sz="2400" dirty="0">
                <a:latin typeface="Gill Sans MT" charset="0"/>
              </a:rPr>
              <a:t>NTENNA</a:t>
            </a:r>
            <a:r>
              <a:rPr lang="en-US" sz="2800" dirty="0">
                <a:latin typeface="Gill Sans MT" charset="0"/>
              </a:rPr>
              <a:t> S</a:t>
            </a:r>
            <a:r>
              <a:rPr lang="en-US" sz="2400" dirty="0">
                <a:latin typeface="Gill Sans MT" charset="0"/>
              </a:rPr>
              <a:t>ELECTION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42CB39-6428-9640-8B51-6EB5A5BE13F8}"/>
              </a:ext>
            </a:extLst>
          </p:cNvPr>
          <p:cNvSpPr txBox="1"/>
          <p:nvPr/>
        </p:nvSpPr>
        <p:spPr>
          <a:xfrm>
            <a:off x="552704" y="753658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System model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CFF9FA4-656B-344F-8E7A-0510ECE57FCE}"/>
              </a:ext>
            </a:extLst>
          </p:cNvPr>
          <p:cNvSpPr txBox="1"/>
          <p:nvPr/>
        </p:nvSpPr>
        <p:spPr>
          <a:xfrm>
            <a:off x="861386" y="1122107"/>
            <a:ext cx="5208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Zero-forcing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(ZF)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precoder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with CSI known at BS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Equal power allocation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EPA</a:t>
            </a:r>
            <a:r>
              <a:rPr lang="en-US" dirty="0"/>
              <a:t>)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Users employ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low-resolution ADCs</a:t>
            </a: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Achievable sum rate: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9AB23B-D2EC-9143-BD87-BDF97DD4D835}"/>
              </a:ext>
            </a:extLst>
          </p:cNvPr>
          <p:cNvGrpSpPr/>
          <p:nvPr/>
        </p:nvGrpSpPr>
        <p:grpSpPr>
          <a:xfrm>
            <a:off x="6372105" y="887198"/>
            <a:ext cx="5352125" cy="2478691"/>
            <a:chOff x="6253952" y="808733"/>
            <a:chExt cx="5352125" cy="2478691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7C94C2E5-7185-204E-9A91-3383EC1589BD}"/>
                </a:ext>
              </a:extLst>
            </p:cNvPr>
            <p:cNvSpPr/>
            <p:nvPr/>
          </p:nvSpPr>
          <p:spPr>
            <a:xfrm flipH="1">
              <a:off x="10368179" y="1249896"/>
              <a:ext cx="385908" cy="14998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F344F15E-6C7B-1049-8953-7878689F5F9B}"/>
                </a:ext>
              </a:extLst>
            </p:cNvPr>
            <p:cNvSpPr/>
            <p:nvPr/>
          </p:nvSpPr>
          <p:spPr>
            <a:xfrm flipH="1">
              <a:off x="6273544" y="1004891"/>
              <a:ext cx="2753690" cy="1976273"/>
            </a:xfrm>
            <a:prstGeom prst="roundRect">
              <a:avLst>
                <a:gd name="adj" fmla="val 472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D2383C31-530D-134B-8429-24A5B799A426}"/>
                </a:ext>
              </a:extLst>
            </p:cNvPr>
            <p:cNvSpPr/>
            <p:nvPr/>
          </p:nvSpPr>
          <p:spPr>
            <a:xfrm flipH="1">
              <a:off x="6529775" y="1149733"/>
              <a:ext cx="760426" cy="172221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2060"/>
                  </a:solidFill>
                </a:rPr>
                <a:t>ZF Precoding</a:t>
              </a:r>
            </a:p>
            <a:p>
              <a:pPr algn="ctr"/>
              <a:r>
                <a:rPr lang="en-US" sz="900" dirty="0">
                  <a:solidFill>
                    <a:srgbClr val="002060"/>
                  </a:solidFill>
                </a:rPr>
                <a:t>+</a:t>
              </a:r>
            </a:p>
            <a:p>
              <a:pPr algn="ctr"/>
              <a:r>
                <a:rPr lang="en-US" sz="900" dirty="0">
                  <a:solidFill>
                    <a:srgbClr val="002060"/>
                  </a:solidFill>
                </a:rPr>
                <a:t>equal power allocation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BCC6A4AB-6A43-8240-8155-ABB4BB9A0904}"/>
                </a:ext>
              </a:extLst>
            </p:cNvPr>
            <p:cNvSpPr/>
            <p:nvPr/>
          </p:nvSpPr>
          <p:spPr>
            <a:xfrm flipH="1">
              <a:off x="7993624" y="1086350"/>
              <a:ext cx="909952" cy="18148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96E58348-A79E-1E48-8508-45C68272359E}"/>
                </a:ext>
              </a:extLst>
            </p:cNvPr>
            <p:cNvSpPr/>
            <p:nvPr/>
          </p:nvSpPr>
          <p:spPr>
            <a:xfrm flipH="1">
              <a:off x="7487595" y="1338186"/>
              <a:ext cx="398416" cy="28613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75C112F3-4129-4C48-9DBF-704396AB4299}"/>
                </a:ext>
              </a:extLst>
            </p:cNvPr>
            <p:cNvSpPr/>
            <p:nvPr/>
          </p:nvSpPr>
          <p:spPr>
            <a:xfrm flipH="1">
              <a:off x="7485121" y="2379156"/>
              <a:ext cx="398416" cy="28613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07" name="Triangle 106">
              <a:extLst>
                <a:ext uri="{FF2B5EF4-FFF2-40B4-BE49-F238E27FC236}">
                  <a16:creationId xmlns:a16="http://schemas.microsoft.com/office/drawing/2014/main" id="{CB4B2B2C-1CEB-E447-B7B7-FEDD1B7184DA}"/>
                </a:ext>
              </a:extLst>
            </p:cNvPr>
            <p:cNvSpPr/>
            <p:nvPr/>
          </p:nvSpPr>
          <p:spPr>
            <a:xfrm rot="10800000" flipH="1">
              <a:off x="9080145" y="1057909"/>
              <a:ext cx="140425" cy="12244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8" name="Triangle 107">
              <a:extLst>
                <a:ext uri="{FF2B5EF4-FFF2-40B4-BE49-F238E27FC236}">
                  <a16:creationId xmlns:a16="http://schemas.microsoft.com/office/drawing/2014/main" id="{EAD0884A-1096-C74A-9E47-DC24844A262A}"/>
                </a:ext>
              </a:extLst>
            </p:cNvPr>
            <p:cNvSpPr/>
            <p:nvPr/>
          </p:nvSpPr>
          <p:spPr>
            <a:xfrm rot="10800000" flipH="1">
              <a:off x="9081640" y="2568384"/>
              <a:ext cx="127660" cy="12244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50805F1-7976-0A4E-ACAE-ED90AC79080B}"/>
                </a:ext>
              </a:extLst>
            </p:cNvPr>
            <p:cNvSpPr/>
            <p:nvPr/>
          </p:nvSpPr>
          <p:spPr>
            <a:xfrm flipH="1">
              <a:off x="7487526" y="1655628"/>
              <a:ext cx="398416" cy="28613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891956E-E728-7945-AB2B-42B6784D6682}"/>
                </a:ext>
              </a:extLst>
            </p:cNvPr>
            <p:cNvCxnSpPr/>
            <p:nvPr/>
          </p:nvCxnSpPr>
          <p:spPr>
            <a:xfrm flipH="1">
              <a:off x="7883153" y="1480128"/>
              <a:ext cx="398463" cy="11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lbow Connector 111">
              <a:extLst>
                <a:ext uri="{FF2B5EF4-FFF2-40B4-BE49-F238E27FC236}">
                  <a16:creationId xmlns:a16="http://schemas.microsoft.com/office/drawing/2014/main" id="{D73A6F28-C8C3-614C-8AE9-1EC976D9B938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 rot="10800000" flipH="1">
              <a:off x="8555143" y="1180350"/>
              <a:ext cx="595213" cy="8476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lbow Connector 112">
              <a:extLst>
                <a:ext uri="{FF2B5EF4-FFF2-40B4-BE49-F238E27FC236}">
                  <a16:creationId xmlns:a16="http://schemas.microsoft.com/office/drawing/2014/main" id="{97E21406-8D9E-E741-8408-B4FD4CD5DDE7}"/>
                </a:ext>
              </a:extLst>
            </p:cNvPr>
            <p:cNvCxnSpPr>
              <a:cxnSpLocks/>
              <a:endCxn id="108" idx="0"/>
            </p:cNvCxnSpPr>
            <p:nvPr/>
          </p:nvCxnSpPr>
          <p:spPr>
            <a:xfrm rot="10800000" flipH="1">
              <a:off x="8547561" y="2690825"/>
              <a:ext cx="597909" cy="62762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456C8F1-196B-3D41-A1FF-3A3E4D6A4860}"/>
                </a:ext>
              </a:extLst>
            </p:cNvPr>
            <p:cNvCxnSpPr/>
            <p:nvPr/>
          </p:nvCxnSpPr>
          <p:spPr>
            <a:xfrm flipH="1">
              <a:off x="8822500" y="1265104"/>
              <a:ext cx="0" cy="969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7941772-08AC-094E-8A00-A040B32544B0}"/>
                </a:ext>
              </a:extLst>
            </p:cNvPr>
            <p:cNvCxnSpPr/>
            <p:nvPr/>
          </p:nvCxnSpPr>
          <p:spPr>
            <a:xfrm>
              <a:off x="8701679" y="1686515"/>
              <a:ext cx="4258" cy="10670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F18BFA5-1266-FC42-A898-286BFF3EB23D}"/>
                </a:ext>
              </a:extLst>
            </p:cNvPr>
            <p:cNvCxnSpPr/>
            <p:nvPr/>
          </p:nvCxnSpPr>
          <p:spPr>
            <a:xfrm flipH="1" flipV="1">
              <a:off x="8538887" y="2232186"/>
              <a:ext cx="291352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C696E98-970C-B04C-B2C6-F19293393583}"/>
                </a:ext>
              </a:extLst>
            </p:cNvPr>
            <p:cNvCxnSpPr/>
            <p:nvPr/>
          </p:nvCxnSpPr>
          <p:spPr>
            <a:xfrm flipH="1" flipV="1">
              <a:off x="8555749" y="1688782"/>
              <a:ext cx="14951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0A84282-7BCA-BE4A-83F5-FA080E587FC1}"/>
                </a:ext>
              </a:extLst>
            </p:cNvPr>
            <p:cNvCxnSpPr/>
            <p:nvPr/>
          </p:nvCxnSpPr>
          <p:spPr>
            <a:xfrm flipH="1">
              <a:off x="8274256" y="1257520"/>
              <a:ext cx="166026" cy="222608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04994901-B7CF-5345-BC73-DF48F9209C86}"/>
                </a:ext>
              </a:extLst>
            </p:cNvPr>
            <p:cNvSpPr/>
            <p:nvPr/>
          </p:nvSpPr>
          <p:spPr>
            <a:xfrm rot="5868729" flipH="1">
              <a:off x="8018399" y="1265842"/>
              <a:ext cx="394429" cy="508716"/>
            </a:xfrm>
            <a:prstGeom prst="arc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E71F14B-26E1-AF49-8515-94DE50D32CAD}"/>
                </a:ext>
              </a:extLst>
            </p:cNvPr>
            <p:cNvCxnSpPr/>
            <p:nvPr/>
          </p:nvCxnSpPr>
          <p:spPr>
            <a:xfrm flipH="1">
              <a:off x="7881216" y="2517405"/>
              <a:ext cx="409182" cy="48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66AEFAF-CF25-E744-9746-ACC1817E2511}"/>
                </a:ext>
              </a:extLst>
            </p:cNvPr>
            <p:cNvCxnSpPr/>
            <p:nvPr/>
          </p:nvCxnSpPr>
          <p:spPr>
            <a:xfrm flipH="1">
              <a:off x="8292645" y="2294797"/>
              <a:ext cx="166026" cy="222608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95806F47-AE47-A740-AD74-61D270CBD5CC}"/>
                </a:ext>
              </a:extLst>
            </p:cNvPr>
            <p:cNvSpPr/>
            <p:nvPr/>
          </p:nvSpPr>
          <p:spPr>
            <a:xfrm rot="5868729" flipH="1">
              <a:off x="8036788" y="2311579"/>
              <a:ext cx="394429" cy="508716"/>
            </a:xfrm>
            <a:prstGeom prst="arc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B4D4FFC-8371-6243-8507-76CCB23B4C34}"/>
                </a:ext>
              </a:extLst>
            </p:cNvPr>
            <p:cNvCxnSpPr/>
            <p:nvPr/>
          </p:nvCxnSpPr>
          <p:spPr>
            <a:xfrm flipH="1">
              <a:off x="7879840" y="1804503"/>
              <a:ext cx="398463" cy="11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A63566B-A556-E443-B1F2-031F092BBFE0}"/>
                </a:ext>
              </a:extLst>
            </p:cNvPr>
            <p:cNvCxnSpPr/>
            <p:nvPr/>
          </p:nvCxnSpPr>
          <p:spPr>
            <a:xfrm flipH="1">
              <a:off x="8263350" y="1581894"/>
              <a:ext cx="166026" cy="222608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9F4D9C4D-C839-864E-8A4A-845802BA85A9}"/>
                </a:ext>
              </a:extLst>
            </p:cNvPr>
            <p:cNvSpPr/>
            <p:nvPr/>
          </p:nvSpPr>
          <p:spPr>
            <a:xfrm rot="5868729" flipH="1">
              <a:off x="8007493" y="1590218"/>
              <a:ext cx="394429" cy="508716"/>
            </a:xfrm>
            <a:prstGeom prst="arc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riangle 125">
              <a:extLst>
                <a:ext uri="{FF2B5EF4-FFF2-40B4-BE49-F238E27FC236}">
                  <a16:creationId xmlns:a16="http://schemas.microsoft.com/office/drawing/2014/main" id="{317C7E12-BA7F-2B48-84D1-6545B187CA4C}"/>
                </a:ext>
              </a:extLst>
            </p:cNvPr>
            <p:cNvSpPr/>
            <p:nvPr/>
          </p:nvSpPr>
          <p:spPr>
            <a:xfrm rot="10800000" flipH="1">
              <a:off x="9087957" y="1316547"/>
              <a:ext cx="140425" cy="117786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27" name="Elbow Connector 126">
              <a:extLst>
                <a:ext uri="{FF2B5EF4-FFF2-40B4-BE49-F238E27FC236}">
                  <a16:creationId xmlns:a16="http://schemas.microsoft.com/office/drawing/2014/main" id="{AB0C6A1A-AEDD-A447-A8BC-265B03F648CA}"/>
                </a:ext>
              </a:extLst>
            </p:cNvPr>
            <p:cNvCxnSpPr>
              <a:cxnSpLocks/>
              <a:endCxn id="126" idx="0"/>
            </p:cNvCxnSpPr>
            <p:nvPr/>
          </p:nvCxnSpPr>
          <p:spPr>
            <a:xfrm rot="10800000" flipH="1">
              <a:off x="8556025" y="1434333"/>
              <a:ext cx="602145" cy="8153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FB1B61E-B06A-BC44-9302-FB4B410DB6FE}"/>
                </a:ext>
              </a:extLst>
            </p:cNvPr>
            <p:cNvCxnSpPr/>
            <p:nvPr/>
          </p:nvCxnSpPr>
          <p:spPr>
            <a:xfrm flipH="1">
              <a:off x="8757759" y="1515507"/>
              <a:ext cx="0" cy="9330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D20F880-7619-C04E-8D60-04D14231C0BC}"/>
                </a:ext>
              </a:extLst>
            </p:cNvPr>
            <p:cNvCxnSpPr/>
            <p:nvPr/>
          </p:nvCxnSpPr>
          <p:spPr>
            <a:xfrm flipH="1" flipV="1">
              <a:off x="8545038" y="2431674"/>
              <a:ext cx="218898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300CA36-72A3-4A4C-99DE-36849F0FE519}"/>
                </a:ext>
              </a:extLst>
            </p:cNvPr>
            <p:cNvSpPr/>
            <p:nvPr/>
          </p:nvSpPr>
          <p:spPr>
            <a:xfrm rot="16200000" flipH="1">
              <a:off x="8845680" y="1802601"/>
              <a:ext cx="59340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A2D1B56-22C9-8140-BC93-0E4A7EA926F7}"/>
                </a:ext>
              </a:extLst>
            </p:cNvPr>
            <p:cNvSpPr/>
            <p:nvPr/>
          </p:nvSpPr>
          <p:spPr>
            <a:xfrm rot="16200000" flipH="1">
              <a:off x="7830764" y="1952707"/>
              <a:ext cx="59340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FF2503F-1EEE-6541-9A3E-7366CC996EC3}"/>
                </a:ext>
              </a:extLst>
            </p:cNvPr>
            <p:cNvSpPr/>
            <p:nvPr/>
          </p:nvSpPr>
          <p:spPr>
            <a:xfrm rot="16200000" flipH="1">
              <a:off x="7336805" y="2011693"/>
              <a:ext cx="59340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504B5D7-B407-2347-B7A3-6D38F0AFC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2352" y="2317914"/>
              <a:ext cx="246466" cy="123777"/>
            </a:xfrm>
            <a:prstGeom prst="rect">
              <a:avLst/>
            </a:prstGeom>
          </p:spPr>
        </p:pic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5AB1B856-EF68-6546-92D3-71A58AAFE5D4}"/>
                </a:ext>
              </a:extLst>
            </p:cNvPr>
            <p:cNvSpPr/>
            <p:nvPr/>
          </p:nvSpPr>
          <p:spPr>
            <a:xfrm>
              <a:off x="9753603" y="1343073"/>
              <a:ext cx="1739056" cy="378168"/>
            </a:xfrm>
            <a:prstGeom prst="roundRect">
              <a:avLst>
                <a:gd name="adj" fmla="val 9819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D39A2A3B-80AF-364E-BB92-F9808CD03F8F}"/>
                </a:ext>
              </a:extLst>
            </p:cNvPr>
            <p:cNvSpPr/>
            <p:nvPr/>
          </p:nvSpPr>
          <p:spPr>
            <a:xfrm>
              <a:off x="9841915" y="1395590"/>
              <a:ext cx="429110" cy="28613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9E67308-4B99-564D-B053-1791981C1067}"/>
                </a:ext>
              </a:extLst>
            </p:cNvPr>
            <p:cNvCxnSpPr/>
            <p:nvPr/>
          </p:nvCxnSpPr>
          <p:spPr>
            <a:xfrm>
              <a:off x="11264778" y="1544739"/>
              <a:ext cx="151959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FC5D697-7726-1E4E-B99B-F105FCFE7BAF}"/>
                </a:ext>
              </a:extLst>
            </p:cNvPr>
            <p:cNvSpPr txBox="1"/>
            <p:nvPr/>
          </p:nvSpPr>
          <p:spPr>
            <a:xfrm>
              <a:off x="10659444" y="1403576"/>
              <a:ext cx="749992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Baseband</a:t>
              </a:r>
            </a:p>
            <a:p>
              <a:pPr algn="ctr"/>
              <a:r>
                <a:rPr lang="en-US" sz="600" dirty="0"/>
                <a:t>Processor</a:t>
              </a:r>
            </a:p>
          </p:txBody>
        </p:sp>
        <p:sp>
          <p:nvSpPr>
            <p:cNvPr id="138" name="Triangle 137">
              <a:extLst>
                <a:ext uri="{FF2B5EF4-FFF2-40B4-BE49-F238E27FC236}">
                  <a16:creationId xmlns:a16="http://schemas.microsoft.com/office/drawing/2014/main" id="{BB21401F-15B6-EC4B-8587-559B51A72C99}"/>
                </a:ext>
              </a:extLst>
            </p:cNvPr>
            <p:cNvSpPr/>
            <p:nvPr/>
          </p:nvSpPr>
          <p:spPr>
            <a:xfrm rot="10800000">
              <a:off x="9579867" y="1384216"/>
              <a:ext cx="137494" cy="12244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60DBCD1-95C9-1F4D-A97E-52F2420D63F3}"/>
                </a:ext>
              </a:extLst>
            </p:cNvPr>
            <p:cNvCxnSpPr/>
            <p:nvPr/>
          </p:nvCxnSpPr>
          <p:spPr>
            <a:xfrm>
              <a:off x="10251520" y="1538657"/>
              <a:ext cx="133526" cy="9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C0A184A6-95D8-3243-AF84-53F2ED1686FC}"/>
                </a:ext>
              </a:extLst>
            </p:cNvPr>
            <p:cNvCxnSpPr/>
            <p:nvPr/>
          </p:nvCxnSpPr>
          <p:spPr>
            <a:xfrm>
              <a:off x="10702693" y="1578432"/>
              <a:ext cx="1096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entagon 140">
              <a:extLst>
                <a:ext uri="{FF2B5EF4-FFF2-40B4-BE49-F238E27FC236}">
                  <a16:creationId xmlns:a16="http://schemas.microsoft.com/office/drawing/2014/main" id="{210175B2-EC56-EF46-95CB-877A0B21F940}"/>
                </a:ext>
              </a:extLst>
            </p:cNvPr>
            <p:cNvSpPr/>
            <p:nvPr/>
          </p:nvSpPr>
          <p:spPr>
            <a:xfrm flipH="1">
              <a:off x="10401073" y="1454835"/>
              <a:ext cx="305295" cy="247194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</a:t>
              </a:r>
            </a:p>
          </p:txBody>
        </p:sp>
        <p:sp>
          <p:nvSpPr>
            <p:cNvPr id="142" name="Pentagon 141">
              <a:extLst>
                <a:ext uri="{FF2B5EF4-FFF2-40B4-BE49-F238E27FC236}">
                  <a16:creationId xmlns:a16="http://schemas.microsoft.com/office/drawing/2014/main" id="{4C36585B-4826-2447-82E7-63F125689939}"/>
                </a:ext>
              </a:extLst>
            </p:cNvPr>
            <p:cNvSpPr/>
            <p:nvPr/>
          </p:nvSpPr>
          <p:spPr>
            <a:xfrm flipH="1">
              <a:off x="10385046" y="1415152"/>
              <a:ext cx="305295" cy="247194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chemeClr val="tx1"/>
                </a:solidFill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13681FF-9AA4-1F43-A13A-731D5AB5B6DF}"/>
                </a:ext>
              </a:extLst>
            </p:cNvPr>
            <p:cNvSpPr txBox="1"/>
            <p:nvPr/>
          </p:nvSpPr>
          <p:spPr>
            <a:xfrm>
              <a:off x="10388804" y="1433504"/>
              <a:ext cx="573055" cy="18466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 </a:t>
              </a:r>
            </a:p>
          </p:txBody>
        </p:sp>
        <p:cxnSp>
          <p:nvCxnSpPr>
            <p:cNvPr id="144" name="Elbow Connector 143">
              <a:extLst>
                <a:ext uri="{FF2B5EF4-FFF2-40B4-BE49-F238E27FC236}">
                  <a16:creationId xmlns:a16="http://schemas.microsoft.com/office/drawing/2014/main" id="{A5C44440-F44A-694C-BC08-1B4E2EB32B3B}"/>
                </a:ext>
              </a:extLst>
            </p:cNvPr>
            <p:cNvCxnSpPr/>
            <p:nvPr/>
          </p:nvCxnSpPr>
          <p:spPr>
            <a:xfrm>
              <a:off x="10251519" y="1538657"/>
              <a:ext cx="149553" cy="39775"/>
            </a:xfrm>
            <a:prstGeom prst="bentConnector3">
              <a:avLst>
                <a:gd name="adj1" fmla="val 21819"/>
              </a:avLst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3FC8B5C8-2489-144E-8A1F-784D39A6F6E2}"/>
                </a:ext>
              </a:extLst>
            </p:cNvPr>
            <p:cNvCxnSpPr/>
            <p:nvPr/>
          </p:nvCxnSpPr>
          <p:spPr>
            <a:xfrm flipV="1">
              <a:off x="10698227" y="1537553"/>
              <a:ext cx="111706" cy="11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lbow Connector 145">
              <a:extLst>
                <a:ext uri="{FF2B5EF4-FFF2-40B4-BE49-F238E27FC236}">
                  <a16:creationId xmlns:a16="http://schemas.microsoft.com/office/drawing/2014/main" id="{B66DC154-439A-9C48-9284-F9C02F1E5F6D}"/>
                </a:ext>
              </a:extLst>
            </p:cNvPr>
            <p:cNvCxnSpPr>
              <a:cxnSpLocks/>
              <a:endCxn id="138" idx="0"/>
            </p:cNvCxnSpPr>
            <p:nvPr/>
          </p:nvCxnSpPr>
          <p:spPr>
            <a:xfrm flipH="1" flipV="1">
              <a:off x="9648615" y="1506656"/>
              <a:ext cx="210798" cy="4182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98B88A0-7E78-D940-8B81-9472A2DE6F2C}"/>
                </a:ext>
              </a:extLst>
            </p:cNvPr>
            <p:cNvSpPr/>
            <p:nvPr/>
          </p:nvSpPr>
          <p:spPr>
            <a:xfrm>
              <a:off x="10805499" y="1419357"/>
              <a:ext cx="462309" cy="2559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2060"/>
                </a:solidFill>
              </a:endParaRP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966A4B4F-2C4C-2646-B912-80A907AA3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6209" y="1364397"/>
              <a:ext cx="110412" cy="91819"/>
            </a:xfrm>
            <a:prstGeom prst="rect">
              <a:avLst/>
            </a:prstGeom>
          </p:spPr>
        </p:pic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04A7F52C-415D-4343-B5A6-173EC6D7AEDA}"/>
                </a:ext>
              </a:extLst>
            </p:cNvPr>
            <p:cNvSpPr/>
            <p:nvPr/>
          </p:nvSpPr>
          <p:spPr>
            <a:xfrm>
              <a:off x="9757671" y="2295955"/>
              <a:ext cx="1739056" cy="378168"/>
            </a:xfrm>
            <a:prstGeom prst="roundRect">
              <a:avLst>
                <a:gd name="adj" fmla="val 9819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3817C183-A14F-5047-A99E-62A7D1C52346}"/>
                </a:ext>
              </a:extLst>
            </p:cNvPr>
            <p:cNvSpPr/>
            <p:nvPr/>
          </p:nvSpPr>
          <p:spPr>
            <a:xfrm>
              <a:off x="9845983" y="2348471"/>
              <a:ext cx="429110" cy="28613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B074AD4-C563-D94E-997A-BAEA3065A40C}"/>
                </a:ext>
              </a:extLst>
            </p:cNvPr>
            <p:cNvCxnSpPr/>
            <p:nvPr/>
          </p:nvCxnSpPr>
          <p:spPr>
            <a:xfrm>
              <a:off x="11265838" y="2497620"/>
              <a:ext cx="151959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F3EC1A5-C676-CD47-8009-8195B7CC20F1}"/>
                </a:ext>
              </a:extLst>
            </p:cNvPr>
            <p:cNvSpPr txBox="1"/>
            <p:nvPr/>
          </p:nvSpPr>
          <p:spPr>
            <a:xfrm>
              <a:off x="10654342" y="2359528"/>
              <a:ext cx="749992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/>
                <a:t>Baseband</a:t>
              </a:r>
            </a:p>
            <a:p>
              <a:pPr algn="ctr"/>
              <a:r>
                <a:rPr lang="en-US" sz="600" dirty="0"/>
                <a:t>Processor</a:t>
              </a:r>
            </a:p>
          </p:txBody>
        </p:sp>
        <p:sp>
          <p:nvSpPr>
            <p:cNvPr id="153" name="Triangle 152">
              <a:extLst>
                <a:ext uri="{FF2B5EF4-FFF2-40B4-BE49-F238E27FC236}">
                  <a16:creationId xmlns:a16="http://schemas.microsoft.com/office/drawing/2014/main" id="{71302B0D-14DE-7940-BE10-F9B5F4C0629F}"/>
                </a:ext>
              </a:extLst>
            </p:cNvPr>
            <p:cNvSpPr/>
            <p:nvPr/>
          </p:nvSpPr>
          <p:spPr>
            <a:xfrm rot="10800000">
              <a:off x="9583936" y="2337097"/>
              <a:ext cx="137494" cy="12244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FCE4510F-5213-1A44-AD7C-E5E85E579CAD}"/>
                </a:ext>
              </a:extLst>
            </p:cNvPr>
            <p:cNvCxnSpPr/>
            <p:nvPr/>
          </p:nvCxnSpPr>
          <p:spPr>
            <a:xfrm>
              <a:off x="10255588" y="2491538"/>
              <a:ext cx="133526" cy="9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44051D2E-7E14-7142-BA64-6960A68252EF}"/>
                </a:ext>
              </a:extLst>
            </p:cNvPr>
            <p:cNvCxnSpPr/>
            <p:nvPr/>
          </p:nvCxnSpPr>
          <p:spPr>
            <a:xfrm>
              <a:off x="10711889" y="2531313"/>
              <a:ext cx="99665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Pentagon 155">
              <a:extLst>
                <a:ext uri="{FF2B5EF4-FFF2-40B4-BE49-F238E27FC236}">
                  <a16:creationId xmlns:a16="http://schemas.microsoft.com/office/drawing/2014/main" id="{A7BE7386-5EE8-3142-9EA6-6A3AC241290F}"/>
                </a:ext>
              </a:extLst>
            </p:cNvPr>
            <p:cNvSpPr/>
            <p:nvPr/>
          </p:nvSpPr>
          <p:spPr>
            <a:xfrm flipH="1">
              <a:off x="10405140" y="2407716"/>
              <a:ext cx="305295" cy="247194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A</a:t>
              </a:r>
            </a:p>
          </p:txBody>
        </p:sp>
        <p:sp>
          <p:nvSpPr>
            <p:cNvPr id="157" name="Pentagon 156">
              <a:extLst>
                <a:ext uri="{FF2B5EF4-FFF2-40B4-BE49-F238E27FC236}">
                  <a16:creationId xmlns:a16="http://schemas.microsoft.com/office/drawing/2014/main" id="{2E7E11AD-35FE-AE4E-9129-D32E576997A7}"/>
                </a:ext>
              </a:extLst>
            </p:cNvPr>
            <p:cNvSpPr/>
            <p:nvPr/>
          </p:nvSpPr>
          <p:spPr>
            <a:xfrm flipH="1">
              <a:off x="10389113" y="2368034"/>
              <a:ext cx="305295" cy="247194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5AE44A1-26FD-5741-853B-F568DDCB6E02}"/>
                </a:ext>
              </a:extLst>
            </p:cNvPr>
            <p:cNvSpPr txBox="1"/>
            <p:nvPr/>
          </p:nvSpPr>
          <p:spPr>
            <a:xfrm>
              <a:off x="10379579" y="2398503"/>
              <a:ext cx="465648" cy="18466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 </a:t>
              </a:r>
            </a:p>
          </p:txBody>
        </p:sp>
        <p:cxnSp>
          <p:nvCxnSpPr>
            <p:cNvPr id="159" name="Elbow Connector 158">
              <a:extLst>
                <a:ext uri="{FF2B5EF4-FFF2-40B4-BE49-F238E27FC236}">
                  <a16:creationId xmlns:a16="http://schemas.microsoft.com/office/drawing/2014/main" id="{A7560C33-592A-8C4C-9AA5-718DE97E09A8}"/>
                </a:ext>
              </a:extLst>
            </p:cNvPr>
            <p:cNvCxnSpPr/>
            <p:nvPr/>
          </p:nvCxnSpPr>
          <p:spPr>
            <a:xfrm>
              <a:off x="10255587" y="2491538"/>
              <a:ext cx="149553" cy="39775"/>
            </a:xfrm>
            <a:prstGeom prst="bentConnector3">
              <a:avLst>
                <a:gd name="adj1" fmla="val 21819"/>
              </a:avLst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CDC9A3F4-B474-934C-9EF1-00349CD92646}"/>
                </a:ext>
              </a:extLst>
            </p:cNvPr>
            <p:cNvCxnSpPr/>
            <p:nvPr/>
          </p:nvCxnSpPr>
          <p:spPr>
            <a:xfrm flipV="1">
              <a:off x="10700864" y="2490434"/>
              <a:ext cx="111706" cy="11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lbow Connector 160">
              <a:extLst>
                <a:ext uri="{FF2B5EF4-FFF2-40B4-BE49-F238E27FC236}">
                  <a16:creationId xmlns:a16="http://schemas.microsoft.com/office/drawing/2014/main" id="{70A1F22A-18F6-0240-9DFF-22F0BE17E720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 flipV="1">
              <a:off x="9652683" y="2459537"/>
              <a:ext cx="210798" cy="4182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E8E14EDA-72AB-D640-AF47-C1B6D9ED446F}"/>
                </a:ext>
              </a:extLst>
            </p:cNvPr>
            <p:cNvSpPr/>
            <p:nvPr/>
          </p:nvSpPr>
          <p:spPr>
            <a:xfrm>
              <a:off x="10806414" y="2372238"/>
              <a:ext cx="462309" cy="2559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206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5E7FAF1-BC4A-C14E-B15D-25AE27C6A352}"/>
                </a:ext>
              </a:extLst>
            </p:cNvPr>
            <p:cNvSpPr/>
            <p:nvPr/>
          </p:nvSpPr>
          <p:spPr>
            <a:xfrm rot="16200000" flipH="1">
              <a:off x="10217560" y="1871951"/>
              <a:ext cx="593405" cy="253916"/>
            </a:xfrm>
            <a:prstGeom prst="rect">
              <a:avLst/>
            </a:prstGeom>
            <a:ln w="127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FF56352E-8E0D-B64C-BD2E-C83B24C4A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178" y="2419709"/>
              <a:ext cx="227796" cy="85136"/>
            </a:xfrm>
            <a:prstGeom prst="rect">
              <a:avLst/>
            </a:prstGeom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B71787F-6CB6-9941-8A13-2700551144EC}"/>
                </a:ext>
              </a:extLst>
            </p:cNvPr>
            <p:cNvSpPr txBox="1"/>
            <p:nvPr/>
          </p:nvSpPr>
          <p:spPr>
            <a:xfrm flipH="1">
              <a:off x="10829902" y="1181992"/>
              <a:ext cx="776175" cy="20005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Mobile station 1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DF188E55-307E-8749-8B16-340327D5D290}"/>
                </a:ext>
              </a:extLst>
            </p:cNvPr>
            <p:cNvSpPr txBox="1"/>
            <p:nvPr/>
          </p:nvSpPr>
          <p:spPr>
            <a:xfrm flipH="1">
              <a:off x="10733142" y="2134566"/>
              <a:ext cx="857927" cy="20005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Mobile station </a:t>
              </a:r>
              <a:r>
                <a:rPr lang="en-US" sz="700" i="1" dirty="0"/>
                <a:t>N</a:t>
              </a:r>
              <a:r>
                <a:rPr lang="en-US" sz="400" dirty="0"/>
                <a:t>MS</a:t>
              </a:r>
              <a:endParaRPr lang="en-US" sz="7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7BC04AD-74AB-1842-8A9B-C26362E92FFB}"/>
                </a:ext>
              </a:extLst>
            </p:cNvPr>
            <p:cNvSpPr txBox="1"/>
            <p:nvPr/>
          </p:nvSpPr>
          <p:spPr>
            <a:xfrm flipH="1">
              <a:off x="6288732" y="808733"/>
              <a:ext cx="75052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Base station</a:t>
              </a: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4500948-60E2-FC4D-A1D4-2218E3645202}"/>
                </a:ext>
              </a:extLst>
            </p:cNvPr>
            <p:cNvSpPr/>
            <p:nvPr/>
          </p:nvSpPr>
          <p:spPr>
            <a:xfrm flipH="1">
              <a:off x="8060366" y="1355185"/>
              <a:ext cx="196822" cy="1311310"/>
            </a:xfrm>
            <a:prstGeom prst="ellipse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96CAEC7F-C01E-0543-9FBD-BF4E30896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7295" y="1396434"/>
              <a:ext cx="97539" cy="122647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C2EB27D5-8354-3440-855C-76591C4E2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02470" y="2349381"/>
              <a:ext cx="203593" cy="105356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71" name="Left Arrow 170">
              <a:extLst>
                <a:ext uri="{FF2B5EF4-FFF2-40B4-BE49-F238E27FC236}">
                  <a16:creationId xmlns:a16="http://schemas.microsoft.com/office/drawing/2014/main" id="{179DB517-59B2-D949-B026-1BBF689F194B}"/>
                </a:ext>
              </a:extLst>
            </p:cNvPr>
            <p:cNvSpPr/>
            <p:nvPr/>
          </p:nvSpPr>
          <p:spPr>
            <a:xfrm flipH="1">
              <a:off x="9348119" y="1820792"/>
              <a:ext cx="146795" cy="231183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CA7E0565-01D9-EF47-9CF2-6DEDF76A57C6}"/>
                </a:ext>
              </a:extLst>
            </p:cNvPr>
            <p:cNvCxnSpPr>
              <a:cxnSpLocks/>
            </p:cNvCxnSpPr>
            <p:nvPr/>
          </p:nvCxnSpPr>
          <p:spPr>
            <a:xfrm>
              <a:off x="7281184" y="1497822"/>
              <a:ext cx="2060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0B92761F-5CD7-E94B-BE8D-E402824E58F1}"/>
                </a:ext>
              </a:extLst>
            </p:cNvPr>
            <p:cNvCxnSpPr>
              <a:cxnSpLocks/>
            </p:cNvCxnSpPr>
            <p:nvPr/>
          </p:nvCxnSpPr>
          <p:spPr>
            <a:xfrm>
              <a:off x="7289003" y="1806593"/>
              <a:ext cx="1952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191AD087-123F-1E40-81B8-D9D80DD06213}"/>
                </a:ext>
              </a:extLst>
            </p:cNvPr>
            <p:cNvCxnSpPr>
              <a:cxnSpLocks/>
            </p:cNvCxnSpPr>
            <p:nvPr/>
          </p:nvCxnSpPr>
          <p:spPr>
            <a:xfrm>
              <a:off x="7294573" y="2531010"/>
              <a:ext cx="1952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5FADFCC1-17DF-094D-B86C-0524115C78E0}"/>
                </a:ext>
              </a:extLst>
            </p:cNvPr>
            <p:cNvCxnSpPr>
              <a:cxnSpLocks/>
            </p:cNvCxnSpPr>
            <p:nvPr/>
          </p:nvCxnSpPr>
          <p:spPr>
            <a:xfrm>
              <a:off x="6357073" y="1506101"/>
              <a:ext cx="17030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FFAFBE99-E84D-FB43-AACE-AB70B0D5BDEE}"/>
                </a:ext>
              </a:extLst>
            </p:cNvPr>
            <p:cNvCxnSpPr>
              <a:cxnSpLocks/>
            </p:cNvCxnSpPr>
            <p:nvPr/>
          </p:nvCxnSpPr>
          <p:spPr>
            <a:xfrm>
              <a:off x="6371543" y="1814871"/>
              <a:ext cx="1613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D7704DA2-1350-FA47-8056-E82773619F54}"/>
                </a:ext>
              </a:extLst>
            </p:cNvPr>
            <p:cNvCxnSpPr>
              <a:cxnSpLocks/>
            </p:cNvCxnSpPr>
            <p:nvPr/>
          </p:nvCxnSpPr>
          <p:spPr>
            <a:xfrm>
              <a:off x="6369521" y="2539288"/>
              <a:ext cx="16132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3023E31-F63E-AE40-90EC-4A41EE9B0E49}"/>
                </a:ext>
              </a:extLst>
            </p:cNvPr>
            <p:cNvSpPr/>
            <p:nvPr/>
          </p:nvSpPr>
          <p:spPr>
            <a:xfrm rot="16200000" flipH="1">
              <a:off x="6084207" y="1970649"/>
              <a:ext cx="593405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4BA519C7-AA31-CF47-83C0-70E4CBBE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5369" y="2109549"/>
              <a:ext cx="133296" cy="110984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7530E63-10E8-C84E-B60D-B5405B5E0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0148" y="1670048"/>
              <a:ext cx="131138" cy="105160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97A8D4A-68DF-4845-B2BC-AC1EE3CACD47}"/>
                </a:ext>
              </a:extLst>
            </p:cNvPr>
            <p:cNvSpPr txBox="1"/>
            <p:nvPr/>
          </p:nvSpPr>
          <p:spPr>
            <a:xfrm flipH="1">
              <a:off x="10166521" y="2722242"/>
              <a:ext cx="89960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Low resolution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C83E96-0BEC-3441-99AE-4CAF87113948}"/>
                </a:ext>
              </a:extLst>
            </p:cNvPr>
            <p:cNvSpPr txBox="1"/>
            <p:nvPr/>
          </p:nvSpPr>
          <p:spPr>
            <a:xfrm>
              <a:off x="7892320" y="3010425"/>
              <a:ext cx="2520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Considered downlink communication</a:t>
              </a:r>
            </a:p>
          </p:txBody>
        </p:sp>
      </p:grpSp>
      <p:cxnSp>
        <p:nvCxnSpPr>
          <p:cNvPr id="184" name="Elbow Connector 183">
            <a:extLst>
              <a:ext uri="{FF2B5EF4-FFF2-40B4-BE49-F238E27FC236}">
                <a16:creationId xmlns:a16="http://schemas.microsoft.com/office/drawing/2014/main" id="{8FC5242C-44C1-F240-B5E3-50F972289144}"/>
              </a:ext>
            </a:extLst>
          </p:cNvPr>
          <p:cNvCxnSpPr>
            <a:cxnSpLocks/>
          </p:cNvCxnSpPr>
          <p:nvPr/>
        </p:nvCxnSpPr>
        <p:spPr>
          <a:xfrm rot="10800000">
            <a:off x="1930209" y="2900021"/>
            <a:ext cx="499589" cy="346749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4FFAB69C-5593-994B-9177-FF5867B29B80}"/>
              </a:ext>
            </a:extLst>
          </p:cNvPr>
          <p:cNvSpPr txBox="1"/>
          <p:nvPr/>
        </p:nvSpPr>
        <p:spPr>
          <a:xfrm>
            <a:off x="2384484" y="3101885"/>
            <a:ext cx="2771458" cy="2543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set of selected antennas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A4A99-4FF6-D143-A4FD-7084656D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2874" y="2517050"/>
            <a:ext cx="3726600" cy="515444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4901C264-E799-3241-9E5B-1E82A799BD21}"/>
              </a:ext>
            </a:extLst>
          </p:cNvPr>
          <p:cNvSpPr txBox="1"/>
          <p:nvPr/>
        </p:nvSpPr>
        <p:spPr>
          <a:xfrm>
            <a:off x="4704312" y="2129197"/>
            <a:ext cx="1374877" cy="2826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Tx symbol power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F3C6E9-D76E-AE4A-9D0C-2CE4F51E4F17}"/>
              </a:ext>
            </a:extLst>
          </p:cNvPr>
          <p:cNvGrpSpPr/>
          <p:nvPr/>
        </p:nvGrpSpPr>
        <p:grpSpPr>
          <a:xfrm>
            <a:off x="552704" y="3530678"/>
            <a:ext cx="10297021" cy="1445674"/>
            <a:chOff x="552704" y="3530678"/>
            <a:chExt cx="10297021" cy="14456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357D21-BEF2-8B4D-A2C7-FF015F864FB7}"/>
                </a:ext>
              </a:extLst>
            </p:cNvPr>
            <p:cNvSpPr txBox="1"/>
            <p:nvPr/>
          </p:nvSpPr>
          <p:spPr>
            <a:xfrm>
              <a:off x="552704" y="3530678"/>
              <a:ext cx="3409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Antenna selection problem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A21A4A-0B6E-6649-AF2E-132F72B3AD5B}"/>
                </a:ext>
              </a:extLst>
            </p:cNvPr>
            <p:cNvSpPr/>
            <p:nvPr/>
          </p:nvSpPr>
          <p:spPr>
            <a:xfrm>
              <a:off x="861386" y="3907016"/>
              <a:ext cx="4421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Maximum rate antenna selection problem</a:t>
              </a:r>
            </a:p>
          </p:txBody>
        </p:sp>
        <p:sp>
          <p:nvSpPr>
            <p:cNvPr id="194" name="Left Arrow 193">
              <a:extLst>
                <a:ext uri="{FF2B5EF4-FFF2-40B4-BE49-F238E27FC236}">
                  <a16:creationId xmlns:a16="http://schemas.microsoft.com/office/drawing/2014/main" id="{4F5FA20D-7A9C-EA48-A5F7-9A1A307E8EA9}"/>
                </a:ext>
              </a:extLst>
            </p:cNvPr>
            <p:cNvSpPr/>
            <p:nvPr/>
          </p:nvSpPr>
          <p:spPr>
            <a:xfrm flipH="1">
              <a:off x="5211911" y="4468062"/>
              <a:ext cx="286061" cy="409553"/>
            </a:xfrm>
            <a:prstGeom prst="lef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A0FCFE1F-47C6-084D-AF15-36721616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6522" y="4591843"/>
              <a:ext cx="2906631" cy="384509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C82DB7DA-2C1E-ED49-BD12-5097FE880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0764" y="4424389"/>
              <a:ext cx="4798961" cy="527294"/>
            </a:xfrm>
            <a:prstGeom prst="rect">
              <a:avLst/>
            </a:prstGeom>
          </p:spPr>
        </p:pic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382A8C87-4ABB-F647-A761-95D5726E359A}"/>
                </a:ext>
              </a:extLst>
            </p:cNvPr>
            <p:cNvSpPr txBox="1"/>
            <p:nvPr/>
          </p:nvSpPr>
          <p:spPr>
            <a:xfrm>
              <a:off x="8585385" y="3915262"/>
              <a:ext cx="1374877" cy="28269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total transmit power</a:t>
              </a:r>
            </a:p>
          </p:txBody>
        </p:sp>
        <p:cxnSp>
          <p:nvCxnSpPr>
            <p:cNvPr id="201" name="Elbow Connector 200">
              <a:extLst>
                <a:ext uri="{FF2B5EF4-FFF2-40B4-BE49-F238E27FC236}">
                  <a16:creationId xmlns:a16="http://schemas.microsoft.com/office/drawing/2014/main" id="{7FA39526-4F84-0A47-A79E-D367D85C252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078296" y="4077928"/>
              <a:ext cx="543630" cy="253021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E6C30FF9-8261-6440-B5D7-0D0A0DEE145B}"/>
              </a:ext>
            </a:extLst>
          </p:cNvPr>
          <p:cNvGrpSpPr/>
          <p:nvPr/>
        </p:nvGrpSpPr>
        <p:grpSpPr>
          <a:xfrm>
            <a:off x="2730731" y="5486077"/>
            <a:ext cx="6730538" cy="463773"/>
            <a:chOff x="2730731" y="5390541"/>
            <a:chExt cx="6730538" cy="463773"/>
          </a:xfrm>
        </p:grpSpPr>
        <p:sp>
          <p:nvSpPr>
            <p:cNvPr id="209" name="Rounded Rectangle 208">
              <a:extLst>
                <a:ext uri="{FF2B5EF4-FFF2-40B4-BE49-F238E27FC236}">
                  <a16:creationId xmlns:a16="http://schemas.microsoft.com/office/drawing/2014/main" id="{0821552D-E952-9F44-8E75-CA4D3C25B00E}"/>
                </a:ext>
              </a:extLst>
            </p:cNvPr>
            <p:cNvSpPr/>
            <p:nvPr/>
          </p:nvSpPr>
          <p:spPr>
            <a:xfrm>
              <a:off x="2730731" y="5390541"/>
              <a:ext cx="6730538" cy="463773"/>
            </a:xfrm>
            <a:prstGeom prst="roundRect">
              <a:avLst>
                <a:gd name="adj" fmla="val 773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5B41E3D-08D2-AE45-9803-3558BAA86933}"/>
                </a:ext>
              </a:extLst>
            </p:cNvPr>
            <p:cNvSpPr/>
            <p:nvPr/>
          </p:nvSpPr>
          <p:spPr>
            <a:xfrm>
              <a:off x="2842548" y="5413976"/>
              <a:ext cx="658086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Equivalent to antenna selection in perfect quantization system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A605CE-757F-8741-ACC0-8918271A6C5C}"/>
              </a:ext>
            </a:extLst>
          </p:cNvPr>
          <p:cNvGrpSpPr/>
          <p:nvPr/>
        </p:nvGrpSpPr>
        <p:grpSpPr>
          <a:xfrm>
            <a:off x="9629059" y="4701605"/>
            <a:ext cx="2363789" cy="551939"/>
            <a:chOff x="9629059" y="4556641"/>
            <a:chExt cx="2363789" cy="551939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FEBE75B-CB67-A649-A1CD-BFEBCB73FE83}"/>
                </a:ext>
              </a:extLst>
            </p:cNvPr>
            <p:cNvSpPr/>
            <p:nvPr/>
          </p:nvSpPr>
          <p:spPr>
            <a:xfrm>
              <a:off x="9741273" y="4556641"/>
              <a:ext cx="674003" cy="296133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99F2A0F2-A882-B64E-BAA3-EB6F1A59AD3E}"/>
                </a:ext>
              </a:extLst>
            </p:cNvPr>
            <p:cNvSpPr txBox="1"/>
            <p:nvPr/>
          </p:nvSpPr>
          <p:spPr>
            <a:xfrm>
              <a:off x="9629059" y="4831581"/>
              <a:ext cx="2363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: needs to be large and orthogonal</a:t>
              </a:r>
            </a:p>
          </p:txBody>
        </p:sp>
      </p:grpSp>
      <p:cxnSp>
        <p:nvCxnSpPr>
          <p:cNvPr id="217" name="Elbow Connector 216">
            <a:extLst>
              <a:ext uri="{FF2B5EF4-FFF2-40B4-BE49-F238E27FC236}">
                <a16:creationId xmlns:a16="http://schemas.microsoft.com/office/drawing/2014/main" id="{3D1A1019-DDA5-BF4F-8CA5-7763F3B161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46381" y="2295868"/>
            <a:ext cx="209593" cy="230019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0C41E-CC55-5340-8EEC-E4E6A20EFF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272F8B-CE1D-794D-B0DF-E7B956146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80863A8-7431-3B4D-9722-96109F7C1244}"/>
              </a:ext>
            </a:extLst>
          </p:cNvPr>
          <p:cNvSpPr/>
          <p:nvPr/>
        </p:nvSpPr>
        <p:spPr>
          <a:xfrm>
            <a:off x="6211154" y="827828"/>
            <a:ext cx="5644271" cy="2528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C666F1A-B84B-8E43-8CF4-BECCB4D174F8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2673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S</a:t>
            </a:r>
            <a:r>
              <a:rPr lang="en-US" sz="2400" dirty="0">
                <a:latin typeface="Gill Sans MT" charset="0"/>
              </a:rPr>
              <a:t>UM</a:t>
            </a:r>
            <a:r>
              <a:rPr lang="en-US" sz="2800" dirty="0">
                <a:latin typeface="Gill Sans MT" charset="0"/>
              </a:rPr>
              <a:t> R</a:t>
            </a:r>
            <a:r>
              <a:rPr lang="en-US" sz="2400" dirty="0">
                <a:latin typeface="Gill Sans MT" charset="0"/>
              </a:rPr>
              <a:t>ATE</a:t>
            </a:r>
            <a:r>
              <a:rPr lang="en-US" sz="2800" dirty="0">
                <a:latin typeface="Gill Sans MT" charset="0"/>
              </a:rPr>
              <a:t> A</a:t>
            </a:r>
            <a:r>
              <a:rPr lang="en-US" sz="2400" dirty="0">
                <a:latin typeface="Gill Sans MT" charset="0"/>
              </a:rPr>
              <a:t>NALYSIS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42CB39-6428-9640-8B51-6EB5A5BE13F8}"/>
              </a:ext>
            </a:extLst>
          </p:cNvPr>
          <p:cNvSpPr txBox="1"/>
          <p:nvPr/>
        </p:nvSpPr>
        <p:spPr>
          <a:xfrm>
            <a:off x="564896" y="717632"/>
            <a:ext cx="271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How many antennas?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6DD1C-29D2-224A-8BE7-2EC83EDA36F7}"/>
              </a:ext>
            </a:extLst>
          </p:cNvPr>
          <p:cNvSpPr txBox="1"/>
          <p:nvPr/>
        </p:nvSpPr>
        <p:spPr>
          <a:xfrm>
            <a:off x="844952" y="1048558"/>
            <a:ext cx="805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More antennas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 not always provide </a:t>
            </a:r>
            <a:r>
              <a:rPr lang="en-US" dirty="0"/>
              <a:t>higher rate due to limited transmit power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D8740C-DE35-9D44-AB5B-4AD1516BC7F1}"/>
              </a:ext>
            </a:extLst>
          </p:cNvPr>
          <p:cNvGrpSpPr/>
          <p:nvPr/>
        </p:nvGrpSpPr>
        <p:grpSpPr>
          <a:xfrm>
            <a:off x="9340589" y="6944466"/>
            <a:ext cx="2851411" cy="1254101"/>
            <a:chOff x="8925557" y="871461"/>
            <a:chExt cx="2851411" cy="12541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F9343B8-3658-5149-85F8-05E8D0586BC5}"/>
                </a:ext>
              </a:extLst>
            </p:cNvPr>
            <p:cNvGrpSpPr/>
            <p:nvPr/>
          </p:nvGrpSpPr>
          <p:grpSpPr>
            <a:xfrm>
              <a:off x="9054663" y="871461"/>
              <a:ext cx="1784801" cy="599591"/>
              <a:chOff x="9219077" y="226298"/>
              <a:chExt cx="1784801" cy="59959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5272C93-1C7B-0047-9B4E-91260BCA47D6}"/>
                  </a:ext>
                </a:extLst>
              </p:cNvPr>
              <p:cNvSpPr/>
              <p:nvPr/>
            </p:nvSpPr>
            <p:spPr>
              <a:xfrm>
                <a:off x="9219077" y="678366"/>
                <a:ext cx="276541" cy="1475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Rx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2CAF063-55B7-094C-AF37-07A4782276E1}"/>
                  </a:ext>
                </a:extLst>
              </p:cNvPr>
              <p:cNvSpPr/>
              <p:nvPr/>
            </p:nvSpPr>
            <p:spPr>
              <a:xfrm>
                <a:off x="10518264" y="364798"/>
                <a:ext cx="485614" cy="30044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Tx</a:t>
                </a:r>
              </a:p>
            </p:txBody>
          </p:sp>
          <p:cxnSp>
            <p:nvCxnSpPr>
              <p:cNvPr id="15" name="Elbow Connector 14">
                <a:extLst>
                  <a:ext uri="{FF2B5EF4-FFF2-40B4-BE49-F238E27FC236}">
                    <a16:creationId xmlns:a16="http://schemas.microsoft.com/office/drawing/2014/main" id="{E198D33F-AE2F-1747-B60F-70797C2722E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0376072" y="264803"/>
                <a:ext cx="139605" cy="149030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26">
                <a:extLst>
                  <a:ext uri="{FF2B5EF4-FFF2-40B4-BE49-F238E27FC236}">
                    <a16:creationId xmlns:a16="http://schemas.microsoft.com/office/drawing/2014/main" id="{7F4F8F17-D6DD-2F4F-832B-8647170E463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0380189" y="466630"/>
                <a:ext cx="139605" cy="149030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>
                <a:extLst>
                  <a:ext uri="{FF2B5EF4-FFF2-40B4-BE49-F238E27FC236}">
                    <a16:creationId xmlns:a16="http://schemas.microsoft.com/office/drawing/2014/main" id="{A4397F8B-42B6-E347-B291-0E54D24FD1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89989" y="577296"/>
                <a:ext cx="152573" cy="159500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4CEE0A8-166F-DD46-9503-3C95D91006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68311" y="308663"/>
                <a:ext cx="448231" cy="2783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7749ADD-3EC7-244D-8CDF-5553CCF43E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91711" y="566349"/>
                <a:ext cx="474714" cy="37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98E2B4-991A-3E40-991B-733E2D92DADE}"/>
                  </a:ext>
                </a:extLst>
              </p:cNvPr>
              <p:cNvSpPr txBox="1"/>
              <p:nvPr/>
            </p:nvSpPr>
            <p:spPr>
              <a:xfrm>
                <a:off x="9773061" y="226298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h1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ABC5956-30FE-D84E-BA9E-F6FC31F69969}"/>
                  </a:ext>
                </a:extLst>
              </p:cNvPr>
              <p:cNvSpPr txBox="1"/>
              <p:nvPr/>
            </p:nvSpPr>
            <p:spPr>
              <a:xfrm>
                <a:off x="9911136" y="526704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h2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83324F-F4FF-6B41-BC2B-CE05D644697B}"/>
                </a:ext>
              </a:extLst>
            </p:cNvPr>
            <p:cNvGrpSpPr/>
            <p:nvPr/>
          </p:nvGrpSpPr>
          <p:grpSpPr>
            <a:xfrm>
              <a:off x="8925557" y="1507905"/>
              <a:ext cx="2851411" cy="617657"/>
              <a:chOff x="8356167" y="1395557"/>
              <a:chExt cx="2851411" cy="6176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678F2B8-2205-C140-B463-D3C36A23F6E6}"/>
                      </a:ext>
                    </a:extLst>
                  </p:cNvPr>
                  <p:cNvSpPr txBox="1"/>
                  <p:nvPr/>
                </p:nvSpPr>
                <p:spPr>
                  <a:xfrm>
                    <a:off x="8356167" y="1396314"/>
                    <a:ext cx="2851411" cy="6169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⁡(1+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1400" dirty="0"/>
                      <a:t>      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⁡(1+ 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en-US" sz="1400" dirty="0"/>
                      <a:t>)</a:t>
                    </a:r>
                  </a:p>
                  <a:p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678F2B8-2205-C140-B463-D3C36A23F6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56167" y="1396314"/>
                    <a:ext cx="2851411" cy="6169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6C29C1-4C38-0C4B-AAA5-6EA27373366C}"/>
                  </a:ext>
                </a:extLst>
              </p:cNvPr>
              <p:cNvSpPr txBox="1"/>
              <p:nvPr/>
            </p:nvSpPr>
            <p:spPr>
              <a:xfrm>
                <a:off x="9317561" y="1395557"/>
                <a:ext cx="2744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&lt;</a:t>
                </a:r>
              </a:p>
              <a:p>
                <a:r>
                  <a:rPr lang="en-US" sz="1200" dirty="0"/>
                  <a:t>&gt;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D91701C-55E5-D247-BF31-DBBFB00D3DE2}"/>
              </a:ext>
            </a:extLst>
          </p:cNvPr>
          <p:cNvGrpSpPr/>
          <p:nvPr/>
        </p:nvGrpSpPr>
        <p:grpSpPr>
          <a:xfrm>
            <a:off x="844952" y="1454162"/>
            <a:ext cx="8825873" cy="1242011"/>
            <a:chOff x="844952" y="1523612"/>
            <a:chExt cx="8825873" cy="1242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0F84A-75DC-4E44-8AC2-26F9C0558281}"/>
                    </a:ext>
                  </a:extLst>
                </p:cNvPr>
                <p:cNvSpPr txBox="1"/>
                <p:nvPr/>
              </p:nvSpPr>
              <p:spPr>
                <a:xfrm>
                  <a:off x="844952" y="1523612"/>
                  <a:ext cx="407669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000" i="1" dirty="0"/>
                    <a:t>#</a:t>
                  </a:r>
                  <a:r>
                    <a:rPr lang="ko-KR" altLang="en-US" sz="2000" i="1" dirty="0"/>
                    <a:t> </a:t>
                  </a:r>
                  <a:r>
                    <a:rPr lang="en-US" sz="2000" i="1" dirty="0"/>
                    <a:t>In perfect quantization system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=∞</m:t>
                      </m:r>
                    </m:oMath>
                  </a14:m>
                  <a:endParaRPr lang="en-US" sz="2000" i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0F84A-75DC-4E44-8AC2-26F9C0558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952" y="1523612"/>
                  <a:ext cx="4076693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553" t="-9677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A4DB92-57AF-C044-A076-A902FDE36E8B}"/>
                </a:ext>
              </a:extLst>
            </p:cNvPr>
            <p:cNvSpPr txBox="1"/>
            <p:nvPr/>
          </p:nvSpPr>
          <p:spPr>
            <a:xfrm>
              <a:off x="8671325" y="1902698"/>
              <a:ext cx="8980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[Lin&amp;Tsai12]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8C093D-077D-494D-B8CE-D4C8F549E5B3}"/>
                </a:ext>
              </a:extLst>
            </p:cNvPr>
            <p:cNvSpPr txBox="1"/>
            <p:nvPr/>
          </p:nvSpPr>
          <p:spPr>
            <a:xfrm>
              <a:off x="1111815" y="2000953"/>
              <a:ext cx="8559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: higher maximum rate with more antennas </a:t>
              </a:r>
              <a:r>
                <a:rPr lang="en-US" dirty="0"/>
                <a:t>for ZF precoding with equal power allocation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C2BCA3D-3A4C-3142-B90F-9B3D4B6E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7378" y="2493208"/>
              <a:ext cx="5333601" cy="27241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68D79F-5952-754B-8A01-DC1CD97BCE32}"/>
              </a:ext>
            </a:extLst>
          </p:cNvPr>
          <p:cNvGrpSpPr/>
          <p:nvPr/>
        </p:nvGrpSpPr>
        <p:grpSpPr>
          <a:xfrm>
            <a:off x="844951" y="2914790"/>
            <a:ext cx="11427681" cy="3703187"/>
            <a:chOff x="844951" y="3004943"/>
            <a:chExt cx="11427681" cy="37031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1E8B2A-ED69-474D-B88D-64C1056C96E4}"/>
                </a:ext>
              </a:extLst>
            </p:cNvPr>
            <p:cNvGrpSpPr/>
            <p:nvPr/>
          </p:nvGrpSpPr>
          <p:grpSpPr>
            <a:xfrm>
              <a:off x="844951" y="3004943"/>
              <a:ext cx="11427681" cy="3703187"/>
              <a:chOff x="844951" y="3004943"/>
              <a:chExt cx="11427681" cy="3703187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1AE5C40-5296-3740-8A43-750DAF9C8204}"/>
                  </a:ext>
                </a:extLst>
              </p:cNvPr>
              <p:cNvGrpSpPr/>
              <p:nvPr/>
            </p:nvGrpSpPr>
            <p:grpSpPr>
              <a:xfrm>
                <a:off x="844951" y="3004943"/>
                <a:ext cx="10660992" cy="3519116"/>
                <a:chOff x="844951" y="3004943"/>
                <a:chExt cx="10660992" cy="351911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CB9873A-6E35-C74C-935F-C06C95C42CC2}"/>
                    </a:ext>
                  </a:extLst>
                </p:cNvPr>
                <p:cNvSpPr/>
                <p:nvPr/>
              </p:nvSpPr>
              <p:spPr>
                <a:xfrm>
                  <a:off x="6079693" y="3616771"/>
                  <a:ext cx="5426250" cy="133084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EBE28574-DE93-E048-93E4-30FB18704689}"/>
                    </a:ext>
                  </a:extLst>
                </p:cNvPr>
                <p:cNvSpPr/>
                <p:nvPr/>
              </p:nvSpPr>
              <p:spPr>
                <a:xfrm>
                  <a:off x="1016183" y="3604638"/>
                  <a:ext cx="4505747" cy="133084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8EDA677F-AA35-684A-B357-8BA860E689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4951" y="3004943"/>
                      <a:ext cx="410497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2000" i="1" dirty="0"/>
                        <a:t>#</a:t>
                      </a:r>
                      <a:r>
                        <a:rPr lang="ko-KR" altLang="en-US" sz="2000" i="1" dirty="0"/>
                        <a:t> </a:t>
                      </a:r>
                      <a:r>
                        <a:rPr lang="en-US" sz="2000" i="1" dirty="0"/>
                        <a:t>In coarse quantization system </a:t>
                      </a:r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≠∞</m:t>
                          </m:r>
                        </m:oMath>
                      </a14:m>
                      <a:r>
                        <a:rPr lang="en-US" sz="2000" i="1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8EDA677F-AA35-684A-B357-8BA860E689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4951" y="3004943"/>
                      <a:ext cx="4104970" cy="40011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543" t="-9375" b="-2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DD55084-D151-6C4A-957E-B18C086A3C58}"/>
                    </a:ext>
                  </a:extLst>
                </p:cNvPr>
                <p:cNvSpPr txBox="1"/>
                <p:nvPr/>
              </p:nvSpPr>
              <p:spPr>
                <a:xfrm>
                  <a:off x="1110427" y="5039009"/>
                  <a:ext cx="1234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Proof sketch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6C7894C-15AE-734C-91D9-D30A7E118E64}"/>
                    </a:ext>
                  </a:extLst>
                </p:cNvPr>
                <p:cNvSpPr txBox="1"/>
                <p:nvPr/>
              </p:nvSpPr>
              <p:spPr>
                <a:xfrm>
                  <a:off x="6134215" y="3917672"/>
                  <a:ext cx="5323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Higher maximum rate with more antennas </a:t>
                  </a:r>
                  <a:r>
                    <a:rPr lang="en-US" dirty="0"/>
                    <a:t>for ZF-EPA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546B2C4-6936-3F4A-80FA-6B00BBD46D1A}"/>
                    </a:ext>
                  </a:extLst>
                </p:cNvPr>
                <p:cNvSpPr txBox="1"/>
                <p:nvPr/>
              </p:nvSpPr>
              <p:spPr>
                <a:xfrm>
                  <a:off x="1162183" y="3948398"/>
                  <a:ext cx="45561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Higher rate with more antennas </a:t>
                  </a:r>
                  <a:r>
                    <a:rPr lang="en-US" dirty="0"/>
                    <a:t>for ZF-EPA*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D8BE405-7D00-8447-9DD6-81465FA6D959}"/>
                    </a:ext>
                  </a:extLst>
                </p:cNvPr>
                <p:cNvSpPr txBox="1"/>
                <p:nvPr/>
              </p:nvSpPr>
              <p:spPr>
                <a:xfrm>
                  <a:off x="1110427" y="5334388"/>
                  <a:ext cx="768473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(a) Define                                           where                        and   </a:t>
                  </a:r>
                </a:p>
                <a:p>
                  <a:r>
                    <a:rPr lang="en-US" dirty="0"/>
                    <a:t>(b) Show                     by using </a:t>
                  </a: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matrix inversion lemma </a:t>
                  </a:r>
                  <a:r>
                    <a:rPr lang="en-US" dirty="0"/>
                    <a:t>and </a:t>
                  </a: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[Lemma 2, </a:t>
                  </a:r>
                  <a:r>
                    <a:rPr lang="en-US" sz="1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Lin&amp;Tsai12</a:t>
                  </a:r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]</a:t>
                  </a:r>
                </a:p>
                <a:p>
                  <a:r>
                    <a:rPr lang="en-US" dirty="0"/>
                    <a:t>(c) Show                                                  where                    and   </a:t>
                  </a:r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5BA0B799-29F0-5448-9632-34C0BDFCB3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13588" y="4449654"/>
                  <a:ext cx="5039680" cy="272415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90A94E58-76C5-4543-8E1E-B143314F3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78597" y="5372019"/>
                  <a:ext cx="2535155" cy="260685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FE67BF74-D538-3F4F-88C3-B142472902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39936" y="5405446"/>
                  <a:ext cx="1238251" cy="215065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4678AE40-DE0F-134D-8F9E-87F88F8EC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86875" y="5385667"/>
                  <a:ext cx="1218698" cy="234615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5BEDE20D-52DC-BB4F-B749-894A7808BB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76850" y="5674101"/>
                  <a:ext cx="1160045" cy="260685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6D712325-8868-5141-9633-1CFBADFC8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77327" y="5962899"/>
                  <a:ext cx="2978318" cy="24765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B4F492EE-FD9A-D543-B002-0ED262F86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45026" y="5966881"/>
                  <a:ext cx="1023186" cy="241133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B9D7FF4A-30CE-DD4E-9C51-B6EB8C7A8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81957" y="5951424"/>
                  <a:ext cx="2196265" cy="247650"/>
                </a:xfrm>
                <a:prstGeom prst="rect">
                  <a:avLst/>
                </a:prstGeom>
              </p:spPr>
            </p:pic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296410E-86B8-0F43-93DE-BAB87594CC06}"/>
                    </a:ext>
                  </a:extLst>
                </p:cNvPr>
                <p:cNvSpPr txBox="1"/>
                <p:nvPr/>
              </p:nvSpPr>
              <p:spPr>
                <a:xfrm>
                  <a:off x="2797368" y="6247060"/>
                  <a:ext cx="9300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</a:rPr>
                    <a:t>from (a), (b)</a:t>
                  </a:r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C2BAEE6D-3436-AC48-B020-02BD272A810F}"/>
                    </a:ext>
                  </a:extLst>
                </p:cNvPr>
                <p:cNvCxnSpPr/>
                <p:nvPr/>
              </p:nvCxnSpPr>
              <p:spPr>
                <a:xfrm flipV="1">
                  <a:off x="3122682" y="6147380"/>
                  <a:ext cx="0" cy="18756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4A58F25-1ADD-8A4A-8A15-C82FCE54EA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95658" y="4478578"/>
                  <a:ext cx="3577241" cy="265246"/>
                </a:xfrm>
                <a:prstGeom prst="rect">
                  <a:avLst/>
                </a:prstGeom>
              </p:spPr>
            </p:pic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87B026-9DD5-8D41-AF45-738AD9655FCF}"/>
                  </a:ext>
                </a:extLst>
              </p:cNvPr>
              <p:cNvSpPr txBox="1"/>
              <p:nvPr/>
            </p:nvSpPr>
            <p:spPr>
              <a:xfrm>
                <a:off x="8362203" y="6431131"/>
                <a:ext cx="39104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*ZF-EPA: zero-forcing precoding and equal power allocation</a:t>
                </a: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165F681-92DD-544A-A90C-AAF29A2C557C}"/>
                </a:ext>
              </a:extLst>
            </p:cNvPr>
            <p:cNvSpPr/>
            <p:nvPr/>
          </p:nvSpPr>
          <p:spPr>
            <a:xfrm>
              <a:off x="850645" y="3518816"/>
              <a:ext cx="2876785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Corollary 3 </a:t>
              </a:r>
              <a:r>
                <a:rPr lang="en-US" sz="1600" dirty="0"/>
                <a:t>(</a:t>
              </a:r>
              <a:r>
                <a:rPr lang="en-US" dirty="0"/>
                <a:t>Monotonicity)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89C77C4-702A-E944-94B9-505D10847678}"/>
                </a:ext>
              </a:extLst>
            </p:cNvPr>
            <p:cNvSpPr/>
            <p:nvPr/>
          </p:nvSpPr>
          <p:spPr>
            <a:xfrm>
              <a:off x="5947698" y="3517712"/>
              <a:ext cx="1507128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Theorem 1</a:t>
              </a:r>
              <a:endParaRPr lang="en-US" dirty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03725-692A-3245-9866-011AAF7D5D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7A8551-012D-594F-ABE5-B0C174FD4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7018D3-2882-E043-9F7E-17DB31C20AB7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39599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S</a:t>
            </a:r>
            <a:r>
              <a:rPr lang="en-US" sz="2400" dirty="0">
                <a:latin typeface="Gill Sans MT" charset="0"/>
              </a:rPr>
              <a:t>UM</a:t>
            </a:r>
            <a:r>
              <a:rPr lang="en-US" sz="2800" dirty="0">
                <a:latin typeface="Gill Sans MT" charset="0"/>
              </a:rPr>
              <a:t> R</a:t>
            </a:r>
            <a:r>
              <a:rPr lang="en-US" sz="2400" dirty="0">
                <a:latin typeface="Gill Sans MT" charset="0"/>
              </a:rPr>
              <a:t>ATE</a:t>
            </a:r>
            <a:r>
              <a:rPr lang="en-US" sz="2800" dirty="0">
                <a:latin typeface="Gill Sans MT" charset="0"/>
              </a:rPr>
              <a:t> A</a:t>
            </a:r>
            <a:r>
              <a:rPr lang="en-US" sz="2400" dirty="0">
                <a:latin typeface="Gill Sans MT" charset="0"/>
              </a:rPr>
              <a:t>NALYSIS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42CB39-6428-9640-8B51-6EB5A5BE13F8}"/>
              </a:ext>
            </a:extLst>
          </p:cNvPr>
          <p:cNvSpPr txBox="1"/>
          <p:nvPr/>
        </p:nvSpPr>
        <p:spPr>
          <a:xfrm>
            <a:off x="552704" y="729207"/>
            <a:ext cx="343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How much transmit power?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6DD1C-29D2-224A-8BE7-2EC83EDA36F7}"/>
              </a:ext>
            </a:extLst>
          </p:cNvPr>
          <p:cNvSpPr txBox="1"/>
          <p:nvPr/>
        </p:nvSpPr>
        <p:spPr>
          <a:xfrm>
            <a:off x="844952" y="1060133"/>
            <a:ext cx="585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More power provides higher rate, but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maybe less efficient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9CC4B-2254-0644-AA45-76FAFC1E5790}"/>
              </a:ext>
            </a:extLst>
          </p:cNvPr>
          <p:cNvGrpSpPr/>
          <p:nvPr/>
        </p:nvGrpSpPr>
        <p:grpSpPr>
          <a:xfrm>
            <a:off x="2897957" y="5916728"/>
            <a:ext cx="6358508" cy="412819"/>
            <a:chOff x="2652380" y="5413976"/>
            <a:chExt cx="6358508" cy="41281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8D64EBA-CC83-1D4E-AF8B-5D9E873197EB}"/>
                </a:ext>
              </a:extLst>
            </p:cNvPr>
            <p:cNvSpPr/>
            <p:nvPr/>
          </p:nvSpPr>
          <p:spPr>
            <a:xfrm>
              <a:off x="2652380" y="5428742"/>
              <a:ext cx="6118671" cy="383284"/>
            </a:xfrm>
            <a:prstGeom prst="roundRect">
              <a:avLst>
                <a:gd name="adj" fmla="val 809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9797C4-A4E9-9743-B3A5-D49160253436}"/>
                </a:ext>
              </a:extLst>
            </p:cNvPr>
            <p:cNvSpPr/>
            <p:nvPr/>
          </p:nvSpPr>
          <p:spPr>
            <a:xfrm>
              <a:off x="2804970" y="5413976"/>
              <a:ext cx="620591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Similar analysis also holds for downlink OFDM systems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4571E8-2B3B-AB4A-A37C-774922F4C850}"/>
              </a:ext>
            </a:extLst>
          </p:cNvPr>
          <p:cNvGrpSpPr/>
          <p:nvPr/>
        </p:nvGrpSpPr>
        <p:grpSpPr>
          <a:xfrm>
            <a:off x="844952" y="3195994"/>
            <a:ext cx="10608112" cy="2625457"/>
            <a:chOff x="844952" y="3195994"/>
            <a:chExt cx="10608112" cy="262545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D0F745D-8CBE-ED4F-90AA-449953A137DB}"/>
                </a:ext>
              </a:extLst>
            </p:cNvPr>
            <p:cNvGrpSpPr/>
            <p:nvPr/>
          </p:nvGrpSpPr>
          <p:grpSpPr>
            <a:xfrm>
              <a:off x="844952" y="3195994"/>
              <a:ext cx="10608112" cy="2625457"/>
              <a:chOff x="844952" y="3195994"/>
              <a:chExt cx="10608112" cy="262545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3DB658-58E9-AA46-8102-2B22AE666F8D}"/>
                  </a:ext>
                </a:extLst>
              </p:cNvPr>
              <p:cNvSpPr txBox="1"/>
              <p:nvPr/>
            </p:nvSpPr>
            <p:spPr>
              <a:xfrm>
                <a:off x="1103945" y="5175120"/>
                <a:ext cx="66468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Tx power can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compensate for rate loss </a:t>
                </a:r>
                <a:r>
                  <a:rPr lang="en-US" dirty="0"/>
                  <a:t>due to using less antennas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         can be good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reference point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9CCD20C-E32B-534C-9D24-9207B2D3BB0B}"/>
                      </a:ext>
                    </a:extLst>
                  </p:cNvPr>
                  <p:cNvSpPr txBox="1"/>
                  <p:nvPr/>
                </p:nvSpPr>
                <p:spPr>
                  <a:xfrm>
                    <a:off x="844952" y="3195994"/>
                    <a:ext cx="410497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000" i="1" dirty="0"/>
                      <a:t>#</a:t>
                    </a:r>
                    <a:r>
                      <a:rPr lang="ko-KR" altLang="en-US" sz="2000" i="1" dirty="0"/>
                      <a:t> </a:t>
                    </a:r>
                    <a:r>
                      <a:rPr lang="en-US" sz="2000" i="1" dirty="0"/>
                      <a:t>In coarse quantization system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≠∞</m:t>
                        </m:r>
                      </m:oMath>
                    </a14:m>
                    <a:r>
                      <a:rPr lang="en-US" sz="2000" i="1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9CCD20C-E32B-534C-9D24-9207B2D3BB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4952" y="3195994"/>
                    <a:ext cx="4104970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543" t="-9677" b="-258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FC56D00-E4D0-5E44-B482-79210F5E5C30}"/>
                  </a:ext>
                </a:extLst>
              </p:cNvPr>
              <p:cNvSpPr/>
              <p:nvPr/>
            </p:nvSpPr>
            <p:spPr>
              <a:xfrm>
                <a:off x="6371579" y="3779124"/>
                <a:ext cx="4975469" cy="131538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493428C-4EDF-634B-A698-44B774CA25E8}"/>
                  </a:ext>
                </a:extLst>
              </p:cNvPr>
              <p:cNvSpPr/>
              <p:nvPr/>
            </p:nvSpPr>
            <p:spPr>
              <a:xfrm>
                <a:off x="1077145" y="3779124"/>
                <a:ext cx="4542535" cy="129223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E8344E-97F1-B44A-9927-70D6790DAADE}"/>
                  </a:ext>
                </a:extLst>
              </p:cNvPr>
              <p:cNvSpPr txBox="1"/>
              <p:nvPr/>
            </p:nvSpPr>
            <p:spPr>
              <a:xfrm>
                <a:off x="1158596" y="3986375"/>
                <a:ext cx="57732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Rate loss converges to zero </a:t>
                </a:r>
                <a:r>
                  <a:rPr lang="en-US" dirty="0"/>
                  <a:t>with </a:t>
                </a:r>
                <a:r>
                  <a:rPr lang="en-US" dirty="0" err="1"/>
                  <a:t>tx</a:t>
                </a:r>
                <a:r>
                  <a:rPr lang="en-US" dirty="0"/>
                  <a:t> power:  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330445-D5EF-0944-ACF0-DA2EDEFD7557}"/>
                  </a:ext>
                </a:extLst>
              </p:cNvPr>
              <p:cNvSpPr txBox="1"/>
              <p:nvPr/>
            </p:nvSpPr>
            <p:spPr>
              <a:xfrm>
                <a:off x="6449864" y="3984662"/>
                <a:ext cx="500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Maximum rate loss </a:t>
                </a:r>
                <a:r>
                  <a:rPr lang="en-US" dirty="0"/>
                  <a:t>occurs at following </a:t>
                </a:r>
                <a:r>
                  <a:rPr lang="en-US" dirty="0" err="1"/>
                  <a:t>tx</a:t>
                </a:r>
                <a:r>
                  <a:rPr lang="en-US" dirty="0"/>
                  <a:t> power:  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6C3052E-AF82-204D-9E24-2228E4DCE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35476" y="4543549"/>
                <a:ext cx="2759995" cy="28675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231BD81-9A6E-4B43-909C-FAF427A64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41337" y="4396592"/>
                <a:ext cx="3646350" cy="58169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F083FFC-DFD4-B54C-BD58-635C38EC0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61505" y="5556544"/>
                <a:ext cx="473971" cy="213286"/>
              </a:xfrm>
              <a:prstGeom prst="rect">
                <a:avLst/>
              </a:prstGeom>
            </p:spPr>
          </p:pic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63D43B-0AD2-DD4B-99FD-999DBD29BD8D}"/>
                </a:ext>
              </a:extLst>
            </p:cNvPr>
            <p:cNvSpPr/>
            <p:nvPr/>
          </p:nvSpPr>
          <p:spPr>
            <a:xfrm>
              <a:off x="948839" y="3636851"/>
              <a:ext cx="2919395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Corollary 4 </a:t>
              </a:r>
              <a:r>
                <a:rPr lang="en-US" sz="1600" dirty="0"/>
                <a:t>(Vanishing loss)</a:t>
              </a:r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219FA41-14FA-2B44-B458-F56FA25F60FD}"/>
                </a:ext>
              </a:extLst>
            </p:cNvPr>
            <p:cNvSpPr/>
            <p:nvPr/>
          </p:nvSpPr>
          <p:spPr>
            <a:xfrm>
              <a:off x="6191084" y="3619335"/>
              <a:ext cx="2919395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Corollary 5 </a:t>
              </a:r>
              <a:r>
                <a:rPr lang="en-US" sz="1600" dirty="0"/>
                <a:t>(Maximum loss)</a:t>
              </a:r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181FB4-D176-FB41-A736-6A074ADFF3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DC01BD-B7CD-4C42-85C8-CDDD9EE3C1AD}"/>
              </a:ext>
            </a:extLst>
          </p:cNvPr>
          <p:cNvGrpSpPr/>
          <p:nvPr/>
        </p:nvGrpSpPr>
        <p:grpSpPr>
          <a:xfrm>
            <a:off x="844952" y="1465737"/>
            <a:ext cx="8901081" cy="1517124"/>
            <a:chOff x="844952" y="1465737"/>
            <a:chExt cx="8901081" cy="15171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4F90395-BCD0-AF4D-9436-9A61D11F5616}"/>
                </a:ext>
              </a:extLst>
            </p:cNvPr>
            <p:cNvGrpSpPr/>
            <p:nvPr/>
          </p:nvGrpSpPr>
          <p:grpSpPr>
            <a:xfrm>
              <a:off x="844952" y="1465737"/>
              <a:ext cx="8901081" cy="1517124"/>
              <a:chOff x="844952" y="1523612"/>
              <a:chExt cx="8901081" cy="15171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D1B279A-1339-B14C-96EF-7C3F4660A647}"/>
                      </a:ext>
                    </a:extLst>
                  </p:cNvPr>
                  <p:cNvSpPr txBox="1"/>
                  <p:nvPr/>
                </p:nvSpPr>
                <p:spPr>
                  <a:xfrm>
                    <a:off x="844952" y="1523612"/>
                    <a:ext cx="407669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000" i="1" dirty="0"/>
                      <a:t>#</a:t>
                    </a:r>
                    <a:r>
                      <a:rPr lang="ko-KR" altLang="en-US" sz="2000" i="1" dirty="0"/>
                      <a:t> </a:t>
                    </a:r>
                    <a:r>
                      <a:rPr lang="en-US" sz="2000" i="1" dirty="0"/>
                      <a:t>In perfect quantization system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=∞</m:t>
                        </m:r>
                      </m:oMath>
                    </a14:m>
                    <a:endParaRPr lang="en-US" sz="2000" i="1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D1B279A-1339-B14C-96EF-7C3F4660A6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4952" y="1523612"/>
                    <a:ext cx="4076693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53" t="-9677" b="-258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98DAE3C-9748-6B45-A0F6-30D54B88C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61505" y="2330371"/>
                <a:ext cx="3929815" cy="710365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0DE233-0616-914F-B8A6-8D8BF6DF677E}"/>
                  </a:ext>
                </a:extLst>
              </p:cNvPr>
              <p:cNvSpPr txBox="1"/>
              <p:nvPr/>
            </p:nvSpPr>
            <p:spPr>
              <a:xfrm>
                <a:off x="5454303" y="2121046"/>
                <a:ext cx="2010436" cy="22836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matrix of channel eigenvalues</a:t>
                </a:r>
              </a:p>
            </p:txBody>
          </p:sp>
          <p:cxnSp>
            <p:nvCxnSpPr>
              <p:cNvPr id="28" name="Elbow Connector 27">
                <a:extLst>
                  <a:ext uri="{FF2B5EF4-FFF2-40B4-BE49-F238E27FC236}">
                    <a16:creationId xmlns:a16="http://schemas.microsoft.com/office/drawing/2014/main" id="{5CA15A4E-35C7-6342-938D-698E8902870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506848" y="2280114"/>
                <a:ext cx="963073" cy="118035"/>
              </a:xfrm>
              <a:prstGeom prst="bentConnector2">
                <a:avLst/>
              </a:prstGeom>
              <a:ln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D43D29F-E1C9-1D4A-8E1D-75A33F926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1984" y="2597117"/>
                <a:ext cx="1362076" cy="23657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890C2C-6FE7-0A48-9788-F797DEE84D8C}"/>
                  </a:ext>
                </a:extLst>
              </p:cNvPr>
              <p:cNvSpPr txBox="1"/>
              <p:nvPr/>
            </p:nvSpPr>
            <p:spPr>
              <a:xfrm>
                <a:off x="5555553" y="2523072"/>
                <a:ext cx="774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where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373CB1A-880C-4746-997D-CBC33D79B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05465" y="2597117"/>
                <a:ext cx="1340568" cy="25807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1EBCCA-66E7-7049-8E38-935D63328B5E}"/>
                  </a:ext>
                </a:extLst>
              </p:cNvPr>
              <p:cNvSpPr txBox="1"/>
              <p:nvPr/>
            </p:nvSpPr>
            <p:spPr>
              <a:xfrm>
                <a:off x="7829654" y="2535186"/>
                <a:ext cx="579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and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602755-D2A5-064E-8996-24DC33C15A3B}"/>
                  </a:ext>
                </a:extLst>
              </p:cNvPr>
              <p:cNvSpPr txBox="1"/>
              <p:nvPr/>
            </p:nvSpPr>
            <p:spPr>
              <a:xfrm>
                <a:off x="1288396" y="1856104"/>
                <a:ext cx="8134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: rate loss                                       increases with </a:t>
                </a:r>
                <a:r>
                  <a:rPr lang="en-US" altLang="ko-KR" dirty="0" err="1"/>
                  <a:t>tx</a:t>
                </a:r>
                <a:r>
                  <a:rPr lang="en-US" altLang="ko-KR" dirty="0"/>
                  <a:t> power and </a:t>
                </a:r>
                <a:r>
                  <a:rPr lang="en-US" altLang="ko-KR" dirty="0">
                    <a:solidFill>
                      <a:schemeClr val="accent1">
                        <a:lumMod val="75000"/>
                      </a:schemeClr>
                    </a:solidFill>
                  </a:rPr>
                  <a:t>upper bounded</a:t>
                </a:r>
                <a:r>
                  <a:rPr lang="ko-KR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ko-KR" dirty="0"/>
                  <a:t>by</a:t>
                </a:r>
                <a:endParaRPr lang="en-US" dirty="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778183C-39A4-1B46-BF2C-6DDBCD232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49222" y="1949507"/>
                <a:ext cx="2304686" cy="236986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7AE125-26F9-974B-8BF3-1C6CA95FCBD2}"/>
                </a:ext>
              </a:extLst>
            </p:cNvPr>
            <p:cNvSpPr txBox="1"/>
            <p:nvPr/>
          </p:nvSpPr>
          <p:spPr>
            <a:xfrm>
              <a:off x="8345245" y="1677977"/>
              <a:ext cx="8980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[Lin&amp;Tsai12]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2B5A7-400F-8541-A0B2-E44BCED85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CBDA3-9E58-7347-8D16-F8728DD3E8EA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121983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</a:rPr>
              <a:t>S</a:t>
            </a:r>
            <a:r>
              <a:rPr lang="en-US" sz="2400" dirty="0">
                <a:latin typeface="Gill Sans MT" charset="0"/>
              </a:rPr>
              <a:t>IMULATION</a:t>
            </a:r>
            <a:r>
              <a:rPr lang="en-US" sz="2800" dirty="0">
                <a:latin typeface="Gill Sans MT" charset="0"/>
              </a:rPr>
              <a:t> R</a:t>
            </a:r>
            <a:r>
              <a:rPr lang="en-US" sz="2400" dirty="0">
                <a:latin typeface="Gill Sans MT" charset="0"/>
              </a:rPr>
              <a:t>ESUTLS: DOWNLINK OFDM SYSTEM</a:t>
            </a:r>
            <a:endParaRPr lang="en-US" sz="18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8A38275-C6DD-BB42-B96B-7C1A0FCDA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627580"/>
              </p:ext>
            </p:extLst>
          </p:nvPr>
        </p:nvGraphicFramePr>
        <p:xfrm>
          <a:off x="892594" y="1264359"/>
          <a:ext cx="2477122" cy="2952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482">
                  <a:extLst>
                    <a:ext uri="{9D8B030D-6E8A-4147-A177-3AD203B41FA5}">
                      <a16:colId xmlns:a16="http://schemas.microsoft.com/office/drawing/2014/main" val="4169050361"/>
                    </a:ext>
                  </a:extLst>
                </a:gridCol>
                <a:gridCol w="828640">
                  <a:extLst>
                    <a:ext uri="{9D8B030D-6E8A-4147-A177-3AD203B41FA5}">
                      <a16:colId xmlns:a16="http://schemas.microsoft.com/office/drawing/2014/main" val="3585616826"/>
                    </a:ext>
                  </a:extLst>
                </a:gridCol>
              </a:tblGrid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Cell radius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206301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Min. distance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907925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Carrier freq.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002887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Bandwidth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100MHz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661599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BS antenna gain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dBi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608710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Noise figure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893344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channel paths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096992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channel delay taps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947405"/>
                  </a:ext>
                </a:extLst>
              </a:tr>
              <a:tr h="32806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subcarriers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56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954109F0-E4FB-C048-A79B-193DCEE5E7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3524849"/>
                  </p:ext>
                </p:extLst>
              </p:nvPr>
            </p:nvGraphicFramePr>
            <p:xfrm>
              <a:off x="892594" y="4492401"/>
              <a:ext cx="2477122" cy="152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8218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278904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</a:tblGrid>
                  <a:tr h="2103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13663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=64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17903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𝑀𝑆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2862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=50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dB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  <a:tr h="21091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=3, 4, 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30304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954109F0-E4FB-C048-A79B-193DCEE5E7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3524849"/>
                  </p:ext>
                </p:extLst>
              </p:nvPr>
            </p:nvGraphicFramePr>
            <p:xfrm>
              <a:off x="892594" y="4492401"/>
              <a:ext cx="2477122" cy="152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98218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278904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53" t="-104167" r="-10631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5050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53" t="-196000" r="-106316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5050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53" t="-308333" r="-106316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5050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53" t="-408333" r="-10631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5050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0304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51DD0AA-A588-6049-90DC-773B05CB8063}"/>
              </a:ext>
            </a:extLst>
          </p:cNvPr>
          <p:cNvSpPr txBox="1"/>
          <p:nvPr/>
        </p:nvSpPr>
        <p:spPr>
          <a:xfrm>
            <a:off x="577088" y="680205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System parameters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7D5C9-9AF3-A548-A363-BD38B23ECB74}"/>
              </a:ext>
            </a:extLst>
          </p:cNvPr>
          <p:cNvSpPr txBox="1"/>
          <p:nvPr/>
        </p:nvSpPr>
        <p:spPr>
          <a:xfrm>
            <a:off x="3942579" y="4328207"/>
            <a:ext cx="1813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/>
              <a:t>Validations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05709C-39F8-DE49-B476-51A257B7EB21}"/>
              </a:ext>
            </a:extLst>
          </p:cNvPr>
          <p:cNvSpPr txBox="1"/>
          <p:nvPr/>
        </p:nvSpPr>
        <p:spPr>
          <a:xfrm>
            <a:off x="4313725" y="4689881"/>
            <a:ext cx="715266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Non-decreasing</a:t>
            </a:r>
            <a:r>
              <a:rPr lang="en-US" sz="2000" dirty="0"/>
              <a:t> property </a:t>
            </a:r>
            <a:r>
              <a:rPr lang="en-US" sz="2000" dirty="0" err="1"/>
              <a:t>w.r.t</a:t>
            </a:r>
            <a:r>
              <a:rPr lang="en-US" sz="2000" dirty="0"/>
              <a:t> number of selected antennas </a:t>
            </a:r>
            <a:r>
              <a:rPr lang="en-US" sz="2000" i="1" dirty="0" err="1"/>
              <a:t>N</a:t>
            </a:r>
            <a:r>
              <a:rPr lang="en-US" sz="1600" dirty="0" err="1"/>
              <a:t>t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Presence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maximum rate loss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rate convergence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08D90E2-7DEB-3847-9FF3-13EF0239E605}"/>
              </a:ext>
            </a:extLst>
          </p:cNvPr>
          <p:cNvSpPr/>
          <p:nvPr/>
        </p:nvSpPr>
        <p:spPr>
          <a:xfrm>
            <a:off x="5902922" y="5693671"/>
            <a:ext cx="3673017" cy="3752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antennas vs. more </a:t>
            </a:r>
            <a:r>
              <a:rPr lang="en-US" dirty="0" err="1"/>
              <a:t>tx</a:t>
            </a:r>
            <a:r>
              <a:rPr lang="en-US" dirty="0"/>
              <a:t> power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AF8AE2-DB4F-574B-A465-E910E9CDD97E}"/>
              </a:ext>
            </a:extLst>
          </p:cNvPr>
          <p:cNvGrpSpPr/>
          <p:nvPr/>
        </p:nvGrpSpPr>
        <p:grpSpPr>
          <a:xfrm>
            <a:off x="3606317" y="874869"/>
            <a:ext cx="8549107" cy="3395181"/>
            <a:chOff x="3642893" y="740757"/>
            <a:chExt cx="8549107" cy="33951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982C37-EFAD-FD4C-A53A-103035ED0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93" y="823943"/>
              <a:ext cx="4415993" cy="331199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B8C169-2CE4-D144-A0CC-F305152E6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007" y="823943"/>
              <a:ext cx="4415993" cy="33119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633499-A6D4-B446-818B-38473436637B}"/>
                </a:ext>
              </a:extLst>
            </p:cNvPr>
            <p:cNvSpPr txBox="1"/>
            <p:nvPr/>
          </p:nvSpPr>
          <p:spPr>
            <a:xfrm flipH="1">
              <a:off x="4299437" y="750683"/>
              <a:ext cx="32374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Fig. 7: Rate vs. # selected antennas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C31080-169E-4B4A-8016-1BDDEF59A623}"/>
                </a:ext>
              </a:extLst>
            </p:cNvPr>
            <p:cNvSpPr txBox="1"/>
            <p:nvPr/>
          </p:nvSpPr>
          <p:spPr>
            <a:xfrm flipH="1">
              <a:off x="8552332" y="740757"/>
              <a:ext cx="32374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Fig. 8: Rate vs.</a:t>
              </a:r>
              <a:r>
                <a:rPr lang="ko-KR" altLang="en-US" sz="1600" dirty="0"/>
                <a:t> </a:t>
              </a:r>
              <a:r>
                <a:rPr lang="en-US" sz="1600" dirty="0"/>
                <a:t>Tx power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9CC4184-90D4-544D-B9CE-5BC2C0D56E8C}"/>
                </a:ext>
              </a:extLst>
            </p:cNvPr>
            <p:cNvGrpSpPr/>
            <p:nvPr/>
          </p:nvGrpSpPr>
          <p:grpSpPr>
            <a:xfrm>
              <a:off x="8330356" y="1834717"/>
              <a:ext cx="3414588" cy="1992170"/>
              <a:chOff x="8330356" y="1834717"/>
              <a:chExt cx="3414588" cy="199217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DD0369B-3461-F247-9A2B-41FEAA330D5C}"/>
                  </a:ext>
                </a:extLst>
              </p:cNvPr>
              <p:cNvCxnSpPr/>
              <p:nvPr/>
            </p:nvCxnSpPr>
            <p:spPr>
              <a:xfrm flipV="1">
                <a:off x="10085696" y="2328261"/>
                <a:ext cx="0" cy="1498626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528C853-E5D1-684D-8075-228965618456}"/>
                  </a:ext>
                </a:extLst>
              </p:cNvPr>
              <p:cNvCxnSpPr/>
              <p:nvPr/>
            </p:nvCxnSpPr>
            <p:spPr>
              <a:xfrm flipH="1">
                <a:off x="9646209" y="3575717"/>
                <a:ext cx="450923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7F6241-ABD0-F34B-8FE2-7D3330BB0246}"/>
                  </a:ext>
                </a:extLst>
              </p:cNvPr>
              <p:cNvSpPr txBox="1"/>
              <p:nvPr/>
            </p:nvSpPr>
            <p:spPr>
              <a:xfrm>
                <a:off x="8330356" y="3077574"/>
                <a:ext cx="11740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051"/>
                    </a:solidFill>
                  </a:rPr>
                  <a:t>lower rate  </a:t>
                </a:r>
              </a:p>
              <a:p>
                <a:r>
                  <a:rPr lang="en-US" sz="1600" dirty="0">
                    <a:solidFill>
                      <a:srgbClr val="009051"/>
                    </a:solidFill>
                  </a:rPr>
                  <a:t>less gap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6EF4342-9043-104C-A65B-927FB809F9A3}"/>
                  </a:ext>
                </a:extLst>
              </p:cNvPr>
              <p:cNvSpPr txBox="1"/>
              <p:nvPr/>
            </p:nvSpPr>
            <p:spPr>
              <a:xfrm>
                <a:off x="10532753" y="1834717"/>
                <a:ext cx="12121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051"/>
                    </a:solidFill>
                  </a:rPr>
                  <a:t>higher rate  </a:t>
                </a:r>
              </a:p>
              <a:p>
                <a:r>
                  <a:rPr lang="en-US" sz="1600" dirty="0">
                    <a:solidFill>
                      <a:srgbClr val="009051"/>
                    </a:solidFill>
                  </a:rPr>
                  <a:t>less gap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05FBBCD-C110-6741-88B7-C07321030C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3484" y="2491913"/>
                <a:ext cx="572658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14CF9-4282-FE40-92A1-6E3AE855E8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33A226-0657-8242-B693-556404ACF930}"/>
              </a:ext>
            </a:extLst>
          </p:cNvPr>
          <p:cNvSpPr txBox="1"/>
          <p:nvPr/>
        </p:nvSpPr>
        <p:spPr>
          <a:xfrm>
            <a:off x="2047153" y="993798"/>
            <a:ext cx="1527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Akdeniz&amp;Rappaport14]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9007C-03DC-734E-ABA5-B27DBA4AD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9535C5-7E82-6848-8588-8038C9F9660F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168194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E69F6FA-3703-2F4B-BF91-FE30495CB10E}"/>
              </a:ext>
            </a:extLst>
          </p:cNvPr>
          <p:cNvSpPr/>
          <p:nvPr/>
        </p:nvSpPr>
        <p:spPr>
          <a:xfrm>
            <a:off x="1123072" y="3784849"/>
            <a:ext cx="3875586" cy="1131968"/>
          </a:xfrm>
          <a:prstGeom prst="roundRect">
            <a:avLst>
              <a:gd name="adj" fmla="val 4395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8AC8D6AC-73F8-4649-A938-11395F6483D0}"/>
              </a:ext>
            </a:extLst>
          </p:cNvPr>
          <p:cNvSpPr/>
          <p:nvPr/>
        </p:nvSpPr>
        <p:spPr>
          <a:xfrm>
            <a:off x="3076670" y="2494907"/>
            <a:ext cx="2473329" cy="938281"/>
          </a:xfrm>
          <a:prstGeom prst="roundRect">
            <a:avLst>
              <a:gd name="adj" fmla="val 5739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3EB612-CAFD-9A4F-8F36-011D1B65DB07}"/>
              </a:ext>
            </a:extLst>
          </p:cNvPr>
          <p:cNvSpPr/>
          <p:nvPr/>
        </p:nvSpPr>
        <p:spPr>
          <a:xfrm>
            <a:off x="709369" y="2497423"/>
            <a:ext cx="1967799" cy="938281"/>
          </a:xfrm>
          <a:prstGeom prst="roundRect">
            <a:avLst>
              <a:gd name="adj" fmla="val 4473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sz="2400" dirty="0"/>
              <a:t>UMMARY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1DD0AA-A588-6049-90DC-773B05CB8063}"/>
              </a:ext>
            </a:extLst>
          </p:cNvPr>
          <p:cNvSpPr txBox="1"/>
          <p:nvPr/>
        </p:nvSpPr>
        <p:spPr>
          <a:xfrm>
            <a:off x="1037546" y="674960"/>
            <a:ext cx="354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Uplink BS antenna selection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DFFEC5-8DD6-C549-941B-DD0AD89E5921}"/>
              </a:ext>
            </a:extLst>
          </p:cNvPr>
          <p:cNvSpPr txBox="1"/>
          <p:nvPr/>
        </p:nvSpPr>
        <p:spPr>
          <a:xfrm>
            <a:off x="7291043" y="674960"/>
            <a:ext cx="3884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Downlink BS antenna selection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9A3A772-5E4F-7540-A824-AB3008A3B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3" y="2892026"/>
            <a:ext cx="1648829" cy="501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05031-1844-A041-AFBF-39B5F77FF229}"/>
              </a:ext>
            </a:extLst>
          </p:cNvPr>
          <p:cNvSpPr txBox="1"/>
          <p:nvPr/>
        </p:nvSpPr>
        <p:spPr>
          <a:xfrm>
            <a:off x="1161029" y="2493280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Algorithm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17011D1-5D1C-3940-A243-E820C0D4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92" y="2862300"/>
            <a:ext cx="2321384" cy="468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0B43A0-C1A8-3D46-B367-2366A7540DE5}"/>
              </a:ext>
            </a:extLst>
          </p:cNvPr>
          <p:cNvSpPr txBox="1"/>
          <p:nvPr/>
        </p:nvSpPr>
        <p:spPr>
          <a:xfrm>
            <a:off x="420871" y="1146550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assumption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6E815-7647-6F4B-A252-C35C1113B5DC}"/>
              </a:ext>
            </a:extLst>
          </p:cNvPr>
          <p:cNvSpPr txBox="1"/>
          <p:nvPr/>
        </p:nvSpPr>
        <p:spPr>
          <a:xfrm>
            <a:off x="3098758" y="2514483"/>
            <a:ext cx="2365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Performance lower bound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374B4-678E-E64F-A13F-C13896AD44B7}"/>
              </a:ext>
            </a:extLst>
          </p:cNvPr>
          <p:cNvSpPr txBox="1"/>
          <p:nvPr/>
        </p:nvSpPr>
        <p:spPr>
          <a:xfrm>
            <a:off x="420871" y="4960912"/>
            <a:ext cx="245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Takeaway Message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875EC3-3D85-0341-AD5D-8A6F97BA10FC}"/>
              </a:ext>
            </a:extLst>
          </p:cNvPr>
          <p:cNvSpPr txBox="1"/>
          <p:nvPr/>
        </p:nvSpPr>
        <p:spPr>
          <a:xfrm>
            <a:off x="1383162" y="3776107"/>
            <a:ext cx="3355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Extension to wideband OFDM system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0D0FB5-9B18-8442-857A-C13E8C347023}"/>
              </a:ext>
            </a:extLst>
          </p:cNvPr>
          <p:cNvSpPr txBox="1"/>
          <p:nvPr/>
        </p:nvSpPr>
        <p:spPr>
          <a:xfrm>
            <a:off x="420871" y="2008304"/>
            <a:ext cx="1724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A6789-5097-A441-9BDD-3A451343473D}"/>
              </a:ext>
            </a:extLst>
          </p:cNvPr>
          <p:cNvSpPr txBox="1"/>
          <p:nvPr/>
        </p:nvSpPr>
        <p:spPr>
          <a:xfrm>
            <a:off x="677026" y="1519464"/>
            <a:ext cx="501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BS selects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antenna subset depending on channels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6A8211-3EF3-3C46-A70B-3D35C6B9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499" y="4120236"/>
            <a:ext cx="3643063" cy="68429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235B458-7795-C64C-A4D8-976FC84DA762}"/>
              </a:ext>
            </a:extLst>
          </p:cNvPr>
          <p:cNvGrpSpPr/>
          <p:nvPr/>
        </p:nvGrpSpPr>
        <p:grpSpPr>
          <a:xfrm>
            <a:off x="6557212" y="5402829"/>
            <a:ext cx="5647020" cy="899305"/>
            <a:chOff x="5108868" y="5547033"/>
            <a:chExt cx="5647020" cy="899305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041E4935-C505-9747-A82A-DF6360FE3574}"/>
                </a:ext>
              </a:extLst>
            </p:cNvPr>
            <p:cNvSpPr/>
            <p:nvPr/>
          </p:nvSpPr>
          <p:spPr>
            <a:xfrm>
              <a:off x="5427320" y="5557992"/>
              <a:ext cx="4444351" cy="375290"/>
            </a:xfrm>
            <a:prstGeom prst="roundRect">
              <a:avLst>
                <a:gd name="adj" fmla="val 1401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E7A6B22-0CE9-7A45-9F45-2B40CB1C371B}"/>
                </a:ext>
              </a:extLst>
            </p:cNvPr>
            <p:cNvSpPr/>
            <p:nvPr/>
          </p:nvSpPr>
          <p:spPr>
            <a:xfrm>
              <a:off x="5625374" y="5547033"/>
              <a:ext cx="4753487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More antennas always provide higher rate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93E760E1-1A08-EF41-ACE4-382104F2BD36}"/>
                </a:ext>
              </a:extLst>
            </p:cNvPr>
            <p:cNvSpPr/>
            <p:nvPr/>
          </p:nvSpPr>
          <p:spPr>
            <a:xfrm>
              <a:off x="5108868" y="6038926"/>
              <a:ext cx="5076757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CD7D89-42AB-6E4D-A438-20B9A33F1111}"/>
                </a:ext>
              </a:extLst>
            </p:cNvPr>
            <p:cNvSpPr/>
            <p:nvPr/>
          </p:nvSpPr>
          <p:spPr>
            <a:xfrm>
              <a:off x="5171450" y="6033519"/>
              <a:ext cx="558443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Tx power can fully compensate reduced # antennas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C70C791-A774-C148-8A48-2CD190527352}"/>
              </a:ext>
            </a:extLst>
          </p:cNvPr>
          <p:cNvGrpSpPr/>
          <p:nvPr/>
        </p:nvGrpSpPr>
        <p:grpSpPr>
          <a:xfrm>
            <a:off x="946050" y="5433925"/>
            <a:ext cx="4474582" cy="910648"/>
            <a:chOff x="5435508" y="5535690"/>
            <a:chExt cx="4474582" cy="910648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41762FE0-0157-F44C-8120-6856322B3CB5}"/>
                </a:ext>
              </a:extLst>
            </p:cNvPr>
            <p:cNvSpPr/>
            <p:nvPr/>
          </p:nvSpPr>
          <p:spPr>
            <a:xfrm>
              <a:off x="5435508" y="5546841"/>
              <a:ext cx="4391559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FE78B94-2E66-B84B-A68F-E796FEA96D89}"/>
                </a:ext>
              </a:extLst>
            </p:cNvPr>
            <p:cNvSpPr/>
            <p:nvPr/>
          </p:nvSpPr>
          <p:spPr>
            <a:xfrm>
              <a:off x="5552620" y="5535690"/>
              <a:ext cx="4357470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Quantization error needs to be considered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9120E3B3-4ACA-8340-92FC-240E515FEA06}"/>
                </a:ext>
              </a:extLst>
            </p:cNvPr>
            <p:cNvSpPr/>
            <p:nvPr/>
          </p:nvSpPr>
          <p:spPr>
            <a:xfrm>
              <a:off x="5512170" y="6038926"/>
              <a:ext cx="4218536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7FB910B-566C-F146-A946-7A4F76126E83}"/>
                </a:ext>
              </a:extLst>
            </p:cNvPr>
            <p:cNvSpPr/>
            <p:nvPr/>
          </p:nvSpPr>
          <p:spPr>
            <a:xfrm>
              <a:off x="5595192" y="6033519"/>
              <a:ext cx="4071712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Greedy choice is suboptimal but efficient</a:t>
              </a:r>
            </a:p>
          </p:txBody>
        </p:sp>
      </p:grp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3D81465-080F-CF4A-A946-ECAA20B8D6DE}"/>
              </a:ext>
            </a:extLst>
          </p:cNvPr>
          <p:cNvSpPr/>
          <p:nvPr/>
        </p:nvSpPr>
        <p:spPr>
          <a:xfrm>
            <a:off x="9139831" y="3172332"/>
            <a:ext cx="2765431" cy="938281"/>
          </a:xfrm>
          <a:prstGeom prst="roundRect">
            <a:avLst>
              <a:gd name="adj" fmla="val 4782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BA92DE6-C52D-CA4F-AA2A-AA03802ACA66}"/>
              </a:ext>
            </a:extLst>
          </p:cNvPr>
          <p:cNvSpPr/>
          <p:nvPr/>
        </p:nvSpPr>
        <p:spPr>
          <a:xfrm>
            <a:off x="6544199" y="3174848"/>
            <a:ext cx="2359370" cy="938281"/>
          </a:xfrm>
          <a:prstGeom prst="roundRect">
            <a:avLst>
              <a:gd name="adj" fmla="val 3999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17CB815-0F62-7147-8E8A-90A41A02F120}"/>
              </a:ext>
            </a:extLst>
          </p:cNvPr>
          <p:cNvSpPr txBox="1"/>
          <p:nvPr/>
        </p:nvSpPr>
        <p:spPr>
          <a:xfrm>
            <a:off x="6344281" y="1143753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assumption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5A10D4-E489-8A4C-BCBE-A28BC3DFD432}"/>
              </a:ext>
            </a:extLst>
          </p:cNvPr>
          <p:cNvSpPr txBox="1"/>
          <p:nvPr/>
        </p:nvSpPr>
        <p:spPr>
          <a:xfrm>
            <a:off x="6344281" y="4958115"/>
            <a:ext cx="245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Takeaway Message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87ABBD62-E03F-5745-ACC3-085E0436EE9B}"/>
              </a:ext>
            </a:extLst>
          </p:cNvPr>
          <p:cNvSpPr/>
          <p:nvPr/>
        </p:nvSpPr>
        <p:spPr>
          <a:xfrm>
            <a:off x="7927782" y="4340261"/>
            <a:ext cx="2321096" cy="619865"/>
          </a:xfrm>
          <a:prstGeom prst="roundRect">
            <a:avLst>
              <a:gd name="adj" fmla="val 5938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3CB881F-A5E4-6D49-91C5-77676374AA05}"/>
              </a:ext>
            </a:extLst>
          </p:cNvPr>
          <p:cNvSpPr txBox="1"/>
          <p:nvPr/>
        </p:nvSpPr>
        <p:spPr>
          <a:xfrm>
            <a:off x="6344281" y="1949752"/>
            <a:ext cx="1724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Main results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7F50A46-294C-C84B-B3D9-2A5C08877857}"/>
              </a:ext>
            </a:extLst>
          </p:cNvPr>
          <p:cNvSpPr txBox="1"/>
          <p:nvPr/>
        </p:nvSpPr>
        <p:spPr>
          <a:xfrm>
            <a:off x="6600436" y="1516667"/>
            <a:ext cx="500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BS selects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antenna subset depending on channels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AE4D7B3A-3E66-0542-A8CF-FC17D7A2A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530" y="3570133"/>
            <a:ext cx="2564265" cy="4303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D6DB131-58A5-E748-B67A-9F4A1FFB6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986" y="3534704"/>
            <a:ext cx="2030537" cy="20466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358C580-AC68-BE44-99FE-73AB1A46D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186" y="3829100"/>
            <a:ext cx="1588882" cy="19928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C3F24E5D-940A-E84D-8FB0-903FD6D03D80}"/>
              </a:ext>
            </a:extLst>
          </p:cNvPr>
          <p:cNvSpPr txBox="1"/>
          <p:nvPr/>
        </p:nvSpPr>
        <p:spPr>
          <a:xfrm>
            <a:off x="7109761" y="3155400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Monotonicity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471E75F-9615-604B-A934-C72AEB9E2B0A}"/>
              </a:ext>
            </a:extLst>
          </p:cNvPr>
          <p:cNvSpPr txBox="1"/>
          <p:nvPr/>
        </p:nvSpPr>
        <p:spPr>
          <a:xfrm>
            <a:off x="10043211" y="3149124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Max loss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084445D3-E4B6-C049-9B31-CE6E5D836117}"/>
              </a:ext>
            </a:extLst>
          </p:cNvPr>
          <p:cNvSpPr/>
          <p:nvPr/>
        </p:nvSpPr>
        <p:spPr>
          <a:xfrm>
            <a:off x="7864651" y="2336311"/>
            <a:ext cx="2418603" cy="646331"/>
          </a:xfrm>
          <a:prstGeom prst="roundRect">
            <a:avLst>
              <a:gd name="adj" fmla="val 6948"/>
            </a:avLst>
          </a:prstGeom>
          <a:solidFill>
            <a:schemeClr val="bg2">
              <a:lumMod val="7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F8E744E-BD65-2447-AE72-F7956D10CE36}"/>
              </a:ext>
            </a:extLst>
          </p:cNvPr>
          <p:cNvSpPr/>
          <p:nvPr/>
        </p:nvSpPr>
        <p:spPr>
          <a:xfrm>
            <a:off x="2751702" y="2873252"/>
            <a:ext cx="238464" cy="233581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1314C261-EE5F-3A49-9FE1-12E0AD8BEC0C}"/>
              </a:ext>
            </a:extLst>
          </p:cNvPr>
          <p:cNvSpPr/>
          <p:nvPr/>
        </p:nvSpPr>
        <p:spPr>
          <a:xfrm rot="2813434">
            <a:off x="1655190" y="3527267"/>
            <a:ext cx="238464" cy="233581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D0217D12-9E73-F648-9844-8EA05D578083}"/>
              </a:ext>
            </a:extLst>
          </p:cNvPr>
          <p:cNvSpPr/>
          <p:nvPr/>
        </p:nvSpPr>
        <p:spPr>
          <a:xfrm rot="7888443">
            <a:off x="4126614" y="3476897"/>
            <a:ext cx="238464" cy="233581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11AEC520-259B-ED41-B25C-37BC82FB57AC}"/>
              </a:ext>
            </a:extLst>
          </p:cNvPr>
          <p:cNvSpPr/>
          <p:nvPr/>
        </p:nvSpPr>
        <p:spPr>
          <a:xfrm rot="2813434">
            <a:off x="7698093" y="4108002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07C00A7B-488F-F14F-9808-79355E715448}"/>
              </a:ext>
            </a:extLst>
          </p:cNvPr>
          <p:cNvSpPr/>
          <p:nvPr/>
        </p:nvSpPr>
        <p:spPr>
          <a:xfrm rot="7888443">
            <a:off x="10255797" y="4105132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2493BF5-BBD3-D54E-903E-0A2733D61372}"/>
              </a:ext>
            </a:extLst>
          </p:cNvPr>
          <p:cNvSpPr/>
          <p:nvPr/>
        </p:nvSpPr>
        <p:spPr>
          <a:xfrm rot="2813434">
            <a:off x="10253436" y="2932388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AD86F35A-1994-D847-A869-233EDBC78124}"/>
              </a:ext>
            </a:extLst>
          </p:cNvPr>
          <p:cNvSpPr/>
          <p:nvPr/>
        </p:nvSpPr>
        <p:spPr>
          <a:xfrm rot="7888443">
            <a:off x="7688879" y="2951590"/>
            <a:ext cx="197077" cy="25693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BD655D-C173-C140-B02A-4C2AC9E1DF60}"/>
              </a:ext>
            </a:extLst>
          </p:cNvPr>
          <p:cNvSpPr txBox="1"/>
          <p:nvPr/>
        </p:nvSpPr>
        <p:spPr>
          <a:xfrm>
            <a:off x="7875891" y="2359726"/>
            <a:ext cx="239654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Equivalent problem to perfect quantization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B872B4-A3DE-DD41-9A72-85074509CB5E}"/>
              </a:ext>
            </a:extLst>
          </p:cNvPr>
          <p:cNvSpPr txBox="1"/>
          <p:nvPr/>
        </p:nvSpPr>
        <p:spPr>
          <a:xfrm>
            <a:off x="7884417" y="4354565"/>
            <a:ext cx="235936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Extension to wideband OFDM system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FC1E77-F846-604C-8315-EB538029B8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AD4E9C-B1EE-C646-B9D5-F986CCF6B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0527A0D-DB56-9C46-A2BF-CE80C7941187}"/>
              </a:ext>
            </a:extLst>
          </p:cNvPr>
          <p:cNvSpPr/>
          <p:nvPr/>
        </p:nvSpPr>
        <p:spPr>
          <a:xfrm>
            <a:off x="345016" y="665162"/>
            <a:ext cx="5584438" cy="5789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0B7A53-67ED-A443-B005-152942D9260C}"/>
              </a:ext>
            </a:extLst>
          </p:cNvPr>
          <p:cNvSpPr/>
          <p:nvPr/>
        </p:nvSpPr>
        <p:spPr>
          <a:xfrm>
            <a:off x="6227508" y="661832"/>
            <a:ext cx="5749221" cy="5789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CB1840-8310-9347-8CB9-C753C8C5278A}"/>
              </a:ext>
            </a:extLst>
          </p:cNvPr>
          <p:cNvSpPr txBox="1"/>
          <p:nvPr/>
        </p:nvSpPr>
        <p:spPr>
          <a:xfrm>
            <a:off x="4560323" y="6613649"/>
            <a:ext cx="307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3: ANTENNA SELECTION</a:t>
            </a:r>
          </a:p>
        </p:txBody>
      </p:sp>
    </p:spTree>
    <p:extLst>
      <p:ext uri="{BB962C8B-B14F-4D97-AF65-F5344CB8AC3E}">
        <p14:creationId xmlns:p14="http://schemas.microsoft.com/office/powerpoint/2010/main" val="259726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461" y="1554719"/>
            <a:ext cx="9931078" cy="176749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WO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-S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TAGE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NALOG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C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OMBINING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IN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H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YBRID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B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EAMFORMING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YSTEMS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WITH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L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OW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-R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ESOLUTION</a:t>
            </a:r>
            <a:r>
              <a:rPr lang="en-US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ADC</a:t>
            </a:r>
            <a:r>
              <a:rPr 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endParaRPr lang="en-US" sz="3600" dirty="0">
              <a:solidFill>
                <a:srgbClr val="00206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4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6D28C7-6409-B44E-8D0E-3C8D970D19AC}"/>
              </a:ext>
            </a:extLst>
          </p:cNvPr>
          <p:cNvSpPr txBox="1">
            <a:spLocks/>
          </p:cNvSpPr>
          <p:nvPr/>
        </p:nvSpPr>
        <p:spPr>
          <a:xfrm>
            <a:off x="944670" y="4168426"/>
            <a:ext cx="10230895" cy="1624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</a:t>
            </a:r>
            <a:r>
              <a:rPr lang="en-US" altLang="ko-KR" sz="1400" dirty="0">
                <a:latin typeface="Gill Sans MT" charset="0"/>
                <a:ea typeface="Gill Sans MT" charset="0"/>
                <a:cs typeface="Gill Sans MT" charset="0"/>
              </a:rPr>
              <a:t>1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]. Jinseok Choi, 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Gilwon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Lee, and Brian L. Evans, "Two-Stage Analog Combining in Hybrid Beamforming Systems with Low-Resolution ADCs", 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Transactions on Signal Processing,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vol. 67, no. 9, pp. 2410-2425, May 1, 2019</a:t>
            </a: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[2]. Jinseok Choi,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Gilwon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Lee, and Brian L. Evans, "A Hybrid Combining Receiver with Two-Stage Analog Combiner and Low-Resolution ADCs</a:t>
            </a:r>
            <a:r>
              <a:rPr lang="en-US" sz="1400">
                <a:latin typeface="Gill Sans MT" charset="0"/>
                <a:ea typeface="Gill Sans MT" charset="0"/>
                <a:cs typeface="Gill Sans MT" charset="0"/>
              </a:rPr>
              <a:t>", </a:t>
            </a:r>
            <a:r>
              <a:rPr lang="en-US" sz="1400" i="1">
                <a:latin typeface="Gill Sans MT" charset="0"/>
                <a:ea typeface="Gill Sans MT" charset="0"/>
                <a:cs typeface="Gill Sans MT" charset="0"/>
              </a:rPr>
              <a:t>IEEE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Int. Conf. on Communications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, 2019, pp. 1-6.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doi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: 10.1109/ICC.2019.8761780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731FE-3060-0D42-99CA-37EAD2F9C1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36151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4FC26-7F06-8F41-8328-5C16B49DB7B0}"/>
              </a:ext>
            </a:extLst>
          </p:cNvPr>
          <p:cNvGrpSpPr/>
          <p:nvPr/>
        </p:nvGrpSpPr>
        <p:grpSpPr>
          <a:xfrm>
            <a:off x="3535884" y="3168689"/>
            <a:ext cx="5443311" cy="1756102"/>
            <a:chOff x="4055792" y="3307400"/>
            <a:chExt cx="4498604" cy="159645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FCDBDF-77C6-5A4E-B518-F9601B04A773}"/>
                </a:ext>
              </a:extLst>
            </p:cNvPr>
            <p:cNvGrpSpPr/>
            <p:nvPr/>
          </p:nvGrpSpPr>
          <p:grpSpPr>
            <a:xfrm>
              <a:off x="4060386" y="3307400"/>
              <a:ext cx="4494010" cy="1596457"/>
              <a:chOff x="2912115" y="3460634"/>
              <a:chExt cx="6901222" cy="259549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BC714E5-761E-5242-89A2-561B08343E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198" t="31258" r="-1" b="33922"/>
              <a:stretch/>
            </p:blipFill>
            <p:spPr>
              <a:xfrm>
                <a:off x="2912115" y="3505998"/>
                <a:ext cx="6901222" cy="2529658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88ADF2C1-40B9-5346-BB02-E6AB1CDC1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459016">
                <a:off x="3008376" y="5772239"/>
                <a:ext cx="1119770" cy="283885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FDB8D6F5-DA12-E644-9EF8-218C4EF75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74049">
                <a:off x="6592600" y="5773205"/>
                <a:ext cx="1096830" cy="229404"/>
              </a:xfrm>
              <a:prstGeom prst="rect">
                <a:avLst/>
              </a:prstGeom>
            </p:spPr>
          </p:pic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61200F5-78E9-8745-9869-96B1FBCC441C}"/>
                  </a:ext>
                </a:extLst>
              </p:cNvPr>
              <p:cNvGrpSpPr/>
              <p:nvPr/>
            </p:nvGrpSpPr>
            <p:grpSpPr>
              <a:xfrm>
                <a:off x="4781334" y="3460634"/>
                <a:ext cx="4081694" cy="2222114"/>
                <a:chOff x="4539194" y="3410172"/>
                <a:chExt cx="4938850" cy="2222114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8E0C0D4-1D27-794B-A5B3-0CE0618356FF}"/>
                    </a:ext>
                  </a:extLst>
                </p:cNvPr>
                <p:cNvSpPr/>
                <p:nvPr/>
              </p:nvSpPr>
              <p:spPr>
                <a:xfrm>
                  <a:off x="4539194" y="4892577"/>
                  <a:ext cx="816156" cy="73970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35D6C9F-175B-2443-9544-4006462EA29D}"/>
                    </a:ext>
                  </a:extLst>
                </p:cNvPr>
                <p:cNvSpPr/>
                <p:nvPr/>
              </p:nvSpPr>
              <p:spPr>
                <a:xfrm>
                  <a:off x="5858436" y="4814075"/>
                  <a:ext cx="613190" cy="55575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D3D4330A-EF3A-C344-BE20-24AFB32D14AF}"/>
                    </a:ext>
                  </a:extLst>
                </p:cNvPr>
                <p:cNvSpPr/>
                <p:nvPr/>
              </p:nvSpPr>
              <p:spPr>
                <a:xfrm>
                  <a:off x="6559476" y="4589955"/>
                  <a:ext cx="613190" cy="55575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4F8054BC-CC2B-2D46-9B2B-B61A2EE7FD0D}"/>
                    </a:ext>
                  </a:extLst>
                </p:cNvPr>
                <p:cNvCxnSpPr/>
                <p:nvPr/>
              </p:nvCxnSpPr>
              <p:spPr>
                <a:xfrm flipH="1">
                  <a:off x="5152669" y="3840627"/>
                  <a:ext cx="1422045" cy="99500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58DE2ECB-4FA9-2144-9795-FCE3DB3AB6E2}"/>
                    </a:ext>
                  </a:extLst>
                </p:cNvPr>
                <p:cNvCxnSpPr/>
                <p:nvPr/>
              </p:nvCxnSpPr>
              <p:spPr>
                <a:xfrm flipH="1">
                  <a:off x="6229827" y="3851279"/>
                  <a:ext cx="355341" cy="91038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344FC85E-EB95-5B44-B9C7-D7F6E8C8E536}"/>
                    </a:ext>
                  </a:extLst>
                </p:cNvPr>
                <p:cNvCxnSpPr/>
                <p:nvPr/>
              </p:nvCxnSpPr>
              <p:spPr>
                <a:xfrm>
                  <a:off x="6585168" y="3851279"/>
                  <a:ext cx="205595" cy="71865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815CC3E-CD10-EB4D-B971-F2AAD556720B}"/>
                    </a:ext>
                  </a:extLst>
                </p:cNvPr>
                <p:cNvSpPr txBox="1"/>
                <p:nvPr/>
              </p:nvSpPr>
              <p:spPr>
                <a:xfrm>
                  <a:off x="6250380" y="3410172"/>
                  <a:ext cx="3227664" cy="500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propagation paths</a:t>
                  </a:r>
                </a:p>
              </p:txBody>
            </p:sp>
          </p:grp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5DCEEDF-511E-474A-BA4D-6C3CAC32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5792" y="3877333"/>
              <a:ext cx="306304" cy="5604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4B5B24-3088-BF4E-A7F1-0D2DA9A50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</a:t>
            </a:r>
            <a:r>
              <a:rPr lang="en-US" sz="2400" dirty="0">
                <a:latin typeface="Gill Sans MT" panose="020B0502020104020203" pitchFamily="34" charset="77"/>
              </a:rPr>
              <a:t>VERVIEW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8DFD687-5237-954E-98A2-1913A854DB7F}"/>
              </a:ext>
            </a:extLst>
          </p:cNvPr>
          <p:cNvSpPr txBox="1"/>
          <p:nvPr/>
        </p:nvSpPr>
        <p:spPr>
          <a:xfrm>
            <a:off x="4744181" y="935405"/>
            <a:ext cx="280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Millimeter wave channel</a:t>
            </a:r>
            <a:endParaRPr lang="en-US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4B75455-7CD7-A844-B9BC-2FFF1F3066EF}"/>
              </a:ext>
            </a:extLst>
          </p:cNvPr>
          <p:cNvSpPr txBox="1"/>
          <p:nvPr/>
        </p:nvSpPr>
        <p:spPr>
          <a:xfrm>
            <a:off x="716414" y="929699"/>
            <a:ext cx="154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051"/>
                </a:solidFill>
              </a:rPr>
              <a:t>User devices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B5A8C09-5F82-6341-BF59-E0F77020C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370594" y="1580935"/>
            <a:ext cx="1981772" cy="957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00E172-88A1-E94C-9BD6-DC0E11A48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346885" y="1583499"/>
            <a:ext cx="1981772" cy="957515"/>
          </a:xfrm>
          <a:prstGeom prst="rect">
            <a:avLst/>
          </a:prstGeom>
        </p:spPr>
      </p:pic>
      <p:pic>
        <p:nvPicPr>
          <p:cNvPr id="90" name="Graphic 89" descr="Deciduous tree">
            <a:extLst>
              <a:ext uri="{FF2B5EF4-FFF2-40B4-BE49-F238E27FC236}">
                <a16:creationId xmlns:a16="http://schemas.microsoft.com/office/drawing/2014/main" id="{CC26493E-7561-9C45-95E9-F2C230B23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9516171" y="3811859"/>
            <a:ext cx="697513" cy="755703"/>
          </a:xfrm>
          <a:prstGeom prst="rect">
            <a:avLst/>
          </a:prstGeom>
        </p:spPr>
      </p:pic>
      <p:pic>
        <p:nvPicPr>
          <p:cNvPr id="91" name="Graphic 90" descr="Deciduous tree">
            <a:extLst>
              <a:ext uri="{FF2B5EF4-FFF2-40B4-BE49-F238E27FC236}">
                <a16:creationId xmlns:a16="http://schemas.microsoft.com/office/drawing/2014/main" id="{7567EB29-7F4C-864F-B314-42E85FC20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292058" y="3654785"/>
            <a:ext cx="576457" cy="624548"/>
          </a:xfrm>
          <a:prstGeom prst="rect">
            <a:avLst/>
          </a:prstGeom>
        </p:spPr>
      </p:pic>
      <p:pic>
        <p:nvPicPr>
          <p:cNvPr id="92" name="Graphic 91" descr="Deciduous tree">
            <a:extLst>
              <a:ext uri="{FF2B5EF4-FFF2-40B4-BE49-F238E27FC236}">
                <a16:creationId xmlns:a16="http://schemas.microsoft.com/office/drawing/2014/main" id="{7C7C4837-7853-D94B-9D82-4F825B818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278150" y="1973012"/>
            <a:ext cx="524052" cy="567771"/>
          </a:xfrm>
          <a:prstGeom prst="rect">
            <a:avLst/>
          </a:prstGeom>
        </p:spPr>
      </p:pic>
      <p:pic>
        <p:nvPicPr>
          <p:cNvPr id="93" name="Graphic 92" descr="Deciduous tree">
            <a:extLst>
              <a:ext uri="{FF2B5EF4-FFF2-40B4-BE49-F238E27FC236}">
                <a16:creationId xmlns:a16="http://schemas.microsoft.com/office/drawing/2014/main" id="{80CBA982-B7CA-654D-9160-2D695AB9E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759294" y="1825258"/>
            <a:ext cx="697513" cy="755703"/>
          </a:xfrm>
          <a:prstGeom prst="rect">
            <a:avLst/>
          </a:prstGeom>
        </p:spPr>
      </p:pic>
      <p:pic>
        <p:nvPicPr>
          <p:cNvPr id="94" name="Graphic 93" descr="Deciduous tree">
            <a:extLst>
              <a:ext uri="{FF2B5EF4-FFF2-40B4-BE49-F238E27FC236}">
                <a16:creationId xmlns:a16="http://schemas.microsoft.com/office/drawing/2014/main" id="{723E08D0-A4ED-564F-9DD1-6B8CD41463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738755" y="4088792"/>
            <a:ext cx="634103" cy="687003"/>
          </a:xfrm>
          <a:prstGeom prst="rect">
            <a:avLst/>
          </a:prstGeom>
        </p:spPr>
      </p:pic>
      <p:pic>
        <p:nvPicPr>
          <p:cNvPr id="103" name="Graphic 102" descr="Home">
            <a:extLst>
              <a:ext uri="{FF2B5EF4-FFF2-40B4-BE49-F238E27FC236}">
                <a16:creationId xmlns:a16="http://schemas.microsoft.com/office/drawing/2014/main" id="{CECD9395-5058-904A-8A26-4691C4D7E7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410167" y="4018790"/>
            <a:ext cx="524052" cy="567771"/>
          </a:xfrm>
          <a:prstGeom prst="rect">
            <a:avLst/>
          </a:prstGeom>
        </p:spPr>
      </p:pic>
      <p:pic>
        <p:nvPicPr>
          <p:cNvPr id="105" name="Graphic 104" descr="Home">
            <a:extLst>
              <a:ext uri="{FF2B5EF4-FFF2-40B4-BE49-F238E27FC236}">
                <a16:creationId xmlns:a16="http://schemas.microsoft.com/office/drawing/2014/main" id="{6E0359F4-25A6-ED4C-A878-D0213D6FD6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482838" y="4248349"/>
            <a:ext cx="576457" cy="624548"/>
          </a:xfrm>
          <a:prstGeom prst="rect">
            <a:avLst/>
          </a:prstGeom>
        </p:spPr>
      </p:pic>
      <p:pic>
        <p:nvPicPr>
          <p:cNvPr id="106" name="Graphic 105" descr="Home">
            <a:extLst>
              <a:ext uri="{FF2B5EF4-FFF2-40B4-BE49-F238E27FC236}">
                <a16:creationId xmlns:a16="http://schemas.microsoft.com/office/drawing/2014/main" id="{3A33D097-796A-CE43-837A-FE963EEE8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60841" y="4363305"/>
            <a:ext cx="576457" cy="624548"/>
          </a:xfrm>
          <a:prstGeom prst="rect">
            <a:avLst/>
          </a:prstGeom>
        </p:spPr>
      </p:pic>
      <p:pic>
        <p:nvPicPr>
          <p:cNvPr id="108" name="Graphic 107" descr="Smart Phone">
            <a:extLst>
              <a:ext uri="{FF2B5EF4-FFF2-40B4-BE49-F238E27FC236}">
                <a16:creationId xmlns:a16="http://schemas.microsoft.com/office/drawing/2014/main" id="{8EA1CA22-7B3B-2C41-BBBF-36431BC922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478143" y="3257737"/>
            <a:ext cx="433101" cy="469232"/>
          </a:xfrm>
          <a:prstGeom prst="rect">
            <a:avLst/>
          </a:prstGeom>
        </p:spPr>
      </p:pic>
      <p:pic>
        <p:nvPicPr>
          <p:cNvPr id="109" name="Graphic 108" descr="Smart Phone">
            <a:extLst>
              <a:ext uri="{FF2B5EF4-FFF2-40B4-BE49-F238E27FC236}">
                <a16:creationId xmlns:a16="http://schemas.microsoft.com/office/drawing/2014/main" id="{3E3CCF25-9753-3843-BFCC-386E45372F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526631" y="3597531"/>
            <a:ext cx="433101" cy="469232"/>
          </a:xfrm>
          <a:prstGeom prst="rect">
            <a:avLst/>
          </a:prstGeom>
        </p:spPr>
      </p:pic>
      <p:pic>
        <p:nvPicPr>
          <p:cNvPr id="110" name="Graphic 109" descr="Smart Phone">
            <a:extLst>
              <a:ext uri="{FF2B5EF4-FFF2-40B4-BE49-F238E27FC236}">
                <a16:creationId xmlns:a16="http://schemas.microsoft.com/office/drawing/2014/main" id="{5C60C2A1-65A3-2A43-950F-DC3F0341F1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414430" y="2913746"/>
            <a:ext cx="433101" cy="469232"/>
          </a:xfrm>
          <a:prstGeom prst="rect">
            <a:avLst/>
          </a:prstGeom>
        </p:spPr>
      </p:pic>
      <p:pic>
        <p:nvPicPr>
          <p:cNvPr id="111" name="Graphic 110" descr="Smart Phone">
            <a:extLst>
              <a:ext uri="{FF2B5EF4-FFF2-40B4-BE49-F238E27FC236}">
                <a16:creationId xmlns:a16="http://schemas.microsoft.com/office/drawing/2014/main" id="{A858BAF8-CAF7-414E-A1D4-3B3025F50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640806" y="2263983"/>
            <a:ext cx="433101" cy="469232"/>
          </a:xfrm>
          <a:prstGeom prst="rect">
            <a:avLst/>
          </a:prstGeom>
        </p:spPr>
      </p:pic>
      <p:pic>
        <p:nvPicPr>
          <p:cNvPr id="112" name="Graphic 111" descr="Smart Phone">
            <a:extLst>
              <a:ext uri="{FF2B5EF4-FFF2-40B4-BE49-F238E27FC236}">
                <a16:creationId xmlns:a16="http://schemas.microsoft.com/office/drawing/2014/main" id="{AF7C9FB8-5948-C040-8A8C-4D58EDEB6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946286" y="3231101"/>
            <a:ext cx="433101" cy="469232"/>
          </a:xfrm>
          <a:prstGeom prst="rect">
            <a:avLst/>
          </a:prstGeom>
        </p:spPr>
      </p:pic>
      <p:pic>
        <p:nvPicPr>
          <p:cNvPr id="113" name="Graphic 112" descr="Smart Phone">
            <a:extLst>
              <a:ext uri="{FF2B5EF4-FFF2-40B4-BE49-F238E27FC236}">
                <a16:creationId xmlns:a16="http://schemas.microsoft.com/office/drawing/2014/main" id="{F19B4F95-251F-0342-A9D3-4584263CFD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225261" y="2549373"/>
            <a:ext cx="433101" cy="469232"/>
          </a:xfrm>
          <a:prstGeom prst="rect">
            <a:avLst/>
          </a:prstGeom>
        </p:spPr>
      </p:pic>
      <p:pic>
        <p:nvPicPr>
          <p:cNvPr id="117" name="Graphic 116" descr="Marker">
            <a:extLst>
              <a:ext uri="{FF2B5EF4-FFF2-40B4-BE49-F238E27FC236}">
                <a16:creationId xmlns:a16="http://schemas.microsoft.com/office/drawing/2014/main" id="{AD459BFE-EDA0-3B40-ACFE-3DF64C4DE5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0451466" y="1772059"/>
            <a:ext cx="506980" cy="549275"/>
          </a:xfrm>
          <a:prstGeom prst="rect">
            <a:avLst/>
          </a:prstGeom>
        </p:spPr>
      </p:pic>
      <p:pic>
        <p:nvPicPr>
          <p:cNvPr id="118" name="Graphic 117" descr="Marker">
            <a:extLst>
              <a:ext uri="{FF2B5EF4-FFF2-40B4-BE49-F238E27FC236}">
                <a16:creationId xmlns:a16="http://schemas.microsoft.com/office/drawing/2014/main" id="{EC138206-8BD5-1D47-9F68-0F79C96A4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5842454" y="2574851"/>
            <a:ext cx="506980" cy="549275"/>
          </a:xfrm>
          <a:prstGeom prst="rect">
            <a:avLst/>
          </a:prstGeom>
        </p:spPr>
      </p:pic>
      <p:pic>
        <p:nvPicPr>
          <p:cNvPr id="121" name="Graphic 120" descr="Marker">
            <a:extLst>
              <a:ext uri="{FF2B5EF4-FFF2-40B4-BE49-F238E27FC236}">
                <a16:creationId xmlns:a16="http://schemas.microsoft.com/office/drawing/2014/main" id="{DE464929-D61B-2549-A90F-13248334C2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1323764" y="1380639"/>
            <a:ext cx="506980" cy="549275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EF79701-E321-2946-AD8D-80839C582BF7}"/>
              </a:ext>
            </a:extLst>
          </p:cNvPr>
          <p:cNvSpPr txBox="1"/>
          <p:nvPr/>
        </p:nvSpPr>
        <p:spPr>
          <a:xfrm>
            <a:off x="9719005" y="929699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 station </a:t>
            </a:r>
            <a:r>
              <a:rPr lang="en-US" dirty="0">
                <a:solidFill>
                  <a:srgbClr val="FF0000"/>
                </a:solidFill>
              </a:rPr>
              <a:t>(BS)</a:t>
            </a:r>
          </a:p>
        </p:txBody>
      </p:sp>
      <p:pic>
        <p:nvPicPr>
          <p:cNvPr id="129" name="Graphic 128" descr="Smart Phone">
            <a:extLst>
              <a:ext uri="{FF2B5EF4-FFF2-40B4-BE49-F238E27FC236}">
                <a16:creationId xmlns:a16="http://schemas.microsoft.com/office/drawing/2014/main" id="{F5F36899-A584-364B-8D3A-0382ACED39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041825" y="3942051"/>
            <a:ext cx="433101" cy="469232"/>
          </a:xfrm>
          <a:prstGeom prst="rect">
            <a:avLst/>
          </a:prstGeom>
        </p:spPr>
      </p:pic>
      <p:pic>
        <p:nvPicPr>
          <p:cNvPr id="130" name="Graphic 129" descr="Smart Phone">
            <a:extLst>
              <a:ext uri="{FF2B5EF4-FFF2-40B4-BE49-F238E27FC236}">
                <a16:creationId xmlns:a16="http://schemas.microsoft.com/office/drawing/2014/main" id="{A802AD32-DAC2-8347-A623-D1564425C6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023354" y="2361774"/>
            <a:ext cx="433101" cy="469232"/>
          </a:xfrm>
          <a:prstGeom prst="rect">
            <a:avLst/>
          </a:prstGeom>
        </p:spPr>
      </p:pic>
      <p:pic>
        <p:nvPicPr>
          <p:cNvPr id="131" name="Graphic 130" descr="Smart Phone">
            <a:extLst>
              <a:ext uri="{FF2B5EF4-FFF2-40B4-BE49-F238E27FC236}">
                <a16:creationId xmlns:a16="http://schemas.microsoft.com/office/drawing/2014/main" id="{A9DBC334-1418-3E4F-8A7E-D2D2786F5B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433175" y="2014363"/>
            <a:ext cx="433101" cy="469232"/>
          </a:xfrm>
          <a:prstGeom prst="rect">
            <a:avLst/>
          </a:prstGeom>
        </p:spPr>
      </p:pic>
      <p:pic>
        <p:nvPicPr>
          <p:cNvPr id="132" name="Graphic 131" descr="Smart Phone">
            <a:extLst>
              <a:ext uri="{FF2B5EF4-FFF2-40B4-BE49-F238E27FC236}">
                <a16:creationId xmlns:a16="http://schemas.microsoft.com/office/drawing/2014/main" id="{B94D2460-06C5-0843-911E-A7D341CD71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91093" y="3985859"/>
            <a:ext cx="433101" cy="469232"/>
          </a:xfrm>
          <a:prstGeom prst="rect">
            <a:avLst/>
          </a:prstGeom>
        </p:spPr>
      </p:pic>
      <p:pic>
        <p:nvPicPr>
          <p:cNvPr id="133" name="Graphic 132" descr="Smart Phone">
            <a:extLst>
              <a:ext uri="{FF2B5EF4-FFF2-40B4-BE49-F238E27FC236}">
                <a16:creationId xmlns:a16="http://schemas.microsoft.com/office/drawing/2014/main" id="{CF36328B-846B-5C45-A38B-1BB4F1CB5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2174549" y="3164648"/>
            <a:ext cx="433101" cy="469232"/>
          </a:xfrm>
          <a:prstGeom prst="rect">
            <a:avLst/>
          </a:prstGeom>
        </p:spPr>
      </p:pic>
      <p:pic>
        <p:nvPicPr>
          <p:cNvPr id="9" name="Graphic 8" descr="Cell Tower">
            <a:extLst>
              <a:ext uri="{FF2B5EF4-FFF2-40B4-BE49-F238E27FC236}">
                <a16:creationId xmlns:a16="http://schemas.microsoft.com/office/drawing/2014/main" id="{64E96A43-587C-624F-BCD0-1E8E483F45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66301" y="2467781"/>
            <a:ext cx="1039979" cy="132198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C7756BA-7829-CA49-BDEA-BB15C9E7524D}"/>
              </a:ext>
            </a:extLst>
          </p:cNvPr>
          <p:cNvSpPr/>
          <p:nvPr/>
        </p:nvSpPr>
        <p:spPr>
          <a:xfrm>
            <a:off x="3720068" y="5268432"/>
            <a:ext cx="4777550" cy="13234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High frequency: 30 </a:t>
            </a:r>
            <a:r>
              <a:rPr lang="mr-IN" sz="1600" dirty="0">
                <a:latin typeface="Gill Sans MT" charset="0"/>
                <a:ea typeface="Gill Sans MT" charset="0"/>
                <a:cs typeface="Gill Sans MT" charset="0"/>
              </a:rPr>
              <a:t>–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 300 GHz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Large bandwidth: 100MHz </a:t>
            </a:r>
            <a:r>
              <a:rPr lang="mr-IN" sz="1600" dirty="0">
                <a:latin typeface="Gill Sans MT" charset="0"/>
                <a:ea typeface="Gill Sans MT" charset="0"/>
                <a:cs typeface="Gill Sans MT" charset="0"/>
              </a:rPr>
              <a:t>–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 1GHz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Sparse in angular (beam) domain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Severe large scale fading (pathloss &amp; shadowing)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6A5785-7561-6F48-B951-BE36B54DDB47}"/>
              </a:ext>
            </a:extLst>
          </p:cNvPr>
          <p:cNvSpPr/>
          <p:nvPr/>
        </p:nvSpPr>
        <p:spPr>
          <a:xfrm>
            <a:off x="218290" y="5057336"/>
            <a:ext cx="3948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Multiple users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Single antenna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Low-resolution ADCs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D45F74-6681-4442-B8E3-32C20E237661}"/>
              </a:ext>
            </a:extLst>
          </p:cNvPr>
          <p:cNvSpPr/>
          <p:nvPr/>
        </p:nvSpPr>
        <p:spPr>
          <a:xfrm>
            <a:off x="9292668" y="5043638"/>
            <a:ext cx="2877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Many antennas (64+)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Hybrid analog/digital BF*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Low-resolution ADCs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512AE3-0D2C-754A-A3AE-1207013D6CF3}"/>
              </a:ext>
            </a:extLst>
          </p:cNvPr>
          <p:cNvGrpSpPr/>
          <p:nvPr/>
        </p:nvGrpSpPr>
        <p:grpSpPr>
          <a:xfrm>
            <a:off x="161076" y="790626"/>
            <a:ext cx="2666954" cy="5500393"/>
            <a:chOff x="161076" y="790626"/>
            <a:chExt cx="2666954" cy="55003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688C71-5BF6-5948-A611-B5C5604917B2}"/>
                </a:ext>
              </a:extLst>
            </p:cNvPr>
            <p:cNvGrpSpPr/>
            <p:nvPr/>
          </p:nvGrpSpPr>
          <p:grpSpPr>
            <a:xfrm>
              <a:off x="406400" y="1930000"/>
              <a:ext cx="2050055" cy="1813503"/>
              <a:chOff x="406400" y="1930000"/>
              <a:chExt cx="2050055" cy="1813503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9DD0317-74CC-8540-ACFE-B58E798D216C}"/>
                  </a:ext>
                </a:extLst>
              </p:cNvPr>
              <p:cNvSpPr/>
              <p:nvPr/>
            </p:nvSpPr>
            <p:spPr>
              <a:xfrm>
                <a:off x="628235" y="2203110"/>
                <a:ext cx="434177" cy="577010"/>
              </a:xfrm>
              <a:prstGeom prst="ellipse">
                <a:avLst/>
              </a:prstGeom>
              <a:noFill/>
              <a:ln w="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802712E-46BA-FA4A-965F-DE5541763326}"/>
                  </a:ext>
                </a:extLst>
              </p:cNvPr>
              <p:cNvSpPr/>
              <p:nvPr/>
            </p:nvSpPr>
            <p:spPr>
              <a:xfrm>
                <a:off x="406400" y="2859857"/>
                <a:ext cx="434177" cy="577010"/>
              </a:xfrm>
              <a:prstGeom prst="ellipse">
                <a:avLst/>
              </a:prstGeom>
              <a:noFill/>
              <a:ln w="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D55AE81-3BD1-9F46-A043-7EDBFA79605A}"/>
                  </a:ext>
                </a:extLst>
              </p:cNvPr>
              <p:cNvSpPr/>
              <p:nvPr/>
            </p:nvSpPr>
            <p:spPr>
              <a:xfrm>
                <a:off x="933374" y="3166493"/>
                <a:ext cx="434177" cy="577010"/>
              </a:xfrm>
              <a:prstGeom prst="ellipse">
                <a:avLst/>
              </a:prstGeom>
              <a:noFill/>
              <a:ln w="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7AA6276-E865-024A-B065-F8A140FD0830}"/>
                  </a:ext>
                </a:extLst>
              </p:cNvPr>
              <p:cNvSpPr/>
              <p:nvPr/>
            </p:nvSpPr>
            <p:spPr>
              <a:xfrm>
                <a:off x="2022278" y="2289151"/>
                <a:ext cx="434177" cy="577010"/>
              </a:xfrm>
              <a:prstGeom prst="ellipse">
                <a:avLst/>
              </a:prstGeom>
              <a:noFill/>
              <a:ln w="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9" name="Graphic 138" descr="Wi-Fi">
                <a:extLst>
                  <a:ext uri="{FF2B5EF4-FFF2-40B4-BE49-F238E27FC236}">
                    <a16:creationId xmlns:a16="http://schemas.microsoft.com/office/drawing/2014/main" id="{562FA931-E437-8E4D-80FA-370B89ADE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2059295" y="2008955"/>
                <a:ext cx="352541" cy="352541"/>
              </a:xfrm>
              <a:prstGeom prst="rect">
                <a:avLst/>
              </a:prstGeom>
            </p:spPr>
          </p:pic>
          <p:pic>
            <p:nvPicPr>
              <p:cNvPr id="141" name="Graphic 140" descr="Wi-Fi">
                <a:extLst>
                  <a:ext uri="{FF2B5EF4-FFF2-40B4-BE49-F238E27FC236}">
                    <a16:creationId xmlns:a16="http://schemas.microsoft.com/office/drawing/2014/main" id="{69E86AA3-5528-7C46-9EF6-E7ED0A197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80351" y="1930000"/>
                <a:ext cx="352541" cy="352541"/>
              </a:xfrm>
              <a:prstGeom prst="rect">
                <a:avLst/>
              </a:prstGeom>
            </p:spPr>
          </p:pic>
          <p:pic>
            <p:nvPicPr>
              <p:cNvPr id="142" name="Graphic 141" descr="Wi-Fi">
                <a:extLst>
                  <a:ext uri="{FF2B5EF4-FFF2-40B4-BE49-F238E27FC236}">
                    <a16:creationId xmlns:a16="http://schemas.microsoft.com/office/drawing/2014/main" id="{8605D4B9-9EF3-4F4A-A760-34153F01E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47217" y="2567622"/>
                <a:ext cx="352541" cy="352541"/>
              </a:xfrm>
              <a:prstGeom prst="rect">
                <a:avLst/>
              </a:prstGeom>
            </p:spPr>
          </p:pic>
          <p:pic>
            <p:nvPicPr>
              <p:cNvPr id="143" name="Graphic 142" descr="Wi-Fi">
                <a:extLst>
                  <a:ext uri="{FF2B5EF4-FFF2-40B4-BE49-F238E27FC236}">
                    <a16:creationId xmlns:a16="http://schemas.microsoft.com/office/drawing/2014/main" id="{B23925A4-FD5D-8B40-8DA0-0D01AAACA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985208" y="2886140"/>
                <a:ext cx="352541" cy="352541"/>
              </a:xfrm>
              <a:prstGeom prst="rect">
                <a:avLst/>
              </a:prstGeom>
            </p:spPr>
          </p:pic>
        </p:grp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3A431422-C3AB-474B-8E56-D3B69EC7AA25}"/>
                </a:ext>
              </a:extLst>
            </p:cNvPr>
            <p:cNvSpPr/>
            <p:nvPr/>
          </p:nvSpPr>
          <p:spPr>
            <a:xfrm>
              <a:off x="161076" y="790626"/>
              <a:ext cx="2666954" cy="5500393"/>
            </a:xfrm>
            <a:prstGeom prst="roundRect">
              <a:avLst>
                <a:gd name="adj" fmla="val 9661"/>
              </a:avLst>
            </a:prstGeom>
            <a:noFill/>
            <a:ln w="19050">
              <a:solidFill>
                <a:srgbClr val="00905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1D8268A-D54C-7348-B058-2FF652EC11F8}"/>
                </a:ext>
              </a:extLst>
            </p:cNvPr>
            <p:cNvSpPr/>
            <p:nvPr/>
          </p:nvSpPr>
          <p:spPr>
            <a:xfrm>
              <a:off x="456347" y="5935974"/>
              <a:ext cx="2043591" cy="280261"/>
            </a:xfrm>
            <a:prstGeom prst="roundRect">
              <a:avLst/>
            </a:prstGeom>
            <a:solidFill>
              <a:srgbClr val="009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User scheduling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78E262-B0CD-6646-8BB0-3448DDFB6681}"/>
              </a:ext>
            </a:extLst>
          </p:cNvPr>
          <p:cNvGrpSpPr/>
          <p:nvPr/>
        </p:nvGrpSpPr>
        <p:grpSpPr>
          <a:xfrm>
            <a:off x="9292668" y="790626"/>
            <a:ext cx="2772345" cy="5500393"/>
            <a:chOff x="9292668" y="790626"/>
            <a:chExt cx="2772345" cy="5500393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67E166B4-638D-E045-9737-B42F2E88BF64}"/>
                </a:ext>
              </a:extLst>
            </p:cNvPr>
            <p:cNvSpPr/>
            <p:nvPr/>
          </p:nvSpPr>
          <p:spPr>
            <a:xfrm>
              <a:off x="9292668" y="790626"/>
              <a:ext cx="2772345" cy="5500393"/>
            </a:xfrm>
            <a:prstGeom prst="roundRect">
              <a:avLst>
                <a:gd name="adj" fmla="val 9661"/>
              </a:avLst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E53F2D7-D7D8-CF4A-A204-C34ABED55B57}"/>
                </a:ext>
              </a:extLst>
            </p:cNvPr>
            <p:cNvSpPr/>
            <p:nvPr/>
          </p:nvSpPr>
          <p:spPr>
            <a:xfrm>
              <a:off x="9623557" y="5935973"/>
              <a:ext cx="2162798" cy="28026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Advanced BS design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5FAD5A-0063-C244-B075-71F1808F1D28}"/>
              </a:ext>
            </a:extLst>
          </p:cNvPr>
          <p:cNvSpPr txBox="1"/>
          <p:nvPr/>
        </p:nvSpPr>
        <p:spPr>
          <a:xfrm>
            <a:off x="9286732" y="6299287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*BF: beamforming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9E425D8-C07D-A649-BC0C-7BA15236EC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5" b="96000" l="8389" r="96689">
                        <a14:foregroundMark x1="8609" y1="47308" x2="221" y2="40846"/>
                        <a14:foregroundMark x1="221" y1="40846" x2="11258" y2="46615"/>
                        <a14:foregroundMark x1="11258" y1="46615" x2="8609" y2="41923"/>
                        <a14:foregroundMark x1="60486" y1="90077" x2="71302" y2="96000"/>
                        <a14:foregroundMark x1="71302" y1="96000" x2="67108" y2="89077"/>
                        <a14:foregroundMark x1="67108" y1="89077" x2="69757" y2="96000"/>
                        <a14:foregroundMark x1="69757" y1="96000" x2="68433" y2="92846"/>
                        <a14:foregroundMark x1="87196" y1="50077" x2="96247" y2="56846"/>
                        <a14:foregroundMark x1="96247" y1="56846" x2="86093" y2="50769"/>
                        <a14:foregroundMark x1="86093" y1="50769" x2="96909" y2="56615"/>
                        <a14:foregroundMark x1="96909" y1="56615" x2="93157" y2="58231"/>
                        <a14:foregroundMark x1="28256" y1="846" x2="33333" y2="7846"/>
                        <a14:foregroundMark x1="33333" y1="7846" x2="27152" y2="923"/>
                        <a14:foregroundMark x1="27152" y1="923" x2="38190" y2="7154"/>
                        <a14:foregroundMark x1="38190" y1="7154" x2="34658" y2="6000"/>
                        <a14:foregroundMark x1="31347" y1="3231" x2="28256" y2="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6398" flipH="1">
            <a:off x="4593158" y="2622163"/>
            <a:ext cx="360097" cy="95592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D4D478-6B70-304E-AC09-D9766253F9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5" b="96000" l="8389" r="96689">
                        <a14:foregroundMark x1="8609" y1="47308" x2="221" y2="40846"/>
                        <a14:foregroundMark x1="221" y1="40846" x2="11258" y2="46615"/>
                        <a14:foregroundMark x1="11258" y1="46615" x2="8609" y2="41923"/>
                        <a14:foregroundMark x1="60486" y1="90077" x2="71302" y2="96000"/>
                        <a14:foregroundMark x1="71302" y1="96000" x2="67108" y2="89077"/>
                        <a14:foregroundMark x1="67108" y1="89077" x2="69757" y2="96000"/>
                        <a14:foregroundMark x1="69757" y1="96000" x2="68433" y2="92846"/>
                        <a14:foregroundMark x1="87196" y1="50077" x2="96247" y2="56846"/>
                        <a14:foregroundMark x1="96247" y1="56846" x2="86093" y2="50769"/>
                        <a14:foregroundMark x1="86093" y1="50769" x2="96909" y2="56615"/>
                        <a14:foregroundMark x1="96909" y1="56615" x2="93157" y2="58231"/>
                        <a14:foregroundMark x1="28256" y1="846" x2="33333" y2="7846"/>
                        <a14:foregroundMark x1="33333" y1="7846" x2="27152" y2="923"/>
                        <a14:foregroundMark x1="27152" y1="923" x2="38190" y2="7154"/>
                        <a14:foregroundMark x1="38190" y1="7154" x2="34658" y2="6000"/>
                        <a14:foregroundMark x1="31347" y1="3231" x2="28256" y2="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6398" flipH="1">
            <a:off x="3263210" y="2666958"/>
            <a:ext cx="327361" cy="8690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352D3C8-2E1A-714D-9C38-3FAA83E3DD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5" b="96000" l="8389" r="96689">
                        <a14:foregroundMark x1="8609" y1="47308" x2="221" y2="40846"/>
                        <a14:foregroundMark x1="221" y1="40846" x2="11258" y2="46615"/>
                        <a14:foregroundMark x1="11258" y1="46615" x2="8609" y2="41923"/>
                        <a14:foregroundMark x1="60486" y1="90077" x2="71302" y2="96000"/>
                        <a14:foregroundMark x1="71302" y1="96000" x2="67108" y2="89077"/>
                        <a14:foregroundMark x1="67108" y1="89077" x2="69757" y2="96000"/>
                        <a14:foregroundMark x1="69757" y1="96000" x2="68433" y2="92846"/>
                        <a14:foregroundMark x1="87196" y1="50077" x2="96247" y2="56846"/>
                        <a14:foregroundMark x1="96247" y1="56846" x2="86093" y2="50769"/>
                        <a14:foregroundMark x1="86093" y1="50769" x2="96909" y2="56615"/>
                        <a14:foregroundMark x1="96909" y1="56615" x2="93157" y2="58231"/>
                        <a14:foregroundMark x1="28256" y1="846" x2="33333" y2="7846"/>
                        <a14:foregroundMark x1="33333" y1="7846" x2="27152" y2="923"/>
                        <a14:foregroundMark x1="27152" y1="923" x2="38190" y2="7154"/>
                        <a14:foregroundMark x1="38190" y1="7154" x2="34658" y2="6000"/>
                        <a14:foregroundMark x1="31347" y1="3231" x2="28256" y2="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6398" flipH="1">
            <a:off x="6739132" y="2438710"/>
            <a:ext cx="327361" cy="86902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B7F2D1-2815-7643-BBAD-69010E476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15" b="96000" l="8389" r="96689">
                        <a14:foregroundMark x1="8609" y1="47308" x2="221" y2="40846"/>
                        <a14:foregroundMark x1="221" y1="40846" x2="11258" y2="46615"/>
                        <a14:foregroundMark x1="11258" y1="46615" x2="8609" y2="41923"/>
                        <a14:foregroundMark x1="60486" y1="90077" x2="71302" y2="96000"/>
                        <a14:foregroundMark x1="71302" y1="96000" x2="67108" y2="89077"/>
                        <a14:foregroundMark x1="67108" y1="89077" x2="69757" y2="96000"/>
                        <a14:foregroundMark x1="69757" y1="96000" x2="68433" y2="92846"/>
                        <a14:foregroundMark x1="87196" y1="50077" x2="96247" y2="56846"/>
                        <a14:foregroundMark x1="96247" y1="56846" x2="86093" y2="50769"/>
                        <a14:foregroundMark x1="86093" y1="50769" x2="96909" y2="56615"/>
                        <a14:foregroundMark x1="96909" y1="56615" x2="93157" y2="58231"/>
                        <a14:foregroundMark x1="28256" y1="846" x2="33333" y2="7846"/>
                        <a14:foregroundMark x1="33333" y1="7846" x2="27152" y2="923"/>
                        <a14:foregroundMark x1="27152" y1="923" x2="38190" y2="7154"/>
                        <a14:foregroundMark x1="38190" y1="7154" x2="34658" y2="6000"/>
                        <a14:foregroundMark x1="31347" y1="3231" x2="28256" y2="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6398" flipH="1">
            <a:off x="8079868" y="2654104"/>
            <a:ext cx="360097" cy="95592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2D82F69-D11A-CF4F-A044-5734C1F5F8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15" b="96000" l="8389" r="96689">
                        <a14:foregroundMark x1="8609" y1="47308" x2="221" y2="40846"/>
                        <a14:foregroundMark x1="221" y1="40846" x2="11258" y2="46615"/>
                        <a14:foregroundMark x1="11258" y1="46615" x2="8609" y2="41923"/>
                        <a14:foregroundMark x1="60486" y1="90077" x2="71302" y2="96000"/>
                        <a14:foregroundMark x1="71302" y1="96000" x2="67108" y2="89077"/>
                        <a14:foregroundMark x1="67108" y1="89077" x2="69757" y2="96000"/>
                        <a14:foregroundMark x1="69757" y1="96000" x2="68433" y2="92846"/>
                        <a14:foregroundMark x1="87196" y1="50077" x2="96247" y2="56846"/>
                        <a14:foregroundMark x1="96247" y1="56846" x2="86093" y2="50769"/>
                        <a14:foregroundMark x1="86093" y1="50769" x2="96909" y2="56615"/>
                        <a14:foregroundMark x1="96909" y1="56615" x2="93157" y2="58231"/>
                        <a14:foregroundMark x1="28256" y1="846" x2="33333" y2="7846"/>
                        <a14:foregroundMark x1="33333" y1="7846" x2="27152" y2="923"/>
                        <a14:foregroundMark x1="27152" y1="923" x2="38190" y2="7154"/>
                        <a14:foregroundMark x1="38190" y1="7154" x2="34658" y2="6000"/>
                        <a14:foregroundMark x1="31347" y1="3231" x2="28256" y2="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66398" flipH="1">
            <a:off x="8687019" y="2129071"/>
            <a:ext cx="327361" cy="869026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05787C3-D6FD-5C47-AAE0-5A600741F28B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61C2-5848-8642-AE23-E90316DB3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F9967F-2C8F-3444-854F-6829174CC567}"/>
              </a:ext>
            </a:extLst>
          </p:cNvPr>
          <p:cNvSpPr txBox="1"/>
          <p:nvPr/>
        </p:nvSpPr>
        <p:spPr>
          <a:xfrm>
            <a:off x="6493836" y="5112729"/>
            <a:ext cx="2146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[Pi&amp;Khan11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o-KR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Akdeniz&amp;Rappaport14]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D7EBA-E68E-F24D-ABE6-5E02B53E3527}"/>
              </a:ext>
            </a:extLst>
          </p:cNvPr>
          <p:cNvSpPr/>
          <p:nvPr/>
        </p:nvSpPr>
        <p:spPr>
          <a:xfrm>
            <a:off x="7670333" y="903415"/>
            <a:ext cx="8643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[Andrews14]</a:t>
            </a: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F76C5-6322-8B4D-9CA0-041AD4AE7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4" name="Picture 73">
            <a:hlinkClick r:id="rId29" action="ppaction://hlinksldjump"/>
            <a:extLst>
              <a:ext uri="{FF2B5EF4-FFF2-40B4-BE49-F238E27FC236}">
                <a16:creationId xmlns:a16="http://schemas.microsoft.com/office/drawing/2014/main" id="{7A2EB9E0-744C-B24F-BE0C-BD2DDB3E27C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2168B25-3FAE-7041-9DB2-8E409E7892D9}"/>
              </a:ext>
            </a:extLst>
          </p:cNvPr>
          <p:cNvGrpSpPr/>
          <p:nvPr/>
        </p:nvGrpSpPr>
        <p:grpSpPr>
          <a:xfrm>
            <a:off x="1507522" y="3254923"/>
            <a:ext cx="9436468" cy="3125426"/>
            <a:chOff x="1507522" y="3254923"/>
            <a:chExt cx="9436468" cy="312542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1636773-7D16-8B49-B8B6-EC8063B1EC17}"/>
                </a:ext>
              </a:extLst>
            </p:cNvPr>
            <p:cNvGrpSpPr/>
            <p:nvPr/>
          </p:nvGrpSpPr>
          <p:grpSpPr>
            <a:xfrm>
              <a:off x="1774532" y="3322985"/>
              <a:ext cx="9169458" cy="3043115"/>
              <a:chOff x="1774532" y="3322985"/>
              <a:chExt cx="9169458" cy="30431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1BCFEFE-9A3B-B943-86FE-0987C44A7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5497" y="3473868"/>
                <a:ext cx="3790496" cy="2842872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3FDD41E-F76E-2542-A106-5D0193E7172F}"/>
                  </a:ext>
                </a:extLst>
              </p:cNvPr>
              <p:cNvGrpSpPr/>
              <p:nvPr/>
            </p:nvGrpSpPr>
            <p:grpSpPr>
              <a:xfrm>
                <a:off x="1774532" y="3322985"/>
                <a:ext cx="3913896" cy="3043115"/>
                <a:chOff x="910934" y="2600098"/>
                <a:chExt cx="4735813" cy="3682168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7CBB442-3010-0C4C-9ABD-1916AEF76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934" y="2733765"/>
                  <a:ext cx="4731334" cy="3548501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451B7F6-7494-A04A-8F3A-3D685AA62993}"/>
                    </a:ext>
                  </a:extLst>
                </p:cNvPr>
                <p:cNvSpPr/>
                <p:nvPr/>
              </p:nvSpPr>
              <p:spPr>
                <a:xfrm>
                  <a:off x="3365809" y="2997603"/>
                  <a:ext cx="1819507" cy="2801567"/>
                </a:xfrm>
                <a:prstGeom prst="rect">
                  <a:avLst/>
                </a:prstGeom>
                <a:solidFill>
                  <a:srgbClr val="C00000">
                    <a:alpha val="1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4DFAA9A-0DE8-F04D-A567-3415B93EBF26}"/>
                    </a:ext>
                  </a:extLst>
                </p:cNvPr>
                <p:cNvSpPr txBox="1"/>
                <p:nvPr/>
              </p:nvSpPr>
              <p:spPr>
                <a:xfrm>
                  <a:off x="1507309" y="3034242"/>
                  <a:ext cx="1474509" cy="782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128 Rx antennas</a:t>
                  </a:r>
                </a:p>
                <a:p>
                  <a:r>
                    <a:rPr lang="en-US" sz="12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16 RF chains</a:t>
                  </a:r>
                </a:p>
                <a:p>
                  <a:r>
                    <a:rPr lang="en-US" sz="12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8 users</a:t>
                  </a: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1FACCDE-BAC1-1F42-94A8-C2395043C94F}"/>
                    </a:ext>
                  </a:extLst>
                </p:cNvPr>
                <p:cNvSpPr/>
                <p:nvPr/>
              </p:nvSpPr>
              <p:spPr>
                <a:xfrm>
                  <a:off x="1551913" y="5619626"/>
                  <a:ext cx="1780443" cy="257602"/>
                </a:xfrm>
                <a:prstGeom prst="ellipse">
                  <a:avLst/>
                </a:prstGeom>
                <a:solidFill>
                  <a:srgbClr val="00B050">
                    <a:alpha val="15000"/>
                  </a:srgbClr>
                </a:solidFill>
                <a:ln>
                  <a:solidFill>
                    <a:srgbClr val="00905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0F3077-7862-2D47-ACF3-85EA8618B33C}"/>
                    </a:ext>
                  </a:extLst>
                </p:cNvPr>
                <p:cNvSpPr txBox="1"/>
                <p:nvPr/>
              </p:nvSpPr>
              <p:spPr>
                <a:xfrm>
                  <a:off x="1098786" y="2600098"/>
                  <a:ext cx="4547961" cy="7075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sz="1600" dirty="0"/>
                    <a:t>Fig. 9: Signal power on each RF chain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2BD0CA9-3A34-C448-BD3E-797F3B01B18F}"/>
                    </a:ext>
                  </a:extLst>
                </p:cNvPr>
                <p:cNvSpPr txBox="1"/>
                <p:nvPr/>
              </p:nvSpPr>
              <p:spPr>
                <a:xfrm>
                  <a:off x="1692571" y="5359231"/>
                  <a:ext cx="1606405" cy="3351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9051"/>
                      </a:solidFill>
                    </a:rPr>
                    <a:t>noise components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099CF8C-0F60-154B-AA17-F84E7C8FD041}"/>
                    </a:ext>
                  </a:extLst>
                </p:cNvPr>
                <p:cNvSpPr txBox="1"/>
                <p:nvPr/>
              </p:nvSpPr>
              <p:spPr>
                <a:xfrm>
                  <a:off x="3479696" y="3882294"/>
                  <a:ext cx="1303977" cy="3351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C00000"/>
                      </a:solidFill>
                    </a:rPr>
                    <a:t>desired signals</a:t>
                  </a:r>
                </a:p>
              </p:txBody>
            </p:sp>
          </p:grp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6B07C85D-092C-CF4C-8DFD-EFB1FE6B94E8}"/>
                  </a:ext>
                </a:extLst>
              </p:cNvPr>
              <p:cNvSpPr txBox="1"/>
              <p:nvPr/>
            </p:nvSpPr>
            <p:spPr>
              <a:xfrm>
                <a:off x="7185344" y="3351329"/>
                <a:ext cx="3758646" cy="5847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600" dirty="0"/>
                  <a:t>Fig. 10: Mutual information vs. SNR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D1A1E2B-153A-734A-99A5-181BED818C9B}"/>
                  </a:ext>
                </a:extLst>
              </p:cNvPr>
              <p:cNvSpPr/>
              <p:nvPr/>
            </p:nvSpPr>
            <p:spPr>
              <a:xfrm>
                <a:off x="7900686" y="3779876"/>
                <a:ext cx="1156061" cy="4691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970854C-24BB-BA45-BE3A-A0F1F17A4C0A}"/>
                  </a:ext>
                </a:extLst>
              </p:cNvPr>
              <p:cNvSpPr/>
              <p:nvPr/>
            </p:nvSpPr>
            <p:spPr>
              <a:xfrm>
                <a:off x="7829373" y="3948184"/>
                <a:ext cx="1098890" cy="20005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800" dirty="0"/>
                  <a:t>SVD analog combining</a:t>
                </a: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3E3F6E31-CC5C-9C48-82B3-D1F2CB12DD68}"/>
                  </a:ext>
                </a:extLst>
              </p:cNvPr>
              <p:cNvSpPr/>
              <p:nvPr/>
            </p:nvSpPr>
            <p:spPr>
              <a:xfrm>
                <a:off x="7742801" y="4069989"/>
                <a:ext cx="1098890" cy="20005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800" dirty="0"/>
                  <a:t>SVD </a:t>
                </a:r>
                <a:r>
                  <a:rPr lang="en-US" sz="800"/>
                  <a:t>upper bound</a:t>
                </a:r>
                <a:endParaRPr lang="en-US" sz="800" dirty="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BC9CDC5-AF10-1B44-BF60-90F9BDFE8BA8}"/>
                  </a:ext>
                </a:extLst>
              </p:cNvPr>
              <p:cNvSpPr/>
              <p:nvPr/>
            </p:nvSpPr>
            <p:spPr>
              <a:xfrm>
                <a:off x="7927961" y="3720749"/>
                <a:ext cx="1098890" cy="20005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800" dirty="0"/>
                  <a:t>Proposed analog combining</a:t>
                </a: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F37D2B5-DB34-9C4F-981B-23032FBF6F97}"/>
                  </a:ext>
                </a:extLst>
              </p:cNvPr>
              <p:cNvSpPr/>
              <p:nvPr/>
            </p:nvSpPr>
            <p:spPr>
              <a:xfrm>
                <a:off x="7896398" y="3827146"/>
                <a:ext cx="1098890" cy="20005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800" dirty="0"/>
                  <a:t>Optimal analog combining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2276A91-4A57-374D-8AF9-B87FE9CBB3B6}"/>
                  </a:ext>
                </a:extLst>
              </p:cNvPr>
              <p:cNvSpPr/>
              <p:nvPr/>
            </p:nvSpPr>
            <p:spPr>
              <a:xfrm>
                <a:off x="9153993" y="4146824"/>
                <a:ext cx="128486" cy="20005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667F27C4-7925-FE47-B6D7-9A721E9BF9A3}"/>
                  </a:ext>
                </a:extLst>
              </p:cNvPr>
              <p:cNvSpPr/>
              <p:nvPr/>
            </p:nvSpPr>
            <p:spPr>
              <a:xfrm>
                <a:off x="9153993" y="5595140"/>
                <a:ext cx="128486" cy="200055"/>
              </a:xfrm>
              <a:prstGeom prst="ellipse">
                <a:avLst/>
              </a:prstGeom>
              <a:noFill/>
              <a:ln>
                <a:solidFill>
                  <a:srgbClr val="00905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E413286-8EA1-D64F-9B06-F65DA7ABF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1981" y="3920804"/>
                <a:ext cx="282871" cy="25419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6C4916-D5B8-A047-AFA9-682EB5B2802C}"/>
                  </a:ext>
                </a:extLst>
              </p:cNvPr>
              <p:cNvSpPr/>
              <p:nvPr/>
            </p:nvSpPr>
            <p:spPr>
              <a:xfrm>
                <a:off x="9477037" y="3684974"/>
                <a:ext cx="77713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proposed</a:t>
                </a:r>
              </a:p>
            </p:txBody>
          </p:sp>
          <p:cxnSp>
            <p:nvCxnSpPr>
              <p:cNvPr id="289" name="Straight Arrow Connector 288">
                <a:extLst>
                  <a:ext uri="{FF2B5EF4-FFF2-40B4-BE49-F238E27FC236}">
                    <a16:creationId xmlns:a16="http://schemas.microsoft.com/office/drawing/2014/main" id="{1DC11A89-F5DC-E44F-A42E-E827BA43B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5608" y="5320691"/>
                <a:ext cx="244206" cy="262206"/>
              </a:xfrm>
              <a:prstGeom prst="straightConnector1">
                <a:avLst/>
              </a:prstGeom>
              <a:ln w="12700">
                <a:solidFill>
                  <a:srgbClr val="00905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062E99BA-68B6-614E-B21A-A6AC8CD4D3F5}"/>
                  </a:ext>
                </a:extLst>
              </p:cNvPr>
              <p:cNvSpPr/>
              <p:nvPr/>
            </p:nvSpPr>
            <p:spPr>
              <a:xfrm>
                <a:off x="8614611" y="5116145"/>
                <a:ext cx="4635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9051"/>
                    </a:solidFill>
                  </a:rPr>
                  <a:t>SVD</a:t>
                </a:r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30A4FAF-10DF-B146-97E4-7B1196CFCDB6}"/>
                  </a:ext>
                </a:extLst>
              </p:cNvPr>
              <p:cNvSpPr/>
              <p:nvPr/>
            </p:nvSpPr>
            <p:spPr>
              <a:xfrm>
                <a:off x="9748218" y="4839145"/>
                <a:ext cx="463588" cy="27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9C3773F9-7357-194A-BDC5-8A68AF297717}"/>
                  </a:ext>
                </a:extLst>
              </p:cNvPr>
              <p:cNvSpPr/>
              <p:nvPr/>
            </p:nvSpPr>
            <p:spPr>
              <a:xfrm>
                <a:off x="9684445" y="4809171"/>
                <a:ext cx="64312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large gap</a:t>
                </a:r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0446E04-FCBB-734F-87B1-3A00CD97661D}"/>
                </a:ext>
              </a:extLst>
            </p:cNvPr>
            <p:cNvSpPr/>
            <p:nvPr/>
          </p:nvSpPr>
          <p:spPr>
            <a:xfrm>
              <a:off x="1507522" y="3254923"/>
              <a:ext cx="9436468" cy="31254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50542" y="774286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Optimal analog combiner design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00D3E5-CE19-4A41-9EAC-5CBCCFE570CB}"/>
              </a:ext>
            </a:extLst>
          </p:cNvPr>
          <p:cNvSpPr txBox="1"/>
          <p:nvPr/>
        </p:nvSpPr>
        <p:spPr>
          <a:xfrm>
            <a:off x="861453" y="1135104"/>
            <a:ext cx="483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If feasible,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SVD* analog combiner </a:t>
            </a:r>
            <a:r>
              <a:rPr lang="en-US" dirty="0"/>
              <a:t>optimal?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26030-066C-9E41-A09B-E75D75CCC5B7}"/>
              </a:ext>
            </a:extLst>
          </p:cNvPr>
          <p:cNvSpPr txBox="1"/>
          <p:nvPr/>
        </p:nvSpPr>
        <p:spPr>
          <a:xfrm>
            <a:off x="-10819" y="6336650"/>
            <a:ext cx="2391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*SVD: singular value decomposition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CFEC53-28AA-AD4B-A545-9B5ACA119C3D}"/>
              </a:ext>
            </a:extLst>
          </p:cNvPr>
          <p:cNvGrpSpPr/>
          <p:nvPr/>
        </p:nvGrpSpPr>
        <p:grpSpPr>
          <a:xfrm>
            <a:off x="1302702" y="1065372"/>
            <a:ext cx="8977552" cy="1232584"/>
            <a:chOff x="518490" y="1124539"/>
            <a:chExt cx="9875314" cy="13558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50EFA0-6D27-DE47-9FBE-91C0BCCEE894}"/>
                </a:ext>
              </a:extLst>
            </p:cNvPr>
            <p:cNvSpPr txBox="1"/>
            <p:nvPr/>
          </p:nvSpPr>
          <p:spPr>
            <a:xfrm>
              <a:off x="518490" y="1570856"/>
              <a:ext cx="4120985" cy="710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In perfect quantization system:  </a:t>
              </a:r>
              <a:r>
                <a:rPr lang="en-US" dirty="0">
                  <a:solidFill>
                    <a:srgbClr val="C00000"/>
                  </a:solidFill>
                </a:rPr>
                <a:t>Yes! </a:t>
              </a:r>
            </a:p>
            <a:p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4F3B402-5B43-214A-ABF6-EF45858A7EB8}"/>
                </a:ext>
              </a:extLst>
            </p:cNvPr>
            <p:cNvGrpSpPr/>
            <p:nvPr/>
          </p:nvGrpSpPr>
          <p:grpSpPr>
            <a:xfrm>
              <a:off x="9356623" y="1124539"/>
              <a:ext cx="1037181" cy="1355842"/>
              <a:chOff x="9212809" y="740872"/>
              <a:chExt cx="942892" cy="123258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C9DFF14-C45B-6E41-AE1D-224386D24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2809" y="1769570"/>
                <a:ext cx="236986" cy="166968"/>
              </a:xfrm>
              <a:prstGeom prst="rect">
                <a:avLst/>
              </a:prstGeom>
            </p:spPr>
          </p:pic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2471FB8C-F940-614C-90C7-B25631B4AF7D}"/>
                  </a:ext>
                </a:extLst>
              </p:cNvPr>
              <p:cNvSpPr/>
              <p:nvPr/>
            </p:nvSpPr>
            <p:spPr>
              <a:xfrm>
                <a:off x="9466480" y="1068003"/>
                <a:ext cx="509295" cy="905455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/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4607D6D0-F98B-A648-8A1B-28984632294A}"/>
                  </a:ext>
                </a:extLst>
              </p:cNvPr>
              <p:cNvSpPr txBox="1"/>
              <p:nvPr/>
            </p:nvSpPr>
            <p:spPr>
              <a:xfrm>
                <a:off x="9286551" y="740872"/>
                <a:ext cx="8691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</a:rPr>
                  <a:t>large gain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A27872-8E23-CC4D-82AC-BAB700F043FA}"/>
                </a:ext>
              </a:extLst>
            </p:cNvPr>
            <p:cNvSpPr txBox="1"/>
            <p:nvPr/>
          </p:nvSpPr>
          <p:spPr>
            <a:xfrm>
              <a:off x="743792" y="1899177"/>
              <a:ext cx="7110561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collects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all of the channel gains </a:t>
              </a:r>
              <a:r>
                <a:rPr lang="en-US" dirty="0"/>
                <a:t>onto reduced number of RF chains</a:t>
              </a: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0365C93C-9E2E-A94D-9A02-6FC9DE547A10}"/>
              </a:ext>
            </a:extLst>
          </p:cNvPr>
          <p:cNvSpPr txBox="1"/>
          <p:nvPr/>
        </p:nvSpPr>
        <p:spPr>
          <a:xfrm>
            <a:off x="7930434" y="1566766"/>
            <a:ext cx="184731" cy="2616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sz="1200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E096B26-A4EA-9345-A11B-842A70DF4025}"/>
              </a:ext>
            </a:extLst>
          </p:cNvPr>
          <p:cNvSpPr txBox="1"/>
          <p:nvPr/>
        </p:nvSpPr>
        <p:spPr>
          <a:xfrm rot="5400000">
            <a:off x="7918083" y="1803968"/>
            <a:ext cx="49244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ko-KR" sz="2800" dirty="0"/>
              <a:t>…</a:t>
            </a:r>
            <a:endParaRPr lang="en-US" sz="2800" dirty="0"/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7FCDEFD3-6C2C-CC4A-AE80-8927D36B527C}"/>
              </a:ext>
            </a:extLst>
          </p:cNvPr>
          <p:cNvSpPr/>
          <p:nvPr/>
        </p:nvSpPr>
        <p:spPr>
          <a:xfrm>
            <a:off x="8321996" y="1126561"/>
            <a:ext cx="903951" cy="1842495"/>
          </a:xfrm>
          <a:prstGeom prst="roundRect">
            <a:avLst>
              <a:gd name="adj" fmla="val 11059"/>
            </a:avLst>
          </a:prstGeom>
          <a:solidFill>
            <a:schemeClr val="accent1">
              <a:lumMod val="20000"/>
              <a:lumOff val="80000"/>
              <a:alpha val="23000"/>
            </a:schemeClr>
          </a:solidFill>
          <a:ln w="1905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>
              <a:solidFill>
                <a:srgbClr val="002060"/>
              </a:solidFill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50A5475-297E-DF4F-B349-E4BCC115865F}"/>
              </a:ext>
            </a:extLst>
          </p:cNvPr>
          <p:cNvCxnSpPr/>
          <p:nvPr/>
        </p:nvCxnSpPr>
        <p:spPr>
          <a:xfrm>
            <a:off x="9215887" y="1586694"/>
            <a:ext cx="394159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CF5760C-3131-594E-B1CB-268AB03266F6}"/>
              </a:ext>
            </a:extLst>
          </p:cNvPr>
          <p:cNvCxnSpPr/>
          <p:nvPr/>
        </p:nvCxnSpPr>
        <p:spPr>
          <a:xfrm>
            <a:off x="9218551" y="2553108"/>
            <a:ext cx="394159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riangle 202">
            <a:extLst>
              <a:ext uri="{FF2B5EF4-FFF2-40B4-BE49-F238E27FC236}">
                <a16:creationId xmlns:a16="http://schemas.microsoft.com/office/drawing/2014/main" id="{5EDA6647-F7AC-C048-A246-5FD7428594A1}"/>
              </a:ext>
            </a:extLst>
          </p:cNvPr>
          <p:cNvSpPr/>
          <p:nvPr/>
        </p:nvSpPr>
        <p:spPr>
          <a:xfrm rot="10800000">
            <a:off x="7905912" y="1178892"/>
            <a:ext cx="166375" cy="124304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6" name="Elbow Connector 205">
            <a:extLst>
              <a:ext uri="{FF2B5EF4-FFF2-40B4-BE49-F238E27FC236}">
                <a16:creationId xmlns:a16="http://schemas.microsoft.com/office/drawing/2014/main" id="{11CDB00A-6D32-CE48-A134-722DAD7A459B}"/>
              </a:ext>
            </a:extLst>
          </p:cNvPr>
          <p:cNvCxnSpPr>
            <a:cxnSpLocks/>
          </p:cNvCxnSpPr>
          <p:nvPr/>
        </p:nvCxnSpPr>
        <p:spPr>
          <a:xfrm rot="10800000">
            <a:off x="7984018" y="1294275"/>
            <a:ext cx="352825" cy="71951"/>
          </a:xfrm>
          <a:prstGeom prst="bentConnector2">
            <a:avLst/>
          </a:pr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riangle 213">
            <a:extLst>
              <a:ext uri="{FF2B5EF4-FFF2-40B4-BE49-F238E27FC236}">
                <a16:creationId xmlns:a16="http://schemas.microsoft.com/office/drawing/2014/main" id="{9F5D829A-4065-FF43-808E-5BF148F09806}"/>
              </a:ext>
            </a:extLst>
          </p:cNvPr>
          <p:cNvSpPr/>
          <p:nvPr/>
        </p:nvSpPr>
        <p:spPr>
          <a:xfrm rot="10800000">
            <a:off x="7917999" y="1417417"/>
            <a:ext cx="151250" cy="124304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15" name="Elbow Connector 214">
            <a:extLst>
              <a:ext uri="{FF2B5EF4-FFF2-40B4-BE49-F238E27FC236}">
                <a16:creationId xmlns:a16="http://schemas.microsoft.com/office/drawing/2014/main" id="{D0DF43B5-FABB-4049-A201-DB00F1D961C3}"/>
              </a:ext>
            </a:extLst>
          </p:cNvPr>
          <p:cNvCxnSpPr>
            <a:cxnSpLocks/>
          </p:cNvCxnSpPr>
          <p:nvPr/>
        </p:nvCxnSpPr>
        <p:spPr>
          <a:xfrm rot="10800000">
            <a:off x="7989549" y="1532390"/>
            <a:ext cx="346001" cy="80971"/>
          </a:xfrm>
          <a:prstGeom prst="bentConnector2">
            <a:avLst/>
          </a:pr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riangle 215">
            <a:extLst>
              <a:ext uri="{FF2B5EF4-FFF2-40B4-BE49-F238E27FC236}">
                <a16:creationId xmlns:a16="http://schemas.microsoft.com/office/drawing/2014/main" id="{37D48606-0D1A-174D-B1B1-A8F1D83C6150}"/>
              </a:ext>
            </a:extLst>
          </p:cNvPr>
          <p:cNvSpPr/>
          <p:nvPr/>
        </p:nvSpPr>
        <p:spPr>
          <a:xfrm rot="10800000">
            <a:off x="7888561" y="2572945"/>
            <a:ext cx="151250" cy="124304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17" name="Elbow Connector 216">
            <a:extLst>
              <a:ext uri="{FF2B5EF4-FFF2-40B4-BE49-F238E27FC236}">
                <a16:creationId xmlns:a16="http://schemas.microsoft.com/office/drawing/2014/main" id="{0058DD14-153A-0144-8E43-3355389C6581}"/>
              </a:ext>
            </a:extLst>
          </p:cNvPr>
          <p:cNvCxnSpPr>
            <a:cxnSpLocks/>
          </p:cNvCxnSpPr>
          <p:nvPr/>
        </p:nvCxnSpPr>
        <p:spPr>
          <a:xfrm rot="10800000">
            <a:off x="7959937" y="2688648"/>
            <a:ext cx="358179" cy="64918"/>
          </a:xfrm>
          <a:prstGeom prst="bentConnector2">
            <a:avLst/>
          </a:prstGeom>
          <a:noFill/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217">
            <a:extLst>
              <a:ext uri="{FF2B5EF4-FFF2-40B4-BE49-F238E27FC236}">
                <a16:creationId xmlns:a16="http://schemas.microsoft.com/office/drawing/2014/main" id="{4F34A63A-F973-0448-A759-A0396D463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236" y="2277402"/>
            <a:ext cx="248835" cy="166969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BF2324D9-A511-4F43-961C-890D27F2F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343" y="2831066"/>
            <a:ext cx="323162" cy="137990"/>
          </a:xfrm>
          <a:prstGeom prst="rect">
            <a:avLst/>
          </a:prstGeom>
        </p:spPr>
      </p:pic>
      <p:sp>
        <p:nvSpPr>
          <p:cNvPr id="220" name="Rounded Rectangle 219">
            <a:extLst>
              <a:ext uri="{FF2B5EF4-FFF2-40B4-BE49-F238E27FC236}">
                <a16:creationId xmlns:a16="http://schemas.microsoft.com/office/drawing/2014/main" id="{CFD3EAC3-C22A-C847-8753-D66BFB50F4FB}"/>
              </a:ext>
            </a:extLst>
          </p:cNvPr>
          <p:cNvSpPr/>
          <p:nvPr/>
        </p:nvSpPr>
        <p:spPr>
          <a:xfrm>
            <a:off x="9612567" y="1434589"/>
            <a:ext cx="472041" cy="29048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RF chain</a:t>
            </a:r>
          </a:p>
        </p:txBody>
      </p:sp>
      <p:sp>
        <p:nvSpPr>
          <p:cNvPr id="221" name="Rounded Rectangle 220">
            <a:extLst>
              <a:ext uri="{FF2B5EF4-FFF2-40B4-BE49-F238E27FC236}">
                <a16:creationId xmlns:a16="http://schemas.microsoft.com/office/drawing/2014/main" id="{738AEF69-2F62-364C-BF14-A275C72BF9A8}"/>
              </a:ext>
            </a:extLst>
          </p:cNvPr>
          <p:cNvSpPr/>
          <p:nvPr/>
        </p:nvSpPr>
        <p:spPr>
          <a:xfrm>
            <a:off x="9615231" y="2430299"/>
            <a:ext cx="472041" cy="29048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RF chain</a:t>
            </a:r>
          </a:p>
        </p:txBody>
      </p:sp>
      <p:sp>
        <p:nvSpPr>
          <p:cNvPr id="222" name="Rounded Rectangle 221">
            <a:extLst>
              <a:ext uri="{FF2B5EF4-FFF2-40B4-BE49-F238E27FC236}">
                <a16:creationId xmlns:a16="http://schemas.microsoft.com/office/drawing/2014/main" id="{22B9BE11-4366-E045-89D3-CC0BEF64A33E}"/>
              </a:ext>
            </a:extLst>
          </p:cNvPr>
          <p:cNvSpPr/>
          <p:nvPr/>
        </p:nvSpPr>
        <p:spPr>
          <a:xfrm>
            <a:off x="9612641" y="1727564"/>
            <a:ext cx="472041" cy="29048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RF chain</a:t>
            </a:r>
          </a:p>
        </p:txBody>
      </p: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08CEBB27-1F8A-D349-8650-D6E9F0C1E075}"/>
              </a:ext>
            </a:extLst>
          </p:cNvPr>
          <p:cNvCxnSpPr/>
          <p:nvPr/>
        </p:nvCxnSpPr>
        <p:spPr>
          <a:xfrm>
            <a:off x="9219965" y="1862796"/>
            <a:ext cx="39416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3CE615C9-AF61-CF4D-8FA5-6EDC69FAB883}"/>
              </a:ext>
            </a:extLst>
          </p:cNvPr>
          <p:cNvSpPr txBox="1"/>
          <p:nvPr/>
        </p:nvSpPr>
        <p:spPr>
          <a:xfrm rot="16200000">
            <a:off x="9659342" y="2014068"/>
            <a:ext cx="358303" cy="4634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07D519E-89C8-CE49-BCA0-5B4431375DE7}"/>
              </a:ext>
            </a:extLst>
          </p:cNvPr>
          <p:cNvSpPr txBox="1"/>
          <p:nvPr/>
        </p:nvSpPr>
        <p:spPr>
          <a:xfrm>
            <a:off x="8335218" y="1566656"/>
            <a:ext cx="877166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SVD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combiner</a:t>
            </a:r>
          </a:p>
        </p:txBody>
      </p:sp>
      <p:pic>
        <p:nvPicPr>
          <p:cNvPr id="226" name="Picture 225">
            <a:extLst>
              <a:ext uri="{FF2B5EF4-FFF2-40B4-BE49-F238E27FC236}">
                <a16:creationId xmlns:a16="http://schemas.microsoft.com/office/drawing/2014/main" id="{11FAF9B8-855D-9A42-A9F5-860CE81E9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737" y="2168366"/>
            <a:ext cx="479123" cy="169783"/>
          </a:xfrm>
          <a:prstGeom prst="rect">
            <a:avLst/>
          </a:prstGeom>
          <a:noFill/>
        </p:spPr>
      </p:pic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592F5479-4914-4647-9B8F-2863D25CBEFC}"/>
              </a:ext>
            </a:extLst>
          </p:cNvPr>
          <p:cNvCxnSpPr>
            <a:cxnSpLocks/>
          </p:cNvCxnSpPr>
          <p:nvPr/>
        </p:nvCxnSpPr>
        <p:spPr>
          <a:xfrm>
            <a:off x="10085097" y="1581200"/>
            <a:ext cx="267828" cy="89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4BDD116F-E440-6744-8124-74E46597D7CE}"/>
              </a:ext>
            </a:extLst>
          </p:cNvPr>
          <p:cNvCxnSpPr>
            <a:cxnSpLocks/>
          </p:cNvCxnSpPr>
          <p:nvPr/>
        </p:nvCxnSpPr>
        <p:spPr>
          <a:xfrm>
            <a:off x="10083500" y="2549010"/>
            <a:ext cx="2737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E16552F1-9578-3F40-B914-862F9680D945}"/>
              </a:ext>
            </a:extLst>
          </p:cNvPr>
          <p:cNvCxnSpPr>
            <a:stCxn id="237" idx="1"/>
          </p:cNvCxnSpPr>
          <p:nvPr/>
        </p:nvCxnSpPr>
        <p:spPr>
          <a:xfrm>
            <a:off x="10712175" y="1617913"/>
            <a:ext cx="124029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E5334CD4-B992-AA44-AC6E-62CC69661776}"/>
              </a:ext>
            </a:extLst>
          </p:cNvPr>
          <p:cNvCxnSpPr>
            <a:cxnSpLocks/>
          </p:cNvCxnSpPr>
          <p:nvPr/>
        </p:nvCxnSpPr>
        <p:spPr>
          <a:xfrm flipV="1">
            <a:off x="10092541" y="1871752"/>
            <a:ext cx="242307" cy="255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FF0F4424-7CD3-934A-A5F4-CCBA2932B1B5}"/>
              </a:ext>
            </a:extLst>
          </p:cNvPr>
          <p:cNvCxnSpPr>
            <a:stCxn id="242" idx="1"/>
          </p:cNvCxnSpPr>
          <p:nvPr/>
        </p:nvCxnSpPr>
        <p:spPr>
          <a:xfrm>
            <a:off x="10700906" y="1912208"/>
            <a:ext cx="142092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D0CA23B-C6D8-D74E-84A3-05A2F5435622}"/>
              </a:ext>
            </a:extLst>
          </p:cNvPr>
          <p:cNvCxnSpPr>
            <a:stCxn id="245" idx="1"/>
          </p:cNvCxnSpPr>
          <p:nvPr/>
        </p:nvCxnSpPr>
        <p:spPr>
          <a:xfrm>
            <a:off x="10706635" y="2584210"/>
            <a:ext cx="136076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Pentagon 236">
            <a:extLst>
              <a:ext uri="{FF2B5EF4-FFF2-40B4-BE49-F238E27FC236}">
                <a16:creationId xmlns:a16="http://schemas.microsoft.com/office/drawing/2014/main" id="{0E4F81E7-40F2-0F4B-8EBA-B1C6C7FB79A1}"/>
              </a:ext>
            </a:extLst>
          </p:cNvPr>
          <p:cNvSpPr/>
          <p:nvPr/>
        </p:nvSpPr>
        <p:spPr>
          <a:xfrm flipH="1">
            <a:off x="10376336" y="1492435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238" name="Pentagon 237">
            <a:extLst>
              <a:ext uri="{FF2B5EF4-FFF2-40B4-BE49-F238E27FC236}">
                <a16:creationId xmlns:a16="http://schemas.microsoft.com/office/drawing/2014/main" id="{0BFB82B9-6D30-0C4B-8105-FB92B5E14720}"/>
              </a:ext>
            </a:extLst>
          </p:cNvPr>
          <p:cNvSpPr/>
          <p:nvPr/>
        </p:nvSpPr>
        <p:spPr>
          <a:xfrm flipH="1">
            <a:off x="10360309" y="1455811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CD233AC-0529-904E-B021-E6DA114CEA07}"/>
              </a:ext>
            </a:extLst>
          </p:cNvPr>
          <p:cNvSpPr txBox="1"/>
          <p:nvPr/>
        </p:nvSpPr>
        <p:spPr>
          <a:xfrm>
            <a:off x="10372785" y="1482578"/>
            <a:ext cx="398088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en-US" sz="700" dirty="0"/>
              <a:t>ADC</a:t>
            </a:r>
          </a:p>
        </p:txBody>
      </p:sp>
      <p:sp>
        <p:nvSpPr>
          <p:cNvPr id="242" name="Pentagon 241">
            <a:extLst>
              <a:ext uri="{FF2B5EF4-FFF2-40B4-BE49-F238E27FC236}">
                <a16:creationId xmlns:a16="http://schemas.microsoft.com/office/drawing/2014/main" id="{70964546-89E5-9847-AC4E-E300C98CC2C8}"/>
              </a:ext>
            </a:extLst>
          </p:cNvPr>
          <p:cNvSpPr/>
          <p:nvPr/>
        </p:nvSpPr>
        <p:spPr>
          <a:xfrm flipH="1">
            <a:off x="10365067" y="1786729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243" name="Pentagon 242">
            <a:extLst>
              <a:ext uri="{FF2B5EF4-FFF2-40B4-BE49-F238E27FC236}">
                <a16:creationId xmlns:a16="http://schemas.microsoft.com/office/drawing/2014/main" id="{0500022B-E859-024D-9C96-EA86C2C8A7F2}"/>
              </a:ext>
            </a:extLst>
          </p:cNvPr>
          <p:cNvSpPr/>
          <p:nvPr/>
        </p:nvSpPr>
        <p:spPr>
          <a:xfrm flipH="1">
            <a:off x="10349039" y="1746274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5F1B5304-780E-C74D-865C-167572A1DEAC}"/>
              </a:ext>
            </a:extLst>
          </p:cNvPr>
          <p:cNvSpPr txBox="1"/>
          <p:nvPr/>
        </p:nvSpPr>
        <p:spPr>
          <a:xfrm>
            <a:off x="10384314" y="1787823"/>
            <a:ext cx="381792" cy="18466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en-US" sz="700" dirty="0"/>
              <a:t>ADC</a:t>
            </a:r>
          </a:p>
        </p:txBody>
      </p:sp>
      <p:sp>
        <p:nvSpPr>
          <p:cNvPr id="245" name="Pentagon 244">
            <a:extLst>
              <a:ext uri="{FF2B5EF4-FFF2-40B4-BE49-F238E27FC236}">
                <a16:creationId xmlns:a16="http://schemas.microsoft.com/office/drawing/2014/main" id="{C85CA35E-2266-A546-A8FB-29E558B175A4}"/>
              </a:ext>
            </a:extLst>
          </p:cNvPr>
          <p:cNvSpPr/>
          <p:nvPr/>
        </p:nvSpPr>
        <p:spPr>
          <a:xfrm flipH="1">
            <a:off x="10370796" y="2458732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246" name="Pentagon 245">
            <a:extLst>
              <a:ext uri="{FF2B5EF4-FFF2-40B4-BE49-F238E27FC236}">
                <a16:creationId xmlns:a16="http://schemas.microsoft.com/office/drawing/2014/main" id="{BBE2B2FD-B075-614F-AEA3-638845A3F0B0}"/>
              </a:ext>
            </a:extLst>
          </p:cNvPr>
          <p:cNvSpPr/>
          <p:nvPr/>
        </p:nvSpPr>
        <p:spPr>
          <a:xfrm flipH="1">
            <a:off x="10354445" y="2418277"/>
            <a:ext cx="335839" cy="250956"/>
          </a:xfrm>
          <a:prstGeom prst="homePlat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9FD615B4-A0F4-224B-8A14-FDF079DBFA19}"/>
              </a:ext>
            </a:extLst>
          </p:cNvPr>
          <p:cNvSpPr txBox="1"/>
          <p:nvPr/>
        </p:nvSpPr>
        <p:spPr>
          <a:xfrm>
            <a:off x="10365855" y="2451796"/>
            <a:ext cx="407675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noAutofit/>
          </a:bodyPr>
          <a:lstStyle/>
          <a:p>
            <a:r>
              <a:rPr lang="en-US" sz="700" dirty="0"/>
              <a:t>ADC</a:t>
            </a:r>
          </a:p>
        </p:txBody>
      </p:sp>
      <p:cxnSp>
        <p:nvCxnSpPr>
          <p:cNvPr id="248" name="Elbow Connector 247">
            <a:extLst>
              <a:ext uri="{FF2B5EF4-FFF2-40B4-BE49-F238E27FC236}">
                <a16:creationId xmlns:a16="http://schemas.microsoft.com/office/drawing/2014/main" id="{52033822-0089-9F4C-91A8-314644C71D18}"/>
              </a:ext>
            </a:extLst>
          </p:cNvPr>
          <p:cNvCxnSpPr>
            <a:cxnSpLocks/>
          </p:cNvCxnSpPr>
          <p:nvPr/>
        </p:nvCxnSpPr>
        <p:spPr>
          <a:xfrm>
            <a:off x="10074674" y="1579369"/>
            <a:ext cx="303901" cy="385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lbow Connector 248">
            <a:extLst>
              <a:ext uri="{FF2B5EF4-FFF2-40B4-BE49-F238E27FC236}">
                <a16:creationId xmlns:a16="http://schemas.microsoft.com/office/drawing/2014/main" id="{22092071-EEEE-9646-B792-87D3E65D9DEC}"/>
              </a:ext>
            </a:extLst>
          </p:cNvPr>
          <p:cNvCxnSpPr>
            <a:cxnSpLocks/>
          </p:cNvCxnSpPr>
          <p:nvPr/>
        </p:nvCxnSpPr>
        <p:spPr>
          <a:xfrm>
            <a:off x="10082114" y="1872278"/>
            <a:ext cx="278386" cy="399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Elbow Connector 249">
            <a:extLst>
              <a:ext uri="{FF2B5EF4-FFF2-40B4-BE49-F238E27FC236}">
                <a16:creationId xmlns:a16="http://schemas.microsoft.com/office/drawing/2014/main" id="{C1DCF4BC-077B-5245-9682-D6CE9DF30BDE}"/>
              </a:ext>
            </a:extLst>
          </p:cNvPr>
          <p:cNvCxnSpPr>
            <a:cxnSpLocks/>
          </p:cNvCxnSpPr>
          <p:nvPr/>
        </p:nvCxnSpPr>
        <p:spPr>
          <a:xfrm>
            <a:off x="10083851" y="2551361"/>
            <a:ext cx="304396" cy="39919"/>
          </a:xfrm>
          <a:prstGeom prst="bentConnector3">
            <a:avLst>
              <a:gd name="adj1" fmla="val 218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7FFCE8D6-E7F2-CD4C-BA38-2AAC8E507F6B}"/>
              </a:ext>
            </a:extLst>
          </p:cNvPr>
          <p:cNvCxnSpPr>
            <a:stCxn id="243" idx="1"/>
          </p:cNvCxnSpPr>
          <p:nvPr/>
        </p:nvCxnSpPr>
        <p:spPr>
          <a:xfrm>
            <a:off x="10684878" y="1871752"/>
            <a:ext cx="158921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E90F36FA-1911-B449-8432-F99DBD2FCDCA}"/>
              </a:ext>
            </a:extLst>
          </p:cNvPr>
          <p:cNvCxnSpPr>
            <a:stCxn id="246" idx="1"/>
          </p:cNvCxnSpPr>
          <p:nvPr/>
        </p:nvCxnSpPr>
        <p:spPr>
          <a:xfrm flipV="1">
            <a:off x="10690284" y="2541849"/>
            <a:ext cx="153245" cy="1905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5C502DE4-C66A-EF4B-BA2E-854A0CDA650F}"/>
              </a:ext>
            </a:extLst>
          </p:cNvPr>
          <p:cNvCxnSpPr>
            <a:stCxn id="238" idx="1"/>
          </p:cNvCxnSpPr>
          <p:nvPr/>
        </p:nvCxnSpPr>
        <p:spPr>
          <a:xfrm flipV="1">
            <a:off x="10696148" y="1580132"/>
            <a:ext cx="140857" cy="1157"/>
          </a:xfrm>
          <a:prstGeom prst="straightConnector1">
            <a:avLst/>
          </a:prstGeom>
          <a:noFill/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6B4B7043-ADBE-BB47-B556-82C0FB1DBA0D}"/>
              </a:ext>
            </a:extLst>
          </p:cNvPr>
          <p:cNvSpPr txBox="1"/>
          <p:nvPr/>
        </p:nvSpPr>
        <p:spPr>
          <a:xfrm rot="16200000">
            <a:off x="10281631" y="2073966"/>
            <a:ext cx="3898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ko-KR" dirty="0"/>
              <a:t>…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5F3977-D376-5844-99C3-ABBB5449BCCB}"/>
              </a:ext>
            </a:extLst>
          </p:cNvPr>
          <p:cNvGrpSpPr/>
          <p:nvPr/>
        </p:nvGrpSpPr>
        <p:grpSpPr>
          <a:xfrm>
            <a:off x="1294082" y="1065612"/>
            <a:ext cx="10472236" cy="1949162"/>
            <a:chOff x="998957" y="983402"/>
            <a:chExt cx="10472236" cy="1949162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523FA02-93C1-E64D-B76C-72F20D812725}"/>
                </a:ext>
              </a:extLst>
            </p:cNvPr>
            <p:cNvSpPr txBox="1"/>
            <p:nvPr/>
          </p:nvSpPr>
          <p:spPr>
            <a:xfrm>
              <a:off x="998957" y="2255939"/>
              <a:ext cx="4357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 In coarse quantization system: </a:t>
              </a:r>
              <a:r>
                <a:rPr lang="en-US" dirty="0">
                  <a:solidFill>
                    <a:srgbClr val="C00000"/>
                  </a:solidFill>
                </a:rPr>
                <a:t>Maybe not.. 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FAAA60D8-17C7-1640-8147-AECCBC2F2DFC}"/>
                </a:ext>
              </a:extLst>
            </p:cNvPr>
            <p:cNvSpPr txBox="1"/>
            <p:nvPr/>
          </p:nvSpPr>
          <p:spPr>
            <a:xfrm>
              <a:off x="1218086" y="2563232"/>
              <a:ext cx="5819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too large signal power experiences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large quantization error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D691155-413A-8040-B624-D6A7608393A0}"/>
                </a:ext>
              </a:extLst>
            </p:cNvPr>
            <p:cNvGrpSpPr/>
            <p:nvPr/>
          </p:nvGrpSpPr>
          <p:grpSpPr>
            <a:xfrm>
              <a:off x="9959048" y="983402"/>
              <a:ext cx="1512145" cy="1224848"/>
              <a:chOff x="9821069" y="637275"/>
              <a:chExt cx="1374677" cy="1113498"/>
            </a:xfrm>
          </p:grpSpPr>
          <p:sp>
            <p:nvSpPr>
              <p:cNvPr id="255" name="Rounded Rectangle 254">
                <a:extLst>
                  <a:ext uri="{FF2B5EF4-FFF2-40B4-BE49-F238E27FC236}">
                    <a16:creationId xmlns:a16="http://schemas.microsoft.com/office/drawing/2014/main" id="{2FFFFD58-ECD8-0745-9131-61D5E5330437}"/>
                  </a:ext>
                </a:extLst>
              </p:cNvPr>
              <p:cNvSpPr/>
              <p:nvPr/>
            </p:nvSpPr>
            <p:spPr>
              <a:xfrm>
                <a:off x="9889089" y="957136"/>
                <a:ext cx="421853" cy="793637"/>
              </a:xfrm>
              <a:prstGeom prst="round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5B826C27-D7F2-694E-B041-2C8BA4029DF0}"/>
                  </a:ext>
                </a:extLst>
              </p:cNvPr>
              <p:cNvSpPr txBox="1"/>
              <p:nvPr/>
            </p:nvSpPr>
            <p:spPr>
              <a:xfrm>
                <a:off x="9821069" y="637275"/>
                <a:ext cx="1374677" cy="279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quantization error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7E75FB1-7729-DD4F-AD49-9F8C435F59C6}"/>
              </a:ext>
            </a:extLst>
          </p:cNvPr>
          <p:cNvGrpSpPr/>
          <p:nvPr/>
        </p:nvGrpSpPr>
        <p:grpSpPr>
          <a:xfrm>
            <a:off x="98869" y="3283434"/>
            <a:ext cx="6872304" cy="2587672"/>
            <a:chOff x="98869" y="3283434"/>
            <a:chExt cx="6872304" cy="2587672"/>
          </a:xfrm>
        </p:grpSpPr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965850BF-0692-1C4E-988C-7DCEC65935DD}"/>
                </a:ext>
              </a:extLst>
            </p:cNvPr>
            <p:cNvSpPr/>
            <p:nvPr/>
          </p:nvSpPr>
          <p:spPr>
            <a:xfrm>
              <a:off x="4918484" y="3654185"/>
              <a:ext cx="415871" cy="51768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8A18C665-EEA9-664C-9294-55849A372C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8506" y="3525679"/>
              <a:ext cx="282871" cy="254197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28D3DF9-F406-ED45-A3C7-0CF5A3826204}"/>
                </a:ext>
              </a:extLst>
            </p:cNvPr>
            <p:cNvSpPr/>
            <p:nvPr/>
          </p:nvSpPr>
          <p:spPr>
            <a:xfrm>
              <a:off x="5305845" y="3283434"/>
              <a:ext cx="16653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large quantization error</a:t>
              </a:r>
            </a:p>
          </p:txBody>
        </p: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C41A35A-16A9-DD41-B79E-62BF440E1D73}"/>
                </a:ext>
              </a:extLst>
            </p:cNvPr>
            <p:cNvCxnSpPr>
              <a:cxnSpLocks/>
            </p:cNvCxnSpPr>
            <p:nvPr/>
          </p:nvCxnSpPr>
          <p:spPr>
            <a:xfrm>
              <a:off x="1698911" y="5718837"/>
              <a:ext cx="618018" cy="152269"/>
            </a:xfrm>
            <a:prstGeom prst="straightConnector1">
              <a:avLst/>
            </a:prstGeom>
            <a:ln w="12700">
              <a:solidFill>
                <a:srgbClr val="00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BD99CD4-4CA0-8643-A1DD-7DF9380F90D1}"/>
                </a:ext>
              </a:extLst>
            </p:cNvPr>
            <p:cNvSpPr/>
            <p:nvPr/>
          </p:nvSpPr>
          <p:spPr>
            <a:xfrm>
              <a:off x="98869" y="5565395"/>
              <a:ext cx="16653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small quantization error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7016-12D3-3541-A9F1-25133B068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72EE4-D09B-AB4B-9617-F92A58337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3FFFF7E-70EF-624C-9505-05EDCEE5FD54}"/>
              </a:ext>
            </a:extLst>
          </p:cNvPr>
          <p:cNvGrpSpPr/>
          <p:nvPr/>
        </p:nvGrpSpPr>
        <p:grpSpPr>
          <a:xfrm>
            <a:off x="5414433" y="3867899"/>
            <a:ext cx="6570046" cy="787388"/>
            <a:chOff x="5414433" y="3941051"/>
            <a:chExt cx="6570046" cy="78738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CF9E45-9177-B543-8CF8-2303A8751175}"/>
                </a:ext>
              </a:extLst>
            </p:cNvPr>
            <p:cNvSpPr/>
            <p:nvPr/>
          </p:nvSpPr>
          <p:spPr>
            <a:xfrm>
              <a:off x="5414433" y="4436898"/>
              <a:ext cx="428982" cy="291541"/>
            </a:xfrm>
            <a:prstGeom prst="rect">
              <a:avLst/>
            </a:prstGeom>
            <a:solidFill>
              <a:srgbClr val="0000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93063768-1312-6D45-8A35-0658283760DE}"/>
                </a:ext>
              </a:extLst>
            </p:cNvPr>
            <p:cNvSpPr/>
            <p:nvPr/>
          </p:nvSpPr>
          <p:spPr>
            <a:xfrm>
              <a:off x="9733056" y="3941051"/>
              <a:ext cx="428982" cy="265037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4409E608-A575-084B-985B-A352D97E538C}"/>
                </a:ext>
              </a:extLst>
            </p:cNvPr>
            <p:cNvSpPr/>
            <p:nvPr/>
          </p:nvSpPr>
          <p:spPr>
            <a:xfrm>
              <a:off x="10564432" y="3942492"/>
              <a:ext cx="428982" cy="265037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B975C5C-EF75-C74C-A779-A2473C7D1610}"/>
                </a:ext>
              </a:extLst>
            </p:cNvPr>
            <p:cNvSpPr/>
            <p:nvPr/>
          </p:nvSpPr>
          <p:spPr>
            <a:xfrm>
              <a:off x="11148514" y="3953091"/>
              <a:ext cx="835965" cy="265037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YSTEM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ODEL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&amp;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ROBLEM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F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ORMULATION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47231" y="656186"/>
            <a:ext cx="5780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Proposed two-stage analog combining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0A623776-0FC1-4B4E-8FD8-B4BB79CADF48}"/>
                  </a:ext>
                </a:extLst>
              </p:cNvPr>
              <p:cNvSpPr txBox="1"/>
              <p:nvPr/>
            </p:nvSpPr>
            <p:spPr>
              <a:xfrm>
                <a:off x="926692" y="1025127"/>
                <a:ext cx="500906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dirty="0"/>
                  <a:t>Single cell environment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/>
                  <a:t>Phase shifter-based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two-stage analog combining </a:t>
                </a:r>
                <a:endParaRPr lang="en-US" dirty="0"/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/>
                  <a:t>Uniform linear array (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ULA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ea typeface="Cambria Math" charset="0"/>
                    <a:cs typeface="Cambria Math" charset="0"/>
                  </a:rPr>
                  <a:t>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users </a:t>
                </a:r>
                <a:r>
                  <a:rPr lang="en-US" dirty="0"/>
                  <a:t>with single antenna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MmWave</a:t>
                </a:r>
                <a:r>
                  <a:rPr lang="en-US" dirty="0"/>
                  <a:t> narrowband channel </a:t>
                </a:r>
              </a:p>
            </p:txBody>
          </p:sp>
        </mc:Choice>
        <mc:Fallback xmlns="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0A623776-0FC1-4B4E-8FD8-B4BB79CA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92" y="1025127"/>
                <a:ext cx="5009064" cy="1477328"/>
              </a:xfrm>
              <a:prstGeom prst="rect">
                <a:avLst/>
              </a:prstGeom>
              <a:blipFill>
                <a:blip r:embed="rId3"/>
                <a:stretch>
                  <a:fillRect l="-506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1" name="TextBox 370">
            <a:extLst>
              <a:ext uri="{FF2B5EF4-FFF2-40B4-BE49-F238E27FC236}">
                <a16:creationId xmlns:a16="http://schemas.microsoft.com/office/drawing/2014/main" id="{31243F24-79F4-5E4E-B34F-9FE417776ECA}"/>
              </a:ext>
            </a:extLst>
          </p:cNvPr>
          <p:cNvSpPr txBox="1"/>
          <p:nvPr/>
        </p:nvSpPr>
        <p:spPr>
          <a:xfrm>
            <a:off x="4133449" y="2119262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[Akdeniz&amp;Rappaport14]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42A499-5401-0A4E-81A2-3FA248FE480F}"/>
              </a:ext>
            </a:extLst>
          </p:cNvPr>
          <p:cNvGrpSpPr/>
          <p:nvPr/>
        </p:nvGrpSpPr>
        <p:grpSpPr>
          <a:xfrm>
            <a:off x="6741964" y="823095"/>
            <a:ext cx="4677342" cy="2479455"/>
            <a:chOff x="7045961" y="1011838"/>
            <a:chExt cx="4354852" cy="2329810"/>
          </a:xfrm>
        </p:grpSpPr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74917FA1-11FE-0D42-95ED-82E9D6BEF527}"/>
                </a:ext>
              </a:extLst>
            </p:cNvPr>
            <p:cNvCxnSpPr/>
            <p:nvPr/>
          </p:nvCxnSpPr>
          <p:spPr>
            <a:xfrm>
              <a:off x="8145783" y="3239138"/>
              <a:ext cx="10794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211A196-4D2F-2845-8362-8DF470DD41AA}"/>
                </a:ext>
              </a:extLst>
            </p:cNvPr>
            <p:cNvSpPr txBox="1"/>
            <p:nvPr/>
          </p:nvSpPr>
          <p:spPr>
            <a:xfrm rot="5400000">
              <a:off x="7260206" y="1998530"/>
              <a:ext cx="415323" cy="515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0DD91F94-C98D-9F49-B1B1-7B93DF428265}"/>
                </a:ext>
              </a:extLst>
            </p:cNvPr>
            <p:cNvSpPr/>
            <p:nvPr/>
          </p:nvSpPr>
          <p:spPr>
            <a:xfrm>
              <a:off x="7487712" y="1133128"/>
              <a:ext cx="3895301" cy="2208520"/>
            </a:xfrm>
            <a:prstGeom prst="roundRect">
              <a:avLst>
                <a:gd name="adj" fmla="val 342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38645B54-47DB-FA45-B869-14791C0954A7}"/>
                </a:ext>
              </a:extLst>
            </p:cNvPr>
            <p:cNvSpPr/>
            <p:nvPr/>
          </p:nvSpPr>
          <p:spPr>
            <a:xfrm>
              <a:off x="7668167" y="1295660"/>
              <a:ext cx="842368" cy="1951851"/>
            </a:xfrm>
            <a:prstGeom prst="roundRect">
              <a:avLst>
                <a:gd name="adj" fmla="val 11059"/>
              </a:avLst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90A53627-32DE-754A-932D-173FFDEB8C6C}"/>
                </a:ext>
              </a:extLst>
            </p:cNvPr>
            <p:cNvSpPr/>
            <p:nvPr/>
          </p:nvSpPr>
          <p:spPr>
            <a:xfrm>
              <a:off x="8336722" y="1647421"/>
              <a:ext cx="136988" cy="16520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4087078-426F-0742-9BC1-BA06CAECC727}"/>
                </a:ext>
              </a:extLst>
            </p:cNvPr>
            <p:cNvSpPr/>
            <p:nvPr/>
          </p:nvSpPr>
          <p:spPr>
            <a:xfrm>
              <a:off x="7583286" y="1432233"/>
              <a:ext cx="68494" cy="826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B76678-DF80-1D49-9D2E-1AD90326EDDA}"/>
                </a:ext>
              </a:extLst>
            </p:cNvPr>
            <p:cNvCxnSpPr>
              <a:stCxn id="242" idx="0"/>
            </p:cNvCxnSpPr>
            <p:nvPr/>
          </p:nvCxnSpPr>
          <p:spPr>
            <a:xfrm flipV="1">
              <a:off x="7617533" y="1427113"/>
              <a:ext cx="365408" cy="512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hape 111">
              <a:extLst>
                <a:ext uri="{FF2B5EF4-FFF2-40B4-BE49-F238E27FC236}">
                  <a16:creationId xmlns:a16="http://schemas.microsoft.com/office/drawing/2014/main" id="{8F0CCF26-F329-1246-85E4-69F212F04B9C}"/>
                </a:ext>
              </a:extLst>
            </p:cNvPr>
            <p:cNvCxnSpPr>
              <a:endCxn id="217" idx="0"/>
            </p:cNvCxnSpPr>
            <p:nvPr/>
          </p:nvCxnSpPr>
          <p:spPr>
            <a:xfrm>
              <a:off x="8140783" y="1427113"/>
              <a:ext cx="264433" cy="22030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Elbow Connector 220">
              <a:extLst>
                <a:ext uri="{FF2B5EF4-FFF2-40B4-BE49-F238E27FC236}">
                  <a16:creationId xmlns:a16="http://schemas.microsoft.com/office/drawing/2014/main" id="{951CF358-6C30-BC44-B608-C5CB47774583}"/>
                </a:ext>
              </a:extLst>
            </p:cNvPr>
            <p:cNvCxnSpPr>
              <a:stCxn id="218" idx="4"/>
            </p:cNvCxnSpPr>
            <p:nvPr/>
          </p:nvCxnSpPr>
          <p:spPr>
            <a:xfrm rot="16200000" flipH="1">
              <a:off x="7175201" y="1957168"/>
              <a:ext cx="1065752" cy="181088"/>
            </a:xfrm>
            <a:prstGeom prst="bentConnector3">
              <a:avLst>
                <a:gd name="adj1" fmla="val 33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78A83D7-BBAA-EA4A-8161-964661B46E97}"/>
                </a:ext>
              </a:extLst>
            </p:cNvPr>
            <p:cNvCxnSpPr/>
            <p:nvPr/>
          </p:nvCxnSpPr>
          <p:spPr>
            <a:xfrm>
              <a:off x="7794707" y="2580588"/>
              <a:ext cx="19963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7FA2A098-B85F-3643-BC27-490B06666851}"/>
                </a:ext>
              </a:extLst>
            </p:cNvPr>
            <p:cNvSpPr/>
            <p:nvPr/>
          </p:nvSpPr>
          <p:spPr>
            <a:xfrm>
              <a:off x="7583286" y="1719739"/>
              <a:ext cx="68494" cy="826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AC23D7A7-FD0E-7C4E-94EA-DAB4114F2D7D}"/>
                </a:ext>
              </a:extLst>
            </p:cNvPr>
            <p:cNvCxnSpPr/>
            <p:nvPr/>
          </p:nvCxnSpPr>
          <p:spPr>
            <a:xfrm>
              <a:off x="7617533" y="1719739"/>
              <a:ext cx="366626" cy="334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hape 152">
              <a:extLst>
                <a:ext uri="{FF2B5EF4-FFF2-40B4-BE49-F238E27FC236}">
                  <a16:creationId xmlns:a16="http://schemas.microsoft.com/office/drawing/2014/main" id="{9D13B576-BBBE-CC4F-B998-9EF8DF6E92FD}"/>
                </a:ext>
              </a:extLst>
            </p:cNvPr>
            <p:cNvCxnSpPr/>
            <p:nvPr/>
          </p:nvCxnSpPr>
          <p:spPr>
            <a:xfrm flipV="1">
              <a:off x="8138404" y="1806014"/>
              <a:ext cx="266812" cy="231832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4ACBFA7-D11A-D24A-9B78-8D11E26882CA}"/>
                </a:ext>
              </a:extLst>
            </p:cNvPr>
            <p:cNvSpPr/>
            <p:nvPr/>
          </p:nvSpPr>
          <p:spPr>
            <a:xfrm>
              <a:off x="7583286" y="3049256"/>
              <a:ext cx="68494" cy="826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89AB82A2-F4B7-2843-B08E-F9BDD8D4E761}"/>
                </a:ext>
              </a:extLst>
            </p:cNvPr>
            <p:cNvCxnSpPr/>
            <p:nvPr/>
          </p:nvCxnSpPr>
          <p:spPr>
            <a:xfrm flipV="1">
              <a:off x="7617854" y="3128720"/>
              <a:ext cx="373443" cy="31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Elbow Connector 227">
              <a:extLst>
                <a:ext uri="{FF2B5EF4-FFF2-40B4-BE49-F238E27FC236}">
                  <a16:creationId xmlns:a16="http://schemas.microsoft.com/office/drawing/2014/main" id="{C74BD67C-3644-7741-8567-826A72C5AC9A}"/>
                </a:ext>
              </a:extLst>
            </p:cNvPr>
            <p:cNvCxnSpPr/>
            <p:nvPr/>
          </p:nvCxnSpPr>
          <p:spPr>
            <a:xfrm rot="5400000" flipH="1" flipV="1">
              <a:off x="7250156" y="2402587"/>
              <a:ext cx="1014046" cy="279294"/>
            </a:xfrm>
            <a:prstGeom prst="bentConnector3">
              <a:avLst>
                <a:gd name="adj1" fmla="val 41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A911A1B3-2C1F-4D46-B5AA-BC1A40935F47}"/>
                </a:ext>
              </a:extLst>
            </p:cNvPr>
            <p:cNvSpPr/>
            <p:nvPr/>
          </p:nvSpPr>
          <p:spPr>
            <a:xfrm>
              <a:off x="7982932" y="1335776"/>
              <a:ext cx="157841" cy="18267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3B41CD8-8312-DB4B-AEB2-6F786B951054}"/>
                </a:ext>
              </a:extLst>
            </p:cNvPr>
            <p:cNvCxnSpPr/>
            <p:nvPr/>
          </p:nvCxnSpPr>
          <p:spPr>
            <a:xfrm flipH="1" flipV="1">
              <a:off x="7961482" y="1314544"/>
              <a:ext cx="171566" cy="1985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F886E652-5FCD-1D4F-87D3-25D1829897D6}"/>
                </a:ext>
              </a:extLst>
            </p:cNvPr>
            <p:cNvSpPr/>
            <p:nvPr/>
          </p:nvSpPr>
          <p:spPr>
            <a:xfrm>
              <a:off x="7984149" y="1625129"/>
              <a:ext cx="157841" cy="18267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D5E7E657-8315-8E48-8C64-AE8EE6461A5A}"/>
                </a:ext>
              </a:extLst>
            </p:cNvPr>
            <p:cNvCxnSpPr/>
            <p:nvPr/>
          </p:nvCxnSpPr>
          <p:spPr>
            <a:xfrm flipH="1" flipV="1">
              <a:off x="7962700" y="1608863"/>
              <a:ext cx="171566" cy="1985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564F5B4-6E06-F64F-91E0-9642B881597C}"/>
                </a:ext>
              </a:extLst>
            </p:cNvPr>
            <p:cNvSpPr/>
            <p:nvPr/>
          </p:nvSpPr>
          <p:spPr>
            <a:xfrm>
              <a:off x="7980553" y="1946508"/>
              <a:ext cx="157840" cy="18267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F9DA84A9-4C59-1440-BBA2-ECEC4A179C90}"/>
                </a:ext>
              </a:extLst>
            </p:cNvPr>
            <p:cNvCxnSpPr/>
            <p:nvPr/>
          </p:nvCxnSpPr>
          <p:spPr>
            <a:xfrm flipH="1" flipV="1">
              <a:off x="7959103" y="1920310"/>
              <a:ext cx="171566" cy="1985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C2603A7-368B-2246-8DCB-06500250C0E2}"/>
                </a:ext>
              </a:extLst>
            </p:cNvPr>
            <p:cNvCxnSpPr/>
            <p:nvPr/>
          </p:nvCxnSpPr>
          <p:spPr>
            <a:xfrm>
              <a:off x="7897753" y="2036135"/>
              <a:ext cx="86743" cy="171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Elbow Connector 235">
              <a:extLst>
                <a:ext uri="{FF2B5EF4-FFF2-40B4-BE49-F238E27FC236}">
                  <a16:creationId xmlns:a16="http://schemas.microsoft.com/office/drawing/2014/main" id="{8BD53922-CFED-8440-9C14-960D51C52529}"/>
                </a:ext>
              </a:extLst>
            </p:cNvPr>
            <p:cNvCxnSpPr>
              <a:stCxn id="223" idx="4"/>
            </p:cNvCxnSpPr>
            <p:nvPr/>
          </p:nvCxnSpPr>
          <p:spPr>
            <a:xfrm rot="16200000" flipH="1">
              <a:off x="7165220" y="2254656"/>
              <a:ext cx="1046326" cy="141700"/>
            </a:xfrm>
            <a:prstGeom prst="bentConnector3">
              <a:avLst>
                <a:gd name="adj1" fmla="val 4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7272C677-F6B0-B04C-97D4-C013DA0E2803}"/>
                </a:ext>
              </a:extLst>
            </p:cNvPr>
            <p:cNvCxnSpPr/>
            <p:nvPr/>
          </p:nvCxnSpPr>
          <p:spPr>
            <a:xfrm>
              <a:off x="7759889" y="2848671"/>
              <a:ext cx="238514" cy="259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609791D-2FE4-084A-A5ED-6BC635717EE9}"/>
                </a:ext>
              </a:extLst>
            </p:cNvPr>
            <p:cNvSpPr/>
            <p:nvPr/>
          </p:nvSpPr>
          <p:spPr>
            <a:xfrm>
              <a:off x="7988975" y="2487967"/>
              <a:ext cx="153598" cy="1852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0AC79CA9-1CAE-CF46-B2C0-ACAD590AACB5}"/>
                </a:ext>
              </a:extLst>
            </p:cNvPr>
            <p:cNvCxnSpPr/>
            <p:nvPr/>
          </p:nvCxnSpPr>
          <p:spPr>
            <a:xfrm flipH="1" flipV="1">
              <a:off x="7968102" y="2461402"/>
              <a:ext cx="166954" cy="2013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F0351C3E-EBFD-654A-AD11-21159EB56DF3}"/>
                </a:ext>
              </a:extLst>
            </p:cNvPr>
            <p:cNvSpPr/>
            <p:nvPr/>
          </p:nvSpPr>
          <p:spPr>
            <a:xfrm>
              <a:off x="7993035" y="2758642"/>
              <a:ext cx="153598" cy="1852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1A7D8AB5-4400-AE46-B212-A8BE7148B08A}"/>
                </a:ext>
              </a:extLst>
            </p:cNvPr>
            <p:cNvCxnSpPr/>
            <p:nvPr/>
          </p:nvCxnSpPr>
          <p:spPr>
            <a:xfrm flipH="1" flipV="1">
              <a:off x="7972162" y="2732077"/>
              <a:ext cx="166954" cy="2013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65DB49D9-460B-1B49-8D13-B4C538D0389C}"/>
                </a:ext>
              </a:extLst>
            </p:cNvPr>
            <p:cNvSpPr/>
            <p:nvPr/>
          </p:nvSpPr>
          <p:spPr>
            <a:xfrm>
              <a:off x="7991297" y="3036266"/>
              <a:ext cx="153598" cy="1852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7ED3EB3B-8DF2-0749-8680-19DE829CD252}"/>
                </a:ext>
              </a:extLst>
            </p:cNvPr>
            <p:cNvCxnSpPr/>
            <p:nvPr/>
          </p:nvCxnSpPr>
          <p:spPr>
            <a:xfrm flipH="1" flipV="1">
              <a:off x="7970424" y="3009700"/>
              <a:ext cx="166954" cy="2013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5FD2174-75B2-5942-83E4-28AB7A4AFE09}"/>
                </a:ext>
              </a:extLst>
            </p:cNvPr>
            <p:cNvSpPr/>
            <p:nvPr/>
          </p:nvSpPr>
          <p:spPr>
            <a:xfrm>
              <a:off x="8336036" y="2766066"/>
              <a:ext cx="136988" cy="16520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7" name="Shape 211">
              <a:extLst>
                <a:ext uri="{FF2B5EF4-FFF2-40B4-BE49-F238E27FC236}">
                  <a16:creationId xmlns:a16="http://schemas.microsoft.com/office/drawing/2014/main" id="{EB8D3BAC-E337-2C47-9FAF-9572173A9B82}"/>
                </a:ext>
              </a:extLst>
            </p:cNvPr>
            <p:cNvCxnSpPr>
              <a:endCxn id="246" idx="0"/>
            </p:cNvCxnSpPr>
            <p:nvPr/>
          </p:nvCxnSpPr>
          <p:spPr>
            <a:xfrm>
              <a:off x="8142573" y="2580588"/>
              <a:ext cx="261958" cy="18547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B1B4E81A-FE5A-3F44-8A69-4237F423258E}"/>
                </a:ext>
              </a:extLst>
            </p:cNvPr>
            <p:cNvCxnSpPr/>
            <p:nvPr/>
          </p:nvCxnSpPr>
          <p:spPr>
            <a:xfrm flipV="1">
              <a:off x="8146633" y="2848671"/>
              <a:ext cx="189403" cy="259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hape 213">
              <a:extLst>
                <a:ext uri="{FF2B5EF4-FFF2-40B4-BE49-F238E27FC236}">
                  <a16:creationId xmlns:a16="http://schemas.microsoft.com/office/drawing/2014/main" id="{B391206E-214C-3649-AD14-CD40CC0E773D}"/>
                </a:ext>
              </a:extLst>
            </p:cNvPr>
            <p:cNvCxnSpPr/>
            <p:nvPr/>
          </p:nvCxnSpPr>
          <p:spPr>
            <a:xfrm flipV="1">
              <a:off x="8144895" y="2931275"/>
              <a:ext cx="259636" cy="197447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BCA9133-47CD-FD4A-A6F5-1F79377CAFA8}"/>
                </a:ext>
              </a:extLst>
            </p:cNvPr>
            <p:cNvCxnSpPr/>
            <p:nvPr/>
          </p:nvCxnSpPr>
          <p:spPr>
            <a:xfrm>
              <a:off x="8142000" y="1723080"/>
              <a:ext cx="194722" cy="32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BD77544B-4ADE-9541-9AF1-939598613907}"/>
                </a:ext>
              </a:extLst>
            </p:cNvPr>
            <p:cNvCxnSpPr/>
            <p:nvPr/>
          </p:nvCxnSpPr>
          <p:spPr>
            <a:xfrm>
              <a:off x="8476585" y="1734255"/>
              <a:ext cx="17384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0F7C878-54E3-4D4C-9C72-1C17744A1D35}"/>
                </a:ext>
              </a:extLst>
            </p:cNvPr>
            <p:cNvCxnSpPr/>
            <p:nvPr/>
          </p:nvCxnSpPr>
          <p:spPr>
            <a:xfrm>
              <a:off x="8478874" y="2860405"/>
              <a:ext cx="17384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riangle 252">
              <a:extLst>
                <a:ext uri="{FF2B5EF4-FFF2-40B4-BE49-F238E27FC236}">
                  <a16:creationId xmlns:a16="http://schemas.microsoft.com/office/drawing/2014/main" id="{8D9E8429-BF04-0E41-8A9C-5D40C22AC90E}"/>
                </a:ext>
              </a:extLst>
            </p:cNvPr>
            <p:cNvSpPr/>
            <p:nvPr/>
          </p:nvSpPr>
          <p:spPr>
            <a:xfrm rot="10800000">
              <a:off x="7265441" y="1271617"/>
              <a:ext cx="142996" cy="1197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4" name="Elbow Connector 253">
              <a:extLst>
                <a:ext uri="{FF2B5EF4-FFF2-40B4-BE49-F238E27FC236}">
                  <a16:creationId xmlns:a16="http://schemas.microsoft.com/office/drawing/2014/main" id="{FA003075-7D49-BD46-ADC2-93A6A13E8DFC}"/>
                </a:ext>
              </a:extLst>
            </p:cNvPr>
            <p:cNvCxnSpPr>
              <a:stCxn id="218" idx="2"/>
              <a:endCxn id="253" idx="0"/>
            </p:cNvCxnSpPr>
            <p:nvPr/>
          </p:nvCxnSpPr>
          <p:spPr>
            <a:xfrm rot="10800000">
              <a:off x="7336940" y="1391327"/>
              <a:ext cx="246347" cy="82208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riangle 254">
              <a:extLst>
                <a:ext uri="{FF2B5EF4-FFF2-40B4-BE49-F238E27FC236}">
                  <a16:creationId xmlns:a16="http://schemas.microsoft.com/office/drawing/2014/main" id="{E7A10BC8-3C4C-1147-995E-2703E843BAEF}"/>
                </a:ext>
              </a:extLst>
            </p:cNvPr>
            <p:cNvSpPr/>
            <p:nvPr/>
          </p:nvSpPr>
          <p:spPr>
            <a:xfrm rot="10800000">
              <a:off x="7275584" y="1549568"/>
              <a:ext cx="129996" cy="1197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6" name="Elbow Connector 255">
              <a:extLst>
                <a:ext uri="{FF2B5EF4-FFF2-40B4-BE49-F238E27FC236}">
                  <a16:creationId xmlns:a16="http://schemas.microsoft.com/office/drawing/2014/main" id="{86835D4E-52EC-A942-B808-E75F0986C3F6}"/>
                </a:ext>
              </a:extLst>
            </p:cNvPr>
            <p:cNvCxnSpPr>
              <a:stCxn id="223" idx="2"/>
              <a:endCxn id="255" idx="0"/>
            </p:cNvCxnSpPr>
            <p:nvPr/>
          </p:nvCxnSpPr>
          <p:spPr>
            <a:xfrm rot="10800000">
              <a:off x="7340582" y="1669279"/>
              <a:ext cx="242704" cy="9176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Triangle 256">
              <a:extLst>
                <a:ext uri="{FF2B5EF4-FFF2-40B4-BE49-F238E27FC236}">
                  <a16:creationId xmlns:a16="http://schemas.microsoft.com/office/drawing/2014/main" id="{20A45199-F15B-814D-BA71-B9C1980D4EFA}"/>
                </a:ext>
              </a:extLst>
            </p:cNvPr>
            <p:cNvSpPr/>
            <p:nvPr/>
          </p:nvSpPr>
          <p:spPr>
            <a:xfrm rot="10800000">
              <a:off x="7290855" y="2896090"/>
              <a:ext cx="129996" cy="119710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8" name="Elbow Connector 257">
              <a:extLst>
                <a:ext uri="{FF2B5EF4-FFF2-40B4-BE49-F238E27FC236}">
                  <a16:creationId xmlns:a16="http://schemas.microsoft.com/office/drawing/2014/main" id="{6882AF1B-0A5C-854E-A251-DE8EBA7415DD}"/>
                </a:ext>
              </a:extLst>
            </p:cNvPr>
            <p:cNvCxnSpPr>
              <a:stCxn id="226" idx="2"/>
              <a:endCxn id="257" idx="0"/>
            </p:cNvCxnSpPr>
            <p:nvPr/>
          </p:nvCxnSpPr>
          <p:spPr>
            <a:xfrm rot="10800000">
              <a:off x="7355854" y="3015800"/>
              <a:ext cx="227433" cy="74758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FC38AEC1-CA12-A049-A4E9-B1592A9E8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9450" y="2586608"/>
              <a:ext cx="194426" cy="176878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FB4FB908-2632-3D40-8901-09F289FF3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8953" y="2432303"/>
              <a:ext cx="172462" cy="99845"/>
            </a:xfrm>
            <a:prstGeom prst="rect">
              <a:avLst/>
            </a:prstGeom>
          </p:spPr>
        </p:pic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BC626A60-A619-D340-8D30-EB4AED7C5D99}"/>
                </a:ext>
              </a:extLst>
            </p:cNvPr>
            <p:cNvGrpSpPr/>
            <p:nvPr/>
          </p:nvGrpSpPr>
          <p:grpSpPr>
            <a:xfrm>
              <a:off x="9576132" y="1358779"/>
              <a:ext cx="1795915" cy="1852192"/>
              <a:chOff x="5170506" y="2006515"/>
              <a:chExt cx="2781190" cy="2327147"/>
            </a:xfrm>
          </p:grpSpPr>
          <p:sp>
            <p:nvSpPr>
              <p:cNvPr id="303" name="Rounded Rectangle 302">
                <a:extLst>
                  <a:ext uri="{FF2B5EF4-FFF2-40B4-BE49-F238E27FC236}">
                    <a16:creationId xmlns:a16="http://schemas.microsoft.com/office/drawing/2014/main" id="{186BB299-1077-1F42-B715-8FF58F3A564A}"/>
                  </a:ext>
                </a:extLst>
              </p:cNvPr>
              <p:cNvSpPr/>
              <p:nvPr/>
            </p:nvSpPr>
            <p:spPr>
              <a:xfrm>
                <a:off x="6601875" y="2006515"/>
                <a:ext cx="1090149" cy="232714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Rounded Rectangle 303">
                <a:extLst>
                  <a:ext uri="{FF2B5EF4-FFF2-40B4-BE49-F238E27FC236}">
                    <a16:creationId xmlns:a16="http://schemas.microsoft.com/office/drawing/2014/main" id="{CB3061DD-EAFA-D248-A7A6-3C44BE5E90EC}"/>
                  </a:ext>
                </a:extLst>
              </p:cNvPr>
              <p:cNvSpPr/>
              <p:nvPr/>
            </p:nvSpPr>
            <p:spPr>
              <a:xfrm>
                <a:off x="5867845" y="2151105"/>
                <a:ext cx="645973" cy="205102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AFAAB1B9-FE62-9340-94E1-D0BF3693F86E}"/>
                  </a:ext>
                </a:extLst>
              </p:cNvPr>
              <p:cNvSpPr/>
              <p:nvPr/>
            </p:nvSpPr>
            <p:spPr>
              <a:xfrm>
                <a:off x="5170506" y="2261674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RF chain</a:t>
                </a:r>
              </a:p>
            </p:txBody>
          </p:sp>
          <p:cxnSp>
            <p:nvCxnSpPr>
              <p:cNvPr id="306" name="Straight Arrow Connector 305">
                <a:extLst>
                  <a:ext uri="{FF2B5EF4-FFF2-40B4-BE49-F238E27FC236}">
                    <a16:creationId xmlns:a16="http://schemas.microsoft.com/office/drawing/2014/main" id="{236D4AD7-320B-B146-8B60-715287B11247}"/>
                  </a:ext>
                </a:extLst>
              </p:cNvPr>
              <p:cNvCxnSpPr/>
              <p:nvPr/>
            </p:nvCxnSpPr>
            <p:spPr>
              <a:xfrm>
                <a:off x="7695629" y="2630245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Rounded Rectangle 306">
                <a:extLst>
                  <a:ext uri="{FF2B5EF4-FFF2-40B4-BE49-F238E27FC236}">
                    <a16:creationId xmlns:a16="http://schemas.microsoft.com/office/drawing/2014/main" id="{F9313BA9-2D39-B84F-8700-2DF1AE78D207}"/>
                  </a:ext>
                </a:extLst>
              </p:cNvPr>
              <p:cNvSpPr/>
              <p:nvPr/>
            </p:nvSpPr>
            <p:spPr>
              <a:xfrm>
                <a:off x="5174052" y="3719493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RF chain</a:t>
                </a:r>
              </a:p>
            </p:txBody>
          </p:sp>
          <p:cxnSp>
            <p:nvCxnSpPr>
              <p:cNvPr id="308" name="Straight Arrow Connector 307">
                <a:extLst>
                  <a:ext uri="{FF2B5EF4-FFF2-40B4-BE49-F238E27FC236}">
                    <a16:creationId xmlns:a16="http://schemas.microsoft.com/office/drawing/2014/main" id="{65ECAA74-DD25-3D4E-8869-19BCB9D518DE}"/>
                  </a:ext>
                </a:extLst>
              </p:cNvPr>
              <p:cNvCxnSpPr/>
              <p:nvPr/>
            </p:nvCxnSpPr>
            <p:spPr>
              <a:xfrm>
                <a:off x="7695944" y="3054062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>
                <a:extLst>
                  <a:ext uri="{FF2B5EF4-FFF2-40B4-BE49-F238E27FC236}">
                    <a16:creationId xmlns:a16="http://schemas.microsoft.com/office/drawing/2014/main" id="{28C281BB-5614-0B4E-B596-44446BDAD024}"/>
                  </a:ext>
                </a:extLst>
              </p:cNvPr>
              <p:cNvCxnSpPr/>
              <p:nvPr/>
            </p:nvCxnSpPr>
            <p:spPr>
              <a:xfrm>
                <a:off x="7696978" y="3777644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6B4F6688-80B1-2744-843F-934C9D14D2DE}"/>
                  </a:ext>
                </a:extLst>
              </p:cNvPr>
              <p:cNvSpPr txBox="1"/>
              <p:nvPr/>
            </p:nvSpPr>
            <p:spPr>
              <a:xfrm>
                <a:off x="6586452" y="2641276"/>
                <a:ext cx="1098112" cy="48003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Baseband</a:t>
                </a:r>
              </a:p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Combiner</a:t>
                </a:r>
              </a:p>
            </p:txBody>
          </p:sp>
          <p:cxnSp>
            <p:nvCxnSpPr>
              <p:cNvPr id="311" name="Straight Arrow Connector 310">
                <a:extLst>
                  <a:ext uri="{FF2B5EF4-FFF2-40B4-BE49-F238E27FC236}">
                    <a16:creationId xmlns:a16="http://schemas.microsoft.com/office/drawing/2014/main" id="{25334626-473E-C446-9253-7D3B174ACD85}"/>
                  </a:ext>
                </a:extLst>
              </p:cNvPr>
              <p:cNvCxnSpPr>
                <a:stCxn id="305" idx="3"/>
                <a:endCxn id="319" idx="3"/>
              </p:cNvCxnSpPr>
              <p:nvPr/>
            </p:nvCxnSpPr>
            <p:spPr>
              <a:xfrm>
                <a:off x="5741676" y="2454993"/>
                <a:ext cx="195504" cy="12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Arrow Connector 311">
                <a:extLst>
                  <a:ext uri="{FF2B5EF4-FFF2-40B4-BE49-F238E27FC236}">
                    <a16:creationId xmlns:a16="http://schemas.microsoft.com/office/drawing/2014/main" id="{02BB7A26-937A-9F4E-BFCC-8BF0D19E9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9577" y="3864264"/>
                <a:ext cx="186984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Rounded Rectangle 312">
                <a:extLst>
                  <a:ext uri="{FF2B5EF4-FFF2-40B4-BE49-F238E27FC236}">
                    <a16:creationId xmlns:a16="http://schemas.microsoft.com/office/drawing/2014/main" id="{CC43EA94-710F-7744-9935-8DF0F9F2CB15}"/>
                  </a:ext>
                </a:extLst>
              </p:cNvPr>
              <p:cNvSpPr/>
              <p:nvPr/>
            </p:nvSpPr>
            <p:spPr>
              <a:xfrm>
                <a:off x="5170605" y="2690618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RF chain</a:t>
                </a:r>
              </a:p>
            </p:txBody>
          </p:sp>
          <p:cxnSp>
            <p:nvCxnSpPr>
              <p:cNvPr id="314" name="Straight Arrow Connector 313">
                <a:extLst>
                  <a:ext uri="{FF2B5EF4-FFF2-40B4-BE49-F238E27FC236}">
                    <a16:creationId xmlns:a16="http://schemas.microsoft.com/office/drawing/2014/main" id="{E68EEBC3-12B4-0944-913B-8F7828BE57AD}"/>
                  </a:ext>
                </a:extLst>
              </p:cNvPr>
              <p:cNvCxnSpPr>
                <a:stCxn id="318" idx="1"/>
              </p:cNvCxnSpPr>
              <p:nvPr/>
            </p:nvCxnSpPr>
            <p:spPr>
              <a:xfrm>
                <a:off x="6407648" y="2508739"/>
                <a:ext cx="19422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FA489FF8-9D21-9043-8930-8D20A0C8B8B5}"/>
                  </a:ext>
                </a:extLst>
              </p:cNvPr>
              <p:cNvCxnSpPr>
                <a:stCxn id="313" idx="3"/>
                <a:endCxn id="322" idx="3"/>
              </p:cNvCxnSpPr>
              <p:nvPr/>
            </p:nvCxnSpPr>
            <p:spPr>
              <a:xfrm flipV="1">
                <a:off x="5741775" y="2880385"/>
                <a:ext cx="178905" cy="35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>
                <a:extLst>
                  <a:ext uri="{FF2B5EF4-FFF2-40B4-BE49-F238E27FC236}">
                    <a16:creationId xmlns:a16="http://schemas.microsoft.com/office/drawing/2014/main" id="{197262CD-8603-674E-829B-E4A55F8BA30F}"/>
                  </a:ext>
                </a:extLst>
              </p:cNvPr>
              <p:cNvCxnSpPr>
                <a:stCxn id="321" idx="1"/>
              </p:cNvCxnSpPr>
              <p:nvPr/>
            </p:nvCxnSpPr>
            <p:spPr>
              <a:xfrm>
                <a:off x="6391148" y="2939616"/>
                <a:ext cx="21941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FFED27F0-EAC9-A747-A223-CE2C30A6DD06}"/>
                  </a:ext>
                </a:extLst>
              </p:cNvPr>
              <p:cNvCxnSpPr>
                <a:stCxn id="324" idx="1"/>
              </p:cNvCxnSpPr>
              <p:nvPr/>
            </p:nvCxnSpPr>
            <p:spPr>
              <a:xfrm>
                <a:off x="6399536" y="3923495"/>
                <a:ext cx="21102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Pentagon 317">
                <a:extLst>
                  <a:ext uri="{FF2B5EF4-FFF2-40B4-BE49-F238E27FC236}">
                    <a16:creationId xmlns:a16="http://schemas.microsoft.com/office/drawing/2014/main" id="{604F7FC2-FE25-364D-8B68-58130155A4AA}"/>
                  </a:ext>
                </a:extLst>
              </p:cNvPr>
              <p:cNvSpPr/>
              <p:nvPr/>
            </p:nvSpPr>
            <p:spPr>
              <a:xfrm flipH="1">
                <a:off x="5960646" y="2341728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19" name="Pentagon 318">
                <a:extLst>
                  <a:ext uri="{FF2B5EF4-FFF2-40B4-BE49-F238E27FC236}">
                    <a16:creationId xmlns:a16="http://schemas.microsoft.com/office/drawing/2014/main" id="{233714EE-D58C-D749-8847-B5BCD775E563}"/>
                  </a:ext>
                </a:extLst>
              </p:cNvPr>
              <p:cNvSpPr/>
              <p:nvPr/>
            </p:nvSpPr>
            <p:spPr>
              <a:xfrm flipH="1">
                <a:off x="5937180" y="2288107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43DE11BD-92CC-1044-9BDA-CFD40CB88C8C}"/>
                  </a:ext>
                </a:extLst>
              </p:cNvPr>
              <p:cNvSpPr txBox="1"/>
              <p:nvPr/>
            </p:nvSpPr>
            <p:spPr>
              <a:xfrm>
                <a:off x="5924694" y="2329027"/>
                <a:ext cx="581921" cy="25716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ADC</a:t>
                </a:r>
              </a:p>
            </p:txBody>
          </p:sp>
          <p:sp>
            <p:nvSpPr>
              <p:cNvPr id="321" name="Pentagon 320">
                <a:extLst>
                  <a:ext uri="{FF2B5EF4-FFF2-40B4-BE49-F238E27FC236}">
                    <a16:creationId xmlns:a16="http://schemas.microsoft.com/office/drawing/2014/main" id="{2DEC9F5F-BC26-A746-9CA9-FA7FDC8203D4}"/>
                  </a:ext>
                </a:extLst>
              </p:cNvPr>
              <p:cNvSpPr/>
              <p:nvPr/>
            </p:nvSpPr>
            <p:spPr>
              <a:xfrm flipH="1">
                <a:off x="5944146" y="2772605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22" name="Pentagon 321">
                <a:extLst>
                  <a:ext uri="{FF2B5EF4-FFF2-40B4-BE49-F238E27FC236}">
                    <a16:creationId xmlns:a16="http://schemas.microsoft.com/office/drawing/2014/main" id="{CA338F07-76E2-3F41-AD7A-9B0F902B44B7}"/>
                  </a:ext>
                </a:extLst>
              </p:cNvPr>
              <p:cNvSpPr/>
              <p:nvPr/>
            </p:nvSpPr>
            <p:spPr>
              <a:xfrm flipH="1">
                <a:off x="5920680" y="2713374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88AAF112-9084-A34B-9342-2CEB84C0DD6B}"/>
                  </a:ext>
                </a:extLst>
              </p:cNvPr>
              <p:cNvSpPr txBox="1"/>
              <p:nvPr/>
            </p:nvSpPr>
            <p:spPr>
              <a:xfrm>
                <a:off x="5918754" y="2769793"/>
                <a:ext cx="558984" cy="24206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ADC</a:t>
                </a:r>
              </a:p>
            </p:txBody>
          </p:sp>
          <p:sp>
            <p:nvSpPr>
              <p:cNvPr id="324" name="Pentagon 323">
                <a:extLst>
                  <a:ext uri="{FF2B5EF4-FFF2-40B4-BE49-F238E27FC236}">
                    <a16:creationId xmlns:a16="http://schemas.microsoft.com/office/drawing/2014/main" id="{A139C225-CB22-6F44-9F1B-F5FEEA92D682}"/>
                  </a:ext>
                </a:extLst>
              </p:cNvPr>
              <p:cNvSpPr/>
              <p:nvPr/>
            </p:nvSpPr>
            <p:spPr>
              <a:xfrm flipH="1">
                <a:off x="5952534" y="3756484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25" name="Pentagon 324">
                <a:extLst>
                  <a:ext uri="{FF2B5EF4-FFF2-40B4-BE49-F238E27FC236}">
                    <a16:creationId xmlns:a16="http://schemas.microsoft.com/office/drawing/2014/main" id="{14295735-87D6-BA44-94F6-A40F5522A725}"/>
                  </a:ext>
                </a:extLst>
              </p:cNvPr>
              <p:cNvSpPr/>
              <p:nvPr/>
            </p:nvSpPr>
            <p:spPr>
              <a:xfrm flipH="1">
                <a:off x="5928595" y="3697253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FCFC4A1C-6963-7741-BDA0-82CF913E171F}"/>
                  </a:ext>
                </a:extLst>
              </p:cNvPr>
              <p:cNvSpPr txBox="1"/>
              <p:nvPr/>
            </p:nvSpPr>
            <p:spPr>
              <a:xfrm>
                <a:off x="5906567" y="3748062"/>
                <a:ext cx="596883" cy="24206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ADC</a:t>
                </a:r>
              </a:p>
            </p:txBody>
          </p:sp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8A0ABE7A-FA26-374F-9EDC-0F2EB442C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1368" y="2459668"/>
                <a:ext cx="109259" cy="129492"/>
              </a:xfrm>
              <a:prstGeom prst="rect">
                <a:avLst/>
              </a:prstGeom>
              <a:noFill/>
              <a:ln w="12700">
                <a:noFill/>
              </a:ln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313EEFE5-8F6C-7E47-9726-DC2894114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27246" y="2897316"/>
                <a:ext cx="113305" cy="129492"/>
              </a:xfrm>
              <a:prstGeom prst="rect">
                <a:avLst/>
              </a:prstGeom>
              <a:noFill/>
              <a:ln w="12700">
                <a:noFill/>
              </a:ln>
            </p:spPr>
          </p:pic>
          <p:cxnSp>
            <p:nvCxnSpPr>
              <p:cNvPr id="329" name="Elbow Connector 328">
                <a:extLst>
                  <a:ext uri="{FF2B5EF4-FFF2-40B4-BE49-F238E27FC236}">
                    <a16:creationId xmlns:a16="http://schemas.microsoft.com/office/drawing/2014/main" id="{A9CA87E6-E8BC-0D47-AE60-3C5C002EE36F}"/>
                  </a:ext>
                </a:extLst>
              </p:cNvPr>
              <p:cNvCxnSpPr>
                <a:stCxn id="305" idx="3"/>
                <a:endCxn id="318" idx="3"/>
              </p:cNvCxnSpPr>
              <p:nvPr/>
            </p:nvCxnSpPr>
            <p:spPr>
              <a:xfrm>
                <a:off x="5741676" y="2454993"/>
                <a:ext cx="218970" cy="53746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Elbow Connector 329">
                <a:extLst>
                  <a:ext uri="{FF2B5EF4-FFF2-40B4-BE49-F238E27FC236}">
                    <a16:creationId xmlns:a16="http://schemas.microsoft.com/office/drawing/2014/main" id="{2DB43408-952E-4941-8611-4E6EC2E12C8B}"/>
                  </a:ext>
                </a:extLst>
              </p:cNvPr>
              <p:cNvCxnSpPr>
                <a:stCxn id="313" idx="3"/>
                <a:endCxn id="321" idx="3"/>
              </p:cNvCxnSpPr>
              <p:nvPr/>
            </p:nvCxnSpPr>
            <p:spPr>
              <a:xfrm>
                <a:off x="5741775" y="2883937"/>
                <a:ext cx="202371" cy="55679"/>
              </a:xfrm>
              <a:prstGeom prst="bentConnector3">
                <a:avLst>
                  <a:gd name="adj1" fmla="val 250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Elbow Connector 330">
                <a:extLst>
                  <a:ext uri="{FF2B5EF4-FFF2-40B4-BE49-F238E27FC236}">
                    <a16:creationId xmlns:a16="http://schemas.microsoft.com/office/drawing/2014/main" id="{081AF122-5DD6-6048-9D59-FA4CA5A5B6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2057" y="3870363"/>
                <a:ext cx="207906" cy="53132"/>
              </a:xfrm>
              <a:prstGeom prst="bentConnector3">
                <a:avLst>
                  <a:gd name="adj1" fmla="val 218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>
                <a:extLst>
                  <a:ext uri="{FF2B5EF4-FFF2-40B4-BE49-F238E27FC236}">
                    <a16:creationId xmlns:a16="http://schemas.microsoft.com/office/drawing/2014/main" id="{399299D3-D019-AA4A-A75F-9F43B420EF02}"/>
                  </a:ext>
                </a:extLst>
              </p:cNvPr>
              <p:cNvCxnSpPr>
                <a:stCxn id="322" idx="1"/>
              </p:cNvCxnSpPr>
              <p:nvPr/>
            </p:nvCxnSpPr>
            <p:spPr>
              <a:xfrm>
                <a:off x="6367682" y="2880385"/>
                <a:ext cx="2428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Arrow Connector 332">
                <a:extLst>
                  <a:ext uri="{FF2B5EF4-FFF2-40B4-BE49-F238E27FC236}">
                    <a16:creationId xmlns:a16="http://schemas.microsoft.com/office/drawing/2014/main" id="{DAC3B1E2-7E38-2D48-BBA1-2F8499DDA408}"/>
                  </a:ext>
                </a:extLst>
              </p:cNvPr>
              <p:cNvCxnSpPr>
                <a:stCxn id="325" idx="1"/>
              </p:cNvCxnSpPr>
              <p:nvPr/>
            </p:nvCxnSpPr>
            <p:spPr>
              <a:xfrm flipV="1">
                <a:off x="6375597" y="3861607"/>
                <a:ext cx="234966" cy="265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CD4A32C5-CBDD-4846-99EE-E3A1433DD3C4}"/>
                  </a:ext>
                </a:extLst>
              </p:cNvPr>
              <p:cNvCxnSpPr>
                <a:stCxn id="319" idx="1"/>
              </p:cNvCxnSpPr>
              <p:nvPr/>
            </p:nvCxnSpPr>
            <p:spPr>
              <a:xfrm flipV="1">
                <a:off x="6384182" y="2453501"/>
                <a:ext cx="217693" cy="161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FB469B95-F0ED-7946-AF14-F11DD746E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0230" y="3601546"/>
                <a:ext cx="231466" cy="155795"/>
              </a:xfrm>
              <a:prstGeom prst="rect">
                <a:avLst/>
              </a:prstGeom>
            </p:spPr>
          </p:pic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7578047B-2156-8D4E-A20C-5608FC3221C3}"/>
                </a:ext>
              </a:extLst>
            </p:cNvPr>
            <p:cNvSpPr txBox="1"/>
            <p:nvPr/>
          </p:nvSpPr>
          <p:spPr>
            <a:xfrm rot="16200000">
              <a:off x="7659460" y="2139791"/>
              <a:ext cx="304457" cy="32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90F52FD8-FF31-4240-B272-53EA588B2C8B}"/>
                </a:ext>
              </a:extLst>
            </p:cNvPr>
            <p:cNvSpPr txBox="1"/>
            <p:nvPr/>
          </p:nvSpPr>
          <p:spPr>
            <a:xfrm rot="16200000">
              <a:off x="7916809" y="1774201"/>
              <a:ext cx="234809" cy="20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177C8B41-DC1D-C342-A0A7-62D545A6D1FA}"/>
                </a:ext>
              </a:extLst>
            </p:cNvPr>
            <p:cNvSpPr txBox="1"/>
            <p:nvPr/>
          </p:nvSpPr>
          <p:spPr>
            <a:xfrm rot="16200000">
              <a:off x="7923063" y="2900325"/>
              <a:ext cx="234809" cy="20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7FF490D6-5D00-DC4C-A827-AE697DFB0960}"/>
                </a:ext>
              </a:extLst>
            </p:cNvPr>
            <p:cNvSpPr txBox="1"/>
            <p:nvPr/>
          </p:nvSpPr>
          <p:spPr>
            <a:xfrm rot="16200000">
              <a:off x="8201949" y="2079537"/>
              <a:ext cx="320091" cy="35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84FAA708-274B-0D48-A884-DBBE9B670C7F}"/>
                </a:ext>
              </a:extLst>
            </p:cNvPr>
            <p:cNvSpPr txBox="1"/>
            <p:nvPr/>
          </p:nvSpPr>
          <p:spPr>
            <a:xfrm rot="16200000">
              <a:off x="8403461" y="2093935"/>
              <a:ext cx="320091" cy="35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715DAE5F-F395-DE44-ACBC-E66EDA2887BB}"/>
                </a:ext>
              </a:extLst>
            </p:cNvPr>
            <p:cNvSpPr txBox="1"/>
            <p:nvPr/>
          </p:nvSpPr>
          <p:spPr>
            <a:xfrm rot="16200000">
              <a:off x="10007743" y="2293204"/>
              <a:ext cx="320091" cy="35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42C0CA8E-3F0A-FA44-8390-0584F8196324}"/>
                </a:ext>
              </a:extLst>
            </p:cNvPr>
            <p:cNvSpPr txBox="1"/>
            <p:nvPr/>
          </p:nvSpPr>
          <p:spPr>
            <a:xfrm rot="16200000">
              <a:off x="11064310" y="2262521"/>
              <a:ext cx="320091" cy="352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ADDD7CB7-1DC7-0E48-A825-0CBFF7632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5513" y="2229776"/>
              <a:ext cx="377240" cy="171837"/>
            </a:xfrm>
            <a:prstGeom prst="rect">
              <a:avLst/>
            </a:prstGeom>
          </p:spPr>
        </p:pic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6637E475-698C-4049-9E7D-56BFE5500A04}"/>
                </a:ext>
              </a:extLst>
            </p:cNvPr>
            <p:cNvGrpSpPr/>
            <p:nvPr/>
          </p:nvGrpSpPr>
          <p:grpSpPr>
            <a:xfrm>
              <a:off x="8648832" y="1535749"/>
              <a:ext cx="1056988" cy="1511521"/>
              <a:chOff x="9152445" y="4175837"/>
              <a:chExt cx="1636867" cy="1899118"/>
            </a:xfrm>
          </p:grpSpPr>
          <p:sp>
            <p:nvSpPr>
              <p:cNvPr id="272" name="Rounded Rectangle 271">
                <a:extLst>
                  <a:ext uri="{FF2B5EF4-FFF2-40B4-BE49-F238E27FC236}">
                    <a16:creationId xmlns:a16="http://schemas.microsoft.com/office/drawing/2014/main" id="{82B351A7-6CD8-604A-897D-7B2FF806AD06}"/>
                  </a:ext>
                </a:extLst>
              </p:cNvPr>
              <p:cNvSpPr/>
              <p:nvPr/>
            </p:nvSpPr>
            <p:spPr>
              <a:xfrm>
                <a:off x="9290296" y="4175837"/>
                <a:ext cx="1147465" cy="1899118"/>
              </a:xfrm>
              <a:prstGeom prst="roundRect">
                <a:avLst>
                  <a:gd name="adj" fmla="val 10292"/>
                </a:avLst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5444F913-CD45-A64D-97DD-43EFC3860587}"/>
                  </a:ext>
                </a:extLst>
              </p:cNvPr>
              <p:cNvSpPr/>
              <p:nvPr/>
            </p:nvSpPr>
            <p:spPr>
              <a:xfrm>
                <a:off x="10121721" y="4270881"/>
                <a:ext cx="212143" cy="22293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1A9F4EEE-F4FB-3843-9B3E-538E14FCCB83}"/>
                  </a:ext>
                </a:extLst>
              </p:cNvPr>
              <p:cNvCxnSpPr/>
              <p:nvPr/>
            </p:nvCxnSpPr>
            <p:spPr>
              <a:xfrm>
                <a:off x="9367924" y="5493512"/>
                <a:ext cx="2111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DD22388C-9C8B-E941-8C53-B8F666BAE7C6}"/>
                  </a:ext>
                </a:extLst>
              </p:cNvPr>
              <p:cNvSpPr/>
              <p:nvPr/>
            </p:nvSpPr>
            <p:spPr>
              <a:xfrm>
                <a:off x="9152445" y="4368467"/>
                <a:ext cx="106071" cy="11146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E87286EE-F10B-BD46-9DB4-65726F5184D7}"/>
                  </a:ext>
                </a:extLst>
              </p:cNvPr>
              <p:cNvCxnSpPr/>
              <p:nvPr/>
            </p:nvCxnSpPr>
            <p:spPr>
              <a:xfrm>
                <a:off x="9203370" y="4368467"/>
                <a:ext cx="352536" cy="4509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hape 152">
                <a:extLst>
                  <a:ext uri="{FF2B5EF4-FFF2-40B4-BE49-F238E27FC236}">
                    <a16:creationId xmlns:a16="http://schemas.microsoft.com/office/drawing/2014/main" id="{8AF1492A-EF6F-0D4F-8065-2BA476C85EAE}"/>
                  </a:ext>
                </a:extLst>
              </p:cNvPr>
              <p:cNvCxnSpPr/>
              <p:nvPr/>
            </p:nvCxnSpPr>
            <p:spPr>
              <a:xfrm flipV="1">
                <a:off x="9814603" y="4484885"/>
                <a:ext cx="413190" cy="312832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48C1B03-7745-B848-B224-3E127DCD9EED}"/>
                  </a:ext>
                </a:extLst>
              </p:cNvPr>
              <p:cNvSpPr/>
              <p:nvPr/>
            </p:nvSpPr>
            <p:spPr>
              <a:xfrm>
                <a:off x="9152445" y="5793253"/>
                <a:ext cx="106071" cy="11146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79" name="Elbow Connector 278">
                <a:extLst>
                  <a:ext uri="{FF2B5EF4-FFF2-40B4-BE49-F238E27FC236}">
                    <a16:creationId xmlns:a16="http://schemas.microsoft.com/office/drawing/2014/main" id="{45D51AF8-8385-8443-9B8A-09D9E75B8D58}"/>
                  </a:ext>
                </a:extLst>
              </p:cNvPr>
              <p:cNvCxnSpPr>
                <a:cxnSpLocks/>
                <a:stCxn id="278" idx="0"/>
              </p:cNvCxnSpPr>
              <p:nvPr/>
            </p:nvCxnSpPr>
            <p:spPr>
              <a:xfrm rot="5400000" flipH="1" flipV="1">
                <a:off x="8814029" y="5186861"/>
                <a:ext cx="997845" cy="214940"/>
              </a:xfrm>
              <a:prstGeom prst="bentConnector3">
                <a:avLst>
                  <a:gd name="adj1" fmla="val 149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9068906-354C-C343-88D2-4EA7C5557784}"/>
                  </a:ext>
                </a:extLst>
              </p:cNvPr>
              <p:cNvSpPr/>
              <p:nvPr/>
            </p:nvSpPr>
            <p:spPr>
              <a:xfrm>
                <a:off x="9568410" y="4240800"/>
                <a:ext cx="244436" cy="2464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0E30F8E2-B97D-4D42-A1EA-0E1DEFEB5436}"/>
                  </a:ext>
                </a:extLst>
              </p:cNvPr>
              <p:cNvCxnSpPr/>
              <p:nvPr/>
            </p:nvCxnSpPr>
            <p:spPr>
              <a:xfrm flipH="1" flipV="1">
                <a:off x="9535193" y="4218851"/>
                <a:ext cx="265690" cy="2679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BFA9CF1E-0391-E945-9669-90FE664FB969}"/>
                  </a:ext>
                </a:extLst>
              </p:cNvPr>
              <p:cNvSpPr/>
              <p:nvPr/>
            </p:nvSpPr>
            <p:spPr>
              <a:xfrm>
                <a:off x="9562841" y="4674466"/>
                <a:ext cx="244435" cy="2464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F390A52D-7C1C-0346-9C35-68E6E4D8C250}"/>
                  </a:ext>
                </a:extLst>
              </p:cNvPr>
              <p:cNvCxnSpPr/>
              <p:nvPr/>
            </p:nvCxnSpPr>
            <p:spPr>
              <a:xfrm flipH="1" flipV="1">
                <a:off x="9529624" y="4639115"/>
                <a:ext cx="265691" cy="26793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6F47B71D-8605-CB4A-B1DA-F0EB1F4DBD8F}"/>
                  </a:ext>
                </a:extLst>
              </p:cNvPr>
              <p:cNvCxnSpPr/>
              <p:nvPr/>
            </p:nvCxnSpPr>
            <p:spPr>
              <a:xfrm>
                <a:off x="9413270" y="4795408"/>
                <a:ext cx="147765" cy="230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77BB0F5C-625B-374C-92A2-01BBD404549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771874" y="4897668"/>
                <a:ext cx="1013585" cy="178104"/>
              </a:xfrm>
              <a:prstGeom prst="bentConnector3">
                <a:avLst>
                  <a:gd name="adj1" fmla="val 201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B08CFB2B-1482-3749-945D-68AEEEBB3C47}"/>
                  </a:ext>
                </a:extLst>
              </p:cNvPr>
              <p:cNvCxnSpPr>
                <a:cxnSpLocks/>
                <a:stCxn id="278" idx="4"/>
                <a:endCxn id="289" idx="2"/>
              </p:cNvCxnSpPr>
              <p:nvPr/>
            </p:nvCxnSpPr>
            <p:spPr>
              <a:xfrm flipV="1">
                <a:off x="9205481" y="5895332"/>
                <a:ext cx="376690" cy="938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D1652980-8B67-454A-BB55-E95A5910DCCD}"/>
                  </a:ext>
                </a:extLst>
              </p:cNvPr>
              <p:cNvSpPr/>
              <p:nvPr/>
            </p:nvSpPr>
            <p:spPr>
              <a:xfrm>
                <a:off x="9575883" y="5368531"/>
                <a:ext cx="237865" cy="2499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A7D817F5-7CD2-0841-90A3-93B75E239E8E}"/>
                  </a:ext>
                </a:extLst>
              </p:cNvPr>
              <p:cNvCxnSpPr/>
              <p:nvPr/>
            </p:nvCxnSpPr>
            <p:spPr>
              <a:xfrm flipH="1" flipV="1">
                <a:off x="9543559" y="5332684"/>
                <a:ext cx="258549" cy="2716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CAFC8080-DF6D-7746-8A8F-E639F18BC8CF}"/>
                  </a:ext>
                </a:extLst>
              </p:cNvPr>
              <p:cNvSpPr/>
              <p:nvPr/>
            </p:nvSpPr>
            <p:spPr>
              <a:xfrm>
                <a:off x="9582171" y="5770352"/>
                <a:ext cx="237865" cy="2499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0" name="Straight Arrow Connector 289">
                <a:extLst>
                  <a:ext uri="{FF2B5EF4-FFF2-40B4-BE49-F238E27FC236}">
                    <a16:creationId xmlns:a16="http://schemas.microsoft.com/office/drawing/2014/main" id="{D30BCD77-8051-EF40-92F1-541B4425BF7A}"/>
                  </a:ext>
                </a:extLst>
              </p:cNvPr>
              <p:cNvCxnSpPr/>
              <p:nvPr/>
            </p:nvCxnSpPr>
            <p:spPr>
              <a:xfrm flipH="1" flipV="1">
                <a:off x="9549847" y="5734505"/>
                <a:ext cx="258549" cy="2716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BA18A105-131C-4047-9A0C-93ECD460D608}"/>
                  </a:ext>
                </a:extLst>
              </p:cNvPr>
              <p:cNvSpPr/>
              <p:nvPr/>
            </p:nvSpPr>
            <p:spPr>
              <a:xfrm>
                <a:off x="10120660" y="5780370"/>
                <a:ext cx="212143" cy="22293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2" name="Shape 211">
                <a:extLst>
                  <a:ext uri="{FF2B5EF4-FFF2-40B4-BE49-F238E27FC236}">
                    <a16:creationId xmlns:a16="http://schemas.microsoft.com/office/drawing/2014/main" id="{90918D4B-DB82-724D-8A2A-8178E8032F8B}"/>
                  </a:ext>
                </a:extLst>
              </p:cNvPr>
              <p:cNvCxnSpPr>
                <a:cxnSpLocks/>
                <a:endCxn id="291" idx="0"/>
              </p:cNvCxnSpPr>
              <p:nvPr/>
            </p:nvCxnSpPr>
            <p:spPr>
              <a:xfrm>
                <a:off x="9821058" y="5493512"/>
                <a:ext cx="405674" cy="286858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CA6022D8-76C6-F045-B682-1816C1E2964E}"/>
                  </a:ext>
                </a:extLst>
              </p:cNvPr>
              <p:cNvCxnSpPr/>
              <p:nvPr/>
            </p:nvCxnSpPr>
            <p:spPr>
              <a:xfrm flipV="1">
                <a:off x="9820036" y="5891836"/>
                <a:ext cx="293313" cy="349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84CAC78A-AA95-3D45-B005-F26ACC0470F6}"/>
                  </a:ext>
                </a:extLst>
              </p:cNvPr>
              <p:cNvCxnSpPr/>
              <p:nvPr/>
            </p:nvCxnSpPr>
            <p:spPr>
              <a:xfrm>
                <a:off x="9812861" y="4372975"/>
                <a:ext cx="301550" cy="44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0C07755F-684F-2646-AD23-3FBF9B2EDCA0}"/>
                  </a:ext>
                </a:extLst>
              </p:cNvPr>
              <p:cNvCxnSpPr/>
              <p:nvPr/>
            </p:nvCxnSpPr>
            <p:spPr>
              <a:xfrm>
                <a:off x="10338317" y="4388054"/>
                <a:ext cx="26921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76FB3EDD-97E8-4D46-8AD0-45EFED4CA791}"/>
                  </a:ext>
                </a:extLst>
              </p:cNvPr>
              <p:cNvCxnSpPr/>
              <p:nvPr/>
            </p:nvCxnSpPr>
            <p:spPr>
              <a:xfrm>
                <a:off x="10338026" y="5900032"/>
                <a:ext cx="26921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04BF62F6-6FB7-C84C-A36B-0C76B3574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95530" y="5248075"/>
                <a:ext cx="293782" cy="148200"/>
              </a:xfrm>
              <a:prstGeom prst="rect">
                <a:avLst/>
              </a:prstGeom>
            </p:spPr>
          </p:pic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CDD843D5-C11D-A54D-9E67-86F3928A0529}"/>
                  </a:ext>
                </a:extLst>
              </p:cNvPr>
              <p:cNvSpPr txBox="1"/>
              <p:nvPr/>
            </p:nvSpPr>
            <p:spPr>
              <a:xfrm rot="16200000">
                <a:off x="9272941" y="4897298"/>
                <a:ext cx="382528" cy="5044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B9979FB3-8D19-BA46-A989-590636F74094}"/>
                  </a:ext>
                </a:extLst>
              </p:cNvPr>
              <p:cNvSpPr txBox="1"/>
              <p:nvPr/>
            </p:nvSpPr>
            <p:spPr>
              <a:xfrm rot="16200000">
                <a:off x="9498431" y="4421674"/>
                <a:ext cx="295021" cy="315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en-US" sz="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6C450B9-ED4C-7341-A50A-D06EC966E068}"/>
                  </a:ext>
                </a:extLst>
              </p:cNvPr>
              <p:cNvSpPr txBox="1"/>
              <p:nvPr/>
            </p:nvSpPr>
            <p:spPr>
              <a:xfrm rot="16200000">
                <a:off x="9507509" y="5532960"/>
                <a:ext cx="295021" cy="315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en-US" sz="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0523DAA-35C8-8F44-96A6-1CBE9A3EAEEC}"/>
                  </a:ext>
                </a:extLst>
              </p:cNvPr>
              <p:cNvSpPr txBox="1"/>
              <p:nvPr/>
            </p:nvSpPr>
            <p:spPr>
              <a:xfrm rot="16200000">
                <a:off x="9996507" y="4872455"/>
                <a:ext cx="402171" cy="546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92AB6E55-197E-7648-9835-C7EF82E363D9}"/>
                  </a:ext>
                </a:extLst>
              </p:cNvPr>
              <p:cNvSpPr txBox="1"/>
              <p:nvPr/>
            </p:nvSpPr>
            <p:spPr>
              <a:xfrm rot="16200000">
                <a:off x="10552813" y="5295922"/>
                <a:ext cx="140958" cy="23178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EE071DAB-3EB8-B141-8D2E-D0A09236C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56091" y="2249488"/>
              <a:ext cx="377240" cy="171837"/>
            </a:xfrm>
            <a:prstGeom prst="rect">
              <a:avLst/>
            </a:prstGeom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B4C3F28B-A1B9-6646-94A1-686BC9699B2D}"/>
                </a:ext>
              </a:extLst>
            </p:cNvPr>
            <p:cNvSpPr txBox="1"/>
            <p:nvPr/>
          </p:nvSpPr>
          <p:spPr>
            <a:xfrm>
              <a:off x="7479066" y="1099528"/>
              <a:ext cx="1214839" cy="23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ko-KR" sz="11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altLang="ko-KR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Analog Combiner </a:t>
              </a:r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9B509A07-5644-8A4C-A02B-4160BD7DAEF9}"/>
                </a:ext>
              </a:extLst>
            </p:cNvPr>
            <p:cNvSpPr txBox="1"/>
            <p:nvPr/>
          </p:nvSpPr>
          <p:spPr>
            <a:xfrm>
              <a:off x="8525571" y="1351850"/>
              <a:ext cx="1213426" cy="23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1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en-US" altLang="ko-KR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Analog Combiner</a:t>
              </a:r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8FE2B1FE-23BB-7E4F-B4AA-4B62BDEF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69323" y="2318920"/>
              <a:ext cx="396921" cy="183460"/>
            </a:xfrm>
            <a:prstGeom prst="rect">
              <a:avLst/>
            </a:prstGeom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F8B9B2B-45BE-FA40-9646-3EAB3C037A36}"/>
                </a:ext>
              </a:extLst>
            </p:cNvPr>
            <p:cNvSpPr txBox="1"/>
            <p:nvPr/>
          </p:nvSpPr>
          <p:spPr>
            <a:xfrm>
              <a:off x="9538897" y="3106809"/>
              <a:ext cx="961748" cy="231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 Resolution </a:t>
              </a:r>
            </a:p>
          </p:txBody>
        </p: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A19DBDCC-0ADB-3149-9998-125C4401A7A1}"/>
                </a:ext>
              </a:extLst>
            </p:cNvPr>
            <p:cNvCxnSpPr/>
            <p:nvPr/>
          </p:nvCxnSpPr>
          <p:spPr>
            <a:xfrm>
              <a:off x="9477888" y="2055774"/>
              <a:ext cx="98129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6F25C1-47EA-9343-88E7-71E3A0B30CA8}"/>
                </a:ext>
              </a:extLst>
            </p:cNvPr>
            <p:cNvSpPr txBox="1"/>
            <p:nvPr/>
          </p:nvSpPr>
          <p:spPr>
            <a:xfrm>
              <a:off x="7045961" y="1011838"/>
              <a:ext cx="458393" cy="272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ULA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7B948-908D-E948-8885-7BD60A67917E}"/>
              </a:ext>
            </a:extLst>
          </p:cNvPr>
          <p:cNvGrpSpPr/>
          <p:nvPr/>
        </p:nvGrpSpPr>
        <p:grpSpPr>
          <a:xfrm>
            <a:off x="547231" y="3456397"/>
            <a:ext cx="11524121" cy="2742938"/>
            <a:chOff x="547231" y="3529549"/>
            <a:chExt cx="11524121" cy="2742938"/>
          </a:xfrm>
        </p:grpSpPr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7C62714-AECF-0F4B-BC72-4C021A9B146B}"/>
                </a:ext>
              </a:extLst>
            </p:cNvPr>
            <p:cNvSpPr txBox="1"/>
            <p:nvPr/>
          </p:nvSpPr>
          <p:spPr>
            <a:xfrm>
              <a:off x="547231" y="3529549"/>
              <a:ext cx="3725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Maximizing mutual information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D1FC575C-F930-8F4F-BE8A-42F6FBD211D3}"/>
                </a:ext>
              </a:extLst>
            </p:cNvPr>
            <p:cNvSpPr txBox="1"/>
            <p:nvPr/>
          </p:nvSpPr>
          <p:spPr>
            <a:xfrm>
              <a:off x="925034" y="3916712"/>
              <a:ext cx="2311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Mutual information</a:t>
              </a:r>
            </a:p>
          </p:txBody>
        </p:sp>
        <p:pic>
          <p:nvPicPr>
            <p:cNvPr id="341" name="Picture 340">
              <a:extLst>
                <a:ext uri="{FF2B5EF4-FFF2-40B4-BE49-F238E27FC236}">
                  <a16:creationId xmlns:a16="http://schemas.microsoft.com/office/drawing/2014/main" id="{EDB26F18-ED75-774F-A2C5-862F48ADC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23935" y="5853387"/>
              <a:ext cx="5769610" cy="4191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4CA54E-28AB-D242-8278-B8917E75EA96}"/>
                </a:ext>
              </a:extLst>
            </p:cNvPr>
            <p:cNvSpPr txBox="1"/>
            <p:nvPr/>
          </p:nvSpPr>
          <p:spPr>
            <a:xfrm>
              <a:off x="919628" y="4912912"/>
              <a:ext cx="82535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Relaxation: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no constant modulus constraint </a:t>
              </a:r>
              <a:r>
                <a:rPr lang="en-US" dirty="0"/>
                <a:t>on elements of analog combiner matrix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Relaxed maximum mutual-information problem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B1C138-1003-3940-8E44-30B0FAF17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34567" y="4376388"/>
              <a:ext cx="6256424" cy="40344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9F70D4-139B-C04E-BB02-88F76787649D}"/>
                </a:ext>
              </a:extLst>
            </p:cNvPr>
            <p:cNvGrpSpPr/>
            <p:nvPr/>
          </p:nvGrpSpPr>
          <p:grpSpPr>
            <a:xfrm>
              <a:off x="8220367" y="3642789"/>
              <a:ext cx="3850985" cy="1116197"/>
              <a:chOff x="7988719" y="3691557"/>
              <a:chExt cx="3850985" cy="11161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3934BA7-C453-1C4E-BDC3-2C88DAE52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21863" y="4624629"/>
                <a:ext cx="1734305" cy="183125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B358395-A7D3-8A4B-9D13-4CE4E26D6582}"/>
                  </a:ext>
                </a:extLst>
              </p:cNvPr>
              <p:cNvCxnSpPr/>
              <p:nvPr/>
            </p:nvCxnSpPr>
            <p:spPr>
              <a:xfrm>
                <a:off x="7991214" y="4405792"/>
                <a:ext cx="0" cy="3943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CAED30-C3C7-234A-8E6D-F39300B52E48}"/>
                  </a:ext>
                </a:extLst>
              </p:cNvPr>
              <p:cNvSpPr txBox="1"/>
              <p:nvPr/>
            </p:nvSpPr>
            <p:spPr>
              <a:xfrm>
                <a:off x="8019064" y="4273656"/>
                <a:ext cx="15261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Analog combiner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3241FA-BF46-FF49-82D8-1AA42EDCF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38026" y="4003146"/>
                <a:ext cx="3701678" cy="225234"/>
              </a:xfrm>
              <a:prstGeom prst="rect">
                <a:avLst/>
              </a:prstGeom>
            </p:spPr>
          </p:pic>
          <p:sp>
            <p:nvSpPr>
              <p:cNvPr id="383" name="TextBox 382">
                <a:extLst>
                  <a:ext uri="{FF2B5EF4-FFF2-40B4-BE49-F238E27FC236}">
                    <a16:creationId xmlns:a16="http://schemas.microsoft.com/office/drawing/2014/main" id="{9F4BEA6D-3BAE-6F4B-8BC0-B459B751FADC}"/>
                  </a:ext>
                </a:extLst>
              </p:cNvPr>
              <p:cNvSpPr txBox="1"/>
              <p:nvPr/>
            </p:nvSpPr>
            <p:spPr>
              <a:xfrm>
                <a:off x="8025217" y="3691557"/>
                <a:ext cx="3095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Covariance matrix of quantization noise</a:t>
                </a:r>
              </a:p>
            </p:txBody>
          </p: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F9FA45EF-2D7C-E14C-B6A3-B68DC5896D0B}"/>
                  </a:ext>
                </a:extLst>
              </p:cNvPr>
              <p:cNvCxnSpPr/>
              <p:nvPr/>
            </p:nvCxnSpPr>
            <p:spPr>
              <a:xfrm>
                <a:off x="7988719" y="3804864"/>
                <a:ext cx="0" cy="3943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2457615-067B-284F-AB3B-9898BDF98E4D}"/>
              </a:ext>
            </a:extLst>
          </p:cNvPr>
          <p:cNvSpPr txBox="1"/>
          <p:nvPr/>
        </p:nvSpPr>
        <p:spPr>
          <a:xfrm>
            <a:off x="8924018" y="4612677"/>
            <a:ext cx="303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: key role in changing quantization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07345-CBEA-1B4D-8D39-8DF486EA18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D1014B-D819-584D-ABEF-BCF208B6D7BB}"/>
              </a:ext>
            </a:extLst>
          </p:cNvPr>
          <p:cNvGrpSpPr/>
          <p:nvPr/>
        </p:nvGrpSpPr>
        <p:grpSpPr>
          <a:xfrm>
            <a:off x="1658083" y="2460814"/>
            <a:ext cx="4183404" cy="1030701"/>
            <a:chOff x="2312994" y="2497885"/>
            <a:chExt cx="4183404" cy="1030701"/>
          </a:xfrm>
        </p:grpSpPr>
        <p:cxnSp>
          <p:nvCxnSpPr>
            <p:cNvPr id="385" name="Elbow Connector 384">
              <a:extLst>
                <a:ext uri="{FF2B5EF4-FFF2-40B4-BE49-F238E27FC236}">
                  <a16:creationId xmlns:a16="http://schemas.microsoft.com/office/drawing/2014/main" id="{0D83938B-5859-D543-B42C-A10BBCADB96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54559" y="3053614"/>
              <a:ext cx="266654" cy="196580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2047AC-416F-2741-A716-A654980F849F}"/>
                </a:ext>
              </a:extLst>
            </p:cNvPr>
            <p:cNvGrpSpPr/>
            <p:nvPr/>
          </p:nvGrpSpPr>
          <p:grpSpPr>
            <a:xfrm>
              <a:off x="2312994" y="2497885"/>
              <a:ext cx="4183404" cy="1030701"/>
              <a:chOff x="2312994" y="2497885"/>
              <a:chExt cx="4183404" cy="103070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3A0D9F0-C667-2E47-8B0A-30807513B539}"/>
                  </a:ext>
                </a:extLst>
              </p:cNvPr>
              <p:cNvGrpSpPr/>
              <p:nvPr/>
            </p:nvGrpSpPr>
            <p:grpSpPr>
              <a:xfrm>
                <a:off x="4069844" y="2497885"/>
                <a:ext cx="2426554" cy="1030701"/>
                <a:chOff x="4229168" y="2984061"/>
                <a:chExt cx="2426554" cy="1030701"/>
              </a:xfrm>
            </p:grpSpPr>
            <p:sp>
              <p:nvSpPr>
                <p:cNvPr id="363" name="TextBox 362">
                  <a:extLst>
                    <a:ext uri="{FF2B5EF4-FFF2-40B4-BE49-F238E27FC236}">
                      <a16:creationId xmlns:a16="http://schemas.microsoft.com/office/drawing/2014/main" id="{D0E0583F-50AB-294F-BD81-FB523F52A283}"/>
                    </a:ext>
                  </a:extLst>
                </p:cNvPr>
                <p:cNvSpPr txBox="1"/>
                <p:nvPr/>
              </p:nvSpPr>
              <p:spPr>
                <a:xfrm>
                  <a:off x="4687363" y="3737763"/>
                  <a:ext cx="196835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array response vector (ARV)</a:t>
                  </a:r>
                </a:p>
              </p:txBody>
            </p:sp>
            <p:sp>
              <p:nvSpPr>
                <p:cNvPr id="365" name="TextBox 364">
                  <a:extLst>
                    <a:ext uri="{FF2B5EF4-FFF2-40B4-BE49-F238E27FC236}">
                      <a16:creationId xmlns:a16="http://schemas.microsoft.com/office/drawing/2014/main" id="{2958041C-7B6A-1F43-A810-841BD43A20BC}"/>
                    </a:ext>
                  </a:extLst>
                </p:cNvPr>
                <p:cNvSpPr txBox="1"/>
                <p:nvPr/>
              </p:nvSpPr>
              <p:spPr>
                <a:xfrm>
                  <a:off x="5054665" y="3574036"/>
                  <a:ext cx="11401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angle of arrival </a:t>
                  </a:r>
                </a:p>
              </p:txBody>
            </p:sp>
            <p:sp>
              <p:nvSpPr>
                <p:cNvPr id="368" name="TextBox 367">
                  <a:extLst>
                    <a:ext uri="{FF2B5EF4-FFF2-40B4-BE49-F238E27FC236}">
                      <a16:creationId xmlns:a16="http://schemas.microsoft.com/office/drawing/2014/main" id="{421F8A4D-BE75-D746-A303-9976BFA4A3A0}"/>
                    </a:ext>
                  </a:extLst>
                </p:cNvPr>
                <p:cNvSpPr txBox="1"/>
                <p:nvPr/>
              </p:nvSpPr>
              <p:spPr>
                <a:xfrm>
                  <a:off x="4745983" y="2984061"/>
                  <a:ext cx="12554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channel path gain</a:t>
                  </a:r>
                </a:p>
              </p:txBody>
            </p:sp>
            <p:cxnSp>
              <p:nvCxnSpPr>
                <p:cNvPr id="379" name="Elbow Connector 378">
                  <a:extLst>
                    <a:ext uri="{FF2B5EF4-FFF2-40B4-BE49-F238E27FC236}">
                      <a16:creationId xmlns:a16="http://schemas.microsoft.com/office/drawing/2014/main" id="{3F3ED484-C9E5-B041-82DD-FAE6EC969D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65862" y="3544020"/>
                  <a:ext cx="266654" cy="348253"/>
                </a:xfrm>
                <a:prstGeom prst="bentConnector2">
                  <a:avLst/>
                </a:prstGeom>
                <a:ln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Elbow Connector 380">
                  <a:extLst>
                    <a:ext uri="{FF2B5EF4-FFF2-40B4-BE49-F238E27FC236}">
                      <a16:creationId xmlns:a16="http://schemas.microsoft.com/office/drawing/2014/main" id="{BCA80AA5-2422-4A47-B258-2602FA0E78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229168" y="3146269"/>
                  <a:ext cx="561406" cy="211290"/>
                </a:xfrm>
                <a:prstGeom prst="bentConnector2">
                  <a:avLst/>
                </a:prstGeom>
                <a:ln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FB9A165-4C4E-9E47-A552-B8F16EF52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12994" y="2589018"/>
                <a:ext cx="2574258" cy="697331"/>
              </a:xfrm>
              <a:prstGeom prst="rect">
                <a:avLst/>
              </a:prstGeom>
            </p:spPr>
          </p:pic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87E3A-BFE8-054D-968A-B52615B98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1FAB9F6-DFF2-6644-9421-6780CA68D4A1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PTIMAL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CALING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LAW &amp;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WO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-S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TAGE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46DD52-F0B7-DF46-8B5A-4AF3513F6E86}"/>
              </a:ext>
            </a:extLst>
          </p:cNvPr>
          <p:cNvSpPr/>
          <p:nvPr/>
        </p:nvSpPr>
        <p:spPr>
          <a:xfrm>
            <a:off x="985893" y="1365527"/>
            <a:ext cx="7771877" cy="1201372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3459DA-E3A6-CE4C-B838-AA3B346461CE}"/>
              </a:ext>
            </a:extLst>
          </p:cNvPr>
          <p:cNvSpPr txBox="1"/>
          <p:nvPr/>
        </p:nvSpPr>
        <p:spPr>
          <a:xfrm>
            <a:off x="431279" y="718002"/>
            <a:ext cx="679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Optimal scaling law with respect to number of RF chains </a:t>
            </a:r>
            <a:r>
              <a:rPr lang="en-US" sz="2000" i="1" dirty="0"/>
              <a:t>N</a:t>
            </a:r>
            <a:r>
              <a:rPr lang="en-US" sz="1200" dirty="0"/>
              <a:t>RF</a:t>
            </a: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C3324-41D3-E247-886B-AC04F3709899}"/>
              </a:ext>
            </a:extLst>
          </p:cNvPr>
          <p:cNvSpPr/>
          <p:nvPr/>
        </p:nvSpPr>
        <p:spPr>
          <a:xfrm>
            <a:off x="903841" y="1269007"/>
            <a:ext cx="3230665" cy="3227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Theorem 2 </a:t>
            </a:r>
            <a:r>
              <a:rPr lang="en-US" altLang="ko-KR" sz="1600" dirty="0"/>
              <a:t>(</a:t>
            </a:r>
            <a:r>
              <a:rPr lang="en-US" sz="1600" dirty="0"/>
              <a:t>Optimal scaling law</a:t>
            </a:r>
            <a:r>
              <a:rPr lang="en-US" altLang="ko-KR" sz="1600" dirty="0"/>
              <a:t>)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B7F126-F4EE-6F4D-9D80-A87E4C22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71" y="2088559"/>
            <a:ext cx="2598420" cy="3073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BE659C-8AD2-3B44-9CC0-10FAECD91A15}"/>
              </a:ext>
            </a:extLst>
          </p:cNvPr>
          <p:cNvSpPr txBox="1"/>
          <p:nvPr/>
        </p:nvSpPr>
        <p:spPr>
          <a:xfrm>
            <a:off x="1013154" y="1629494"/>
            <a:ext cx="766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Optimal solution </a:t>
            </a:r>
            <a:r>
              <a:rPr lang="en-US" dirty="0"/>
              <a:t>to </a:t>
            </a:r>
            <a:r>
              <a:rPr lang="en-US" i="1" dirty="0"/>
              <a:t>      </a:t>
            </a:r>
            <a:r>
              <a:rPr lang="en-US" dirty="0"/>
              <a:t>achieves following </a:t>
            </a:r>
            <a:r>
              <a:rPr lang="en-US" dirty="0">
                <a:solidFill>
                  <a:srgbClr val="FF0000"/>
                </a:solidFill>
              </a:rPr>
              <a:t>scaling law </a:t>
            </a:r>
            <a:r>
              <a:rPr lang="en-US" dirty="0" err="1"/>
              <a:t>w.r.t.</a:t>
            </a:r>
            <a:r>
              <a:rPr lang="en-US" dirty="0"/>
              <a:t> number of RF chains: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76D86A-8914-6D4A-B358-B468BA8E79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274" b="14313"/>
          <a:stretch/>
        </p:blipFill>
        <p:spPr>
          <a:xfrm>
            <a:off x="3014975" y="1694073"/>
            <a:ext cx="300317" cy="326467"/>
          </a:xfrm>
          <a:prstGeom prst="rect">
            <a:avLst/>
          </a:prstGeom>
        </p:spPr>
      </p:pic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1D0DC9A3-5D22-9E4E-86D1-4146EEDC2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00050"/>
              </p:ext>
            </p:extLst>
          </p:nvPr>
        </p:nvGraphicFramePr>
        <p:xfrm>
          <a:off x="4523300" y="4974374"/>
          <a:ext cx="221199" cy="9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99">
                  <a:extLst>
                    <a:ext uri="{9D8B030D-6E8A-4147-A177-3AD203B41FA5}">
                      <a16:colId xmlns:a16="http://schemas.microsoft.com/office/drawing/2014/main" val="494863905"/>
                    </a:ext>
                  </a:extLst>
                </a:gridCol>
              </a:tblGrid>
              <a:tr h="1885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83426"/>
                  </a:ext>
                </a:extLst>
              </a:tr>
              <a:tr h="1885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83038"/>
                  </a:ext>
                </a:extLst>
              </a:tr>
              <a:tr h="1885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1074"/>
                  </a:ext>
                </a:extLst>
              </a:tr>
              <a:tr h="1885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197101"/>
                  </a:ext>
                </a:extLst>
              </a:tr>
              <a:tr h="188580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4778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044D727-BD92-8C4E-A19B-C55CA2C10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642446"/>
              </p:ext>
            </p:extLst>
          </p:nvPr>
        </p:nvGraphicFramePr>
        <p:xfrm>
          <a:off x="6757437" y="4968560"/>
          <a:ext cx="208280" cy="89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494863905"/>
                    </a:ext>
                  </a:extLst>
                </a:gridCol>
              </a:tblGrid>
              <a:tr h="179584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EA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83426"/>
                  </a:ext>
                </a:extLst>
              </a:tr>
              <a:tr h="179584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EA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083038"/>
                  </a:ext>
                </a:extLst>
              </a:tr>
              <a:tr h="179584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EA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1074"/>
                  </a:ext>
                </a:extLst>
              </a:tr>
              <a:tr h="179584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EA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197101"/>
                  </a:ext>
                </a:extLst>
              </a:tr>
              <a:tr h="179584">
                <a:tc>
                  <a:txBody>
                    <a:bodyPr/>
                    <a:lstStyle/>
                    <a:p>
                      <a:endParaRPr lang="en-US" sz="500" dirty="0"/>
                    </a:p>
                  </a:txBody>
                  <a:tcPr marT="31227" marB="312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EA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6477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F430898-D8EF-F041-A8F8-317E4E6AC17B}"/>
              </a:ext>
            </a:extLst>
          </p:cNvPr>
          <p:cNvGrpSpPr/>
          <p:nvPr/>
        </p:nvGrpSpPr>
        <p:grpSpPr>
          <a:xfrm>
            <a:off x="1633995" y="4353242"/>
            <a:ext cx="6181467" cy="1861703"/>
            <a:chOff x="3478678" y="4247087"/>
            <a:chExt cx="4644227" cy="1692459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66B6F149-3241-DD40-B301-54D3E850730D}"/>
                </a:ext>
              </a:extLst>
            </p:cNvPr>
            <p:cNvSpPr/>
            <p:nvPr/>
          </p:nvSpPr>
          <p:spPr>
            <a:xfrm rot="5400000">
              <a:off x="4125120" y="4837864"/>
              <a:ext cx="1471591" cy="731773"/>
            </a:xfrm>
            <a:prstGeom prst="trapezoid">
              <a:avLst>
                <a:gd name="adj" fmla="val 36482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E64919-0536-6940-806F-B614B39E5EE5}"/>
                </a:ext>
              </a:extLst>
            </p:cNvPr>
            <p:cNvGrpSpPr/>
            <p:nvPr/>
          </p:nvGrpSpPr>
          <p:grpSpPr>
            <a:xfrm>
              <a:off x="3478678" y="4694154"/>
              <a:ext cx="604849" cy="701268"/>
              <a:chOff x="203724" y="4434535"/>
              <a:chExt cx="633235" cy="701268"/>
            </a:xfrm>
          </p:grpSpPr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1EAE2951-2074-E045-A1DD-B6CFA63F1A99}"/>
                  </a:ext>
                </a:extLst>
              </p:cNvPr>
              <p:cNvSpPr/>
              <p:nvPr/>
            </p:nvSpPr>
            <p:spPr>
              <a:xfrm>
                <a:off x="229241" y="4434535"/>
                <a:ext cx="576295" cy="701268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55C1A0-0280-FD45-8B91-EA7D0CF89C06}"/>
                  </a:ext>
                </a:extLst>
              </p:cNvPr>
              <p:cNvSpPr txBox="1"/>
              <p:nvPr/>
            </p:nvSpPr>
            <p:spPr>
              <a:xfrm>
                <a:off x="203724" y="4653218"/>
                <a:ext cx="633235" cy="3153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signals</a:t>
                </a:r>
              </a:p>
            </p:txBody>
          </p:sp>
        </p:grp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68D8073C-0573-6A44-9D56-F6EB03F97876}"/>
                </a:ext>
              </a:extLst>
            </p:cNvPr>
            <p:cNvSpPr/>
            <p:nvPr/>
          </p:nvSpPr>
          <p:spPr>
            <a:xfrm rot="10800000">
              <a:off x="4115144" y="4247087"/>
              <a:ext cx="183013" cy="16544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557E57F7-0D47-1F40-B2F4-632304A1EF5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98466" y="4412536"/>
              <a:ext cx="281528" cy="152810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5FFCD-F14C-A44F-A95C-86B5D83CF06E}"/>
                </a:ext>
              </a:extLst>
            </p:cNvPr>
            <p:cNvGrpSpPr/>
            <p:nvPr/>
          </p:nvGrpSpPr>
          <p:grpSpPr>
            <a:xfrm>
              <a:off x="4134510" y="5603000"/>
              <a:ext cx="356591" cy="261215"/>
              <a:chOff x="13313570" y="10170622"/>
              <a:chExt cx="574292" cy="382446"/>
            </a:xfrm>
          </p:grpSpPr>
          <p:sp>
            <p:nvSpPr>
              <p:cNvPr id="39" name="Triangle 38">
                <a:extLst>
                  <a:ext uri="{FF2B5EF4-FFF2-40B4-BE49-F238E27FC236}">
                    <a16:creationId xmlns:a16="http://schemas.microsoft.com/office/drawing/2014/main" id="{EDB09494-08B2-7B43-A2BE-63D9C3A50B7E}"/>
                  </a:ext>
                </a:extLst>
              </p:cNvPr>
              <p:cNvSpPr/>
              <p:nvPr/>
            </p:nvSpPr>
            <p:spPr>
              <a:xfrm rot="10800000">
                <a:off x="13313570" y="10170622"/>
                <a:ext cx="294744" cy="242233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0" name="Elbow Connector 39">
                <a:extLst>
                  <a:ext uri="{FF2B5EF4-FFF2-40B4-BE49-F238E27FC236}">
                    <a16:creationId xmlns:a16="http://schemas.microsoft.com/office/drawing/2014/main" id="{B5201609-C063-F940-8070-6AF31029233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3460944" y="10412857"/>
                <a:ext cx="426918" cy="140211"/>
              </a:xfrm>
              <a:prstGeom prst="bentConnector2">
                <a:avLst/>
              </a:prstGeom>
              <a:noFill/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37EF893-4072-8D47-8697-50F3BC37F008}"/>
                </a:ext>
              </a:extLst>
            </p:cNvPr>
            <p:cNvSpPr txBox="1"/>
            <p:nvPr/>
          </p:nvSpPr>
          <p:spPr>
            <a:xfrm rot="5400000">
              <a:off x="4104412" y="4832391"/>
              <a:ext cx="334632" cy="48349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F93446-ED85-FE44-A246-EDA346571345}"/>
                </a:ext>
              </a:extLst>
            </p:cNvPr>
            <p:cNvSpPr/>
            <p:nvPr/>
          </p:nvSpPr>
          <p:spPr>
            <a:xfrm>
              <a:off x="6027925" y="4806468"/>
              <a:ext cx="798723" cy="8245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F044C35F-66CF-E24D-AC48-3DA68646A20E}"/>
                </a:ext>
              </a:extLst>
            </p:cNvPr>
            <p:cNvSpPr/>
            <p:nvPr/>
          </p:nvSpPr>
          <p:spPr>
            <a:xfrm>
              <a:off x="5320439" y="4905673"/>
              <a:ext cx="245054" cy="57914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EA06DA-7F0D-2748-9955-C91052B6A579}"/>
                </a:ext>
              </a:extLst>
            </p:cNvPr>
            <p:cNvSpPr txBox="1"/>
            <p:nvPr/>
          </p:nvSpPr>
          <p:spPr>
            <a:xfrm>
              <a:off x="4765255" y="4295703"/>
              <a:ext cx="2399806" cy="3153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cs typeface="Calibri" panose="020F0502020204030204" pitchFamily="34" charset="0"/>
                </a:rPr>
                <a:t>1. project on lower dimension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C5ED13-7537-8F4B-929C-127AA697D297}"/>
                </a:ext>
              </a:extLst>
            </p:cNvPr>
            <p:cNvSpPr txBox="1"/>
            <p:nvPr/>
          </p:nvSpPr>
          <p:spPr>
            <a:xfrm>
              <a:off x="6697510" y="4301283"/>
              <a:ext cx="1277895" cy="3153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cs typeface="Calibri" panose="020F0502020204030204" pitchFamily="34" charset="0"/>
                </a:rPr>
                <a:t>2. Spread evenly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7A0309-6E82-E648-AD4C-B19F1B24CC92}"/>
                </a:ext>
              </a:extLst>
            </p:cNvPr>
            <p:cNvSpPr txBox="1"/>
            <p:nvPr/>
          </p:nvSpPr>
          <p:spPr>
            <a:xfrm>
              <a:off x="7662860" y="5602930"/>
              <a:ext cx="460045" cy="2732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ADCs</a:t>
              </a: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1C32376A-94A3-1248-9194-775CF02378F8}"/>
                </a:ext>
              </a:extLst>
            </p:cNvPr>
            <p:cNvSpPr/>
            <p:nvPr/>
          </p:nvSpPr>
          <p:spPr>
            <a:xfrm>
              <a:off x="6963293" y="4910225"/>
              <a:ext cx="245054" cy="57914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BEB664-372A-7144-953D-20287F8966A1}"/>
                </a:ext>
              </a:extLst>
            </p:cNvPr>
            <p:cNvSpPr txBox="1"/>
            <p:nvPr/>
          </p:nvSpPr>
          <p:spPr>
            <a:xfrm>
              <a:off x="7015470" y="5626061"/>
              <a:ext cx="731773" cy="27328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RF chains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530A7CB-DDD6-9848-BFFB-DDE8AFA10DCB}"/>
                </a:ext>
              </a:extLst>
            </p:cNvPr>
            <p:cNvGrpSpPr/>
            <p:nvPr/>
          </p:nvGrpSpPr>
          <p:grpSpPr>
            <a:xfrm>
              <a:off x="7758405" y="4812867"/>
              <a:ext cx="251754" cy="799858"/>
              <a:chOff x="5081293" y="4474750"/>
              <a:chExt cx="251754" cy="799858"/>
            </a:xfrm>
          </p:grpSpPr>
          <p:sp>
            <p:nvSpPr>
              <p:cNvPr id="52" name="Pentagon 51">
                <a:extLst>
                  <a:ext uri="{FF2B5EF4-FFF2-40B4-BE49-F238E27FC236}">
                    <a16:creationId xmlns:a16="http://schemas.microsoft.com/office/drawing/2014/main" id="{43F4D2CD-9791-7848-AA78-9990FD0D1649}"/>
                  </a:ext>
                </a:extLst>
              </p:cNvPr>
              <p:cNvSpPr/>
              <p:nvPr/>
            </p:nvSpPr>
            <p:spPr>
              <a:xfrm flipH="1">
                <a:off x="5092543" y="4474750"/>
                <a:ext cx="238376" cy="14108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3" name="Pentagon 52">
                <a:extLst>
                  <a:ext uri="{FF2B5EF4-FFF2-40B4-BE49-F238E27FC236}">
                    <a16:creationId xmlns:a16="http://schemas.microsoft.com/office/drawing/2014/main" id="{4B0F6FA8-826C-8D45-AAB6-6587CA8F4335}"/>
                  </a:ext>
                </a:extLst>
              </p:cNvPr>
              <p:cNvSpPr/>
              <p:nvPr/>
            </p:nvSpPr>
            <p:spPr>
              <a:xfrm flipH="1">
                <a:off x="5092402" y="4642710"/>
                <a:ext cx="238518" cy="14108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4" name="Pentagon 53">
                <a:extLst>
                  <a:ext uri="{FF2B5EF4-FFF2-40B4-BE49-F238E27FC236}">
                    <a16:creationId xmlns:a16="http://schemas.microsoft.com/office/drawing/2014/main" id="{DB1FAC6A-BC6C-F447-B13A-BA7738507418}"/>
                  </a:ext>
                </a:extLst>
              </p:cNvPr>
              <p:cNvSpPr/>
              <p:nvPr/>
            </p:nvSpPr>
            <p:spPr>
              <a:xfrm flipH="1">
                <a:off x="5085868" y="4806779"/>
                <a:ext cx="245053" cy="14108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5" name="Pentagon 54">
                <a:extLst>
                  <a:ext uri="{FF2B5EF4-FFF2-40B4-BE49-F238E27FC236}">
                    <a16:creationId xmlns:a16="http://schemas.microsoft.com/office/drawing/2014/main" id="{6EAD5BE3-77C9-144C-98C5-74C5487E2FD8}"/>
                  </a:ext>
                </a:extLst>
              </p:cNvPr>
              <p:cNvSpPr/>
              <p:nvPr/>
            </p:nvSpPr>
            <p:spPr>
              <a:xfrm flipH="1">
                <a:off x="5081293" y="4969854"/>
                <a:ext cx="251258" cy="14108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56" name="Pentagon 55">
                <a:extLst>
                  <a:ext uri="{FF2B5EF4-FFF2-40B4-BE49-F238E27FC236}">
                    <a16:creationId xmlns:a16="http://schemas.microsoft.com/office/drawing/2014/main" id="{31F15C07-228E-D64F-A4C2-70366EFBB9F5}"/>
                  </a:ext>
                </a:extLst>
              </p:cNvPr>
              <p:cNvSpPr/>
              <p:nvPr/>
            </p:nvSpPr>
            <p:spPr>
              <a:xfrm flipH="1">
                <a:off x="5081789" y="5133526"/>
                <a:ext cx="251258" cy="14108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A06A278-E489-FF48-9D13-EFA847ACBD01}"/>
                </a:ext>
              </a:extLst>
            </p:cNvPr>
            <p:cNvCxnSpPr/>
            <p:nvPr/>
          </p:nvCxnSpPr>
          <p:spPr>
            <a:xfrm>
              <a:off x="7537267" y="4887878"/>
              <a:ext cx="223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C9E69D-E04B-664B-8CBA-BEC78D67635C}"/>
                </a:ext>
              </a:extLst>
            </p:cNvPr>
            <p:cNvCxnSpPr/>
            <p:nvPr/>
          </p:nvCxnSpPr>
          <p:spPr>
            <a:xfrm>
              <a:off x="7532499" y="5054566"/>
              <a:ext cx="223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37F39FF-930B-F048-8DEE-94CAB74106DE}"/>
                </a:ext>
              </a:extLst>
            </p:cNvPr>
            <p:cNvCxnSpPr/>
            <p:nvPr/>
          </p:nvCxnSpPr>
          <p:spPr>
            <a:xfrm>
              <a:off x="7532501" y="5214366"/>
              <a:ext cx="223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5F5FE5F-0D43-1C44-BECB-2FD70DF7A9EA}"/>
                </a:ext>
              </a:extLst>
            </p:cNvPr>
            <p:cNvCxnSpPr/>
            <p:nvPr/>
          </p:nvCxnSpPr>
          <p:spPr>
            <a:xfrm>
              <a:off x="7527733" y="5371274"/>
              <a:ext cx="223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6595850-48A2-ED41-BE9D-B94CE71BF35D}"/>
                </a:ext>
              </a:extLst>
            </p:cNvPr>
            <p:cNvCxnSpPr/>
            <p:nvPr/>
          </p:nvCxnSpPr>
          <p:spPr>
            <a:xfrm>
              <a:off x="7527732" y="5538725"/>
              <a:ext cx="22365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3E0BD5-C5FE-A745-8957-9824830C5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5372" y="5085875"/>
              <a:ext cx="482810" cy="17843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3F0C590-F7DA-4A47-AACA-17AFE19B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7678" y="5145367"/>
              <a:ext cx="482810" cy="178430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37C669-61DF-3644-B847-90552856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9037" y="4540476"/>
              <a:ext cx="124394" cy="4480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E8435DD-7AA1-6540-9823-E1DF3D052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3954" y="4531727"/>
              <a:ext cx="124394" cy="4480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417012-D528-4048-9EC0-EE5DD3B3B4FC}"/>
              </a:ext>
            </a:extLst>
          </p:cNvPr>
          <p:cNvSpPr txBox="1"/>
          <p:nvPr/>
        </p:nvSpPr>
        <p:spPr>
          <a:xfrm>
            <a:off x="1006074" y="419126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/>
              <a:t>Intuition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2EC4C-7655-DD4A-886B-2ED6155A828E}"/>
              </a:ext>
            </a:extLst>
          </p:cNvPr>
          <p:cNvSpPr txBox="1"/>
          <p:nvPr/>
        </p:nvSpPr>
        <p:spPr>
          <a:xfrm>
            <a:off x="7827519" y="5120873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Moderate and even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quantization noise distribution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7A728-7805-2646-8BAA-1A47EC55E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29" y="1225893"/>
            <a:ext cx="2566043" cy="192453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DE55955-20C7-884F-B5C7-334D8DFB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854" y="3343616"/>
            <a:ext cx="1774756" cy="2099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BAA5EC-10B0-844A-B9D4-26C2B52706E4}"/>
              </a:ext>
            </a:extLst>
          </p:cNvPr>
          <p:cNvGrpSpPr/>
          <p:nvPr/>
        </p:nvGrpSpPr>
        <p:grpSpPr>
          <a:xfrm>
            <a:off x="985893" y="2564005"/>
            <a:ext cx="10481873" cy="1408472"/>
            <a:chOff x="985893" y="2564005"/>
            <a:chExt cx="10481873" cy="14084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C39889-D718-F246-923E-1F2FF5E951EA}"/>
                </a:ext>
              </a:extLst>
            </p:cNvPr>
            <p:cNvGrpSpPr/>
            <p:nvPr/>
          </p:nvGrpSpPr>
          <p:grpSpPr>
            <a:xfrm>
              <a:off x="985893" y="2564005"/>
              <a:ext cx="7771878" cy="1408472"/>
              <a:chOff x="985893" y="2959890"/>
              <a:chExt cx="7771878" cy="140847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C6C5F6-17B2-D648-AC64-C092D5F10975}"/>
                  </a:ext>
                </a:extLst>
              </p:cNvPr>
              <p:cNvSpPr/>
              <p:nvPr/>
            </p:nvSpPr>
            <p:spPr>
              <a:xfrm>
                <a:off x="985893" y="2959890"/>
                <a:ext cx="7771878" cy="140847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07EBF79-603F-5041-9623-5D95A9C380EE}"/>
                  </a:ext>
                </a:extLst>
              </p:cNvPr>
              <p:cNvSpPr txBox="1"/>
              <p:nvPr/>
            </p:nvSpPr>
            <p:spPr>
              <a:xfrm>
                <a:off x="1008760" y="3090866"/>
                <a:ext cx="7726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Optimal scaling law can be also achieved by using following </a:t>
                </a:r>
                <a:r>
                  <a:rPr lang="en-US" dirty="0">
                    <a:solidFill>
                      <a:srgbClr val="FF0000"/>
                    </a:solidFill>
                  </a:rPr>
                  <a:t>two-stage combiners</a:t>
                </a:r>
                <a:r>
                  <a:rPr lang="en-US" dirty="0"/>
                  <a:t>: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CBDF3B51-4E04-E54F-BAF0-DBEA639F2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6088" y="3536590"/>
                <a:ext cx="2298700" cy="2540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FD9F832-7503-9144-B064-9FB69687A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3614" y="3931021"/>
                <a:ext cx="1075690" cy="279400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56BCC5A-B87F-DD43-8E7A-3C6D59356662}"/>
                  </a:ext>
                </a:extLst>
              </p:cNvPr>
              <p:cNvSpPr txBox="1"/>
              <p:nvPr/>
            </p:nvSpPr>
            <p:spPr>
              <a:xfrm>
                <a:off x="2242923" y="3861633"/>
                <a:ext cx="5115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: any </a:t>
                </a:r>
                <a:r>
                  <a:rPr lang="en-US" i="1" dirty="0"/>
                  <a:t>N</a:t>
                </a:r>
                <a:r>
                  <a:rPr lang="en-US" sz="1100" dirty="0"/>
                  <a:t>RF</a:t>
                </a:r>
                <a:r>
                  <a:rPr lang="en-US" dirty="0"/>
                  <a:t> x </a:t>
                </a:r>
                <a:r>
                  <a:rPr lang="en-US" i="1" dirty="0"/>
                  <a:t>N</a:t>
                </a:r>
                <a:r>
                  <a:rPr lang="en-US" sz="1200" dirty="0"/>
                  <a:t>RF</a:t>
                </a:r>
                <a:r>
                  <a:rPr lang="en-US" dirty="0"/>
                  <a:t> unitary matrix with constant modulus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997F3F-9F8B-AF4D-BDCA-2C3CCF64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26703" y="3696978"/>
              <a:ext cx="2141063" cy="182503"/>
            </a:xfrm>
            <a:prstGeom prst="rect">
              <a:avLst/>
            </a:prstGeom>
          </p:spPr>
        </p:pic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428C276E-1BD2-6747-A1AD-E48383ED0591}"/>
              </a:ext>
            </a:extLst>
          </p:cNvPr>
          <p:cNvSpPr/>
          <p:nvPr/>
        </p:nvSpPr>
        <p:spPr>
          <a:xfrm>
            <a:off x="3516529" y="3112441"/>
            <a:ext cx="1324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: SVD combiner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8C7C26-DCCD-3E4F-88F0-40D65BD80E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7054B154-0D13-0646-BF7C-A3405A94EE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31DA4-31B2-A041-9B96-3A654F024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E82DEF-B345-C345-B0C5-60AEC4768394}"/>
              </a:ext>
            </a:extLst>
          </p:cNvPr>
          <p:cNvSpPr/>
          <p:nvPr/>
        </p:nvSpPr>
        <p:spPr>
          <a:xfrm>
            <a:off x="963592" y="4213046"/>
            <a:ext cx="9529706" cy="2102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941ED2-3758-1E47-89BF-A9CA4A1A6AB9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7" grpId="0"/>
      <p:bldP spid="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F08560A-8EB1-914E-B14A-81227D386BD2}"/>
              </a:ext>
            </a:extLst>
          </p:cNvPr>
          <p:cNvSpPr/>
          <p:nvPr/>
        </p:nvSpPr>
        <p:spPr>
          <a:xfrm>
            <a:off x="981307" y="1566203"/>
            <a:ext cx="10108775" cy="1493139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90478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B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OUNDED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MI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FOR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ONVENTIONAL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O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PTIMAL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OLUTION</a:t>
            </a:r>
            <a:endParaRPr lang="en-US" sz="20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559" y="781390"/>
            <a:ext cx="616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Mutual information achieved by SVD analog combining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7D4BA-CC21-784E-A28B-9EBEC932C9C2}"/>
              </a:ext>
            </a:extLst>
          </p:cNvPr>
          <p:cNvSpPr/>
          <p:nvPr/>
        </p:nvSpPr>
        <p:spPr>
          <a:xfrm>
            <a:off x="854700" y="1431152"/>
            <a:ext cx="4932784" cy="3227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Corollary 6 </a:t>
            </a:r>
            <a:r>
              <a:rPr lang="en-US" sz="1600" dirty="0"/>
              <a:t>(Upper bound for SVD analog combining)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150969-ACC6-2C45-BF90-19627843D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238" y="2258264"/>
            <a:ext cx="4414520" cy="600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CE300-6597-E442-B9FD-991E86AE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418" y="1849621"/>
            <a:ext cx="1892301" cy="22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E1141-4A2A-4E42-BF3F-0AEA5CB5C285}"/>
              </a:ext>
            </a:extLst>
          </p:cNvPr>
          <p:cNvSpPr txBox="1"/>
          <p:nvPr/>
        </p:nvSpPr>
        <p:spPr>
          <a:xfrm>
            <a:off x="1159640" y="1753881"/>
            <a:ext cx="993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 for </a:t>
            </a:r>
            <a:r>
              <a:rPr lang="en-US" dirty="0">
                <a:solidFill>
                  <a:srgbClr val="FF0000"/>
                </a:solidFill>
              </a:rPr>
              <a:t>conventional optimal solution                                </a:t>
            </a:r>
            <a:r>
              <a:rPr lang="en-US" dirty="0"/>
              <a:t>for perfect quantization systems is </a:t>
            </a:r>
            <a:r>
              <a:rPr lang="en-US" dirty="0">
                <a:solidFill>
                  <a:srgbClr val="FF0000"/>
                </a:solidFill>
              </a:rPr>
              <a:t>bounded by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338D63F-1F53-7A49-8AA2-AEDFB7164DE1}"/>
              </a:ext>
            </a:extLst>
          </p:cNvPr>
          <p:cNvSpPr/>
          <p:nvPr/>
        </p:nvSpPr>
        <p:spPr>
          <a:xfrm>
            <a:off x="1501102" y="5790319"/>
            <a:ext cx="9340249" cy="450278"/>
          </a:xfrm>
          <a:prstGeom prst="roundRect">
            <a:avLst>
              <a:gd name="adj" fmla="val 104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Second analog combiner </a:t>
            </a:r>
            <a:r>
              <a:rPr lang="en-US" sz="2000" b="1" dirty="0">
                <a:solidFill>
                  <a:schemeClr val="bg1"/>
                </a:solidFill>
              </a:rPr>
              <a:t>W</a:t>
            </a:r>
            <a:r>
              <a:rPr lang="en-US" sz="1400" dirty="0">
                <a:solidFill>
                  <a:schemeClr val="bg1"/>
                </a:solidFill>
              </a:rPr>
              <a:t>RF</a:t>
            </a:r>
            <a:r>
              <a:rPr lang="en-US" sz="1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in Theorem 2 addresses quantization noise enhancement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128DF-DF66-5949-B7EA-6CD108507FDC}"/>
              </a:ext>
            </a:extLst>
          </p:cNvPr>
          <p:cNvSpPr txBox="1"/>
          <p:nvPr/>
        </p:nvSpPr>
        <p:spPr>
          <a:xfrm>
            <a:off x="6530573" y="1315720"/>
            <a:ext cx="15267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B50DE-F9A2-5444-8CAB-B76CB439F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583" y="2507110"/>
            <a:ext cx="1190741" cy="212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636035-1FB8-3442-8372-CD747D6120C4}"/>
              </a:ext>
            </a:extLst>
          </p:cNvPr>
          <p:cNvSpPr txBox="1"/>
          <p:nvPr/>
        </p:nvSpPr>
        <p:spPr>
          <a:xfrm>
            <a:off x="883067" y="3272563"/>
            <a:ext cx="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Proof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0624D5-1D15-4845-A66F-7BD283163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7" y="3596903"/>
            <a:ext cx="6086979" cy="137511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1EFDF8-1588-3E49-A8B0-A1789D866BBF}"/>
              </a:ext>
            </a:extLst>
          </p:cNvPr>
          <p:cNvSpPr txBox="1"/>
          <p:nvPr/>
        </p:nvSpPr>
        <p:spPr>
          <a:xfrm>
            <a:off x="4935008" y="3201717"/>
            <a:ext cx="2321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matrix of channel eigenvalues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93FB4D02-5132-8C47-9FFA-367536A550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80715" y="3369549"/>
            <a:ext cx="561406" cy="281227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B0C923-DF74-8B4C-AAA5-D7D1DA5B763C}"/>
              </a:ext>
            </a:extLst>
          </p:cNvPr>
          <p:cNvGrpSpPr/>
          <p:nvPr/>
        </p:nvGrpSpPr>
        <p:grpSpPr>
          <a:xfrm>
            <a:off x="7620860" y="3543912"/>
            <a:ext cx="3165711" cy="646331"/>
            <a:chOff x="7620860" y="3543912"/>
            <a:chExt cx="3165711" cy="6463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C263A4-1C7B-2248-B2EB-5DB070200FE1}"/>
                </a:ext>
              </a:extLst>
            </p:cNvPr>
            <p:cNvSpPr/>
            <p:nvPr/>
          </p:nvSpPr>
          <p:spPr>
            <a:xfrm>
              <a:off x="7868502" y="3543912"/>
              <a:ext cx="29180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collects all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channel gains</a:t>
              </a:r>
              <a:r>
                <a:rPr lang="en-US" dirty="0"/>
                <a:t>:</a:t>
              </a:r>
            </a:p>
            <a:p>
              <a:r>
                <a:rPr lang="en-US" i="1" dirty="0">
                  <a:solidFill>
                    <a:srgbClr val="FF0000"/>
                  </a:solidFill>
                </a:rPr>
                <a:t>N</a:t>
              </a:r>
              <a:r>
                <a:rPr lang="en-US" sz="1100" i="1" dirty="0">
                  <a:solidFill>
                    <a:srgbClr val="FF0000"/>
                  </a:solidFill>
                </a:rPr>
                <a:t>u</a:t>
              </a:r>
              <a:r>
                <a:rPr lang="en-US" i="1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eigenvalues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30151E-20C1-8D47-90C0-751BA4346F97}"/>
                </a:ext>
              </a:extLst>
            </p:cNvPr>
            <p:cNvSpPr txBox="1"/>
            <p:nvPr/>
          </p:nvSpPr>
          <p:spPr>
            <a:xfrm>
              <a:off x="7620860" y="3604293"/>
              <a:ext cx="251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: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56273C-F5EE-F44F-94BE-4F2C21DCA4A1}"/>
              </a:ext>
            </a:extLst>
          </p:cNvPr>
          <p:cNvGrpSpPr/>
          <p:nvPr/>
        </p:nvGrpSpPr>
        <p:grpSpPr>
          <a:xfrm>
            <a:off x="2182886" y="4225625"/>
            <a:ext cx="9407752" cy="736619"/>
            <a:chOff x="2182886" y="4225625"/>
            <a:chExt cx="9407752" cy="7366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A2FD0A-5434-BA4F-A32B-2CCA3E38EB9B}"/>
                </a:ext>
              </a:extLst>
            </p:cNvPr>
            <p:cNvSpPr/>
            <p:nvPr/>
          </p:nvSpPr>
          <p:spPr>
            <a:xfrm>
              <a:off x="2182886" y="4225625"/>
              <a:ext cx="337893" cy="22994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916AD7-92C0-5A47-BF43-663EC4E06380}"/>
                </a:ext>
              </a:extLst>
            </p:cNvPr>
            <p:cNvSpPr/>
            <p:nvPr/>
          </p:nvSpPr>
          <p:spPr>
            <a:xfrm>
              <a:off x="7855173" y="4315913"/>
              <a:ext cx="37354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increases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effective quantization noise</a:t>
              </a:r>
              <a:r>
                <a:rPr lang="en-US" dirty="0"/>
                <a:t>: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large gains on a few ADCs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6C5076-572A-D649-87BA-F393F705F5BB}"/>
                </a:ext>
              </a:extLst>
            </p:cNvPr>
            <p:cNvSpPr txBox="1"/>
            <p:nvPr/>
          </p:nvSpPr>
          <p:spPr>
            <a:xfrm>
              <a:off x="7620860" y="4352984"/>
              <a:ext cx="251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: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CC7638-FD85-774F-9829-8CAFC75D9737}"/>
                </a:ext>
              </a:extLst>
            </p:cNvPr>
            <p:cNvSpPr/>
            <p:nvPr/>
          </p:nvSpPr>
          <p:spPr>
            <a:xfrm>
              <a:off x="4111694" y="4353108"/>
              <a:ext cx="337893" cy="22994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E6582BB-0BEF-B04B-A66D-E8D35FF3EF83}"/>
                </a:ext>
              </a:extLst>
            </p:cNvPr>
            <p:cNvSpPr/>
            <p:nvPr/>
          </p:nvSpPr>
          <p:spPr>
            <a:xfrm>
              <a:off x="3774956" y="4662560"/>
              <a:ext cx="337893" cy="22994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5F5A27-BA4C-8F42-925D-9E67A4750A51}"/>
              </a:ext>
            </a:extLst>
          </p:cNvPr>
          <p:cNvSpPr txBox="1"/>
          <p:nvPr/>
        </p:nvSpPr>
        <p:spPr>
          <a:xfrm>
            <a:off x="4554729" y="5049726"/>
            <a:ext cx="197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Quantization error term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35DCB376-70E3-BE4C-8F61-7FF2453AF8B1}"/>
              </a:ext>
            </a:extLst>
          </p:cNvPr>
          <p:cNvCxnSpPr>
            <a:cxnSpLocks/>
          </p:cNvCxnSpPr>
          <p:nvPr/>
        </p:nvCxnSpPr>
        <p:spPr>
          <a:xfrm rot="10800000">
            <a:off x="3888871" y="4927356"/>
            <a:ext cx="636623" cy="281762"/>
          </a:xfrm>
          <a:prstGeom prst="bentConnector2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D64066-D2D2-4241-B75B-1BE6726100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CA78A-DFA9-384B-A039-C16290F40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7ED1EA-607C-2F46-9E2A-1BB41DE7185F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3DF6-D116-A04A-9D7A-2FAA40E3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sz="2400" dirty="0"/>
              <a:t>AXIMUM</a:t>
            </a:r>
            <a:r>
              <a:rPr lang="en-US" dirty="0"/>
              <a:t> M</a:t>
            </a:r>
            <a:r>
              <a:rPr lang="en-US" sz="2400" dirty="0"/>
              <a:t>UTUAL</a:t>
            </a:r>
            <a:r>
              <a:rPr lang="en-US" dirty="0"/>
              <a:t> I</a:t>
            </a:r>
            <a:r>
              <a:rPr lang="en-US" sz="2400" dirty="0"/>
              <a:t>NFORMATION – SPECIAL CASE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39E042-F845-744F-A095-BD97CE60B2C5}"/>
              </a:ext>
            </a:extLst>
          </p:cNvPr>
          <p:cNvSpPr txBox="1"/>
          <p:nvPr/>
        </p:nvSpPr>
        <p:spPr>
          <a:xfrm>
            <a:off x="541969" y="771642"/>
            <a:ext cx="763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Maximizing MI for special case</a:t>
            </a:r>
            <a:r>
              <a:rPr lang="en-US" altLang="ko-KR" sz="2000" dirty="0"/>
              <a:t>:</a:t>
            </a:r>
            <a:r>
              <a:rPr lang="ko-KR" altLang="en-US" sz="2000" dirty="0"/>
              <a:t>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omogeneous channel singular values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F9EFAB-774F-BC4E-B0A4-30D77CB1C010}"/>
              </a:ext>
            </a:extLst>
          </p:cNvPr>
          <p:cNvGrpSpPr/>
          <p:nvPr/>
        </p:nvGrpSpPr>
        <p:grpSpPr>
          <a:xfrm>
            <a:off x="1099809" y="1342549"/>
            <a:ext cx="8703948" cy="2639140"/>
            <a:chOff x="1099809" y="1493022"/>
            <a:chExt cx="8703948" cy="263914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B1A9D7-54A1-5444-BDFA-6BFFD85A7250}"/>
                </a:ext>
              </a:extLst>
            </p:cNvPr>
            <p:cNvSpPr/>
            <p:nvPr/>
          </p:nvSpPr>
          <p:spPr>
            <a:xfrm>
              <a:off x="1241080" y="1600567"/>
              <a:ext cx="8562677" cy="253159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F1D8CA-D6C9-2A49-ACE4-E90E8E6DE1E2}"/>
                </a:ext>
              </a:extLst>
            </p:cNvPr>
            <p:cNvSpPr/>
            <p:nvPr/>
          </p:nvSpPr>
          <p:spPr>
            <a:xfrm>
              <a:off x="1099809" y="1493022"/>
              <a:ext cx="4035273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Theorem</a:t>
              </a:r>
              <a:r>
                <a:rPr lang="ko-KR" altLang="en-US" b="1" dirty="0"/>
                <a:t> </a:t>
              </a:r>
              <a:r>
                <a:rPr lang="en-US" altLang="ko-KR" b="1" dirty="0"/>
                <a:t>3 </a:t>
              </a:r>
              <a:r>
                <a:rPr lang="en-US" altLang="ko-KR" sz="1600" dirty="0"/>
                <a:t>(Maximum Mutual Information)</a:t>
              </a:r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CED2A6-D9AA-7246-90B7-CDB440C9E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4412" y="2349128"/>
              <a:ext cx="2476500" cy="3429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C325A85-3CB6-4344-A69D-DF1CF2E9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3162" y="2757070"/>
              <a:ext cx="4699000" cy="2667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E08E19-B757-4F4C-A01D-93E679824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2946" y="3491621"/>
              <a:ext cx="5045364" cy="49645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1E0375-3E24-6B4C-8CA9-ED3089343879}"/>
                </a:ext>
              </a:extLst>
            </p:cNvPr>
            <p:cNvSpPr txBox="1"/>
            <p:nvPr/>
          </p:nvSpPr>
          <p:spPr>
            <a:xfrm>
              <a:off x="1429381" y="1862740"/>
              <a:ext cx="833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Two-stage analog combining solution in Theorem 2,                               , is solution for: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803F69E-3801-C245-A042-2637B3DF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4471" y="1962808"/>
              <a:ext cx="1858818" cy="2309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AB8592-0FB6-1247-B7C1-7B1F6C30D6AD}"/>
                </a:ext>
              </a:extLst>
            </p:cNvPr>
            <p:cNvSpPr txBox="1"/>
            <p:nvPr/>
          </p:nvSpPr>
          <p:spPr>
            <a:xfrm>
              <a:off x="1471253" y="3120224"/>
              <a:ext cx="82977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and achieves </a:t>
              </a:r>
              <a:r>
                <a:rPr lang="en-US" dirty="0">
                  <a:solidFill>
                    <a:srgbClr val="FF0000"/>
                  </a:solidFill>
                </a:rPr>
                <a:t>maximum mutual information</a:t>
              </a:r>
              <a:r>
                <a:rPr lang="en-US" dirty="0"/>
                <a:t>: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521BB9-57C6-2A45-9012-3E0E88F3C19D}"/>
              </a:ext>
            </a:extLst>
          </p:cNvPr>
          <p:cNvSpPr txBox="1"/>
          <p:nvPr/>
        </p:nvSpPr>
        <p:spPr>
          <a:xfrm>
            <a:off x="406400" y="4216794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Proof sketch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D3FB5-5342-2C47-9616-DDC9AF740F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286BA5-2434-E94C-934D-65CE88E0DABA}"/>
              </a:ext>
            </a:extLst>
          </p:cNvPr>
          <p:cNvGrpSpPr/>
          <p:nvPr/>
        </p:nvGrpSpPr>
        <p:grpSpPr>
          <a:xfrm>
            <a:off x="487033" y="4535771"/>
            <a:ext cx="11654875" cy="1704569"/>
            <a:chOff x="703812" y="4675204"/>
            <a:chExt cx="11654875" cy="170456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2B6210-CF85-E145-9C24-DEB51F1CA49D}"/>
                </a:ext>
              </a:extLst>
            </p:cNvPr>
            <p:cNvSpPr txBox="1"/>
            <p:nvPr/>
          </p:nvSpPr>
          <p:spPr>
            <a:xfrm>
              <a:off x="703812" y="4675204"/>
              <a:ext cx="11654875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Show                                                   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 upper bounded by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Then,                      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 Find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upper bound of </a:t>
              </a:r>
              <a:r>
                <a:rPr lang="en-US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using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Jensen’s inequality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 Show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upper bound of </a:t>
              </a:r>
              <a:r>
                <a:rPr lang="en-US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can be achieved with                                 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replacing                 in Proof of Theorem 2                                                                    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6CD1C7-2B5A-7642-B41D-1AD648E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0503" y="4848375"/>
              <a:ext cx="2855677" cy="2429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3C1F56-E839-F944-8247-6A5BA097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5537" y="4856771"/>
              <a:ext cx="243740" cy="1863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C9E59E-1647-CE49-8536-DFC7DC89B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4480" y="5210187"/>
              <a:ext cx="8327300" cy="27024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DBD120-BC9F-F644-9DD3-ACF7EE536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1475" y="6096141"/>
              <a:ext cx="1858818" cy="2309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66C8BB-E30F-7A44-8D98-BF7EEE4A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7231" y="6091641"/>
              <a:ext cx="709714" cy="229403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5C7CF-A7DA-8448-9C59-05DA532E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45F15-3F2B-7446-A7CA-3A1CBF7E1D60}"/>
              </a:ext>
            </a:extLst>
          </p:cNvPr>
          <p:cNvSpPr txBox="1"/>
          <p:nvPr/>
        </p:nvSpPr>
        <p:spPr>
          <a:xfrm>
            <a:off x="7910336" y="3707602"/>
            <a:ext cx="197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: achieves optimal scaling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5948BE-DF8A-DB4B-BF8A-7C00BD510DCB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101629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WO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-S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TAGE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NALOG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OMBINING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LGORITHM 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575" y="731286"/>
            <a:ext cx="813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Implementation of two-stage analog combiner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under practical constraints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9E27BD-0B47-9641-A23F-993094AFFA4D}"/>
              </a:ext>
            </a:extLst>
          </p:cNvPr>
          <p:cNvGrpSpPr/>
          <p:nvPr/>
        </p:nvGrpSpPr>
        <p:grpSpPr>
          <a:xfrm>
            <a:off x="896153" y="1110539"/>
            <a:ext cx="8920712" cy="674036"/>
            <a:chOff x="849854" y="1191563"/>
            <a:chExt cx="8920712" cy="67403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1C5564-E6BD-8D4E-8109-5B5084A5384F}"/>
                </a:ext>
              </a:extLst>
            </p:cNvPr>
            <p:cNvSpPr txBox="1"/>
            <p:nvPr/>
          </p:nvSpPr>
          <p:spPr>
            <a:xfrm>
              <a:off x="849854" y="1191563"/>
              <a:ext cx="8920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Key constraints:  (1)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Constant modulus condition </a:t>
              </a:r>
              <a:r>
                <a:rPr lang="en-US" dirty="0"/>
                <a:t>on elements of analog combining matrix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1F584C-3D37-8E4E-B8B5-D310F4FF68B8}"/>
                </a:ext>
              </a:extLst>
            </p:cNvPr>
            <p:cNvSpPr txBox="1"/>
            <p:nvPr/>
          </p:nvSpPr>
          <p:spPr>
            <a:xfrm>
              <a:off x="2767620" y="1496267"/>
              <a:ext cx="3626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(2)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Finite resolution </a:t>
              </a:r>
              <a:r>
                <a:rPr lang="en-US" dirty="0"/>
                <a:t>of phase shifters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22B991-53A0-8144-A98F-5AB488B5CC36}"/>
              </a:ext>
            </a:extLst>
          </p:cNvPr>
          <p:cNvSpPr/>
          <p:nvPr/>
        </p:nvSpPr>
        <p:spPr>
          <a:xfrm>
            <a:off x="1275878" y="5963789"/>
            <a:ext cx="9506422" cy="338301"/>
          </a:xfrm>
          <a:prstGeom prst="roundRect">
            <a:avLst>
              <a:gd name="adj" fmla="val 132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Two-stage analog combining architecture provides favorable structure for implementation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10A1A0-1BC5-AF4C-B952-10DCEDADA07D}"/>
              </a:ext>
            </a:extLst>
          </p:cNvPr>
          <p:cNvGrpSpPr/>
          <p:nvPr/>
        </p:nvGrpSpPr>
        <p:grpSpPr>
          <a:xfrm>
            <a:off x="537192" y="1891618"/>
            <a:ext cx="5362098" cy="3827056"/>
            <a:chOff x="537192" y="1891618"/>
            <a:chExt cx="5362098" cy="382705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CF7158-FAF0-E54D-9421-ABAC8B09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245" y="5024607"/>
              <a:ext cx="4271818" cy="48281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26FB0F1-D61B-8445-A94A-E913F4B6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76"/>
            <a:stretch/>
          </p:blipFill>
          <p:spPr>
            <a:xfrm>
              <a:off x="626926" y="3251902"/>
              <a:ext cx="4765124" cy="14457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D03C67-EE46-BA47-ADAC-60A846A19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2647"/>
            <a:stretch/>
          </p:blipFill>
          <p:spPr>
            <a:xfrm>
              <a:off x="537192" y="1891618"/>
              <a:ext cx="4864100" cy="9240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7EC760-86F8-2644-A0DE-A3282410E112}"/>
                </a:ext>
              </a:extLst>
            </p:cNvPr>
            <p:cNvSpPr txBox="1"/>
            <p:nvPr/>
          </p:nvSpPr>
          <p:spPr>
            <a:xfrm>
              <a:off x="616413" y="2928382"/>
              <a:ext cx="1801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00FF"/>
                  </a:solidFill>
                </a:rPr>
                <a:t>1</a:t>
              </a:r>
              <a:r>
                <a:rPr lang="en-US" sz="1600" i="1" baseline="30000" dirty="0">
                  <a:solidFill>
                    <a:srgbClr val="0000FF"/>
                  </a:solidFill>
                </a:rPr>
                <a:t>st</a:t>
              </a:r>
              <a:r>
                <a:rPr lang="en-US" sz="1600" i="1" dirty="0">
                  <a:solidFill>
                    <a:srgbClr val="0000FF"/>
                  </a:solidFill>
                </a:rPr>
                <a:t> analog combiner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2DB025-B445-AC49-A68E-4F88F14FF81A}"/>
                </a:ext>
              </a:extLst>
            </p:cNvPr>
            <p:cNvSpPr txBox="1"/>
            <p:nvPr/>
          </p:nvSpPr>
          <p:spPr>
            <a:xfrm>
              <a:off x="600504" y="4714098"/>
              <a:ext cx="2363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i="1" dirty="0">
                  <a:solidFill>
                    <a:srgbClr val="0000FF"/>
                  </a:solidFill>
                </a:rPr>
                <a:t>2</a:t>
              </a:r>
              <a:r>
                <a:rPr lang="en-US" altLang="ko-KR" sz="1600" i="1" baseline="30000" dirty="0">
                  <a:solidFill>
                    <a:srgbClr val="0000FF"/>
                  </a:solidFill>
                </a:rPr>
                <a:t>nd</a:t>
              </a:r>
              <a:r>
                <a:rPr lang="en-US" altLang="ko-KR" sz="1600" i="1" dirty="0">
                  <a:solidFill>
                    <a:srgbClr val="0000FF"/>
                  </a:solidFill>
                </a:rPr>
                <a:t> a</a:t>
              </a:r>
              <a:r>
                <a:rPr lang="en-US" sz="1600" i="1" dirty="0">
                  <a:solidFill>
                    <a:srgbClr val="0000FF"/>
                  </a:solidFill>
                </a:rPr>
                <a:t>nalog combiner 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A7EF70-173C-DC42-B22D-A4B964E8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604" y="5645203"/>
              <a:ext cx="4796612" cy="7347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46D591-8F06-244A-B959-281F426B78D9}"/>
                </a:ext>
              </a:extLst>
            </p:cNvPr>
            <p:cNvSpPr/>
            <p:nvPr/>
          </p:nvSpPr>
          <p:spPr>
            <a:xfrm>
              <a:off x="1427967" y="3447051"/>
              <a:ext cx="2868461" cy="248552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DB463A-509B-9D49-A4D0-22CC2827CAA4}"/>
                </a:ext>
              </a:extLst>
            </p:cNvPr>
            <p:cNvSpPr/>
            <p:nvPr/>
          </p:nvSpPr>
          <p:spPr>
            <a:xfrm>
              <a:off x="1132905" y="2507261"/>
              <a:ext cx="1550878" cy="262764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14ACE0-0DFB-8E4F-BB9C-04CC916B7814}"/>
                </a:ext>
              </a:extLst>
            </p:cNvPr>
            <p:cNvSpPr txBox="1"/>
            <p:nvPr/>
          </p:nvSpPr>
          <p:spPr>
            <a:xfrm>
              <a:off x="3758325" y="3623717"/>
              <a:ext cx="2091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: capture max channel gain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237420-33CA-6C40-9DF0-B94BD428A290}"/>
                </a:ext>
              </a:extLst>
            </p:cNvPr>
            <p:cNvSpPr txBox="1"/>
            <p:nvPr/>
          </p:nvSpPr>
          <p:spPr>
            <a:xfrm>
              <a:off x="2726627" y="4128386"/>
              <a:ext cx="3172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: null space projection</a:t>
              </a:r>
              <a:r>
                <a:rPr lang="ko-KR" altLang="en-US" sz="1400" dirty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>
                  <a:solidFill>
                    <a:srgbClr val="FF0000"/>
                  </a:solidFill>
                </a:rPr>
                <a:t>(for orthogonality)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7F7E05-4D1D-7742-A141-433BCB5A26C6}"/>
                </a:ext>
              </a:extLst>
            </p:cNvPr>
            <p:cNvSpPr txBox="1"/>
            <p:nvPr/>
          </p:nvSpPr>
          <p:spPr>
            <a:xfrm>
              <a:off x="1952703" y="2690073"/>
              <a:ext cx="1189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: </a:t>
              </a:r>
              <a:r>
                <a:rPr lang="en-US" sz="1200" dirty="0" err="1">
                  <a:solidFill>
                    <a:srgbClr val="FF0000"/>
                  </a:solidFill>
                </a:rPr>
                <a:t>AoA</a:t>
              </a:r>
              <a:r>
                <a:rPr lang="en-US" sz="1200" dirty="0">
                  <a:solidFill>
                    <a:srgbClr val="FF0000"/>
                  </a:solidFill>
                </a:rPr>
                <a:t> codebook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BDA7F8-A07B-8547-A4A5-E31AA57EA2CA}"/>
                </a:ext>
              </a:extLst>
            </p:cNvPr>
            <p:cNvSpPr/>
            <p:nvPr/>
          </p:nvSpPr>
          <p:spPr>
            <a:xfrm>
              <a:off x="1135155" y="5026452"/>
              <a:ext cx="1319307" cy="244602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CB1290-BDDE-D148-913B-5774D7F6C3A6}"/>
                </a:ext>
              </a:extLst>
            </p:cNvPr>
            <p:cNvSpPr/>
            <p:nvPr/>
          </p:nvSpPr>
          <p:spPr>
            <a:xfrm>
              <a:off x="1420389" y="3952275"/>
              <a:ext cx="3949827" cy="225956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01471C6-810A-6F48-B6BF-CE456694AAC0}"/>
              </a:ext>
            </a:extLst>
          </p:cNvPr>
          <p:cNvSpPr txBox="1"/>
          <p:nvPr/>
        </p:nvSpPr>
        <p:spPr>
          <a:xfrm>
            <a:off x="25574" y="6362652"/>
            <a:ext cx="18437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*ARV: array response vector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1658CD-BCCF-964C-96F6-7D8A7094EC2B}"/>
              </a:ext>
            </a:extLst>
          </p:cNvPr>
          <p:cNvSpPr txBox="1"/>
          <p:nvPr/>
        </p:nvSpPr>
        <p:spPr>
          <a:xfrm>
            <a:off x="1943763" y="6366723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*TSAC: two-stage analog combiner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BA146-731A-2843-8826-77F9648D28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411B2-6CD8-B843-BC84-8943C72B7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B98789-BF37-7F48-B02E-897189BF107D}"/>
              </a:ext>
            </a:extLst>
          </p:cNvPr>
          <p:cNvGrpSpPr/>
          <p:nvPr/>
        </p:nvGrpSpPr>
        <p:grpSpPr>
          <a:xfrm>
            <a:off x="5965388" y="1747751"/>
            <a:ext cx="6029215" cy="4022384"/>
            <a:chOff x="5965388" y="1747751"/>
            <a:chExt cx="6029215" cy="4022384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79B2F6BF-FA85-6947-B15D-4ED7CEB3433F}"/>
                </a:ext>
              </a:extLst>
            </p:cNvPr>
            <p:cNvSpPr/>
            <p:nvPr/>
          </p:nvSpPr>
          <p:spPr>
            <a:xfrm>
              <a:off x="6652815" y="4377266"/>
              <a:ext cx="4427559" cy="369332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4FE3B36-AD09-034B-B0E7-4A4BF6E5050C}"/>
                </a:ext>
              </a:extLst>
            </p:cNvPr>
            <p:cNvSpPr/>
            <p:nvPr/>
          </p:nvSpPr>
          <p:spPr>
            <a:xfrm>
              <a:off x="6652815" y="2757782"/>
              <a:ext cx="5090307" cy="369332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23E29-BFDD-634B-B7B5-2FE1A41879B0}"/>
                </a:ext>
              </a:extLst>
            </p:cNvPr>
            <p:cNvSpPr txBox="1"/>
            <p:nvPr/>
          </p:nvSpPr>
          <p:spPr>
            <a:xfrm>
              <a:off x="6208980" y="2084295"/>
              <a:ext cx="4664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Closely</a:t>
              </a:r>
              <a:r>
                <a:rPr lang="en-US" dirty="0"/>
                <a:t> meets first condition in Theorem 2</a:t>
              </a:r>
            </a:p>
            <a:p>
              <a:r>
                <a:rPr lang="en-US" dirty="0"/>
                <a:t>     : left eigenvectors (</a:t>
              </a:r>
              <a:r>
                <a:rPr lang="en-US" dirty="0">
                  <a:solidFill>
                    <a:srgbClr val="FF0000"/>
                  </a:solidFill>
                </a:rPr>
                <a:t>channel gain aggregation</a:t>
              </a:r>
              <a:r>
                <a:rPr lang="en-US" dirty="0"/>
                <a:t>)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67540-91A2-9F4A-8B14-D216886A9408}"/>
                </a:ext>
              </a:extLst>
            </p:cNvPr>
            <p:cNvSpPr txBox="1"/>
            <p:nvPr/>
          </p:nvSpPr>
          <p:spPr>
            <a:xfrm>
              <a:off x="6208980" y="3667568"/>
              <a:ext cx="48906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Perfectly</a:t>
              </a:r>
              <a:r>
                <a:rPr lang="en-US" dirty="0"/>
                <a:t> meets second condition in Theorem 2</a:t>
              </a:r>
            </a:p>
            <a:p>
              <a:r>
                <a:rPr lang="en-US" dirty="0"/>
                <a:t>     : unitary with constant modulus (</a:t>
              </a:r>
              <a:r>
                <a:rPr lang="en-US" dirty="0">
                  <a:solidFill>
                    <a:srgbClr val="FF0000"/>
                  </a:solidFill>
                </a:rPr>
                <a:t>spreading</a:t>
              </a:r>
              <a:r>
                <a:rPr lang="en-US" dirty="0"/>
                <a:t>)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49B282-342E-0D49-8DE4-4357C5B099FF}"/>
                </a:ext>
              </a:extLst>
            </p:cNvPr>
            <p:cNvSpPr txBox="1"/>
            <p:nvPr/>
          </p:nvSpPr>
          <p:spPr>
            <a:xfrm>
              <a:off x="5965388" y="1747751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First analog combiner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9AAA1D-DFB5-2743-989E-05587826B64A}"/>
                </a:ext>
              </a:extLst>
            </p:cNvPr>
            <p:cNvSpPr txBox="1"/>
            <p:nvPr/>
          </p:nvSpPr>
          <p:spPr>
            <a:xfrm>
              <a:off x="5965388" y="3311500"/>
              <a:ext cx="2754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dirty="0"/>
                <a:t>Second analog combiner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C2597B-5F8D-DD41-A931-6881F3C75FF4}"/>
                </a:ext>
              </a:extLst>
            </p:cNvPr>
            <p:cNvSpPr txBox="1"/>
            <p:nvPr/>
          </p:nvSpPr>
          <p:spPr>
            <a:xfrm>
              <a:off x="6656271" y="2770661"/>
              <a:ext cx="5086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ARVs collect most sparse beam-domain channel gain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4D582-1A3D-7A4D-8CA1-47B80B1A56DD}"/>
                </a:ext>
              </a:extLst>
            </p:cNvPr>
            <p:cNvSpPr txBox="1"/>
            <p:nvPr/>
          </p:nvSpPr>
          <p:spPr>
            <a:xfrm>
              <a:off x="6652815" y="4356684"/>
              <a:ext cx="4427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DFT matrix or Hadamard matrix can be used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96443B-AD65-E04A-AD9F-FCC06DFDDE5D}"/>
                </a:ext>
              </a:extLst>
            </p:cNvPr>
            <p:cNvSpPr txBox="1"/>
            <p:nvPr/>
          </p:nvSpPr>
          <p:spPr>
            <a:xfrm>
              <a:off x="6208980" y="4757238"/>
              <a:ext cx="57856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Low cost</a:t>
              </a:r>
              <a:r>
                <a:rPr lang="en-US" dirty="0"/>
                <a:t>; negligible power consumption once configured</a:t>
              </a:r>
            </a:p>
            <a:p>
              <a:r>
                <a:rPr lang="en-US" dirty="0"/>
                <a:t>     : independent to channel condition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A0F4CCB-9610-8C45-9D3C-A69E1F894F3C}"/>
                </a:ext>
              </a:extLst>
            </p:cNvPr>
            <p:cNvSpPr/>
            <p:nvPr/>
          </p:nvSpPr>
          <p:spPr>
            <a:xfrm>
              <a:off x="6652814" y="5400803"/>
              <a:ext cx="4807003" cy="369332"/>
            </a:xfrm>
            <a:prstGeom prst="roundRect">
              <a:avLst/>
            </a:prstGeom>
            <a:solidFill>
              <a:srgbClr val="FF0000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17FDD52-3543-1943-AF6D-0E49CCCD46F6}"/>
                </a:ext>
              </a:extLst>
            </p:cNvPr>
            <p:cNvSpPr txBox="1"/>
            <p:nvPr/>
          </p:nvSpPr>
          <p:spPr>
            <a:xfrm>
              <a:off x="6665133" y="5394735"/>
              <a:ext cx="3870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implemented with fixed phase shifters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693DE36-1C0D-994F-9155-FEA18471281F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4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03" y="101629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ERFORMANCE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NALYSIS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63" y="687129"/>
            <a:ext cx="8197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Ergodic rate</a:t>
            </a:r>
            <a:r>
              <a:rPr lang="ko-KR" altLang="en-US" sz="2000" dirty="0"/>
              <a:t> </a:t>
            </a:r>
            <a:r>
              <a:rPr lang="en-US" altLang="ko-KR" sz="2000" dirty="0"/>
              <a:t>of ARV-TSAC method with </a:t>
            </a:r>
            <a:r>
              <a:rPr lang="en-US" altLang="ko-KR" sz="2000" dirty="0">
                <a:solidFill>
                  <a:schemeClr val="accent1">
                    <a:lumMod val="75000"/>
                  </a:schemeClr>
                </a:solidFill>
              </a:rPr>
              <a:t>maximum ratio combining </a:t>
            </a:r>
            <a:r>
              <a:rPr lang="en-US" altLang="ko-KR" sz="2000" dirty="0"/>
              <a:t>(MRC)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01D1F8-71C2-4946-A1D9-FE7D13523F93}"/>
              </a:ext>
            </a:extLst>
          </p:cNvPr>
          <p:cNvGrpSpPr/>
          <p:nvPr/>
        </p:nvGrpSpPr>
        <p:grpSpPr>
          <a:xfrm>
            <a:off x="1607394" y="1475352"/>
            <a:ext cx="8807413" cy="1873977"/>
            <a:chOff x="565990" y="1932398"/>
            <a:chExt cx="8006739" cy="18739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89656D-7D31-B74D-BA9A-53BA24BD09B7}"/>
                </a:ext>
              </a:extLst>
            </p:cNvPr>
            <p:cNvSpPr/>
            <p:nvPr/>
          </p:nvSpPr>
          <p:spPr>
            <a:xfrm>
              <a:off x="748316" y="2033314"/>
              <a:ext cx="7824413" cy="177306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C0012C-F06E-044A-B40D-338946B56F7F}"/>
                </a:ext>
              </a:extLst>
            </p:cNvPr>
            <p:cNvSpPr/>
            <p:nvPr/>
          </p:nvSpPr>
          <p:spPr>
            <a:xfrm>
              <a:off x="565990" y="1932398"/>
              <a:ext cx="4286134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Theorem 4</a:t>
              </a:r>
              <a:r>
                <a:rPr lang="en-US" altLang="ko-KR" b="1" dirty="0"/>
                <a:t> </a:t>
              </a:r>
              <a:r>
                <a:rPr lang="en-US" sz="1600" dirty="0"/>
                <a:t>(Ergodic rate of two-stage combining)</a:t>
              </a:r>
              <a:endParaRPr lang="en-US" b="1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1ABCAB-A284-974E-B545-D42D51DDC845}"/>
                </a:ext>
              </a:extLst>
            </p:cNvPr>
            <p:cNvSpPr txBox="1"/>
            <p:nvPr/>
          </p:nvSpPr>
          <p:spPr>
            <a:xfrm>
              <a:off x="898544" y="2269156"/>
              <a:ext cx="7138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MRC digital combining, ergodic rate of ARV-TSAC is approximated as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266E8B-459B-FD4B-AD1B-FCE000E91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435" y="3479643"/>
              <a:ext cx="1231900" cy="22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B56C71-0900-BC42-8A4A-94DC21C0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4251" y="2759498"/>
              <a:ext cx="4716016" cy="6457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ADE3F8-C5A0-6A4E-BE72-71BD08D63F49}"/>
                </a:ext>
              </a:extLst>
            </p:cNvPr>
            <p:cNvSpPr txBox="1"/>
            <p:nvPr/>
          </p:nvSpPr>
          <p:spPr>
            <a:xfrm>
              <a:off x="927781" y="3394513"/>
              <a:ext cx="838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where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DAA-DCCB-ED4B-AA2E-98B998427BF0}"/>
              </a:ext>
            </a:extLst>
          </p:cNvPr>
          <p:cNvSpPr txBox="1"/>
          <p:nvPr/>
        </p:nvSpPr>
        <p:spPr>
          <a:xfrm>
            <a:off x="935787" y="1026497"/>
            <a:ext cx="308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Two-stage analog combining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FB2C53-B264-BF41-BAC5-81151D5A98CE}"/>
              </a:ext>
            </a:extLst>
          </p:cNvPr>
          <p:cNvSpPr txBox="1"/>
          <p:nvPr/>
        </p:nvSpPr>
        <p:spPr>
          <a:xfrm>
            <a:off x="935787" y="3397396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One-stage analog combining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FA8E20-38E5-B549-AE13-4FC54A03DBA2}"/>
              </a:ext>
            </a:extLst>
          </p:cNvPr>
          <p:cNvGrpSpPr/>
          <p:nvPr/>
        </p:nvGrpSpPr>
        <p:grpSpPr>
          <a:xfrm>
            <a:off x="1657613" y="3830527"/>
            <a:ext cx="8876775" cy="1979111"/>
            <a:chOff x="1038436" y="4027962"/>
            <a:chExt cx="7336177" cy="197911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E2BCCB-82D8-AA44-B526-66F5B692590F}"/>
                </a:ext>
              </a:extLst>
            </p:cNvPr>
            <p:cNvSpPr/>
            <p:nvPr/>
          </p:nvSpPr>
          <p:spPr>
            <a:xfrm>
              <a:off x="1156847" y="4122770"/>
              <a:ext cx="7113103" cy="1884303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7E696A-0A65-0E45-AD9A-1CCC6C5F3C8E}"/>
                </a:ext>
              </a:extLst>
            </p:cNvPr>
            <p:cNvSpPr/>
            <p:nvPr/>
          </p:nvSpPr>
          <p:spPr>
            <a:xfrm>
              <a:off x="1038436" y="4027962"/>
              <a:ext cx="3854982" cy="32272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Corollary 7 </a:t>
              </a:r>
              <a:r>
                <a:rPr lang="en-US" sz="1600" dirty="0"/>
                <a:t>(Ergodic rate of one-stage combining)</a:t>
              </a:r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0C556A-B57C-B749-9C4E-83439F14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7909" y="5007824"/>
              <a:ext cx="4249585" cy="58707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282D49-58B2-E644-A004-79C2486FDA57}"/>
                </a:ext>
              </a:extLst>
            </p:cNvPr>
            <p:cNvSpPr txBox="1"/>
            <p:nvPr/>
          </p:nvSpPr>
          <p:spPr>
            <a:xfrm>
              <a:off x="1236132" y="4443943"/>
              <a:ext cx="71384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MRC digital combining, ergodic rate of one-stage analog combining is approximated as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81287C-0357-5145-867C-D2D53D2B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0263" y="5728957"/>
              <a:ext cx="1119909" cy="20781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D0E2D7-8A6F-2344-AA09-1B09AF5D5C90}"/>
                </a:ext>
              </a:extLst>
            </p:cNvPr>
            <p:cNvSpPr txBox="1"/>
            <p:nvPr/>
          </p:nvSpPr>
          <p:spPr>
            <a:xfrm>
              <a:off x="1229257" y="5637049"/>
              <a:ext cx="838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where 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69A1E5E-B127-704C-87F0-14049B97D9B6}"/>
              </a:ext>
            </a:extLst>
          </p:cNvPr>
          <p:cNvSpPr/>
          <p:nvPr/>
        </p:nvSpPr>
        <p:spPr>
          <a:xfrm>
            <a:off x="1903603" y="5991795"/>
            <a:ext cx="8384794" cy="406666"/>
          </a:xfrm>
          <a:prstGeom prst="roundRect">
            <a:avLst>
              <a:gd name="adj" fmla="val 92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Two-stage analog combining achieves optimal scaling law with linear receiver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F90F77-2F49-7741-90F4-6968786D9282}"/>
              </a:ext>
            </a:extLst>
          </p:cNvPr>
          <p:cNvGrpSpPr/>
          <p:nvPr/>
        </p:nvGrpSpPr>
        <p:grpSpPr>
          <a:xfrm>
            <a:off x="6580956" y="2296316"/>
            <a:ext cx="3672445" cy="1033393"/>
            <a:chOff x="6580956" y="2296316"/>
            <a:chExt cx="3672445" cy="103339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8157B73-2018-8B48-B3D0-B300AB2B35E8}"/>
                </a:ext>
              </a:extLst>
            </p:cNvPr>
            <p:cNvSpPr/>
            <p:nvPr/>
          </p:nvSpPr>
          <p:spPr>
            <a:xfrm>
              <a:off x="6580956" y="2296316"/>
              <a:ext cx="417117" cy="305233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2176D9-D446-A542-8B5C-D62D2C66B3BA}"/>
                </a:ext>
              </a:extLst>
            </p:cNvPr>
            <p:cNvSpPr txBox="1"/>
            <p:nvPr/>
          </p:nvSpPr>
          <p:spPr>
            <a:xfrm>
              <a:off x="8030164" y="2991155"/>
              <a:ext cx="22232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: achieves optimal scaling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E03561-3F69-8445-B6AF-22DA6AC5F3EC}"/>
              </a:ext>
            </a:extLst>
          </p:cNvPr>
          <p:cNvGrpSpPr/>
          <p:nvPr/>
        </p:nvGrpSpPr>
        <p:grpSpPr>
          <a:xfrm>
            <a:off x="6397427" y="4829680"/>
            <a:ext cx="3932175" cy="976730"/>
            <a:chOff x="6397427" y="4849344"/>
            <a:chExt cx="3932175" cy="9767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C6E1775-EA9A-0641-9881-9721F3130262}"/>
                </a:ext>
              </a:extLst>
            </p:cNvPr>
            <p:cNvSpPr/>
            <p:nvPr/>
          </p:nvSpPr>
          <p:spPr>
            <a:xfrm>
              <a:off x="6397427" y="4849344"/>
              <a:ext cx="504712" cy="277485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EE1A3F-D129-214E-8761-AE33D4A16FEC}"/>
                </a:ext>
              </a:extLst>
            </p:cNvPr>
            <p:cNvSpPr/>
            <p:nvPr/>
          </p:nvSpPr>
          <p:spPr>
            <a:xfrm>
              <a:off x="7814455" y="5147369"/>
              <a:ext cx="458829" cy="252259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B098C8-7A98-6845-9276-28F60076ED1E}"/>
                </a:ext>
              </a:extLst>
            </p:cNvPr>
            <p:cNvSpPr txBox="1"/>
            <p:nvPr/>
          </p:nvSpPr>
          <p:spPr>
            <a:xfrm>
              <a:off x="7561344" y="5487520"/>
              <a:ext cx="2768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: cannot achieve optimal scaling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29F9B17-FA4D-514B-A518-D9D78977A5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6145E-8310-254B-A0ED-7E9F5B76C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CCA6B5-61C3-E04C-8A6F-0DE85621DC17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540C14-8D6F-4F42-9E23-BAC118A09B52}"/>
              </a:ext>
            </a:extLst>
          </p:cNvPr>
          <p:cNvGrpSpPr/>
          <p:nvPr/>
        </p:nvGrpSpPr>
        <p:grpSpPr>
          <a:xfrm>
            <a:off x="604510" y="3242807"/>
            <a:ext cx="11172076" cy="3055769"/>
            <a:chOff x="604510" y="3242807"/>
            <a:chExt cx="11172076" cy="30557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D73969-2327-9E4B-BF86-0965D6E97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501"/>
            <a:stretch/>
          </p:blipFill>
          <p:spPr>
            <a:xfrm>
              <a:off x="604510" y="3461471"/>
              <a:ext cx="3614043" cy="28002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D118FE-F5D2-284E-8F44-351D6A28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2176" y="3371689"/>
              <a:ext cx="3521067" cy="29268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699529-8C21-B841-96DA-BF465D48333E}"/>
                </a:ext>
              </a:extLst>
            </p:cNvPr>
            <p:cNvSpPr txBox="1"/>
            <p:nvPr/>
          </p:nvSpPr>
          <p:spPr>
            <a:xfrm>
              <a:off x="4843039" y="3242807"/>
              <a:ext cx="2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Fig. 12: Mutual information vs. SNR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59AA63D-3A4F-A44A-87AE-CDC421DB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896" y="3299870"/>
              <a:ext cx="3974690" cy="2981017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C7D9C36-C8B5-E548-BF96-4EBC32CA1CE6}"/>
                </a:ext>
              </a:extLst>
            </p:cNvPr>
            <p:cNvSpPr/>
            <p:nvPr/>
          </p:nvSpPr>
          <p:spPr>
            <a:xfrm>
              <a:off x="7163251" y="5697138"/>
              <a:ext cx="376126" cy="11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5F15150-3C47-E343-98B5-B5CB4A85EB4A}"/>
                </a:ext>
              </a:extLst>
            </p:cNvPr>
            <p:cNvSpPr/>
            <p:nvPr/>
          </p:nvSpPr>
          <p:spPr>
            <a:xfrm>
              <a:off x="1719479" y="3943288"/>
              <a:ext cx="341933" cy="11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8556E26-FA2A-8C47-811B-776EB943047A}"/>
                </a:ext>
              </a:extLst>
            </p:cNvPr>
            <p:cNvSpPr txBox="1"/>
            <p:nvPr/>
          </p:nvSpPr>
          <p:spPr>
            <a:xfrm>
              <a:off x="8371504" y="3246694"/>
              <a:ext cx="2947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Fig. 13: Signal power on each RF chain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229BE6-5181-E848-BDFA-F343BB2AE5D9}"/>
                </a:ext>
              </a:extLst>
            </p:cNvPr>
            <p:cNvSpPr txBox="1"/>
            <p:nvPr/>
          </p:nvSpPr>
          <p:spPr>
            <a:xfrm>
              <a:off x="906602" y="3253905"/>
              <a:ext cx="3211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Fig. 11: Mutual information vs. # RF chains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8D8E8A2-2485-A44E-A042-7B120D0468E8}"/>
              </a:ext>
            </a:extLst>
          </p:cNvPr>
          <p:cNvSpPr txBox="1"/>
          <p:nvPr/>
        </p:nvSpPr>
        <p:spPr>
          <a:xfrm>
            <a:off x="840230" y="1170052"/>
            <a:ext cx="5114605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ARV-TSAC</a:t>
            </a:r>
            <a:r>
              <a:rPr lang="en-US" dirty="0"/>
              <a:t>: proposed two-stage analog combining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SVD+DFT:                           </a:t>
            </a:r>
          </a:p>
          <a:p>
            <a:endParaRPr lang="en-US" sz="9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ARV</a:t>
            </a:r>
            <a:r>
              <a:rPr lang="en-US" dirty="0"/>
              <a:t>:                        designed from ARV-TSAC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Greedy-MI</a:t>
            </a:r>
            <a:r>
              <a:rPr lang="en-US" dirty="0"/>
              <a:t>:  greedy maximization based on ARVs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SVD: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E2DB6F-368C-B449-8E28-A66758C539FD}"/>
              </a:ext>
            </a:extLst>
          </p:cNvPr>
          <p:cNvGrpSpPr/>
          <p:nvPr/>
        </p:nvGrpSpPr>
        <p:grpSpPr>
          <a:xfrm>
            <a:off x="1160187" y="1197910"/>
            <a:ext cx="5815072" cy="1550007"/>
            <a:chOff x="1160187" y="1197910"/>
            <a:chExt cx="5815072" cy="155000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F8E7271-6A2A-C047-90A4-26E5ED0A7487}"/>
                </a:ext>
              </a:extLst>
            </p:cNvPr>
            <p:cNvSpPr/>
            <p:nvPr/>
          </p:nvSpPr>
          <p:spPr>
            <a:xfrm>
              <a:off x="1160189" y="1476712"/>
              <a:ext cx="5815070" cy="309955"/>
            </a:xfrm>
            <a:prstGeom prst="roundRect">
              <a:avLst>
                <a:gd name="adj" fmla="val 0"/>
              </a:avLst>
            </a:prstGeom>
            <a:solidFill>
              <a:srgbClr val="FF0000">
                <a:alpha val="7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05E83-C1C6-DC4D-8D4E-482DA0212A85}"/>
                </a:ext>
              </a:extLst>
            </p:cNvPr>
            <p:cNvSpPr txBox="1"/>
            <p:nvPr/>
          </p:nvSpPr>
          <p:spPr>
            <a:xfrm>
              <a:off x="6123871" y="1197910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Infeasible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77EAABF-8091-D848-86C8-18AD58AA3EF0}"/>
                </a:ext>
              </a:extLst>
            </p:cNvPr>
            <p:cNvSpPr/>
            <p:nvPr/>
          </p:nvSpPr>
          <p:spPr>
            <a:xfrm>
              <a:off x="1160187" y="2414486"/>
              <a:ext cx="2171966" cy="309955"/>
            </a:xfrm>
            <a:prstGeom prst="roundRect">
              <a:avLst>
                <a:gd name="adj" fmla="val 0"/>
              </a:avLst>
            </a:prstGeom>
            <a:solidFill>
              <a:srgbClr val="FF0000">
                <a:alpha val="700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5C6F37-1B22-3D4E-A0A4-BD62E756E582}"/>
                </a:ext>
              </a:extLst>
            </p:cNvPr>
            <p:cNvSpPr txBox="1"/>
            <p:nvPr/>
          </p:nvSpPr>
          <p:spPr>
            <a:xfrm>
              <a:off x="3332153" y="2440140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Infeasible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0C81C9A-EFF5-E347-AF01-B5BA8B57E413}"/>
              </a:ext>
            </a:extLst>
          </p:cNvPr>
          <p:cNvSpPr txBox="1"/>
          <p:nvPr/>
        </p:nvSpPr>
        <p:spPr>
          <a:xfrm>
            <a:off x="3822223" y="1427966"/>
            <a:ext cx="324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                        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(Theorem 2)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ESULTS</a:t>
            </a:r>
            <a:r>
              <a:rPr lang="ko-KR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1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ACB4F9-5153-304E-A52D-833B9E3529B1}"/>
              </a:ext>
            </a:extLst>
          </p:cNvPr>
          <p:cNvSpPr txBox="1"/>
          <p:nvPr/>
        </p:nvSpPr>
        <p:spPr>
          <a:xfrm>
            <a:off x="511134" y="717552"/>
            <a:ext cx="268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Simulated algorithms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DA178-44E7-BD48-9667-6095D6715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814" y="1942020"/>
            <a:ext cx="1321195" cy="201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ED0FB-EDC1-5641-BB2D-12E7E367F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857" y="1537848"/>
            <a:ext cx="1504859" cy="20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4759A-37B8-3648-9147-AA8200E61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699" y="1531480"/>
            <a:ext cx="1469312" cy="2014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A5B885-3665-9547-AF84-406D06997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940" y="2494329"/>
            <a:ext cx="1504859" cy="207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A2CE12-B9E5-984F-B6D7-00031CBA25B8}"/>
              </a:ext>
            </a:extLst>
          </p:cNvPr>
          <p:cNvSpPr txBox="1"/>
          <p:nvPr/>
        </p:nvSpPr>
        <p:spPr>
          <a:xfrm>
            <a:off x="291840" y="1225065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Two-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stage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7A6160-30A6-8C4E-8520-A62F162B7AAC}"/>
              </a:ext>
            </a:extLst>
          </p:cNvPr>
          <p:cNvSpPr txBox="1"/>
          <p:nvPr/>
        </p:nvSpPr>
        <p:spPr>
          <a:xfrm>
            <a:off x="329511" y="2002818"/>
            <a:ext cx="566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One-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stage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0CC43C8-A314-3C43-972B-6289351E61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77589"/>
                  </p:ext>
                </p:extLst>
              </p:nvPr>
            </p:nvGraphicFramePr>
            <p:xfrm>
              <a:off x="7721378" y="895753"/>
              <a:ext cx="3466813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5955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180429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  <a:gridCol w="1180429">
                      <a:extLst>
                        <a:ext uri="{9D8B030D-6E8A-4147-A177-3AD203B41FA5}">
                          <a16:colId xmlns:a16="http://schemas.microsoft.com/office/drawing/2014/main" val="3606592587"/>
                        </a:ext>
                      </a:extLst>
                    </a:gridCol>
                  </a:tblGrid>
                  <a:tr h="181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13663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=256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=128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17903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2862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# paths</a:t>
                          </a:r>
                          <a:r>
                            <a:rPr lang="en-US" sz="1400" b="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4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</a:rPr>
                                  <m:t>#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</a:rPr>
                                  <m:t>paths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baseline="0" dirty="0" smtClean="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  <m:r>
                                  <a:rPr lang="en-US" sz="1400" b="0" i="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</a:rPr>
                                  <m:t>#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dirty="0" smtClean="0">
                                    <a:solidFill>
                                      <a:schemeClr val="tx1"/>
                                    </a:solidFill>
                                  </a:rPr>
                                  <m:t>paths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baseline="0" dirty="0" smtClean="0">
                                    <a:solidFill>
                                      <a:schemeClr val="tx1"/>
                                    </a:solidFill>
                                  </a:rPr>
                                  <m:t> </m:t>
                                </m:r>
                                <m:r>
                                  <a:rPr lang="en-US" sz="1400" b="0" i="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14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  <a:tr h="21091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𝑅𝐹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ko-K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3030402"/>
                      </a:ext>
                    </a:extLst>
                  </a:tr>
                  <a:tr h="21091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SNR</a:t>
                          </a:r>
                          <a:r>
                            <a:rPr lang="en-US" sz="1400" b="0" baseline="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dB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𝑅𝐹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=43, 64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SNR</a:t>
                          </a:r>
                          <a:r>
                            <a:rPr lang="en-US" sz="1400" b="0" baseline="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 dB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343065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00CC43C8-A314-3C43-972B-6289351E61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77589"/>
                  </p:ext>
                </p:extLst>
              </p:nvPr>
            </p:nvGraphicFramePr>
            <p:xfrm>
              <a:off x="7721378" y="895753"/>
              <a:ext cx="3466813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5955">
                      <a:extLst>
                        <a:ext uri="{9D8B030D-6E8A-4147-A177-3AD203B41FA5}">
                          <a16:colId xmlns:a16="http://schemas.microsoft.com/office/drawing/2014/main" val="1343647057"/>
                        </a:ext>
                      </a:extLst>
                    </a:gridCol>
                    <a:gridCol w="1180429">
                      <a:extLst>
                        <a:ext uri="{9D8B030D-6E8A-4147-A177-3AD203B41FA5}">
                          <a16:colId xmlns:a16="http://schemas.microsoft.com/office/drawing/2014/main" val="2374528491"/>
                        </a:ext>
                      </a:extLst>
                    </a:gridCol>
                    <a:gridCol w="1180429">
                      <a:extLst>
                        <a:ext uri="{9D8B030D-6E8A-4147-A177-3AD203B41FA5}">
                          <a16:colId xmlns:a16="http://schemas.microsoft.com/office/drawing/2014/main" val="360659258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Fig. 13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  <a:alpha val="54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52785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04167" r="-216092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2553" t="-104167" r="-100000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4624" t="-104167" r="-1075" b="-4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19877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96000" r="-21609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2553" t="-196000" r="-1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4624" t="-196000" r="-1075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5892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308333" r="-216092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2553" t="-308333" r="-100000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4624" t="-308333" r="-1075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539987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408333" r="-216092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2553" t="-408333" r="-100000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4624" t="-408333" r="-1075" b="-1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0304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508333" r="-216092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2553" t="-508333" r="-100000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4624" t="-508333" r="-1075" b="-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430655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C33F0A6A-230C-0745-8E72-BF03CB56DA88}"/>
              </a:ext>
            </a:extLst>
          </p:cNvPr>
          <p:cNvGrpSpPr/>
          <p:nvPr/>
        </p:nvGrpSpPr>
        <p:grpSpPr>
          <a:xfrm>
            <a:off x="2344568" y="3977094"/>
            <a:ext cx="1697038" cy="294160"/>
            <a:chOff x="3529420" y="3799455"/>
            <a:chExt cx="2053412" cy="3559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E151CB4-1281-6844-82B7-D9F69BCCECC0}"/>
                </a:ext>
              </a:extLst>
            </p:cNvPr>
            <p:cNvCxnSpPr/>
            <p:nvPr/>
          </p:nvCxnSpPr>
          <p:spPr>
            <a:xfrm flipV="1">
              <a:off x="3529420" y="3979315"/>
              <a:ext cx="645982" cy="176075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F2D1EDE-D78E-2F4B-BCBD-5718EBCFC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809" t="-5818"/>
            <a:stretch/>
          </p:blipFill>
          <p:spPr>
            <a:xfrm>
              <a:off x="4268777" y="3799455"/>
              <a:ext cx="1314055" cy="26877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EF423F-6D0D-F043-98D2-B4E955527B30}"/>
              </a:ext>
            </a:extLst>
          </p:cNvPr>
          <p:cNvGrpSpPr/>
          <p:nvPr/>
        </p:nvGrpSpPr>
        <p:grpSpPr>
          <a:xfrm>
            <a:off x="5629040" y="4050675"/>
            <a:ext cx="1949052" cy="786395"/>
            <a:chOff x="8451314" y="3822780"/>
            <a:chExt cx="2143957" cy="86503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C7E9C35-7737-3D45-B1E1-59C1A5942DC4}"/>
                </a:ext>
              </a:extLst>
            </p:cNvPr>
            <p:cNvSpPr txBox="1"/>
            <p:nvPr/>
          </p:nvSpPr>
          <p:spPr>
            <a:xfrm>
              <a:off x="9041237" y="4315405"/>
              <a:ext cx="1554034" cy="37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~ 6 dB gain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FAC2E75-D54B-6246-A2D7-551959526ADC}"/>
                </a:ext>
              </a:extLst>
            </p:cNvPr>
            <p:cNvCxnSpPr/>
            <p:nvPr/>
          </p:nvCxnSpPr>
          <p:spPr>
            <a:xfrm>
              <a:off x="8724294" y="3822780"/>
              <a:ext cx="686406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41FFE52-7AFE-B845-A80D-272555FAA963}"/>
                </a:ext>
              </a:extLst>
            </p:cNvPr>
            <p:cNvCxnSpPr/>
            <p:nvPr/>
          </p:nvCxnSpPr>
          <p:spPr>
            <a:xfrm>
              <a:off x="8451314" y="4246399"/>
              <a:ext cx="515706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Date Placeholder 81">
            <a:extLst>
              <a:ext uri="{FF2B5EF4-FFF2-40B4-BE49-F238E27FC236}">
                <a16:creationId xmlns:a16="http://schemas.microsoft.com/office/drawing/2014/main" id="{032EF67A-F4E2-8D43-B5DC-0F210015C9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40E49-FF34-C04F-B403-1B2B864E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35C46E-4AC0-BD4B-84EC-F4B4B65795DF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ESULTS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2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64FC0-0149-B948-8680-CDDE1BFA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95" y="2046022"/>
            <a:ext cx="4605379" cy="3631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90A95-95FE-134E-BF5F-A5E47ACF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99" y="2046023"/>
            <a:ext cx="4613508" cy="36311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A8372E-1F02-7C4D-AB25-1C0A9235CF88}"/>
              </a:ext>
            </a:extLst>
          </p:cNvPr>
          <p:cNvGrpSpPr/>
          <p:nvPr/>
        </p:nvGrpSpPr>
        <p:grpSpPr>
          <a:xfrm>
            <a:off x="6927180" y="2144745"/>
            <a:ext cx="1881080" cy="3080350"/>
            <a:chOff x="6927180" y="2107167"/>
            <a:chExt cx="1881080" cy="30803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2CB84F-2F05-8348-9112-889C0C5A77BA}"/>
                </a:ext>
              </a:extLst>
            </p:cNvPr>
            <p:cNvSpPr/>
            <p:nvPr/>
          </p:nvSpPr>
          <p:spPr>
            <a:xfrm>
              <a:off x="6927180" y="2107167"/>
              <a:ext cx="1881080" cy="3080350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AAC9ED-55C1-B44F-9BCC-5003B94232A8}"/>
                </a:ext>
              </a:extLst>
            </p:cNvPr>
            <p:cNvSpPr txBox="1"/>
            <p:nvPr/>
          </p:nvSpPr>
          <p:spPr>
            <a:xfrm>
              <a:off x="6995717" y="4839138"/>
              <a:ext cx="166805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Low resolution regime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DC54491-5C21-7C4F-9662-C2B2D9CD961C}"/>
              </a:ext>
            </a:extLst>
          </p:cNvPr>
          <p:cNvSpPr/>
          <p:nvPr/>
        </p:nvSpPr>
        <p:spPr>
          <a:xfrm>
            <a:off x="866234" y="1078870"/>
            <a:ext cx="667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(Figure 14) </a:t>
            </a:r>
            <a:r>
              <a:rPr lang="en-US" i="1" dirty="0">
                <a:solidFill>
                  <a:srgbClr val="FF0000"/>
                </a:solidFill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100" i="1" dirty="0">
                <a:solidFill>
                  <a:srgbClr val="FF0000"/>
                </a:solidFill>
                <a:latin typeface="Gill Sans MT" panose="020B0502020104020203" pitchFamily="34" charset="0"/>
                <a:sym typeface="Wingdings" pitchFamily="2" charset="2"/>
              </a:rPr>
              <a:t>RF</a:t>
            </a:r>
            <a:r>
              <a:rPr lang="en-US" i="1" dirty="0">
                <a:solidFill>
                  <a:srgbClr val="FF0000"/>
                </a:solidFill>
                <a:latin typeface="Gill Sans MT" panose="020B0502020104020203" pitchFamily="34" charset="0"/>
                <a:sym typeface="Wingdings" pitchFamily="2" charset="2"/>
              </a:rPr>
              <a:t>/N</a:t>
            </a:r>
            <a:r>
              <a:rPr lang="en-US" sz="1100" i="1" dirty="0">
                <a:solidFill>
                  <a:srgbClr val="FF0000"/>
                </a:solidFill>
                <a:latin typeface="Gill Sans MT" panose="020B0502020104020203" pitchFamily="34" charset="0"/>
                <a:sym typeface="Wingdings" pitchFamily="2" charset="2"/>
              </a:rPr>
              <a:t>r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0"/>
                <a:sym typeface="Wingdings" pitchFamily="2" charset="2"/>
              </a:rPr>
              <a:t> = 1/3,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200" dirty="0">
                <a:latin typeface="Gill Sans MT" panose="020B0502020104020203" pitchFamily="34" charset="0"/>
                <a:sym typeface="Wingdings" pitchFamily="2" charset="2"/>
              </a:rPr>
              <a:t>u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8,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b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2, # paths = 3, and SNR = 0 dB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54C82-4920-DE49-BBF9-420DA8BB7AEC}"/>
              </a:ext>
            </a:extLst>
          </p:cNvPr>
          <p:cNvSpPr txBox="1"/>
          <p:nvPr/>
        </p:nvSpPr>
        <p:spPr>
          <a:xfrm>
            <a:off x="511134" y="717552"/>
            <a:ext cx="574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Linear digital equalizer: maximum ratio combiner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D7373-0410-6F48-8EAB-AB074D1123CD}"/>
              </a:ext>
            </a:extLst>
          </p:cNvPr>
          <p:cNvSpPr txBox="1"/>
          <p:nvPr/>
        </p:nvSpPr>
        <p:spPr>
          <a:xfrm>
            <a:off x="2283315" y="1817703"/>
            <a:ext cx="2431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Fig. 14: Rate vs. # RF chains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229BE6-5181-E848-BDFA-F343BB2AE5D9}"/>
              </a:ext>
            </a:extLst>
          </p:cNvPr>
          <p:cNvSpPr txBox="1"/>
          <p:nvPr/>
        </p:nvSpPr>
        <p:spPr>
          <a:xfrm>
            <a:off x="7608229" y="1806327"/>
            <a:ext cx="2910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Fig. 15: Rate vs. Quantization bits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B1C9E9-3F51-4E4B-B90D-DD30538FD1AB}"/>
              </a:ext>
            </a:extLst>
          </p:cNvPr>
          <p:cNvSpPr/>
          <p:nvPr/>
        </p:nvSpPr>
        <p:spPr>
          <a:xfrm>
            <a:off x="866233" y="1358933"/>
            <a:ext cx="5692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(Figure 15)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100" i="1" dirty="0">
                <a:latin typeface="Gill Sans MT" panose="020B0502020104020203" pitchFamily="34" charset="0"/>
                <a:sym typeface="Wingdings" pitchFamily="2" charset="2"/>
              </a:rPr>
              <a:t>r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128, </a:t>
            </a:r>
            <a:r>
              <a:rPr lang="en-US" i="1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100" i="1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RF 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= 43,</a:t>
            </a:r>
            <a:r>
              <a:rPr lang="en-US" i="1" dirty="0">
                <a:solidFill>
                  <a:prstClr val="black"/>
                </a:solidFill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200" dirty="0">
                <a:latin typeface="Gill Sans MT" panose="020B0502020104020203" pitchFamily="34" charset="0"/>
                <a:sym typeface="Wingdings" pitchFamily="2" charset="2"/>
              </a:rPr>
              <a:t>u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8,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b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2, # paths = 3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E3BE76-BEF1-DD41-A2D1-C9AF3F0207CC}"/>
              </a:ext>
            </a:extLst>
          </p:cNvPr>
          <p:cNvGrpSpPr/>
          <p:nvPr/>
        </p:nvGrpSpPr>
        <p:grpSpPr>
          <a:xfrm>
            <a:off x="2498470" y="5895200"/>
            <a:ext cx="7444449" cy="412819"/>
            <a:chOff x="2447383" y="5895200"/>
            <a:chExt cx="7444449" cy="412819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3E4B7F4-6147-7B49-917C-B8BA6ED3EB5D}"/>
                </a:ext>
              </a:extLst>
            </p:cNvPr>
            <p:cNvSpPr/>
            <p:nvPr/>
          </p:nvSpPr>
          <p:spPr>
            <a:xfrm>
              <a:off x="2447383" y="5895200"/>
              <a:ext cx="7004882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61C542-623C-9F4A-A251-E0D81B2485DD}"/>
                </a:ext>
              </a:extLst>
            </p:cNvPr>
            <p:cNvSpPr/>
            <p:nvPr/>
          </p:nvSpPr>
          <p:spPr>
            <a:xfrm>
              <a:off x="2583634" y="5895200"/>
              <a:ext cx="730819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Two-stage analog combining is effective in low-resolution ADC regime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12F313-507B-C642-BC3F-21027961F7CD}"/>
              </a:ext>
            </a:extLst>
          </p:cNvPr>
          <p:cNvGrpSpPr/>
          <p:nvPr/>
        </p:nvGrpSpPr>
        <p:grpSpPr>
          <a:xfrm>
            <a:off x="3245101" y="2980718"/>
            <a:ext cx="2262599" cy="1315627"/>
            <a:chOff x="3245101" y="2943140"/>
            <a:chExt cx="2262599" cy="13156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7A5296-D167-6A47-9005-8B503B0C7C51}"/>
                </a:ext>
              </a:extLst>
            </p:cNvPr>
            <p:cNvGrpSpPr/>
            <p:nvPr/>
          </p:nvGrpSpPr>
          <p:grpSpPr>
            <a:xfrm>
              <a:off x="3512035" y="2943140"/>
              <a:ext cx="1937791" cy="354049"/>
              <a:chOff x="3388395" y="3783739"/>
              <a:chExt cx="2131570" cy="389455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5B22FC4-95A8-5F4F-870E-D8477F304935}"/>
                  </a:ext>
                </a:extLst>
              </p:cNvPr>
              <p:cNvCxnSpPr/>
              <p:nvPr/>
            </p:nvCxnSpPr>
            <p:spPr>
              <a:xfrm flipV="1">
                <a:off x="3388395" y="3938840"/>
                <a:ext cx="781637" cy="234354"/>
              </a:xfrm>
              <a:prstGeom prst="straightConnector1">
                <a:avLst/>
              </a:prstGeom>
              <a:ln w="635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A4EBC76-C5D4-C94E-B903-A53F9333E7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809" t="-5818"/>
              <a:stretch/>
            </p:blipFill>
            <p:spPr>
              <a:xfrm>
                <a:off x="4205909" y="3783739"/>
                <a:ext cx="1314056" cy="268778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11C592B-FE48-0C4A-876A-B599B034DE4C}"/>
                </a:ext>
              </a:extLst>
            </p:cNvPr>
            <p:cNvCxnSpPr/>
            <p:nvPr/>
          </p:nvCxnSpPr>
          <p:spPr>
            <a:xfrm flipV="1">
              <a:off x="3245101" y="3838074"/>
              <a:ext cx="533868" cy="82139"/>
            </a:xfrm>
            <a:prstGeom prst="straightConnector1">
              <a:avLst/>
            </a:prstGeom>
            <a:ln w="635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91B2D5-CADD-5D40-AC73-5FCF99AF7F58}"/>
                </a:ext>
              </a:extLst>
            </p:cNvPr>
            <p:cNvSpPr txBox="1"/>
            <p:nvPr/>
          </p:nvSpPr>
          <p:spPr>
            <a:xfrm>
              <a:off x="3563513" y="3920213"/>
              <a:ext cx="19441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: due to increasing </a:t>
              </a:r>
              <a:r>
                <a:rPr lang="en-US" sz="1600" i="1" dirty="0">
                  <a:solidFill>
                    <a:srgbClr val="FF0000"/>
                  </a:solidFill>
                </a:rPr>
                <a:t>N</a:t>
              </a:r>
              <a:r>
                <a:rPr lang="en-US" sz="1200" dirty="0">
                  <a:solidFill>
                    <a:srgbClr val="FF0000"/>
                  </a:solidFill>
                </a:rPr>
                <a:t>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01FB564-3C43-ED49-AC4C-F51DD39341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A99D2-1E95-F84A-807B-F6D6C7248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E0C1198F-2075-5F4E-9837-77B305760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CCF6AA-7837-FB43-9102-39151A673862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3FD0-6A0A-E143-A319-300AB545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sz="2400" dirty="0"/>
              <a:t>PECTRAL VS </a:t>
            </a:r>
            <a:r>
              <a:rPr lang="en-US" dirty="0"/>
              <a:t>E</a:t>
            </a:r>
            <a:r>
              <a:rPr lang="en-US" sz="2400" dirty="0"/>
              <a:t>NERGY </a:t>
            </a:r>
            <a:r>
              <a:rPr lang="en-US" dirty="0"/>
              <a:t>E</a:t>
            </a:r>
            <a:r>
              <a:rPr lang="en-US" sz="2400" dirty="0"/>
              <a:t>FFICIENCY</a:t>
            </a:r>
            <a:r>
              <a:rPr lang="en-US" dirty="0"/>
              <a:t> T</a:t>
            </a:r>
            <a:r>
              <a:rPr lang="en-US" sz="2400" dirty="0"/>
              <a:t>RADE-</a:t>
            </a:r>
            <a:r>
              <a:rPr lang="en-US" dirty="0"/>
              <a:t>O</a:t>
            </a:r>
            <a:r>
              <a:rPr lang="en-US" sz="2400" dirty="0"/>
              <a:t>FF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1DCC6-AF4C-C04F-9C34-B0E1AD578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66" y="2307118"/>
            <a:ext cx="10344727" cy="4017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1D5B7-0104-2849-8EF9-DFBDE8F7A383}"/>
              </a:ext>
            </a:extLst>
          </p:cNvPr>
          <p:cNvSpPr txBox="1"/>
          <p:nvPr/>
        </p:nvSpPr>
        <p:spPr>
          <a:xfrm>
            <a:off x="705126" y="1030587"/>
            <a:ext cx="546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Two-stage analog combining receiver </a:t>
            </a:r>
            <a:r>
              <a:rPr lang="en-US" dirty="0"/>
              <a:t>(contribution 4)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Resolution-adaptive ADC receiver </a:t>
            </a:r>
            <a:r>
              <a:rPr lang="en-US" dirty="0"/>
              <a:t>(contribution 2)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Conventional one-stage analog combining receiver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Fully digital receiver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4065C-14A8-254F-A13D-2F6646B4A318}"/>
              </a:ext>
            </a:extLst>
          </p:cNvPr>
          <p:cNvSpPr txBox="1"/>
          <p:nvPr/>
        </p:nvSpPr>
        <p:spPr>
          <a:xfrm>
            <a:off x="451929" y="656512"/>
            <a:ext cx="5843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Simulated algorithms in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low-resolution ADC</a:t>
            </a:r>
            <a:r>
              <a:rPr lang="en-US" sz="2000" dirty="0"/>
              <a:t>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EDB8E-E859-0E4A-AE1C-FBC005889428}"/>
              </a:ext>
            </a:extLst>
          </p:cNvPr>
          <p:cNvSpPr txBox="1"/>
          <p:nvPr/>
        </p:nvSpPr>
        <p:spPr>
          <a:xfrm>
            <a:off x="87452" y="6284151"/>
            <a:ext cx="1792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*SE: spectral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FE05A-9CB9-F34F-940E-7AFD0BD50765}"/>
              </a:ext>
            </a:extLst>
          </p:cNvPr>
          <p:cNvSpPr txBox="1"/>
          <p:nvPr/>
        </p:nvSpPr>
        <p:spPr>
          <a:xfrm>
            <a:off x="2097306" y="6278328"/>
            <a:ext cx="1722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*EE: energy efficiency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37272BB-B986-844E-BB2D-0F5C10F3F3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E0B8-2DBB-DC44-AF14-47661477D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0BD4A03-7846-E640-AA16-E866A54C7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97062"/>
              </p:ext>
            </p:extLst>
          </p:nvPr>
        </p:nvGraphicFramePr>
        <p:xfrm>
          <a:off x="7244097" y="1205787"/>
          <a:ext cx="3600251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459">
                  <a:extLst>
                    <a:ext uri="{9D8B030D-6E8A-4147-A177-3AD203B41FA5}">
                      <a16:colId xmlns:a16="http://schemas.microsoft.com/office/drawing/2014/main" val="4169050361"/>
                    </a:ext>
                  </a:extLst>
                </a:gridCol>
                <a:gridCol w="709333">
                  <a:extLst>
                    <a:ext uri="{9D8B030D-6E8A-4147-A177-3AD203B41FA5}">
                      <a16:colId xmlns:a16="http://schemas.microsoft.com/office/drawing/2014/main" val="3585616826"/>
                    </a:ext>
                  </a:extLst>
                </a:gridCol>
                <a:gridCol w="1357282">
                  <a:extLst>
                    <a:ext uri="{9D8B030D-6E8A-4147-A177-3AD203B41FA5}">
                      <a16:colId xmlns:a16="http://schemas.microsoft.com/office/drawing/2014/main" val="571871861"/>
                    </a:ext>
                  </a:extLst>
                </a:gridCol>
                <a:gridCol w="528177">
                  <a:extLst>
                    <a:ext uri="{9D8B030D-6E8A-4147-A177-3AD203B41FA5}">
                      <a16:colId xmlns:a16="http://schemas.microsoft.com/office/drawing/2014/main" val="318232899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Bandwidth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users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2063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SNR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# channel paths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90792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611A8D7-2A0D-794E-BD37-BAC334BD1EFF}"/>
              </a:ext>
            </a:extLst>
          </p:cNvPr>
          <p:cNvSpPr txBox="1"/>
          <p:nvPr/>
        </p:nvSpPr>
        <p:spPr>
          <a:xfrm>
            <a:off x="6721916" y="656512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System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1E027-F982-D945-A938-8D643E11125A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02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26415" y="1784946"/>
            <a:ext cx="3648144" cy="4369151"/>
          </a:xfrm>
          <a:prstGeom prst="roundRect">
            <a:avLst>
              <a:gd name="adj" fmla="val 4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9814838" cy="54927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HALLENGE</a:t>
            </a:r>
            <a:r>
              <a:rPr lang="en-US" sz="27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IN 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ILLIMETER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W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AVE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OMMUNICATION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2006" y="1963056"/>
            <a:ext cx="3257551" cy="36571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Conventional MIMO 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3391" y="5426596"/>
                <a:ext cx="33163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Full-resolution ADC (12 </a:t>
                </a:r>
                <a:r>
                  <a:rPr lang="mr-IN" sz="1600" dirty="0"/>
                  <a:t>–</a:t>
                </a:r>
                <a:r>
                  <a:rPr lang="en-US" sz="1600" dirty="0"/>
                  <a:t> 16 bits)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600" dirty="0"/>
                  <a:t>Full RF chains </a:t>
                </a:r>
                <a:r>
                  <a:rPr lang="en-US" sz="1600" dirty="0">
                    <a:latin typeface="Gill Sans MT" charset="0"/>
                    <a:ea typeface="Gill Sans MT" charset="0"/>
                    <a:cs typeface="Gill Sans MT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Gill Sans MT" charset="0"/>
                            <a:cs typeface="Gill Sans MT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𝑅𝐹</m:t>
                        </m:r>
                      </m:sub>
                    </m:sSub>
                    <m:r>
                      <a:rPr lang="en-US" sz="1600" i="1">
                        <a:latin typeface="Cambria Math" charset="0"/>
                        <a:ea typeface="Gill Sans MT" charset="0"/>
                        <a:cs typeface="Gill Sans MT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Gill Sans MT" charset="0"/>
                            <a:cs typeface="Gill Sans MT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  <a:ea typeface="Gill Sans MT" charset="0"/>
                            <a:cs typeface="Gill Sans MT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>
                    <a:latin typeface="Gill Sans MT" charset="0"/>
                    <a:ea typeface="Gill Sans MT" charset="0"/>
                    <a:cs typeface="Gill Sans MT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91" y="5426596"/>
                <a:ext cx="3316357" cy="584775"/>
              </a:xfrm>
              <a:prstGeom prst="rect">
                <a:avLst/>
              </a:prstGeom>
              <a:blipFill>
                <a:blip r:embed="rId3"/>
                <a:stretch>
                  <a:fillRect l="-382"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72072" y="2591455"/>
            <a:ext cx="3513790" cy="2673870"/>
            <a:chOff x="241142" y="2340017"/>
            <a:chExt cx="3865170" cy="2941258"/>
          </a:xfrm>
        </p:grpSpPr>
        <p:sp>
          <p:nvSpPr>
            <p:cNvPr id="49" name="Rounded Rectangle 48"/>
            <p:cNvSpPr/>
            <p:nvPr/>
          </p:nvSpPr>
          <p:spPr>
            <a:xfrm>
              <a:off x="2762966" y="2420578"/>
              <a:ext cx="994706" cy="286069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206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764290" y="3180829"/>
              <a:ext cx="20301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3764577" y="3701815"/>
              <a:ext cx="20301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3765520" y="4591294"/>
              <a:ext cx="20301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760016" y="3512290"/>
              <a:ext cx="1001971" cy="4616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Baseband</a:t>
              </a:r>
            </a:p>
            <a:p>
              <a:pPr algn="ctr"/>
              <a:r>
                <a:rPr lang="en-US" sz="1200" dirty="0"/>
                <a:t>Combiner</a:t>
              </a:r>
            </a:p>
          </p:txBody>
        </p:sp>
        <p:sp>
          <p:nvSpPr>
            <p:cNvPr id="58" name="Triangle 57"/>
            <p:cNvSpPr/>
            <p:nvPr/>
          </p:nvSpPr>
          <p:spPr>
            <a:xfrm rot="10800000">
              <a:off x="305679" y="2340017"/>
              <a:ext cx="183689" cy="203381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1536953" y="2777345"/>
              <a:ext cx="347628" cy="1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riangle 59"/>
            <p:cNvSpPr/>
            <p:nvPr/>
          </p:nvSpPr>
          <p:spPr>
            <a:xfrm rot="10800000">
              <a:off x="313659" y="4464504"/>
              <a:ext cx="166990" cy="203381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558409" y="4908919"/>
              <a:ext cx="326058" cy="245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340376" y="2843400"/>
              <a:ext cx="41788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550714" y="3281178"/>
              <a:ext cx="318112" cy="36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316200" y="3353610"/>
              <a:ext cx="472074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2316079" y="4984590"/>
              <a:ext cx="454028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Pentagon 68"/>
            <p:cNvSpPr/>
            <p:nvPr/>
          </p:nvSpPr>
          <p:spPr>
            <a:xfrm flipH="1">
              <a:off x="1903276" y="2673729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70" name="Pentagon 69"/>
            <p:cNvSpPr/>
            <p:nvPr/>
          </p:nvSpPr>
          <p:spPr>
            <a:xfrm flipH="1">
              <a:off x="1881864" y="2607814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66387" y="2681399"/>
              <a:ext cx="531812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ADC</a:t>
              </a:r>
            </a:p>
          </p:txBody>
        </p:sp>
        <p:sp>
          <p:nvSpPr>
            <p:cNvPr id="72" name="Pentagon 71"/>
            <p:cNvSpPr/>
            <p:nvPr/>
          </p:nvSpPr>
          <p:spPr>
            <a:xfrm flipH="1">
              <a:off x="1894705" y="3183939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73" name="Pentagon 72"/>
            <p:cNvSpPr/>
            <p:nvPr/>
          </p:nvSpPr>
          <p:spPr>
            <a:xfrm flipH="1">
              <a:off x="1873294" y="3111128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65552" y="3169474"/>
              <a:ext cx="561047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ADC</a:t>
              </a:r>
            </a:p>
          </p:txBody>
        </p:sp>
        <p:sp>
          <p:nvSpPr>
            <p:cNvPr id="76" name="Pentagon 75"/>
            <p:cNvSpPr/>
            <p:nvPr/>
          </p:nvSpPr>
          <p:spPr>
            <a:xfrm flipH="1">
              <a:off x="1895874" y="4830344"/>
              <a:ext cx="542871" cy="308493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77" name="Pentagon 76"/>
            <p:cNvSpPr/>
            <p:nvPr/>
          </p:nvSpPr>
          <p:spPr>
            <a:xfrm flipH="1">
              <a:off x="1874031" y="4757533"/>
              <a:ext cx="542871" cy="308493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36379" y="4804218"/>
              <a:ext cx="544620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ADC</a:t>
              </a:r>
            </a:p>
          </p:txBody>
        </p:sp>
        <p:cxnSp>
          <p:nvCxnSpPr>
            <p:cNvPr id="82" name="Elbow Connector 81"/>
            <p:cNvCxnSpPr/>
            <p:nvPr/>
          </p:nvCxnSpPr>
          <p:spPr>
            <a:xfrm>
              <a:off x="1526797" y="2783064"/>
              <a:ext cx="389353" cy="54602"/>
            </a:xfrm>
            <a:prstGeom prst="bentConnector3">
              <a:avLst>
                <a:gd name="adj1" fmla="val 2181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/>
            <p:nvPr/>
          </p:nvCxnSpPr>
          <p:spPr>
            <a:xfrm>
              <a:off x="1540557" y="3291104"/>
              <a:ext cx="359836" cy="56566"/>
            </a:xfrm>
            <a:prstGeom prst="bentConnector3">
              <a:avLst>
                <a:gd name="adj1" fmla="val 25052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/>
            <p:nvPr/>
          </p:nvCxnSpPr>
          <p:spPr>
            <a:xfrm>
              <a:off x="1535078" y="4917972"/>
              <a:ext cx="368624" cy="57158"/>
            </a:xfrm>
            <a:prstGeom prst="bentConnector3">
              <a:avLst>
                <a:gd name="adj1" fmla="val 2294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2407122" y="3281314"/>
              <a:ext cx="368543" cy="490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2423131" y="4908919"/>
              <a:ext cx="345288" cy="245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2414545" y="2775670"/>
              <a:ext cx="351892" cy="164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8200" y="4031185"/>
              <a:ext cx="527885" cy="202031"/>
            </a:xfrm>
            <a:prstGeom prst="rect">
              <a:avLst/>
            </a:prstGeom>
          </p:spPr>
        </p:pic>
        <p:cxnSp>
          <p:nvCxnSpPr>
            <p:cNvPr id="22" name="Elbow Connector 21"/>
            <p:cNvCxnSpPr/>
            <p:nvPr/>
          </p:nvCxnSpPr>
          <p:spPr>
            <a:xfrm rot="16200000" flipH="1">
              <a:off x="446499" y="2496913"/>
              <a:ext cx="237269" cy="330237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riangle 126"/>
            <p:cNvSpPr/>
            <p:nvPr/>
          </p:nvSpPr>
          <p:spPr>
            <a:xfrm rot="10800000">
              <a:off x="307798" y="2880977"/>
              <a:ext cx="183689" cy="203381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28" name="Elbow Connector 127"/>
            <p:cNvCxnSpPr/>
            <p:nvPr/>
          </p:nvCxnSpPr>
          <p:spPr>
            <a:xfrm rot="16200000" flipH="1">
              <a:off x="465949" y="3019882"/>
              <a:ext cx="198439" cy="32739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lbow Connector 128"/>
            <p:cNvCxnSpPr/>
            <p:nvPr/>
          </p:nvCxnSpPr>
          <p:spPr>
            <a:xfrm rot="16200000" flipH="1">
              <a:off x="438628" y="4627122"/>
              <a:ext cx="241034" cy="322561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 rot="5400000">
              <a:off x="178164" y="4052512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flipV="1">
              <a:off x="1544343" y="3803738"/>
              <a:ext cx="318112" cy="360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2309829" y="3876170"/>
              <a:ext cx="472074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Pentagon 143"/>
            <p:cNvSpPr/>
            <p:nvPr/>
          </p:nvSpPr>
          <p:spPr>
            <a:xfrm flipH="1">
              <a:off x="1888334" y="3706499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145" name="Pentagon 144"/>
            <p:cNvSpPr/>
            <p:nvPr/>
          </p:nvSpPr>
          <p:spPr>
            <a:xfrm flipH="1">
              <a:off x="1866923" y="3633688"/>
              <a:ext cx="542871" cy="33934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946824" y="3692034"/>
              <a:ext cx="561047" cy="2462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ADC</a:t>
              </a:r>
            </a:p>
          </p:txBody>
        </p:sp>
        <p:cxnSp>
          <p:nvCxnSpPr>
            <p:cNvPr id="147" name="Elbow Connector 146"/>
            <p:cNvCxnSpPr/>
            <p:nvPr/>
          </p:nvCxnSpPr>
          <p:spPr>
            <a:xfrm>
              <a:off x="1534186" y="3813664"/>
              <a:ext cx="359836" cy="56566"/>
            </a:xfrm>
            <a:prstGeom prst="bentConnector3">
              <a:avLst>
                <a:gd name="adj1" fmla="val 25052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2400751" y="3803874"/>
              <a:ext cx="368543" cy="490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riangle 149"/>
            <p:cNvSpPr/>
            <p:nvPr/>
          </p:nvSpPr>
          <p:spPr>
            <a:xfrm rot="10800000">
              <a:off x="301427" y="3403537"/>
              <a:ext cx="183689" cy="203381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51" name="Elbow Connector 150"/>
            <p:cNvCxnSpPr/>
            <p:nvPr/>
          </p:nvCxnSpPr>
          <p:spPr>
            <a:xfrm rot="16200000" flipH="1">
              <a:off x="449656" y="3542441"/>
              <a:ext cx="218282" cy="327391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/>
            <p:cNvSpPr/>
            <p:nvPr/>
          </p:nvSpPr>
          <p:spPr>
            <a:xfrm rot="5400000">
              <a:off x="767164" y="4119706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 rot="5400000">
              <a:off x="1792240" y="4166180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142" y="4173442"/>
              <a:ext cx="248835" cy="183665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6357" y="4176470"/>
              <a:ext cx="391026" cy="183665"/>
            </a:xfrm>
            <a:prstGeom prst="rect">
              <a:avLst/>
            </a:prstGeom>
          </p:spPr>
        </p:pic>
        <p:sp>
          <p:nvSpPr>
            <p:cNvPr id="179" name="Rectangle 178"/>
            <p:cNvSpPr/>
            <p:nvPr/>
          </p:nvSpPr>
          <p:spPr>
            <a:xfrm rot="5400000">
              <a:off x="3504882" y="3921584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745099" y="2584269"/>
              <a:ext cx="805876" cy="39279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43049" y="3086399"/>
              <a:ext cx="805876" cy="39279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733491" y="4712521"/>
              <a:ext cx="805876" cy="39279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736678" y="3608959"/>
              <a:ext cx="805876" cy="39279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45397780-CF61-C148-ABA3-AF8228E65412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7E23A8-E0D7-9C46-8F60-37810C3883DD}"/>
              </a:ext>
            </a:extLst>
          </p:cNvPr>
          <p:cNvGrpSpPr/>
          <p:nvPr/>
        </p:nvGrpSpPr>
        <p:grpSpPr>
          <a:xfrm>
            <a:off x="426877" y="614412"/>
            <a:ext cx="11684936" cy="726368"/>
            <a:chOff x="-124153" y="-1117938"/>
            <a:chExt cx="11684936" cy="726368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3F5B1809-BE27-C34C-8798-059CED9EB2F6}"/>
                </a:ext>
              </a:extLst>
            </p:cNvPr>
            <p:cNvSpPr txBox="1"/>
            <p:nvPr/>
          </p:nvSpPr>
          <p:spPr>
            <a:xfrm>
              <a:off x="226415" y="-791680"/>
              <a:ext cx="113343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: caused by </a:t>
              </a:r>
              <a:r>
                <a:rPr lang="en-US" sz="2000" i="1" dirty="0">
                  <a:solidFill>
                    <a:schemeClr val="accent1">
                      <a:lumMod val="75000"/>
                    </a:schemeClr>
                  </a:solidFill>
                </a:rPr>
                <a:t>large number of antennas/RF components </a:t>
              </a:r>
              <a:r>
                <a:rPr lang="en-US" sz="2000" dirty="0"/>
                <a:t>and</a:t>
              </a:r>
              <a:r>
                <a:rPr lang="en-US" sz="2000" b="1" dirty="0"/>
                <a:t> </a:t>
              </a:r>
              <a:r>
                <a:rPr lang="en-US" sz="2000" i="1" dirty="0">
                  <a:solidFill>
                    <a:schemeClr val="accent1">
                      <a:lumMod val="75000"/>
                    </a:schemeClr>
                  </a:solidFill>
                </a:rPr>
                <a:t>high sampling rate </a:t>
              </a:r>
              <a:r>
                <a:rPr lang="en-US" sz="2000" dirty="0"/>
                <a:t>of </a:t>
              </a:r>
              <a:r>
                <a:rPr lang="en-US" sz="2000" dirty="0" err="1"/>
                <a:t>mmWave</a:t>
              </a:r>
              <a:r>
                <a:rPr lang="en-US" sz="2000" dirty="0"/>
                <a:t> systems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F91390-4A91-C04F-A9FC-A48B9C2C5232}"/>
                </a:ext>
              </a:extLst>
            </p:cNvPr>
            <p:cNvSpPr txBox="1"/>
            <p:nvPr/>
          </p:nvSpPr>
          <p:spPr>
            <a:xfrm>
              <a:off x="-124153" y="-1117938"/>
              <a:ext cx="36648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sz="2000" dirty="0"/>
                <a:t>Excessive power consumption</a:t>
              </a:r>
            </a:p>
          </p:txBody>
        </p:sp>
      </p:grpSp>
      <p:sp>
        <p:nvSpPr>
          <p:cNvPr id="411" name="TextBox 410">
            <a:extLst>
              <a:ext uri="{FF2B5EF4-FFF2-40B4-BE49-F238E27FC236}">
                <a16:creationId xmlns:a16="http://schemas.microsoft.com/office/drawing/2014/main" id="{83204B26-E15E-CD43-92C2-9AB21DFED45C}"/>
              </a:ext>
            </a:extLst>
          </p:cNvPr>
          <p:cNvSpPr txBox="1"/>
          <p:nvPr/>
        </p:nvSpPr>
        <p:spPr>
          <a:xfrm>
            <a:off x="3140859" y="5824862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$$$$$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21C8FAE-FE7B-694E-9291-9823E58F61CC}"/>
              </a:ext>
            </a:extLst>
          </p:cNvPr>
          <p:cNvGrpSpPr/>
          <p:nvPr/>
        </p:nvGrpSpPr>
        <p:grpSpPr>
          <a:xfrm>
            <a:off x="4031068" y="1446256"/>
            <a:ext cx="7965763" cy="4760878"/>
            <a:chOff x="4045211" y="677167"/>
            <a:chExt cx="7965763" cy="4760878"/>
          </a:xfrm>
        </p:grpSpPr>
        <p:sp>
          <p:nvSpPr>
            <p:cNvPr id="171" name="Rounded Rectangle 170"/>
            <p:cNvSpPr/>
            <p:nvPr/>
          </p:nvSpPr>
          <p:spPr>
            <a:xfrm>
              <a:off x="4529961" y="1031821"/>
              <a:ext cx="3648144" cy="4369151"/>
            </a:xfrm>
            <a:prstGeom prst="roundRect">
              <a:avLst>
                <a:gd name="adj" fmla="val 5493"/>
              </a:avLst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4686716" y="4671515"/>
                  <a:ext cx="320536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charset="0"/>
                    <a:buChar char="•"/>
                  </a:pPr>
                  <a:r>
                    <a:rPr lang="en-US" sz="1600" dirty="0">
                      <a:solidFill>
                        <a:srgbClr val="FF0000"/>
                      </a:solidFill>
                    </a:rPr>
                    <a:t>Low-resolution ADC (&lt;&lt;12bits) </a:t>
                  </a:r>
                </a:p>
                <a:p>
                  <a:pPr marL="285750" indent="-285750">
                    <a:buFont typeface="Arial" charset="0"/>
                    <a:buChar char="•"/>
                  </a:pPr>
                  <a:r>
                    <a:rPr lang="en-US" sz="1600" dirty="0"/>
                    <a:t>Full RF chains </a:t>
                  </a:r>
                  <a:r>
                    <a:rPr lang="en-US" sz="1600" dirty="0">
                      <a:latin typeface="Gill Sans MT" charset="0"/>
                      <a:ea typeface="Gill Sans MT" charset="0"/>
                      <a:cs typeface="Gill Sans MT" charset="0"/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Gill Sans MT" charset="0"/>
                              <a:cs typeface="Gill Sans MT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charset="0"/>
                              <a:ea typeface="Gill Sans MT" charset="0"/>
                              <a:cs typeface="Gill Sans MT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charset="0"/>
                              <a:ea typeface="Gill Sans MT" charset="0"/>
                              <a:cs typeface="Gill Sans MT" charset="0"/>
                            </a:rPr>
                            <m:t>𝑅𝐹</m:t>
                          </m:r>
                        </m:sub>
                      </m:sSub>
                      <m:r>
                        <a:rPr lang="en-US" sz="1600" i="1">
                          <a:latin typeface="Cambria Math" charset="0"/>
                          <a:ea typeface="Gill Sans MT" charset="0"/>
                          <a:cs typeface="Gill Sans MT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Gill Sans MT" charset="0"/>
                              <a:cs typeface="Gill Sans MT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charset="0"/>
                              <a:ea typeface="Gill Sans MT" charset="0"/>
                              <a:cs typeface="Gill Sans MT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charset="0"/>
                              <a:ea typeface="Gill Sans MT" charset="0"/>
                              <a:cs typeface="Gill Sans MT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Gill Sans MT" charset="0"/>
                      <a:ea typeface="Gill Sans MT" charset="0"/>
                      <a:cs typeface="Gill Sans MT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73" name="TextBox 1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6716" y="4671515"/>
                  <a:ext cx="3205365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791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Rounded Rectangle 177"/>
            <p:cNvSpPr/>
            <p:nvPr/>
          </p:nvSpPr>
          <p:spPr>
            <a:xfrm>
              <a:off x="4761121" y="1209931"/>
              <a:ext cx="3257551" cy="3657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Low-resolution ADC receiver</a:t>
              </a:r>
            </a:p>
          </p:txBody>
        </p:sp>
        <p:sp>
          <p:nvSpPr>
            <p:cNvPr id="371" name="Rectangle 370"/>
            <p:cNvSpPr/>
            <p:nvPr/>
          </p:nvSpPr>
          <p:spPr>
            <a:xfrm rot="5400000">
              <a:off x="7664912" y="3497517"/>
              <a:ext cx="757753" cy="335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BE895E-9A9A-C343-9BB6-E6A98CE81BB2}"/>
                </a:ext>
              </a:extLst>
            </p:cNvPr>
            <p:cNvGrpSpPr/>
            <p:nvPr/>
          </p:nvGrpSpPr>
          <p:grpSpPr>
            <a:xfrm>
              <a:off x="4671109" y="1621661"/>
              <a:ext cx="3386980" cy="2944935"/>
              <a:chOff x="4391598" y="2283323"/>
              <a:chExt cx="3386980" cy="2944935"/>
            </a:xfrm>
          </p:grpSpPr>
          <p:sp>
            <p:nvSpPr>
              <p:cNvPr id="185" name="Rounded Rectangle 184"/>
              <p:cNvSpPr/>
              <p:nvPr/>
            </p:nvSpPr>
            <p:spPr>
              <a:xfrm>
                <a:off x="6682609" y="2585063"/>
                <a:ext cx="904278" cy="260063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87" name="Straight Arrow Connector 186"/>
              <p:cNvCxnSpPr/>
              <p:nvPr/>
            </p:nvCxnSpPr>
            <p:spPr>
              <a:xfrm>
                <a:off x="7592903" y="3276200"/>
                <a:ext cx="18455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>
                <a:off x="7593164" y="3749824"/>
                <a:ext cx="18455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>
                <a:off x="7594021" y="4558441"/>
                <a:ext cx="18455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/>
              <p:cNvSpPr txBox="1"/>
              <p:nvPr/>
            </p:nvSpPr>
            <p:spPr>
              <a:xfrm>
                <a:off x="6679927" y="3577528"/>
                <a:ext cx="910883" cy="43088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Baseband</a:t>
                </a:r>
              </a:p>
              <a:p>
                <a:pPr algn="ctr"/>
                <a:r>
                  <a:rPr lang="en-US" sz="1100" dirty="0"/>
                  <a:t>Combiner</a:t>
                </a:r>
              </a:p>
            </p:txBody>
          </p:sp>
          <p:sp>
            <p:nvSpPr>
              <p:cNvPr id="191" name="Triangle 190"/>
              <p:cNvSpPr/>
              <p:nvPr/>
            </p:nvSpPr>
            <p:spPr>
              <a:xfrm rot="10800000">
                <a:off x="4448712" y="2511826"/>
                <a:ext cx="166990" cy="18489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92" name="Straight Arrow Connector 191"/>
              <p:cNvCxnSpPr/>
              <p:nvPr/>
            </p:nvCxnSpPr>
            <p:spPr>
              <a:xfrm>
                <a:off x="5568052" y="2909397"/>
                <a:ext cx="316025" cy="11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Triangle 192"/>
              <p:cNvSpPr/>
              <p:nvPr/>
            </p:nvSpPr>
            <p:spPr>
              <a:xfrm rot="10800000">
                <a:off x="4455967" y="4443177"/>
                <a:ext cx="151809" cy="18489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>
              <a:xfrm>
                <a:off x="5587557" y="4847191"/>
                <a:ext cx="296416" cy="2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>
                <a:off x="6298436" y="2969447"/>
                <a:ext cx="37989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flipV="1">
                <a:off x="5580562" y="3367427"/>
                <a:ext cx="289193" cy="328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>
                <a:off x="6276458" y="3433274"/>
                <a:ext cx="429158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>
                <a:off x="6276348" y="4915983"/>
                <a:ext cx="412753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Pentagon 198"/>
              <p:cNvSpPr/>
              <p:nvPr/>
            </p:nvSpPr>
            <p:spPr>
              <a:xfrm flipH="1">
                <a:off x="5901073" y="2815200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A</a:t>
                </a:r>
              </a:p>
            </p:txBody>
          </p:sp>
          <p:sp>
            <p:nvSpPr>
              <p:cNvPr id="200" name="Pentagon 199"/>
              <p:cNvSpPr/>
              <p:nvPr/>
            </p:nvSpPr>
            <p:spPr>
              <a:xfrm flipH="1">
                <a:off x="5881607" y="2755278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5958446" y="2822173"/>
                <a:ext cx="483465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sp>
            <p:nvSpPr>
              <p:cNvPr id="202" name="Pentagon 201"/>
              <p:cNvSpPr/>
              <p:nvPr/>
            </p:nvSpPr>
            <p:spPr>
              <a:xfrm flipH="1">
                <a:off x="5893281" y="3279027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A</a:t>
                </a:r>
              </a:p>
            </p:txBody>
          </p:sp>
          <p:sp>
            <p:nvSpPr>
              <p:cNvPr id="203" name="Pentagon 202"/>
              <p:cNvSpPr/>
              <p:nvPr/>
            </p:nvSpPr>
            <p:spPr>
              <a:xfrm flipH="1">
                <a:off x="5873816" y="3212836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5957687" y="3265877"/>
                <a:ext cx="510043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sp>
            <p:nvSpPr>
              <p:cNvPr id="205" name="Pentagon 204"/>
              <p:cNvSpPr/>
              <p:nvPr/>
            </p:nvSpPr>
            <p:spPr>
              <a:xfrm flipH="1">
                <a:off x="5894344" y="4775759"/>
                <a:ext cx="493519" cy="280448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A</a:t>
                </a:r>
              </a:p>
            </p:txBody>
          </p:sp>
          <p:sp>
            <p:nvSpPr>
              <p:cNvPr id="206" name="Pentagon 205"/>
              <p:cNvSpPr/>
              <p:nvPr/>
            </p:nvSpPr>
            <p:spPr>
              <a:xfrm flipH="1">
                <a:off x="5874486" y="4709567"/>
                <a:ext cx="493519" cy="280448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5931166" y="4752008"/>
                <a:ext cx="495109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cxnSp>
            <p:nvCxnSpPr>
              <p:cNvPr id="208" name="Elbow Connector 207"/>
              <p:cNvCxnSpPr/>
              <p:nvPr/>
            </p:nvCxnSpPr>
            <p:spPr>
              <a:xfrm>
                <a:off x="5558819" y="2914596"/>
                <a:ext cx="353957" cy="49638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Elbow Connector 208"/>
              <p:cNvCxnSpPr/>
              <p:nvPr/>
            </p:nvCxnSpPr>
            <p:spPr>
              <a:xfrm>
                <a:off x="5571328" y="3376450"/>
                <a:ext cx="327124" cy="51424"/>
              </a:xfrm>
              <a:prstGeom prst="bentConnector3">
                <a:avLst>
                  <a:gd name="adj1" fmla="val 250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Elbow Connector 209"/>
              <p:cNvCxnSpPr/>
              <p:nvPr/>
            </p:nvCxnSpPr>
            <p:spPr>
              <a:xfrm>
                <a:off x="5566347" y="4855421"/>
                <a:ext cx="335113" cy="51962"/>
              </a:xfrm>
              <a:prstGeom prst="bentConnector3">
                <a:avLst>
                  <a:gd name="adj1" fmla="val 2294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6359114" y="3367550"/>
                <a:ext cx="335039" cy="445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 flipV="1">
                <a:off x="6373668" y="4847191"/>
                <a:ext cx="313898" cy="22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flipV="1">
                <a:off x="6365863" y="2907874"/>
                <a:ext cx="319902" cy="1494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4" name="Picture 2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094" y="4049251"/>
                <a:ext cx="479895" cy="183665"/>
              </a:xfrm>
              <a:prstGeom prst="rect">
                <a:avLst/>
              </a:prstGeom>
            </p:spPr>
          </p:pic>
          <p:cxnSp>
            <p:nvCxnSpPr>
              <p:cNvPr id="217" name="Elbow Connector 216"/>
              <p:cNvCxnSpPr/>
              <p:nvPr/>
            </p:nvCxnSpPr>
            <p:spPr>
              <a:xfrm rot="16200000" flipH="1">
                <a:off x="4576730" y="2654458"/>
                <a:ext cx="215699" cy="300215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Triangle 217"/>
              <p:cNvSpPr/>
              <p:nvPr/>
            </p:nvSpPr>
            <p:spPr>
              <a:xfrm rot="10800000">
                <a:off x="4450638" y="3003607"/>
                <a:ext cx="166990" cy="18489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219" name="Elbow Connector 218"/>
              <p:cNvCxnSpPr/>
              <p:nvPr/>
            </p:nvCxnSpPr>
            <p:spPr>
              <a:xfrm rot="16200000" flipH="1">
                <a:off x="4594412" y="3129885"/>
                <a:ext cx="180399" cy="297627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Elbow Connector 219"/>
              <p:cNvCxnSpPr/>
              <p:nvPr/>
            </p:nvCxnSpPr>
            <p:spPr>
              <a:xfrm rot="16200000" flipH="1">
                <a:off x="4569575" y="4591012"/>
                <a:ext cx="219122" cy="293237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ectangle 220"/>
              <p:cNvSpPr/>
              <p:nvPr/>
            </p:nvSpPr>
            <p:spPr>
              <a:xfrm rot="5400000">
                <a:off x="4332789" y="4068639"/>
                <a:ext cx="757753" cy="335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222" name="Straight Arrow Connector 221"/>
              <p:cNvCxnSpPr/>
              <p:nvPr/>
            </p:nvCxnSpPr>
            <p:spPr>
              <a:xfrm flipV="1">
                <a:off x="5574770" y="3842481"/>
                <a:ext cx="289193" cy="328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>
                <a:off x="6270666" y="3908328"/>
                <a:ext cx="429158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Pentagon 223"/>
              <p:cNvSpPr/>
              <p:nvPr/>
            </p:nvSpPr>
            <p:spPr>
              <a:xfrm flipH="1">
                <a:off x="5887489" y="3754082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A</a:t>
                </a:r>
              </a:p>
            </p:txBody>
          </p:sp>
          <p:sp>
            <p:nvSpPr>
              <p:cNvPr id="225" name="Pentagon 224"/>
              <p:cNvSpPr/>
              <p:nvPr/>
            </p:nvSpPr>
            <p:spPr>
              <a:xfrm flipH="1">
                <a:off x="5868025" y="3687890"/>
                <a:ext cx="493519" cy="308493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5940662" y="3740932"/>
                <a:ext cx="510043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cxnSp>
            <p:nvCxnSpPr>
              <p:cNvPr id="227" name="Elbow Connector 226"/>
              <p:cNvCxnSpPr/>
              <p:nvPr/>
            </p:nvCxnSpPr>
            <p:spPr>
              <a:xfrm>
                <a:off x="5565536" y="3851505"/>
                <a:ext cx="327124" cy="51424"/>
              </a:xfrm>
              <a:prstGeom prst="bentConnector3">
                <a:avLst>
                  <a:gd name="adj1" fmla="val 250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flipV="1">
                <a:off x="6353323" y="3842605"/>
                <a:ext cx="335039" cy="445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Triangle 229"/>
              <p:cNvSpPr/>
              <p:nvPr/>
            </p:nvSpPr>
            <p:spPr>
              <a:xfrm rot="10800000">
                <a:off x="4444847" y="3478662"/>
                <a:ext cx="166990" cy="184892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231" name="Elbow Connector 230"/>
              <p:cNvCxnSpPr/>
              <p:nvPr/>
            </p:nvCxnSpPr>
            <p:spPr>
              <a:xfrm rot="16200000" flipH="1">
                <a:off x="4579600" y="3604938"/>
                <a:ext cx="198438" cy="297628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Rectangle 231"/>
              <p:cNvSpPr/>
              <p:nvPr/>
            </p:nvSpPr>
            <p:spPr>
              <a:xfrm rot="5400000">
                <a:off x="4868244" y="4129725"/>
                <a:ext cx="757753" cy="335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sp>
            <p:nvSpPr>
              <p:cNvPr id="233" name="Rectangle 232"/>
              <p:cNvSpPr/>
              <p:nvPr/>
            </p:nvSpPr>
            <p:spPr>
              <a:xfrm rot="5400000">
                <a:off x="5800131" y="4171974"/>
                <a:ext cx="757753" cy="335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sp>
            <p:nvSpPr>
              <p:cNvPr id="234" name="Rounded Rectangle 233"/>
              <p:cNvSpPr/>
              <p:nvPr/>
            </p:nvSpPr>
            <p:spPr>
              <a:xfrm>
                <a:off x="5745164" y="2627625"/>
                <a:ext cx="747337" cy="2600633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37" name="Picture 2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1598" y="4167536"/>
                <a:ext cx="226214" cy="166968"/>
              </a:xfrm>
              <a:prstGeom prst="rect">
                <a:avLst/>
              </a:prstGeom>
            </p:spPr>
          </p:pic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3178" y="4177878"/>
                <a:ext cx="323162" cy="151789"/>
              </a:xfrm>
              <a:prstGeom prst="rect">
                <a:avLst/>
              </a:prstGeom>
            </p:spPr>
          </p:pic>
          <p:sp>
            <p:nvSpPr>
              <p:cNvPr id="240" name="TextBox 239"/>
              <p:cNvSpPr txBox="1"/>
              <p:nvPr/>
            </p:nvSpPr>
            <p:spPr>
              <a:xfrm>
                <a:off x="5569811" y="2283323"/>
                <a:ext cx="1369082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Low resolution </a:t>
                </a:r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>
                <a:off x="4848185" y="2733873"/>
                <a:ext cx="732614" cy="3570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>
                <a:off x="4846321" y="3190355"/>
                <a:ext cx="732614" cy="3570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216" name="Rounded Rectangle 215"/>
              <p:cNvSpPr/>
              <p:nvPr/>
            </p:nvSpPr>
            <p:spPr>
              <a:xfrm>
                <a:off x="4837632" y="4668647"/>
                <a:ext cx="732614" cy="3570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229" name="Rounded Rectangle 228"/>
              <p:cNvSpPr/>
              <p:nvPr/>
            </p:nvSpPr>
            <p:spPr>
              <a:xfrm>
                <a:off x="4840529" y="3665409"/>
                <a:ext cx="732614" cy="35708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</p:grpSp>
        <p:sp>
          <p:nvSpPr>
            <p:cNvPr id="386" name="TextBox 385"/>
            <p:cNvSpPr txBox="1"/>
            <p:nvPr/>
          </p:nvSpPr>
          <p:spPr>
            <a:xfrm>
              <a:off x="5192238" y="690614"/>
              <a:ext cx="2630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Conventional Solution (A)</a:t>
              </a:r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8362830" y="1020489"/>
              <a:ext cx="3648144" cy="4417556"/>
            </a:xfrm>
            <a:prstGeom prst="roundRect">
              <a:avLst>
                <a:gd name="adj" fmla="val 4953"/>
              </a:avLst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>
              <a:off x="8556478" y="1198599"/>
              <a:ext cx="3257551" cy="3657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Hybrid beamforming receiver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509543" y="4671514"/>
              <a:ext cx="33163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Full-resolution ADC (12 </a:t>
              </a:r>
              <a:r>
                <a:rPr lang="mr-IN" sz="1600" dirty="0"/>
                <a:t>–</a:t>
              </a:r>
              <a:r>
                <a:rPr lang="en-US" sz="1600" dirty="0"/>
                <a:t> 16 bits)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</a:rPr>
                <a:t>Fewer RF chains (</a:t>
              </a:r>
              <a:r>
                <a:rPr lang="en-US" sz="1600" i="1" dirty="0">
                  <a:solidFill>
                    <a:srgbClr val="FF0000"/>
                  </a:solidFill>
                </a:rPr>
                <a:t>N</a:t>
              </a:r>
              <a:r>
                <a:rPr lang="en-US" sz="1000" dirty="0">
                  <a:solidFill>
                    <a:srgbClr val="FF0000"/>
                  </a:solidFill>
                </a:rPr>
                <a:t>RF </a:t>
              </a:r>
              <a:r>
                <a:rPr lang="en-US" sz="1600" dirty="0">
                  <a:solidFill>
                    <a:srgbClr val="FF0000"/>
                  </a:solidFill>
                </a:rPr>
                <a:t>&lt;&lt;</a:t>
              </a:r>
              <a:r>
                <a:rPr lang="en-US" sz="1600" i="1" dirty="0">
                  <a:solidFill>
                    <a:srgbClr val="FF0000"/>
                  </a:solidFill>
                </a:rPr>
                <a:t> </a:t>
              </a:r>
              <a:r>
                <a:rPr lang="en-US" sz="1600" i="1" dirty="0" err="1">
                  <a:solidFill>
                    <a:srgbClr val="FF0000"/>
                  </a:solidFill>
                </a:rPr>
                <a:t>N</a:t>
              </a:r>
              <a:r>
                <a:rPr lang="en-US" sz="1100" dirty="0" err="1">
                  <a:solidFill>
                    <a:srgbClr val="FF0000"/>
                  </a:solidFill>
                </a:rPr>
                <a:t>r</a:t>
              </a:r>
              <a:r>
                <a:rPr lang="en-US" sz="1600" dirty="0">
                  <a:solidFill>
                    <a:srgbClr val="FF0000"/>
                  </a:solidFill>
                </a:rPr>
                <a:t>) </a:t>
              </a: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9037435" y="677167"/>
              <a:ext cx="2606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Conventional Solution (B)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C75FC7-E813-AF4A-B751-C6F9C2BACBB8}"/>
                </a:ext>
              </a:extLst>
            </p:cNvPr>
            <p:cNvGrpSpPr/>
            <p:nvPr/>
          </p:nvGrpSpPr>
          <p:grpSpPr>
            <a:xfrm>
              <a:off x="8454735" y="1883399"/>
              <a:ext cx="3490392" cy="2555926"/>
              <a:chOff x="8336588" y="2603676"/>
              <a:chExt cx="3490392" cy="2555926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11002385" y="2964234"/>
                <a:ext cx="648085" cy="20257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10844850" y="3425567"/>
                <a:ext cx="982130" cy="4154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Baseband</a:t>
                </a:r>
              </a:p>
              <a:p>
                <a:pPr algn="ctr"/>
                <a:r>
                  <a:rPr lang="en-US" sz="1050" dirty="0"/>
                  <a:t>Combiner</a:t>
                </a:r>
              </a:p>
            </p:txBody>
          </p:sp>
          <p:sp>
            <p:nvSpPr>
              <p:cNvPr id="243" name="Triangle 242"/>
              <p:cNvSpPr/>
              <p:nvPr/>
            </p:nvSpPr>
            <p:spPr>
              <a:xfrm rot="10800000">
                <a:off x="8349871" y="2603676"/>
                <a:ext cx="180052" cy="181993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Triangle 243"/>
              <p:cNvSpPr/>
              <p:nvPr/>
            </p:nvSpPr>
            <p:spPr>
              <a:xfrm rot="10800000">
                <a:off x="8366488" y="4631473"/>
                <a:ext cx="163683" cy="181993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245" name="Picture 24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6588" y="4067434"/>
                <a:ext cx="244809" cy="202033"/>
              </a:xfrm>
              <a:prstGeom prst="rect">
                <a:avLst/>
              </a:prstGeom>
            </p:spPr>
          </p:pic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0871" y="3943249"/>
                <a:ext cx="472131" cy="202032"/>
              </a:xfrm>
              <a:prstGeom prst="rect">
                <a:avLst/>
              </a:prstGeom>
            </p:spPr>
          </p:pic>
          <p:sp>
            <p:nvSpPr>
              <p:cNvPr id="247" name="Triangle 246"/>
              <p:cNvSpPr/>
              <p:nvPr/>
            </p:nvSpPr>
            <p:spPr>
              <a:xfrm rot="10800000">
                <a:off x="8353760" y="2966407"/>
                <a:ext cx="180052" cy="181993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53" name="Elbow Connector 252"/>
              <p:cNvCxnSpPr/>
              <p:nvPr/>
            </p:nvCxnSpPr>
            <p:spPr>
              <a:xfrm rot="16200000" flipH="1">
                <a:off x="8476075" y="2749488"/>
                <a:ext cx="103014" cy="175372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Elbow Connector 253"/>
              <p:cNvCxnSpPr/>
              <p:nvPr/>
            </p:nvCxnSpPr>
            <p:spPr>
              <a:xfrm rot="16200000" flipH="1">
                <a:off x="8478767" y="3113415"/>
                <a:ext cx="101515" cy="171484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Rectangle 254"/>
              <p:cNvSpPr/>
              <p:nvPr/>
            </p:nvSpPr>
            <p:spPr>
              <a:xfrm rot="5400000">
                <a:off x="8096857" y="3613612"/>
                <a:ext cx="833529" cy="283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257" name="Elbow Connector 256"/>
              <p:cNvCxnSpPr/>
              <p:nvPr/>
            </p:nvCxnSpPr>
            <p:spPr>
              <a:xfrm rot="16200000" flipH="1">
                <a:off x="8478352" y="4783444"/>
                <a:ext cx="106894" cy="166938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FF5CED2-74D4-C04C-92E4-A1F63FEE5311}"/>
                  </a:ext>
                </a:extLst>
              </p:cNvPr>
              <p:cNvGrpSpPr/>
              <p:nvPr/>
            </p:nvGrpSpPr>
            <p:grpSpPr>
              <a:xfrm>
                <a:off x="9419641" y="3202672"/>
                <a:ext cx="748418" cy="1513982"/>
                <a:chOff x="9423345" y="3043704"/>
                <a:chExt cx="905586" cy="1831918"/>
              </a:xfrm>
            </p:grpSpPr>
            <p:sp>
              <p:nvSpPr>
                <p:cNvPr id="248" name="Rounded Rectangle 247"/>
                <p:cNvSpPr/>
                <p:nvPr/>
              </p:nvSpPr>
              <p:spPr>
                <a:xfrm>
                  <a:off x="9644778" y="3043704"/>
                  <a:ext cx="679932" cy="42530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RF chain</a:t>
                  </a:r>
                </a:p>
              </p:txBody>
            </p:sp>
            <p:sp>
              <p:nvSpPr>
                <p:cNvPr id="249" name="Rounded Rectangle 248"/>
                <p:cNvSpPr/>
                <p:nvPr/>
              </p:nvSpPr>
              <p:spPr>
                <a:xfrm>
                  <a:off x="9648999" y="4450320"/>
                  <a:ext cx="679932" cy="42530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RF chain</a:t>
                  </a:r>
                </a:p>
              </p:txBody>
            </p:sp>
            <p:sp>
              <p:nvSpPr>
                <p:cNvPr id="250" name="Rounded Rectangle 249"/>
                <p:cNvSpPr/>
                <p:nvPr/>
              </p:nvSpPr>
              <p:spPr>
                <a:xfrm>
                  <a:off x="9644894" y="3510227"/>
                  <a:ext cx="679932" cy="42530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RF chain</a:t>
                  </a:r>
                </a:p>
              </p:txBody>
            </p:sp>
            <p:cxnSp>
              <p:nvCxnSpPr>
                <p:cNvPr id="251" name="Straight Arrow Connector 250"/>
                <p:cNvCxnSpPr/>
                <p:nvPr/>
              </p:nvCxnSpPr>
              <p:spPr>
                <a:xfrm>
                  <a:off x="9423345" y="4681813"/>
                  <a:ext cx="225653" cy="254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2" name="Picture 25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97895" y="4177000"/>
                  <a:ext cx="317933" cy="200552"/>
                </a:xfrm>
                <a:prstGeom prst="rect">
                  <a:avLst/>
                </a:prstGeom>
              </p:spPr>
            </p:pic>
            <p:sp>
              <p:nvSpPr>
                <p:cNvPr id="256" name="Rectangle 255"/>
                <p:cNvSpPr/>
                <p:nvPr/>
              </p:nvSpPr>
              <p:spPr>
                <a:xfrm rot="5400000">
                  <a:off x="9648919" y="4017999"/>
                  <a:ext cx="833529" cy="2831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/>
                      <a:cs typeface="Gill Sans MT"/>
                    </a:rPr>
                    <a:t> . . .  </a:t>
                  </a:r>
                </a:p>
              </p:txBody>
            </p:sp>
            <p:cxnSp>
              <p:nvCxnSpPr>
                <p:cNvPr id="258" name="Straight Arrow Connector 257"/>
                <p:cNvCxnSpPr/>
                <p:nvPr/>
              </p:nvCxnSpPr>
              <p:spPr>
                <a:xfrm>
                  <a:off x="9468244" y="3726293"/>
                  <a:ext cx="186489" cy="254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Arrow Connector 258"/>
                <p:cNvCxnSpPr/>
                <p:nvPr/>
              </p:nvCxnSpPr>
              <p:spPr>
                <a:xfrm>
                  <a:off x="9423345" y="3282933"/>
                  <a:ext cx="225653" cy="254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8" name="Rounded Rectangle 327"/>
              <p:cNvSpPr/>
              <p:nvPr/>
            </p:nvSpPr>
            <p:spPr>
              <a:xfrm>
                <a:off x="8633729" y="2707236"/>
                <a:ext cx="796891" cy="245236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5" name="TextBox 334"/>
              <p:cNvSpPr txBox="1"/>
              <p:nvPr/>
            </p:nvSpPr>
            <p:spPr>
              <a:xfrm>
                <a:off x="8548745" y="3323671"/>
                <a:ext cx="982130" cy="507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Analog </a:t>
                </a: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</a:rPr>
                  <a:t>Combiner</a:t>
                </a:r>
              </a:p>
            </p:txBody>
          </p:sp>
          <p:pic>
            <p:nvPicPr>
              <p:cNvPr id="336" name="Picture 33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6138" y="3970189"/>
                <a:ext cx="435567" cy="205437"/>
              </a:xfrm>
              <a:prstGeom prst="rect">
                <a:avLst/>
              </a:prstGeom>
              <a:noFill/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F21C2FF-B73B-CC40-925D-8725E00DD764}"/>
                  </a:ext>
                </a:extLst>
              </p:cNvPr>
              <p:cNvGrpSpPr/>
              <p:nvPr/>
            </p:nvGrpSpPr>
            <p:grpSpPr>
              <a:xfrm>
                <a:off x="10184801" y="3249357"/>
                <a:ext cx="816425" cy="322518"/>
                <a:chOff x="12566934" y="2643306"/>
                <a:chExt cx="816425" cy="322518"/>
              </a:xfrm>
            </p:grpSpPr>
            <p:cxnSp>
              <p:nvCxnSpPr>
                <p:cNvPr id="302" name="Straight Arrow Connector 301">
                  <a:extLst>
                    <a:ext uri="{FF2B5EF4-FFF2-40B4-BE49-F238E27FC236}">
                      <a16:creationId xmlns:a16="http://schemas.microsoft.com/office/drawing/2014/main" id="{97FE5573-68EE-424B-9D14-6342D7F78C53}"/>
                    </a:ext>
                  </a:extLst>
                </p:cNvPr>
                <p:cNvCxnSpPr/>
                <p:nvPr/>
              </p:nvCxnSpPr>
              <p:spPr>
                <a:xfrm>
                  <a:off x="12566934" y="2778225"/>
                  <a:ext cx="164150" cy="10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Arrow Connector 302">
                  <a:extLst>
                    <a:ext uri="{FF2B5EF4-FFF2-40B4-BE49-F238E27FC236}">
                      <a16:creationId xmlns:a16="http://schemas.microsoft.com/office/drawing/2014/main" id="{4E658595-A6D7-F94E-AFB5-9DF300F5C54A}"/>
                    </a:ext>
                  </a:extLst>
                </p:cNvPr>
                <p:cNvCxnSpPr/>
                <p:nvPr/>
              </p:nvCxnSpPr>
              <p:spPr>
                <a:xfrm>
                  <a:off x="13186037" y="2830794"/>
                  <a:ext cx="197322" cy="0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4" name="Pentagon 303">
                  <a:extLst>
                    <a:ext uri="{FF2B5EF4-FFF2-40B4-BE49-F238E27FC236}">
                      <a16:creationId xmlns:a16="http://schemas.microsoft.com/office/drawing/2014/main" id="{5D177807-FA64-4F41-8A0D-3A643AF08185}"/>
                    </a:ext>
                  </a:extLst>
                </p:cNvPr>
                <p:cNvSpPr/>
                <p:nvPr/>
              </p:nvSpPr>
              <p:spPr>
                <a:xfrm flipH="1">
                  <a:off x="12739653" y="2695763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A</a:t>
                  </a:r>
                </a:p>
              </p:txBody>
            </p:sp>
            <p:sp>
              <p:nvSpPr>
                <p:cNvPr id="305" name="Pentagon 304">
                  <a:extLst>
                    <a:ext uri="{FF2B5EF4-FFF2-40B4-BE49-F238E27FC236}">
                      <a16:creationId xmlns:a16="http://schemas.microsoft.com/office/drawing/2014/main" id="{3BAF65B0-CE3A-9743-BC4B-F727C01E9AC7}"/>
                    </a:ext>
                  </a:extLst>
                </p:cNvPr>
                <p:cNvSpPr/>
                <p:nvPr/>
              </p:nvSpPr>
              <p:spPr>
                <a:xfrm flipH="1">
                  <a:off x="12719950" y="2643306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TextBox 305">
                  <a:extLst>
                    <a:ext uri="{FF2B5EF4-FFF2-40B4-BE49-F238E27FC236}">
                      <a16:creationId xmlns:a16="http://schemas.microsoft.com/office/drawing/2014/main" id="{AB9C17C2-19BC-1048-AC8B-D9EBE22562FF}"/>
                    </a:ext>
                  </a:extLst>
                </p:cNvPr>
                <p:cNvSpPr txBox="1"/>
                <p:nvPr/>
              </p:nvSpPr>
              <p:spPr>
                <a:xfrm>
                  <a:off x="12797726" y="2664796"/>
                  <a:ext cx="489364" cy="2308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ADC</a:t>
                  </a:r>
                </a:p>
              </p:txBody>
            </p:sp>
            <p:cxnSp>
              <p:nvCxnSpPr>
                <p:cNvPr id="307" name="Elbow Connector 306">
                  <a:extLst>
                    <a:ext uri="{FF2B5EF4-FFF2-40B4-BE49-F238E27FC236}">
                      <a16:creationId xmlns:a16="http://schemas.microsoft.com/office/drawing/2014/main" id="{567B3FE4-A153-2E46-BF7E-DBF896C93783}"/>
                    </a:ext>
                  </a:extLst>
                </p:cNvPr>
                <p:cNvCxnSpPr/>
                <p:nvPr/>
              </p:nvCxnSpPr>
              <p:spPr>
                <a:xfrm>
                  <a:off x="12566935" y="2782776"/>
                  <a:ext cx="183851" cy="43454"/>
                </a:xfrm>
                <a:prstGeom prst="bentConnector3">
                  <a:avLst>
                    <a:gd name="adj1" fmla="val 21819"/>
                  </a:avLst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>
                  <a:extLst>
                    <a:ext uri="{FF2B5EF4-FFF2-40B4-BE49-F238E27FC236}">
                      <a16:creationId xmlns:a16="http://schemas.microsoft.com/office/drawing/2014/main" id="{79562E03-9454-254E-B2C9-1B1F5F009424}"/>
                    </a:ext>
                  </a:extLst>
                </p:cNvPr>
                <p:cNvCxnSpPr/>
                <p:nvPr/>
              </p:nvCxnSpPr>
              <p:spPr>
                <a:xfrm flipV="1">
                  <a:off x="13241568" y="2776892"/>
                  <a:ext cx="137325" cy="1308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CF16EC53-BDAB-C843-90C4-E04DD04DAB71}"/>
                  </a:ext>
                </a:extLst>
              </p:cNvPr>
              <p:cNvGrpSpPr/>
              <p:nvPr/>
            </p:nvGrpSpPr>
            <p:grpSpPr>
              <a:xfrm>
                <a:off x="10177068" y="3636267"/>
                <a:ext cx="816425" cy="322518"/>
                <a:chOff x="12566934" y="2643306"/>
                <a:chExt cx="816425" cy="322518"/>
              </a:xfrm>
            </p:grpSpPr>
            <p:cxnSp>
              <p:nvCxnSpPr>
                <p:cNvPr id="310" name="Straight Arrow Connector 309">
                  <a:extLst>
                    <a:ext uri="{FF2B5EF4-FFF2-40B4-BE49-F238E27FC236}">
                      <a16:creationId xmlns:a16="http://schemas.microsoft.com/office/drawing/2014/main" id="{CEF71057-F456-C14C-A076-FDAA5CFCBF77}"/>
                    </a:ext>
                  </a:extLst>
                </p:cNvPr>
                <p:cNvCxnSpPr/>
                <p:nvPr/>
              </p:nvCxnSpPr>
              <p:spPr>
                <a:xfrm>
                  <a:off x="12566934" y="2778225"/>
                  <a:ext cx="164150" cy="10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Arrow Connector 310">
                  <a:extLst>
                    <a:ext uri="{FF2B5EF4-FFF2-40B4-BE49-F238E27FC236}">
                      <a16:creationId xmlns:a16="http://schemas.microsoft.com/office/drawing/2014/main" id="{EBA85FFF-2B7B-E04F-80C6-FFDAFD2B76E0}"/>
                    </a:ext>
                  </a:extLst>
                </p:cNvPr>
                <p:cNvCxnSpPr/>
                <p:nvPr/>
              </p:nvCxnSpPr>
              <p:spPr>
                <a:xfrm>
                  <a:off x="13186037" y="2830794"/>
                  <a:ext cx="197322" cy="0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2" name="Pentagon 311">
                  <a:extLst>
                    <a:ext uri="{FF2B5EF4-FFF2-40B4-BE49-F238E27FC236}">
                      <a16:creationId xmlns:a16="http://schemas.microsoft.com/office/drawing/2014/main" id="{118DA7CC-4956-DF48-9ED9-DA9E2F292C18}"/>
                    </a:ext>
                  </a:extLst>
                </p:cNvPr>
                <p:cNvSpPr/>
                <p:nvPr/>
              </p:nvSpPr>
              <p:spPr>
                <a:xfrm flipH="1">
                  <a:off x="12739653" y="2695763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A</a:t>
                  </a:r>
                </a:p>
              </p:txBody>
            </p:sp>
            <p:sp>
              <p:nvSpPr>
                <p:cNvPr id="313" name="Pentagon 312">
                  <a:extLst>
                    <a:ext uri="{FF2B5EF4-FFF2-40B4-BE49-F238E27FC236}">
                      <a16:creationId xmlns:a16="http://schemas.microsoft.com/office/drawing/2014/main" id="{4162F322-4ECA-6E4B-87F0-BC6F4757D2D1}"/>
                    </a:ext>
                  </a:extLst>
                </p:cNvPr>
                <p:cNvSpPr/>
                <p:nvPr/>
              </p:nvSpPr>
              <p:spPr>
                <a:xfrm flipH="1">
                  <a:off x="12719950" y="2643306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0E8DFDF0-5C15-7142-A983-70B78B06CC56}"/>
                    </a:ext>
                  </a:extLst>
                </p:cNvPr>
                <p:cNvSpPr txBox="1"/>
                <p:nvPr/>
              </p:nvSpPr>
              <p:spPr>
                <a:xfrm>
                  <a:off x="12797726" y="2664796"/>
                  <a:ext cx="489364" cy="2308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ADC</a:t>
                  </a:r>
                </a:p>
              </p:txBody>
            </p:sp>
            <p:cxnSp>
              <p:nvCxnSpPr>
                <p:cNvPr id="315" name="Elbow Connector 314">
                  <a:extLst>
                    <a:ext uri="{FF2B5EF4-FFF2-40B4-BE49-F238E27FC236}">
                      <a16:creationId xmlns:a16="http://schemas.microsoft.com/office/drawing/2014/main" id="{62CB82B7-9EC2-D543-BB3F-27E4AA4A848A}"/>
                    </a:ext>
                  </a:extLst>
                </p:cNvPr>
                <p:cNvCxnSpPr/>
                <p:nvPr/>
              </p:nvCxnSpPr>
              <p:spPr>
                <a:xfrm>
                  <a:off x="12566935" y="2782776"/>
                  <a:ext cx="183851" cy="43454"/>
                </a:xfrm>
                <a:prstGeom prst="bentConnector3">
                  <a:avLst>
                    <a:gd name="adj1" fmla="val 21819"/>
                  </a:avLst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Arrow Connector 315">
                  <a:extLst>
                    <a:ext uri="{FF2B5EF4-FFF2-40B4-BE49-F238E27FC236}">
                      <a16:creationId xmlns:a16="http://schemas.microsoft.com/office/drawing/2014/main" id="{7516141F-2A8B-194A-A86F-0ACA1295720E}"/>
                    </a:ext>
                  </a:extLst>
                </p:cNvPr>
                <p:cNvCxnSpPr/>
                <p:nvPr/>
              </p:nvCxnSpPr>
              <p:spPr>
                <a:xfrm flipV="1">
                  <a:off x="13241568" y="2776892"/>
                  <a:ext cx="137325" cy="1308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179DBA76-AF04-DE47-BD53-573CACA4EB79}"/>
                  </a:ext>
                </a:extLst>
              </p:cNvPr>
              <p:cNvGrpSpPr/>
              <p:nvPr/>
            </p:nvGrpSpPr>
            <p:grpSpPr>
              <a:xfrm>
                <a:off x="10177068" y="4418041"/>
                <a:ext cx="816425" cy="322518"/>
                <a:chOff x="12566934" y="2643306"/>
                <a:chExt cx="816425" cy="322518"/>
              </a:xfrm>
            </p:grpSpPr>
            <p:cxnSp>
              <p:nvCxnSpPr>
                <p:cNvPr id="318" name="Straight Arrow Connector 317">
                  <a:extLst>
                    <a:ext uri="{FF2B5EF4-FFF2-40B4-BE49-F238E27FC236}">
                      <a16:creationId xmlns:a16="http://schemas.microsoft.com/office/drawing/2014/main" id="{22EFCABF-D73B-2F46-BC0F-5F165110EC37}"/>
                    </a:ext>
                  </a:extLst>
                </p:cNvPr>
                <p:cNvCxnSpPr/>
                <p:nvPr/>
              </p:nvCxnSpPr>
              <p:spPr>
                <a:xfrm>
                  <a:off x="12566934" y="2778225"/>
                  <a:ext cx="164150" cy="10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Arrow Connector 318">
                  <a:extLst>
                    <a:ext uri="{FF2B5EF4-FFF2-40B4-BE49-F238E27FC236}">
                      <a16:creationId xmlns:a16="http://schemas.microsoft.com/office/drawing/2014/main" id="{F1BC9303-CA04-C24F-8889-A07C7B5691F8}"/>
                    </a:ext>
                  </a:extLst>
                </p:cNvPr>
                <p:cNvCxnSpPr/>
                <p:nvPr/>
              </p:nvCxnSpPr>
              <p:spPr>
                <a:xfrm>
                  <a:off x="13186037" y="2830794"/>
                  <a:ext cx="197322" cy="0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Pentagon 319">
                  <a:extLst>
                    <a:ext uri="{FF2B5EF4-FFF2-40B4-BE49-F238E27FC236}">
                      <a16:creationId xmlns:a16="http://schemas.microsoft.com/office/drawing/2014/main" id="{0BB4104D-80FF-4441-BC6B-AFD34B3723DD}"/>
                    </a:ext>
                  </a:extLst>
                </p:cNvPr>
                <p:cNvSpPr/>
                <p:nvPr/>
              </p:nvSpPr>
              <p:spPr>
                <a:xfrm flipH="1">
                  <a:off x="12739653" y="2695763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A</a:t>
                  </a:r>
                </a:p>
              </p:txBody>
            </p:sp>
            <p:sp>
              <p:nvSpPr>
                <p:cNvPr id="321" name="Pentagon 320">
                  <a:extLst>
                    <a:ext uri="{FF2B5EF4-FFF2-40B4-BE49-F238E27FC236}">
                      <a16:creationId xmlns:a16="http://schemas.microsoft.com/office/drawing/2014/main" id="{3C43F808-EAC8-3442-AF7A-50309CDFEDE7}"/>
                    </a:ext>
                  </a:extLst>
                </p:cNvPr>
                <p:cNvSpPr/>
                <p:nvPr/>
              </p:nvSpPr>
              <p:spPr>
                <a:xfrm flipH="1">
                  <a:off x="12719950" y="2643306"/>
                  <a:ext cx="499540" cy="270061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5C0A8D12-5333-964C-AD33-63DAA8AC378C}"/>
                    </a:ext>
                  </a:extLst>
                </p:cNvPr>
                <p:cNvSpPr txBox="1"/>
                <p:nvPr/>
              </p:nvSpPr>
              <p:spPr>
                <a:xfrm>
                  <a:off x="12797726" y="2664796"/>
                  <a:ext cx="489364" cy="230832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ADC</a:t>
                  </a:r>
                </a:p>
              </p:txBody>
            </p:sp>
            <p:cxnSp>
              <p:nvCxnSpPr>
                <p:cNvPr id="323" name="Elbow Connector 322">
                  <a:extLst>
                    <a:ext uri="{FF2B5EF4-FFF2-40B4-BE49-F238E27FC236}">
                      <a16:creationId xmlns:a16="http://schemas.microsoft.com/office/drawing/2014/main" id="{AFCC467D-CEC9-5C41-86DE-207DDAA52240}"/>
                    </a:ext>
                  </a:extLst>
                </p:cNvPr>
                <p:cNvCxnSpPr/>
                <p:nvPr/>
              </p:nvCxnSpPr>
              <p:spPr>
                <a:xfrm>
                  <a:off x="12566935" y="2782776"/>
                  <a:ext cx="183851" cy="43454"/>
                </a:xfrm>
                <a:prstGeom prst="bentConnector3">
                  <a:avLst>
                    <a:gd name="adj1" fmla="val 21819"/>
                  </a:avLst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Arrow Connector 323">
                  <a:extLst>
                    <a:ext uri="{FF2B5EF4-FFF2-40B4-BE49-F238E27FC236}">
                      <a16:creationId xmlns:a16="http://schemas.microsoft.com/office/drawing/2014/main" id="{5EF29852-E304-1347-9228-34A34F58CB33}"/>
                    </a:ext>
                  </a:extLst>
                </p:cNvPr>
                <p:cNvCxnSpPr/>
                <p:nvPr/>
              </p:nvCxnSpPr>
              <p:spPr>
                <a:xfrm flipV="1">
                  <a:off x="13241568" y="2776892"/>
                  <a:ext cx="137325" cy="1308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A471E82C-BDF6-034F-B2FD-58C99060716D}"/>
                  </a:ext>
                </a:extLst>
              </p:cNvPr>
              <p:cNvSpPr/>
              <p:nvPr/>
            </p:nvSpPr>
            <p:spPr>
              <a:xfrm rot="5400000">
                <a:off x="10341396" y="4068835"/>
                <a:ext cx="688867" cy="233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</p:grp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FC16C64B-AB2C-EC40-8514-ABA1B085CF87}"/>
                </a:ext>
              </a:extLst>
            </p:cNvPr>
            <p:cNvSpPr txBox="1"/>
            <p:nvPr/>
          </p:nvSpPr>
          <p:spPr>
            <a:xfrm>
              <a:off x="7636902" y="5070462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$$$</a:t>
              </a: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C53EAEC0-9D81-7442-8249-60585870E4AA}"/>
                </a:ext>
              </a:extLst>
            </p:cNvPr>
            <p:cNvSpPr txBox="1"/>
            <p:nvPr/>
          </p:nvSpPr>
          <p:spPr>
            <a:xfrm>
              <a:off x="11504683" y="5093195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$$$</a:t>
              </a:r>
            </a:p>
          </p:txBody>
        </p:sp>
        <p:sp>
          <p:nvSpPr>
            <p:cNvPr id="414" name="Right Arrow 413">
              <a:extLst>
                <a:ext uri="{FF2B5EF4-FFF2-40B4-BE49-F238E27FC236}">
                  <a16:creationId xmlns:a16="http://schemas.microsoft.com/office/drawing/2014/main" id="{6B5ED36C-C48D-1D43-86FC-09CEB7CBDEA8}"/>
                </a:ext>
              </a:extLst>
            </p:cNvPr>
            <p:cNvSpPr/>
            <p:nvPr/>
          </p:nvSpPr>
          <p:spPr>
            <a:xfrm>
              <a:off x="4045211" y="2814141"/>
              <a:ext cx="349013" cy="92036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4191-E78C-F942-AB8F-A79DAE6616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39D8-9720-9247-8150-812A52091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82" name="Picture 181">
            <a:hlinkClick r:id="rId9" action="ppaction://hlinksldjump"/>
            <a:extLst>
              <a:ext uri="{FF2B5EF4-FFF2-40B4-BE49-F238E27FC236}">
                <a16:creationId xmlns:a16="http://schemas.microsoft.com/office/drawing/2014/main" id="{B4CBE905-1C27-CF44-91A6-2F4386B6DD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580" y="9047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378305FC-4DE6-C14B-BF8B-9CB7E58AB055}"/>
              </a:ext>
            </a:extLst>
          </p:cNvPr>
          <p:cNvSpPr/>
          <p:nvPr/>
        </p:nvSpPr>
        <p:spPr>
          <a:xfrm rot="13313617">
            <a:off x="7847212" y="3347991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ight Arrow 187">
            <a:extLst>
              <a:ext uri="{FF2B5EF4-FFF2-40B4-BE49-F238E27FC236}">
                <a16:creationId xmlns:a16="http://schemas.microsoft.com/office/drawing/2014/main" id="{45460333-D1F2-884D-9DB1-9C9E58EFE88E}"/>
              </a:ext>
            </a:extLst>
          </p:cNvPr>
          <p:cNvSpPr/>
          <p:nvPr/>
        </p:nvSpPr>
        <p:spPr>
          <a:xfrm rot="8177726">
            <a:off x="4017687" y="3383754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90DC85-246F-8543-BC70-6EF06C3E72C0}"/>
              </a:ext>
            </a:extLst>
          </p:cNvPr>
          <p:cNvGrpSpPr/>
          <p:nvPr/>
        </p:nvGrpSpPr>
        <p:grpSpPr>
          <a:xfrm>
            <a:off x="3546206" y="794735"/>
            <a:ext cx="4735519" cy="2480935"/>
            <a:chOff x="655801" y="882850"/>
            <a:chExt cx="4735519" cy="248093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6E18D56-14BE-244A-B2E1-74F3A9B3B2F3}"/>
                </a:ext>
              </a:extLst>
            </p:cNvPr>
            <p:cNvGrpSpPr/>
            <p:nvPr/>
          </p:nvGrpSpPr>
          <p:grpSpPr>
            <a:xfrm>
              <a:off x="655801" y="1262513"/>
              <a:ext cx="4718223" cy="2101272"/>
              <a:chOff x="5207619" y="207983"/>
              <a:chExt cx="6279956" cy="2796794"/>
            </a:xfrm>
          </p:grpSpPr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A43E3117-D6C4-164D-A93C-DCB24C80A569}"/>
                  </a:ext>
                </a:extLst>
              </p:cNvPr>
              <p:cNvCxnSpPr/>
              <p:nvPr/>
            </p:nvCxnSpPr>
            <p:spPr>
              <a:xfrm>
                <a:off x="6474334" y="2875981"/>
                <a:ext cx="16716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8E5D11-38CD-8643-918C-AC1673489E97}"/>
                  </a:ext>
                </a:extLst>
              </p:cNvPr>
              <p:cNvGrpSpPr/>
              <p:nvPr/>
            </p:nvGrpSpPr>
            <p:grpSpPr>
              <a:xfrm>
                <a:off x="5207619" y="207983"/>
                <a:ext cx="6279956" cy="2796794"/>
                <a:chOff x="3134706" y="1694520"/>
                <a:chExt cx="6279956" cy="2796794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8F075E8-EE6B-1249-BE7A-1D691E25DD53}"/>
                    </a:ext>
                  </a:extLst>
                </p:cNvPr>
                <p:cNvSpPr txBox="1"/>
                <p:nvPr/>
              </p:nvSpPr>
              <p:spPr>
                <a:xfrm rot="5400000">
                  <a:off x="3113588" y="2882023"/>
                  <a:ext cx="553028" cy="491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/>
                    <a:t>…</a:t>
                  </a:r>
                  <a:endParaRPr lang="en-US" dirty="0"/>
                </a:p>
              </p:txBody>
            </p: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678A57BC-BE73-DD45-B390-9CB0034AE7B6}"/>
                    </a:ext>
                  </a:extLst>
                </p:cNvPr>
                <p:cNvGrpSpPr/>
                <p:nvPr/>
              </p:nvGrpSpPr>
              <p:grpSpPr>
                <a:xfrm>
                  <a:off x="3134706" y="1694520"/>
                  <a:ext cx="6279956" cy="2796794"/>
                  <a:chOff x="3134706" y="1694520"/>
                  <a:chExt cx="6279956" cy="2796794"/>
                </a:xfrm>
              </p:grpSpPr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34B07BA9-501D-7849-96C2-1DDF8D0A4DA3}"/>
                      </a:ext>
                    </a:extLst>
                  </p:cNvPr>
                  <p:cNvGrpSpPr/>
                  <p:nvPr/>
                </p:nvGrpSpPr>
                <p:grpSpPr>
                  <a:xfrm>
                    <a:off x="3134706" y="1694520"/>
                    <a:ext cx="6279956" cy="2796794"/>
                    <a:chOff x="3134706" y="1694520"/>
                    <a:chExt cx="6279956" cy="2796794"/>
                  </a:xfrm>
                </p:grpSpPr>
                <p:grpSp>
                  <p:nvGrpSpPr>
                    <p:cNvPr id="117" name="Group 116">
                      <a:extLst>
                        <a:ext uri="{FF2B5EF4-FFF2-40B4-BE49-F238E27FC236}">
                          <a16:creationId xmlns:a16="http://schemas.microsoft.com/office/drawing/2014/main" id="{4E2ED201-1C3F-114C-8E82-A57D5E721C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4706" y="1716466"/>
                      <a:ext cx="6279956" cy="2774848"/>
                      <a:chOff x="3134706" y="1716466"/>
                      <a:chExt cx="6279956" cy="2774848"/>
                    </a:xfrm>
                  </p:grpSpPr>
                  <p:sp>
                    <p:nvSpPr>
                      <p:cNvPr id="121" name="Rounded Rectangle 120">
                        <a:extLst>
                          <a:ext uri="{FF2B5EF4-FFF2-40B4-BE49-F238E27FC236}">
                            <a16:creationId xmlns:a16="http://schemas.microsoft.com/office/drawing/2014/main" id="{E5E4525C-935E-4243-8558-BC834F6020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2319" y="1716466"/>
                        <a:ext cx="6032343" cy="2774848"/>
                      </a:xfrm>
                      <a:prstGeom prst="roundRect">
                        <a:avLst>
                          <a:gd name="adj" fmla="val 6919"/>
                        </a:avLst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 dirty="0"/>
                      </a:p>
                    </p:txBody>
                  </p:sp>
                  <p:sp>
                    <p:nvSpPr>
                      <p:cNvPr id="122" name="Rounded Rectangle 121">
                        <a:extLst>
                          <a:ext uri="{FF2B5EF4-FFF2-40B4-BE49-F238E27FC236}">
                            <a16:creationId xmlns:a16="http://schemas.microsoft.com/office/drawing/2014/main" id="{3A6BF035-6988-884A-AB87-81E115110D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1776" y="1920676"/>
                        <a:ext cx="1304509" cy="2452362"/>
                      </a:xfrm>
                      <a:prstGeom prst="roundRect">
                        <a:avLst>
                          <a:gd name="adj" fmla="val 11059"/>
                        </a:avLst>
                      </a:prstGeom>
                      <a:solidFill>
                        <a:schemeClr val="accent1">
                          <a:lumMod val="20000"/>
                          <a:lumOff val="80000"/>
                          <a:alpha val="23000"/>
                        </a:schemeClr>
                      </a:solidFill>
                      <a:ln w="25400">
                        <a:solidFill>
                          <a:schemeClr val="accent1">
                            <a:lumMod val="75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40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sp>
                    <p:nvSpPr>
                      <p:cNvPr id="123" name="Oval 122">
                        <a:extLst>
                          <a:ext uri="{FF2B5EF4-FFF2-40B4-BE49-F238E27FC236}">
                            <a16:creationId xmlns:a16="http://schemas.microsoft.com/office/drawing/2014/main" id="{4537B400-D533-974C-9AB1-F949349B29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7113" y="2362638"/>
                        <a:ext cx="212143" cy="207573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100" dirty="0">
                            <a:solidFill>
                              <a:schemeClr val="tx1"/>
                            </a:solidFill>
                          </a:rPr>
                          <a:t>+</a:t>
                        </a:r>
                        <a:endParaRPr lang="en-US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24" name="Oval 123">
                        <a:extLst>
                          <a:ext uri="{FF2B5EF4-FFF2-40B4-BE49-F238E27FC236}">
                            <a16:creationId xmlns:a16="http://schemas.microsoft.com/office/drawing/2014/main" id="{FA48E321-0D5E-B94B-894E-B16E72CA41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0327" y="2092270"/>
                        <a:ext cx="106071" cy="103786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25" name="Straight Connector 124">
                        <a:extLst>
                          <a:ext uri="{FF2B5EF4-FFF2-40B4-BE49-F238E27FC236}">
                            <a16:creationId xmlns:a16="http://schemas.microsoft.com/office/drawing/2014/main" id="{F8F06FFD-E916-6545-AAFC-608FAE8B26AA}"/>
                          </a:ext>
                        </a:extLst>
                      </p:cNvPr>
                      <p:cNvCxnSpPr>
                        <a:stCxn id="146" idx="0"/>
                      </p:cNvCxnSpPr>
                      <p:nvPr/>
                    </p:nvCxnSpPr>
                    <p:spPr>
                      <a:xfrm flipV="1">
                        <a:off x="3583363" y="2085837"/>
                        <a:ext cx="565878" cy="6433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Shape 111">
                        <a:extLst>
                          <a:ext uri="{FF2B5EF4-FFF2-40B4-BE49-F238E27FC236}">
                            <a16:creationId xmlns:a16="http://schemas.microsoft.com/office/drawing/2014/main" id="{70A7DD9F-3502-2046-AE2C-92420ECCA3AC}"/>
                          </a:ext>
                        </a:extLst>
                      </p:cNvPr>
                      <p:cNvCxnSpPr>
                        <a:endCxn id="123" idx="0"/>
                      </p:cNvCxnSpPr>
                      <p:nvPr/>
                    </p:nvCxnSpPr>
                    <p:spPr>
                      <a:xfrm>
                        <a:off x="4393678" y="2085837"/>
                        <a:ext cx="409507" cy="276801"/>
                      </a:xfrm>
                      <a:prstGeom prst="bentConnector2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Elbow Connector 126">
                        <a:extLst>
                          <a:ext uri="{FF2B5EF4-FFF2-40B4-BE49-F238E27FC236}">
                            <a16:creationId xmlns:a16="http://schemas.microsoft.com/office/drawing/2014/main" id="{C7CE26F9-7989-7644-9FFE-4FDEB313E6A3}"/>
                          </a:ext>
                        </a:extLst>
                      </p:cNvPr>
                      <p:cNvCxnSpPr>
                        <a:stCxn id="124" idx="4"/>
                      </p:cNvCxnSpPr>
                      <p:nvPr/>
                    </p:nvCxnSpPr>
                    <p:spPr>
                      <a:xfrm rot="16200000" flipH="1">
                        <a:off x="3054061" y="2725358"/>
                        <a:ext cx="1339041" cy="280436"/>
                      </a:xfrm>
                      <a:prstGeom prst="bentConnector3">
                        <a:avLst>
                          <a:gd name="adj1" fmla="val 336"/>
                        </a:avLst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Straight Connector 127">
                        <a:extLst>
                          <a:ext uri="{FF2B5EF4-FFF2-40B4-BE49-F238E27FC236}">
                            <a16:creationId xmlns:a16="http://schemas.microsoft.com/office/drawing/2014/main" id="{71D79C28-AA0C-0A44-A5A3-B553F3EB45E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57739" y="3535096"/>
                        <a:ext cx="309159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Oval 128">
                        <a:extLst>
                          <a:ext uri="{FF2B5EF4-FFF2-40B4-BE49-F238E27FC236}">
                            <a16:creationId xmlns:a16="http://schemas.microsoft.com/office/drawing/2014/main" id="{16B8BCB1-3B73-D743-BB46-9576F89570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0327" y="2453501"/>
                        <a:ext cx="106071" cy="103786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30" name="Straight Connector 129">
                        <a:extLst>
                          <a:ext uri="{FF2B5EF4-FFF2-40B4-BE49-F238E27FC236}">
                            <a16:creationId xmlns:a16="http://schemas.microsoft.com/office/drawing/2014/main" id="{510F5F4D-E76B-2E44-A2B5-FA4D7545350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583363" y="2453501"/>
                        <a:ext cx="567764" cy="4198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Shape 152">
                        <a:extLst>
                          <a:ext uri="{FF2B5EF4-FFF2-40B4-BE49-F238E27FC236}">
                            <a16:creationId xmlns:a16="http://schemas.microsoft.com/office/drawing/2014/main" id="{219FD29A-72A0-1F49-92C7-E94A74981F6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389995" y="2561899"/>
                        <a:ext cx="413190" cy="291281"/>
                      </a:xfrm>
                      <a:prstGeom prst="bentConnector2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" name="Oval 131">
                        <a:extLst>
                          <a:ext uri="{FF2B5EF4-FFF2-40B4-BE49-F238E27FC236}">
                            <a16:creationId xmlns:a16="http://schemas.microsoft.com/office/drawing/2014/main" id="{B8089E67-FA6B-A548-9417-7EABBB7020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0327" y="4123944"/>
                        <a:ext cx="106071" cy="103786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33" name="Straight Connector 132">
                        <a:extLst>
                          <a:ext uri="{FF2B5EF4-FFF2-40B4-BE49-F238E27FC236}">
                            <a16:creationId xmlns:a16="http://schemas.microsoft.com/office/drawing/2014/main" id="{EE7452D5-5C90-CE45-95AA-BC609CF840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583860" y="4223785"/>
                        <a:ext cx="578321" cy="394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Elbow Connector 133">
                        <a:extLst>
                          <a:ext uri="{FF2B5EF4-FFF2-40B4-BE49-F238E27FC236}">
                            <a16:creationId xmlns:a16="http://schemas.microsoft.com/office/drawing/2014/main" id="{FCA98511-1016-D543-B6D3-4D2ABB51622C}"/>
                          </a:ext>
                        </a:extLst>
                      </p:cNvPr>
                      <p:cNvCxnSpPr/>
                      <p:nvPr/>
                    </p:nvCxnSpPr>
                    <p:spPr>
                      <a:xfrm rot="5400000" flipH="1" flipV="1">
                        <a:off x="3162584" y="3270647"/>
                        <a:ext cx="1274077" cy="432520"/>
                      </a:xfrm>
                      <a:prstGeom prst="bentConnector3">
                        <a:avLst>
                          <a:gd name="adj1" fmla="val 414"/>
                        </a:avLst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D9AAB7A3-7591-8B4F-9003-AEC5E96BF3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49227" y="1971079"/>
                        <a:ext cx="244436" cy="22951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36" name="Straight Arrow Connector 135">
                        <a:extLst>
                          <a:ext uri="{FF2B5EF4-FFF2-40B4-BE49-F238E27FC236}">
                            <a16:creationId xmlns:a16="http://schemas.microsoft.com/office/drawing/2014/main" id="{A517D349-5CF5-CD4A-8719-186AE347D07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16010" y="1944402"/>
                        <a:ext cx="265690" cy="249474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7" name="Oval 136">
                        <a:extLst>
                          <a:ext uri="{FF2B5EF4-FFF2-40B4-BE49-F238E27FC236}">
                            <a16:creationId xmlns:a16="http://schemas.microsoft.com/office/drawing/2014/main" id="{89E6A6C1-D6FF-C445-B2F3-5D22F822B8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1112" y="2334630"/>
                        <a:ext cx="244436" cy="22951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38" name="Straight Arrow Connector 137">
                        <a:extLst>
                          <a:ext uri="{FF2B5EF4-FFF2-40B4-BE49-F238E27FC236}">
                            <a16:creationId xmlns:a16="http://schemas.microsoft.com/office/drawing/2014/main" id="{84597B99-84F2-2448-A34F-11454B241BF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17895" y="2314193"/>
                        <a:ext cx="265690" cy="249474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9" name="Oval 138">
                        <a:extLst>
                          <a:ext uri="{FF2B5EF4-FFF2-40B4-BE49-F238E27FC236}">
                            <a16:creationId xmlns:a16="http://schemas.microsoft.com/office/drawing/2014/main" id="{219D60E5-3631-B949-8B56-E3E22617F0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45543" y="2738420"/>
                        <a:ext cx="244435" cy="229517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40" name="Straight Arrow Connector 139">
                        <a:extLst>
                          <a:ext uri="{FF2B5EF4-FFF2-40B4-BE49-F238E27FC236}">
                            <a16:creationId xmlns:a16="http://schemas.microsoft.com/office/drawing/2014/main" id="{69F5A186-5D1B-E442-B262-59D33C5E3854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12326" y="2705504"/>
                        <a:ext cx="265691" cy="249474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1" name="Straight Connector 140">
                        <a:extLst>
                          <a:ext uri="{FF2B5EF4-FFF2-40B4-BE49-F238E27FC236}">
                            <a16:creationId xmlns:a16="http://schemas.microsoft.com/office/drawing/2014/main" id="{0973C0EE-BE9A-2C46-AD00-809ABD4F657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17318" y="2851030"/>
                        <a:ext cx="134332" cy="2149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Elbow Connector 141">
                        <a:extLst>
                          <a:ext uri="{FF2B5EF4-FFF2-40B4-BE49-F238E27FC236}">
                            <a16:creationId xmlns:a16="http://schemas.microsoft.com/office/drawing/2014/main" id="{FBD0677E-94D8-324A-8F0B-2DB5395D49EE}"/>
                          </a:ext>
                        </a:extLst>
                      </p:cNvPr>
                      <p:cNvCxnSpPr>
                        <a:stCxn id="129" idx="4"/>
                      </p:cNvCxnSpPr>
                      <p:nvPr/>
                    </p:nvCxnSpPr>
                    <p:spPr>
                      <a:xfrm rot="16200000" flipH="1">
                        <a:off x="3035766" y="3104884"/>
                        <a:ext cx="1314634" cy="219440"/>
                      </a:xfrm>
                      <a:prstGeom prst="bentConnector3">
                        <a:avLst>
                          <a:gd name="adj1" fmla="val 47"/>
                        </a:avLst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Straight Connector 142">
                        <a:extLst>
                          <a:ext uri="{FF2B5EF4-FFF2-40B4-BE49-F238E27FC236}">
                            <a16:creationId xmlns:a16="http://schemas.microsoft.com/office/drawing/2014/main" id="{2588E09B-F6BF-3E48-BA97-14097D965E2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03819" y="3871923"/>
                        <a:ext cx="369367" cy="3257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4" name="Oval 143">
                        <a:extLst>
                          <a:ext uri="{FF2B5EF4-FFF2-40B4-BE49-F238E27FC236}">
                            <a16:creationId xmlns:a16="http://schemas.microsoft.com/office/drawing/2014/main" id="{7CF5EC31-C728-3045-AF29-F496935BF4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58585" y="3418725"/>
                        <a:ext cx="237865" cy="23274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45" name="Straight Arrow Connector 144">
                        <a:extLst>
                          <a:ext uri="{FF2B5EF4-FFF2-40B4-BE49-F238E27FC236}">
                            <a16:creationId xmlns:a16="http://schemas.microsoft.com/office/drawing/2014/main" id="{0553571E-EB7C-974F-A904-A153B92CBED1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26261" y="3385347"/>
                        <a:ext cx="258549" cy="252979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6" name="Oval 145">
                        <a:extLst>
                          <a:ext uri="{FF2B5EF4-FFF2-40B4-BE49-F238E27FC236}">
                            <a16:creationId xmlns:a16="http://schemas.microsoft.com/office/drawing/2014/main" id="{5CDA495A-DD2D-8743-83AA-302819EC3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4873" y="3758809"/>
                        <a:ext cx="237865" cy="23274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47" name="Straight Arrow Connector 146">
                        <a:extLst>
                          <a:ext uri="{FF2B5EF4-FFF2-40B4-BE49-F238E27FC236}">
                            <a16:creationId xmlns:a16="http://schemas.microsoft.com/office/drawing/2014/main" id="{FDDD3E08-E8BA-D140-8C87-D26FA4EE80B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32549" y="3725431"/>
                        <a:ext cx="258549" cy="252979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8" name="Oval 147">
                        <a:extLst>
                          <a:ext uri="{FF2B5EF4-FFF2-40B4-BE49-F238E27FC236}">
                            <a16:creationId xmlns:a16="http://schemas.microsoft.com/office/drawing/2014/main" id="{0CEA42AC-FC5B-6A4C-A334-46EBD321A0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62182" y="4107623"/>
                        <a:ext cx="237865" cy="23274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49" name="Straight Arrow Connector 148">
                        <a:extLst>
                          <a:ext uri="{FF2B5EF4-FFF2-40B4-BE49-F238E27FC236}">
                            <a16:creationId xmlns:a16="http://schemas.microsoft.com/office/drawing/2014/main" id="{5A7AFCFC-4E04-5446-8330-2A2E398152E5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129857" y="4074245"/>
                        <a:ext cx="258549" cy="252979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0" name="Oval 149">
                        <a:extLst>
                          <a:ext uri="{FF2B5EF4-FFF2-40B4-BE49-F238E27FC236}">
                            <a16:creationId xmlns:a16="http://schemas.microsoft.com/office/drawing/2014/main" id="{BDC963E5-A5F4-2E4E-AFAF-2780AD236F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6052" y="3768136"/>
                        <a:ext cx="212143" cy="207573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100" dirty="0">
                            <a:solidFill>
                              <a:schemeClr val="tx1"/>
                            </a:solidFill>
                          </a:rPr>
                          <a:t>+</a:t>
                        </a:r>
                        <a:endParaRPr lang="en-US" sz="14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51" name="Shape 211">
                        <a:extLst>
                          <a:ext uri="{FF2B5EF4-FFF2-40B4-BE49-F238E27FC236}">
                            <a16:creationId xmlns:a16="http://schemas.microsoft.com/office/drawing/2014/main" id="{D8FEF3EF-51F6-1643-9291-7FB9511D6A33}"/>
                          </a:ext>
                        </a:extLst>
                      </p:cNvPr>
                      <p:cNvCxnSpPr>
                        <a:endCxn id="150" idx="0"/>
                      </p:cNvCxnSpPr>
                      <p:nvPr/>
                    </p:nvCxnSpPr>
                    <p:spPr>
                      <a:xfrm>
                        <a:off x="4396450" y="3535096"/>
                        <a:ext cx="405674" cy="233040"/>
                      </a:xfrm>
                      <a:prstGeom prst="bentConnector2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Straight Connector 151">
                        <a:extLst>
                          <a:ext uri="{FF2B5EF4-FFF2-40B4-BE49-F238E27FC236}">
                            <a16:creationId xmlns:a16="http://schemas.microsoft.com/office/drawing/2014/main" id="{F245CA34-DD00-5441-9796-3559CFA580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402738" y="3871923"/>
                        <a:ext cx="293313" cy="3257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Shape 213">
                        <a:extLst>
                          <a:ext uri="{FF2B5EF4-FFF2-40B4-BE49-F238E27FC236}">
                            <a16:creationId xmlns:a16="http://schemas.microsoft.com/office/drawing/2014/main" id="{E446A973-9A96-204E-BC2E-F63DC90BADD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400047" y="3975709"/>
                        <a:ext cx="402077" cy="248078"/>
                      </a:xfrm>
                      <a:prstGeom prst="bentConnector2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" name="Straight Connector 153">
                        <a:extLst>
                          <a:ext uri="{FF2B5EF4-FFF2-40B4-BE49-F238E27FC236}">
                            <a16:creationId xmlns:a16="http://schemas.microsoft.com/office/drawing/2014/main" id="{197261F9-9AC5-C045-B78A-82D498BFC17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95563" y="2457699"/>
                        <a:ext cx="301550" cy="412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" name="Straight Arrow Connector 154">
                        <a:extLst>
                          <a:ext uri="{FF2B5EF4-FFF2-40B4-BE49-F238E27FC236}">
                            <a16:creationId xmlns:a16="http://schemas.microsoft.com/office/drawing/2014/main" id="{F892FC8A-85C3-3E4C-A851-F4F21536E8C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913709" y="2471739"/>
                        <a:ext cx="269215" cy="0"/>
                      </a:xfrm>
                      <a:prstGeom prst="straightConnector1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" name="Straight Arrow Connector 155">
                        <a:extLst>
                          <a:ext uri="{FF2B5EF4-FFF2-40B4-BE49-F238E27FC236}">
                            <a16:creationId xmlns:a16="http://schemas.microsoft.com/office/drawing/2014/main" id="{254DA9CB-A03E-FF48-9A5B-3C83663038A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917254" y="3886666"/>
                        <a:ext cx="269215" cy="0"/>
                      </a:xfrm>
                      <a:prstGeom prst="straightConnector1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7" name="Triangle 156">
                        <a:extLst>
                          <a:ext uri="{FF2B5EF4-FFF2-40B4-BE49-F238E27FC236}">
                            <a16:creationId xmlns:a16="http://schemas.microsoft.com/office/drawing/2014/main" id="{0D58536E-4DDF-E944-9912-A7F7FC842CB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3138079" y="1882948"/>
                        <a:ext cx="201314" cy="165448"/>
                      </a:xfrm>
                      <a:prstGeom prst="triangl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/>
                      </a:p>
                    </p:txBody>
                  </p:sp>
                  <p:cxnSp>
                    <p:nvCxnSpPr>
                      <p:cNvPr id="158" name="Elbow Connector 157">
                        <a:extLst>
                          <a:ext uri="{FF2B5EF4-FFF2-40B4-BE49-F238E27FC236}">
                            <a16:creationId xmlns:a16="http://schemas.microsoft.com/office/drawing/2014/main" id="{2B107684-E8ED-7A4E-9D15-489F78A46C3B}"/>
                          </a:ext>
                        </a:extLst>
                      </p:cNvPr>
                      <p:cNvCxnSpPr>
                        <a:stCxn id="124" idx="2"/>
                        <a:endCxn id="157" idx="0"/>
                      </p:cNvCxnSpPr>
                      <p:nvPr/>
                    </p:nvCxnSpPr>
                    <p:spPr>
                      <a:xfrm rot="10800000">
                        <a:off x="3238737" y="2048397"/>
                        <a:ext cx="291591" cy="95767"/>
                      </a:xfrm>
                      <a:prstGeom prst="bentConnector2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9" name="Triangle 158">
                        <a:extLst>
                          <a:ext uri="{FF2B5EF4-FFF2-40B4-BE49-F238E27FC236}">
                            <a16:creationId xmlns:a16="http://schemas.microsoft.com/office/drawing/2014/main" id="{987B3AF8-1A43-3A4E-BADD-631B882AA1D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3152871" y="2232173"/>
                        <a:ext cx="183013" cy="165448"/>
                      </a:xfrm>
                      <a:prstGeom prst="triangl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/>
                      </a:p>
                    </p:txBody>
                  </p:sp>
                  <p:cxnSp>
                    <p:nvCxnSpPr>
                      <p:cNvPr id="160" name="Elbow Connector 159">
                        <a:extLst>
                          <a:ext uri="{FF2B5EF4-FFF2-40B4-BE49-F238E27FC236}">
                            <a16:creationId xmlns:a16="http://schemas.microsoft.com/office/drawing/2014/main" id="{F56BAF39-E6E4-2F4B-9B46-3B650AABAE0F}"/>
                          </a:ext>
                        </a:extLst>
                      </p:cNvPr>
                      <p:cNvCxnSpPr>
                        <a:stCxn id="129" idx="2"/>
                        <a:endCxn id="159" idx="0"/>
                      </p:cNvCxnSpPr>
                      <p:nvPr/>
                    </p:nvCxnSpPr>
                    <p:spPr>
                      <a:xfrm rot="10800000">
                        <a:off x="3244377" y="2397622"/>
                        <a:ext cx="285950" cy="107773"/>
                      </a:xfrm>
                      <a:prstGeom prst="bentConnector2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61" name="Triangle 160">
                        <a:extLst>
                          <a:ext uri="{FF2B5EF4-FFF2-40B4-BE49-F238E27FC236}">
                            <a16:creationId xmlns:a16="http://schemas.microsoft.com/office/drawing/2014/main" id="{03E1C043-E8CB-1743-88FC-5FDBB46103D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3142806" y="3923983"/>
                        <a:ext cx="183013" cy="165448"/>
                      </a:xfrm>
                      <a:prstGeom prst="triangl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900"/>
                      </a:p>
                    </p:txBody>
                  </p:sp>
                  <p:cxnSp>
                    <p:nvCxnSpPr>
                      <p:cNvPr id="162" name="Elbow Connector 161">
                        <a:extLst>
                          <a:ext uri="{FF2B5EF4-FFF2-40B4-BE49-F238E27FC236}">
                            <a16:creationId xmlns:a16="http://schemas.microsoft.com/office/drawing/2014/main" id="{35B4D47E-CC00-FA49-ACCD-9203D391253E}"/>
                          </a:ext>
                        </a:extLst>
                      </p:cNvPr>
                      <p:cNvCxnSpPr>
                        <a:stCxn id="132" idx="2"/>
                        <a:endCxn id="161" idx="0"/>
                      </p:cNvCxnSpPr>
                      <p:nvPr/>
                    </p:nvCxnSpPr>
                    <p:spPr>
                      <a:xfrm rot="10800000">
                        <a:off x="3234313" y="4089431"/>
                        <a:ext cx="296015" cy="86406"/>
                      </a:xfrm>
                      <a:prstGeom prst="bentConnector2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163" name="Picture 162">
                        <a:extLst>
                          <a:ext uri="{FF2B5EF4-FFF2-40B4-BE49-F238E27FC236}">
                            <a16:creationId xmlns:a16="http://schemas.microsoft.com/office/drawing/2014/main" id="{7C05E376-A3C8-F342-B019-56D12508AE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4706" y="3536239"/>
                        <a:ext cx="186954" cy="13799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64" name="Picture 163">
                        <a:extLst>
                          <a:ext uri="{FF2B5EF4-FFF2-40B4-BE49-F238E27FC236}">
                            <a16:creationId xmlns:a16="http://schemas.microsoft.com/office/drawing/2014/main" id="{B2F0986A-6BF7-2849-BDC4-E66DC8C8242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33285" y="3309739"/>
                        <a:ext cx="242796" cy="11404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65" name="Group 164">
                        <a:extLst>
                          <a:ext uri="{FF2B5EF4-FFF2-40B4-BE49-F238E27FC236}">
                            <a16:creationId xmlns:a16="http://schemas.microsoft.com/office/drawing/2014/main" id="{A2BE8778-3DC2-DF4E-BCD8-29359105E5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616489" y="1999981"/>
                        <a:ext cx="2781190" cy="2327147"/>
                        <a:chOff x="5170506" y="2006515"/>
                        <a:chExt cx="2781190" cy="2327147"/>
                      </a:xfrm>
                    </p:grpSpPr>
                    <p:sp>
                      <p:nvSpPr>
                        <p:cNvPr id="290" name="Rounded Rectangle 289">
                          <a:extLst>
                            <a:ext uri="{FF2B5EF4-FFF2-40B4-BE49-F238E27FC236}">
                              <a16:creationId xmlns:a16="http://schemas.microsoft.com/office/drawing/2014/main" id="{D8F3D0BD-2C11-C34B-A316-0E1C17D317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01875" y="2006515"/>
                          <a:ext cx="1090149" cy="2327147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  <a:alpha val="23000"/>
                          </a:schemeClr>
                        </a:solidFill>
                        <a:ln w="25400"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8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" name="Rounded Rectangle 290">
                          <a:extLst>
                            <a:ext uri="{FF2B5EF4-FFF2-40B4-BE49-F238E27FC236}">
                              <a16:creationId xmlns:a16="http://schemas.microsoft.com/office/drawing/2014/main" id="{909FA702-2FA5-EA4A-858E-250712C1F8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51156" y="2151105"/>
                          <a:ext cx="645973" cy="2051028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  <a:alpha val="23000"/>
                          </a:schemeClr>
                        </a:solidFill>
                        <a:ln w="25400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ys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8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2" name="Rounded Rectangle 291">
                          <a:extLst>
                            <a:ext uri="{FF2B5EF4-FFF2-40B4-BE49-F238E27FC236}">
                              <a16:creationId xmlns:a16="http://schemas.microsoft.com/office/drawing/2014/main" id="{5AEDF6AE-FFDD-3945-94D1-C040BC9176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0506" y="2261674"/>
                          <a:ext cx="571170" cy="386638"/>
                        </a:xfrm>
                        <a:prstGeom prst="round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</a:rPr>
                            <a:t>RF chain</a:t>
                          </a:r>
                        </a:p>
                      </p:txBody>
                    </p:sp>
                    <p:cxnSp>
                      <p:nvCxnSpPr>
                        <p:cNvPr id="293" name="Straight Arrow Connector 292">
                          <a:extLst>
                            <a:ext uri="{FF2B5EF4-FFF2-40B4-BE49-F238E27FC236}">
                              <a16:creationId xmlns:a16="http://schemas.microsoft.com/office/drawing/2014/main" id="{E53BC386-8FB0-4C48-A278-B009983C6E6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695629" y="2630245"/>
                          <a:ext cx="222492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4" name="Rounded Rectangle 293">
                          <a:extLst>
                            <a:ext uri="{FF2B5EF4-FFF2-40B4-BE49-F238E27FC236}">
                              <a16:creationId xmlns:a16="http://schemas.microsoft.com/office/drawing/2014/main" id="{C36C9F9A-BFAC-9F43-AA70-0429185160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052" y="3719493"/>
                          <a:ext cx="571170" cy="386638"/>
                        </a:xfrm>
                        <a:prstGeom prst="round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</a:rPr>
                            <a:t>RF chain</a:t>
                          </a:r>
                        </a:p>
                      </p:txBody>
                    </p:sp>
                    <p:cxnSp>
                      <p:nvCxnSpPr>
                        <p:cNvPr id="295" name="Straight Arrow Connector 294">
                          <a:extLst>
                            <a:ext uri="{FF2B5EF4-FFF2-40B4-BE49-F238E27FC236}">
                              <a16:creationId xmlns:a16="http://schemas.microsoft.com/office/drawing/2014/main" id="{462A7548-2B64-6B4D-892B-2A05788591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695944" y="3054062"/>
                          <a:ext cx="222492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8" name="Straight Arrow Connector 297">
                          <a:extLst>
                            <a:ext uri="{FF2B5EF4-FFF2-40B4-BE49-F238E27FC236}">
                              <a16:creationId xmlns:a16="http://schemas.microsoft.com/office/drawing/2014/main" id="{2E545332-47FA-FF43-9938-8F4AE51CA65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696978" y="3777644"/>
                          <a:ext cx="222492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9" name="TextBox 298">
                          <a:extLst>
                            <a:ext uri="{FF2B5EF4-FFF2-40B4-BE49-F238E27FC236}">
                              <a16:creationId xmlns:a16="http://schemas.microsoft.com/office/drawing/2014/main" id="{8F4AE9A0-1AB4-F44C-9E00-55B85B4C592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586452" y="2641277"/>
                          <a:ext cx="1098111" cy="450615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800" dirty="0"/>
                            <a:t>Baseband</a:t>
                          </a:r>
                        </a:p>
                        <a:p>
                          <a:pPr algn="ctr"/>
                          <a:r>
                            <a:rPr lang="en-US" sz="800" dirty="0"/>
                            <a:t>Combiner</a:t>
                          </a:r>
                        </a:p>
                      </p:txBody>
                    </p:sp>
                    <p:cxnSp>
                      <p:nvCxnSpPr>
                        <p:cNvPr id="300" name="Straight Arrow Connector 299">
                          <a:extLst>
                            <a:ext uri="{FF2B5EF4-FFF2-40B4-BE49-F238E27FC236}">
                              <a16:creationId xmlns:a16="http://schemas.microsoft.com/office/drawing/2014/main" id="{119003D1-3BD5-D441-B293-07AE0E7A37BD}"/>
                            </a:ext>
                          </a:extLst>
                        </p:cNvPr>
                        <p:cNvCxnSpPr>
                          <a:stCxn id="292" idx="3"/>
                          <a:endCxn id="320" idx="3"/>
                        </p:cNvCxnSpPr>
                        <p:nvPr/>
                      </p:nvCxnSpPr>
                      <p:spPr>
                        <a:xfrm>
                          <a:off x="5741676" y="2454993"/>
                          <a:ext cx="195504" cy="125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1" name="Straight Arrow Connector 300">
                          <a:extLst>
                            <a:ext uri="{FF2B5EF4-FFF2-40B4-BE49-F238E27FC236}">
                              <a16:creationId xmlns:a16="http://schemas.microsoft.com/office/drawing/2014/main" id="{D7B53839-B4EF-EA4E-B0F4-028283855EA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739577" y="3864264"/>
                          <a:ext cx="186984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02" name="Rounded Rectangle 301">
                          <a:extLst>
                            <a:ext uri="{FF2B5EF4-FFF2-40B4-BE49-F238E27FC236}">
                              <a16:creationId xmlns:a16="http://schemas.microsoft.com/office/drawing/2014/main" id="{A6AB88B3-FD1C-FE45-9A5B-FD68A50505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0605" y="2690618"/>
                          <a:ext cx="571170" cy="386638"/>
                        </a:xfrm>
                        <a:prstGeom prst="round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800" dirty="0">
                              <a:solidFill>
                                <a:schemeClr val="tx1"/>
                              </a:solidFill>
                            </a:rPr>
                            <a:t>RF chain</a:t>
                          </a:r>
                        </a:p>
                      </p:txBody>
                    </p:sp>
                    <p:cxnSp>
                      <p:nvCxnSpPr>
                        <p:cNvPr id="303" name="Straight Arrow Connector 302">
                          <a:extLst>
                            <a:ext uri="{FF2B5EF4-FFF2-40B4-BE49-F238E27FC236}">
                              <a16:creationId xmlns:a16="http://schemas.microsoft.com/office/drawing/2014/main" id="{ED2CC29A-12C8-BA4D-8266-C918D027128C}"/>
                            </a:ext>
                          </a:extLst>
                        </p:cNvPr>
                        <p:cNvCxnSpPr>
                          <a:stCxn id="317" idx="1"/>
                        </p:cNvCxnSpPr>
                        <p:nvPr/>
                      </p:nvCxnSpPr>
                      <p:spPr>
                        <a:xfrm>
                          <a:off x="6407648" y="2508739"/>
                          <a:ext cx="194227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4" name="Straight Arrow Connector 303">
                          <a:extLst>
                            <a:ext uri="{FF2B5EF4-FFF2-40B4-BE49-F238E27FC236}">
                              <a16:creationId xmlns:a16="http://schemas.microsoft.com/office/drawing/2014/main" id="{DDC6C482-AFED-0442-9444-04BDCB604BC0}"/>
                            </a:ext>
                          </a:extLst>
                        </p:cNvPr>
                        <p:cNvCxnSpPr>
                          <a:stCxn id="302" idx="3"/>
                          <a:endCxn id="326" idx="3"/>
                        </p:cNvCxnSpPr>
                        <p:nvPr/>
                      </p:nvCxnSpPr>
                      <p:spPr>
                        <a:xfrm flipV="1">
                          <a:off x="5741775" y="2880385"/>
                          <a:ext cx="178905" cy="3552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5" name="Straight Arrow Connector 304">
                          <a:extLst>
                            <a:ext uri="{FF2B5EF4-FFF2-40B4-BE49-F238E27FC236}">
                              <a16:creationId xmlns:a16="http://schemas.microsoft.com/office/drawing/2014/main" id="{8DB11732-3F07-5E4E-97AA-37599353B66B}"/>
                            </a:ext>
                          </a:extLst>
                        </p:cNvPr>
                        <p:cNvCxnSpPr>
                          <a:stCxn id="325" idx="1"/>
                        </p:cNvCxnSpPr>
                        <p:nvPr/>
                      </p:nvCxnSpPr>
                      <p:spPr>
                        <a:xfrm>
                          <a:off x="6391148" y="2939616"/>
                          <a:ext cx="219415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7" name="Straight Arrow Connector 306">
                          <a:extLst>
                            <a:ext uri="{FF2B5EF4-FFF2-40B4-BE49-F238E27FC236}">
                              <a16:creationId xmlns:a16="http://schemas.microsoft.com/office/drawing/2014/main" id="{BD2B6037-815A-F843-B52F-EA395D25B9F8}"/>
                            </a:ext>
                          </a:extLst>
                        </p:cNvPr>
                        <p:cNvCxnSpPr>
                          <a:stCxn id="328" idx="1"/>
                        </p:cNvCxnSpPr>
                        <p:nvPr/>
                      </p:nvCxnSpPr>
                      <p:spPr>
                        <a:xfrm>
                          <a:off x="6399536" y="3923495"/>
                          <a:ext cx="211027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7" name="Pentagon 316">
                          <a:extLst>
                            <a:ext uri="{FF2B5EF4-FFF2-40B4-BE49-F238E27FC236}">
                              <a16:creationId xmlns:a16="http://schemas.microsoft.com/office/drawing/2014/main" id="{9880F484-11E3-3548-B33C-566077D6BC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60646" y="2341728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50" dirty="0"/>
                            <a:t>A</a:t>
                          </a:r>
                        </a:p>
                      </p:txBody>
                    </p:sp>
                    <p:sp>
                      <p:nvSpPr>
                        <p:cNvPr id="320" name="Pentagon 319">
                          <a:extLst>
                            <a:ext uri="{FF2B5EF4-FFF2-40B4-BE49-F238E27FC236}">
                              <a16:creationId xmlns:a16="http://schemas.microsoft.com/office/drawing/2014/main" id="{DEDE4C82-1C1B-084B-9CA7-7F4BDC78AF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37180" y="2288107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5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4" name="TextBox 323">
                          <a:extLst>
                            <a:ext uri="{FF2B5EF4-FFF2-40B4-BE49-F238E27FC236}">
                              <a16:creationId xmlns:a16="http://schemas.microsoft.com/office/drawing/2014/main" id="{A65BEA31-D636-0040-B791-2E10F98C87D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990726" y="2329028"/>
                          <a:ext cx="437896" cy="204825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400" dirty="0"/>
                            <a:t>ADC</a:t>
                          </a:r>
                        </a:p>
                      </p:txBody>
                    </p:sp>
                    <p:sp>
                      <p:nvSpPr>
                        <p:cNvPr id="325" name="Pentagon 324">
                          <a:extLst>
                            <a:ext uri="{FF2B5EF4-FFF2-40B4-BE49-F238E27FC236}">
                              <a16:creationId xmlns:a16="http://schemas.microsoft.com/office/drawing/2014/main" id="{E4E6C42B-1E10-6F46-9D68-B7391C80AC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44146" y="2772605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50" dirty="0"/>
                            <a:t>A</a:t>
                          </a:r>
                        </a:p>
                      </p:txBody>
                    </p:sp>
                    <p:sp>
                      <p:nvSpPr>
                        <p:cNvPr id="326" name="Pentagon 325">
                          <a:extLst>
                            <a:ext uri="{FF2B5EF4-FFF2-40B4-BE49-F238E27FC236}">
                              <a16:creationId xmlns:a16="http://schemas.microsoft.com/office/drawing/2014/main" id="{B8C8F9AE-2786-2C42-BF00-F5A42DA42C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20680" y="2713374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5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7" name="TextBox 326">
                          <a:extLst>
                            <a:ext uri="{FF2B5EF4-FFF2-40B4-BE49-F238E27FC236}">
                              <a16:creationId xmlns:a16="http://schemas.microsoft.com/office/drawing/2014/main" id="{8318713A-C161-074C-9C64-462EC921579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983641" y="2769792"/>
                          <a:ext cx="461969" cy="204825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400" dirty="0"/>
                            <a:t>ADC</a:t>
                          </a:r>
                        </a:p>
                      </p:txBody>
                    </p:sp>
                    <p:sp>
                      <p:nvSpPr>
                        <p:cNvPr id="328" name="Pentagon 327">
                          <a:extLst>
                            <a:ext uri="{FF2B5EF4-FFF2-40B4-BE49-F238E27FC236}">
                              <a16:creationId xmlns:a16="http://schemas.microsoft.com/office/drawing/2014/main" id="{AD2F23B7-8147-0C4D-BC76-B3601DCF9C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52534" y="3756484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050" dirty="0"/>
                            <a:t>A</a:t>
                          </a:r>
                        </a:p>
                      </p:txBody>
                    </p:sp>
                    <p:sp>
                      <p:nvSpPr>
                        <p:cNvPr id="329" name="Pentagon 328">
                          <a:extLst>
                            <a:ext uri="{FF2B5EF4-FFF2-40B4-BE49-F238E27FC236}">
                              <a16:creationId xmlns:a16="http://schemas.microsoft.com/office/drawing/2014/main" id="{1DB43DBE-0C85-5543-8C8E-97AA336F5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5928595" y="3697253"/>
                          <a:ext cx="447002" cy="334022"/>
                        </a:xfrm>
                        <a:prstGeom prst="homePlate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5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" name="TextBox 329">
                          <a:extLst>
                            <a:ext uri="{FF2B5EF4-FFF2-40B4-BE49-F238E27FC236}">
                              <a16:creationId xmlns:a16="http://schemas.microsoft.com/office/drawing/2014/main" id="{C842A527-2ED7-1B41-B12E-71F0A96EF43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997165" y="3748062"/>
                          <a:ext cx="448443" cy="204825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400" dirty="0"/>
                            <a:t>ADC</a:t>
                          </a:r>
                        </a:p>
                      </p:txBody>
                    </p:sp>
                    <p:pic>
                      <p:nvPicPr>
                        <p:cNvPr id="331" name="Picture 330">
                          <a:extLst>
                            <a:ext uri="{FF2B5EF4-FFF2-40B4-BE49-F238E27FC236}">
                              <a16:creationId xmlns:a16="http://schemas.microsoft.com/office/drawing/2014/main" id="{6B1F019B-2973-1949-A9C6-A456BA9BE3A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731368" y="2459668"/>
                          <a:ext cx="109259" cy="12949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</p:pic>
                    <p:pic>
                      <p:nvPicPr>
                        <p:cNvPr id="332" name="Picture 331">
                          <a:extLst>
                            <a:ext uri="{FF2B5EF4-FFF2-40B4-BE49-F238E27FC236}">
                              <a16:creationId xmlns:a16="http://schemas.microsoft.com/office/drawing/2014/main" id="{3B7B7F40-6E21-5444-936E-389696DD18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727246" y="2897316"/>
                          <a:ext cx="113305" cy="12949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</a:ln>
                      </p:spPr>
                    </p:pic>
                    <p:cxnSp>
                      <p:nvCxnSpPr>
                        <p:cNvPr id="333" name="Elbow Connector 332">
                          <a:extLst>
                            <a:ext uri="{FF2B5EF4-FFF2-40B4-BE49-F238E27FC236}">
                              <a16:creationId xmlns:a16="http://schemas.microsoft.com/office/drawing/2014/main" id="{BC1AA17A-0040-854E-97E9-AE425264CAD4}"/>
                            </a:ext>
                          </a:extLst>
                        </p:cNvPr>
                        <p:cNvCxnSpPr>
                          <a:stCxn id="292" idx="3"/>
                          <a:endCxn id="317" idx="3"/>
                        </p:cNvCxnSpPr>
                        <p:nvPr/>
                      </p:nvCxnSpPr>
                      <p:spPr>
                        <a:xfrm>
                          <a:off x="5741676" y="2454993"/>
                          <a:ext cx="218970" cy="53746"/>
                        </a:xfrm>
                        <a:prstGeom prst="bentConnector3">
                          <a:avLst>
                            <a:gd name="adj1" fmla="val 21819"/>
                          </a:avLst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4" name="Elbow Connector 333">
                          <a:extLst>
                            <a:ext uri="{FF2B5EF4-FFF2-40B4-BE49-F238E27FC236}">
                              <a16:creationId xmlns:a16="http://schemas.microsoft.com/office/drawing/2014/main" id="{87DBC36A-DB0A-8D41-9C0A-15B472B54FDA}"/>
                            </a:ext>
                          </a:extLst>
                        </p:cNvPr>
                        <p:cNvCxnSpPr>
                          <a:stCxn id="302" idx="3"/>
                          <a:endCxn id="325" idx="3"/>
                        </p:cNvCxnSpPr>
                        <p:nvPr/>
                      </p:nvCxnSpPr>
                      <p:spPr>
                        <a:xfrm>
                          <a:off x="5741775" y="2883937"/>
                          <a:ext cx="202371" cy="55679"/>
                        </a:xfrm>
                        <a:prstGeom prst="bentConnector3">
                          <a:avLst>
                            <a:gd name="adj1" fmla="val 25052"/>
                          </a:avLst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5" name="Elbow Connector 334">
                          <a:extLst>
                            <a:ext uri="{FF2B5EF4-FFF2-40B4-BE49-F238E27FC236}">
                              <a16:creationId xmlns:a16="http://schemas.microsoft.com/office/drawing/2014/main" id="{6080BA00-3496-0F41-920C-F639736CD60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752057" y="3870363"/>
                          <a:ext cx="207906" cy="53132"/>
                        </a:xfrm>
                        <a:prstGeom prst="bentConnector3">
                          <a:avLst>
                            <a:gd name="adj1" fmla="val 21852"/>
                          </a:avLst>
                        </a:prstGeom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6" name="Straight Arrow Connector 335">
                          <a:extLst>
                            <a:ext uri="{FF2B5EF4-FFF2-40B4-BE49-F238E27FC236}">
                              <a16:creationId xmlns:a16="http://schemas.microsoft.com/office/drawing/2014/main" id="{F8E33E5D-425E-CF4D-BC51-0B4944163BA9}"/>
                            </a:ext>
                          </a:extLst>
                        </p:cNvPr>
                        <p:cNvCxnSpPr>
                          <a:stCxn id="326" idx="1"/>
                        </p:cNvCxnSpPr>
                        <p:nvPr/>
                      </p:nvCxnSpPr>
                      <p:spPr>
                        <a:xfrm>
                          <a:off x="6367682" y="2880385"/>
                          <a:ext cx="242881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7" name="Straight Arrow Connector 336">
                          <a:extLst>
                            <a:ext uri="{FF2B5EF4-FFF2-40B4-BE49-F238E27FC236}">
                              <a16:creationId xmlns:a16="http://schemas.microsoft.com/office/drawing/2014/main" id="{8AA28D20-7F31-A74F-B29E-57B000AFA6DB}"/>
                            </a:ext>
                          </a:extLst>
                        </p:cNvPr>
                        <p:cNvCxnSpPr>
                          <a:stCxn id="329" idx="1"/>
                        </p:cNvCxnSpPr>
                        <p:nvPr/>
                      </p:nvCxnSpPr>
                      <p:spPr>
                        <a:xfrm flipV="1">
                          <a:off x="6375597" y="3861607"/>
                          <a:ext cx="234966" cy="2657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8" name="Straight Arrow Connector 337">
                          <a:extLst>
                            <a:ext uri="{FF2B5EF4-FFF2-40B4-BE49-F238E27FC236}">
                              <a16:creationId xmlns:a16="http://schemas.microsoft.com/office/drawing/2014/main" id="{3E473C90-4F30-0C44-BFDD-26146E7F56F4}"/>
                            </a:ext>
                          </a:extLst>
                        </p:cNvPr>
                        <p:cNvCxnSpPr>
                          <a:stCxn id="320" idx="1"/>
                        </p:cNvCxnSpPr>
                        <p:nvPr/>
                      </p:nvCxnSpPr>
                      <p:spPr>
                        <a:xfrm flipV="1">
                          <a:off x="6384182" y="2453501"/>
                          <a:ext cx="217693" cy="1617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pic>
                      <p:nvPicPr>
                        <p:cNvPr id="339" name="Picture 338">
                          <a:extLst>
                            <a:ext uri="{FF2B5EF4-FFF2-40B4-BE49-F238E27FC236}">
                              <a16:creationId xmlns:a16="http://schemas.microsoft.com/office/drawing/2014/main" id="{A5FD94D3-B523-3443-9FBC-39B742281A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720230" y="3601546"/>
                          <a:ext cx="231466" cy="15579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166" name="TextBox 165">
                        <a:extLst>
                          <a:ext uri="{FF2B5EF4-FFF2-40B4-BE49-F238E27FC236}">
                            <a16:creationId xmlns:a16="http://schemas.microsoft.com/office/drawing/2014/main" id="{13239F83-4E2E-1E42-9467-36196BC20B34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3667260" y="3011815"/>
                        <a:ext cx="433547" cy="34820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1100" dirty="0"/>
                          <a:t>…</a:t>
                        </a:r>
                        <a:endParaRPr lang="en-US" sz="1100" dirty="0"/>
                      </a:p>
                    </p:txBody>
                  </p:sp>
                  <p:sp>
                    <p:nvSpPr>
                      <p:cNvPr id="167" name="TextBox 166">
                        <a:extLst>
                          <a:ext uri="{FF2B5EF4-FFF2-40B4-BE49-F238E27FC236}">
                            <a16:creationId xmlns:a16="http://schemas.microsoft.com/office/drawing/2014/main" id="{F4EB1459-A43B-BF46-95CA-3509A68E36CE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037469" y="2506459"/>
                        <a:ext cx="382340" cy="2867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800" dirty="0"/>
                          <a:t>…</a:t>
                        </a:r>
                        <a:endParaRPr lang="en-US" sz="800" dirty="0"/>
                      </a:p>
                    </p:txBody>
                  </p:sp>
                  <p:sp>
                    <p:nvSpPr>
                      <p:cNvPr id="168" name="TextBox 167">
                        <a:extLst>
                          <a:ext uri="{FF2B5EF4-FFF2-40B4-BE49-F238E27FC236}">
                            <a16:creationId xmlns:a16="http://schemas.microsoft.com/office/drawing/2014/main" id="{5F540A3A-3F67-2D4B-B8A0-85235A456B50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047158" y="3921353"/>
                        <a:ext cx="382340" cy="2867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800" dirty="0"/>
                          <a:t>…</a:t>
                        </a:r>
                        <a:endParaRPr lang="en-US" sz="800" dirty="0"/>
                      </a:p>
                    </p:txBody>
                  </p:sp>
                  <p:sp>
                    <p:nvSpPr>
                      <p:cNvPr id="169" name="TextBox 168">
                        <a:extLst>
                          <a:ext uri="{FF2B5EF4-FFF2-40B4-BE49-F238E27FC236}">
                            <a16:creationId xmlns:a16="http://schemas.microsoft.com/office/drawing/2014/main" id="{B2B3F42B-CD86-E345-8559-4E1D5F1ED5B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425222" y="2992863"/>
                        <a:ext cx="450615" cy="368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1200" dirty="0"/>
                          <a:t>…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170" name="TextBox 169">
                        <a:extLst>
                          <a:ext uri="{FF2B5EF4-FFF2-40B4-BE49-F238E27FC236}">
                            <a16:creationId xmlns:a16="http://schemas.microsoft.com/office/drawing/2014/main" id="{7538DA52-9FF4-A047-A05E-A53E659A6A3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823009" y="2961010"/>
                        <a:ext cx="450615" cy="368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1200" dirty="0"/>
                          <a:t>…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171" name="TextBox 170">
                        <a:extLst>
                          <a:ext uri="{FF2B5EF4-FFF2-40B4-BE49-F238E27FC236}">
                            <a16:creationId xmlns:a16="http://schemas.microsoft.com/office/drawing/2014/main" id="{6DD527EB-FB8C-4947-B135-6DA4B37B83E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7307431" y="3211382"/>
                        <a:ext cx="450615" cy="368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1200" dirty="0"/>
                          <a:t>…</a:t>
                        </a:r>
                        <a:endParaRPr lang="en-US" sz="1200" dirty="0"/>
                      </a:p>
                    </p:txBody>
                  </p:sp>
                  <p:sp>
                    <p:nvSpPr>
                      <p:cNvPr id="172" name="TextBox 171">
                        <a:extLst>
                          <a:ext uri="{FF2B5EF4-FFF2-40B4-BE49-F238E27FC236}">
                            <a16:creationId xmlns:a16="http://schemas.microsoft.com/office/drawing/2014/main" id="{65A361C6-081A-7F48-9A7B-0B701F9EA6F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8917974" y="3172831"/>
                        <a:ext cx="450615" cy="368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altLang="ko-KR" sz="1200" dirty="0"/>
                          <a:t>…</a:t>
                        </a:r>
                        <a:endParaRPr lang="en-US" sz="1200" dirty="0"/>
                      </a:p>
                    </p:txBody>
                  </p:sp>
                  <p:pic>
                    <p:nvPicPr>
                      <p:cNvPr id="173" name="Picture 172">
                        <a:extLst>
                          <a:ext uri="{FF2B5EF4-FFF2-40B4-BE49-F238E27FC236}">
                            <a16:creationId xmlns:a16="http://schemas.microsoft.com/office/drawing/2014/main" id="{FEC9C590-711C-8044-B324-C19863EC22A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24139" y="3113061"/>
                        <a:ext cx="482810" cy="17843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74" name="Group 173">
                        <a:extLst>
                          <a:ext uri="{FF2B5EF4-FFF2-40B4-BE49-F238E27FC236}">
                            <a16:creationId xmlns:a16="http://schemas.microsoft.com/office/drawing/2014/main" id="{0D113A56-D0F5-3B41-819D-C0C1DEBEE3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80423" y="2222330"/>
                        <a:ext cx="1840589" cy="1899118"/>
                        <a:chOff x="9152445" y="4175837"/>
                        <a:chExt cx="1840589" cy="1899118"/>
                      </a:xfrm>
                    </p:grpSpPr>
                    <p:sp>
                      <p:nvSpPr>
                        <p:cNvPr id="176" name="Rounded Rectangle 175">
                          <a:extLst>
                            <a:ext uri="{FF2B5EF4-FFF2-40B4-BE49-F238E27FC236}">
                              <a16:creationId xmlns:a16="http://schemas.microsoft.com/office/drawing/2014/main" id="{1D5DB66F-A9DD-1247-ADA8-753CC47B5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90296" y="4175837"/>
                          <a:ext cx="1147465" cy="1899118"/>
                        </a:xfrm>
                        <a:prstGeom prst="roundRect">
                          <a:avLst>
                            <a:gd name="adj" fmla="val 10292"/>
                          </a:avLst>
                        </a:prstGeom>
                        <a:solidFill>
                          <a:schemeClr val="accent1">
                            <a:lumMod val="20000"/>
                            <a:lumOff val="80000"/>
                            <a:alpha val="23000"/>
                          </a:schemeClr>
                        </a:solidFill>
                        <a:ln w="25400">
                          <a:solidFill>
                            <a:schemeClr val="accent1">
                              <a:lumMod val="75000"/>
                            </a:schemeClr>
                          </a:solidFill>
                          <a:prstDash val="sys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4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7FBA0C5C-7CF6-A840-A31C-4D12B0B4AB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1721" y="4270881"/>
                          <a:ext cx="212143" cy="22293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80" name="Straight Connector 179">
                          <a:extLst>
                            <a:ext uri="{FF2B5EF4-FFF2-40B4-BE49-F238E27FC236}">
                              <a16:creationId xmlns:a16="http://schemas.microsoft.com/office/drawing/2014/main" id="{35EFE875-7502-0A47-BAF1-2C168BBDCCF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367924" y="5493512"/>
                          <a:ext cx="211160" cy="0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8C18B961-D846-D64A-810E-C303DCC136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52445" y="4368467"/>
                          <a:ext cx="106071" cy="11146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82" name="Straight Connector 181">
                          <a:extLst>
                            <a:ext uri="{FF2B5EF4-FFF2-40B4-BE49-F238E27FC236}">
                              <a16:creationId xmlns:a16="http://schemas.microsoft.com/office/drawing/2014/main" id="{01AD5594-CEFD-A84D-965A-131B3342585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203370" y="4368467"/>
                          <a:ext cx="352536" cy="4509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3" name="Shape 152">
                          <a:extLst>
                            <a:ext uri="{FF2B5EF4-FFF2-40B4-BE49-F238E27FC236}">
                              <a16:creationId xmlns:a16="http://schemas.microsoft.com/office/drawing/2014/main" id="{37E72250-1875-3F48-97A9-0767979D339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9814603" y="4484885"/>
                          <a:ext cx="413190" cy="312832"/>
                        </a:xfrm>
                        <a:prstGeom prst="bentConnector2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A2856B6A-0C39-FE45-B478-07D58CDB4A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52445" y="5793253"/>
                          <a:ext cx="106071" cy="111465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85" name="Elbow Connector 184">
                          <a:extLst>
                            <a:ext uri="{FF2B5EF4-FFF2-40B4-BE49-F238E27FC236}">
                              <a16:creationId xmlns:a16="http://schemas.microsoft.com/office/drawing/2014/main" id="{8CDAB778-7A57-D94A-AE91-692AB61C9A74}"/>
                            </a:ext>
                          </a:extLst>
                        </p:cNvPr>
                        <p:cNvCxnSpPr>
                          <a:cxnSpLocks/>
                          <a:stCxn id="184" idx="0"/>
                        </p:cNvCxnSpPr>
                        <p:nvPr/>
                      </p:nvCxnSpPr>
                      <p:spPr>
                        <a:xfrm rot="5400000" flipH="1" flipV="1">
                          <a:off x="8814029" y="5186861"/>
                          <a:ext cx="997845" cy="214940"/>
                        </a:xfrm>
                        <a:prstGeom prst="bentConnector3">
                          <a:avLst>
                            <a:gd name="adj1" fmla="val 149"/>
                          </a:avLst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86" name="Oval 185">
                          <a:extLst>
                            <a:ext uri="{FF2B5EF4-FFF2-40B4-BE49-F238E27FC236}">
                              <a16:creationId xmlns:a16="http://schemas.microsoft.com/office/drawing/2014/main" id="{0E2B42CD-C36B-9243-B98D-F8B09493A1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68410" y="4240800"/>
                          <a:ext cx="244436" cy="246499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87" name="Straight Arrow Connector 186">
                          <a:extLst>
                            <a:ext uri="{FF2B5EF4-FFF2-40B4-BE49-F238E27FC236}">
                              <a16:creationId xmlns:a16="http://schemas.microsoft.com/office/drawing/2014/main" id="{4B69E1B3-3B89-F149-93C3-3199EA0B349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9535193" y="4218851"/>
                          <a:ext cx="265690" cy="267932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FB9040BB-CE60-DC41-A6F5-573FB16782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62841" y="4674466"/>
                          <a:ext cx="244435" cy="246499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222" name="Straight Arrow Connector 221">
                          <a:extLst>
                            <a:ext uri="{FF2B5EF4-FFF2-40B4-BE49-F238E27FC236}">
                              <a16:creationId xmlns:a16="http://schemas.microsoft.com/office/drawing/2014/main" id="{C16BD010-210D-5940-A7D0-5BFB929A27F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9529624" y="4639115"/>
                          <a:ext cx="265691" cy="267932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0" name="Straight Connector 269">
                          <a:extLst>
                            <a:ext uri="{FF2B5EF4-FFF2-40B4-BE49-F238E27FC236}">
                              <a16:creationId xmlns:a16="http://schemas.microsoft.com/office/drawing/2014/main" id="{AA6DC7EE-D606-3E4F-9E19-9924B262307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413270" y="4795408"/>
                          <a:ext cx="147765" cy="2308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1" name="Elbow Connector 270">
                          <a:extLst>
                            <a:ext uri="{FF2B5EF4-FFF2-40B4-BE49-F238E27FC236}">
                              <a16:creationId xmlns:a16="http://schemas.microsoft.com/office/drawing/2014/main" id="{174F22E0-BDED-0843-BD01-AC8C885365C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 flipH="1">
                          <a:off x="8771874" y="4897668"/>
                          <a:ext cx="1013585" cy="178104"/>
                        </a:xfrm>
                        <a:prstGeom prst="bentConnector3">
                          <a:avLst>
                            <a:gd name="adj1" fmla="val 201"/>
                          </a:avLst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3" name="Straight Connector 272">
                          <a:extLst>
                            <a:ext uri="{FF2B5EF4-FFF2-40B4-BE49-F238E27FC236}">
                              <a16:creationId xmlns:a16="http://schemas.microsoft.com/office/drawing/2014/main" id="{CCD958A6-C4E3-2A48-A17A-28997DADF810}"/>
                            </a:ext>
                          </a:extLst>
                        </p:cNvPr>
                        <p:cNvCxnSpPr>
                          <a:cxnSpLocks/>
                          <a:stCxn id="184" idx="4"/>
                          <a:endCxn id="276" idx="2"/>
                        </p:cNvCxnSpPr>
                        <p:nvPr/>
                      </p:nvCxnSpPr>
                      <p:spPr>
                        <a:xfrm flipV="1">
                          <a:off x="9205481" y="5895332"/>
                          <a:ext cx="376690" cy="9386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74" name="Oval 273">
                          <a:extLst>
                            <a:ext uri="{FF2B5EF4-FFF2-40B4-BE49-F238E27FC236}">
                              <a16:creationId xmlns:a16="http://schemas.microsoft.com/office/drawing/2014/main" id="{9C989848-6E65-EC47-BF01-618FB48F0F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75883" y="5368531"/>
                          <a:ext cx="237865" cy="24996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275" name="Straight Arrow Connector 274">
                          <a:extLst>
                            <a:ext uri="{FF2B5EF4-FFF2-40B4-BE49-F238E27FC236}">
                              <a16:creationId xmlns:a16="http://schemas.microsoft.com/office/drawing/2014/main" id="{8F74736C-92C1-0843-974B-E0B5C76D8E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9543559" y="5332684"/>
                          <a:ext cx="258549" cy="271697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76" name="Oval 275">
                          <a:extLst>
                            <a:ext uri="{FF2B5EF4-FFF2-40B4-BE49-F238E27FC236}">
                              <a16:creationId xmlns:a16="http://schemas.microsoft.com/office/drawing/2014/main" id="{8EC56E71-B570-0D47-8707-66FF6B6C36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82171" y="5770352"/>
                          <a:ext cx="237865" cy="24996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277" name="Straight Arrow Connector 276">
                          <a:extLst>
                            <a:ext uri="{FF2B5EF4-FFF2-40B4-BE49-F238E27FC236}">
                              <a16:creationId xmlns:a16="http://schemas.microsoft.com/office/drawing/2014/main" id="{1469EB83-9113-DE4F-BF1A-A59078954E1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 flipV="1">
                          <a:off x="9549847" y="5734505"/>
                          <a:ext cx="258549" cy="271697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78" name="Oval 277">
                          <a:extLst>
                            <a:ext uri="{FF2B5EF4-FFF2-40B4-BE49-F238E27FC236}">
                              <a16:creationId xmlns:a16="http://schemas.microsoft.com/office/drawing/2014/main" id="{24D14E57-95CC-3346-969F-12F32EE4DA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20660" y="5780370"/>
                          <a:ext cx="212143" cy="22293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279" name="Shape 211">
                          <a:extLst>
                            <a:ext uri="{FF2B5EF4-FFF2-40B4-BE49-F238E27FC236}">
                              <a16:creationId xmlns:a16="http://schemas.microsoft.com/office/drawing/2014/main" id="{AC82946C-D481-A24F-B632-AF69D8A29063}"/>
                            </a:ext>
                          </a:extLst>
                        </p:cNvPr>
                        <p:cNvCxnSpPr>
                          <a:cxnSpLocks/>
                          <a:endCxn id="278" idx="0"/>
                        </p:cNvCxnSpPr>
                        <p:nvPr/>
                      </p:nvCxnSpPr>
                      <p:spPr>
                        <a:xfrm>
                          <a:off x="9821058" y="5493512"/>
                          <a:ext cx="405674" cy="286858"/>
                        </a:xfrm>
                        <a:prstGeom prst="bentConnector2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0" name="Straight Connector 279">
                          <a:extLst>
                            <a:ext uri="{FF2B5EF4-FFF2-40B4-BE49-F238E27FC236}">
                              <a16:creationId xmlns:a16="http://schemas.microsoft.com/office/drawing/2014/main" id="{FF813EA4-B00E-E848-A0E2-839967B7C47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9820036" y="5891836"/>
                          <a:ext cx="293313" cy="3498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1" name="Straight Connector 280">
                          <a:extLst>
                            <a:ext uri="{FF2B5EF4-FFF2-40B4-BE49-F238E27FC236}">
                              <a16:creationId xmlns:a16="http://schemas.microsoft.com/office/drawing/2014/main" id="{0BC0E9E4-D577-6541-89B0-1343EE06699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9812861" y="4372975"/>
                          <a:ext cx="301550" cy="44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headEnd type="non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2" name="Straight Arrow Connector 281">
                          <a:extLst>
                            <a:ext uri="{FF2B5EF4-FFF2-40B4-BE49-F238E27FC236}">
                              <a16:creationId xmlns:a16="http://schemas.microsoft.com/office/drawing/2014/main" id="{2566B12A-C145-E344-9586-939FFC13055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10338317" y="4388054"/>
                          <a:ext cx="269215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3" name="Straight Arrow Connector 282">
                          <a:extLst>
                            <a:ext uri="{FF2B5EF4-FFF2-40B4-BE49-F238E27FC236}">
                              <a16:creationId xmlns:a16="http://schemas.microsoft.com/office/drawing/2014/main" id="{6ECEFEEA-DC02-9B4D-B002-97772A180B7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10338026" y="5900032"/>
                          <a:ext cx="269215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pic>
                      <p:nvPicPr>
                        <p:cNvPr id="284" name="Picture 283">
                          <a:extLst>
                            <a:ext uri="{FF2B5EF4-FFF2-40B4-BE49-F238E27FC236}">
                              <a16:creationId xmlns:a16="http://schemas.microsoft.com/office/drawing/2014/main" id="{4A11C134-0313-E644-8811-378DAB80904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545516" y="5260935"/>
                          <a:ext cx="242796" cy="12248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85" name="TextBox 284">
                          <a:extLst>
                            <a:ext uri="{FF2B5EF4-FFF2-40B4-BE49-F238E27FC236}">
                              <a16:creationId xmlns:a16="http://schemas.microsoft.com/office/drawing/2014/main" id="{C54081D8-851A-E44D-8248-F4257015278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9191474" y="4975442"/>
                          <a:ext cx="433547" cy="34820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ko-KR" sz="1100" dirty="0"/>
                            <a:t>…</a:t>
                          </a:r>
                          <a:endParaRPr lang="en-US" sz="1100" dirty="0"/>
                        </a:p>
                      </p:txBody>
                    </p:sp>
                    <p:sp>
                      <p:nvSpPr>
                        <p:cNvPr id="286" name="TextBox 285">
                          <a:extLst>
                            <a:ext uri="{FF2B5EF4-FFF2-40B4-BE49-F238E27FC236}">
                              <a16:creationId xmlns:a16="http://schemas.microsoft.com/office/drawing/2014/main" id="{8EE27774-0DE3-BA43-8FF7-2764E0FDA73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9454766" y="4435950"/>
                          <a:ext cx="382341" cy="28675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ko-KR" sz="800" dirty="0"/>
                            <a:t>…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287" name="TextBox 286">
                          <a:extLst>
                            <a:ext uri="{FF2B5EF4-FFF2-40B4-BE49-F238E27FC236}">
                              <a16:creationId xmlns:a16="http://schemas.microsoft.com/office/drawing/2014/main" id="{F664DC39-E63B-CD45-A27F-0791B4BD617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9463843" y="5547236"/>
                          <a:ext cx="382341" cy="28675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ko-KR" sz="800" dirty="0"/>
                            <a:t>…</a:t>
                          </a:r>
                          <a:endParaRPr lang="en-US" sz="800" dirty="0"/>
                        </a:p>
                      </p:txBody>
                    </p:sp>
                    <p:sp>
                      <p:nvSpPr>
                        <p:cNvPr id="288" name="TextBox 287">
                          <a:extLst>
                            <a:ext uri="{FF2B5EF4-FFF2-40B4-BE49-F238E27FC236}">
                              <a16:creationId xmlns:a16="http://schemas.microsoft.com/office/drawing/2014/main" id="{943335E2-BB2D-084A-BC90-7701B77D0ED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9849829" y="4961375"/>
                          <a:ext cx="450616" cy="3686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ko-KR" sz="1200" dirty="0"/>
                            <a:t>…</a:t>
                          </a:r>
                          <a:endParaRPr lang="en-US" sz="1200" dirty="0"/>
                        </a:p>
                      </p:txBody>
                    </p:sp>
                    <p:sp>
                      <p:nvSpPr>
                        <p:cNvPr id="289" name="TextBox 288">
                          <a:extLst>
                            <a:ext uri="{FF2B5EF4-FFF2-40B4-BE49-F238E27FC236}">
                              <a16:creationId xmlns:a16="http://schemas.microsoft.com/office/drawing/2014/main" id="{F8D92EF9-DB5B-2745-90A2-35EA91B8375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10583383" y="5102830"/>
                          <a:ext cx="450616" cy="3686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altLang="ko-KR" sz="1200" dirty="0"/>
                            <a:t>…</a:t>
                          </a:r>
                          <a:endParaRPr lang="en-US" sz="1200" dirty="0"/>
                        </a:p>
                      </p:txBody>
                    </p:sp>
                  </p:grpSp>
                  <p:pic>
                    <p:nvPicPr>
                      <p:cNvPr id="175" name="Picture 174">
                        <a:extLst>
                          <a:ext uri="{FF2B5EF4-FFF2-40B4-BE49-F238E27FC236}">
                            <a16:creationId xmlns:a16="http://schemas.microsoft.com/office/drawing/2014/main" id="{70B3191B-3323-4345-B91C-5AE2A17368A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16342" y="3137828"/>
                        <a:ext cx="482810" cy="17843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CF095F2F-E7AB-544E-B34F-1087E33034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0070" y="1694520"/>
                      <a:ext cx="1289120" cy="2662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altLang="ko-KR" sz="700" baseline="30000" dirty="0">
                          <a:solidFill>
                            <a:srgbClr val="FF0000"/>
                          </a:solidFill>
                        </a:rPr>
                        <a:t>st</a:t>
                      </a:r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 Analog Combiner </a:t>
                      </a:r>
                      <a:endParaRPr lang="en-US" sz="7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75BEA965-C631-744F-BC9D-194DEF2199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0766" y="1979180"/>
                      <a:ext cx="1280586" cy="26627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altLang="ko-KR" sz="700" baseline="30000" dirty="0">
                          <a:solidFill>
                            <a:srgbClr val="FF0000"/>
                          </a:solidFill>
                        </a:rPr>
                        <a:t>nd</a:t>
                      </a:r>
                      <a:r>
                        <a:rPr lang="en-US" altLang="ko-KR" sz="700" dirty="0">
                          <a:solidFill>
                            <a:srgbClr val="FF0000"/>
                          </a:solidFill>
                        </a:rPr>
                        <a:t> Analog Combiner</a:t>
                      </a:r>
                      <a:endParaRPr lang="en-US" sz="7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pic>
                  <p:nvPicPr>
                    <p:cNvPr id="120" name="Picture 119">
                      <a:extLst>
                        <a:ext uri="{FF2B5EF4-FFF2-40B4-BE49-F238E27FC236}">
                          <a16:creationId xmlns:a16="http://schemas.microsoft.com/office/drawing/2014/main" id="{98A12B9A-24FE-A845-8588-2934BE7141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342821" y="3113061"/>
                      <a:ext cx="508000" cy="19050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7B07753C-37F3-A446-9F9E-B6501BC53A47}"/>
                      </a:ext>
                    </a:extLst>
                  </p:cNvPr>
                  <p:cNvSpPr txBox="1"/>
                  <p:nvPr/>
                </p:nvSpPr>
                <p:spPr>
                  <a:xfrm>
                    <a:off x="7103483" y="1917592"/>
                    <a:ext cx="1043756" cy="2662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00" dirty="0">
                        <a:solidFill>
                          <a:srgbClr val="FF0000"/>
                        </a:solidFill>
                      </a:rPr>
                      <a:t>Low Resolution </a:t>
                    </a:r>
                  </a:p>
                </p:txBody>
              </p:sp>
            </p:grp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33CB0281-06A3-3742-BA7C-01B28C493A14}"/>
                  </a:ext>
                </a:extLst>
              </p:cNvPr>
              <p:cNvCxnSpPr/>
              <p:nvPr/>
            </p:nvCxnSpPr>
            <p:spPr>
              <a:xfrm>
                <a:off x="8537259" y="1389168"/>
                <a:ext cx="15196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F1DA533A-7225-FD4D-85E0-2203EB56339F}"/>
                </a:ext>
              </a:extLst>
            </p:cNvPr>
            <p:cNvSpPr/>
            <p:nvPr/>
          </p:nvSpPr>
          <p:spPr>
            <a:xfrm>
              <a:off x="765347" y="882850"/>
              <a:ext cx="4625973" cy="315054"/>
            </a:xfrm>
            <a:prstGeom prst="roundRect">
              <a:avLst>
                <a:gd name="adj" fmla="val 8549"/>
              </a:avLst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Proposed two-stage analog combining receiver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146C4E-56EC-6544-BF6B-CD58ED39EE17}"/>
              </a:ext>
            </a:extLst>
          </p:cNvPr>
          <p:cNvGrpSpPr/>
          <p:nvPr/>
        </p:nvGrpSpPr>
        <p:grpSpPr>
          <a:xfrm>
            <a:off x="2102943" y="3798692"/>
            <a:ext cx="3624936" cy="1782020"/>
            <a:chOff x="1043255" y="3783992"/>
            <a:chExt cx="3624936" cy="1782020"/>
          </a:xfrm>
        </p:grpSpPr>
        <p:sp>
          <p:nvSpPr>
            <p:cNvPr id="309" name="Rounded Rectangle 308">
              <a:extLst>
                <a:ext uri="{FF2B5EF4-FFF2-40B4-BE49-F238E27FC236}">
                  <a16:creationId xmlns:a16="http://schemas.microsoft.com/office/drawing/2014/main" id="{824BC68F-6F92-6245-B428-67B37DB56C0A}"/>
                </a:ext>
              </a:extLst>
            </p:cNvPr>
            <p:cNvSpPr/>
            <p:nvPr/>
          </p:nvSpPr>
          <p:spPr>
            <a:xfrm>
              <a:off x="1043255" y="3783992"/>
              <a:ext cx="3624936" cy="32839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Optimality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FFD206-D3F2-9847-996F-D0E185B43ED8}"/>
                </a:ext>
              </a:extLst>
            </p:cNvPr>
            <p:cNvGrpSpPr/>
            <p:nvPr/>
          </p:nvGrpSpPr>
          <p:grpSpPr>
            <a:xfrm>
              <a:off x="1043255" y="4882344"/>
              <a:ext cx="3624936" cy="683668"/>
              <a:chOff x="1043255" y="4766433"/>
              <a:chExt cx="3624936" cy="683668"/>
            </a:xfrm>
          </p:grpSpPr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854E24B-2A79-A248-BC47-385F4C3581A7}"/>
                  </a:ext>
                </a:extLst>
              </p:cNvPr>
              <p:cNvSpPr/>
              <p:nvPr/>
            </p:nvSpPr>
            <p:spPr>
              <a:xfrm>
                <a:off x="1043255" y="4766433"/>
                <a:ext cx="3624936" cy="68366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BDEEF4A9-5642-9A43-946B-AF1C586D95BC}"/>
                  </a:ext>
                </a:extLst>
              </p:cNvPr>
              <p:cNvSpPr/>
              <p:nvPr/>
            </p:nvSpPr>
            <p:spPr>
              <a:xfrm>
                <a:off x="1974408" y="4791200"/>
                <a:ext cx="187509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Optimal scaling law</a:t>
                </a:r>
              </a:p>
            </p:txBody>
          </p:sp>
        </p:grp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B5FEE44-6D7C-AC4A-9CB5-DC0347A8AA68}"/>
                </a:ext>
              </a:extLst>
            </p:cNvPr>
            <p:cNvSpPr/>
            <p:nvPr/>
          </p:nvSpPr>
          <p:spPr>
            <a:xfrm>
              <a:off x="1558687" y="5186586"/>
              <a:ext cx="28346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Maximum mutual information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B9E819-965A-2644-9F27-3798E91CC149}"/>
                </a:ext>
              </a:extLst>
            </p:cNvPr>
            <p:cNvGrpSpPr/>
            <p:nvPr/>
          </p:nvGrpSpPr>
          <p:grpSpPr>
            <a:xfrm>
              <a:off x="1043255" y="4156752"/>
              <a:ext cx="3624936" cy="699303"/>
              <a:chOff x="1043255" y="4156752"/>
              <a:chExt cx="3624936" cy="699303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2065917-AB3A-2F4B-AEF8-BDFA583B0019}"/>
                  </a:ext>
                </a:extLst>
              </p:cNvPr>
              <p:cNvSpPr/>
              <p:nvPr/>
            </p:nvSpPr>
            <p:spPr>
              <a:xfrm>
                <a:off x="1043255" y="4174012"/>
                <a:ext cx="3624936" cy="6820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D26F48-5905-4D4C-83C3-5EC2466DC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5161" y="4540502"/>
                <a:ext cx="1899752" cy="209917"/>
              </a:xfrm>
              <a:prstGeom prst="rect">
                <a:avLst/>
              </a:prstGeom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840C305-4E9C-9A46-8EDD-2384D5D40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11064" y="4547353"/>
                <a:ext cx="808182" cy="209917"/>
              </a:xfrm>
              <a:prstGeom prst="rect">
                <a:avLst/>
              </a:prstGeom>
            </p:spPr>
          </p:pic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444238E-CDF5-1E4C-BE5A-BC800DE059A0}"/>
                  </a:ext>
                </a:extLst>
              </p:cNvPr>
              <p:cNvSpPr/>
              <p:nvPr/>
            </p:nvSpPr>
            <p:spPr>
              <a:xfrm>
                <a:off x="1558688" y="4156752"/>
                <a:ext cx="283466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Two-stage combining solution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24BB0C-15DB-C045-B84F-39C9791D0BB3}"/>
                </a:ext>
              </a:extLst>
            </p:cNvPr>
            <p:cNvSpPr txBox="1"/>
            <p:nvPr/>
          </p:nvSpPr>
          <p:spPr>
            <a:xfrm>
              <a:off x="3849507" y="4478176"/>
              <a:ext cx="766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: unitary</a:t>
              </a:r>
            </a:p>
          </p:txBody>
        </p:sp>
      </p:grpSp>
      <p:sp>
        <p:nvSpPr>
          <p:cNvPr id="199" name="Right Arrow 198">
            <a:extLst>
              <a:ext uri="{FF2B5EF4-FFF2-40B4-BE49-F238E27FC236}">
                <a16:creationId xmlns:a16="http://schemas.microsoft.com/office/drawing/2014/main" id="{1C690BDB-48F2-D04C-8810-79D345FB9CFF}"/>
              </a:ext>
            </a:extLst>
          </p:cNvPr>
          <p:cNvSpPr/>
          <p:nvPr/>
        </p:nvSpPr>
        <p:spPr>
          <a:xfrm>
            <a:off x="6024680" y="4534236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4C0965-DFA7-B141-96BA-76D9FAE198EF}"/>
              </a:ext>
            </a:extLst>
          </p:cNvPr>
          <p:cNvGrpSpPr/>
          <p:nvPr/>
        </p:nvGrpSpPr>
        <p:grpSpPr>
          <a:xfrm>
            <a:off x="2537520" y="5973257"/>
            <a:ext cx="7559102" cy="412819"/>
            <a:chOff x="2629401" y="5895200"/>
            <a:chExt cx="7559102" cy="412819"/>
          </a:xfrm>
        </p:grpSpPr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2DD1BA11-2886-5C46-A10C-A7D9299F4287}"/>
                </a:ext>
              </a:extLst>
            </p:cNvPr>
            <p:cNvSpPr/>
            <p:nvPr/>
          </p:nvSpPr>
          <p:spPr>
            <a:xfrm>
              <a:off x="2629401" y="5895200"/>
              <a:ext cx="7432880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668C166-41D9-004F-AB95-D24BCBB49FCD}"/>
                </a:ext>
              </a:extLst>
            </p:cNvPr>
            <p:cNvSpPr/>
            <p:nvPr/>
          </p:nvSpPr>
          <p:spPr>
            <a:xfrm>
              <a:off x="2755616" y="5895200"/>
              <a:ext cx="7432887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Second analog combiner is essential in reducing effective quantization error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9B80FB-4F99-174C-97A0-7140D32F15B2}"/>
              </a:ext>
            </a:extLst>
          </p:cNvPr>
          <p:cNvGrpSpPr/>
          <p:nvPr/>
        </p:nvGrpSpPr>
        <p:grpSpPr>
          <a:xfrm>
            <a:off x="6605129" y="3792926"/>
            <a:ext cx="3716296" cy="1787786"/>
            <a:chOff x="7077732" y="3668508"/>
            <a:chExt cx="3716296" cy="1787786"/>
          </a:xfrm>
        </p:grpSpPr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7090425F-5D1F-1F4E-B8C1-3807ED862A58}"/>
                </a:ext>
              </a:extLst>
            </p:cNvPr>
            <p:cNvSpPr/>
            <p:nvPr/>
          </p:nvSpPr>
          <p:spPr>
            <a:xfrm>
              <a:off x="7081080" y="3668508"/>
              <a:ext cx="3700391" cy="3150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Algorithm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330A0D-982F-F142-968D-AFA513B03399}"/>
                </a:ext>
              </a:extLst>
            </p:cNvPr>
            <p:cNvGrpSpPr/>
            <p:nvPr/>
          </p:nvGrpSpPr>
          <p:grpSpPr>
            <a:xfrm>
              <a:off x="7079386" y="4406190"/>
              <a:ext cx="3706798" cy="639905"/>
              <a:chOff x="6894046" y="4316037"/>
              <a:chExt cx="4077478" cy="639905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28B1F974-FE7B-8A4F-A058-BC529F509F3C}"/>
                  </a:ext>
                </a:extLst>
              </p:cNvPr>
              <p:cNvSpPr/>
              <p:nvPr/>
            </p:nvSpPr>
            <p:spPr>
              <a:xfrm>
                <a:off x="6894046" y="4334702"/>
                <a:ext cx="4077478" cy="62124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C2E9C1E9-D6B0-A748-8F8C-A48E36635B1D}"/>
                  </a:ext>
                </a:extLst>
              </p:cNvPr>
              <p:cNvSpPr txBox="1"/>
              <p:nvPr/>
            </p:nvSpPr>
            <p:spPr>
              <a:xfrm>
                <a:off x="8026797" y="4316037"/>
                <a:ext cx="19938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ARV-TSAC algorithm 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B715BE-879F-0A4D-A1E2-46A0A3D57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03496" y="4655467"/>
                <a:ext cx="1928091" cy="254000"/>
              </a:xfrm>
              <a:prstGeom prst="rect">
                <a:avLst/>
              </a:prstGeom>
            </p:spPr>
          </p:pic>
        </p:grp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85C7F3A-3248-BE4B-868A-00CF77CFB6CE}"/>
                </a:ext>
              </a:extLst>
            </p:cNvPr>
            <p:cNvSpPr/>
            <p:nvPr/>
          </p:nvSpPr>
          <p:spPr>
            <a:xfrm>
              <a:off x="7077732" y="5081004"/>
              <a:ext cx="3706798" cy="37529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02716052-A687-1D4E-B519-CBE31735CA81}"/>
                </a:ext>
              </a:extLst>
            </p:cNvPr>
            <p:cNvSpPr txBox="1"/>
            <p:nvPr/>
          </p:nvSpPr>
          <p:spPr>
            <a:xfrm>
              <a:off x="7193015" y="5076133"/>
              <a:ext cx="3513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Ergodic rate analysis</a:t>
              </a:r>
              <a:r>
                <a:rPr lang="ko-KR" altLang="en-US" sz="16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altLang="ko-KR" sz="1600" dirty="0">
                  <a:solidFill>
                    <a:schemeClr val="accent1">
                      <a:lumMod val="75000"/>
                    </a:schemeClr>
                  </a:solidFill>
                </a:rPr>
                <a:t>with MRC receiver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815FD17-7251-5741-8F28-D83DCED085DA}"/>
                </a:ext>
              </a:extLst>
            </p:cNvPr>
            <p:cNvSpPr/>
            <p:nvPr/>
          </p:nvSpPr>
          <p:spPr>
            <a:xfrm>
              <a:off x="7087230" y="4048065"/>
              <a:ext cx="3706798" cy="341173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B27140-C893-6541-B0A1-B6B88FA13306}"/>
                </a:ext>
              </a:extLst>
            </p:cNvPr>
            <p:cNvSpPr/>
            <p:nvPr/>
          </p:nvSpPr>
          <p:spPr>
            <a:xfrm>
              <a:off x="7776949" y="4030242"/>
              <a:ext cx="24112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Sparse channel assumption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C3711-86CB-E34F-AFC7-FC4896A7B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122FE-8CC0-5049-9E6A-CFE1518F6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1400457-47DF-6B4D-948B-8F26DE4C8865}"/>
              </a:ext>
            </a:extLst>
          </p:cNvPr>
          <p:cNvSpPr/>
          <p:nvPr/>
        </p:nvSpPr>
        <p:spPr>
          <a:xfrm>
            <a:off x="1444875" y="657919"/>
            <a:ext cx="9300215" cy="5165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E2DD4D5-2791-9044-B597-BECC0CCC4FB7}"/>
              </a:ext>
            </a:extLst>
          </p:cNvPr>
          <p:cNvSpPr txBox="1"/>
          <p:nvPr/>
        </p:nvSpPr>
        <p:spPr>
          <a:xfrm>
            <a:off x="4457475" y="6613649"/>
            <a:ext cx="327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  <a:r>
              <a:rPr lang="en-US" altLang="ko-KR" sz="1200" dirty="0">
                <a:solidFill>
                  <a:schemeClr val="bg1"/>
                </a:solidFill>
              </a:rPr>
              <a:t>: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TWO-STAGE COMBINING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1CC342DF-7F26-4243-95F0-AAECED130B53}"/>
              </a:ext>
            </a:extLst>
          </p:cNvPr>
          <p:cNvGrpSpPr/>
          <p:nvPr/>
        </p:nvGrpSpPr>
        <p:grpSpPr>
          <a:xfrm>
            <a:off x="1128475" y="1408415"/>
            <a:ext cx="9935050" cy="4233689"/>
            <a:chOff x="1128475" y="1408415"/>
            <a:chExt cx="9935050" cy="423368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A3DEE19-B76D-AC48-ADF3-42E83F059067}"/>
                </a:ext>
              </a:extLst>
            </p:cNvPr>
            <p:cNvGrpSpPr/>
            <p:nvPr/>
          </p:nvGrpSpPr>
          <p:grpSpPr>
            <a:xfrm>
              <a:off x="1128475" y="1408415"/>
              <a:ext cx="9935050" cy="4233689"/>
              <a:chOff x="1128475" y="1408415"/>
              <a:chExt cx="9935050" cy="4233689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B34323D2-E9FC-A243-9BA0-C57217DECD77}"/>
                  </a:ext>
                </a:extLst>
              </p:cNvPr>
              <p:cNvSpPr/>
              <p:nvPr/>
            </p:nvSpPr>
            <p:spPr>
              <a:xfrm>
                <a:off x="4616437" y="1408415"/>
                <a:ext cx="2756498" cy="1322300"/>
              </a:xfrm>
              <a:prstGeom prst="roundRect">
                <a:avLst>
                  <a:gd name="adj" fmla="val 2983"/>
                </a:avLst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B123AFB-0485-F44B-BE71-8E1DC2A7801A}"/>
                  </a:ext>
                </a:extLst>
              </p:cNvPr>
              <p:cNvGrpSpPr/>
              <p:nvPr/>
            </p:nvGrpSpPr>
            <p:grpSpPr>
              <a:xfrm>
                <a:off x="1128475" y="3586012"/>
                <a:ext cx="9935050" cy="2056092"/>
                <a:chOff x="1128475" y="3586012"/>
                <a:chExt cx="9935050" cy="2056092"/>
              </a:xfrm>
            </p:grpSpPr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ECEEF09F-E590-1242-9CC8-D5E2252A91AE}"/>
                    </a:ext>
                  </a:extLst>
                </p:cNvPr>
                <p:cNvSpPr/>
                <p:nvPr/>
              </p:nvSpPr>
              <p:spPr>
                <a:xfrm>
                  <a:off x="5064802" y="3586012"/>
                  <a:ext cx="5998723" cy="2056092"/>
                </a:xfrm>
                <a:prstGeom prst="roundRect">
                  <a:avLst>
                    <a:gd name="adj" fmla="val 2983"/>
                  </a:avLst>
                </a:prstGeom>
                <a:solidFill>
                  <a:schemeClr val="accent5">
                    <a:lumMod val="75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1BB12F3A-F64B-8845-8891-DC0CA7A258E5}"/>
                    </a:ext>
                  </a:extLst>
                </p:cNvPr>
                <p:cNvSpPr/>
                <p:nvPr/>
              </p:nvSpPr>
              <p:spPr>
                <a:xfrm>
                  <a:off x="1128475" y="3586012"/>
                  <a:ext cx="2881779" cy="2056092"/>
                </a:xfrm>
                <a:prstGeom prst="roundRect">
                  <a:avLst>
                    <a:gd name="adj" fmla="val 2983"/>
                  </a:avLst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DBA4356E-5A03-A44D-AE0A-C81A9DAA7FD1}"/>
                    </a:ext>
                  </a:extLst>
                </p:cNvPr>
                <p:cNvSpPr txBox="1"/>
                <p:nvPr/>
              </p:nvSpPr>
              <p:spPr>
                <a:xfrm>
                  <a:off x="1340437" y="5272772"/>
                  <a:ext cx="25358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optimize ADC resolution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1D9FBD6-F050-934E-B0EE-31D1BD41D99A}"/>
                    </a:ext>
                  </a:extLst>
                </p:cNvPr>
                <p:cNvSpPr txBox="1"/>
                <p:nvPr/>
              </p:nvSpPr>
              <p:spPr>
                <a:xfrm>
                  <a:off x="6766372" y="5250954"/>
                  <a:ext cx="25955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optimize analog combiner</a:t>
                  </a:r>
                </a:p>
              </p:txBody>
            </p:sp>
          </p:grp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4B54353-8BFF-1C47-A0E3-48972D036D45}"/>
                </a:ext>
              </a:extLst>
            </p:cNvPr>
            <p:cNvSpPr txBox="1"/>
            <p:nvPr/>
          </p:nvSpPr>
          <p:spPr>
            <a:xfrm>
              <a:off x="4992558" y="2394010"/>
              <a:ext cx="2137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optimize set of users</a:t>
              </a: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EA53C868-F56B-0C4A-995B-EDCD46625E64}"/>
              </a:ext>
            </a:extLst>
          </p:cNvPr>
          <p:cNvSpPr/>
          <p:nvPr/>
        </p:nvSpPr>
        <p:spPr>
          <a:xfrm>
            <a:off x="663980" y="3216680"/>
            <a:ext cx="10746704" cy="25518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945E58-A31A-8843-B2BE-DC24DDF38020}"/>
              </a:ext>
            </a:extLst>
          </p:cNvPr>
          <p:cNvSpPr/>
          <p:nvPr/>
        </p:nvSpPr>
        <p:spPr>
          <a:xfrm>
            <a:off x="675703" y="1310427"/>
            <a:ext cx="10746704" cy="1497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UMMARY AND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ONCLUSION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Graphic 8" descr="Group of men">
            <a:extLst>
              <a:ext uri="{FF2B5EF4-FFF2-40B4-BE49-F238E27FC236}">
                <a16:creationId xmlns:a16="http://schemas.microsoft.com/office/drawing/2014/main" id="{0D0D1348-7B2B-5346-AE1E-ADA24F99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9480" y="1727099"/>
            <a:ext cx="755703" cy="755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AC823-D4A0-6F4B-8E14-A1F1A27200FB}"/>
              </a:ext>
            </a:extLst>
          </p:cNvPr>
          <p:cNvSpPr txBox="1"/>
          <p:nvPr/>
        </p:nvSpPr>
        <p:spPr>
          <a:xfrm>
            <a:off x="676859" y="1310427"/>
            <a:ext cx="1937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MAC Layer Perspective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8672F5-7199-F640-8677-3C5685F7FCAC}"/>
              </a:ext>
            </a:extLst>
          </p:cNvPr>
          <p:cNvSpPr txBox="1"/>
          <p:nvPr/>
        </p:nvSpPr>
        <p:spPr>
          <a:xfrm>
            <a:off x="708310" y="3216680"/>
            <a:ext cx="1892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PHY Layer Perspective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707E6-DD06-1C48-958C-F62A70856D85}"/>
              </a:ext>
            </a:extLst>
          </p:cNvPr>
          <p:cNvSpPr txBox="1"/>
          <p:nvPr/>
        </p:nvSpPr>
        <p:spPr>
          <a:xfrm>
            <a:off x="5204412" y="1398353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scheduling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BF2AE5-0E03-A041-B158-D3C11E1C071E}"/>
              </a:ext>
            </a:extLst>
          </p:cNvPr>
          <p:cNvSpPr txBox="1"/>
          <p:nvPr/>
        </p:nvSpPr>
        <p:spPr>
          <a:xfrm>
            <a:off x="3813484" y="959094"/>
            <a:ext cx="456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Optimizations for mitigating quantization error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3D5F6F9F-0666-5B4C-A24B-BD44EB49B587}"/>
              </a:ext>
            </a:extLst>
          </p:cNvPr>
          <p:cNvSpPr/>
          <p:nvPr/>
        </p:nvSpPr>
        <p:spPr>
          <a:xfrm>
            <a:off x="5850082" y="2907205"/>
            <a:ext cx="491836" cy="18410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712D22-A784-D844-AACE-CF7DEF105441}"/>
              </a:ext>
            </a:extLst>
          </p:cNvPr>
          <p:cNvSpPr txBox="1"/>
          <p:nvPr/>
        </p:nvSpPr>
        <p:spPr>
          <a:xfrm>
            <a:off x="415064" y="574635"/>
            <a:ext cx="973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Considered system: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hybrid beamforming with low-resolution ADC </a:t>
            </a:r>
            <a:r>
              <a:rPr lang="en-US" dirty="0"/>
              <a:t>system for high energy efficiency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3B3ADD5-A2B4-A24B-8555-D533EB83A7D7}"/>
              </a:ext>
            </a:extLst>
          </p:cNvPr>
          <p:cNvSpPr txBox="1"/>
          <p:nvPr/>
        </p:nvSpPr>
        <p:spPr>
          <a:xfrm>
            <a:off x="5204412" y="371403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Antenna selection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A5AC620-B4E5-7841-8657-6B9FAB6AB1A4}"/>
              </a:ext>
            </a:extLst>
          </p:cNvPr>
          <p:cNvSpPr txBox="1"/>
          <p:nvPr/>
        </p:nvSpPr>
        <p:spPr>
          <a:xfrm>
            <a:off x="1833370" y="3726851"/>
            <a:ext cx="1533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Adaptive ADC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FEE6D88-93DC-5742-8C16-B44B618D3CCA}"/>
              </a:ext>
            </a:extLst>
          </p:cNvPr>
          <p:cNvSpPr txBox="1"/>
          <p:nvPr/>
        </p:nvSpPr>
        <p:spPr>
          <a:xfrm>
            <a:off x="8587725" y="3727674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Two-stage combining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6A184E-7C0F-1F49-BE6F-7914FC426B7C}"/>
              </a:ext>
            </a:extLst>
          </p:cNvPr>
          <p:cNvGrpSpPr/>
          <p:nvPr/>
        </p:nvGrpSpPr>
        <p:grpSpPr>
          <a:xfrm>
            <a:off x="5450525" y="4169587"/>
            <a:ext cx="1167130" cy="979805"/>
            <a:chOff x="5450525" y="4169587"/>
            <a:chExt cx="1167130" cy="97980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9D5DE92-DA34-0343-AD15-0E018FB4A7ED}"/>
                </a:ext>
              </a:extLst>
            </p:cNvPr>
            <p:cNvGrpSpPr/>
            <p:nvPr/>
          </p:nvGrpSpPr>
          <p:grpSpPr>
            <a:xfrm rot="16200000">
              <a:off x="5544187" y="4075925"/>
              <a:ext cx="979805" cy="1167130"/>
              <a:chOff x="5528621" y="4091489"/>
              <a:chExt cx="979805" cy="116713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252EB86B-BA76-CE4A-9CD1-6B0E34EA740D}"/>
                  </a:ext>
                </a:extLst>
              </p:cNvPr>
              <p:cNvGrpSpPr/>
              <p:nvPr/>
            </p:nvGrpSpPr>
            <p:grpSpPr>
              <a:xfrm>
                <a:off x="5528621" y="4091489"/>
                <a:ext cx="276170" cy="493390"/>
                <a:chOff x="5348315" y="4078610"/>
                <a:chExt cx="276170" cy="493390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DD0AA4-D77C-474C-A490-CB0C3AC3AF97}"/>
                    </a:ext>
                  </a:extLst>
                </p:cNvPr>
                <p:cNvCxnSpPr/>
                <p:nvPr/>
              </p:nvCxnSpPr>
              <p:spPr>
                <a:xfrm>
                  <a:off x="5486400" y="4211392"/>
                  <a:ext cx="0" cy="36060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0815BEED-FA67-2D44-88A3-A6D601CEF6D2}"/>
                    </a:ext>
                  </a:extLst>
                </p:cNvPr>
                <p:cNvSpPr/>
                <p:nvPr/>
              </p:nvSpPr>
              <p:spPr>
                <a:xfrm rot="10800000">
                  <a:off x="5348315" y="4078610"/>
                  <a:ext cx="276170" cy="211990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92DF687-F959-7A45-BC21-8E6B4E471E57}"/>
                  </a:ext>
                </a:extLst>
              </p:cNvPr>
              <p:cNvGrpSpPr/>
              <p:nvPr/>
            </p:nvGrpSpPr>
            <p:grpSpPr>
              <a:xfrm>
                <a:off x="6232256" y="4097036"/>
                <a:ext cx="276170" cy="493390"/>
                <a:chOff x="5348315" y="4078610"/>
                <a:chExt cx="276170" cy="493390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6270F6E4-ACBF-AA4E-A2EE-DF985A85E64A}"/>
                    </a:ext>
                  </a:extLst>
                </p:cNvPr>
                <p:cNvCxnSpPr/>
                <p:nvPr/>
              </p:nvCxnSpPr>
              <p:spPr>
                <a:xfrm>
                  <a:off x="5486400" y="4211392"/>
                  <a:ext cx="0" cy="36060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riangle 104">
                  <a:extLst>
                    <a:ext uri="{FF2B5EF4-FFF2-40B4-BE49-F238E27FC236}">
                      <a16:creationId xmlns:a16="http://schemas.microsoft.com/office/drawing/2014/main" id="{616D6134-349D-6140-8F75-706F8A43FE11}"/>
                    </a:ext>
                  </a:extLst>
                </p:cNvPr>
                <p:cNvSpPr/>
                <p:nvPr/>
              </p:nvSpPr>
              <p:spPr>
                <a:xfrm rot="10800000">
                  <a:off x="5348315" y="4078610"/>
                  <a:ext cx="276170" cy="211990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F0CBC5F-86E3-3B4D-832A-F6C7225DB17F}"/>
                  </a:ext>
                </a:extLst>
              </p:cNvPr>
              <p:cNvGrpSpPr/>
              <p:nvPr/>
            </p:nvGrpSpPr>
            <p:grpSpPr>
              <a:xfrm>
                <a:off x="5881134" y="4097036"/>
                <a:ext cx="276170" cy="493390"/>
                <a:chOff x="5348315" y="4078610"/>
                <a:chExt cx="276170" cy="493390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230247CD-E6FF-7249-8642-EE87EAA77667}"/>
                    </a:ext>
                  </a:extLst>
                </p:cNvPr>
                <p:cNvCxnSpPr/>
                <p:nvPr/>
              </p:nvCxnSpPr>
              <p:spPr>
                <a:xfrm>
                  <a:off x="5486400" y="4211392"/>
                  <a:ext cx="0" cy="36060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Triangle 107">
                  <a:extLst>
                    <a:ext uri="{FF2B5EF4-FFF2-40B4-BE49-F238E27FC236}">
                      <a16:creationId xmlns:a16="http://schemas.microsoft.com/office/drawing/2014/main" id="{0205CB1C-59CC-194B-A860-FFC38363BD63}"/>
                    </a:ext>
                  </a:extLst>
                </p:cNvPr>
                <p:cNvSpPr/>
                <p:nvPr/>
              </p:nvSpPr>
              <p:spPr>
                <a:xfrm rot="10800000">
                  <a:off x="5348315" y="4078610"/>
                  <a:ext cx="276170" cy="211990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BD56DDF-0B90-5644-BC32-5B7A97DBE407}"/>
                  </a:ext>
                </a:extLst>
              </p:cNvPr>
              <p:cNvCxnSpPr/>
              <p:nvPr/>
            </p:nvCxnSpPr>
            <p:spPr>
              <a:xfrm>
                <a:off x="6019218" y="4898011"/>
                <a:ext cx="0" cy="3606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F6EFA96-5BC5-1146-856D-8DC972E3AC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081681" y="4620648"/>
                <a:ext cx="217799" cy="3511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5" name="Graphic 114" descr="Line arrow: Counter-clockwise curve">
              <a:extLst>
                <a:ext uri="{FF2B5EF4-FFF2-40B4-BE49-F238E27FC236}">
                  <a16:creationId xmlns:a16="http://schemas.microsoft.com/office/drawing/2014/main" id="{2BB9902D-0059-A44F-AB1B-2493B618F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573932">
              <a:off x="5887542" y="4336733"/>
              <a:ext cx="516156" cy="51615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1B5DF3-15E3-094C-98CD-AD470B11999B}"/>
              </a:ext>
            </a:extLst>
          </p:cNvPr>
          <p:cNvGrpSpPr/>
          <p:nvPr/>
        </p:nvGrpSpPr>
        <p:grpSpPr>
          <a:xfrm>
            <a:off x="1471062" y="3995095"/>
            <a:ext cx="2336876" cy="1133428"/>
            <a:chOff x="1859330" y="3952481"/>
            <a:chExt cx="2336876" cy="1133428"/>
          </a:xfrm>
        </p:grpSpPr>
        <p:pic>
          <p:nvPicPr>
            <p:cNvPr id="89" name="Graphic 88" descr="Heartbeat">
              <a:extLst>
                <a:ext uri="{FF2B5EF4-FFF2-40B4-BE49-F238E27FC236}">
                  <a16:creationId xmlns:a16="http://schemas.microsoft.com/office/drawing/2014/main" id="{58A5B8DB-2B24-F247-A5EA-8ADF6C901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59330" y="3952481"/>
              <a:ext cx="914400" cy="914400"/>
            </a:xfrm>
            <a:prstGeom prst="rect">
              <a:avLst/>
            </a:prstGeom>
          </p:spPr>
        </p:pic>
        <p:pic>
          <p:nvPicPr>
            <p:cNvPr id="98" name="Graphic 97" descr="Heartbeat">
              <a:extLst>
                <a:ext uri="{FF2B5EF4-FFF2-40B4-BE49-F238E27FC236}">
                  <a16:creationId xmlns:a16="http://schemas.microsoft.com/office/drawing/2014/main" id="{F53EF323-E244-CA4D-ACC0-0EFF9E96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59330" y="4716577"/>
              <a:ext cx="914400" cy="369332"/>
            </a:xfrm>
            <a:prstGeom prst="rect">
              <a:avLst/>
            </a:prstGeom>
          </p:spPr>
        </p:pic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56667CE8-208D-D84B-A48B-BA28C8BEBB35}"/>
                </a:ext>
              </a:extLst>
            </p:cNvPr>
            <p:cNvSpPr/>
            <p:nvPr/>
          </p:nvSpPr>
          <p:spPr>
            <a:xfrm rot="10800000">
              <a:off x="2784317" y="4255456"/>
              <a:ext cx="497489" cy="335757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Pentagon 35">
              <a:extLst>
                <a:ext uri="{FF2B5EF4-FFF2-40B4-BE49-F238E27FC236}">
                  <a16:creationId xmlns:a16="http://schemas.microsoft.com/office/drawing/2014/main" id="{B7799E55-4709-5647-97B3-B4CAC8FEE106}"/>
                </a:ext>
              </a:extLst>
            </p:cNvPr>
            <p:cNvSpPr/>
            <p:nvPr/>
          </p:nvSpPr>
          <p:spPr>
            <a:xfrm rot="10800000">
              <a:off x="2779933" y="4733364"/>
              <a:ext cx="497489" cy="335757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Graphic 36" descr="Voice">
              <a:extLst>
                <a:ext uri="{FF2B5EF4-FFF2-40B4-BE49-F238E27FC236}">
                  <a16:creationId xmlns:a16="http://schemas.microsoft.com/office/drawing/2014/main" id="{43AB2A21-34D7-3949-A6FC-3EF6BBA70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81806" y="3957985"/>
              <a:ext cx="914400" cy="9144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0A8D8F-AC85-D142-BB49-D30952B91CC4}"/>
                </a:ext>
              </a:extLst>
            </p:cNvPr>
            <p:cNvGrpSpPr/>
            <p:nvPr/>
          </p:nvGrpSpPr>
          <p:grpSpPr>
            <a:xfrm>
              <a:off x="3320736" y="4812838"/>
              <a:ext cx="838371" cy="183981"/>
              <a:chOff x="3320736" y="4812838"/>
              <a:chExt cx="838371" cy="18398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7D3CA40-96B5-474B-9B3D-F428ECF901A7}"/>
                  </a:ext>
                </a:extLst>
              </p:cNvPr>
              <p:cNvSpPr/>
              <p:nvPr/>
            </p:nvSpPr>
            <p:spPr>
              <a:xfrm>
                <a:off x="3320736" y="4862311"/>
                <a:ext cx="58775" cy="778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AA7400A-1212-8E48-B886-06227DA1C52E}"/>
                  </a:ext>
                </a:extLst>
              </p:cNvPr>
              <p:cNvSpPr/>
              <p:nvPr/>
            </p:nvSpPr>
            <p:spPr>
              <a:xfrm>
                <a:off x="3416610" y="4863320"/>
                <a:ext cx="58775" cy="778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56B6CC-FA2C-4241-BBCC-82059052FC50}"/>
                  </a:ext>
                </a:extLst>
              </p:cNvPr>
              <p:cNvSpPr/>
              <p:nvPr/>
            </p:nvSpPr>
            <p:spPr>
              <a:xfrm>
                <a:off x="3510820" y="4812838"/>
                <a:ext cx="58775" cy="18359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3DEF325-B3FD-9941-A74A-308011CD4CFD}"/>
                  </a:ext>
                </a:extLst>
              </p:cNvPr>
              <p:cNvSpPr/>
              <p:nvPr/>
            </p:nvSpPr>
            <p:spPr>
              <a:xfrm>
                <a:off x="3611653" y="4813222"/>
                <a:ext cx="58775" cy="18359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89EF3A3-8CA4-4447-8426-A7B121575F99}"/>
                  </a:ext>
                </a:extLst>
              </p:cNvPr>
              <p:cNvSpPr/>
              <p:nvPr/>
            </p:nvSpPr>
            <p:spPr>
              <a:xfrm>
                <a:off x="3710275" y="4812907"/>
                <a:ext cx="58775" cy="18359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DDFCE7C-9038-B341-B3A2-B127253848E3}"/>
                  </a:ext>
                </a:extLst>
              </p:cNvPr>
              <p:cNvSpPr/>
              <p:nvPr/>
            </p:nvSpPr>
            <p:spPr>
              <a:xfrm>
                <a:off x="3809616" y="4812838"/>
                <a:ext cx="58775" cy="18359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8E38DE6-9F95-A74B-B52C-EEC1F237CF19}"/>
                  </a:ext>
                </a:extLst>
              </p:cNvPr>
              <p:cNvSpPr/>
              <p:nvPr/>
            </p:nvSpPr>
            <p:spPr>
              <a:xfrm>
                <a:off x="3903023" y="4861302"/>
                <a:ext cx="58775" cy="778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24FD5F-3C4D-5940-AB82-0FBAB4C4A2C9}"/>
                  </a:ext>
                </a:extLst>
              </p:cNvPr>
              <p:cNvSpPr/>
              <p:nvPr/>
            </p:nvSpPr>
            <p:spPr>
              <a:xfrm>
                <a:off x="3998897" y="4862311"/>
                <a:ext cx="58775" cy="778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1720528-8080-E242-9EB8-457D970804BC}"/>
                  </a:ext>
                </a:extLst>
              </p:cNvPr>
              <p:cNvSpPr/>
              <p:nvPr/>
            </p:nvSpPr>
            <p:spPr>
              <a:xfrm>
                <a:off x="4100332" y="4862533"/>
                <a:ext cx="58775" cy="778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rapezoid 5">
            <a:extLst>
              <a:ext uri="{FF2B5EF4-FFF2-40B4-BE49-F238E27FC236}">
                <a16:creationId xmlns:a16="http://schemas.microsoft.com/office/drawing/2014/main" id="{45991525-CEBF-6646-BE5D-C798169FD0C9}"/>
              </a:ext>
            </a:extLst>
          </p:cNvPr>
          <p:cNvSpPr/>
          <p:nvPr/>
        </p:nvSpPr>
        <p:spPr>
          <a:xfrm rot="5400000">
            <a:off x="8785120" y="4393583"/>
            <a:ext cx="889957" cy="494696"/>
          </a:xfrm>
          <a:prstGeom prst="trapezoid">
            <a:avLst>
              <a:gd name="adj" fmla="val 44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CC9D82-30B7-8341-8A3A-9BF864843FE7}"/>
              </a:ext>
            </a:extLst>
          </p:cNvPr>
          <p:cNvSpPr/>
          <p:nvPr/>
        </p:nvSpPr>
        <p:spPr>
          <a:xfrm>
            <a:off x="9739370" y="4434560"/>
            <a:ext cx="477157" cy="4313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057B84-7EF0-DC4F-8066-95708B4D6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22766"/>
              </p:ext>
            </p:extLst>
          </p:nvPr>
        </p:nvGraphicFramePr>
        <p:xfrm>
          <a:off x="9521509" y="4434560"/>
          <a:ext cx="150310" cy="417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10">
                  <a:extLst>
                    <a:ext uri="{9D8B030D-6E8A-4147-A177-3AD203B41FA5}">
                      <a16:colId xmlns:a16="http://schemas.microsoft.com/office/drawing/2014/main" val="2257323781"/>
                    </a:ext>
                  </a:extLst>
                </a:gridCol>
              </a:tblGrid>
              <a:tr h="208747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2455" marR="62455" marT="37785" marB="377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94071"/>
                  </a:ext>
                </a:extLst>
              </a:tr>
              <a:tr h="208747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2455" marR="62455" marT="37785" marB="3778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643195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4D101C7-EE91-0545-94A2-C753B1A42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29274"/>
              </p:ext>
            </p:extLst>
          </p:nvPr>
        </p:nvGraphicFramePr>
        <p:xfrm>
          <a:off x="10268016" y="4448445"/>
          <a:ext cx="150310" cy="417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10">
                  <a:extLst>
                    <a:ext uri="{9D8B030D-6E8A-4147-A177-3AD203B41FA5}">
                      <a16:colId xmlns:a16="http://schemas.microsoft.com/office/drawing/2014/main" val="2257323781"/>
                    </a:ext>
                  </a:extLst>
                </a:gridCol>
              </a:tblGrid>
              <a:tr h="208747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2455" marR="62455" marT="37785" marB="3778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94071"/>
                  </a:ext>
                </a:extLst>
              </a:tr>
              <a:tr h="208747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2455" marR="62455" marT="37785" marB="3778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643195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1FE54E56-3C0B-EF4A-9E0D-6B159EF301BF}"/>
              </a:ext>
            </a:extLst>
          </p:cNvPr>
          <p:cNvGrpSpPr/>
          <p:nvPr/>
        </p:nvGrpSpPr>
        <p:grpSpPr>
          <a:xfrm>
            <a:off x="5504591" y="5028126"/>
            <a:ext cx="5192820" cy="307777"/>
            <a:chOff x="5504591" y="5028126"/>
            <a:chExt cx="5192820" cy="3077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0FC924-A1F0-2E49-A254-E37A0E45291A}"/>
                </a:ext>
              </a:extLst>
            </p:cNvPr>
            <p:cNvSpPr txBox="1"/>
            <p:nvPr/>
          </p:nvSpPr>
          <p:spPr>
            <a:xfrm>
              <a:off x="5504591" y="5028126"/>
              <a:ext cx="1377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- switch based -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CF45C3-3D66-C743-9713-358C173E3574}"/>
                </a:ext>
              </a:extLst>
            </p:cNvPr>
            <p:cNvSpPr txBox="1"/>
            <p:nvPr/>
          </p:nvSpPr>
          <p:spPr>
            <a:xfrm>
              <a:off x="8863255" y="5028126"/>
              <a:ext cx="1834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- phase shifter based -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2849BF-7311-AD48-9126-DE4B54A74DFF}"/>
              </a:ext>
            </a:extLst>
          </p:cNvPr>
          <p:cNvGrpSpPr/>
          <p:nvPr/>
        </p:nvGrpSpPr>
        <p:grpSpPr>
          <a:xfrm>
            <a:off x="536148" y="5988709"/>
            <a:ext cx="11119705" cy="436265"/>
            <a:chOff x="509587" y="6059047"/>
            <a:chExt cx="11119705" cy="43626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C9F80AFB-F90B-5F4F-A9DB-757FAFBF0CA4}"/>
                </a:ext>
              </a:extLst>
            </p:cNvPr>
            <p:cNvSpPr/>
            <p:nvPr/>
          </p:nvSpPr>
          <p:spPr>
            <a:xfrm>
              <a:off x="509587" y="6059047"/>
              <a:ext cx="11119705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724DEB-3DA3-7A40-816C-2E077E438FDF}"/>
                </a:ext>
              </a:extLst>
            </p:cNvPr>
            <p:cNvSpPr/>
            <p:nvPr/>
          </p:nvSpPr>
          <p:spPr>
            <a:xfrm>
              <a:off x="572040" y="6082493"/>
              <a:ext cx="11013850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Advanced architectures and techniques at different parts of wireless systems can significantly increase spectral and energy efficiency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ABB272A-DFC5-2042-8F86-E11E41936FF2}"/>
              </a:ext>
            </a:extLst>
          </p:cNvPr>
          <p:cNvSpPr txBox="1"/>
          <p:nvPr/>
        </p:nvSpPr>
        <p:spPr>
          <a:xfrm>
            <a:off x="5391320" y="6613649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F1DA96E9-AAEB-C345-B6AD-D1AAB68284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9CC082-0977-7648-A621-4D43A3707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4" grpId="0" animBg="1"/>
      <p:bldP spid="13" grpId="0"/>
      <p:bldP spid="82" grpId="0"/>
      <p:bldP spid="16" grpId="0"/>
      <p:bldP spid="19" grpId="0"/>
      <p:bldP spid="20" grpId="0" animBg="1"/>
      <p:bldP spid="94" grpId="0"/>
      <p:bldP spid="96" grpId="0"/>
      <p:bldP spid="97" grpId="0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F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UTURE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W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ORK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517" y="803444"/>
            <a:ext cx="771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Channel estimation in two-stage analog combining system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28751D-66FF-204F-A882-FD80992C6DDD}"/>
              </a:ext>
            </a:extLst>
          </p:cNvPr>
          <p:cNvSpPr txBox="1"/>
          <p:nvPr/>
        </p:nvSpPr>
        <p:spPr>
          <a:xfrm>
            <a:off x="5391320" y="6613649"/>
            <a:ext cx="1236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FUTURE WORK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0C4D24-A53F-2046-AC1D-5B2F1BF836B8}"/>
              </a:ext>
            </a:extLst>
          </p:cNvPr>
          <p:cNvSpPr txBox="1"/>
          <p:nvPr/>
        </p:nvSpPr>
        <p:spPr>
          <a:xfrm>
            <a:off x="505517" y="2992461"/>
            <a:ext cx="8747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Extension of receiver design work into wideband communications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E039997-8113-644C-88A8-0E1105A8AA83}"/>
              </a:ext>
            </a:extLst>
          </p:cNvPr>
          <p:cNvSpPr txBox="1"/>
          <p:nvPr/>
        </p:nvSpPr>
        <p:spPr>
          <a:xfrm>
            <a:off x="505517" y="4453082"/>
            <a:ext cx="8616575" cy="40132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Cooperation of multiple base stations under limited total power consumption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0216E-CA8D-8249-8A58-191DDD5DE43B}"/>
              </a:ext>
            </a:extLst>
          </p:cNvPr>
          <p:cNvSpPr txBox="1"/>
          <p:nvPr/>
        </p:nvSpPr>
        <p:spPr>
          <a:xfrm>
            <a:off x="971550" y="1260879"/>
            <a:ext cx="10514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Use estimation techniques for hybrid system </a:t>
            </a:r>
            <a:r>
              <a:rPr lang="en-US" sz="2000" dirty="0"/>
              <a:t>after multiplying inverse matrix of second combiner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DE13B-E12E-0D4F-B4E2-358E106238C9}"/>
              </a:ext>
            </a:extLst>
          </p:cNvPr>
          <p:cNvSpPr txBox="1"/>
          <p:nvPr/>
        </p:nvSpPr>
        <p:spPr>
          <a:xfrm>
            <a:off x="1253976" y="1593884"/>
            <a:ext cx="813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L</a:t>
            </a:r>
            <a:r>
              <a:rPr lang="en-US" dirty="0"/>
              <a:t>ess performance degradation 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even distribution of quantization error (QE)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71F90-F6FB-5E43-8068-3D2895756669}"/>
              </a:ext>
            </a:extLst>
          </p:cNvPr>
          <p:cNvSpPr txBox="1"/>
          <p:nvPr/>
        </p:nvSpPr>
        <p:spPr>
          <a:xfrm>
            <a:off x="960115" y="1963216"/>
            <a:ext cx="7989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Develop new estimation technique </a:t>
            </a:r>
            <a:r>
              <a:rPr lang="en-US" sz="2000" dirty="0"/>
              <a:t>by estimating quantization noise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6F935-2617-D64D-A08F-5E6DA0811B47}"/>
              </a:ext>
            </a:extLst>
          </p:cNvPr>
          <p:cNvSpPr txBox="1"/>
          <p:nvPr/>
        </p:nvSpPr>
        <p:spPr>
          <a:xfrm>
            <a:off x="1253976" y="2339157"/>
            <a:ext cx="958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Maybe easier to estimate quantization error 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even distribution of QE under same total QE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28105-3825-D540-9A82-0B3396C29C7E}"/>
              </a:ext>
            </a:extLst>
          </p:cNvPr>
          <p:cNvSpPr txBox="1"/>
          <p:nvPr/>
        </p:nvSpPr>
        <p:spPr>
          <a:xfrm>
            <a:off x="971550" y="3425588"/>
            <a:ext cx="963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Base station antenna selection: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similar results </a:t>
            </a:r>
            <a:r>
              <a:rPr lang="en-US" sz="2000" dirty="0"/>
              <a:t>both in narrowband and wideband OFDM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6F301B-CE92-E64E-9302-3701B04B965E}"/>
              </a:ext>
            </a:extLst>
          </p:cNvPr>
          <p:cNvSpPr txBox="1"/>
          <p:nvPr/>
        </p:nvSpPr>
        <p:spPr>
          <a:xfrm>
            <a:off x="1253976" y="3772881"/>
            <a:ext cx="888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It is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not proved for </a:t>
            </a:r>
            <a:r>
              <a:rPr lang="en-US" altLang="ko-KR" dirty="0"/>
              <a:t>two-stage analog combining system and resolution-adaptive ADC system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32079-7DDF-B040-83DF-85291189DB7C}"/>
              </a:ext>
            </a:extLst>
          </p:cNvPr>
          <p:cNvSpPr txBox="1"/>
          <p:nvPr/>
        </p:nvSpPr>
        <p:spPr>
          <a:xfrm>
            <a:off x="971550" y="4903708"/>
            <a:ext cx="743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Optimization</a:t>
            </a:r>
            <a:r>
              <a:rPr lang="en-US" sz="2000" dirty="0"/>
              <a:t> of ADC resolution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over multiple BSs </a:t>
            </a:r>
            <a:r>
              <a:rPr lang="en-US" sz="2000" dirty="0"/>
              <a:t>in multiple cells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558B1-3305-074F-8579-CEC8A49D8944}"/>
              </a:ext>
            </a:extLst>
          </p:cNvPr>
          <p:cNvSpPr txBox="1"/>
          <p:nvPr/>
        </p:nvSpPr>
        <p:spPr>
          <a:xfrm>
            <a:off x="1253976" y="5251001"/>
            <a:ext cx="521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It can be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jointly optimized </a:t>
            </a:r>
            <a:r>
              <a:rPr lang="en-US" altLang="ko-KR" dirty="0"/>
              <a:t>with user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transmit power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53298-5704-034B-B5A9-CA98B184DF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85BD4-B585-5346-B71E-6C6786B20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8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UBLICATIONS – JOURNAL ARTICLES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553" y="823781"/>
            <a:ext cx="1104089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Junmo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 Narayan Prasad, Xiao-Feng Qi, Brian L. Evans, and Alan Gatherer, "Base Station Antenna Selection for Low-Resolution ADC Systems",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(under revision).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Faris B.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Mismar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 and Brian L. Evans, "A Framework for Automated Cellular Network Tuning with Reinforcement Learning",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accepted for publication.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Gilwon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Lee, and Brian L. Evans, "User Scheduling for Millimeter Wave Hybrid Beamforming Systems with Low-Resolution ADCs",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Wireless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18, no. 4, pp. 2401-2414, Apr. 2019.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Gilwon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Lee, and Brian L. Evans, "Two-Stage Analog Combining in Hybrid Beamforming Systems with Low-Resolution ADCs",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Signal Processing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67, no. 9, pp. 2410-2425, May 1, 2019.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Brian L. Evans, "Analysis of Ergodic Rate for Transmit Antenna Selection in Low-Resolution ADC Systems",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Vehicular Technology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vol. 68, no. 1, pp. 952-956, Jan. 2019.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Brian L. Evans, and Alan Gatherer, "Resolution-Adaptive Hybrid MIMO Architectures for Millimeter Wave Communications",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IEEE Transactions on Signal Processing,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65, no. 23, pp. 6201-6216, Dec. 2017. 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Jeonghun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Park, and Brian L. Evans, "Spectral Efficiency Bounds for Interference-Limited SVD-MIMO Cellular Communication Systems",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Wireless Communications Letters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6, no. 1, pp. 46-49, Feb. 2017.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914C5-E0A4-094C-9DAF-6814E25D0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4F7AC-17EC-984D-BF92-FE8A7DA61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1ED63-4BC5-6A42-A8FB-1B8712B359A8}"/>
              </a:ext>
            </a:extLst>
          </p:cNvPr>
          <p:cNvSpPr txBox="1"/>
          <p:nvPr/>
        </p:nvSpPr>
        <p:spPr>
          <a:xfrm>
            <a:off x="5391320" y="6613649"/>
            <a:ext cx="122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408029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UBLICATIONS – CONFERENCE PAPERS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552" y="665162"/>
            <a:ext cx="1121004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Yunseong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Cho, Brian L. Evans, and Alan Gatherer, "Robust Learning-Base ML Detection for Massive MIMO Systems with One-Bit Quantized Signals",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 Global Communications Conf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Dec. 9-13, 2019, Waikoloa, HI, USA.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Gilwon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Lee, and Brian L. Evans, "A Hybrid Beamforming Receiver with Two-Stage Analog Combiner and Low-Resolution ADCs",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Int. Conf.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2019, May 2019, Shanghai, China.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Brian L. Evans, and Alan Gatherer, "Antenna Selection for Large-Scale MIMO Systems with Low-Resolution ADCs",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Proc.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Int. Conf. on Acoustics, Speech, and Signal Processing,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Apr. 15-20, 2018, Calgary, Alberta, Canada, accepted.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Junmo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Brian L. Evans, "Narrowband Channel Estimation for Hybrid Beamforming Millimeter Wave Communication Systems with One-bit Quantization",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Proc. IEEE Int. Conf. on Acoustics, Speech, and Signal Processing,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Apr. 15-20, 2018.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Brian L. Evans, "User Scheduling for Millimeter Wave MIMO Communications with Low-Resolution ADCs",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Proc. IEEE Int. Conf. on Communications,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May 20-24, 2018, Kansas City, MO, USA.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Junmo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 Brian L. Evans, and Alan Gatherer, "ADC Bit Optimization for Spectrum- and Energy-Efficient Millimeter Wave Communications”,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Global Communications Conf.,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Dec. 4-8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2017, Singapore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Brian L. Evans, and Alan Gatherer, "ADC Bit Allocation under a Power Constraint for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MmWave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Massive MIMO Communication Receivers",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Proc. IEEE Int. Conf. on Acoustics, Speech and Signal Processing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Mar. 5-9, 2017, New Orleans, LA, USA.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Brian L. Evans, and Alan Gatherer, "Space-­Time Fronthaul Compression of Complex Baseband Uplink LTE Signals'',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Proc. IEEE Int. Conf.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 23-27, 2016, Kuala Lumpur, Malaysia.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9657-318E-9F43-B154-CA6C299655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C932E-D7B7-F14F-9A99-AB35FF023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21D5B-6A46-3D42-BFE5-7CA900A73CA2}"/>
              </a:ext>
            </a:extLst>
          </p:cNvPr>
          <p:cNvSpPr txBox="1"/>
          <p:nvPr/>
        </p:nvSpPr>
        <p:spPr>
          <a:xfrm>
            <a:off x="5391320" y="6613649"/>
            <a:ext cx="1221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284960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OFTWARE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ELEASES</a:t>
            </a:r>
            <a:endParaRPr lang="en-US" sz="20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552" y="1242105"/>
            <a:ext cx="11210047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 "Two-Stage Analog Beamforming", MATLAB code to accompany a paper entitled "Two-Stage Analog Combining in Hybrid Beamforming Systems with Low-Resolution ADCs" in the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IEEE Transactions on Signal Processing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67, no. 9, May 1, 2019, pp. 2410-2425, DOI 10.1109/TSP.2019.2904931. Version 1.0 (July 27, 2019)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 "Antenna Selection for Large-Scale MIMO Systems with Low-Resolution ADCs", MATLAB code to accompany a paper of the same title in the 2018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IEEE International Conference on Acoustics, Speech and Signal Processing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Version 1.0 (October 27, 2017).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 "User Scheduling Algorithms for Millimeter Wave MIMO Systems", MATLAB code to accompany a paper of the same title in the 2018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Conference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Version 1.0 (October 13, 2017).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 "Resolution-Adaptive Hybrid MIMO Architectures for Millimeter Wave Communications", MATLAB code to accompany a paper of the same title in the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Signal Processing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65, no. 23, pp. 6201-6216, Dec. 2017, DOI 10.1109/TSP.2017.2745440. Software release is version 1.0 (Nov. 15, 2018).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Jinseok Choi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Brian L. Evans, "Space-Time Baseband LTE Compression Software", copyright © 2016 by The University of Texas. This MATLAB release implements algorithms to compress uplink baseband cellular LTE signals received by an antenna array. Software release accompanies the paper "Space-Time Fronthaul Compression of Complex Baseband Uplink LTE Signals" in the 2016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Conference on Communications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Version 1.0 (April 4, 2016).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9657-318E-9F43-B154-CA6C299655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C932E-D7B7-F14F-9A99-AB35FF023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21D5B-6A46-3D42-BFE5-7CA900A73CA2}"/>
              </a:ext>
            </a:extLst>
          </p:cNvPr>
          <p:cNvSpPr txBox="1"/>
          <p:nvPr/>
        </p:nvSpPr>
        <p:spPr>
          <a:xfrm>
            <a:off x="5304502" y="6613649"/>
            <a:ext cx="15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SOFTWARE RELEASE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CB172-CE31-3143-AD6E-71EFEE306414}"/>
              </a:ext>
            </a:extLst>
          </p:cNvPr>
          <p:cNvSpPr txBox="1"/>
          <p:nvPr/>
        </p:nvSpPr>
        <p:spPr>
          <a:xfrm>
            <a:off x="575552" y="753030"/>
            <a:ext cx="739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Available at </a:t>
            </a:r>
            <a:r>
              <a:rPr lang="en-US" dirty="0">
                <a:hlinkClick r:id="rId2"/>
              </a:rPr>
              <a:t>http://users.ece.utexas.edu/~bevans/projects/mimo/software.html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9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400" y="907188"/>
            <a:ext cx="1154597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[Akdeniz&amp;Rappaport14] M. R. Akdeniz, Y. Liu, M. K.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Samimi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S. Sun, 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S. Rappaport, E.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Erkip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"Millimeter wave channel modeling and cellular capacity evaluation."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Journal on Sel. Areas in Comm.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32.6 (2014): 1164-1179.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[Andrews14] J. G. Andrews, S. Buzzi, W. Choi, S. V.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Hanly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Lozano, A. C. K. Soong, J. C. Zhang,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"What will 5G be?." IEEE Journal on Sel. Areas in Comm.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32.6 (2014): 1065-1082.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Fletcher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K. Fletcher, 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Rangan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K. Goyal, and K.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Ramchandran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“Robust predictive quantization: Analysis and design via convex optimization,”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Journal of Sel. Topics in Signal Process.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1, no. 4, pp. 618–632, Dec. 2007.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[Gersho&amp;Gray12]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Gersho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Allen, and Robert M. Gray. ”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quantization and signal compression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159. Springer Science &amp; Business Media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[Lee&amp;Sung16]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Gilwon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Youngchul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Sung,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Marios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Kountouris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"On the performance of random beamforming in sparse millimeter wave channels."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Journal of Sel. Topics in Signal Processing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10.3 (2016): 560-575.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Lin&amp;Tsai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Lin, Pu-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Hsuan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Shang-Ho Tsai. "Performance analysis and algorithm designs for transmit antenna selection in linearly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precoded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multiuser MIMO systems."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Trans. on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Veh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Tech.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61.4 (2012): 1698-1708.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Méndez-Rial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16]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Méndez-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González-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Prelcic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R. W. Heath, “Hybrid MIMO architectures for millimeter wave Communications: Phase shifters or switches?”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Access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4, pp. 247–267, Jan. 2016.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[Mo&amp;Heath17] J. Mo, 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Alkhateeb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Abu-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R. W. Heath, "Hybrid Architectures With Few-Bit ADC Receivers: Achievable Rates and Energy-Rate Tradeoffs," in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Wireless Communications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16, no. 4, pp. 2274-2287, April 2017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[Nemhauser78] G. L.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Nemhauser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A. Wolsey, and M. L. Fisher, “An analysis of approximations for maximizing submodular set functions–I,”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Math. Programming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14, no. 1, pp. 265–294, 1978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[Pi&amp;Khan11] Pi,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Zhouyue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Farooq Khan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 introduction to millimeter-wave mobile broadband systems."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IEEE Comm. Mag.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49.6 (2011).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[Yoo&amp;Goldsmith06]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Taesang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Andrea Goldsmith. "On the optimality of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multiantenna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broadcast scheduling using zero-forcing beamforming." 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Journal on Sel. Areas in Comm.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24.3 (2006): 528-541.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0E9E4-4AEF-A342-87A3-D4B6C9311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2BF8E-29FA-FC49-B6D1-21B031FF5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5A37C-9323-9041-A8D8-E4877D067574}"/>
              </a:ext>
            </a:extLst>
          </p:cNvPr>
          <p:cNvSpPr txBox="1"/>
          <p:nvPr/>
        </p:nvSpPr>
        <p:spPr>
          <a:xfrm>
            <a:off x="5391320" y="6613649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659868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3CAC-2FFE-2445-BEA2-57A473C0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O</a:t>
            </a:r>
            <a:r>
              <a:rPr lang="en-US" sz="2400" dirty="0">
                <a:latin typeface="Gill Sans MT" panose="020B0502020104020203" pitchFamily="34" charset="77"/>
              </a:rPr>
              <a:t>UTLINE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9E6369-00F5-B64F-93A5-AE8B48422F56}"/>
              </a:ext>
            </a:extLst>
          </p:cNvPr>
          <p:cNvGraphicFramePr>
            <a:graphicFrameLocks noGrp="1"/>
          </p:cNvGraphicFramePr>
          <p:nvPr/>
        </p:nvGraphicFramePr>
        <p:xfrm>
          <a:off x="729757" y="2758608"/>
          <a:ext cx="10437948" cy="182714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6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1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42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/>
                        <a:t>User scheduling in low-resolution ADC systems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7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Resolution-adaptive ADC receiver architecture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Base station antenna selection in low-resolution ADC systems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Two-stage analog combining receiver architecture in low-resolution ADC systems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6A5A87F-A6A8-B441-B365-F38F50953125}"/>
              </a:ext>
            </a:extLst>
          </p:cNvPr>
          <p:cNvSpPr/>
          <p:nvPr/>
        </p:nvSpPr>
        <p:spPr>
          <a:xfrm>
            <a:off x="546174" y="4982950"/>
            <a:ext cx="2807705" cy="335612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7D7E621-9633-7643-899A-F0FF58720C6D}"/>
              </a:ext>
            </a:extLst>
          </p:cNvPr>
          <p:cNvGraphicFramePr>
            <a:graphicFrameLocks noGrp="1"/>
          </p:cNvGraphicFramePr>
          <p:nvPr/>
        </p:nvGraphicFramePr>
        <p:xfrm>
          <a:off x="743493" y="1241994"/>
          <a:ext cx="7921005" cy="7924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92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8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latin typeface="+mn-lt"/>
                          <a:ea typeface="Gill Sans MT" charset="0"/>
                          <a:cs typeface="Gill Sans MT" charset="0"/>
                        </a:rPr>
                        <a:t>Millimeter wave communications with a large number of antennas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  <a:ea typeface="Gill Sans MT" charset="0"/>
                          <a:cs typeface="Gill Sans MT" charset="0"/>
                        </a:rPr>
                        <a:t>Motivation of my PhD dissertation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96142D5-D818-AD4F-9830-ACB2DD05C45D}"/>
              </a:ext>
            </a:extLst>
          </p:cNvPr>
          <p:cNvSpPr txBox="1"/>
          <p:nvPr/>
        </p:nvSpPr>
        <p:spPr>
          <a:xfrm>
            <a:off x="5683868" y="6613649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OUTLINE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C5C6FA-A0D2-4F48-8F9A-FB02FE82F41A}"/>
              </a:ext>
            </a:extLst>
          </p:cNvPr>
          <p:cNvGrpSpPr/>
          <p:nvPr/>
        </p:nvGrpSpPr>
        <p:grpSpPr>
          <a:xfrm>
            <a:off x="499739" y="2399458"/>
            <a:ext cx="1622702" cy="406265"/>
            <a:chOff x="476589" y="2318433"/>
            <a:chExt cx="1622702" cy="40626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BFA1418-CD8D-F74D-A435-13034C1CD746}"/>
                </a:ext>
              </a:extLst>
            </p:cNvPr>
            <p:cNvSpPr/>
            <p:nvPr/>
          </p:nvSpPr>
          <p:spPr>
            <a:xfrm>
              <a:off x="476589" y="2335617"/>
              <a:ext cx="1622702" cy="33561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34FFB2-55CA-2A4C-913A-2B075AD7D320}"/>
                </a:ext>
              </a:extLst>
            </p:cNvPr>
            <p:cNvSpPr txBox="1"/>
            <p:nvPr/>
          </p:nvSpPr>
          <p:spPr>
            <a:xfrm>
              <a:off x="515332" y="2318433"/>
              <a:ext cx="1499128" cy="4062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charset="0"/>
                  <a:ea typeface="Gill Sans MT" charset="0"/>
                  <a:cs typeface="Gill Sans MT" charset="0"/>
                </a:rPr>
                <a:t>Contributions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A6F717D-E9B9-3C4F-BF4D-6D08177E9FEE}"/>
              </a:ext>
            </a:extLst>
          </p:cNvPr>
          <p:cNvGraphicFramePr>
            <a:graphicFrameLocks noGrp="1"/>
          </p:cNvGraphicFramePr>
          <p:nvPr/>
        </p:nvGraphicFramePr>
        <p:xfrm>
          <a:off x="729757" y="5327158"/>
          <a:ext cx="3590451" cy="7924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90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8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Future work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7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Summary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676ED05-0D83-B64D-B7E8-B41248A7FD64}"/>
              </a:ext>
            </a:extLst>
          </p:cNvPr>
          <p:cNvGrpSpPr/>
          <p:nvPr/>
        </p:nvGrpSpPr>
        <p:grpSpPr>
          <a:xfrm>
            <a:off x="509963" y="869592"/>
            <a:ext cx="1422844" cy="373979"/>
            <a:chOff x="509963" y="869592"/>
            <a:chExt cx="1422844" cy="37397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C182FC9-41A5-BA4A-84BB-23C5C8B15440}"/>
                </a:ext>
              </a:extLst>
            </p:cNvPr>
            <p:cNvSpPr/>
            <p:nvPr/>
          </p:nvSpPr>
          <p:spPr>
            <a:xfrm>
              <a:off x="509963" y="874398"/>
              <a:ext cx="1422844" cy="36917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061879-81AE-B940-9E55-BFE81B3FCB50}"/>
                </a:ext>
              </a:extLst>
            </p:cNvPr>
            <p:cNvSpPr txBox="1"/>
            <p:nvPr/>
          </p:nvSpPr>
          <p:spPr>
            <a:xfrm>
              <a:off x="570038" y="869592"/>
              <a:ext cx="12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charset="0"/>
                  <a:ea typeface="Gill Sans MT" charset="0"/>
                  <a:cs typeface="Gill Sans MT" charset="0"/>
                </a:rPr>
                <a:t>Background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19C88E1-EF1C-3245-8CFC-369FE6BB18E2}"/>
              </a:ext>
            </a:extLst>
          </p:cNvPr>
          <p:cNvSpPr txBox="1"/>
          <p:nvPr/>
        </p:nvSpPr>
        <p:spPr>
          <a:xfrm>
            <a:off x="529271" y="4954516"/>
            <a:ext cx="274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Conclusion &amp; Future work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A36FA-F647-5C47-BB53-01E349C229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ABCF7-84D8-6B43-9722-D68D1462F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0544-F620-3F49-B84A-43A8E609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sz="2400" dirty="0"/>
              <a:t>ILLIMETER </a:t>
            </a:r>
            <a:r>
              <a:rPr lang="en-US" dirty="0"/>
              <a:t>W</a:t>
            </a:r>
            <a:r>
              <a:rPr lang="en-US" sz="2400" dirty="0"/>
              <a:t>AVE </a:t>
            </a:r>
            <a:r>
              <a:rPr lang="en-US" dirty="0"/>
              <a:t>S</a:t>
            </a:r>
            <a:r>
              <a:rPr lang="en-US" sz="2400" dirty="0"/>
              <a:t>PECTRUM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69347-C5F1-2543-84D2-65C89DFBA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1B5E8-C8ED-004C-B00C-9D3EE9ED8E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E5D3C-C53E-AF46-B43C-A6095887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69" y="663245"/>
            <a:ext cx="6332150" cy="5531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C56DD-F40E-1D4B-A0D1-7E06EA0A8E5C}"/>
              </a:ext>
            </a:extLst>
          </p:cNvPr>
          <p:cNvSpPr/>
          <p:nvPr/>
        </p:nvSpPr>
        <p:spPr>
          <a:xfrm>
            <a:off x="286658" y="6256176"/>
            <a:ext cx="119053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[Pi&amp;Khan11] Pi,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Zhouyue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Farooq Khan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"An introduction to millimeter-wave mobile broadband systems."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IEEE Comm. Mag.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49.6 (2011).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B9B6BD84-4A6B-BE4F-AF70-391C05DF7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15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3DBB5-BF8B-424B-8F6F-16887123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P</a:t>
            </a:r>
            <a:r>
              <a:rPr lang="en-US" sz="2400" dirty="0"/>
              <a:t>OWER </a:t>
            </a:r>
            <a:r>
              <a:rPr lang="en-US" dirty="0"/>
              <a:t>C</a:t>
            </a:r>
            <a:r>
              <a:rPr lang="en-US" sz="2400" dirty="0"/>
              <a:t>ONSUMPTION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57B49-84C0-374B-A8FD-ECE916290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2099D-0BBA-F047-85E2-F43FE628A6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13B1F-5F76-104A-A53E-DDAB57C4D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986524"/>
            <a:ext cx="5486400" cy="407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30CB37-36DD-8746-BA52-802EAEBC184B}"/>
              </a:ext>
            </a:extLst>
          </p:cNvPr>
          <p:cNvSpPr/>
          <p:nvPr/>
        </p:nvSpPr>
        <p:spPr>
          <a:xfrm>
            <a:off x="217714" y="6245823"/>
            <a:ext cx="124859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Svensson</a:t>
            </a:r>
            <a:r>
              <a:rPr lang="en-US" sz="15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Christer, Stefan Andersson, and Peter Bogner. "On the power consumption of analog to digital converters." </a:t>
            </a:r>
            <a:r>
              <a:rPr lang="en-US" sz="15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NORCHIP</a:t>
            </a:r>
            <a:r>
              <a:rPr lang="en-US" sz="15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IEEE, 2006.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16FF2-2579-0E44-AB71-3DEB48ACE7EC}"/>
              </a:ext>
            </a:extLst>
          </p:cNvPr>
          <p:cNvSpPr txBox="1"/>
          <p:nvPr/>
        </p:nvSpPr>
        <p:spPr>
          <a:xfrm>
            <a:off x="6299202" y="1269552"/>
            <a:ext cx="1924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n: quantization bits</a:t>
            </a:r>
          </a:p>
          <a:p>
            <a:r>
              <a:rPr lang="en-US" dirty="0"/>
              <a:t>fs: sampling rate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BA70E0B7-9C75-1942-8913-D3D13207B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8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9174018" cy="549275"/>
          </a:xfrm>
        </p:spPr>
        <p:txBody>
          <a:bodyPr>
            <a:normAutofit/>
          </a:bodyPr>
          <a:lstStyle/>
          <a:p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L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OW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 P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OWER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 R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ECEIVER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RCHITECTURE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818062-1B13-1049-93A3-AEB27D0D7419}"/>
              </a:ext>
            </a:extLst>
          </p:cNvPr>
          <p:cNvSpPr/>
          <p:nvPr/>
        </p:nvSpPr>
        <p:spPr>
          <a:xfrm>
            <a:off x="2522357" y="3528138"/>
            <a:ext cx="291356" cy="26486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78C824-5372-4441-8D64-A55C485B5238}"/>
              </a:ext>
            </a:extLst>
          </p:cNvPr>
          <p:cNvGrpSpPr/>
          <p:nvPr/>
        </p:nvGrpSpPr>
        <p:grpSpPr>
          <a:xfrm>
            <a:off x="1008699" y="3894562"/>
            <a:ext cx="3216079" cy="2429966"/>
            <a:chOff x="395109" y="3830685"/>
            <a:chExt cx="3216079" cy="24299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828953-8B8D-D04C-98A8-6B9086E4A087}"/>
                </a:ext>
              </a:extLst>
            </p:cNvPr>
            <p:cNvGrpSpPr/>
            <p:nvPr/>
          </p:nvGrpSpPr>
          <p:grpSpPr>
            <a:xfrm>
              <a:off x="395109" y="3830685"/>
              <a:ext cx="3160413" cy="2429966"/>
              <a:chOff x="4268481" y="1836882"/>
              <a:chExt cx="3476454" cy="2672962"/>
            </a:xfrm>
          </p:grpSpPr>
          <p:sp>
            <p:nvSpPr>
              <p:cNvPr id="175" name="Rounded Rectangle 174"/>
              <p:cNvSpPr/>
              <p:nvPr/>
            </p:nvSpPr>
            <p:spPr>
              <a:xfrm>
                <a:off x="4268481" y="1836882"/>
                <a:ext cx="3476454" cy="2672962"/>
              </a:xfrm>
              <a:prstGeom prst="roundRect">
                <a:avLst>
                  <a:gd name="adj" fmla="val 2849"/>
                </a:avLst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4359063" y="1961711"/>
                <a:ext cx="3257551" cy="29894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Hybrid beamforming receiver</a:t>
                </a:r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6883057" y="2684603"/>
                <a:ext cx="589168" cy="152199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6739843" y="3095685"/>
                <a:ext cx="892846" cy="37240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Baseband</a:t>
                </a:r>
              </a:p>
              <a:p>
                <a:pPr algn="ctr"/>
                <a:r>
                  <a:rPr lang="en-US" sz="800" dirty="0"/>
                  <a:t>Combiner</a:t>
                </a:r>
              </a:p>
            </p:txBody>
          </p:sp>
          <p:sp>
            <p:nvSpPr>
              <p:cNvPr id="243" name="Triangle 242"/>
              <p:cNvSpPr/>
              <p:nvPr/>
            </p:nvSpPr>
            <p:spPr>
              <a:xfrm rot="10800000">
                <a:off x="4471680" y="2413710"/>
                <a:ext cx="163684" cy="136734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244" name="Triangle 243"/>
              <p:cNvSpPr/>
              <p:nvPr/>
            </p:nvSpPr>
            <p:spPr>
              <a:xfrm rot="10800000">
                <a:off x="4486787" y="3937224"/>
                <a:ext cx="148803" cy="136734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pic>
            <p:nvPicPr>
              <p:cNvPr id="245" name="Picture 2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9721" y="3567245"/>
                <a:ext cx="202322" cy="137991"/>
              </a:xfrm>
              <a:prstGeom prst="rect">
                <a:avLst/>
              </a:prstGeom>
            </p:spPr>
          </p:pic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4408" y="3484628"/>
                <a:ext cx="429210" cy="151790"/>
              </a:xfrm>
              <a:prstGeom prst="rect">
                <a:avLst/>
              </a:prstGeom>
            </p:spPr>
          </p:pic>
          <p:sp>
            <p:nvSpPr>
              <p:cNvPr id="247" name="Triangle 246"/>
              <p:cNvSpPr/>
              <p:nvPr/>
            </p:nvSpPr>
            <p:spPr>
              <a:xfrm rot="10800000">
                <a:off x="4475216" y="2686235"/>
                <a:ext cx="163684" cy="136734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cxnSp>
            <p:nvCxnSpPr>
              <p:cNvPr id="253" name="Elbow Connector 252"/>
              <p:cNvCxnSpPr/>
              <p:nvPr/>
            </p:nvCxnSpPr>
            <p:spPr>
              <a:xfrm rot="16200000" flipH="1">
                <a:off x="4594538" y="2509426"/>
                <a:ext cx="77396" cy="159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Elbow Connector 253"/>
              <p:cNvCxnSpPr/>
              <p:nvPr/>
            </p:nvCxnSpPr>
            <p:spPr>
              <a:xfrm rot="16200000" flipH="1">
                <a:off x="4596867" y="2783156"/>
                <a:ext cx="76270" cy="155895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Rectangle 254"/>
              <p:cNvSpPr/>
              <p:nvPr/>
            </p:nvSpPr>
            <p:spPr>
              <a:xfrm rot="5400000">
                <a:off x="4307423" y="3151886"/>
                <a:ext cx="626243" cy="253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257" name="Elbow Connector 256"/>
              <p:cNvCxnSpPr/>
              <p:nvPr/>
            </p:nvCxnSpPr>
            <p:spPr>
              <a:xfrm rot="16200000" flipH="1">
                <a:off x="4596914" y="4038233"/>
                <a:ext cx="80311" cy="151762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Rounded Rectangle 247"/>
              <p:cNvSpPr/>
              <p:nvPr/>
            </p:nvSpPr>
            <p:spPr>
              <a:xfrm>
                <a:off x="5589111" y="2821392"/>
                <a:ext cx="549424" cy="298407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249" name="Rounded Rectangle 248"/>
              <p:cNvSpPr/>
              <p:nvPr/>
            </p:nvSpPr>
            <p:spPr>
              <a:xfrm>
                <a:off x="5592522" y="3749707"/>
                <a:ext cx="549424" cy="298407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250" name="Rounded Rectangle 249"/>
              <p:cNvSpPr/>
              <p:nvPr/>
            </p:nvSpPr>
            <p:spPr>
              <a:xfrm>
                <a:off x="5589204" y="3148721"/>
                <a:ext cx="549424" cy="298407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cxnSp>
            <p:nvCxnSpPr>
              <p:cNvPr id="251" name="Straight Arrow Connector 250"/>
              <p:cNvCxnSpPr/>
              <p:nvPr/>
            </p:nvCxnSpPr>
            <p:spPr>
              <a:xfrm>
                <a:off x="5433626" y="3912131"/>
                <a:ext cx="182341" cy="17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2" name="Picture 25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2905" y="3564333"/>
                <a:ext cx="233553" cy="127922"/>
              </a:xfrm>
              <a:prstGeom prst="rect">
                <a:avLst/>
              </a:prstGeom>
            </p:spPr>
          </p:pic>
          <p:sp>
            <p:nvSpPr>
              <p:cNvPr id="256" name="Rectangle 255"/>
              <p:cNvSpPr/>
              <p:nvPr/>
            </p:nvSpPr>
            <p:spPr>
              <a:xfrm rot="5400000">
                <a:off x="5613364" y="3477355"/>
                <a:ext cx="584833" cy="253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258" name="Straight Arrow Connector 257"/>
              <p:cNvCxnSpPr/>
              <p:nvPr/>
            </p:nvCxnSpPr>
            <p:spPr>
              <a:xfrm>
                <a:off x="5438927" y="3300320"/>
                <a:ext cx="165763" cy="17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>
                <a:off x="5445349" y="2989243"/>
                <a:ext cx="182341" cy="17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" name="Rounded Rectangle 327"/>
              <p:cNvSpPr/>
              <p:nvPr/>
            </p:nvSpPr>
            <p:spPr>
              <a:xfrm>
                <a:off x="4729733" y="2491516"/>
                <a:ext cx="724446" cy="184249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5" name="TextBox 334"/>
              <p:cNvSpPr txBox="1"/>
              <p:nvPr/>
            </p:nvSpPr>
            <p:spPr>
              <a:xfrm>
                <a:off x="4652475" y="2954653"/>
                <a:ext cx="892846" cy="44012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FF0000"/>
                    </a:solidFill>
                  </a:rPr>
                  <a:t>Analog </a:t>
                </a:r>
              </a:p>
              <a:p>
                <a:pPr algn="ctr"/>
                <a:r>
                  <a:rPr lang="en-US" sz="1000" dirty="0">
                    <a:solidFill>
                      <a:srgbClr val="FF0000"/>
                    </a:solidFill>
                  </a:rPr>
                  <a:t>Combiner</a:t>
                </a:r>
              </a:p>
            </p:txBody>
          </p:sp>
          <p:pic>
            <p:nvPicPr>
              <p:cNvPr id="336" name="Picture 3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2832" y="3440391"/>
                <a:ext cx="395970" cy="154348"/>
              </a:xfrm>
              <a:prstGeom prst="rect">
                <a:avLst/>
              </a:prstGeom>
              <a:noFill/>
            </p:spPr>
          </p:pic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97FE5573-68EE-424B-9D14-6342D7F78C53}"/>
                  </a:ext>
                </a:extLst>
              </p:cNvPr>
              <p:cNvCxnSpPr/>
              <p:nvPr/>
            </p:nvCxnSpPr>
            <p:spPr>
              <a:xfrm>
                <a:off x="6155783" y="3000187"/>
                <a:ext cx="164150" cy="7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4E658595-A6D7-F94E-AFB5-9DF300F5C54A}"/>
                  </a:ext>
                </a:extLst>
              </p:cNvPr>
              <p:cNvCxnSpPr/>
              <p:nvPr/>
            </p:nvCxnSpPr>
            <p:spPr>
              <a:xfrm>
                <a:off x="6672933" y="3039683"/>
                <a:ext cx="238759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Pentagon 303">
                <a:extLst>
                  <a:ext uri="{FF2B5EF4-FFF2-40B4-BE49-F238E27FC236}">
                    <a16:creationId xmlns:a16="http://schemas.microsoft.com/office/drawing/2014/main" id="{5D177807-FA64-4F41-8A0D-3A643AF08185}"/>
                  </a:ext>
                </a:extLst>
              </p:cNvPr>
              <p:cNvSpPr/>
              <p:nvPr/>
            </p:nvSpPr>
            <p:spPr>
              <a:xfrm flipH="1">
                <a:off x="6336224" y="2938232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A</a:t>
                </a:r>
              </a:p>
            </p:txBody>
          </p:sp>
          <p:sp>
            <p:nvSpPr>
              <p:cNvPr id="305" name="Pentagon 304">
                <a:extLst>
                  <a:ext uri="{FF2B5EF4-FFF2-40B4-BE49-F238E27FC236}">
                    <a16:creationId xmlns:a16="http://schemas.microsoft.com/office/drawing/2014/main" id="{3BAF65B0-CE3A-9743-BC4B-F727C01E9AC7}"/>
                  </a:ext>
                </a:extLst>
              </p:cNvPr>
              <p:cNvSpPr/>
              <p:nvPr/>
            </p:nvSpPr>
            <p:spPr>
              <a:xfrm flipH="1">
                <a:off x="6318313" y="2898820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AB9C17C2-19BC-1048-AC8B-D9EBE22562FF}"/>
                  </a:ext>
                </a:extLst>
              </p:cNvPr>
              <p:cNvSpPr txBox="1"/>
              <p:nvPr/>
            </p:nvSpPr>
            <p:spPr>
              <a:xfrm>
                <a:off x="6349610" y="2914966"/>
                <a:ext cx="444877" cy="20313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567B3FE4-A153-2E46-BF7E-DBF896C93783}"/>
                  </a:ext>
                </a:extLst>
              </p:cNvPr>
              <p:cNvCxnSpPr/>
              <p:nvPr/>
            </p:nvCxnSpPr>
            <p:spPr>
              <a:xfrm>
                <a:off x="6154889" y="3003606"/>
                <a:ext cx="183851" cy="32648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>
                <a:extLst>
                  <a:ext uri="{FF2B5EF4-FFF2-40B4-BE49-F238E27FC236}">
                    <a16:creationId xmlns:a16="http://schemas.microsoft.com/office/drawing/2014/main" id="{79562E03-9454-254E-B2C9-1B1F5F009424}"/>
                  </a:ext>
                </a:extLst>
              </p:cNvPr>
              <p:cNvCxnSpPr/>
              <p:nvPr/>
            </p:nvCxnSpPr>
            <p:spPr>
              <a:xfrm flipV="1">
                <a:off x="6712410" y="2999185"/>
                <a:ext cx="182780" cy="98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>
                <a:extLst>
                  <a:ext uri="{FF2B5EF4-FFF2-40B4-BE49-F238E27FC236}">
                    <a16:creationId xmlns:a16="http://schemas.microsoft.com/office/drawing/2014/main" id="{CEF71057-F456-C14C-A076-FDAA5CFCBF77}"/>
                  </a:ext>
                </a:extLst>
              </p:cNvPr>
              <p:cNvCxnSpPr/>
              <p:nvPr/>
            </p:nvCxnSpPr>
            <p:spPr>
              <a:xfrm>
                <a:off x="6148753" y="3290878"/>
                <a:ext cx="164150" cy="7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Arrow Connector 310">
                <a:extLst>
                  <a:ext uri="{FF2B5EF4-FFF2-40B4-BE49-F238E27FC236}">
                    <a16:creationId xmlns:a16="http://schemas.microsoft.com/office/drawing/2014/main" id="{EBA85FFF-2B7B-E04F-80C6-FFDAFD2B76E0}"/>
                  </a:ext>
                </a:extLst>
              </p:cNvPr>
              <p:cNvCxnSpPr/>
              <p:nvPr/>
            </p:nvCxnSpPr>
            <p:spPr>
              <a:xfrm>
                <a:off x="6665903" y="3330374"/>
                <a:ext cx="238759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Pentagon 311">
                <a:extLst>
                  <a:ext uri="{FF2B5EF4-FFF2-40B4-BE49-F238E27FC236}">
                    <a16:creationId xmlns:a16="http://schemas.microsoft.com/office/drawing/2014/main" id="{118DA7CC-4956-DF48-9ED9-DA9E2F292C18}"/>
                  </a:ext>
                </a:extLst>
              </p:cNvPr>
              <p:cNvSpPr/>
              <p:nvPr/>
            </p:nvSpPr>
            <p:spPr>
              <a:xfrm flipH="1">
                <a:off x="6329194" y="3228923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A</a:t>
                </a:r>
              </a:p>
            </p:txBody>
          </p:sp>
          <p:sp>
            <p:nvSpPr>
              <p:cNvPr id="313" name="Pentagon 312">
                <a:extLst>
                  <a:ext uri="{FF2B5EF4-FFF2-40B4-BE49-F238E27FC236}">
                    <a16:creationId xmlns:a16="http://schemas.microsoft.com/office/drawing/2014/main" id="{4162F322-4ECA-6E4B-87F0-BC6F4757D2D1}"/>
                  </a:ext>
                </a:extLst>
              </p:cNvPr>
              <p:cNvSpPr/>
              <p:nvPr/>
            </p:nvSpPr>
            <p:spPr>
              <a:xfrm flipH="1">
                <a:off x="6311283" y="3189511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0E8DFDF0-5C15-7142-A983-70B78B06CC56}"/>
                  </a:ext>
                </a:extLst>
              </p:cNvPr>
              <p:cNvSpPr txBox="1"/>
              <p:nvPr/>
            </p:nvSpPr>
            <p:spPr>
              <a:xfrm>
                <a:off x="6342580" y="3205657"/>
                <a:ext cx="444877" cy="20313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cxnSp>
            <p:nvCxnSpPr>
              <p:cNvPr id="315" name="Elbow Connector 314">
                <a:extLst>
                  <a:ext uri="{FF2B5EF4-FFF2-40B4-BE49-F238E27FC236}">
                    <a16:creationId xmlns:a16="http://schemas.microsoft.com/office/drawing/2014/main" id="{62CB82B7-9EC2-D543-BB3F-27E4AA4A848A}"/>
                  </a:ext>
                </a:extLst>
              </p:cNvPr>
              <p:cNvCxnSpPr/>
              <p:nvPr/>
            </p:nvCxnSpPr>
            <p:spPr>
              <a:xfrm>
                <a:off x="6147859" y="3294297"/>
                <a:ext cx="183851" cy="32648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Arrow Connector 315">
                <a:extLst>
                  <a:ext uri="{FF2B5EF4-FFF2-40B4-BE49-F238E27FC236}">
                    <a16:creationId xmlns:a16="http://schemas.microsoft.com/office/drawing/2014/main" id="{7516141F-2A8B-194A-A86F-0ACA1295720E}"/>
                  </a:ext>
                </a:extLst>
              </p:cNvPr>
              <p:cNvCxnSpPr/>
              <p:nvPr/>
            </p:nvCxnSpPr>
            <p:spPr>
              <a:xfrm flipV="1">
                <a:off x="6696241" y="3289876"/>
                <a:ext cx="201058" cy="98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Arrow Connector 317">
                <a:extLst>
                  <a:ext uri="{FF2B5EF4-FFF2-40B4-BE49-F238E27FC236}">
                    <a16:creationId xmlns:a16="http://schemas.microsoft.com/office/drawing/2014/main" id="{22EFCABF-D73B-2F46-BC0F-5F165110EC37}"/>
                  </a:ext>
                </a:extLst>
              </p:cNvPr>
              <p:cNvCxnSpPr/>
              <p:nvPr/>
            </p:nvCxnSpPr>
            <p:spPr>
              <a:xfrm>
                <a:off x="6148753" y="3878236"/>
                <a:ext cx="164150" cy="76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F1BC9303-CA04-C24F-8889-A07C7B5691F8}"/>
                  </a:ext>
                </a:extLst>
              </p:cNvPr>
              <p:cNvCxnSpPr/>
              <p:nvPr/>
            </p:nvCxnSpPr>
            <p:spPr>
              <a:xfrm>
                <a:off x="6665903" y="3917732"/>
                <a:ext cx="238759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Pentagon 319">
                <a:extLst>
                  <a:ext uri="{FF2B5EF4-FFF2-40B4-BE49-F238E27FC236}">
                    <a16:creationId xmlns:a16="http://schemas.microsoft.com/office/drawing/2014/main" id="{0BB4104D-80FF-4441-BC6B-AFD34B3723DD}"/>
                  </a:ext>
                </a:extLst>
              </p:cNvPr>
              <p:cNvSpPr/>
              <p:nvPr/>
            </p:nvSpPr>
            <p:spPr>
              <a:xfrm flipH="1">
                <a:off x="6329194" y="3816281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A</a:t>
                </a:r>
              </a:p>
            </p:txBody>
          </p:sp>
          <p:sp>
            <p:nvSpPr>
              <p:cNvPr id="321" name="Pentagon 320">
                <a:extLst>
                  <a:ext uri="{FF2B5EF4-FFF2-40B4-BE49-F238E27FC236}">
                    <a16:creationId xmlns:a16="http://schemas.microsoft.com/office/drawing/2014/main" id="{3C43F808-EAC8-3442-AF7A-50309CDFEDE7}"/>
                  </a:ext>
                </a:extLst>
              </p:cNvPr>
              <p:cNvSpPr/>
              <p:nvPr/>
            </p:nvSpPr>
            <p:spPr>
              <a:xfrm flipH="1">
                <a:off x="6311283" y="3776869"/>
                <a:ext cx="375313" cy="202901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5C0A8D12-5333-964C-AD33-63DAA8AC378C}"/>
                  </a:ext>
                </a:extLst>
              </p:cNvPr>
              <p:cNvSpPr txBox="1"/>
              <p:nvPr/>
            </p:nvSpPr>
            <p:spPr>
              <a:xfrm>
                <a:off x="6342580" y="3793015"/>
                <a:ext cx="444877" cy="20313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AFCC467D-CEC9-5C41-86DE-207DDAA52240}"/>
                  </a:ext>
                </a:extLst>
              </p:cNvPr>
              <p:cNvCxnSpPr/>
              <p:nvPr/>
            </p:nvCxnSpPr>
            <p:spPr>
              <a:xfrm>
                <a:off x="6147859" y="3881655"/>
                <a:ext cx="183851" cy="32648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>
                <a:extLst>
                  <a:ext uri="{FF2B5EF4-FFF2-40B4-BE49-F238E27FC236}">
                    <a16:creationId xmlns:a16="http://schemas.microsoft.com/office/drawing/2014/main" id="{5EF29852-E304-1347-9228-34A34F58CB33}"/>
                  </a:ext>
                </a:extLst>
              </p:cNvPr>
              <p:cNvCxnSpPr/>
              <p:nvPr/>
            </p:nvCxnSpPr>
            <p:spPr>
              <a:xfrm flipV="1">
                <a:off x="6707964" y="3877234"/>
                <a:ext cx="201058" cy="983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A471E82C-BDF6-034F-B2FD-58C99060716D}"/>
                  </a:ext>
                </a:extLst>
              </p:cNvPr>
              <p:cNvSpPr/>
              <p:nvPr/>
            </p:nvSpPr>
            <p:spPr>
              <a:xfrm rot="5400000">
                <a:off x="6381413" y="3479292"/>
                <a:ext cx="427732" cy="24622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</p:grp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4A58778-F97C-0442-9B95-4D0526251C9B}"/>
                </a:ext>
              </a:extLst>
            </p:cNvPr>
            <p:cNvSpPr/>
            <p:nvPr/>
          </p:nvSpPr>
          <p:spPr>
            <a:xfrm rot="5400000">
              <a:off x="3112867" y="5280444"/>
              <a:ext cx="6888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cxnSp>
          <p:nvCxnSpPr>
            <p:cNvPr id="401" name="Straight Arrow Connector 400">
              <a:extLst>
                <a:ext uri="{FF2B5EF4-FFF2-40B4-BE49-F238E27FC236}">
                  <a16:creationId xmlns:a16="http://schemas.microsoft.com/office/drawing/2014/main" id="{C3D95FEE-D9E3-0742-8473-B9585BCC57D1}"/>
                </a:ext>
              </a:extLst>
            </p:cNvPr>
            <p:cNvCxnSpPr/>
            <p:nvPr/>
          </p:nvCxnSpPr>
          <p:spPr>
            <a:xfrm>
              <a:off x="3315439" y="4853865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Arrow Connector 401">
              <a:extLst>
                <a:ext uri="{FF2B5EF4-FFF2-40B4-BE49-F238E27FC236}">
                  <a16:creationId xmlns:a16="http://schemas.microsoft.com/office/drawing/2014/main" id="{D9C0DDA3-491A-8740-A8B1-98E6F47DC804}"/>
                </a:ext>
              </a:extLst>
            </p:cNvPr>
            <p:cNvCxnSpPr/>
            <p:nvPr/>
          </p:nvCxnSpPr>
          <p:spPr>
            <a:xfrm>
              <a:off x="3315654" y="5177356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024B4327-DC9B-F549-8A5F-81674C10553F}"/>
                </a:ext>
              </a:extLst>
            </p:cNvPr>
            <p:cNvCxnSpPr/>
            <p:nvPr/>
          </p:nvCxnSpPr>
          <p:spPr>
            <a:xfrm>
              <a:off x="3316363" y="5729653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9" name="TextBox 508">
            <a:extLst>
              <a:ext uri="{FF2B5EF4-FFF2-40B4-BE49-F238E27FC236}">
                <a16:creationId xmlns:a16="http://schemas.microsoft.com/office/drawing/2014/main" id="{20A597E5-DE14-5642-99C4-57CC59D627E2}"/>
              </a:ext>
            </a:extLst>
          </p:cNvPr>
          <p:cNvSpPr txBox="1"/>
          <p:nvPr/>
        </p:nvSpPr>
        <p:spPr>
          <a:xfrm>
            <a:off x="5471214" y="6613649"/>
            <a:ext cx="1249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BACKGROUND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524218-BDFD-8B4B-AD3C-98CC52AE2260}"/>
              </a:ext>
            </a:extLst>
          </p:cNvPr>
          <p:cNvGrpSpPr/>
          <p:nvPr/>
        </p:nvGrpSpPr>
        <p:grpSpPr>
          <a:xfrm>
            <a:off x="1017167" y="839974"/>
            <a:ext cx="3184499" cy="2600960"/>
            <a:chOff x="1017167" y="786186"/>
            <a:chExt cx="3184499" cy="2600960"/>
          </a:xfrm>
        </p:grpSpPr>
        <p:sp>
          <p:nvSpPr>
            <p:cNvPr id="171" name="Rounded Rectangle 170"/>
            <p:cNvSpPr/>
            <p:nvPr/>
          </p:nvSpPr>
          <p:spPr>
            <a:xfrm>
              <a:off x="1017167" y="786186"/>
              <a:ext cx="3168222" cy="2600960"/>
            </a:xfrm>
            <a:prstGeom prst="roundRect">
              <a:avLst>
                <a:gd name="adj" fmla="val 4564"/>
              </a:avLst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>
              <a:off x="1142490" y="876323"/>
              <a:ext cx="2961410" cy="27327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Low-resolution ADC receiver</a:t>
              </a:r>
            </a:p>
          </p:txBody>
        </p:sp>
        <p:sp>
          <p:nvSpPr>
            <p:cNvPr id="371" name="Rectangle 370"/>
            <p:cNvSpPr/>
            <p:nvPr/>
          </p:nvSpPr>
          <p:spPr>
            <a:xfrm rot="5400000">
              <a:off x="3643755" y="2250356"/>
              <a:ext cx="6888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185" name="Rounded Rectangle 184"/>
            <p:cNvSpPr/>
            <p:nvPr/>
          </p:nvSpPr>
          <p:spPr>
            <a:xfrm>
              <a:off x="3094017" y="1351721"/>
              <a:ext cx="747337" cy="17762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2060"/>
                </a:solidFill>
              </a:endParaRPr>
            </a:p>
          </p:txBody>
        </p:sp>
        <p:cxnSp>
          <p:nvCxnSpPr>
            <p:cNvPr id="187" name="Straight Arrow Connector 186"/>
            <p:cNvCxnSpPr/>
            <p:nvPr/>
          </p:nvCxnSpPr>
          <p:spPr>
            <a:xfrm>
              <a:off x="3846327" y="1823777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>
              <a:off x="3846542" y="2147268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>
              <a:off x="3847251" y="2699565"/>
              <a:ext cx="15252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3091801" y="1947527"/>
              <a:ext cx="752797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Baseband</a:t>
              </a:r>
            </a:p>
            <a:p>
              <a:pPr algn="ctr"/>
              <a:r>
                <a:rPr lang="en-US" sz="900" dirty="0"/>
                <a:t>Combiner</a:t>
              </a:r>
            </a:p>
          </p:txBody>
        </p:sp>
        <p:sp>
          <p:nvSpPr>
            <p:cNvPr id="191" name="Triangle 190"/>
            <p:cNvSpPr/>
            <p:nvPr/>
          </p:nvSpPr>
          <p:spPr>
            <a:xfrm rot="10800000">
              <a:off x="1247821" y="1301699"/>
              <a:ext cx="138008" cy="126284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192" name="Straight Arrow Connector 191"/>
            <p:cNvCxnSpPr/>
            <p:nvPr/>
          </p:nvCxnSpPr>
          <p:spPr>
            <a:xfrm>
              <a:off x="2172895" y="1573245"/>
              <a:ext cx="261178" cy="7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riangle 192"/>
            <p:cNvSpPr/>
            <p:nvPr/>
          </p:nvSpPr>
          <p:spPr>
            <a:xfrm rot="10800000">
              <a:off x="1253817" y="2620838"/>
              <a:ext cx="125462" cy="126284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194" name="Straight Arrow Connector 193"/>
            <p:cNvCxnSpPr/>
            <p:nvPr/>
          </p:nvCxnSpPr>
          <p:spPr>
            <a:xfrm>
              <a:off x="2189015" y="2896785"/>
              <a:ext cx="244972" cy="15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>
              <a:off x="2776519" y="1614260"/>
              <a:ext cx="31396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 flipV="1">
              <a:off x="2183234" y="1886086"/>
              <a:ext cx="239003" cy="22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>
              <a:off x="2758355" y="1931060"/>
              <a:ext cx="35467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/>
            <p:nvPr/>
          </p:nvCxnSpPr>
          <p:spPr>
            <a:xfrm>
              <a:off x="2758264" y="2943771"/>
              <a:ext cx="341118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Pentagon 198"/>
            <p:cNvSpPr/>
            <p:nvPr/>
          </p:nvSpPr>
          <p:spPr>
            <a:xfrm flipH="1">
              <a:off x="2448119" y="1508907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</a:t>
              </a:r>
            </a:p>
          </p:txBody>
        </p:sp>
        <p:sp>
          <p:nvSpPr>
            <p:cNvPr id="200" name="Pentagon 199"/>
            <p:cNvSpPr/>
            <p:nvPr/>
          </p:nvSpPr>
          <p:spPr>
            <a:xfrm flipH="1">
              <a:off x="2432032" y="1467980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495535" y="1513670"/>
              <a:ext cx="399558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202" name="Pentagon 201"/>
            <p:cNvSpPr/>
            <p:nvPr/>
          </p:nvSpPr>
          <p:spPr>
            <a:xfrm flipH="1">
              <a:off x="2441680" y="1825707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</a:t>
              </a:r>
            </a:p>
          </p:txBody>
        </p:sp>
        <p:sp>
          <p:nvSpPr>
            <p:cNvPr id="203" name="Pentagon 202"/>
            <p:cNvSpPr/>
            <p:nvPr/>
          </p:nvSpPr>
          <p:spPr>
            <a:xfrm flipH="1">
              <a:off x="2425593" y="1780498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494908" y="1816727"/>
              <a:ext cx="421522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205" name="Pentagon 204"/>
            <p:cNvSpPr/>
            <p:nvPr/>
          </p:nvSpPr>
          <p:spPr>
            <a:xfrm flipH="1">
              <a:off x="2442558" y="2847996"/>
              <a:ext cx="407867" cy="19155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</a:t>
              </a:r>
            </a:p>
          </p:txBody>
        </p:sp>
        <p:sp>
          <p:nvSpPr>
            <p:cNvPr id="206" name="Pentagon 205"/>
            <p:cNvSpPr/>
            <p:nvPr/>
          </p:nvSpPr>
          <p:spPr>
            <a:xfrm flipH="1">
              <a:off x="2426147" y="2802786"/>
              <a:ext cx="407867" cy="19155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472990" y="2831774"/>
              <a:ext cx="409181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cxnSp>
          <p:nvCxnSpPr>
            <p:cNvPr id="208" name="Elbow Connector 207"/>
            <p:cNvCxnSpPr/>
            <p:nvPr/>
          </p:nvCxnSpPr>
          <p:spPr>
            <a:xfrm>
              <a:off x="2165265" y="1576796"/>
              <a:ext cx="292527" cy="33903"/>
            </a:xfrm>
            <a:prstGeom prst="bentConnector3">
              <a:avLst>
                <a:gd name="adj1" fmla="val 2181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Elbow Connector 208"/>
            <p:cNvCxnSpPr/>
            <p:nvPr/>
          </p:nvCxnSpPr>
          <p:spPr>
            <a:xfrm>
              <a:off x="2175603" y="1892249"/>
              <a:ext cx="270351" cy="35123"/>
            </a:xfrm>
            <a:prstGeom prst="bentConnector3">
              <a:avLst>
                <a:gd name="adj1" fmla="val 25052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Elbow Connector 209"/>
            <p:cNvCxnSpPr/>
            <p:nvPr/>
          </p:nvCxnSpPr>
          <p:spPr>
            <a:xfrm>
              <a:off x="2171486" y="2902406"/>
              <a:ext cx="276953" cy="35491"/>
            </a:xfrm>
            <a:prstGeom prst="bentConnector3">
              <a:avLst>
                <a:gd name="adj1" fmla="val 2294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V="1">
              <a:off x="2826666" y="1886170"/>
              <a:ext cx="276892" cy="304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/>
            <p:nvPr/>
          </p:nvCxnSpPr>
          <p:spPr>
            <a:xfrm flipV="1">
              <a:off x="2838694" y="2896785"/>
              <a:ext cx="259420" cy="152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/>
            <p:nvPr/>
          </p:nvCxnSpPr>
          <p:spPr>
            <a:xfrm flipV="1">
              <a:off x="2832244" y="1572205"/>
              <a:ext cx="264382" cy="102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0715" y="2351781"/>
              <a:ext cx="396608" cy="125446"/>
            </a:xfrm>
            <a:prstGeom prst="rect">
              <a:avLst/>
            </a:prstGeom>
          </p:spPr>
        </p:pic>
        <p:cxnSp>
          <p:nvCxnSpPr>
            <p:cNvPr id="217" name="Elbow Connector 216"/>
            <p:cNvCxnSpPr/>
            <p:nvPr/>
          </p:nvCxnSpPr>
          <p:spPr>
            <a:xfrm rot="16200000" flipH="1">
              <a:off x="1369090" y="1377588"/>
              <a:ext cx="147325" cy="24811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riangle 217"/>
            <p:cNvSpPr/>
            <p:nvPr/>
          </p:nvSpPr>
          <p:spPr>
            <a:xfrm rot="10800000">
              <a:off x="1249412" y="1637592"/>
              <a:ext cx="138008" cy="126284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219" name="Elbow Connector 218"/>
            <p:cNvCxnSpPr/>
            <p:nvPr/>
          </p:nvCxnSpPr>
          <p:spPr>
            <a:xfrm rot="16200000" flipH="1">
              <a:off x="1381172" y="1702497"/>
              <a:ext cx="123215" cy="24597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Elbow Connector 219"/>
            <p:cNvCxnSpPr/>
            <p:nvPr/>
          </p:nvCxnSpPr>
          <p:spPr>
            <a:xfrm rot="16200000" flipH="1">
              <a:off x="1363422" y="2700781"/>
              <a:ext cx="149663" cy="242345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 rot="5400000">
              <a:off x="1206360" y="2348881"/>
              <a:ext cx="51755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cxnSp>
          <p:nvCxnSpPr>
            <p:cNvPr id="222" name="Straight Arrow Connector 221"/>
            <p:cNvCxnSpPr/>
            <p:nvPr/>
          </p:nvCxnSpPr>
          <p:spPr>
            <a:xfrm flipV="1">
              <a:off x="2178447" y="2210554"/>
              <a:ext cx="239003" cy="22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>
              <a:off x="2753568" y="2255529"/>
              <a:ext cx="354676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Pentagon 223"/>
            <p:cNvSpPr/>
            <p:nvPr/>
          </p:nvSpPr>
          <p:spPr>
            <a:xfrm flipH="1">
              <a:off x="2436893" y="2150177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A</a:t>
              </a:r>
            </a:p>
          </p:txBody>
        </p:sp>
        <p:sp>
          <p:nvSpPr>
            <p:cNvPr id="225" name="Pentagon 224"/>
            <p:cNvSpPr/>
            <p:nvPr/>
          </p:nvSpPr>
          <p:spPr>
            <a:xfrm flipH="1">
              <a:off x="2420807" y="2104967"/>
              <a:ext cx="407867" cy="210705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solidFill>
                  <a:schemeClr val="tx1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2480838" y="2141196"/>
              <a:ext cx="421522" cy="1846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cxnSp>
          <p:nvCxnSpPr>
            <p:cNvPr id="227" name="Elbow Connector 226"/>
            <p:cNvCxnSpPr/>
            <p:nvPr/>
          </p:nvCxnSpPr>
          <p:spPr>
            <a:xfrm>
              <a:off x="2170816" y="2216718"/>
              <a:ext cx="270351" cy="35123"/>
            </a:xfrm>
            <a:prstGeom prst="bentConnector3">
              <a:avLst>
                <a:gd name="adj1" fmla="val 25052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2821880" y="2210639"/>
              <a:ext cx="276892" cy="304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Triangle 229"/>
            <p:cNvSpPr/>
            <p:nvPr/>
          </p:nvSpPr>
          <p:spPr>
            <a:xfrm rot="10800000">
              <a:off x="1244626" y="1962061"/>
              <a:ext cx="138008" cy="126284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231" name="Elbow Connector 230"/>
            <p:cNvCxnSpPr/>
            <p:nvPr/>
          </p:nvCxnSpPr>
          <p:spPr>
            <a:xfrm rot="16200000" flipH="1">
              <a:off x="1370224" y="2026964"/>
              <a:ext cx="135536" cy="245974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Rectangle 231"/>
            <p:cNvSpPr/>
            <p:nvPr/>
          </p:nvSpPr>
          <p:spPr>
            <a:xfrm rot="5400000">
              <a:off x="1648885" y="2363136"/>
              <a:ext cx="517556" cy="31654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 rot="5400000">
              <a:off x="2419040" y="2419460"/>
              <a:ext cx="51755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2319269" y="1380791"/>
              <a:ext cx="617634" cy="177626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619" y="2432571"/>
              <a:ext cx="186954" cy="114041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3695" y="2434451"/>
              <a:ext cx="293784" cy="114041"/>
            </a:xfrm>
            <a:prstGeom prst="rect">
              <a:avLst/>
            </a:prstGeom>
          </p:spPr>
        </p:pic>
        <p:sp>
          <p:nvSpPr>
            <p:cNvPr id="240" name="TextBox 239"/>
            <p:cNvSpPr txBox="1"/>
            <p:nvPr/>
          </p:nvSpPr>
          <p:spPr>
            <a:xfrm>
              <a:off x="2174349" y="1145628"/>
              <a:ext cx="10470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Low resolution </a:t>
              </a:r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1577964" y="1427750"/>
              <a:ext cx="605466" cy="29511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1576423" y="1739533"/>
              <a:ext cx="605466" cy="29511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1569242" y="2749227"/>
              <a:ext cx="605466" cy="29511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1571636" y="2064002"/>
              <a:ext cx="605466" cy="29511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72A0DA-7039-1B42-82AB-D16463E07C68}"/>
                </a:ext>
              </a:extLst>
            </p:cNvPr>
            <p:cNvSpPr txBox="1"/>
            <p:nvPr/>
          </p:nvSpPr>
          <p:spPr>
            <a:xfrm>
              <a:off x="3723650" y="30664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$$$</a:t>
              </a:r>
            </a:p>
          </p:txBody>
        </p:sp>
      </p:grpSp>
      <p:sp>
        <p:nvSpPr>
          <p:cNvPr id="527" name="TextBox 526">
            <a:extLst>
              <a:ext uri="{FF2B5EF4-FFF2-40B4-BE49-F238E27FC236}">
                <a16:creationId xmlns:a16="http://schemas.microsoft.com/office/drawing/2014/main" id="{4D82F84B-5949-8049-9223-B230FC1E1CF0}"/>
              </a:ext>
            </a:extLst>
          </p:cNvPr>
          <p:cNvSpPr txBox="1"/>
          <p:nvPr/>
        </p:nvSpPr>
        <p:spPr>
          <a:xfrm>
            <a:off x="3734267" y="6018026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$$$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2EBD6C-125A-274D-93AA-8DCA4C690480}"/>
              </a:ext>
            </a:extLst>
          </p:cNvPr>
          <p:cNvGrpSpPr/>
          <p:nvPr/>
        </p:nvGrpSpPr>
        <p:grpSpPr>
          <a:xfrm>
            <a:off x="5140847" y="5207354"/>
            <a:ext cx="6988526" cy="896902"/>
            <a:chOff x="5232287" y="5207354"/>
            <a:chExt cx="6988526" cy="8969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D51AA8-FB17-604F-8406-62C4EF817DB7}"/>
                </a:ext>
              </a:extLst>
            </p:cNvPr>
            <p:cNvSpPr txBox="1"/>
            <p:nvPr/>
          </p:nvSpPr>
          <p:spPr>
            <a:xfrm>
              <a:off x="5384326" y="5519481"/>
              <a:ext cx="68364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Naïve combination </a:t>
              </a:r>
              <a:r>
                <a:rPr lang="en-US" sz="1600" dirty="0"/>
                <a:t>of low-resolution ADCs and hybrid beamforming</a:t>
              </a:r>
            </a:p>
            <a:p>
              <a:r>
                <a:rPr lang="en-US" sz="1600" dirty="0"/>
                <a:t>: applying techniques for hybrid BF with perfect quantization does not work well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6AAD8A-6D95-7D46-A68C-ABB82522CAE5}"/>
                </a:ext>
              </a:extLst>
            </p:cNvPr>
            <p:cNvSpPr txBox="1"/>
            <p:nvPr/>
          </p:nvSpPr>
          <p:spPr>
            <a:xfrm>
              <a:off x="5232287" y="5207354"/>
              <a:ext cx="885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Problem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E832D7C-354B-5540-9794-F1C42696CCB3}"/>
              </a:ext>
            </a:extLst>
          </p:cNvPr>
          <p:cNvSpPr txBox="1"/>
          <p:nvPr/>
        </p:nvSpPr>
        <p:spPr>
          <a:xfrm>
            <a:off x="230833" y="1911984"/>
            <a:ext cx="66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 A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F4C8B2D9-0E15-5049-9E5F-A41FE8682512}"/>
              </a:ext>
            </a:extLst>
          </p:cNvPr>
          <p:cNvSpPr txBox="1"/>
          <p:nvPr/>
        </p:nvSpPr>
        <p:spPr>
          <a:xfrm>
            <a:off x="230832" y="484615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 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B488B-942A-AE4A-8A5B-251769F9A4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74C8-1154-B945-A0FD-04DE75213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847BB6-BA5C-F740-B021-E1E08D7078E0}"/>
              </a:ext>
            </a:extLst>
          </p:cNvPr>
          <p:cNvGrpSpPr/>
          <p:nvPr/>
        </p:nvGrpSpPr>
        <p:grpSpPr>
          <a:xfrm>
            <a:off x="4590715" y="728732"/>
            <a:ext cx="6829638" cy="4330573"/>
            <a:chOff x="4590715" y="728732"/>
            <a:chExt cx="6829638" cy="43305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E007DE6-B1BD-B647-A2E5-CAB4301CDC8A}"/>
                </a:ext>
              </a:extLst>
            </p:cNvPr>
            <p:cNvGrpSpPr/>
            <p:nvPr/>
          </p:nvGrpSpPr>
          <p:grpSpPr>
            <a:xfrm>
              <a:off x="4590715" y="728732"/>
              <a:ext cx="6799630" cy="4330573"/>
              <a:chOff x="4590715" y="728732"/>
              <a:chExt cx="6799630" cy="4330573"/>
            </a:xfrm>
          </p:grpSpPr>
          <p:sp>
            <p:nvSpPr>
              <p:cNvPr id="183" name="Rounded Rectangle 182">
                <a:extLst>
                  <a:ext uri="{FF2B5EF4-FFF2-40B4-BE49-F238E27FC236}">
                    <a16:creationId xmlns:a16="http://schemas.microsoft.com/office/drawing/2014/main" id="{AF327546-325B-304E-845B-CE0F1C8D0F06}"/>
                  </a:ext>
                </a:extLst>
              </p:cNvPr>
              <p:cNvSpPr/>
              <p:nvPr/>
            </p:nvSpPr>
            <p:spPr>
              <a:xfrm>
                <a:off x="5454934" y="1131120"/>
                <a:ext cx="5935411" cy="3928185"/>
              </a:xfrm>
              <a:prstGeom prst="roundRect">
                <a:avLst>
                  <a:gd name="adj" fmla="val 3288"/>
                </a:avLst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05C60429-2A94-9C43-88CF-B24F585F28CD}"/>
                  </a:ext>
                </a:extLst>
              </p:cNvPr>
              <p:cNvSpPr/>
              <p:nvPr/>
            </p:nvSpPr>
            <p:spPr>
              <a:xfrm>
                <a:off x="5906867" y="1296971"/>
                <a:ext cx="5077744" cy="30224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Hybrid beamforming with low-resolution ADC receiver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B630BFE-3027-1140-90EC-164F9C858F94}"/>
                  </a:ext>
                </a:extLst>
              </p:cNvPr>
              <p:cNvSpPr txBox="1"/>
              <p:nvPr/>
            </p:nvSpPr>
            <p:spPr>
              <a:xfrm>
                <a:off x="6606829" y="728732"/>
                <a:ext cx="3738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Considered receiver (BS) architecture</a:t>
                </a:r>
              </a:p>
            </p:txBody>
          </p:sp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6C4497B1-B926-A349-860C-D1A54A797394}"/>
                  </a:ext>
                </a:extLst>
              </p:cNvPr>
              <p:cNvSpPr txBox="1"/>
              <p:nvPr/>
            </p:nvSpPr>
            <p:spPr>
              <a:xfrm>
                <a:off x="5805456" y="4449522"/>
                <a:ext cx="26705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Reduced number of RF chains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23F75A-1148-2B42-BD5E-026E9E52110F}"/>
                  </a:ext>
                </a:extLst>
              </p:cNvPr>
              <p:cNvSpPr txBox="1"/>
              <p:nvPr/>
            </p:nvSpPr>
            <p:spPr>
              <a:xfrm>
                <a:off x="5902254" y="2408106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418" name="TextBox 417">
                <a:extLst>
                  <a:ext uri="{FF2B5EF4-FFF2-40B4-BE49-F238E27FC236}">
                    <a16:creationId xmlns:a16="http://schemas.microsoft.com/office/drawing/2014/main" id="{CAB3A876-BE4B-AF43-83D9-1A854F82E67C}"/>
                  </a:ext>
                </a:extLst>
              </p:cNvPr>
              <p:cNvSpPr txBox="1"/>
              <p:nvPr/>
            </p:nvSpPr>
            <p:spPr>
              <a:xfrm rot="5400000">
                <a:off x="5985794" y="2814336"/>
                <a:ext cx="4331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dirty="0"/>
                  <a:t>…</a:t>
                </a:r>
                <a:endParaRPr lang="en-US" sz="2800" dirty="0"/>
              </a:p>
            </p:txBody>
          </p:sp>
          <p:sp>
            <p:nvSpPr>
              <p:cNvPr id="420" name="Rounded Rectangle 419">
                <a:extLst>
                  <a:ext uri="{FF2B5EF4-FFF2-40B4-BE49-F238E27FC236}">
                    <a16:creationId xmlns:a16="http://schemas.microsoft.com/office/drawing/2014/main" id="{CC50858E-BC8E-5540-B52E-F822DD82F48D}"/>
                  </a:ext>
                </a:extLst>
              </p:cNvPr>
              <p:cNvSpPr/>
              <p:nvPr/>
            </p:nvSpPr>
            <p:spPr>
              <a:xfrm>
                <a:off x="6474034" y="1868809"/>
                <a:ext cx="1235751" cy="2452362"/>
              </a:xfrm>
              <a:prstGeom prst="roundRect">
                <a:avLst>
                  <a:gd name="adj" fmla="val 11059"/>
                </a:avLst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53" name="Straight Arrow Connector 452">
                <a:extLst>
                  <a:ext uri="{FF2B5EF4-FFF2-40B4-BE49-F238E27FC236}">
                    <a16:creationId xmlns:a16="http://schemas.microsoft.com/office/drawing/2014/main" id="{63A2DE3A-3786-104D-B6CF-2CEFB34F3AD4}"/>
                  </a:ext>
                </a:extLst>
              </p:cNvPr>
              <p:cNvCxnSpPr/>
              <p:nvPr/>
            </p:nvCxnSpPr>
            <p:spPr>
              <a:xfrm>
                <a:off x="7700783" y="2419872"/>
                <a:ext cx="29613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Arrow Connector 453">
                <a:extLst>
                  <a:ext uri="{FF2B5EF4-FFF2-40B4-BE49-F238E27FC236}">
                    <a16:creationId xmlns:a16="http://schemas.microsoft.com/office/drawing/2014/main" id="{AEC7BA5F-32EF-B045-9D4B-44963197EE55}"/>
                  </a:ext>
                </a:extLst>
              </p:cNvPr>
              <p:cNvCxnSpPr/>
              <p:nvPr/>
            </p:nvCxnSpPr>
            <p:spPr>
              <a:xfrm>
                <a:off x="7704328" y="3834799"/>
                <a:ext cx="29613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5" name="Triangle 454">
                <a:extLst>
                  <a:ext uri="{FF2B5EF4-FFF2-40B4-BE49-F238E27FC236}">
                    <a16:creationId xmlns:a16="http://schemas.microsoft.com/office/drawing/2014/main" id="{0612EFC3-11DD-4F48-9469-9AABA030FD1F}"/>
                  </a:ext>
                </a:extLst>
              </p:cNvPr>
              <p:cNvSpPr/>
              <p:nvPr/>
            </p:nvSpPr>
            <p:spPr>
              <a:xfrm rot="10800000">
                <a:off x="5950337" y="1831081"/>
                <a:ext cx="201314" cy="165448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56" name="Elbow Connector 455">
                <a:extLst>
                  <a:ext uri="{FF2B5EF4-FFF2-40B4-BE49-F238E27FC236}">
                    <a16:creationId xmlns:a16="http://schemas.microsoft.com/office/drawing/2014/main" id="{37D333EB-3EC8-A344-A054-05990E917D4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049628" y="1996530"/>
                <a:ext cx="388108" cy="95767"/>
              </a:xfrm>
              <a:prstGeom prst="bentConnector2">
                <a:avLst/>
              </a:prstGeom>
              <a:noFill/>
              <a:ln w="127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7" name="Triangle 456">
                <a:extLst>
                  <a:ext uri="{FF2B5EF4-FFF2-40B4-BE49-F238E27FC236}">
                    <a16:creationId xmlns:a16="http://schemas.microsoft.com/office/drawing/2014/main" id="{8C0F0325-A012-1B47-8472-9C49FC81CAFB}"/>
                  </a:ext>
                </a:extLst>
              </p:cNvPr>
              <p:cNvSpPr/>
              <p:nvPr/>
            </p:nvSpPr>
            <p:spPr>
              <a:xfrm rot="10800000">
                <a:off x="5965129" y="2180306"/>
                <a:ext cx="183013" cy="165448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58" name="Elbow Connector 457">
                <a:extLst>
                  <a:ext uri="{FF2B5EF4-FFF2-40B4-BE49-F238E27FC236}">
                    <a16:creationId xmlns:a16="http://schemas.microsoft.com/office/drawing/2014/main" id="{2DE657A2-D679-1B4B-A8F1-E88DC5BD1B6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056202" y="2345755"/>
                <a:ext cx="380600" cy="107773"/>
              </a:xfrm>
              <a:prstGeom prst="bentConnector2">
                <a:avLst/>
              </a:prstGeom>
              <a:noFill/>
              <a:ln w="127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9" name="Triangle 458">
                <a:extLst>
                  <a:ext uri="{FF2B5EF4-FFF2-40B4-BE49-F238E27FC236}">
                    <a16:creationId xmlns:a16="http://schemas.microsoft.com/office/drawing/2014/main" id="{37519A5F-ADBD-3247-8169-62913B2B9340}"/>
                  </a:ext>
                </a:extLst>
              </p:cNvPr>
              <p:cNvSpPr/>
              <p:nvPr/>
            </p:nvSpPr>
            <p:spPr>
              <a:xfrm rot="10800000">
                <a:off x="5955064" y="3872116"/>
                <a:ext cx="183013" cy="165448"/>
              </a:xfrm>
              <a:prstGeom prst="triangl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60" name="Elbow Connector 459">
                <a:extLst>
                  <a:ext uri="{FF2B5EF4-FFF2-40B4-BE49-F238E27FC236}">
                    <a16:creationId xmlns:a16="http://schemas.microsoft.com/office/drawing/2014/main" id="{3B5388FC-DAF2-CE4E-9B4C-2A3AB39D900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048218" y="4037564"/>
                <a:ext cx="433397" cy="86406"/>
              </a:xfrm>
              <a:prstGeom prst="bentConnector2">
                <a:avLst/>
              </a:prstGeom>
              <a:noFill/>
              <a:ln w="127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1" name="Picture 460">
                <a:extLst>
                  <a:ext uri="{FF2B5EF4-FFF2-40B4-BE49-F238E27FC236}">
                    <a16:creationId xmlns:a16="http://schemas.microsoft.com/office/drawing/2014/main" id="{E36D8860-EF41-5C41-9DD7-AFB67C646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3582" y="3452351"/>
                <a:ext cx="273719" cy="202032"/>
              </a:xfrm>
              <a:prstGeom prst="rect">
                <a:avLst/>
              </a:prstGeom>
            </p:spPr>
          </p:pic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1E495FB5-22AF-0549-AC9F-F94CCC247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7312" y="3243131"/>
                <a:ext cx="355478" cy="166968"/>
              </a:xfrm>
              <a:prstGeom prst="rect">
                <a:avLst/>
              </a:prstGeom>
            </p:spPr>
          </p:pic>
          <p:sp>
            <p:nvSpPr>
              <p:cNvPr id="473" name="Rounded Rectangle 472">
                <a:extLst>
                  <a:ext uri="{FF2B5EF4-FFF2-40B4-BE49-F238E27FC236}">
                    <a16:creationId xmlns:a16="http://schemas.microsoft.com/office/drawing/2014/main" id="{7BA57E12-7B31-8649-80CB-D9C1D7997E14}"/>
                  </a:ext>
                </a:extLst>
              </p:cNvPr>
              <p:cNvSpPr/>
              <p:nvPr/>
            </p:nvSpPr>
            <p:spPr>
              <a:xfrm>
                <a:off x="9422057" y="1961349"/>
                <a:ext cx="1090149" cy="232714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74" name="Rounded Rectangle 473">
                <a:extLst>
                  <a:ext uri="{FF2B5EF4-FFF2-40B4-BE49-F238E27FC236}">
                    <a16:creationId xmlns:a16="http://schemas.microsoft.com/office/drawing/2014/main" id="{DF2E02A5-F318-AA4D-B322-0A2F287E5262}"/>
                  </a:ext>
                </a:extLst>
              </p:cNvPr>
              <p:cNvSpPr/>
              <p:nvPr/>
            </p:nvSpPr>
            <p:spPr>
              <a:xfrm>
                <a:off x="7990688" y="2216508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cxnSp>
            <p:nvCxnSpPr>
              <p:cNvPr id="475" name="Straight Arrow Connector 474">
                <a:extLst>
                  <a:ext uri="{FF2B5EF4-FFF2-40B4-BE49-F238E27FC236}">
                    <a16:creationId xmlns:a16="http://schemas.microsoft.com/office/drawing/2014/main" id="{9B76E329-E7A6-7E46-B858-6668AD37906A}"/>
                  </a:ext>
                </a:extLst>
              </p:cNvPr>
              <p:cNvCxnSpPr/>
              <p:nvPr/>
            </p:nvCxnSpPr>
            <p:spPr>
              <a:xfrm>
                <a:off x="10515811" y="2585079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Rounded Rectangle 475">
                <a:extLst>
                  <a:ext uri="{FF2B5EF4-FFF2-40B4-BE49-F238E27FC236}">
                    <a16:creationId xmlns:a16="http://schemas.microsoft.com/office/drawing/2014/main" id="{AD2399C1-8EB9-024F-814A-8604DAD69B0C}"/>
                  </a:ext>
                </a:extLst>
              </p:cNvPr>
              <p:cNvSpPr/>
              <p:nvPr/>
            </p:nvSpPr>
            <p:spPr>
              <a:xfrm>
                <a:off x="7994234" y="3674327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cxnSp>
            <p:nvCxnSpPr>
              <p:cNvPr id="477" name="Straight Arrow Connector 476">
                <a:extLst>
                  <a:ext uri="{FF2B5EF4-FFF2-40B4-BE49-F238E27FC236}">
                    <a16:creationId xmlns:a16="http://schemas.microsoft.com/office/drawing/2014/main" id="{DF98C0A1-B72E-E347-83B6-030D0F8A4C85}"/>
                  </a:ext>
                </a:extLst>
              </p:cNvPr>
              <p:cNvCxnSpPr/>
              <p:nvPr/>
            </p:nvCxnSpPr>
            <p:spPr>
              <a:xfrm>
                <a:off x="10516126" y="3008896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Arrow Connector 477">
                <a:extLst>
                  <a:ext uri="{FF2B5EF4-FFF2-40B4-BE49-F238E27FC236}">
                    <a16:creationId xmlns:a16="http://schemas.microsoft.com/office/drawing/2014/main" id="{46452AED-2CAD-0B4C-B80A-1CA8D8775803}"/>
                  </a:ext>
                </a:extLst>
              </p:cNvPr>
              <p:cNvCxnSpPr/>
              <p:nvPr/>
            </p:nvCxnSpPr>
            <p:spPr>
              <a:xfrm>
                <a:off x="10517160" y="3732478"/>
                <a:ext cx="222492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9" name="TextBox 478">
                <a:extLst>
                  <a:ext uri="{FF2B5EF4-FFF2-40B4-BE49-F238E27FC236}">
                    <a16:creationId xmlns:a16="http://schemas.microsoft.com/office/drawing/2014/main" id="{A086C853-852B-804F-BC63-09D6109C2FC8}"/>
                  </a:ext>
                </a:extLst>
              </p:cNvPr>
              <p:cNvSpPr txBox="1"/>
              <p:nvPr/>
            </p:nvSpPr>
            <p:spPr>
              <a:xfrm>
                <a:off x="9406634" y="2596111"/>
                <a:ext cx="1098111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Baseband</a:t>
                </a:r>
              </a:p>
              <a:p>
                <a:pPr algn="ctr"/>
                <a:r>
                  <a:rPr lang="en-US" sz="1200" dirty="0"/>
                  <a:t>Combiner</a:t>
                </a:r>
              </a:p>
            </p:txBody>
          </p:sp>
          <p:cxnSp>
            <p:nvCxnSpPr>
              <p:cNvPr id="480" name="Straight Arrow Connector 479">
                <a:extLst>
                  <a:ext uri="{FF2B5EF4-FFF2-40B4-BE49-F238E27FC236}">
                    <a16:creationId xmlns:a16="http://schemas.microsoft.com/office/drawing/2014/main" id="{046CA8DF-C031-CB45-8F7E-F03EB922800F}"/>
                  </a:ext>
                </a:extLst>
              </p:cNvPr>
              <p:cNvCxnSpPr>
                <a:stCxn id="474" idx="3"/>
                <a:endCxn id="488" idx="3"/>
              </p:cNvCxnSpPr>
              <p:nvPr/>
            </p:nvCxnSpPr>
            <p:spPr>
              <a:xfrm>
                <a:off x="8561858" y="2409827"/>
                <a:ext cx="195504" cy="12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Arrow Connector 480">
                <a:extLst>
                  <a:ext uri="{FF2B5EF4-FFF2-40B4-BE49-F238E27FC236}">
                    <a16:creationId xmlns:a16="http://schemas.microsoft.com/office/drawing/2014/main" id="{88383324-7C2D-6C4B-A4C1-48086523D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9759" y="3819098"/>
                <a:ext cx="186984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Rounded Rectangle 481">
                <a:extLst>
                  <a:ext uri="{FF2B5EF4-FFF2-40B4-BE49-F238E27FC236}">
                    <a16:creationId xmlns:a16="http://schemas.microsoft.com/office/drawing/2014/main" id="{F432B5A5-C7C4-D14F-9F67-3B9CA07411E4}"/>
                  </a:ext>
                </a:extLst>
              </p:cNvPr>
              <p:cNvSpPr/>
              <p:nvPr/>
            </p:nvSpPr>
            <p:spPr>
              <a:xfrm>
                <a:off x="7990787" y="2645452"/>
                <a:ext cx="571170" cy="38663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cxnSp>
            <p:nvCxnSpPr>
              <p:cNvPr id="483" name="Straight Arrow Connector 482">
                <a:extLst>
                  <a:ext uri="{FF2B5EF4-FFF2-40B4-BE49-F238E27FC236}">
                    <a16:creationId xmlns:a16="http://schemas.microsoft.com/office/drawing/2014/main" id="{6E09233B-CAC0-3D4F-9BEA-90659CFEC625}"/>
                  </a:ext>
                </a:extLst>
              </p:cNvPr>
              <p:cNvCxnSpPr>
                <a:stCxn id="487" idx="1"/>
              </p:cNvCxnSpPr>
              <p:nvPr/>
            </p:nvCxnSpPr>
            <p:spPr>
              <a:xfrm>
                <a:off x="9227830" y="2463573"/>
                <a:ext cx="19422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Arrow Connector 483">
                <a:extLst>
                  <a:ext uri="{FF2B5EF4-FFF2-40B4-BE49-F238E27FC236}">
                    <a16:creationId xmlns:a16="http://schemas.microsoft.com/office/drawing/2014/main" id="{A63A00CB-076E-4041-BB67-0E59B42FC8F3}"/>
                  </a:ext>
                </a:extLst>
              </p:cNvPr>
              <p:cNvCxnSpPr>
                <a:stCxn id="482" idx="3"/>
                <a:endCxn id="491" idx="3"/>
              </p:cNvCxnSpPr>
              <p:nvPr/>
            </p:nvCxnSpPr>
            <p:spPr>
              <a:xfrm flipV="1">
                <a:off x="8561957" y="2835219"/>
                <a:ext cx="178905" cy="355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Arrow Connector 484">
                <a:extLst>
                  <a:ext uri="{FF2B5EF4-FFF2-40B4-BE49-F238E27FC236}">
                    <a16:creationId xmlns:a16="http://schemas.microsoft.com/office/drawing/2014/main" id="{5C9B4A58-0F85-6B43-8C31-AA167F60FA8D}"/>
                  </a:ext>
                </a:extLst>
              </p:cNvPr>
              <p:cNvCxnSpPr>
                <a:stCxn id="490" idx="1"/>
              </p:cNvCxnSpPr>
              <p:nvPr/>
            </p:nvCxnSpPr>
            <p:spPr>
              <a:xfrm>
                <a:off x="9211330" y="2894450"/>
                <a:ext cx="21941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Arrow Connector 485">
                <a:extLst>
                  <a:ext uri="{FF2B5EF4-FFF2-40B4-BE49-F238E27FC236}">
                    <a16:creationId xmlns:a16="http://schemas.microsoft.com/office/drawing/2014/main" id="{2FDAC4C2-9416-D049-8B5F-1C747C945154}"/>
                  </a:ext>
                </a:extLst>
              </p:cNvPr>
              <p:cNvCxnSpPr>
                <a:stCxn id="493" idx="1"/>
              </p:cNvCxnSpPr>
              <p:nvPr/>
            </p:nvCxnSpPr>
            <p:spPr>
              <a:xfrm>
                <a:off x="9219718" y="3878329"/>
                <a:ext cx="211027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7" name="Pentagon 486">
                <a:extLst>
                  <a:ext uri="{FF2B5EF4-FFF2-40B4-BE49-F238E27FC236}">
                    <a16:creationId xmlns:a16="http://schemas.microsoft.com/office/drawing/2014/main" id="{C69D0898-F33F-614A-B16A-CEFB87BB904B}"/>
                  </a:ext>
                </a:extLst>
              </p:cNvPr>
              <p:cNvSpPr/>
              <p:nvPr/>
            </p:nvSpPr>
            <p:spPr>
              <a:xfrm flipH="1">
                <a:off x="8780828" y="2296562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488" name="Pentagon 487">
                <a:extLst>
                  <a:ext uri="{FF2B5EF4-FFF2-40B4-BE49-F238E27FC236}">
                    <a16:creationId xmlns:a16="http://schemas.microsoft.com/office/drawing/2014/main" id="{668E42FE-E565-FB4C-BC9F-2D5C5023894C}"/>
                  </a:ext>
                </a:extLst>
              </p:cNvPr>
              <p:cNvSpPr/>
              <p:nvPr/>
            </p:nvSpPr>
            <p:spPr>
              <a:xfrm flipH="1">
                <a:off x="8757362" y="2242941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6AA86BFD-4EB4-614E-AB7C-44894C9EBAB9}"/>
                  </a:ext>
                </a:extLst>
              </p:cNvPr>
              <p:cNvSpPr txBox="1"/>
              <p:nvPr/>
            </p:nvSpPr>
            <p:spPr>
              <a:xfrm>
                <a:off x="8810908" y="2283862"/>
                <a:ext cx="437896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sp>
            <p:nvSpPr>
              <p:cNvPr id="490" name="Pentagon 489">
                <a:extLst>
                  <a:ext uri="{FF2B5EF4-FFF2-40B4-BE49-F238E27FC236}">
                    <a16:creationId xmlns:a16="http://schemas.microsoft.com/office/drawing/2014/main" id="{D07F4A64-6C36-294B-B605-038C7022753F}"/>
                  </a:ext>
                </a:extLst>
              </p:cNvPr>
              <p:cNvSpPr/>
              <p:nvPr/>
            </p:nvSpPr>
            <p:spPr>
              <a:xfrm flipH="1">
                <a:off x="8764328" y="2727439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491" name="Pentagon 490">
                <a:extLst>
                  <a:ext uri="{FF2B5EF4-FFF2-40B4-BE49-F238E27FC236}">
                    <a16:creationId xmlns:a16="http://schemas.microsoft.com/office/drawing/2014/main" id="{1702798C-A995-3E42-8B7A-BA6E31AE5C2C}"/>
                  </a:ext>
                </a:extLst>
              </p:cNvPr>
              <p:cNvSpPr/>
              <p:nvPr/>
            </p:nvSpPr>
            <p:spPr>
              <a:xfrm flipH="1">
                <a:off x="8740862" y="2668208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23BB2565-58DE-D747-ADBB-228EEE09F3FC}"/>
                  </a:ext>
                </a:extLst>
              </p:cNvPr>
              <p:cNvSpPr txBox="1"/>
              <p:nvPr/>
            </p:nvSpPr>
            <p:spPr>
              <a:xfrm>
                <a:off x="8803822" y="2724627"/>
                <a:ext cx="461969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sp>
            <p:nvSpPr>
              <p:cNvPr id="493" name="Pentagon 492">
                <a:extLst>
                  <a:ext uri="{FF2B5EF4-FFF2-40B4-BE49-F238E27FC236}">
                    <a16:creationId xmlns:a16="http://schemas.microsoft.com/office/drawing/2014/main" id="{BDC011D7-3D59-AB46-A5DE-C3039CF6DA3B}"/>
                  </a:ext>
                </a:extLst>
              </p:cNvPr>
              <p:cNvSpPr/>
              <p:nvPr/>
            </p:nvSpPr>
            <p:spPr>
              <a:xfrm flipH="1">
                <a:off x="8772716" y="3711318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</a:t>
                </a:r>
              </a:p>
            </p:txBody>
          </p:sp>
          <p:sp>
            <p:nvSpPr>
              <p:cNvPr id="494" name="Pentagon 493">
                <a:extLst>
                  <a:ext uri="{FF2B5EF4-FFF2-40B4-BE49-F238E27FC236}">
                    <a16:creationId xmlns:a16="http://schemas.microsoft.com/office/drawing/2014/main" id="{2A85648B-DA7B-1745-8A0F-7A7B694BFEEE}"/>
                  </a:ext>
                </a:extLst>
              </p:cNvPr>
              <p:cNvSpPr/>
              <p:nvPr/>
            </p:nvSpPr>
            <p:spPr>
              <a:xfrm flipH="1">
                <a:off x="8748777" y="3652087"/>
                <a:ext cx="447002" cy="334022"/>
              </a:xfrm>
              <a:prstGeom prst="homePlat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BB20C58F-8DD0-D34D-BBCE-D93073DBAA13}"/>
                  </a:ext>
                </a:extLst>
              </p:cNvPr>
              <p:cNvSpPr txBox="1"/>
              <p:nvPr/>
            </p:nvSpPr>
            <p:spPr>
              <a:xfrm>
                <a:off x="8817347" y="3702896"/>
                <a:ext cx="448443" cy="2308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ADC</a:t>
                </a:r>
              </a:p>
            </p:txBody>
          </p:sp>
          <p:pic>
            <p:nvPicPr>
              <p:cNvPr id="496" name="Picture 495">
                <a:extLst>
                  <a:ext uri="{FF2B5EF4-FFF2-40B4-BE49-F238E27FC236}">
                    <a16:creationId xmlns:a16="http://schemas.microsoft.com/office/drawing/2014/main" id="{C998C839-7F3C-1A41-B034-EF58C63A3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51550" y="2414502"/>
                <a:ext cx="109259" cy="129492"/>
              </a:xfrm>
              <a:prstGeom prst="rect">
                <a:avLst/>
              </a:prstGeom>
              <a:noFill/>
              <a:ln w="12700">
                <a:noFill/>
              </a:ln>
            </p:spPr>
          </p:pic>
          <p:pic>
            <p:nvPicPr>
              <p:cNvPr id="497" name="Picture 496">
                <a:extLst>
                  <a:ext uri="{FF2B5EF4-FFF2-40B4-BE49-F238E27FC236}">
                    <a16:creationId xmlns:a16="http://schemas.microsoft.com/office/drawing/2014/main" id="{64B812F4-EBAB-3E4C-ADA3-EA7C5C328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47428" y="2852150"/>
                <a:ext cx="113305" cy="129492"/>
              </a:xfrm>
              <a:prstGeom prst="rect">
                <a:avLst/>
              </a:prstGeom>
              <a:noFill/>
              <a:ln w="12700">
                <a:noFill/>
              </a:ln>
            </p:spPr>
          </p:pic>
          <p:cxnSp>
            <p:nvCxnSpPr>
              <p:cNvPr id="498" name="Elbow Connector 497">
                <a:extLst>
                  <a:ext uri="{FF2B5EF4-FFF2-40B4-BE49-F238E27FC236}">
                    <a16:creationId xmlns:a16="http://schemas.microsoft.com/office/drawing/2014/main" id="{778B91C9-52B0-7A4D-AD34-3B5768BC9E56}"/>
                  </a:ext>
                </a:extLst>
              </p:cNvPr>
              <p:cNvCxnSpPr>
                <a:stCxn id="474" idx="3"/>
                <a:endCxn id="487" idx="3"/>
              </p:cNvCxnSpPr>
              <p:nvPr/>
            </p:nvCxnSpPr>
            <p:spPr>
              <a:xfrm>
                <a:off x="8561858" y="2409827"/>
                <a:ext cx="218970" cy="53746"/>
              </a:xfrm>
              <a:prstGeom prst="bentConnector3">
                <a:avLst>
                  <a:gd name="adj1" fmla="val 21819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Elbow Connector 498">
                <a:extLst>
                  <a:ext uri="{FF2B5EF4-FFF2-40B4-BE49-F238E27FC236}">
                    <a16:creationId xmlns:a16="http://schemas.microsoft.com/office/drawing/2014/main" id="{1CC2729E-3460-694C-90D6-10F0C397EBF5}"/>
                  </a:ext>
                </a:extLst>
              </p:cNvPr>
              <p:cNvCxnSpPr>
                <a:stCxn id="482" idx="3"/>
                <a:endCxn id="490" idx="3"/>
              </p:cNvCxnSpPr>
              <p:nvPr/>
            </p:nvCxnSpPr>
            <p:spPr>
              <a:xfrm>
                <a:off x="8561957" y="2838771"/>
                <a:ext cx="202371" cy="55679"/>
              </a:xfrm>
              <a:prstGeom prst="bentConnector3">
                <a:avLst>
                  <a:gd name="adj1" fmla="val 250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CAD27943-457A-6D4E-B905-C3EB38E0F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239" y="3825197"/>
                <a:ext cx="207906" cy="53132"/>
              </a:xfrm>
              <a:prstGeom prst="bentConnector3">
                <a:avLst>
                  <a:gd name="adj1" fmla="val 21852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Arrow Connector 500">
                <a:extLst>
                  <a:ext uri="{FF2B5EF4-FFF2-40B4-BE49-F238E27FC236}">
                    <a16:creationId xmlns:a16="http://schemas.microsoft.com/office/drawing/2014/main" id="{C6C8CAFB-9878-554F-8A2F-447EA41C4A6B}"/>
                  </a:ext>
                </a:extLst>
              </p:cNvPr>
              <p:cNvCxnSpPr>
                <a:stCxn id="491" idx="1"/>
              </p:cNvCxnSpPr>
              <p:nvPr/>
            </p:nvCxnSpPr>
            <p:spPr>
              <a:xfrm>
                <a:off x="9187864" y="2835219"/>
                <a:ext cx="24288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Arrow Connector 501">
                <a:extLst>
                  <a:ext uri="{FF2B5EF4-FFF2-40B4-BE49-F238E27FC236}">
                    <a16:creationId xmlns:a16="http://schemas.microsoft.com/office/drawing/2014/main" id="{BE8508D0-FD17-F944-99C6-62CD3013B6F8}"/>
                  </a:ext>
                </a:extLst>
              </p:cNvPr>
              <p:cNvCxnSpPr>
                <a:stCxn id="494" idx="1"/>
              </p:cNvCxnSpPr>
              <p:nvPr/>
            </p:nvCxnSpPr>
            <p:spPr>
              <a:xfrm flipV="1">
                <a:off x="9195779" y="3816441"/>
                <a:ext cx="234966" cy="265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Arrow Connector 502">
                <a:extLst>
                  <a:ext uri="{FF2B5EF4-FFF2-40B4-BE49-F238E27FC236}">
                    <a16:creationId xmlns:a16="http://schemas.microsoft.com/office/drawing/2014/main" id="{2265AEDB-AAEF-D84E-B713-52EE81CEFB4E}"/>
                  </a:ext>
                </a:extLst>
              </p:cNvPr>
              <p:cNvCxnSpPr>
                <a:stCxn id="488" idx="1"/>
              </p:cNvCxnSpPr>
              <p:nvPr/>
            </p:nvCxnSpPr>
            <p:spPr>
              <a:xfrm flipV="1">
                <a:off x="9204364" y="2408335"/>
                <a:ext cx="217693" cy="161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4" name="Picture 503">
                <a:extLst>
                  <a:ext uri="{FF2B5EF4-FFF2-40B4-BE49-F238E27FC236}">
                    <a16:creationId xmlns:a16="http://schemas.microsoft.com/office/drawing/2014/main" id="{B5FDDBCC-26DB-5B44-A565-D36E42995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40412" y="3556380"/>
                <a:ext cx="231466" cy="155795"/>
              </a:xfrm>
              <a:prstGeom prst="rect">
                <a:avLst/>
              </a:prstGeom>
            </p:spPr>
          </p:pic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3BBD64D1-04B3-7840-98C6-D10CA69F3BF1}"/>
                  </a:ext>
                </a:extLst>
              </p:cNvPr>
              <p:cNvSpPr txBox="1"/>
              <p:nvPr/>
            </p:nvSpPr>
            <p:spPr>
              <a:xfrm rot="16200000">
                <a:off x="8708003" y="3126259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/>
                  <a:t>…</a:t>
                </a:r>
                <a:endParaRPr lang="en-US" sz="2400" dirty="0"/>
              </a:p>
            </p:txBody>
          </p:sp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505DBF3E-68F8-7145-A15D-98662510C488}"/>
                  </a:ext>
                </a:extLst>
              </p:cNvPr>
              <p:cNvSpPr txBox="1"/>
              <p:nvPr/>
            </p:nvSpPr>
            <p:spPr>
              <a:xfrm rot="16200000">
                <a:off x="10318547" y="3087709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/>
                  <a:t>…</a:t>
                </a:r>
                <a:endParaRPr lang="en-US" sz="2400" dirty="0"/>
              </a:p>
            </p:txBody>
          </p:sp>
          <p:pic>
            <p:nvPicPr>
              <p:cNvPr id="470" name="Picture 469">
                <a:extLst>
                  <a:ext uri="{FF2B5EF4-FFF2-40B4-BE49-F238E27FC236}">
                    <a16:creationId xmlns:a16="http://schemas.microsoft.com/office/drawing/2014/main" id="{B943467E-A422-C048-AC6D-5CE0E1A29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17020" y="3074429"/>
                <a:ext cx="508000" cy="190500"/>
              </a:xfrm>
              <a:prstGeom prst="rect">
                <a:avLst/>
              </a:prstGeom>
            </p:spPr>
          </p:pic>
          <p:cxnSp>
            <p:nvCxnSpPr>
              <p:cNvPr id="472" name="Straight Arrow Connector 471">
                <a:extLst>
                  <a:ext uri="{FF2B5EF4-FFF2-40B4-BE49-F238E27FC236}">
                    <a16:creationId xmlns:a16="http://schemas.microsoft.com/office/drawing/2014/main" id="{1DB277F3-A3E0-3649-8E05-D85E19608BEA}"/>
                  </a:ext>
                </a:extLst>
              </p:cNvPr>
              <p:cNvCxnSpPr/>
              <p:nvPr/>
            </p:nvCxnSpPr>
            <p:spPr>
              <a:xfrm>
                <a:off x="7718711" y="2824114"/>
                <a:ext cx="296138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7" name="TextBox 406">
                <a:extLst>
                  <a:ext uri="{FF2B5EF4-FFF2-40B4-BE49-F238E27FC236}">
                    <a16:creationId xmlns:a16="http://schemas.microsoft.com/office/drawing/2014/main" id="{E52B389B-5619-1942-BDD4-0CEE452B4FA2}"/>
                  </a:ext>
                </a:extLst>
              </p:cNvPr>
              <p:cNvSpPr txBox="1"/>
              <p:nvPr/>
            </p:nvSpPr>
            <p:spPr>
              <a:xfrm>
                <a:off x="8339002" y="1851210"/>
                <a:ext cx="1209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Low Resolution </a:t>
                </a:r>
              </a:p>
            </p:txBody>
          </p:sp>
          <p:sp>
            <p:nvSpPr>
              <p:cNvPr id="415" name="TextBox 414">
                <a:extLst>
                  <a:ext uri="{FF2B5EF4-FFF2-40B4-BE49-F238E27FC236}">
                    <a16:creationId xmlns:a16="http://schemas.microsoft.com/office/drawing/2014/main" id="{1CC5F67A-D10A-BD4F-B335-213BAC0346B9}"/>
                  </a:ext>
                </a:extLst>
              </p:cNvPr>
              <p:cNvSpPr txBox="1"/>
              <p:nvPr/>
            </p:nvSpPr>
            <p:spPr>
              <a:xfrm rot="16200000">
                <a:off x="7982274" y="3100158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/>
                  <a:t>…</a:t>
                </a:r>
                <a:endParaRPr lang="en-US" sz="24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44C282-0DBE-5445-9B01-0AC2CE3361A5}"/>
                  </a:ext>
                </a:extLst>
              </p:cNvPr>
              <p:cNvSpPr txBox="1"/>
              <p:nvPr/>
            </p:nvSpPr>
            <p:spPr>
              <a:xfrm>
                <a:off x="6618433" y="2479232"/>
                <a:ext cx="9252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0000"/>
                    </a:solidFill>
                  </a:rPr>
                  <a:t>Analog 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</a:rPr>
                  <a:t>Combiner</a:t>
                </a:r>
              </a:p>
            </p:txBody>
          </p:sp>
          <p:pic>
            <p:nvPicPr>
              <p:cNvPr id="505" name="Picture 504">
                <a:extLst>
                  <a:ext uri="{FF2B5EF4-FFF2-40B4-BE49-F238E27FC236}">
                    <a16:creationId xmlns:a16="http://schemas.microsoft.com/office/drawing/2014/main" id="{3DD17EED-2609-C64E-878D-C5E2EE21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5907" y="3132793"/>
                <a:ext cx="435567" cy="169783"/>
              </a:xfrm>
              <a:prstGeom prst="rect">
                <a:avLst/>
              </a:prstGeom>
              <a:noFill/>
            </p:spPr>
          </p:pic>
          <p:sp>
            <p:nvSpPr>
              <p:cNvPr id="506" name="Rounded Rectangle 505">
                <a:extLst>
                  <a:ext uri="{FF2B5EF4-FFF2-40B4-BE49-F238E27FC236}">
                    <a16:creationId xmlns:a16="http://schemas.microsoft.com/office/drawing/2014/main" id="{BF6C2FBC-C1B7-9E44-8D63-8AB337304378}"/>
                  </a:ext>
                </a:extLst>
              </p:cNvPr>
              <p:cNvSpPr/>
              <p:nvPr/>
            </p:nvSpPr>
            <p:spPr>
              <a:xfrm>
                <a:off x="8710262" y="2169664"/>
                <a:ext cx="617634" cy="1953895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A435D13E-DFA1-C84A-9E45-FD3ECD1A2472}"/>
                  </a:ext>
                </a:extLst>
              </p:cNvPr>
              <p:cNvSpPr txBox="1"/>
              <p:nvPr/>
            </p:nvSpPr>
            <p:spPr>
              <a:xfrm>
                <a:off x="8537630" y="4449522"/>
                <a:ext cx="26548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Reduced number of ADC bits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5656B7-025F-A847-9051-BDBE0A33370C}"/>
                  </a:ext>
                </a:extLst>
              </p:cNvPr>
              <p:cNvSpPr txBox="1"/>
              <p:nvPr/>
            </p:nvSpPr>
            <p:spPr>
              <a:xfrm>
                <a:off x="8333208" y="4449522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347AC746-CAA7-8B48-8B32-EB7D8CFA8A6F}"/>
                  </a:ext>
                </a:extLst>
              </p:cNvPr>
              <p:cNvSpPr/>
              <p:nvPr/>
            </p:nvSpPr>
            <p:spPr>
              <a:xfrm>
                <a:off x="4590715" y="2847794"/>
                <a:ext cx="510988" cy="1482254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D416225A-4450-2346-82A4-43698FB1EACE}"/>
                  </a:ext>
                </a:extLst>
              </p:cNvPr>
              <p:cNvSpPr txBox="1"/>
              <p:nvPr/>
            </p:nvSpPr>
            <p:spPr>
              <a:xfrm>
                <a:off x="10962395" y="4707769"/>
                <a:ext cx="380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$$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B657C8-4A07-E440-A7A7-63FA146B334B}"/>
                </a:ext>
              </a:extLst>
            </p:cNvPr>
            <p:cNvSpPr/>
            <p:nvPr/>
          </p:nvSpPr>
          <p:spPr>
            <a:xfrm>
              <a:off x="10325181" y="1096220"/>
              <a:ext cx="10951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[Mo&amp;Heath17] 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72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3FA1-A22A-C343-92B7-74521F19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sz="2400" dirty="0"/>
              <a:t>YSTEM </a:t>
            </a:r>
            <a:r>
              <a:rPr lang="en-US" dirty="0"/>
              <a:t>A</a:t>
            </a:r>
            <a:r>
              <a:rPr lang="en-US" sz="2400" dirty="0"/>
              <a:t>SSUMPTIONS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20ACB-E31E-0742-BA15-3EF7F0D22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FE319-3C64-EF42-B4C5-130C07FCE0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974-D668-5B41-B93B-4454F436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843" y="902467"/>
            <a:ext cx="6384314" cy="5651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0548B5-51F9-D14D-A881-27D42A4C4F4E}"/>
              </a:ext>
            </a:extLst>
          </p:cNvPr>
          <p:cNvSpPr/>
          <p:nvPr/>
        </p:nvSpPr>
        <p:spPr>
          <a:xfrm>
            <a:off x="4381908" y="537342"/>
            <a:ext cx="3428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3GPP TR </a:t>
            </a:r>
            <a:r>
              <a:rPr lang="en-US" dirty="0"/>
              <a:t>36.931 V12.0.0 (2014-09)</a:t>
            </a:r>
          </a:p>
        </p:txBody>
      </p:sp>
    </p:spTree>
    <p:extLst>
      <p:ext uri="{BB962C8B-B14F-4D97-AF65-F5344CB8AC3E}">
        <p14:creationId xmlns:p14="http://schemas.microsoft.com/office/powerpoint/2010/main" val="27794728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8B43-54B1-A749-86B8-DEE17A4DF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247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CONTRIBUTION 1</a:t>
            </a: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6600" dirty="0"/>
              <a:t>USER SCHEDULING</a:t>
            </a:r>
            <a:br>
              <a:rPr lang="en-US" sz="3600" dirty="0"/>
            </a:br>
            <a:endParaRPr lang="en-US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3ABF-EE6B-684C-BE1D-5BC329543342}"/>
              </a:ext>
            </a:extLst>
          </p:cNvPr>
          <p:cNvSpPr txBox="1"/>
          <p:nvPr/>
        </p:nvSpPr>
        <p:spPr>
          <a:xfrm>
            <a:off x="262116" y="1127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APPENDIX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CEBAAF-E116-F744-8066-BA98A10D8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395645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63B4-4056-F440-96E7-2C989034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sz="2400" dirty="0"/>
              <a:t>EW </a:t>
            </a:r>
            <a:r>
              <a:rPr lang="en-US" dirty="0"/>
              <a:t>U</a:t>
            </a:r>
            <a:r>
              <a:rPr lang="en-US" sz="2400" dirty="0"/>
              <a:t>SER </a:t>
            </a:r>
            <a:r>
              <a:rPr lang="en-US" dirty="0"/>
              <a:t>S</a:t>
            </a:r>
            <a:r>
              <a:rPr lang="en-US" sz="2400" dirty="0"/>
              <a:t>CHEDULING </a:t>
            </a:r>
            <a:r>
              <a:rPr lang="en-US" dirty="0"/>
              <a:t>C</a:t>
            </a:r>
            <a:r>
              <a:rPr lang="en-US" sz="2400" dirty="0"/>
              <a:t>RITERIA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6C67E-0DF6-4946-AD93-9CDDFDD33939}"/>
              </a:ext>
            </a:extLst>
          </p:cNvPr>
          <p:cNvSpPr/>
          <p:nvPr/>
        </p:nvSpPr>
        <p:spPr>
          <a:xfrm>
            <a:off x="1512948" y="1795746"/>
            <a:ext cx="8594823" cy="2010814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422A63-73D1-6D4F-9340-302DD4C2B46C}"/>
                  </a:ext>
                </a:extLst>
              </p:cNvPr>
              <p:cNvSpPr/>
              <p:nvPr/>
            </p:nvSpPr>
            <p:spPr>
              <a:xfrm>
                <a:off x="911984" y="1206176"/>
                <a:ext cx="876659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000" dirty="0"/>
                  <a:t>For total # of channel paths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422A63-73D1-6D4F-9340-302DD4C2B4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984" y="1206176"/>
                <a:ext cx="8766596" cy="400110"/>
              </a:xfrm>
              <a:prstGeom prst="rect">
                <a:avLst/>
              </a:prstGeom>
              <a:blipFill>
                <a:blip r:embed="rId2"/>
                <a:stretch>
                  <a:fillRect l="-725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601F89-6792-1046-B0D3-83330777873A}"/>
                  </a:ext>
                </a:extLst>
              </p:cNvPr>
              <p:cNvSpPr txBox="1"/>
              <p:nvPr/>
            </p:nvSpPr>
            <p:spPr>
              <a:xfrm>
                <a:off x="458060" y="787192"/>
                <a:ext cx="52373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/>
                  <a:t>Solution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000" dirty="0"/>
                  <a:t>: </a:t>
                </a:r>
                <a:r>
                  <a:rPr lang="en-US" sz="2000" dirty="0">
                    <a:solidFill>
                      <a:srgbClr val="0000FF"/>
                    </a:solidFill>
                  </a:rPr>
                  <a:t>structural scheduling criteria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601F89-6792-1046-B0D3-833307778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60" y="787192"/>
                <a:ext cx="5237331" cy="400110"/>
              </a:xfrm>
              <a:prstGeom prst="rect">
                <a:avLst/>
              </a:prstGeom>
              <a:blipFill>
                <a:blip r:embed="rId3"/>
                <a:stretch>
                  <a:fillRect l="-971" t="-6250" r="-2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00E3EF0-13AE-1B4C-9CE8-D03ECB1185DF}"/>
              </a:ext>
            </a:extLst>
          </p:cNvPr>
          <p:cNvSpPr/>
          <p:nvPr/>
        </p:nvSpPr>
        <p:spPr>
          <a:xfrm>
            <a:off x="1671973" y="2028563"/>
            <a:ext cx="8766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Unique *</a:t>
            </a:r>
            <a:r>
              <a:rPr lang="en-US" sz="2000" dirty="0" err="1"/>
              <a:t>AoAs</a:t>
            </a:r>
            <a:r>
              <a:rPr lang="en-US" sz="2000" dirty="0"/>
              <a:t> at receiver for channel paths of each scheduled user: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612E9-7049-564C-A075-E732DCF6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952" y="2434508"/>
            <a:ext cx="3104098" cy="3010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1C1944-5129-2047-8A2C-ECAB006D324D}"/>
              </a:ext>
            </a:extLst>
          </p:cNvPr>
          <p:cNvSpPr/>
          <p:nvPr/>
        </p:nvSpPr>
        <p:spPr>
          <a:xfrm>
            <a:off x="1685225" y="2884766"/>
            <a:ext cx="8766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r>
              <a:rPr lang="en-US" sz="2000" dirty="0"/>
              <a:t>Equal power spread across </a:t>
            </a:r>
            <a:r>
              <a:rPr lang="en-US" sz="2000" dirty="0" err="1"/>
              <a:t>beamspace</a:t>
            </a:r>
            <a:r>
              <a:rPr lang="en-US" sz="2000" dirty="0"/>
              <a:t> complex gains within each channel: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36CC53-13D1-A548-8DC4-596C85DEA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311" y="3299837"/>
            <a:ext cx="4027573" cy="42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C58A9F-35BE-0B46-BE2D-C4482289B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964" y="1589481"/>
            <a:ext cx="3128212" cy="1895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C5CBB4-D432-E947-8FE3-BC7B518E09F4}"/>
              </a:ext>
            </a:extLst>
          </p:cNvPr>
          <p:cNvGrpSpPr/>
          <p:nvPr/>
        </p:nvGrpSpPr>
        <p:grpSpPr>
          <a:xfrm>
            <a:off x="1957668" y="4369359"/>
            <a:ext cx="3625457" cy="1756895"/>
            <a:chOff x="3138079" y="1811307"/>
            <a:chExt cx="4816926" cy="267044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6E260DF-EE83-054E-BB7D-57DB1EAFB8E7}"/>
                </a:ext>
              </a:extLst>
            </p:cNvPr>
            <p:cNvSpPr/>
            <p:nvPr/>
          </p:nvSpPr>
          <p:spPr>
            <a:xfrm>
              <a:off x="3436471" y="1811307"/>
              <a:ext cx="4518534" cy="2670447"/>
            </a:xfrm>
            <a:prstGeom prst="roundRect">
              <a:avLst>
                <a:gd name="adj" fmla="val 9819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E11B992-DBB8-3D41-98C0-60246BE39D3A}"/>
                </a:ext>
              </a:extLst>
            </p:cNvPr>
            <p:cNvSpPr/>
            <p:nvPr/>
          </p:nvSpPr>
          <p:spPr>
            <a:xfrm>
              <a:off x="6601875" y="2006515"/>
              <a:ext cx="1090149" cy="232714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rgbClr val="002060"/>
                </a:solidFill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56BA860-9D97-3749-AF5B-D41301EEE60D}"/>
                </a:ext>
              </a:extLst>
            </p:cNvPr>
            <p:cNvSpPr/>
            <p:nvPr/>
          </p:nvSpPr>
          <p:spPr>
            <a:xfrm>
              <a:off x="5907211" y="2165735"/>
              <a:ext cx="533862" cy="20510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rgbClr val="002060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8A5401D-2F46-404F-BEDD-128787FC5BB4}"/>
                </a:ext>
              </a:extLst>
            </p:cNvPr>
            <p:cNvSpPr/>
            <p:nvPr/>
          </p:nvSpPr>
          <p:spPr>
            <a:xfrm>
              <a:off x="3668178" y="1921379"/>
              <a:ext cx="1304509" cy="24523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 dirty="0">
                <a:solidFill>
                  <a:srgbClr val="00206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D8B5EE-36B2-EC41-929B-1A05FF191884}"/>
                </a:ext>
              </a:extLst>
            </p:cNvPr>
            <p:cNvSpPr/>
            <p:nvPr/>
          </p:nvSpPr>
          <p:spPr>
            <a:xfrm>
              <a:off x="4697113" y="2362638"/>
              <a:ext cx="212143" cy="207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+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45F5C69-4892-B94C-AB12-06CB8752116A}"/>
                </a:ext>
              </a:extLst>
            </p:cNvPr>
            <p:cNvSpPr/>
            <p:nvPr/>
          </p:nvSpPr>
          <p:spPr>
            <a:xfrm>
              <a:off x="3530327" y="2092270"/>
              <a:ext cx="106071" cy="10378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93639A-C5F0-3E42-BFE6-C8D3CEC5DB57}"/>
                </a:ext>
              </a:extLst>
            </p:cNvPr>
            <p:cNvCxnSpPr/>
            <p:nvPr/>
          </p:nvCxnSpPr>
          <p:spPr>
            <a:xfrm flipV="1">
              <a:off x="3583363" y="2085837"/>
              <a:ext cx="565878" cy="6433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hape 111">
              <a:extLst>
                <a:ext uri="{FF2B5EF4-FFF2-40B4-BE49-F238E27FC236}">
                  <a16:creationId xmlns:a16="http://schemas.microsoft.com/office/drawing/2014/main" id="{E2AE85FB-838A-DE4D-BFA6-0FD16DB0BA93}"/>
                </a:ext>
              </a:extLst>
            </p:cNvPr>
            <p:cNvCxnSpPr/>
            <p:nvPr/>
          </p:nvCxnSpPr>
          <p:spPr>
            <a:xfrm>
              <a:off x="4393678" y="2085837"/>
              <a:ext cx="409507" cy="276801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90FF7C46-84AA-3E45-8732-4D10AA2527CA}"/>
                </a:ext>
              </a:extLst>
            </p:cNvPr>
            <p:cNvCxnSpPr/>
            <p:nvPr/>
          </p:nvCxnSpPr>
          <p:spPr>
            <a:xfrm rot="16200000" flipH="1">
              <a:off x="3054061" y="2725358"/>
              <a:ext cx="1339041" cy="280436"/>
            </a:xfrm>
            <a:prstGeom prst="bentConnector3">
              <a:avLst>
                <a:gd name="adj1" fmla="val 33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7C10D6-41DB-C246-B540-199619A76E68}"/>
                </a:ext>
              </a:extLst>
            </p:cNvPr>
            <p:cNvCxnSpPr/>
            <p:nvPr/>
          </p:nvCxnSpPr>
          <p:spPr>
            <a:xfrm>
              <a:off x="3857739" y="3535096"/>
              <a:ext cx="30915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8D791F7-3F34-5B4F-94F7-B480D353F9CF}"/>
                </a:ext>
              </a:extLst>
            </p:cNvPr>
            <p:cNvSpPr/>
            <p:nvPr/>
          </p:nvSpPr>
          <p:spPr>
            <a:xfrm>
              <a:off x="3530327" y="2453501"/>
              <a:ext cx="106071" cy="10378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0C1D87-6754-7D4A-9EAA-B416639545AF}"/>
                </a:ext>
              </a:extLst>
            </p:cNvPr>
            <p:cNvCxnSpPr/>
            <p:nvPr/>
          </p:nvCxnSpPr>
          <p:spPr>
            <a:xfrm>
              <a:off x="3583363" y="2453501"/>
              <a:ext cx="567764" cy="419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hape 152">
              <a:extLst>
                <a:ext uri="{FF2B5EF4-FFF2-40B4-BE49-F238E27FC236}">
                  <a16:creationId xmlns:a16="http://schemas.microsoft.com/office/drawing/2014/main" id="{C48D621E-8D8A-6C4D-A293-1C8AA83CCFC8}"/>
                </a:ext>
              </a:extLst>
            </p:cNvPr>
            <p:cNvCxnSpPr/>
            <p:nvPr/>
          </p:nvCxnSpPr>
          <p:spPr>
            <a:xfrm flipV="1">
              <a:off x="4389995" y="2561899"/>
              <a:ext cx="413190" cy="291281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33C94C-9D30-0442-98E1-AC8204E87E32}"/>
                </a:ext>
              </a:extLst>
            </p:cNvPr>
            <p:cNvSpPr/>
            <p:nvPr/>
          </p:nvSpPr>
          <p:spPr>
            <a:xfrm>
              <a:off x="3530327" y="4123944"/>
              <a:ext cx="106071" cy="10378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10F415A-BB5E-B24E-BA4F-0A90E691569C}"/>
                </a:ext>
              </a:extLst>
            </p:cNvPr>
            <p:cNvCxnSpPr/>
            <p:nvPr/>
          </p:nvCxnSpPr>
          <p:spPr>
            <a:xfrm flipV="1">
              <a:off x="3583860" y="4223785"/>
              <a:ext cx="578321" cy="394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965E9F35-613E-3842-8C76-405BE4E4704E}"/>
                </a:ext>
              </a:extLst>
            </p:cNvPr>
            <p:cNvCxnSpPr/>
            <p:nvPr/>
          </p:nvCxnSpPr>
          <p:spPr>
            <a:xfrm rot="5400000" flipH="1" flipV="1">
              <a:off x="3162584" y="3270647"/>
              <a:ext cx="1274077" cy="432520"/>
            </a:xfrm>
            <a:prstGeom prst="bentConnector3">
              <a:avLst>
                <a:gd name="adj1" fmla="val 41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A73969-E8D2-FD4E-9866-AE388C4DD3F3}"/>
                </a:ext>
              </a:extLst>
            </p:cNvPr>
            <p:cNvSpPr/>
            <p:nvPr/>
          </p:nvSpPr>
          <p:spPr>
            <a:xfrm>
              <a:off x="4149227" y="1971079"/>
              <a:ext cx="244436" cy="22951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0AD8683-856B-384D-8934-612FCF8B5934}"/>
                </a:ext>
              </a:extLst>
            </p:cNvPr>
            <p:cNvCxnSpPr/>
            <p:nvPr/>
          </p:nvCxnSpPr>
          <p:spPr>
            <a:xfrm flipH="1" flipV="1">
              <a:off x="4116010" y="1944402"/>
              <a:ext cx="265690" cy="2494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E2AC7D-CD3C-CF46-83E3-19BF0DD3B8E1}"/>
                </a:ext>
              </a:extLst>
            </p:cNvPr>
            <p:cNvSpPr/>
            <p:nvPr/>
          </p:nvSpPr>
          <p:spPr>
            <a:xfrm>
              <a:off x="4151112" y="2334630"/>
              <a:ext cx="244436" cy="22951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F6DDC55-1CF0-BB43-87EF-7F198FE9F07F}"/>
                </a:ext>
              </a:extLst>
            </p:cNvPr>
            <p:cNvCxnSpPr/>
            <p:nvPr/>
          </p:nvCxnSpPr>
          <p:spPr>
            <a:xfrm flipH="1" flipV="1">
              <a:off x="4117895" y="2314193"/>
              <a:ext cx="265690" cy="2494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A116C6-2D91-154E-A11A-6FFEE30589AB}"/>
                </a:ext>
              </a:extLst>
            </p:cNvPr>
            <p:cNvSpPr/>
            <p:nvPr/>
          </p:nvSpPr>
          <p:spPr>
            <a:xfrm>
              <a:off x="4145543" y="2738420"/>
              <a:ext cx="244435" cy="22951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F64E22C-EA99-324A-8BCD-43654869F78A}"/>
                </a:ext>
              </a:extLst>
            </p:cNvPr>
            <p:cNvCxnSpPr/>
            <p:nvPr/>
          </p:nvCxnSpPr>
          <p:spPr>
            <a:xfrm flipH="1" flipV="1">
              <a:off x="4112326" y="2705504"/>
              <a:ext cx="265691" cy="2494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E012DF-8005-F54A-9CBA-F6F9B95A597C}"/>
                </a:ext>
              </a:extLst>
            </p:cNvPr>
            <p:cNvCxnSpPr/>
            <p:nvPr/>
          </p:nvCxnSpPr>
          <p:spPr>
            <a:xfrm>
              <a:off x="4017318" y="2851030"/>
              <a:ext cx="134332" cy="21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174051C3-536C-A446-AD31-4A90E7D01771}"/>
                </a:ext>
              </a:extLst>
            </p:cNvPr>
            <p:cNvCxnSpPr/>
            <p:nvPr/>
          </p:nvCxnSpPr>
          <p:spPr>
            <a:xfrm rot="16200000" flipH="1">
              <a:off x="3035766" y="3104884"/>
              <a:ext cx="1314634" cy="219440"/>
            </a:xfrm>
            <a:prstGeom prst="bentConnector3">
              <a:avLst>
                <a:gd name="adj1" fmla="val 4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AC30580-6608-D94C-BBE2-B2CAE5EF0853}"/>
                </a:ext>
              </a:extLst>
            </p:cNvPr>
            <p:cNvCxnSpPr/>
            <p:nvPr/>
          </p:nvCxnSpPr>
          <p:spPr>
            <a:xfrm>
              <a:off x="3803819" y="3871923"/>
              <a:ext cx="369367" cy="325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0B8A00-E029-3447-97E8-C59D018C67BA}"/>
                </a:ext>
              </a:extLst>
            </p:cNvPr>
            <p:cNvSpPr/>
            <p:nvPr/>
          </p:nvSpPr>
          <p:spPr>
            <a:xfrm>
              <a:off x="4158585" y="3418725"/>
              <a:ext cx="237865" cy="232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99122F9-BFE3-A244-B6F9-1F79C77F555A}"/>
                </a:ext>
              </a:extLst>
            </p:cNvPr>
            <p:cNvCxnSpPr/>
            <p:nvPr/>
          </p:nvCxnSpPr>
          <p:spPr>
            <a:xfrm flipH="1" flipV="1">
              <a:off x="4126261" y="3385347"/>
              <a:ext cx="258549" cy="2529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9E2EFF-8981-564C-8163-EC6D09A752C6}"/>
                </a:ext>
              </a:extLst>
            </p:cNvPr>
            <p:cNvSpPr/>
            <p:nvPr/>
          </p:nvSpPr>
          <p:spPr>
            <a:xfrm>
              <a:off x="4164873" y="3758809"/>
              <a:ext cx="237865" cy="232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3C8EF3C-3BD8-BE44-85DD-853396D960A8}"/>
                </a:ext>
              </a:extLst>
            </p:cNvPr>
            <p:cNvCxnSpPr/>
            <p:nvPr/>
          </p:nvCxnSpPr>
          <p:spPr>
            <a:xfrm flipH="1" flipV="1">
              <a:off x="4132549" y="3725431"/>
              <a:ext cx="258549" cy="2529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EFAF39-2F6D-BA44-AC51-048B91FDDF8A}"/>
                </a:ext>
              </a:extLst>
            </p:cNvPr>
            <p:cNvSpPr/>
            <p:nvPr/>
          </p:nvSpPr>
          <p:spPr>
            <a:xfrm>
              <a:off x="4162182" y="4107623"/>
              <a:ext cx="237865" cy="232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28663E7-9ECA-BF4C-BC3E-2886F584652D}"/>
                </a:ext>
              </a:extLst>
            </p:cNvPr>
            <p:cNvCxnSpPr/>
            <p:nvPr/>
          </p:nvCxnSpPr>
          <p:spPr>
            <a:xfrm flipH="1" flipV="1">
              <a:off x="4129857" y="4074245"/>
              <a:ext cx="258549" cy="2529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8C2A76E-07DB-5241-89B9-FAE493F1A62C}"/>
                </a:ext>
              </a:extLst>
            </p:cNvPr>
            <p:cNvSpPr/>
            <p:nvPr/>
          </p:nvSpPr>
          <p:spPr>
            <a:xfrm>
              <a:off x="4696052" y="3768136"/>
              <a:ext cx="212143" cy="207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+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hape 211">
              <a:extLst>
                <a:ext uri="{FF2B5EF4-FFF2-40B4-BE49-F238E27FC236}">
                  <a16:creationId xmlns:a16="http://schemas.microsoft.com/office/drawing/2014/main" id="{84928BDD-5EEE-FB4A-8FB1-083725947D49}"/>
                </a:ext>
              </a:extLst>
            </p:cNvPr>
            <p:cNvCxnSpPr/>
            <p:nvPr/>
          </p:nvCxnSpPr>
          <p:spPr>
            <a:xfrm>
              <a:off x="4396450" y="3535096"/>
              <a:ext cx="405674" cy="23304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0AA4431-4E53-1943-B477-E22CA32522FB}"/>
                </a:ext>
              </a:extLst>
            </p:cNvPr>
            <p:cNvCxnSpPr/>
            <p:nvPr/>
          </p:nvCxnSpPr>
          <p:spPr>
            <a:xfrm flipV="1">
              <a:off x="4402738" y="3871923"/>
              <a:ext cx="293313" cy="325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hape 213">
              <a:extLst>
                <a:ext uri="{FF2B5EF4-FFF2-40B4-BE49-F238E27FC236}">
                  <a16:creationId xmlns:a16="http://schemas.microsoft.com/office/drawing/2014/main" id="{9F9160B7-3394-CA48-B0DF-041DA3866DA3}"/>
                </a:ext>
              </a:extLst>
            </p:cNvPr>
            <p:cNvCxnSpPr/>
            <p:nvPr/>
          </p:nvCxnSpPr>
          <p:spPr>
            <a:xfrm flipV="1">
              <a:off x="4400047" y="3975709"/>
              <a:ext cx="402077" cy="24807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B521D2-A14D-F84E-9806-85EC146A6960}"/>
                </a:ext>
              </a:extLst>
            </p:cNvPr>
            <p:cNvCxnSpPr/>
            <p:nvPr/>
          </p:nvCxnSpPr>
          <p:spPr>
            <a:xfrm>
              <a:off x="4395563" y="2457699"/>
              <a:ext cx="301550" cy="412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C30AE0A-72E1-5B45-A08A-9F6F0AE4C2D6}"/>
                </a:ext>
              </a:extLst>
            </p:cNvPr>
            <p:cNvSpPr/>
            <p:nvPr/>
          </p:nvSpPr>
          <p:spPr>
            <a:xfrm>
              <a:off x="5170506" y="2261674"/>
              <a:ext cx="571170" cy="3866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8F6311D-C50C-2F48-A05F-C1FBE9892BA1}"/>
                </a:ext>
              </a:extLst>
            </p:cNvPr>
            <p:cNvCxnSpPr/>
            <p:nvPr/>
          </p:nvCxnSpPr>
          <p:spPr>
            <a:xfrm>
              <a:off x="4913709" y="2471739"/>
              <a:ext cx="269215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A073363-966C-9C48-887C-B4763A5749A6}"/>
                </a:ext>
              </a:extLst>
            </p:cNvPr>
            <p:cNvCxnSpPr/>
            <p:nvPr/>
          </p:nvCxnSpPr>
          <p:spPr>
            <a:xfrm>
              <a:off x="7695629" y="2630245"/>
              <a:ext cx="22249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600385B-3252-1B41-89C7-40AC4D18A505}"/>
                </a:ext>
              </a:extLst>
            </p:cNvPr>
            <p:cNvSpPr/>
            <p:nvPr/>
          </p:nvSpPr>
          <p:spPr>
            <a:xfrm>
              <a:off x="5174052" y="3668288"/>
              <a:ext cx="571170" cy="3866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9A09026-7666-0149-9974-DA846DE1AF40}"/>
                </a:ext>
              </a:extLst>
            </p:cNvPr>
            <p:cNvCxnSpPr/>
            <p:nvPr/>
          </p:nvCxnSpPr>
          <p:spPr>
            <a:xfrm>
              <a:off x="4917254" y="3886666"/>
              <a:ext cx="269215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148D984-DCF1-6341-A588-191B56127C4E}"/>
                </a:ext>
              </a:extLst>
            </p:cNvPr>
            <p:cNvCxnSpPr/>
            <p:nvPr/>
          </p:nvCxnSpPr>
          <p:spPr>
            <a:xfrm>
              <a:off x="7695944" y="3054062"/>
              <a:ext cx="22249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3F0ADE5-F28F-3541-AB73-05BBC6C14D74}"/>
                </a:ext>
              </a:extLst>
            </p:cNvPr>
            <p:cNvCxnSpPr/>
            <p:nvPr/>
          </p:nvCxnSpPr>
          <p:spPr>
            <a:xfrm>
              <a:off x="7696978" y="3777644"/>
              <a:ext cx="22249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B542D0-676D-9B43-8483-0B15AB18CFB2}"/>
                </a:ext>
              </a:extLst>
            </p:cNvPr>
            <p:cNvSpPr txBox="1"/>
            <p:nvPr/>
          </p:nvSpPr>
          <p:spPr>
            <a:xfrm>
              <a:off x="6594993" y="2899885"/>
              <a:ext cx="1098111" cy="46781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Baseband</a:t>
              </a:r>
            </a:p>
            <a:p>
              <a:pPr algn="ctr"/>
              <a:r>
                <a:rPr lang="en-US" sz="700" dirty="0"/>
                <a:t>Combiner</a:t>
              </a:r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4459FB30-8D22-974A-903D-C498D4591A60}"/>
                </a:ext>
              </a:extLst>
            </p:cNvPr>
            <p:cNvSpPr/>
            <p:nvPr/>
          </p:nvSpPr>
          <p:spPr>
            <a:xfrm rot="10800000">
              <a:off x="3138079" y="1882948"/>
              <a:ext cx="201314" cy="165448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486F4E25-989B-894C-80BB-A1C1391095F8}"/>
                </a:ext>
              </a:extLst>
            </p:cNvPr>
            <p:cNvCxnSpPr/>
            <p:nvPr/>
          </p:nvCxnSpPr>
          <p:spPr>
            <a:xfrm rot="10800000">
              <a:off x="3238737" y="2048397"/>
              <a:ext cx="291591" cy="95767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F13A6A26-553C-3C4A-9EBD-55E2EE974A66}"/>
                </a:ext>
              </a:extLst>
            </p:cNvPr>
            <p:cNvSpPr/>
            <p:nvPr/>
          </p:nvSpPr>
          <p:spPr>
            <a:xfrm rot="10800000">
              <a:off x="3152871" y="2232173"/>
              <a:ext cx="183013" cy="165448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02929AD-49B2-5446-9AE3-7436404C1875}"/>
                </a:ext>
              </a:extLst>
            </p:cNvPr>
            <p:cNvCxnSpPr/>
            <p:nvPr/>
          </p:nvCxnSpPr>
          <p:spPr>
            <a:xfrm>
              <a:off x="5741676" y="2454993"/>
              <a:ext cx="195504" cy="1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lbow Connector 62">
              <a:extLst>
                <a:ext uri="{FF2B5EF4-FFF2-40B4-BE49-F238E27FC236}">
                  <a16:creationId xmlns:a16="http://schemas.microsoft.com/office/drawing/2014/main" id="{1A82D976-8C7B-C94E-8DFB-7F5746E81E84}"/>
                </a:ext>
              </a:extLst>
            </p:cNvPr>
            <p:cNvCxnSpPr/>
            <p:nvPr/>
          </p:nvCxnSpPr>
          <p:spPr>
            <a:xfrm rot="10800000">
              <a:off x="3244377" y="2397622"/>
              <a:ext cx="285950" cy="107773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2C6E5047-97D4-B74E-BD95-2E6D41C95AFB}"/>
                </a:ext>
              </a:extLst>
            </p:cNvPr>
            <p:cNvSpPr/>
            <p:nvPr/>
          </p:nvSpPr>
          <p:spPr>
            <a:xfrm rot="10800000">
              <a:off x="3142806" y="3923983"/>
              <a:ext cx="183013" cy="165448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EF2F48D-F49A-CA4A-8583-B3974B12282E}"/>
                </a:ext>
              </a:extLst>
            </p:cNvPr>
            <p:cNvCxnSpPr/>
            <p:nvPr/>
          </p:nvCxnSpPr>
          <p:spPr>
            <a:xfrm>
              <a:off x="5745222" y="3861607"/>
              <a:ext cx="183373" cy="265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lbow Connector 65">
              <a:extLst>
                <a:ext uri="{FF2B5EF4-FFF2-40B4-BE49-F238E27FC236}">
                  <a16:creationId xmlns:a16="http://schemas.microsoft.com/office/drawing/2014/main" id="{36F84327-3188-7D45-B398-4D66E6414A91}"/>
                </a:ext>
              </a:extLst>
            </p:cNvPr>
            <p:cNvCxnSpPr/>
            <p:nvPr/>
          </p:nvCxnSpPr>
          <p:spPr>
            <a:xfrm rot="10800000">
              <a:off x="3234313" y="4089431"/>
              <a:ext cx="296015" cy="8640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ADD3C272-F715-6743-B61B-6F962517BCDF}"/>
                </a:ext>
              </a:extLst>
            </p:cNvPr>
            <p:cNvSpPr/>
            <p:nvPr/>
          </p:nvSpPr>
          <p:spPr>
            <a:xfrm>
              <a:off x="5170605" y="2690618"/>
              <a:ext cx="571170" cy="38663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771CDD7-8F0D-B44A-B19B-1E3CA668038B}"/>
                </a:ext>
              </a:extLst>
            </p:cNvPr>
            <p:cNvCxnSpPr/>
            <p:nvPr/>
          </p:nvCxnSpPr>
          <p:spPr>
            <a:xfrm>
              <a:off x="4970417" y="2859119"/>
              <a:ext cx="22249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01FB394-6433-D543-A4DE-0AC0BED16CC8}"/>
                </a:ext>
              </a:extLst>
            </p:cNvPr>
            <p:cNvCxnSpPr/>
            <p:nvPr/>
          </p:nvCxnSpPr>
          <p:spPr>
            <a:xfrm>
              <a:off x="6407648" y="2508739"/>
              <a:ext cx="194227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68F11B9-2CDD-8547-AFA3-57895D0067C0}"/>
                </a:ext>
              </a:extLst>
            </p:cNvPr>
            <p:cNvCxnSpPr/>
            <p:nvPr/>
          </p:nvCxnSpPr>
          <p:spPr>
            <a:xfrm flipV="1">
              <a:off x="5741775" y="2880385"/>
              <a:ext cx="178905" cy="355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96EDB62-FBC8-3947-BA06-97BA66B6C85C}"/>
                </a:ext>
              </a:extLst>
            </p:cNvPr>
            <p:cNvCxnSpPr/>
            <p:nvPr/>
          </p:nvCxnSpPr>
          <p:spPr>
            <a:xfrm>
              <a:off x="6391148" y="2939616"/>
              <a:ext cx="219415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3900F96-01A5-1C49-A107-C95CF5E3BD63}"/>
                </a:ext>
              </a:extLst>
            </p:cNvPr>
            <p:cNvCxnSpPr/>
            <p:nvPr/>
          </p:nvCxnSpPr>
          <p:spPr>
            <a:xfrm>
              <a:off x="6399536" y="3923495"/>
              <a:ext cx="211027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Pentagon 72">
              <a:extLst>
                <a:ext uri="{FF2B5EF4-FFF2-40B4-BE49-F238E27FC236}">
                  <a16:creationId xmlns:a16="http://schemas.microsoft.com/office/drawing/2014/main" id="{789EB399-F813-EE45-8DBB-FA748A75C7B9}"/>
                </a:ext>
              </a:extLst>
            </p:cNvPr>
            <p:cNvSpPr/>
            <p:nvPr/>
          </p:nvSpPr>
          <p:spPr>
            <a:xfrm flipH="1">
              <a:off x="5960646" y="2341728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</a:t>
              </a:r>
            </a:p>
          </p:txBody>
        </p:sp>
        <p:sp>
          <p:nvSpPr>
            <p:cNvPr id="74" name="Pentagon 73">
              <a:extLst>
                <a:ext uri="{FF2B5EF4-FFF2-40B4-BE49-F238E27FC236}">
                  <a16:creationId xmlns:a16="http://schemas.microsoft.com/office/drawing/2014/main" id="{9E4606C7-B3B6-5440-B98E-8213EF8C18D7}"/>
                </a:ext>
              </a:extLst>
            </p:cNvPr>
            <p:cNvSpPr/>
            <p:nvPr/>
          </p:nvSpPr>
          <p:spPr>
            <a:xfrm flipH="1">
              <a:off x="5937180" y="2288107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chemeClr val="tx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D0A413-AE3F-7944-BCC2-AA249F7DEE0F}"/>
                </a:ext>
              </a:extLst>
            </p:cNvPr>
            <p:cNvSpPr txBox="1"/>
            <p:nvPr/>
          </p:nvSpPr>
          <p:spPr>
            <a:xfrm>
              <a:off x="5968831" y="2329028"/>
              <a:ext cx="481684" cy="4210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76" name="Pentagon 75">
              <a:extLst>
                <a:ext uri="{FF2B5EF4-FFF2-40B4-BE49-F238E27FC236}">
                  <a16:creationId xmlns:a16="http://schemas.microsoft.com/office/drawing/2014/main" id="{87336F7E-1794-0641-A049-96E9D208ACA4}"/>
                </a:ext>
              </a:extLst>
            </p:cNvPr>
            <p:cNvSpPr/>
            <p:nvPr/>
          </p:nvSpPr>
          <p:spPr>
            <a:xfrm flipH="1">
              <a:off x="5944146" y="2772605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</a:t>
              </a:r>
            </a:p>
          </p:txBody>
        </p:sp>
        <p:sp>
          <p:nvSpPr>
            <p:cNvPr id="77" name="Pentagon 76">
              <a:extLst>
                <a:ext uri="{FF2B5EF4-FFF2-40B4-BE49-F238E27FC236}">
                  <a16:creationId xmlns:a16="http://schemas.microsoft.com/office/drawing/2014/main" id="{E3E87A70-27C7-D94A-A687-E7D4794AFBC1}"/>
                </a:ext>
              </a:extLst>
            </p:cNvPr>
            <p:cNvSpPr/>
            <p:nvPr/>
          </p:nvSpPr>
          <p:spPr>
            <a:xfrm flipH="1">
              <a:off x="5920680" y="2713374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9A9D9C4-40A1-A044-BC4B-7EDC42D986A8}"/>
                </a:ext>
              </a:extLst>
            </p:cNvPr>
            <p:cNvSpPr txBox="1"/>
            <p:nvPr/>
          </p:nvSpPr>
          <p:spPr>
            <a:xfrm>
              <a:off x="5983640" y="2769793"/>
              <a:ext cx="461969" cy="28068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sp>
          <p:nvSpPr>
            <p:cNvPr id="79" name="Pentagon 78">
              <a:extLst>
                <a:ext uri="{FF2B5EF4-FFF2-40B4-BE49-F238E27FC236}">
                  <a16:creationId xmlns:a16="http://schemas.microsoft.com/office/drawing/2014/main" id="{6FD8AFA4-F24B-F849-B095-577D88396B9C}"/>
                </a:ext>
              </a:extLst>
            </p:cNvPr>
            <p:cNvSpPr/>
            <p:nvPr/>
          </p:nvSpPr>
          <p:spPr>
            <a:xfrm flipH="1">
              <a:off x="5952534" y="3756484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A</a:t>
              </a:r>
            </a:p>
          </p:txBody>
        </p:sp>
        <p:sp>
          <p:nvSpPr>
            <p:cNvPr id="80" name="Pentagon 79">
              <a:extLst>
                <a:ext uri="{FF2B5EF4-FFF2-40B4-BE49-F238E27FC236}">
                  <a16:creationId xmlns:a16="http://schemas.microsoft.com/office/drawing/2014/main" id="{A75811EA-00C7-9941-B738-287F5987558B}"/>
                </a:ext>
              </a:extLst>
            </p:cNvPr>
            <p:cNvSpPr/>
            <p:nvPr/>
          </p:nvSpPr>
          <p:spPr>
            <a:xfrm flipH="1">
              <a:off x="5928595" y="3697253"/>
              <a:ext cx="447002" cy="334022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BD2A12-032C-7442-AA99-86DF7AAE9B03}"/>
                </a:ext>
              </a:extLst>
            </p:cNvPr>
            <p:cNvSpPr txBox="1"/>
            <p:nvPr/>
          </p:nvSpPr>
          <p:spPr>
            <a:xfrm>
              <a:off x="5974743" y="3748064"/>
              <a:ext cx="493287" cy="42103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ADC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E1BE45B-A42B-C440-9E3D-BD82DC2D5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1368" y="2459668"/>
              <a:ext cx="109259" cy="1294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2BC3582-9F7B-F148-8145-B3DB565D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7246" y="2897316"/>
              <a:ext cx="113305" cy="129492"/>
            </a:xfrm>
            <a:prstGeom prst="rect">
              <a:avLst/>
            </a:prstGeom>
          </p:spPr>
        </p:pic>
        <p:cxnSp>
          <p:nvCxnSpPr>
            <p:cNvPr id="84" name="Elbow Connector 83">
              <a:extLst>
                <a:ext uri="{FF2B5EF4-FFF2-40B4-BE49-F238E27FC236}">
                  <a16:creationId xmlns:a16="http://schemas.microsoft.com/office/drawing/2014/main" id="{1C951029-CA2B-0B4D-9CBF-0A8342D5F02C}"/>
                </a:ext>
              </a:extLst>
            </p:cNvPr>
            <p:cNvCxnSpPr/>
            <p:nvPr/>
          </p:nvCxnSpPr>
          <p:spPr>
            <a:xfrm>
              <a:off x="5741676" y="2454993"/>
              <a:ext cx="218970" cy="53746"/>
            </a:xfrm>
            <a:prstGeom prst="bentConnector3">
              <a:avLst>
                <a:gd name="adj1" fmla="val 2181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>
              <a:extLst>
                <a:ext uri="{FF2B5EF4-FFF2-40B4-BE49-F238E27FC236}">
                  <a16:creationId xmlns:a16="http://schemas.microsoft.com/office/drawing/2014/main" id="{C7D23D13-56BA-A74C-9775-A68F528B721D}"/>
                </a:ext>
              </a:extLst>
            </p:cNvPr>
            <p:cNvCxnSpPr/>
            <p:nvPr/>
          </p:nvCxnSpPr>
          <p:spPr>
            <a:xfrm>
              <a:off x="5741775" y="2883937"/>
              <a:ext cx="202371" cy="55679"/>
            </a:xfrm>
            <a:prstGeom prst="bentConnector3">
              <a:avLst>
                <a:gd name="adj1" fmla="val 25052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6B9F5E10-3CE3-5242-ADDA-4451EA54C2EF}"/>
                </a:ext>
              </a:extLst>
            </p:cNvPr>
            <p:cNvCxnSpPr/>
            <p:nvPr/>
          </p:nvCxnSpPr>
          <p:spPr>
            <a:xfrm>
              <a:off x="5745222" y="3861607"/>
              <a:ext cx="207312" cy="61888"/>
            </a:xfrm>
            <a:prstGeom prst="bentConnector3">
              <a:avLst>
                <a:gd name="adj1" fmla="val 2294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9EBA169-5E53-5B45-B4AD-31EC9B12E913}"/>
                </a:ext>
              </a:extLst>
            </p:cNvPr>
            <p:cNvCxnSpPr/>
            <p:nvPr/>
          </p:nvCxnSpPr>
          <p:spPr>
            <a:xfrm>
              <a:off x="6367682" y="2880385"/>
              <a:ext cx="242881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8817DA16-5285-7A42-843F-D926886D3FDC}"/>
                </a:ext>
              </a:extLst>
            </p:cNvPr>
            <p:cNvCxnSpPr/>
            <p:nvPr/>
          </p:nvCxnSpPr>
          <p:spPr>
            <a:xfrm flipV="1">
              <a:off x="6375597" y="3861607"/>
              <a:ext cx="234966" cy="265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778159AB-F36F-DE47-B32A-8E3CC396582D}"/>
                </a:ext>
              </a:extLst>
            </p:cNvPr>
            <p:cNvCxnSpPr/>
            <p:nvPr/>
          </p:nvCxnSpPr>
          <p:spPr>
            <a:xfrm flipV="1">
              <a:off x="6384182" y="2453501"/>
              <a:ext cx="217693" cy="16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2696763-58D0-8842-AC0C-8372C5E5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1744" y="3132408"/>
              <a:ext cx="399293" cy="19266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8F0D1AA-9AF4-7E4D-A65D-90B80B51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62489" y="3410992"/>
              <a:ext cx="248835" cy="18366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7728E95-6475-DC45-8C18-86DD556D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6814" y="3384984"/>
              <a:ext cx="391026" cy="18366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C454BA4-445C-DF4C-A2A4-7E29999C4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0230" y="3601546"/>
              <a:ext cx="231466" cy="155795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D5C98FC2-F324-0943-84B8-1B71E814FB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051" y="5452184"/>
            <a:ext cx="327775" cy="125445"/>
          </a:xfrm>
          <a:prstGeom prst="rect">
            <a:avLst/>
          </a:prstGeom>
        </p:spPr>
      </p:pic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AFB3DD89-0FE2-1A44-B6A0-8E68D47C4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354694"/>
              </p:ext>
            </p:extLst>
          </p:nvPr>
        </p:nvGraphicFramePr>
        <p:xfrm>
          <a:off x="7121626" y="4137754"/>
          <a:ext cx="863216" cy="2278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434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30C38A18-F6D4-A645-B184-8A698EB48D05}"/>
              </a:ext>
            </a:extLst>
          </p:cNvPr>
          <p:cNvGrpSpPr/>
          <p:nvPr/>
        </p:nvGrpSpPr>
        <p:grpSpPr>
          <a:xfrm>
            <a:off x="4034280" y="4441190"/>
            <a:ext cx="7364547" cy="1608360"/>
            <a:chOff x="4034280" y="4441190"/>
            <a:chExt cx="7364547" cy="160836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91687C-E836-654F-B8E0-6AEBC68BE201}"/>
                </a:ext>
              </a:extLst>
            </p:cNvPr>
            <p:cNvSpPr txBox="1"/>
            <p:nvPr/>
          </p:nvSpPr>
          <p:spPr>
            <a:xfrm>
              <a:off x="8199361" y="4441190"/>
              <a:ext cx="3199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Aggregated channel gain at ADC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16D957F-C0D1-7B4A-9E70-F3F9EE401FFC}"/>
                </a:ext>
              </a:extLst>
            </p:cNvPr>
            <p:cNvGrpSpPr/>
            <p:nvPr/>
          </p:nvGrpSpPr>
          <p:grpSpPr>
            <a:xfrm>
              <a:off x="4034280" y="4520128"/>
              <a:ext cx="6708233" cy="1529422"/>
              <a:chOff x="4034280" y="4520128"/>
              <a:chExt cx="6708233" cy="1529422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E43152D-FCB3-044C-A664-C95B4CDAD7DF}"/>
                  </a:ext>
                </a:extLst>
              </p:cNvPr>
              <p:cNvSpPr txBox="1"/>
              <p:nvPr/>
            </p:nvSpPr>
            <p:spPr>
              <a:xfrm>
                <a:off x="8231404" y="4815664"/>
                <a:ext cx="25111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Unique </a:t>
                </a:r>
                <a:r>
                  <a:rPr lang="en-US" dirty="0" err="1">
                    <a:solidFill>
                      <a:srgbClr val="FF0000"/>
                    </a:solidFill>
                  </a:rPr>
                  <a:t>AoAs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Equal power spread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6E3C99D-4179-DD46-AD34-0942184D3373}"/>
                  </a:ext>
                </a:extLst>
              </p:cNvPr>
              <p:cNvSpPr/>
              <p:nvPr/>
            </p:nvSpPr>
            <p:spPr>
              <a:xfrm>
                <a:off x="4034280" y="4520128"/>
                <a:ext cx="440164" cy="152942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4622BA51-D31A-3B4F-B756-CED91E0BF648}"/>
                  </a:ext>
                </a:extLst>
              </p:cNvPr>
              <p:cNvCxnSpPr/>
              <p:nvPr/>
            </p:nvCxnSpPr>
            <p:spPr>
              <a:xfrm flipH="1">
                <a:off x="4527227" y="4673876"/>
                <a:ext cx="2363737" cy="56734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CAA23DC-FD4C-C54A-88FE-624A34F55F4B}"/>
                  </a:ext>
                </a:extLst>
              </p:cNvPr>
              <p:cNvSpPr txBox="1"/>
              <p:nvPr/>
            </p:nvSpPr>
            <p:spPr>
              <a:xfrm rot="20807514">
                <a:off x="5088419" y="4613191"/>
                <a:ext cx="1663531" cy="313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minimize error here</a:t>
                </a: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D11576D8-62D2-3540-A388-AF9055D9FA41}"/>
                  </a:ext>
                </a:extLst>
              </p:cNvPr>
              <p:cNvSpPr/>
              <p:nvPr/>
            </p:nvSpPr>
            <p:spPr>
              <a:xfrm>
                <a:off x="6932427" y="4564570"/>
                <a:ext cx="1266934" cy="150160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73AB98E-F230-184C-82F1-57CC0B707A2B}"/>
                  </a:ext>
                </a:extLst>
              </p:cNvPr>
              <p:cNvSpPr txBox="1"/>
              <p:nvPr/>
            </p:nvSpPr>
            <p:spPr>
              <a:xfrm>
                <a:off x="8223020" y="4805197"/>
                <a:ext cx="702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AF5AD1A6-4FE8-5C49-9342-AC6548675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74306" y="5513089"/>
                <a:ext cx="1955132" cy="280236"/>
              </a:xfrm>
              <a:prstGeom prst="rect">
                <a:avLst/>
              </a:prstGeom>
            </p:spPr>
          </p:pic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5E0F0F3-C8A0-F245-9C27-F7CBDA3150E0}"/>
              </a:ext>
            </a:extLst>
          </p:cNvPr>
          <p:cNvSpPr/>
          <p:nvPr/>
        </p:nvSpPr>
        <p:spPr>
          <a:xfrm>
            <a:off x="1366301" y="1663261"/>
            <a:ext cx="1763973" cy="363685"/>
          </a:xfrm>
          <a:prstGeom prst="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Theorem</a:t>
            </a:r>
            <a:r>
              <a:rPr lang="ko-KR" altLang="en-US" b="1" dirty="0"/>
              <a:t> </a:t>
            </a:r>
            <a:r>
              <a:rPr lang="en-US" altLang="ko-KR" b="1" dirty="0"/>
              <a:t>A-1</a:t>
            </a:r>
            <a:endParaRPr lang="en-US" b="1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3B29525-051E-4244-BC26-00C14276C953}"/>
              </a:ext>
            </a:extLst>
          </p:cNvPr>
          <p:cNvSpPr txBox="1"/>
          <p:nvPr/>
        </p:nvSpPr>
        <p:spPr>
          <a:xfrm>
            <a:off x="7020432" y="386014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Channel </a:t>
            </a:r>
            <a:r>
              <a:rPr lang="en-US" sz="1400" b="1" dirty="0" err="1"/>
              <a:t>H</a:t>
            </a:r>
            <a:r>
              <a:rPr lang="en-US" sz="1050" dirty="0" err="1"/>
              <a:t>b</a:t>
            </a:r>
            <a:endParaRPr lang="en-US" sz="1400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541176F4-D882-CB41-8E81-ABBC99073C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5111" y="6441775"/>
            <a:ext cx="171814" cy="10664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89D0214-FD82-9E4E-AB33-84FAB2F241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4713" y="6437762"/>
            <a:ext cx="177740" cy="10664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FD249F2-C80A-3F4F-8A86-C3BC5C8EE5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241" y="6438224"/>
            <a:ext cx="177740" cy="10664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106CD22-3481-D34B-880E-AA67E7FF3D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25637" y="6432710"/>
            <a:ext cx="177740" cy="106643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9A729484-1C52-614F-B08D-DB97E63DDE74}"/>
              </a:ext>
            </a:extLst>
          </p:cNvPr>
          <p:cNvSpPr txBox="1"/>
          <p:nvPr/>
        </p:nvSpPr>
        <p:spPr>
          <a:xfrm>
            <a:off x="1457003" y="3754303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*Angle of arrivals</a:t>
            </a:r>
          </a:p>
        </p:txBody>
      </p:sp>
      <p:pic>
        <p:nvPicPr>
          <p:cNvPr id="113" name="Picture 112">
            <a:hlinkClick r:id="rId19" action="ppaction://hlinksldjump"/>
            <a:extLst>
              <a:ext uri="{FF2B5EF4-FFF2-40B4-BE49-F238E27FC236}">
                <a16:creationId xmlns:a16="http://schemas.microsoft.com/office/drawing/2014/main" id="{26ECE76A-1909-F24F-9773-721242D0D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D480D6D-976A-EA44-BC86-88C75BC831CB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  <p:sp>
        <p:nvSpPr>
          <p:cNvPr id="115" name="Date Placeholder 114">
            <a:extLst>
              <a:ext uri="{FF2B5EF4-FFF2-40B4-BE49-F238E27FC236}">
                <a16:creationId xmlns:a16="http://schemas.microsoft.com/office/drawing/2014/main" id="{43408EE8-248B-7245-98B0-DEEFAC5AB5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D01CE-1DF0-0C45-B794-F8FA78600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ACF3-FB4C-704A-82C1-F985FB70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sz="2400" dirty="0"/>
              <a:t>ROOF OF </a:t>
            </a:r>
            <a:r>
              <a:rPr lang="en-US" dirty="0"/>
              <a:t>T</a:t>
            </a:r>
            <a:r>
              <a:rPr lang="en-US" sz="2400" dirty="0"/>
              <a:t>HEOREM </a:t>
            </a:r>
            <a:r>
              <a:rPr lang="en-US" dirty="0"/>
              <a:t>A-1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B5812-610B-5146-9A4F-BA0451C2F9F0}"/>
              </a:ext>
            </a:extLst>
          </p:cNvPr>
          <p:cNvSpPr/>
          <p:nvPr/>
        </p:nvSpPr>
        <p:spPr>
          <a:xfrm>
            <a:off x="1906925" y="1694671"/>
            <a:ext cx="8060324" cy="1014064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B7A861-7A60-D24A-9DA8-61767D341712}"/>
              </a:ext>
            </a:extLst>
          </p:cNvPr>
          <p:cNvSpPr/>
          <p:nvPr/>
        </p:nvSpPr>
        <p:spPr>
          <a:xfrm>
            <a:off x="406400" y="5883276"/>
            <a:ext cx="5096700" cy="414748"/>
          </a:xfrm>
          <a:prstGeom prst="roundRect">
            <a:avLst/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(a-</a:t>
            </a:r>
            <a:r>
              <a:rPr lang="de-DE" dirty="0">
                <a:solidFill>
                  <a:schemeClr val="bg1"/>
                </a:solidFill>
              </a:rPr>
              <a:t>c): </a:t>
            </a:r>
            <a:r>
              <a:rPr lang="de-DE" dirty="0" err="1">
                <a:solidFill>
                  <a:schemeClr val="bg1"/>
                </a:solidFill>
              </a:rPr>
              <a:t>sufficient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conditions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maximizing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sum</a:t>
            </a:r>
            <a:r>
              <a:rPr lang="de-DE" dirty="0">
                <a:solidFill>
                  <a:schemeClr val="bg1"/>
                </a:solidFill>
              </a:rPr>
              <a:t> 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775A3-2B4D-BC4E-BE31-A77E092C18F2}"/>
              </a:ext>
            </a:extLst>
          </p:cNvPr>
          <p:cNvSpPr txBox="1"/>
          <p:nvPr/>
        </p:nvSpPr>
        <p:spPr>
          <a:xfrm>
            <a:off x="957415" y="1208023"/>
            <a:ext cx="363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Two-stage maximization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A1626-7B1B-8F47-877A-D5FEE9420BAC}"/>
              </a:ext>
            </a:extLst>
          </p:cNvPr>
          <p:cNvSpPr txBox="1"/>
          <p:nvPr/>
        </p:nvSpPr>
        <p:spPr>
          <a:xfrm>
            <a:off x="520545" y="2876121"/>
            <a:ext cx="128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 Minimize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C87630-4B49-6740-A500-B3412D0D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99" y="2906657"/>
            <a:ext cx="888933" cy="308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A2EF68-D131-AF4C-ACCA-0C54860ABE19}"/>
              </a:ext>
            </a:extLst>
          </p:cNvPr>
          <p:cNvSpPr txBox="1"/>
          <p:nvPr/>
        </p:nvSpPr>
        <p:spPr>
          <a:xfrm>
            <a:off x="678384" y="3227609"/>
            <a:ext cx="31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channels have to be orthogonal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C04494-FDD0-2242-8A03-29EFBAA1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630" y="3142316"/>
            <a:ext cx="7570273" cy="3319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38B9E7-F3F9-5C4C-BC6C-E84842CC2B61}"/>
              </a:ext>
            </a:extLst>
          </p:cNvPr>
          <p:cNvSpPr txBox="1"/>
          <p:nvPr/>
        </p:nvSpPr>
        <p:spPr>
          <a:xfrm>
            <a:off x="4380975" y="2877528"/>
            <a:ext cx="392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II. Maximize under orthogonal condition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E0D9B-0397-634B-872F-612AAEBCFA30}"/>
              </a:ext>
            </a:extLst>
          </p:cNvPr>
          <p:cNvSpPr txBox="1"/>
          <p:nvPr/>
        </p:nvSpPr>
        <p:spPr>
          <a:xfrm>
            <a:off x="9356298" y="5959470"/>
            <a:ext cx="2715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: max rate for single user case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06E80B-0950-7E48-BEF0-E602385EC6BA}"/>
              </a:ext>
            </a:extLst>
          </p:cNvPr>
          <p:cNvCxnSpPr/>
          <p:nvPr/>
        </p:nvCxnSpPr>
        <p:spPr>
          <a:xfrm flipH="1" flipV="1">
            <a:off x="5697565" y="4918124"/>
            <a:ext cx="532435" cy="26621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2DA34E-A823-9746-A714-1FA836129273}"/>
              </a:ext>
            </a:extLst>
          </p:cNvPr>
          <p:cNvSpPr txBox="1"/>
          <p:nvPr/>
        </p:nvSpPr>
        <p:spPr>
          <a:xfrm>
            <a:off x="3623004" y="4572166"/>
            <a:ext cx="2606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Non-overlap of channel gains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067C21-D3C2-AA4D-82C5-89D377AF5E11}"/>
              </a:ext>
            </a:extLst>
          </p:cNvPr>
          <p:cNvCxnSpPr/>
          <p:nvPr/>
        </p:nvCxnSpPr>
        <p:spPr>
          <a:xfrm flipH="1" flipV="1">
            <a:off x="5722753" y="5604450"/>
            <a:ext cx="532435" cy="26621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82ED35-BFEE-374D-A50F-7CA1A52B3205}"/>
              </a:ext>
            </a:extLst>
          </p:cNvPr>
          <p:cNvSpPr txBox="1"/>
          <p:nvPr/>
        </p:nvSpPr>
        <p:spPr>
          <a:xfrm>
            <a:off x="3159291" y="5258977"/>
            <a:ext cx="3331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KKT condition: </a:t>
            </a:r>
            <a:r>
              <a:rPr lang="en-US" sz="1600" dirty="0">
                <a:solidFill>
                  <a:srgbClr val="FF0000"/>
                </a:solidFill>
              </a:rPr>
              <a:t>equal power spread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A6A8B5-5369-884C-A70A-D7A25F1C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232" y="1762230"/>
            <a:ext cx="6882066" cy="878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A047B2-4F4E-4F41-B988-B128F2602358}"/>
                  </a:ext>
                </a:extLst>
              </p:cNvPr>
              <p:cNvSpPr txBox="1"/>
              <p:nvPr/>
            </p:nvSpPr>
            <p:spPr>
              <a:xfrm>
                <a:off x="445704" y="757941"/>
                <a:ext cx="4439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charset="2"/>
                  <a:buChar char="q"/>
                </a:pPr>
                <a:r>
                  <a:rPr lang="en-US" sz="2000" dirty="0"/>
                  <a:t>Case: total # of channel paths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i="1" dirty="0"/>
                  <a:t>N</a:t>
                </a:r>
                <a:r>
                  <a:rPr lang="en-US" sz="1200" dirty="0"/>
                  <a:t>RF</a:t>
                </a: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A047B2-4F4E-4F41-B988-B128F2602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04" y="757941"/>
                <a:ext cx="4439036" cy="400110"/>
              </a:xfrm>
              <a:prstGeom prst="rect">
                <a:avLst/>
              </a:prstGeom>
              <a:blipFill>
                <a:blip r:embed="rId5"/>
                <a:stretch>
                  <a:fillRect l="-855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38C3B2A-4027-A54A-9DAE-7F0453766301}"/>
              </a:ext>
            </a:extLst>
          </p:cNvPr>
          <p:cNvSpPr/>
          <p:nvPr/>
        </p:nvSpPr>
        <p:spPr>
          <a:xfrm>
            <a:off x="10296430" y="4540294"/>
            <a:ext cx="1035968" cy="50643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E588D1-2D1A-1645-B86B-6F52645CDC70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6576CFD4-A54E-B445-9690-126B2EF06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3AB518AD-29FC-164E-8F8D-B0E4A2C2EA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BCD64-EB88-F142-9E0B-1DDB73F74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5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6227-B4ED-3340-8B4E-270BA06B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ARTIAL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CSI-B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ASED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U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SER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CHEDULING</a:t>
            </a:r>
            <a:endParaRPr lang="en-US" sz="2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BBFB18-74C1-9C43-A05C-9326475AC204}"/>
              </a:ext>
            </a:extLst>
          </p:cNvPr>
          <p:cNvSpPr/>
          <p:nvPr/>
        </p:nvSpPr>
        <p:spPr>
          <a:xfrm>
            <a:off x="7035025" y="4991687"/>
            <a:ext cx="4439211" cy="1279350"/>
          </a:xfrm>
          <a:prstGeom prst="roundRect">
            <a:avLst>
              <a:gd name="adj" fmla="val 5233"/>
            </a:avLst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9550DE37-C67B-4D4F-9BE4-A43E09F7F8EA}"/>
              </a:ext>
            </a:extLst>
          </p:cNvPr>
          <p:cNvSpPr/>
          <p:nvPr/>
        </p:nvSpPr>
        <p:spPr>
          <a:xfrm>
            <a:off x="7035025" y="4940864"/>
            <a:ext cx="4439211" cy="357658"/>
          </a:xfrm>
          <a:prstGeom prst="round2SameRect">
            <a:avLst>
              <a:gd name="adj1" fmla="val 14909"/>
              <a:gd name="adj2" fmla="val 0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3. Max # of  </a:t>
            </a:r>
            <a:r>
              <a:rPr lang="en-US" sz="1600" dirty="0" err="1">
                <a:solidFill>
                  <a:schemeClr val="bg1"/>
                </a:solidFill>
              </a:rPr>
              <a:t>AoAs</a:t>
            </a:r>
            <a:r>
              <a:rPr lang="en-US" sz="1600" dirty="0">
                <a:solidFill>
                  <a:schemeClr val="bg1"/>
                </a:solidFill>
              </a:rPr>
              <a:t> (+ max. chordal distance)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815541-D6D2-FE4E-A894-8789D46E0876}"/>
              </a:ext>
            </a:extLst>
          </p:cNvPr>
          <p:cNvSpPr/>
          <p:nvPr/>
        </p:nvSpPr>
        <p:spPr>
          <a:xfrm>
            <a:off x="3804510" y="4980448"/>
            <a:ext cx="2944391" cy="1279350"/>
          </a:xfrm>
          <a:prstGeom prst="roundRect">
            <a:avLst>
              <a:gd name="adj" fmla="val 3353"/>
            </a:avLst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AF8CF7E2-48CA-0C45-B179-A75C25192DC8}"/>
              </a:ext>
            </a:extLst>
          </p:cNvPr>
          <p:cNvSpPr/>
          <p:nvPr/>
        </p:nvSpPr>
        <p:spPr>
          <a:xfrm>
            <a:off x="3804510" y="4926551"/>
            <a:ext cx="2944391" cy="360732"/>
          </a:xfrm>
          <a:prstGeom prst="round2SameRect">
            <a:avLst>
              <a:gd name="adj1" fmla="val 15208"/>
              <a:gd name="adj2" fmla="val 3062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2. Chordal distance filtering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2FB2A4-28FB-C24B-888D-9007E3C05A69}"/>
              </a:ext>
            </a:extLst>
          </p:cNvPr>
          <p:cNvSpPr/>
          <p:nvPr/>
        </p:nvSpPr>
        <p:spPr>
          <a:xfrm>
            <a:off x="930126" y="4959118"/>
            <a:ext cx="2602635" cy="1300679"/>
          </a:xfrm>
          <a:prstGeom prst="roundRect">
            <a:avLst>
              <a:gd name="adj" fmla="val 3573"/>
            </a:avLst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01AB82F2-6DB7-494B-9A04-CA37F5DBB96B}"/>
              </a:ext>
            </a:extLst>
          </p:cNvPr>
          <p:cNvSpPr/>
          <p:nvPr/>
        </p:nvSpPr>
        <p:spPr>
          <a:xfrm>
            <a:off x="930126" y="4926550"/>
            <a:ext cx="2602635" cy="339403"/>
          </a:xfrm>
          <a:prstGeom prst="round2SameRect">
            <a:avLst>
              <a:gd name="adj1" fmla="val 15740"/>
              <a:gd name="adj2" fmla="val 0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1. RF chain angle filtering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5241CDD-26E4-0B4C-9A76-5D0F217EC920}"/>
              </a:ext>
            </a:extLst>
          </p:cNvPr>
          <p:cNvSpPr/>
          <p:nvPr/>
        </p:nvSpPr>
        <p:spPr>
          <a:xfrm>
            <a:off x="6130341" y="3035334"/>
            <a:ext cx="4584629" cy="1300679"/>
          </a:xfrm>
          <a:prstGeom prst="roundRect">
            <a:avLst>
              <a:gd name="adj" fmla="val 2221"/>
            </a:avLst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063818D-6974-3943-9C8F-50D7513AB622}"/>
              </a:ext>
            </a:extLst>
          </p:cNvPr>
          <p:cNvSpPr/>
          <p:nvPr/>
        </p:nvSpPr>
        <p:spPr>
          <a:xfrm>
            <a:off x="1816818" y="3044464"/>
            <a:ext cx="3607278" cy="1291549"/>
          </a:xfrm>
          <a:prstGeom prst="roundRect">
            <a:avLst>
              <a:gd name="adj" fmla="val 3089"/>
            </a:avLst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B46005-BCAD-4548-BAC3-86E02C17FF4E}"/>
              </a:ext>
            </a:extLst>
          </p:cNvPr>
          <p:cNvSpPr txBox="1"/>
          <p:nvPr/>
        </p:nvSpPr>
        <p:spPr>
          <a:xfrm>
            <a:off x="564938" y="762479"/>
            <a:ext cx="4342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Alternative to instantaneous full CSI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A8C9C-291C-1349-9B74-1ED4C6A2B5E6}"/>
              </a:ext>
            </a:extLst>
          </p:cNvPr>
          <p:cNvSpPr/>
          <p:nvPr/>
        </p:nvSpPr>
        <p:spPr>
          <a:xfrm>
            <a:off x="880454" y="1222674"/>
            <a:ext cx="1118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*Angles of arrival (</a:t>
            </a:r>
            <a:r>
              <a:rPr lang="en-US" dirty="0" err="1">
                <a:solidFill>
                  <a:srgbClr val="0000FF"/>
                </a:solidFill>
              </a:rPr>
              <a:t>AoA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dirty="0"/>
              <a:t>: slowly-varying channel characteristics</a:t>
            </a:r>
          </a:p>
          <a:p>
            <a:pPr lvl="1"/>
            <a:r>
              <a:rPr lang="en-US" dirty="0"/>
              <a:t>: reduces burden of estimating instantaneous full CSI at every channel coherence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AA461-6663-E849-A41A-4D9423850E88}"/>
              </a:ext>
            </a:extLst>
          </p:cNvPr>
          <p:cNvSpPr txBox="1"/>
          <p:nvPr/>
        </p:nvSpPr>
        <p:spPr>
          <a:xfrm>
            <a:off x="564938" y="1952728"/>
            <a:ext cx="4701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Chordal distance-based user scheduling 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333B7-2638-1541-B873-52FA98CA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37" y="3141276"/>
            <a:ext cx="2535495" cy="6782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17DEBF-BCD7-724E-ABAA-361349EB8FCA}"/>
              </a:ext>
            </a:extLst>
          </p:cNvPr>
          <p:cNvSpPr/>
          <p:nvPr/>
        </p:nvSpPr>
        <p:spPr>
          <a:xfrm>
            <a:off x="869944" y="4514377"/>
            <a:ext cx="1118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Steps</a:t>
            </a:r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05D09F-39EA-FF4C-8748-CDBE79191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105" y="3992903"/>
            <a:ext cx="2800140" cy="2562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4EBF60-40E9-0E44-B13B-A175A8A71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203" y="3949950"/>
            <a:ext cx="2587292" cy="215065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8ADC8014-291F-AD49-9AFD-5532990B8FED}"/>
              </a:ext>
            </a:extLst>
          </p:cNvPr>
          <p:cNvSpPr/>
          <p:nvPr/>
        </p:nvSpPr>
        <p:spPr>
          <a:xfrm>
            <a:off x="5567532" y="3448340"/>
            <a:ext cx="337309" cy="4299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B54A1CE-0E88-D74A-BA98-CB569C78BD2A}"/>
              </a:ext>
            </a:extLst>
          </p:cNvPr>
          <p:cNvSpPr/>
          <p:nvPr/>
        </p:nvSpPr>
        <p:spPr>
          <a:xfrm>
            <a:off x="3585338" y="5478334"/>
            <a:ext cx="190402" cy="2936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D0CFF48-219E-2F43-B7DA-48A58E7B20AF}"/>
              </a:ext>
            </a:extLst>
          </p:cNvPr>
          <p:cNvSpPr/>
          <p:nvPr/>
        </p:nvSpPr>
        <p:spPr>
          <a:xfrm>
            <a:off x="6822590" y="5464125"/>
            <a:ext cx="190402" cy="2936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ular Arrow 23">
            <a:extLst>
              <a:ext uri="{FF2B5EF4-FFF2-40B4-BE49-F238E27FC236}">
                <a16:creationId xmlns:a16="http://schemas.microsoft.com/office/drawing/2014/main" id="{F80299F9-D627-ED44-8652-CAE9BBC77723}"/>
              </a:ext>
            </a:extLst>
          </p:cNvPr>
          <p:cNvSpPr/>
          <p:nvPr/>
        </p:nvSpPr>
        <p:spPr>
          <a:xfrm rot="10800000">
            <a:off x="6505923" y="5792562"/>
            <a:ext cx="927165" cy="693400"/>
          </a:xfrm>
          <a:prstGeom prst="circularArrow">
            <a:avLst>
              <a:gd name="adj1" fmla="val 3587"/>
              <a:gd name="adj2" fmla="val 746159"/>
              <a:gd name="adj3" fmla="val 20627806"/>
              <a:gd name="adj4" fmla="val 11269504"/>
              <a:gd name="adj5" fmla="val 7308"/>
            </a:avLst>
          </a:prstGeom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DF5AB-9F77-4749-A2D7-4895EBBFA26E}"/>
              </a:ext>
            </a:extLst>
          </p:cNvPr>
          <p:cNvSpPr txBox="1"/>
          <p:nvPr/>
        </p:nvSpPr>
        <p:spPr>
          <a:xfrm>
            <a:off x="1060567" y="5297077"/>
            <a:ext cx="2432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 users: </a:t>
            </a:r>
          </a:p>
          <a:p>
            <a:r>
              <a:rPr lang="en-US" sz="1600" dirty="0"/>
              <a:t>no </a:t>
            </a:r>
            <a:r>
              <a:rPr lang="en-US" sz="1600" dirty="0" err="1"/>
              <a:t>AoAs</a:t>
            </a:r>
            <a:r>
              <a:rPr lang="en-US" sz="1600" dirty="0"/>
              <a:t> in reduced range of angles of RF chains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7602EA-EE68-1049-A5BF-489E1100D07D}"/>
              </a:ext>
            </a:extLst>
          </p:cNvPr>
          <p:cNvSpPr txBox="1"/>
          <p:nvPr/>
        </p:nvSpPr>
        <p:spPr>
          <a:xfrm>
            <a:off x="3877470" y="5329779"/>
            <a:ext cx="132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 users: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9CBB08-981D-464B-ACE6-5FC9B66B0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929" y="5734167"/>
            <a:ext cx="2682247" cy="2369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4D96E8-9DE0-D24C-99CC-722786B36F53}"/>
              </a:ext>
            </a:extLst>
          </p:cNvPr>
          <p:cNvSpPr txBox="1"/>
          <p:nvPr/>
        </p:nvSpPr>
        <p:spPr>
          <a:xfrm>
            <a:off x="7108703" y="5262868"/>
            <a:ext cx="3271729" cy="87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Select user with max. # of </a:t>
            </a:r>
            <a:r>
              <a:rPr lang="en-US" dirty="0" err="1"/>
              <a:t>AoAs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</a:pPr>
            <a:r>
              <a:rPr lang="en-US" dirty="0"/>
              <a:t>If many: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8E9AC8-2963-8B4F-AF49-65489A491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600" y="5878144"/>
            <a:ext cx="3227284" cy="3138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75546B2-612D-8F43-987C-D29BA2A689A1}"/>
              </a:ext>
            </a:extLst>
          </p:cNvPr>
          <p:cNvGrpSpPr/>
          <p:nvPr/>
        </p:nvGrpSpPr>
        <p:grpSpPr>
          <a:xfrm>
            <a:off x="4098069" y="2435210"/>
            <a:ext cx="6168193" cy="1013130"/>
            <a:chOff x="4098069" y="2510366"/>
            <a:chExt cx="6168193" cy="101313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C29BFF-4EE9-8E49-9A58-642F4BFC19D1}"/>
                </a:ext>
              </a:extLst>
            </p:cNvPr>
            <p:cNvSpPr/>
            <p:nvPr/>
          </p:nvSpPr>
          <p:spPr>
            <a:xfrm>
              <a:off x="4098069" y="2510366"/>
              <a:ext cx="61681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measure separation between channel subspaces</a:t>
              </a:r>
              <a:endParaRPr lang="en-US" sz="14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FB4435-68BC-1C43-9403-E3DA5F9138E5}"/>
                </a:ext>
              </a:extLst>
            </p:cNvPr>
            <p:cNvCxnSpPr/>
            <p:nvPr/>
          </p:nvCxnSpPr>
          <p:spPr>
            <a:xfrm>
              <a:off x="5697861" y="2840557"/>
              <a:ext cx="0" cy="68293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C8F854A-3CD0-B34D-8D2E-FAD291E0FC52}"/>
              </a:ext>
            </a:extLst>
          </p:cNvPr>
          <p:cNvSpPr/>
          <p:nvPr/>
        </p:nvSpPr>
        <p:spPr>
          <a:xfrm>
            <a:off x="869944" y="2443608"/>
            <a:ext cx="1118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Key idea</a:t>
            </a:r>
            <a:endParaRPr lang="en-US" sz="1600" dirty="0"/>
          </a:p>
        </p:txBody>
      </p:sp>
      <p:sp>
        <p:nvSpPr>
          <p:cNvPr id="34" name="Round Same Side Corner Rectangle 33">
            <a:extLst>
              <a:ext uri="{FF2B5EF4-FFF2-40B4-BE49-F238E27FC236}">
                <a16:creationId xmlns:a16="http://schemas.microsoft.com/office/drawing/2014/main" id="{F69803A2-CCBD-984C-B1F1-5D884CD97A84}"/>
              </a:ext>
            </a:extLst>
          </p:cNvPr>
          <p:cNvSpPr/>
          <p:nvPr/>
        </p:nvSpPr>
        <p:spPr>
          <a:xfrm rot="16200000">
            <a:off x="1129992" y="3329909"/>
            <a:ext cx="1314364" cy="725214"/>
          </a:xfrm>
          <a:prstGeom prst="round2SameRect">
            <a:avLst>
              <a:gd name="adj1" fmla="val 6304"/>
              <a:gd name="adj2" fmla="val 0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8D2104-B7AC-EC4F-9393-037E9AEF0395}"/>
              </a:ext>
            </a:extLst>
          </p:cNvPr>
          <p:cNvSpPr txBox="1"/>
          <p:nvPr/>
        </p:nvSpPr>
        <p:spPr>
          <a:xfrm>
            <a:off x="1405090" y="3417756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Channel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Vector</a:t>
            </a:r>
          </a:p>
        </p:txBody>
      </p:sp>
      <p:sp>
        <p:nvSpPr>
          <p:cNvPr id="36" name="Round Same Side Corner Rectangle 35">
            <a:extLst>
              <a:ext uri="{FF2B5EF4-FFF2-40B4-BE49-F238E27FC236}">
                <a16:creationId xmlns:a16="http://schemas.microsoft.com/office/drawing/2014/main" id="{AB4E27C4-57A4-EE44-ADCE-9D4D93728915}"/>
              </a:ext>
            </a:extLst>
          </p:cNvPr>
          <p:cNvSpPr/>
          <p:nvPr/>
        </p:nvSpPr>
        <p:spPr>
          <a:xfrm rot="16200000">
            <a:off x="5749859" y="3332061"/>
            <a:ext cx="1310061" cy="725214"/>
          </a:xfrm>
          <a:prstGeom prst="round2SameRect">
            <a:avLst>
              <a:gd name="adj1" fmla="val 8031"/>
              <a:gd name="adj2" fmla="val 0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3145C-E5A0-5648-A502-0245D943C80D}"/>
              </a:ext>
            </a:extLst>
          </p:cNvPr>
          <p:cNvSpPr txBox="1"/>
          <p:nvPr/>
        </p:nvSpPr>
        <p:spPr>
          <a:xfrm>
            <a:off x="6003014" y="3397161"/>
            <a:ext cx="819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Chordal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Distance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577592C-0D00-5441-A2C3-40A380093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3798" y="3224719"/>
            <a:ext cx="3821395" cy="385103"/>
          </a:xfrm>
          <a:prstGeom prst="rect">
            <a:avLst/>
          </a:prstGeom>
        </p:spPr>
      </p:pic>
      <p:pic>
        <p:nvPicPr>
          <p:cNvPr id="39" name="Picture 38">
            <a:hlinkClick r:id="rId8" action="ppaction://hlinksldjump"/>
            <a:extLst>
              <a:ext uri="{FF2B5EF4-FFF2-40B4-BE49-F238E27FC236}">
                <a16:creationId xmlns:a16="http://schemas.microsoft.com/office/drawing/2014/main" id="{550F575F-5D8F-BC4A-B1BD-D3D638284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2351043-4F6D-CE46-B1B0-21D784D7FCE7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F96FFBA3-ECC4-A246-B6C2-7FB8904C8A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6E3FA-0929-6F4A-9713-9FFF2571C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2" t="31259" b="33740"/>
          <a:stretch/>
        </p:blipFill>
        <p:spPr>
          <a:xfrm>
            <a:off x="7256991" y="2902024"/>
            <a:ext cx="3294425" cy="10069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65482" y="5832489"/>
            <a:ext cx="6476955" cy="607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26494" y="5761995"/>
            <a:ext cx="1038780" cy="2917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Remark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21" t="32752" r="6457" b="34524"/>
          <a:stretch/>
        </p:blipFill>
        <p:spPr>
          <a:xfrm>
            <a:off x="7167118" y="855602"/>
            <a:ext cx="3187015" cy="927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77063" y="1783254"/>
            <a:ext cx="8815825" cy="1098213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ERFORMANCE 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NALYSIS – 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ARTIAL 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CSI</a:t>
            </a:r>
            <a:endParaRPr lang="en-US" sz="24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10700" y="6530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B1E83-3AB9-40D0-BD85-A7F15E15F8B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0415" y="690755"/>
            <a:ext cx="561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400" dirty="0"/>
              <a:t>Ergodic sum rate analysis for single path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924" y="1171751"/>
            <a:ext cx="11187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200" dirty="0"/>
              <a:t>Exact </a:t>
            </a:r>
            <a:r>
              <a:rPr lang="en-US" sz="2200" dirty="0" err="1"/>
              <a:t>AoA</a:t>
            </a:r>
            <a:r>
              <a:rPr lang="en-US" sz="2200" dirty="0"/>
              <a:t> alignment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854673" y="3346125"/>
            <a:ext cx="39717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200" dirty="0"/>
              <a:t>Arbitrary </a:t>
            </a:r>
            <a:r>
              <a:rPr lang="en-US" sz="2200" dirty="0" err="1"/>
              <a:t>AoA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166484" y="1636607"/>
            <a:ext cx="1756988" cy="3636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Proposition</a:t>
            </a:r>
            <a:r>
              <a:rPr lang="ko-KR" altLang="en-US" b="1" dirty="0"/>
              <a:t> </a:t>
            </a:r>
            <a:r>
              <a:rPr lang="en-US" altLang="ko-KR" b="1" dirty="0"/>
              <a:t>1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473" y="2063991"/>
            <a:ext cx="7346002" cy="6162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08299" y="2744632"/>
            <a:ext cx="3970774" cy="500131"/>
            <a:chOff x="1508299" y="2744632"/>
            <a:chExt cx="3970774" cy="500131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3139891" y="2744632"/>
              <a:ext cx="2339182" cy="1469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508299" y="2875431"/>
              <a:ext cx="3318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Ergodic rate without quantization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3049811" y="2787303"/>
              <a:ext cx="554452" cy="16848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805911" y="2751977"/>
            <a:ext cx="3513988" cy="491720"/>
            <a:chOff x="5805911" y="2751977"/>
            <a:chExt cx="3513988" cy="49172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846000" y="2751977"/>
              <a:ext cx="3473899" cy="706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805911" y="2874365"/>
              <a:ext cx="3423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rate loss due to quantization error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7451060" y="2752633"/>
              <a:ext cx="366718" cy="2208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475" y="6345131"/>
            <a:ext cx="2761569" cy="1811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77062" y="3912043"/>
            <a:ext cx="8815825" cy="1706033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166483" y="3765396"/>
            <a:ext cx="1756988" cy="3636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Proposition</a:t>
            </a:r>
            <a:r>
              <a:rPr lang="ko-KR" altLang="en-US" b="1" dirty="0"/>
              <a:t> </a:t>
            </a:r>
            <a:r>
              <a:rPr lang="en-US" altLang="ko-KR" b="1" dirty="0"/>
              <a:t>2</a:t>
            </a:r>
            <a:endParaRPr lang="en-US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507" y="4112459"/>
            <a:ext cx="7874802" cy="144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423234" y="5945021"/>
                <a:ext cx="45990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𝑏</m:t>
                    </m:r>
                    <m:r>
                      <a:rPr lang="en-US" sz="2000" b="0" i="1" smtClean="0">
                        <a:latin typeface="Cambria Math" charset="0"/>
                      </a:rPr>
                      <m:t>→∞,</m:t>
                    </m:r>
                  </m:oMath>
                </a14:m>
                <a:r>
                  <a:rPr lang="en-US" sz="2000" dirty="0"/>
                  <a:t>  both converge to                  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234" y="5945021"/>
                <a:ext cx="4599016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4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1229" y="5907324"/>
            <a:ext cx="1906658" cy="468585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20620BDA-4CC2-7C4F-80BD-CCA1AF1330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3D5370-6F57-F34D-8FC4-BA56EB3E4676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</p:spTree>
    <p:extLst>
      <p:ext uri="{BB962C8B-B14F-4D97-AF65-F5344CB8AC3E}">
        <p14:creationId xmlns:p14="http://schemas.microsoft.com/office/powerpoint/2010/main" val="21666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169558" y="1095339"/>
            <a:ext cx="5540087" cy="4927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4855" y="1095339"/>
            <a:ext cx="5455117" cy="4937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 </a:t>
            </a:r>
            <a:r>
              <a:rPr lang="mr-IN" sz="2800" dirty="0">
                <a:latin typeface="Gill Sans MT" charset="0"/>
                <a:ea typeface="Gill Sans MT" charset="0"/>
                <a:cs typeface="Gill Sans MT" charset="0"/>
              </a:rPr>
              <a:t>–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ERFORMANCE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V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10700" y="6530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B1E83-3AB9-40D0-BD85-A7F15E15F8BD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508" y="1416310"/>
            <a:ext cx="4877105" cy="3748451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98" y="1416692"/>
            <a:ext cx="4873752" cy="37490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80684" y="1363573"/>
            <a:ext cx="2060179" cy="645472"/>
            <a:chOff x="2780684" y="1363573"/>
            <a:chExt cx="2060179" cy="645472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4049162" y="1703168"/>
              <a:ext cx="237811" cy="305877"/>
            </a:xfrm>
            <a:prstGeom prst="straightConnector1">
              <a:avLst/>
            </a:prstGeom>
            <a:ln w="50800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80684" y="1363573"/>
              <a:ext cx="2060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Sub-optimality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50594" y="2236942"/>
            <a:ext cx="3278388" cy="1857143"/>
            <a:chOff x="1750594" y="2056636"/>
            <a:chExt cx="3278388" cy="1857143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305770" y="2056636"/>
              <a:ext cx="1723212" cy="1233899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750594" y="3267448"/>
              <a:ext cx="20601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More beneficial</a:t>
              </a:r>
            </a:p>
            <a:p>
              <a:r>
                <a:rPr lang="en-US" b="1" dirty="0">
                  <a:solidFill>
                    <a:srgbClr val="0000FF"/>
                  </a:solidFill>
                </a:rPr>
                <a:t>when SNR is high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5634" y="5265262"/>
            <a:ext cx="4919375" cy="646331"/>
            <a:chOff x="585634" y="5265262"/>
            <a:chExt cx="4919375" cy="646331"/>
          </a:xfrm>
        </p:grpSpPr>
        <p:sp>
          <p:nvSpPr>
            <p:cNvPr id="25" name="TextBox 24"/>
            <p:cNvSpPr txBox="1"/>
            <p:nvPr/>
          </p:nvSpPr>
          <p:spPr>
            <a:xfrm>
              <a:off x="1173374" y="5265262"/>
              <a:ext cx="4331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Quantization error dominates thermal noise</a:t>
              </a:r>
            </a:p>
            <a:p>
              <a:r>
                <a:rPr lang="en-US" dirty="0"/>
                <a:t>: CSS is effective under coarse quantization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5634" y="5351210"/>
              <a:ext cx="593560" cy="483495"/>
              <a:chOff x="510345" y="5882729"/>
              <a:chExt cx="593560" cy="483495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538543" y="5882729"/>
                <a:ext cx="505657" cy="483495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0345" y="5955885"/>
                <a:ext cx="593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Why?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6330094" y="5306261"/>
            <a:ext cx="5106656" cy="584775"/>
            <a:chOff x="6330094" y="5306261"/>
            <a:chExt cx="5106656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6889671" y="5306261"/>
              <a:ext cx="45470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As </a:t>
              </a:r>
              <a:r>
                <a:rPr lang="en-US" sz="1600" i="1" dirty="0"/>
                <a:t>N</a:t>
              </a:r>
              <a:r>
                <a:rPr lang="en-US" sz="1050" dirty="0"/>
                <a:t>RF</a:t>
              </a:r>
              <a:r>
                <a:rPr lang="en-US" sz="1600" dirty="0"/>
                <a:t> increases, channels become more orthogonal</a:t>
              </a:r>
            </a:p>
            <a:p>
              <a:r>
                <a:rPr lang="en-US" sz="1600" dirty="0"/>
                <a:t>: quantization error becomes major bottleneck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330094" y="5393870"/>
              <a:ext cx="593560" cy="483495"/>
              <a:chOff x="6500221" y="5840325"/>
              <a:chExt cx="593560" cy="483495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523588" y="5840325"/>
                <a:ext cx="505657" cy="483495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00221" y="5927623"/>
                <a:ext cx="593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Why?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821487" y="2704144"/>
            <a:ext cx="2546006" cy="1292086"/>
            <a:chOff x="7821487" y="2704144"/>
            <a:chExt cx="2546006" cy="1292086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8908637" y="2704144"/>
              <a:ext cx="1458856" cy="940338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821487" y="3626898"/>
              <a:ext cx="1628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Marginal gain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05410" y="1363573"/>
            <a:ext cx="2060179" cy="645472"/>
            <a:chOff x="8405410" y="1363573"/>
            <a:chExt cx="2060179" cy="645472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9673888" y="1703168"/>
              <a:ext cx="237811" cy="305877"/>
            </a:xfrm>
            <a:prstGeom prst="straightConnector1">
              <a:avLst/>
            </a:prstGeom>
            <a:ln w="50800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405410" y="1363573"/>
              <a:ext cx="2060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Sub-optimality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38694" y="785405"/>
            <a:ext cx="5451278" cy="3099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Sum Rate  vs.  Transmit power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69558" y="785406"/>
            <a:ext cx="5540086" cy="30674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Sum Rate  vs.  # of RF chains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7301" y="1113657"/>
            <a:ext cx="1362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(40 RF chains)</a:t>
            </a:r>
          </a:p>
        </p:txBody>
      </p:sp>
      <p:sp>
        <p:nvSpPr>
          <p:cNvPr id="9" name="Rectangle 8"/>
          <p:cNvSpPr/>
          <p:nvPr/>
        </p:nvSpPr>
        <p:spPr>
          <a:xfrm>
            <a:off x="9911699" y="1095339"/>
            <a:ext cx="1549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(6 dB </a:t>
            </a:r>
            <a:r>
              <a:rPr lang="en-US" sz="1600" dirty="0" err="1">
                <a:latin typeface="Gill Sans MT" panose="020B0502020104020203" pitchFamily="34" charset="0"/>
              </a:rPr>
              <a:t>Tx</a:t>
            </a:r>
            <a:r>
              <a:rPr lang="en-US" sz="1600" dirty="0">
                <a:latin typeface="Gill Sans MT" panose="020B0502020104020203" pitchFamily="34" charset="0"/>
              </a:rPr>
              <a:t> power)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349252" y="6159413"/>
            <a:ext cx="9360392" cy="3503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128 antennas, 200 candidate users, 12 scheduled users, 3 ADC bits, 3 average channel paths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534855" y="6159412"/>
            <a:ext cx="1814397" cy="35035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Settings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5739D-0B2D-0441-822C-8D72176E388E}"/>
              </a:ext>
            </a:extLst>
          </p:cNvPr>
          <p:cNvSpPr txBox="1"/>
          <p:nvPr/>
        </p:nvSpPr>
        <p:spPr>
          <a:xfrm>
            <a:off x="460619" y="531093"/>
            <a:ext cx="7633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Greedy</a:t>
            </a:r>
            <a:r>
              <a:rPr lang="en-US" sz="1200" dirty="0"/>
              <a:t>: schedules user who provides maximum sum rate (</a:t>
            </a:r>
            <a:r>
              <a:rPr lang="en-US" sz="1200" dirty="0">
                <a:solidFill>
                  <a:srgbClr val="0000FF"/>
                </a:solidFill>
              </a:rPr>
              <a:t>sub-optimal performance with prohibitively high complexity</a:t>
            </a:r>
            <a:r>
              <a:rPr lang="en-US" sz="12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6A11A-9622-594B-9713-B64236770803}"/>
              </a:ext>
            </a:extLst>
          </p:cNvPr>
          <p:cNvSpPr txBox="1"/>
          <p:nvPr/>
        </p:nvSpPr>
        <p:spPr>
          <a:xfrm>
            <a:off x="9564549" y="4876729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</a:t>
            </a:r>
            <a:r>
              <a:rPr lang="en-US" sz="900" dirty="0"/>
              <a:t>RF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7B4D3-9338-5246-ABBA-0B90A6517AD8}"/>
              </a:ext>
            </a:extLst>
          </p:cNvPr>
          <p:cNvSpPr txBox="1"/>
          <p:nvPr/>
        </p:nvSpPr>
        <p:spPr>
          <a:xfrm>
            <a:off x="765110" y="1138334"/>
            <a:ext cx="76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BCDE1E-AA0B-2443-AB63-FD65C64C79BB}"/>
              </a:ext>
            </a:extLst>
          </p:cNvPr>
          <p:cNvSpPr txBox="1"/>
          <p:nvPr/>
        </p:nvSpPr>
        <p:spPr>
          <a:xfrm>
            <a:off x="6453628" y="1150598"/>
            <a:ext cx="76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2</a:t>
            </a:r>
          </a:p>
        </p:txBody>
      </p:sp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014C7FAF-8CD1-4A42-A2C1-6FA0CD76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341" y="101479"/>
            <a:ext cx="640080" cy="6400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09333B9-F83E-8143-9835-F8C51BF89108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</p:spTree>
    <p:extLst>
      <p:ext uri="{BB962C8B-B14F-4D97-AF65-F5344CB8AC3E}">
        <p14:creationId xmlns:p14="http://schemas.microsoft.com/office/powerpoint/2010/main" val="14306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69558" y="1126868"/>
            <a:ext cx="5540087" cy="4889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24345" y="1126868"/>
            <a:ext cx="5455117" cy="4898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8184" y="816934"/>
            <a:ext cx="5451278" cy="30993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Sum Rate  vs.  Transmit power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69558" y="816935"/>
            <a:ext cx="5540086" cy="30674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Sum Rate  vs.  # of ADC bits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49252" y="6159413"/>
            <a:ext cx="9360392" cy="3503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0"/>
              </a:rPr>
              <a:t>128 antennas, 128 RF chains, 200 candidate users, 12 scheduled users, single channel path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524345" y="6159412"/>
            <a:ext cx="1824907" cy="35035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mpd="sng"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Settings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 </a:t>
            </a:r>
            <a:r>
              <a:rPr lang="mr-IN" sz="2800" dirty="0">
                <a:latin typeface="Gill Sans MT" charset="0"/>
                <a:ea typeface="Gill Sans MT" charset="0"/>
                <a:cs typeface="Gill Sans MT" charset="0"/>
              </a:rPr>
              <a:t>–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NALYSIS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V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10700" y="6530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B1E83-3AB9-40D0-BD85-A7F15E15F8BD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82482" y="1521844"/>
            <a:ext cx="4873752" cy="3750106"/>
            <a:chOff x="6482482" y="1521844"/>
            <a:chExt cx="4873752" cy="3750106"/>
          </a:xfrm>
        </p:grpSpPr>
        <p:pic>
          <p:nvPicPr>
            <p:cNvPr id="46" name="Picture 45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2482" y="1521844"/>
              <a:ext cx="4873752" cy="375010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0271760" y="4358099"/>
              <a:ext cx="528320" cy="151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01553" y="3985700"/>
            <a:ext cx="1633332" cy="873679"/>
            <a:chOff x="7101553" y="3985700"/>
            <a:chExt cx="1633332" cy="873679"/>
          </a:xfrm>
        </p:grpSpPr>
        <p:cxnSp>
          <p:nvCxnSpPr>
            <p:cNvPr id="38" name="Straight Arrow Connector 37"/>
            <p:cNvCxnSpPr/>
            <p:nvPr/>
          </p:nvCxnSpPr>
          <p:spPr>
            <a:xfrm flipH="1" flipV="1">
              <a:off x="7498969" y="3985700"/>
              <a:ext cx="460436" cy="514243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101553" y="4490047"/>
              <a:ext cx="1633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Sum rate gap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27506" y="1257180"/>
            <a:ext cx="3202620" cy="650725"/>
            <a:chOff x="7927506" y="1257180"/>
            <a:chExt cx="3202620" cy="65072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9068389" y="1605739"/>
              <a:ext cx="974771" cy="302166"/>
            </a:xfrm>
            <a:prstGeom prst="straightConnector1">
              <a:avLst/>
            </a:prstGeom>
            <a:ln w="50800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27506" y="1266144"/>
              <a:ext cx="2060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Converges to 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4376" y="1257180"/>
              <a:ext cx="1575750" cy="38726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57896" y="5337420"/>
            <a:ext cx="4788710" cy="646331"/>
            <a:chOff x="6357896" y="5337420"/>
            <a:chExt cx="4788710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6889671" y="5337420"/>
              <a:ext cx="42569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leakage reduces quantization error</a:t>
              </a:r>
            </a:p>
            <a:p>
              <a:r>
                <a:rPr lang="en-US" dirty="0"/>
                <a:t>: equal power spread in Theorem 1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357896" y="5449123"/>
              <a:ext cx="593560" cy="483495"/>
              <a:chOff x="510345" y="5882729"/>
              <a:chExt cx="593560" cy="48349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38543" y="5882729"/>
                <a:ext cx="505657" cy="483495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10345" y="5955885"/>
                <a:ext cx="593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Why?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2B1EBF3-C30A-0141-B43D-4741603758A8}"/>
              </a:ext>
            </a:extLst>
          </p:cNvPr>
          <p:cNvSpPr txBox="1"/>
          <p:nvPr/>
        </p:nvSpPr>
        <p:spPr>
          <a:xfrm>
            <a:off x="737896" y="1226180"/>
            <a:ext cx="76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8D866D-08FB-2A49-8FE1-182087832413}"/>
              </a:ext>
            </a:extLst>
          </p:cNvPr>
          <p:cNvSpPr txBox="1"/>
          <p:nvPr/>
        </p:nvSpPr>
        <p:spPr>
          <a:xfrm>
            <a:off x="6400376" y="1203687"/>
            <a:ext cx="76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D4C39-557D-F24C-B698-B8880D01A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0" y="1511464"/>
            <a:ext cx="4861654" cy="3760486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id="{F06CF54B-A51A-8647-8F15-AAEFB63EE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20BCCE-942A-A547-A80E-130539D6B685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</a:t>
            </a:r>
          </a:p>
        </p:txBody>
      </p:sp>
    </p:spTree>
    <p:extLst>
      <p:ext uri="{BB962C8B-B14F-4D97-AF65-F5344CB8AC3E}">
        <p14:creationId xmlns:p14="http://schemas.microsoft.com/office/powerpoint/2010/main" val="9531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8B43-54B1-A749-86B8-DEE17A4DF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247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CONTRIBUTION 2</a:t>
            </a: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6600" dirty="0">
                <a:latin typeface="+mn-lt"/>
              </a:rPr>
              <a:t>ADAPTIVE ADC</a:t>
            </a:r>
            <a:br>
              <a:rPr lang="en-US" sz="3600" dirty="0"/>
            </a:br>
            <a:endParaRPr lang="en-US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3ABF-EE6B-684C-BE1D-5BC329543342}"/>
              </a:ext>
            </a:extLst>
          </p:cNvPr>
          <p:cNvSpPr txBox="1"/>
          <p:nvPr/>
        </p:nvSpPr>
        <p:spPr>
          <a:xfrm>
            <a:off x="262116" y="1127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APPENDIX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64F03-7C2A-0D44-8A0D-DEA718E538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3397181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63AD9209-B773-7843-9A4E-1C735569042F}"/>
              </a:ext>
            </a:extLst>
          </p:cNvPr>
          <p:cNvSpPr/>
          <p:nvPr/>
        </p:nvSpPr>
        <p:spPr>
          <a:xfrm>
            <a:off x="3711518" y="4301093"/>
            <a:ext cx="7848141" cy="2161026"/>
          </a:xfrm>
          <a:prstGeom prst="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DE16B-8E72-8A46-A819-EEBF2E0A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E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XTENSION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TO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ECEIVER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OWER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ONSTRAINT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0C2F1-88B9-9342-AFA5-DFC656B676B9}"/>
              </a:ext>
            </a:extLst>
          </p:cNvPr>
          <p:cNvSpPr txBox="1"/>
          <p:nvPr/>
        </p:nvSpPr>
        <p:spPr>
          <a:xfrm>
            <a:off x="403403" y="736256"/>
            <a:ext cx="350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Joint binary search algorithm</a:t>
            </a:r>
            <a:endParaRPr lang="en-US" sz="2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29C55-05FA-1D42-B574-01C2C7D17A16}"/>
              </a:ext>
            </a:extLst>
          </p:cNvPr>
          <p:cNvSpPr txBox="1"/>
          <p:nvPr/>
        </p:nvSpPr>
        <p:spPr>
          <a:xfrm>
            <a:off x="806823" y="1148965"/>
            <a:ext cx="610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: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solves 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otal power constrained MMSQE bit allocation problem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41AD3-8B65-9843-9C57-C9C9E69B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718" y="1627050"/>
            <a:ext cx="5634692" cy="7598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A45F9F-EFCC-D944-AF79-8CF5DB6B7D21}"/>
              </a:ext>
            </a:extLst>
          </p:cNvPr>
          <p:cNvGrpSpPr/>
          <p:nvPr/>
        </p:nvGrpSpPr>
        <p:grpSpPr>
          <a:xfrm>
            <a:off x="7324251" y="1880888"/>
            <a:ext cx="3272317" cy="725008"/>
            <a:chOff x="7623342" y="2093678"/>
            <a:chExt cx="3272317" cy="72500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7A5BB13-3FDA-3A40-818E-465687A8DBE0}"/>
                </a:ext>
              </a:extLst>
            </p:cNvPr>
            <p:cNvSpPr/>
            <p:nvPr/>
          </p:nvSpPr>
          <p:spPr>
            <a:xfrm>
              <a:off x="9033643" y="2093678"/>
              <a:ext cx="302285" cy="322756"/>
            </a:xfrm>
            <a:prstGeom prst="roundRect">
              <a:avLst/>
            </a:prstGeom>
            <a:noFill/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5F38F3-F000-C64D-90A4-96BF0EB6628D}"/>
                </a:ext>
              </a:extLst>
            </p:cNvPr>
            <p:cNvSpPr txBox="1"/>
            <p:nvPr/>
          </p:nvSpPr>
          <p:spPr>
            <a:xfrm>
              <a:off x="7623342" y="2480132"/>
              <a:ext cx="32723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00FF"/>
                  </a:solidFill>
                </a:rPr>
                <a:t>Total receiver power constraint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51388B-FC91-4D44-A8E9-BB04EB1D7DEC}"/>
                </a:ext>
              </a:extLst>
            </p:cNvPr>
            <p:cNvCxnSpPr/>
            <p:nvPr/>
          </p:nvCxnSpPr>
          <p:spPr>
            <a:xfrm flipH="1" flipV="1">
              <a:off x="9213734" y="2407732"/>
              <a:ext cx="122194" cy="141177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DC71475-EF70-3643-B2E3-4A2C447C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90" y="2903531"/>
            <a:ext cx="8090601" cy="6866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4A7155-1203-5F4D-977B-812F387553F3}"/>
              </a:ext>
            </a:extLst>
          </p:cNvPr>
          <p:cNvGrpSpPr/>
          <p:nvPr/>
        </p:nvGrpSpPr>
        <p:grpSpPr>
          <a:xfrm>
            <a:off x="2653423" y="3053717"/>
            <a:ext cx="8820813" cy="998654"/>
            <a:chOff x="2653423" y="3266318"/>
            <a:chExt cx="8820813" cy="998654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F0FCFBD-774D-6040-8422-F75BF7E333E3}"/>
                </a:ext>
              </a:extLst>
            </p:cNvPr>
            <p:cNvSpPr/>
            <p:nvPr/>
          </p:nvSpPr>
          <p:spPr>
            <a:xfrm>
              <a:off x="3284430" y="3266318"/>
              <a:ext cx="427088" cy="3550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EA6E40-9FF4-E04D-81E0-1E0D9E5914FD}"/>
                </a:ext>
              </a:extLst>
            </p:cNvPr>
            <p:cNvSpPr txBox="1"/>
            <p:nvPr/>
          </p:nvSpPr>
          <p:spPr>
            <a:xfrm>
              <a:off x="2653423" y="3738753"/>
              <a:ext cx="3495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</a:rPr>
                <a:t># of active RF chains</a:t>
              </a:r>
            </a:p>
            <a:p>
              <a:r>
                <a:rPr lang="en-US" sz="1400" i="1" dirty="0">
                  <a:solidFill>
                    <a:srgbClr val="FF0000"/>
                  </a:solidFill>
                </a:rPr>
                <a:t>: function of ADC bits (0-bit: inactive)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8A3416-9F9E-F94B-A77E-AAE6D316B064}"/>
                </a:ext>
              </a:extLst>
            </p:cNvPr>
            <p:cNvCxnSpPr/>
            <p:nvPr/>
          </p:nvCxnSpPr>
          <p:spPr>
            <a:xfrm flipH="1" flipV="1">
              <a:off x="3482530" y="3659113"/>
              <a:ext cx="134413" cy="155295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62B35D1-F41B-2F4A-8C1D-76A293D78E2B}"/>
                </a:ext>
              </a:extLst>
            </p:cNvPr>
            <p:cNvSpPr/>
            <p:nvPr/>
          </p:nvSpPr>
          <p:spPr>
            <a:xfrm>
              <a:off x="6692801" y="3276039"/>
              <a:ext cx="930541" cy="3550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2D09C57-991C-2F4E-86D5-16B5A15DC5BD}"/>
                </a:ext>
              </a:extLst>
            </p:cNvPr>
            <p:cNvSpPr/>
            <p:nvPr/>
          </p:nvSpPr>
          <p:spPr>
            <a:xfrm>
              <a:off x="7849412" y="3277615"/>
              <a:ext cx="845946" cy="355032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9282A0-5DAC-384A-85C0-25C0304D7614}"/>
                </a:ext>
              </a:extLst>
            </p:cNvPr>
            <p:cNvSpPr txBox="1"/>
            <p:nvPr/>
          </p:nvSpPr>
          <p:spPr>
            <a:xfrm>
              <a:off x="7503125" y="3741752"/>
              <a:ext cx="397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rgbClr val="FF0000"/>
                  </a:solidFill>
                </a:rPr>
                <a:t>Resolution-switching power consumption</a:t>
              </a:r>
            </a:p>
            <a:p>
              <a:r>
                <a:rPr lang="en-US" sz="1400" i="1" dirty="0">
                  <a:solidFill>
                    <a:srgbClr val="FF0000"/>
                  </a:solidFill>
                </a:rPr>
                <a:t>: function of previous bits and current bits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AA170D-3757-AB40-89C6-8839CFA41A3F}"/>
                </a:ext>
              </a:extLst>
            </p:cNvPr>
            <p:cNvCxnSpPr/>
            <p:nvPr/>
          </p:nvCxnSpPr>
          <p:spPr>
            <a:xfrm flipH="1" flipV="1">
              <a:off x="8390655" y="3631071"/>
              <a:ext cx="75990" cy="186337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BFD64F4-0E1B-2A42-BCDA-690859D91FB9}"/>
              </a:ext>
            </a:extLst>
          </p:cNvPr>
          <p:cNvSpPr/>
          <p:nvPr/>
        </p:nvSpPr>
        <p:spPr>
          <a:xfrm>
            <a:off x="7035025" y="4921351"/>
            <a:ext cx="4439211" cy="1279350"/>
          </a:xfrm>
          <a:prstGeom prst="roundRect">
            <a:avLst>
              <a:gd name="adj" fmla="val 2744"/>
            </a:avLst>
          </a:prstGeom>
          <a:solidFill>
            <a:srgbClr val="00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E560D4EC-8A16-5D4C-861C-FD12AEEA4497}"/>
              </a:ext>
            </a:extLst>
          </p:cNvPr>
          <p:cNvSpPr/>
          <p:nvPr/>
        </p:nvSpPr>
        <p:spPr>
          <a:xfrm>
            <a:off x="7035025" y="4888782"/>
            <a:ext cx="4439211" cy="339403"/>
          </a:xfrm>
          <a:prstGeom prst="round2SameRect">
            <a:avLst>
              <a:gd name="adj1" fmla="val 22009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3. Total MSQE computation &amp; comparison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008E9FE-70D5-8D47-8401-65D492D697AC}"/>
              </a:ext>
            </a:extLst>
          </p:cNvPr>
          <p:cNvSpPr/>
          <p:nvPr/>
        </p:nvSpPr>
        <p:spPr>
          <a:xfrm>
            <a:off x="3804510" y="4910112"/>
            <a:ext cx="2944391" cy="1279350"/>
          </a:xfrm>
          <a:prstGeom prst="roundRect">
            <a:avLst>
              <a:gd name="adj" fmla="val 5528"/>
            </a:avLst>
          </a:prstGeom>
          <a:solidFill>
            <a:srgbClr val="00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 Same Side Corner Rectangle 25">
            <a:extLst>
              <a:ext uri="{FF2B5EF4-FFF2-40B4-BE49-F238E27FC236}">
                <a16:creationId xmlns:a16="http://schemas.microsoft.com/office/drawing/2014/main" id="{5CC52982-163F-EC47-AFAD-B60499AC3AF8}"/>
              </a:ext>
            </a:extLst>
          </p:cNvPr>
          <p:cNvSpPr/>
          <p:nvPr/>
        </p:nvSpPr>
        <p:spPr>
          <a:xfrm>
            <a:off x="3804510" y="4877543"/>
            <a:ext cx="2944391" cy="339403"/>
          </a:xfrm>
          <a:prstGeom prst="round2SameRect">
            <a:avLst>
              <a:gd name="adj1" fmla="val 25508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2. BA solution for </a:t>
            </a:r>
            <a:r>
              <a:rPr lang="en-US" sz="1600" dirty="0">
                <a:solidFill>
                  <a:srgbClr val="FFFF00"/>
                </a:solidFill>
              </a:rPr>
              <a:t>fixed </a:t>
            </a:r>
            <a:r>
              <a:rPr lang="en-US" sz="1600" i="1" dirty="0" err="1">
                <a:solidFill>
                  <a:srgbClr val="FFFF00"/>
                </a:solidFill>
              </a:rPr>
              <a:t>N</a:t>
            </a:r>
            <a:r>
              <a:rPr lang="en-US" sz="1100" dirty="0" err="1">
                <a:solidFill>
                  <a:srgbClr val="FFFF00"/>
                </a:solidFill>
              </a:rPr>
              <a:t>act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F3239CC-0DB7-994F-B841-AD5A9D08746E}"/>
              </a:ext>
            </a:extLst>
          </p:cNvPr>
          <p:cNvSpPr/>
          <p:nvPr/>
        </p:nvSpPr>
        <p:spPr>
          <a:xfrm>
            <a:off x="1083819" y="4888782"/>
            <a:ext cx="2386596" cy="1300679"/>
          </a:xfrm>
          <a:prstGeom prst="roundRect">
            <a:avLst>
              <a:gd name="adj" fmla="val 2059"/>
            </a:avLst>
          </a:prstGeom>
          <a:solidFill>
            <a:srgbClr val="00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A7626BB-6365-724A-946D-CA067CBE20BE}"/>
              </a:ext>
            </a:extLst>
          </p:cNvPr>
          <p:cNvSpPr/>
          <p:nvPr/>
        </p:nvSpPr>
        <p:spPr>
          <a:xfrm>
            <a:off x="1083817" y="4856214"/>
            <a:ext cx="2386597" cy="339403"/>
          </a:xfrm>
          <a:prstGeom prst="round2SameRect">
            <a:avLst>
              <a:gd name="adj1" fmla="val 22009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1. Offline </a:t>
            </a:r>
            <a:r>
              <a:rPr lang="en-US" sz="1600" i="1" dirty="0">
                <a:solidFill>
                  <a:srgbClr val="FFFF00"/>
                </a:solidFill>
              </a:rPr>
              <a:t>P</a:t>
            </a:r>
            <a:r>
              <a:rPr lang="en-US" sz="1050" dirty="0">
                <a:solidFill>
                  <a:srgbClr val="FFFF00"/>
                </a:solidFill>
              </a:rPr>
              <a:t>SW </a:t>
            </a:r>
            <a:r>
              <a:rPr lang="en-US" sz="1600" dirty="0">
                <a:solidFill>
                  <a:srgbClr val="FFFF00"/>
                </a:solidFill>
              </a:rPr>
              <a:t>estimation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0DAB022-C563-0648-93CC-A5E98D6F6DF9}"/>
              </a:ext>
            </a:extLst>
          </p:cNvPr>
          <p:cNvSpPr/>
          <p:nvPr/>
        </p:nvSpPr>
        <p:spPr>
          <a:xfrm>
            <a:off x="3522992" y="5407998"/>
            <a:ext cx="190402" cy="2936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D2D968E-CFE9-2546-9EAA-DC322C02F3A5}"/>
              </a:ext>
            </a:extLst>
          </p:cNvPr>
          <p:cNvSpPr/>
          <p:nvPr/>
        </p:nvSpPr>
        <p:spPr>
          <a:xfrm>
            <a:off x="6822590" y="5393789"/>
            <a:ext cx="190402" cy="2936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02D95F-7BEA-1B45-9682-7EB833AB69C7}"/>
              </a:ext>
            </a:extLst>
          </p:cNvPr>
          <p:cNvSpPr txBox="1"/>
          <p:nvPr/>
        </p:nvSpPr>
        <p:spPr>
          <a:xfrm>
            <a:off x="998221" y="5297991"/>
            <a:ext cx="243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Training and modeling 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avg. </a:t>
            </a:r>
            <a:r>
              <a:rPr lang="en-US" sz="1600" i="1" dirty="0">
                <a:solidFill>
                  <a:srgbClr val="0000FF"/>
                </a:solidFill>
              </a:rPr>
              <a:t>P</a:t>
            </a:r>
            <a:r>
              <a:rPr lang="en-US" sz="1050" dirty="0">
                <a:solidFill>
                  <a:srgbClr val="0000FF"/>
                </a:solidFill>
              </a:rPr>
              <a:t>SW</a:t>
            </a:r>
            <a:r>
              <a:rPr lang="en-US" sz="1600" dirty="0">
                <a:solidFill>
                  <a:srgbClr val="0000FF"/>
                </a:solidFill>
              </a:rPr>
              <a:t> as function of power constraint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D09B8-453D-2546-A503-A1C5D48926D2}"/>
              </a:ext>
            </a:extLst>
          </p:cNvPr>
          <p:cNvSpPr txBox="1"/>
          <p:nvPr/>
        </p:nvSpPr>
        <p:spPr>
          <a:xfrm>
            <a:off x="806823" y="2593237"/>
            <a:ext cx="4171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Challenges in total receiver power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C39513-28BA-9749-A67F-BA019FE7F1AB}"/>
              </a:ext>
            </a:extLst>
          </p:cNvPr>
          <p:cNvSpPr txBox="1"/>
          <p:nvPr/>
        </p:nvSpPr>
        <p:spPr>
          <a:xfrm>
            <a:off x="806823" y="415121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Steps</a:t>
            </a:r>
          </a:p>
        </p:txBody>
      </p:sp>
      <p:sp>
        <p:nvSpPr>
          <p:cNvPr id="34" name="Circular Arrow 33">
            <a:extLst>
              <a:ext uri="{FF2B5EF4-FFF2-40B4-BE49-F238E27FC236}">
                <a16:creationId xmlns:a16="http://schemas.microsoft.com/office/drawing/2014/main" id="{309E1C19-6D88-DC46-A385-1943D12AD7E9}"/>
              </a:ext>
            </a:extLst>
          </p:cNvPr>
          <p:cNvSpPr/>
          <p:nvPr/>
        </p:nvSpPr>
        <p:spPr>
          <a:xfrm rot="10800000">
            <a:off x="6505923" y="5842006"/>
            <a:ext cx="757322" cy="438537"/>
          </a:xfrm>
          <a:prstGeom prst="circularArrow">
            <a:avLst>
              <a:gd name="adj1" fmla="val 3587"/>
              <a:gd name="adj2" fmla="val 746159"/>
              <a:gd name="adj3" fmla="val 20627806"/>
              <a:gd name="adj4" fmla="val 11269504"/>
              <a:gd name="adj5" fmla="val 7308"/>
            </a:avLst>
          </a:prstGeom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C8850CA-3723-8544-9869-9E1F57E0E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113" y="5440400"/>
            <a:ext cx="2797602" cy="4821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200814-6951-0546-9241-E9A6FB7812CC}"/>
              </a:ext>
            </a:extLst>
          </p:cNvPr>
          <p:cNvSpPr txBox="1"/>
          <p:nvPr/>
        </p:nvSpPr>
        <p:spPr>
          <a:xfrm>
            <a:off x="7123569" y="532921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Case: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535AB3-834C-F548-BA54-6756A05C8E49}"/>
              </a:ext>
            </a:extLst>
          </p:cNvPr>
          <p:cNvSpPr txBox="1"/>
          <p:nvPr/>
        </p:nvSpPr>
        <p:spPr>
          <a:xfrm>
            <a:off x="10234027" y="528015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i="1" dirty="0" err="1"/>
              <a:t>N</a:t>
            </a:r>
            <a:r>
              <a:rPr lang="en-US" sz="1200" dirty="0" err="1"/>
              <a:t>act</a:t>
            </a:r>
            <a:r>
              <a:rPr lang="en-US" dirty="0"/>
              <a:t> + 1)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3665F7-21DF-7949-B9CA-45FF7E1219C4}"/>
              </a:ext>
            </a:extLst>
          </p:cNvPr>
          <p:cNvSpPr txBox="1"/>
          <p:nvPr/>
        </p:nvSpPr>
        <p:spPr>
          <a:xfrm>
            <a:off x="9172492" y="528015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i="1" dirty="0" err="1"/>
              <a:t>N</a:t>
            </a:r>
            <a:r>
              <a:rPr lang="en-US" sz="1200" dirty="0" err="1"/>
              <a:t>act</a:t>
            </a:r>
            <a:r>
              <a:rPr lang="en-US" dirty="0"/>
              <a:t> 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23614A-EF13-D04E-A296-500EC323B797}"/>
              </a:ext>
            </a:extLst>
          </p:cNvPr>
          <p:cNvSpPr/>
          <p:nvPr/>
        </p:nvSpPr>
        <p:spPr>
          <a:xfrm>
            <a:off x="7886567" y="5280157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i="1" dirty="0" err="1"/>
              <a:t>N</a:t>
            </a:r>
            <a:r>
              <a:rPr lang="en-US" sz="1200" dirty="0" err="1"/>
              <a:t>act</a:t>
            </a:r>
            <a:r>
              <a:rPr lang="en-US" dirty="0"/>
              <a:t> - 1)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B4EA7-6C21-1B4C-A3F4-26F4372DD2D6}"/>
              </a:ext>
            </a:extLst>
          </p:cNvPr>
          <p:cNvSpPr txBox="1"/>
          <p:nvPr/>
        </p:nvSpPr>
        <p:spPr>
          <a:xfrm>
            <a:off x="6493083" y="4257443"/>
            <a:ext cx="274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9051"/>
                </a:solidFill>
              </a:rPr>
              <a:t>Joint binary search for </a:t>
            </a:r>
            <a:r>
              <a:rPr lang="en-US" sz="1600" i="1" dirty="0" err="1">
                <a:solidFill>
                  <a:srgbClr val="009051"/>
                </a:solidFill>
              </a:rPr>
              <a:t>N</a:t>
            </a:r>
            <a:r>
              <a:rPr lang="en-US" sz="1100" dirty="0" err="1">
                <a:solidFill>
                  <a:srgbClr val="009051"/>
                </a:solidFill>
              </a:rPr>
              <a:t>act</a:t>
            </a:r>
            <a:r>
              <a:rPr lang="en-US" sz="1600" dirty="0">
                <a:solidFill>
                  <a:srgbClr val="009051"/>
                </a:solidFill>
              </a:rPr>
              <a:t> &amp; </a:t>
            </a:r>
            <a:r>
              <a:rPr lang="en-US" sz="1600" b="1" dirty="0">
                <a:solidFill>
                  <a:srgbClr val="009051"/>
                </a:solidFill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096414-EAB6-7A49-98CF-76A87482ABCF}"/>
              </a:ext>
            </a:extLst>
          </p:cNvPr>
          <p:cNvSpPr txBox="1"/>
          <p:nvPr/>
        </p:nvSpPr>
        <p:spPr>
          <a:xfrm>
            <a:off x="7065848" y="5741169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MSQE: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0C6504E-6CBC-7D40-8A10-166FDBB0C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982" y="5654082"/>
            <a:ext cx="927371" cy="4866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C0F833-CEE9-214C-9613-1541CFA93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395" y="5683960"/>
            <a:ext cx="912510" cy="4718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1202710-1350-0E4A-BC27-7F6299147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681" y="5677497"/>
            <a:ext cx="738912" cy="47183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D9B5CF-22C5-7843-A958-0936F876A28A}"/>
              </a:ext>
            </a:extLst>
          </p:cNvPr>
          <p:cNvSpPr txBox="1"/>
          <p:nvPr/>
        </p:nvSpPr>
        <p:spPr>
          <a:xfrm>
            <a:off x="8875249" y="568499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E89FF7-42A3-0846-BC7D-2B7EC432F5CD}"/>
              </a:ext>
            </a:extLst>
          </p:cNvPr>
          <p:cNvSpPr txBox="1"/>
          <p:nvPr/>
        </p:nvSpPr>
        <p:spPr>
          <a:xfrm>
            <a:off x="10002758" y="570043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DE2256-AA0B-5747-B629-5F9381B645A3}"/>
              </a:ext>
            </a:extLst>
          </p:cNvPr>
          <p:cNvSpPr txBox="1"/>
          <p:nvPr/>
        </p:nvSpPr>
        <p:spPr>
          <a:xfrm>
            <a:off x="6179178" y="6154342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Go to smaller half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85F166-D422-0A45-ACB9-F413B0DE3A4B}"/>
              </a:ext>
            </a:extLst>
          </p:cNvPr>
          <p:cNvSpPr txBox="1"/>
          <p:nvPr/>
        </p:nvSpPr>
        <p:spPr>
          <a:xfrm>
            <a:off x="3766405" y="4543257"/>
            <a:ext cx="4049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*Channel gains are sorted in descending order</a:t>
            </a:r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E926F06F-6ED0-BE43-A6B2-2E520AD636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9659" y="126028"/>
            <a:ext cx="528992" cy="5289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CA1065-F831-0841-84A4-8B6417D7A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6034" y="2911877"/>
            <a:ext cx="1477818" cy="2424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972E0C-128A-F248-82E7-1293EF46BD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7275" y="3199849"/>
            <a:ext cx="2032000" cy="24245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9047350-78AF-6A44-A735-83527E5D719D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CFA372-BF16-2443-A82E-1A1B1D1576DA}"/>
              </a:ext>
            </a:extLst>
          </p:cNvPr>
          <p:cNvCxnSpPr/>
          <p:nvPr/>
        </p:nvCxnSpPr>
        <p:spPr>
          <a:xfrm>
            <a:off x="9855627" y="2948492"/>
            <a:ext cx="0" cy="4488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4200F2E8-98ED-6445-9012-C0C8BCD924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A27A0-85E2-F841-B2D8-990B077D1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5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C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ONTRIBUTIONS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3933" y="624502"/>
            <a:ext cx="5025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/>
              <a:t>How to improve new system performance?</a:t>
            </a:r>
          </a:p>
          <a:p>
            <a:endParaRPr lang="en-US" sz="2000" dirty="0"/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5362CB62-F4E8-B64C-9738-C30B949FCDFF}"/>
              </a:ext>
            </a:extLst>
          </p:cNvPr>
          <p:cNvSpPr txBox="1"/>
          <p:nvPr/>
        </p:nvSpPr>
        <p:spPr>
          <a:xfrm>
            <a:off x="5391320" y="6613649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53CFDC-A52A-D84B-9659-382262B56D3D}"/>
              </a:ext>
            </a:extLst>
          </p:cNvPr>
          <p:cNvSpPr txBox="1"/>
          <p:nvPr/>
        </p:nvSpPr>
        <p:spPr>
          <a:xfrm>
            <a:off x="902697" y="1025366"/>
            <a:ext cx="809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optimize architecture and/or technique to efficiently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reduce quantization error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0" name="Graphic 479" descr="Lightbulb and gear">
            <a:extLst>
              <a:ext uri="{FF2B5EF4-FFF2-40B4-BE49-F238E27FC236}">
                <a16:creationId xmlns:a16="http://schemas.microsoft.com/office/drawing/2014/main" id="{C25B948D-2079-5849-9C43-DEB9F84F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417" y="1014550"/>
            <a:ext cx="426575" cy="426575"/>
          </a:xfrm>
          <a:prstGeom prst="rect">
            <a:avLst/>
          </a:prstGeom>
        </p:spPr>
      </p:pic>
      <p:sp>
        <p:nvSpPr>
          <p:cNvPr id="351" name="Rounded Rectangle 350">
            <a:extLst>
              <a:ext uri="{FF2B5EF4-FFF2-40B4-BE49-F238E27FC236}">
                <a16:creationId xmlns:a16="http://schemas.microsoft.com/office/drawing/2014/main" id="{CC598E1A-921C-4C43-9DBB-A1595893DD4C}"/>
              </a:ext>
            </a:extLst>
          </p:cNvPr>
          <p:cNvSpPr/>
          <p:nvPr/>
        </p:nvSpPr>
        <p:spPr>
          <a:xfrm>
            <a:off x="3262022" y="1878904"/>
            <a:ext cx="8656210" cy="4292653"/>
          </a:xfrm>
          <a:prstGeom prst="roundRect">
            <a:avLst>
              <a:gd name="adj" fmla="val 3091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4" name="Rounded Rectangle 303">
            <a:extLst>
              <a:ext uri="{FF2B5EF4-FFF2-40B4-BE49-F238E27FC236}">
                <a16:creationId xmlns:a16="http://schemas.microsoft.com/office/drawing/2014/main" id="{F49793BA-530B-6E4E-B615-8E6EB7844CE2}"/>
              </a:ext>
            </a:extLst>
          </p:cNvPr>
          <p:cNvSpPr/>
          <p:nvPr/>
        </p:nvSpPr>
        <p:spPr>
          <a:xfrm>
            <a:off x="6352735" y="1990677"/>
            <a:ext cx="2526318" cy="372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Antenna selection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5295" y="1878903"/>
            <a:ext cx="2902365" cy="4292653"/>
          </a:xfrm>
          <a:prstGeom prst="roundRect">
            <a:avLst>
              <a:gd name="adj" fmla="val 6440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30487" y="1992104"/>
            <a:ext cx="2526318" cy="376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Resolution-adaptive ADCs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9656" y="1989044"/>
            <a:ext cx="2693641" cy="3693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User scheduling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279" y="2503624"/>
            <a:ext cx="2716700" cy="3153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489466" y="2503624"/>
            <a:ext cx="2598420" cy="31533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16324" y="2503623"/>
            <a:ext cx="2598420" cy="31533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11059" y="2472704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Contribution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31712" y="2481714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Contribution 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8902" y="2503624"/>
            <a:ext cx="184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Contribution 1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71" y="3207186"/>
            <a:ext cx="870817" cy="275724"/>
          </a:xfrm>
          <a:prstGeom prst="rect">
            <a:avLst/>
          </a:prstGeom>
          <a:noFill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797" y="3608379"/>
            <a:ext cx="883925" cy="786673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56" y="4112435"/>
            <a:ext cx="871878" cy="1393640"/>
          </a:xfrm>
          <a:prstGeom prst="rect">
            <a:avLst/>
          </a:prstGeom>
          <a:noFill/>
        </p:spPr>
      </p:pic>
      <p:sp>
        <p:nvSpPr>
          <p:cNvPr id="43" name="Pentagon 42"/>
          <p:cNvSpPr/>
          <p:nvPr/>
        </p:nvSpPr>
        <p:spPr>
          <a:xfrm rot="10800000">
            <a:off x="4454625" y="3180959"/>
            <a:ext cx="479293" cy="328177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507193" y="3211779"/>
            <a:ext cx="532871" cy="316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sp>
        <p:nvSpPr>
          <p:cNvPr id="45" name="Pentagon 44"/>
          <p:cNvSpPr/>
          <p:nvPr/>
        </p:nvSpPr>
        <p:spPr>
          <a:xfrm rot="10800000">
            <a:off x="4452562" y="3839973"/>
            <a:ext cx="479293" cy="328177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505130" y="3870794"/>
            <a:ext cx="532871" cy="316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sp>
        <p:nvSpPr>
          <p:cNvPr id="47" name="Pentagon 46"/>
          <p:cNvSpPr/>
          <p:nvPr/>
        </p:nvSpPr>
        <p:spPr>
          <a:xfrm rot="10800000">
            <a:off x="4454119" y="4645165"/>
            <a:ext cx="479293" cy="328177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506687" y="4675985"/>
            <a:ext cx="532871" cy="316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943280" y="3267065"/>
            <a:ext cx="18652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146923" y="3416399"/>
            <a:ext cx="18652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5139626" y="3261831"/>
            <a:ext cx="1" cy="163853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337606" y="3257153"/>
            <a:ext cx="1" cy="163853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341127" y="3267065"/>
            <a:ext cx="18652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531623" y="3416399"/>
            <a:ext cx="18652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531114" y="3261831"/>
            <a:ext cx="1" cy="163853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5722306" y="3257153"/>
            <a:ext cx="1" cy="163853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726397" y="3265929"/>
            <a:ext cx="18652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44487" y="4742323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984517" y="4624862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5021878" y="4503817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4983968" y="461648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022491" y="450800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5129576" y="4619537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 flipH="1">
            <a:off x="5092841" y="4501103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0800000" flipH="1">
            <a:off x="5055023" y="4375720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0800000" flipH="1">
            <a:off x="5130173" y="4490029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H="1">
            <a:off x="5092897" y="4374343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5058040" y="4372202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5167217" y="4748207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5168340" y="4620077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5205400" y="4745233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>
            <a:off x="5424286" y="4900659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 flipH="1">
            <a:off x="5385942" y="5018118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0800000" flipH="1">
            <a:off x="5348580" y="5139164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0800000" flipH="1">
            <a:off x="5425077" y="4896988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 flipH="1">
            <a:off x="5386554" y="5005468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239197" y="5011920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277615" y="5130353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5315435" y="5255736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278870" y="5011920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316148" y="5127605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0800000" flipH="1">
            <a:off x="5351004" y="5131693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0800000" flipH="1">
            <a:off x="5203239" y="4883248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0800000" flipH="1">
            <a:off x="5240703" y="4881871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456635" y="4766734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5496665" y="4649273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5532081" y="4528227"/>
            <a:ext cx="42799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496116" y="464089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5534639" y="453241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>
            <a:off x="5641724" y="4640106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H="1">
            <a:off x="5604990" y="4521671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0800000" flipH="1">
            <a:off x="5567171" y="4397288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0800000" flipH="1">
            <a:off x="5642322" y="4510597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0800000" flipH="1">
            <a:off x="5605045" y="4394912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5570189" y="4396613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5679366" y="4768776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680489" y="464064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5712759" y="4765802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>
            <a:off x="5931645" y="4902071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 flipH="1">
            <a:off x="5893301" y="5019531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10800000" flipH="1">
            <a:off x="5855939" y="5140576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 flipH="1">
            <a:off x="5932436" y="4898400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10800000" flipH="1">
            <a:off x="5893913" y="5006880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5746556" y="5022910"/>
            <a:ext cx="40593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5784975" y="5141344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5822794" y="5266726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5786229" y="5022910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823507" y="5138596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10800000" flipH="1">
            <a:off x="5858362" y="5142683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0800000" flipH="1">
            <a:off x="5710598" y="4894239"/>
            <a:ext cx="38908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0800000" flipH="1">
            <a:off x="5748062" y="4892862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5461947" y="4769840"/>
            <a:ext cx="319" cy="129509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934827" y="3885303"/>
            <a:ext cx="87014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5020634" y="3743176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>
            <a:off x="5104946" y="3894889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5019458" y="3733041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5107354" y="3739852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>
            <a:off x="5338976" y="4060612"/>
            <a:ext cx="87014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10800000" flipH="1">
            <a:off x="5259997" y="4202737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0800000" flipH="1">
            <a:off x="5178927" y="4051024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0800000" flipH="1">
            <a:off x="5340021" y="4056169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 flipH="1">
            <a:off x="5260115" y="4049358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5181930" y="3899124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418595" y="3905175"/>
            <a:ext cx="87014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5509266" y="3770881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5588714" y="3922594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5508090" y="3760747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5591122" y="3767557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5665698" y="3921715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5423030" y="3911738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0800000">
            <a:off x="5822687" y="4077870"/>
            <a:ext cx="87014" cy="0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0800000" flipH="1">
            <a:off x="5743706" y="4219995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0800000" flipH="1">
            <a:off x="5662638" y="4068283"/>
            <a:ext cx="83402" cy="1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0800000" flipH="1">
            <a:off x="5823731" y="4073428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0800000" flipH="1">
            <a:off x="5743825" y="4066617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0800000" flipH="1">
            <a:off x="5904207" y="3923387"/>
            <a:ext cx="687" cy="156705"/>
          </a:xfrm>
          <a:prstGeom prst="lin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Preparation 240"/>
          <p:cNvSpPr/>
          <p:nvPr/>
        </p:nvSpPr>
        <p:spPr>
          <a:xfrm>
            <a:off x="276337" y="2954160"/>
            <a:ext cx="2861385" cy="2559250"/>
          </a:xfrm>
          <a:prstGeom prst="flowChartPreparation">
            <a:avLst/>
          </a:prstGeom>
          <a:solidFill>
            <a:schemeClr val="bg1"/>
          </a:solidFill>
          <a:ln w="19050"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Straight Connector 211"/>
          <p:cNvCxnSpPr/>
          <p:nvPr/>
        </p:nvCxnSpPr>
        <p:spPr>
          <a:xfrm flipV="1">
            <a:off x="1605823" y="3559323"/>
            <a:ext cx="129423" cy="8596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1747944" y="3559323"/>
            <a:ext cx="124538" cy="85964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646220" y="4238784"/>
            <a:ext cx="18549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1673200" y="4020626"/>
            <a:ext cx="13176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 flipV="1">
            <a:off x="1740122" y="3738278"/>
            <a:ext cx="1330" cy="84622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1705189" y="3776436"/>
            <a:ext cx="7316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8" name="Picture 217" descr="UP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709" y="3318450"/>
            <a:ext cx="315580" cy="47459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21" name="Oval 220"/>
          <p:cNvSpPr/>
          <p:nvPr/>
        </p:nvSpPr>
        <p:spPr>
          <a:xfrm rot="19339104">
            <a:off x="1992591" y="3617796"/>
            <a:ext cx="176620" cy="1155642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22" name="Oval 221"/>
          <p:cNvSpPr/>
          <p:nvPr/>
        </p:nvSpPr>
        <p:spPr>
          <a:xfrm rot="20317662">
            <a:off x="1863431" y="3787024"/>
            <a:ext cx="174512" cy="1099981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25" name="Oval 224"/>
          <p:cNvSpPr/>
          <p:nvPr/>
        </p:nvSpPr>
        <p:spPr>
          <a:xfrm rot="1731852">
            <a:off x="1312080" y="3636197"/>
            <a:ext cx="192884" cy="1234635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34" name="Oval 233"/>
          <p:cNvSpPr/>
          <p:nvPr/>
        </p:nvSpPr>
        <p:spPr>
          <a:xfrm rot="5400000">
            <a:off x="1118681" y="3380248"/>
            <a:ext cx="264403" cy="756183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35" name="Oval 234"/>
          <p:cNvSpPr/>
          <p:nvPr/>
        </p:nvSpPr>
        <p:spPr>
          <a:xfrm rot="15706022">
            <a:off x="1979306" y="3401235"/>
            <a:ext cx="192053" cy="553319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238" name="Oval 237"/>
          <p:cNvSpPr/>
          <p:nvPr/>
        </p:nvSpPr>
        <p:spPr>
          <a:xfrm rot="7402887">
            <a:off x="1441625" y="3403896"/>
            <a:ext cx="211989" cy="274130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ill Sans MT"/>
              <a:cs typeface="Gill Sans MT"/>
            </a:endParaRPr>
          </a:p>
        </p:txBody>
      </p:sp>
      <p:cxnSp>
        <p:nvCxnSpPr>
          <p:cNvPr id="246" name="Straight Arrow Connector 245"/>
          <p:cNvCxnSpPr/>
          <p:nvPr/>
        </p:nvCxnSpPr>
        <p:spPr>
          <a:xfrm flipH="1" flipV="1">
            <a:off x="1820977" y="3827922"/>
            <a:ext cx="534524" cy="71287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1165105" y="3838892"/>
            <a:ext cx="453600" cy="88461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H="1" flipV="1">
            <a:off x="1810266" y="3953118"/>
            <a:ext cx="336640" cy="86611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234" idx="4"/>
            <a:endCxn id="234" idx="0"/>
          </p:cNvCxnSpPr>
          <p:nvPr/>
        </p:nvCxnSpPr>
        <p:spPr>
          <a:xfrm>
            <a:off x="872791" y="3758340"/>
            <a:ext cx="756183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>
            <a:off x="1443341" y="3428250"/>
            <a:ext cx="162669" cy="20691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35" idx="4"/>
          </p:cNvCxnSpPr>
          <p:nvPr/>
        </p:nvCxnSpPr>
        <p:spPr>
          <a:xfrm flipH="1">
            <a:off x="1836077" y="3638277"/>
            <a:ext cx="513064" cy="9147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Oval 263"/>
          <p:cNvSpPr/>
          <p:nvPr/>
        </p:nvSpPr>
        <p:spPr>
          <a:xfrm>
            <a:off x="2248844" y="3626834"/>
            <a:ext cx="209722" cy="151118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2359325" y="4666174"/>
            <a:ext cx="215409" cy="12462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2073576" y="4948395"/>
            <a:ext cx="215409" cy="12462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980024" y="4868461"/>
            <a:ext cx="215409" cy="12462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699900" y="3794596"/>
            <a:ext cx="215409" cy="12462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1292621" y="3371995"/>
            <a:ext cx="215409" cy="12462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6" name="Picture 26" descr="MC900433869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392" y="3578349"/>
            <a:ext cx="186242" cy="32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" name="Picture 26" descr="MC900433869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005" y="4618709"/>
            <a:ext cx="186242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9" name="Picture 26" descr="MC900433869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616" y="3412810"/>
            <a:ext cx="182950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Picture 26" descr="MC900433869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560" y="3168406"/>
            <a:ext cx="186242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1" name="Picture 26" descr="MC900433869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190" y="4761773"/>
            <a:ext cx="157262" cy="27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3" name="Picture 232" descr="MC900433869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821" y="4445113"/>
            <a:ext cx="186243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0" name="Oval 269"/>
          <p:cNvSpPr/>
          <p:nvPr/>
        </p:nvSpPr>
        <p:spPr>
          <a:xfrm>
            <a:off x="1374542" y="4806149"/>
            <a:ext cx="215409" cy="124623"/>
          </a:xfrm>
          <a:prstGeom prst="ellipse">
            <a:avLst/>
          </a:prstGeom>
          <a:noFill/>
          <a:ln w="22225">
            <a:solidFill>
              <a:srgbClr val="FF2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2495398" y="4251420"/>
            <a:ext cx="215409" cy="124623"/>
          </a:xfrm>
          <a:prstGeom prst="ellipse">
            <a:avLst/>
          </a:prstGeom>
          <a:noFill/>
          <a:ln w="22225">
            <a:solidFill>
              <a:srgbClr val="FF2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2267955" y="4025719"/>
            <a:ext cx="215409" cy="124623"/>
          </a:xfrm>
          <a:prstGeom prst="ellipse">
            <a:avLst/>
          </a:prstGeom>
          <a:noFill/>
          <a:ln w="22225">
            <a:solidFill>
              <a:srgbClr val="FF2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867973" y="4301380"/>
            <a:ext cx="215409" cy="124623"/>
          </a:xfrm>
          <a:prstGeom prst="ellipse">
            <a:avLst/>
          </a:prstGeom>
          <a:noFill/>
          <a:ln w="22225">
            <a:solidFill>
              <a:srgbClr val="FF2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7" name="Picture 26" descr="MC900433869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68" y="4089384"/>
            <a:ext cx="246690" cy="29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2" name="Picture 26" descr="MC900433869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996" y="4600256"/>
            <a:ext cx="256593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6" name="Picture 26" descr="MC900433869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904" y="3809102"/>
            <a:ext cx="256594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7" name="Picture 26" descr="MC900433869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692" y="4036839"/>
            <a:ext cx="256594" cy="3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2" name="Rounded Rectangle 351">
            <a:extLst>
              <a:ext uri="{FF2B5EF4-FFF2-40B4-BE49-F238E27FC236}">
                <a16:creationId xmlns:a16="http://schemas.microsoft.com/office/drawing/2014/main" id="{0E3C373D-CFDC-7048-8B3E-154A5D0BDE25}"/>
              </a:ext>
            </a:extLst>
          </p:cNvPr>
          <p:cNvSpPr/>
          <p:nvPr/>
        </p:nvSpPr>
        <p:spPr>
          <a:xfrm>
            <a:off x="9189997" y="1981895"/>
            <a:ext cx="2526318" cy="3724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Two-stage analog combiner</a:t>
            </a:r>
          </a:p>
        </p:txBody>
      </p:sp>
      <p:sp>
        <p:nvSpPr>
          <p:cNvPr id="353" name="Rectangle 352">
            <a:extLst>
              <a:ext uri="{FF2B5EF4-FFF2-40B4-BE49-F238E27FC236}">
                <a16:creationId xmlns:a16="http://schemas.microsoft.com/office/drawing/2014/main" id="{3D57E935-373F-9B48-B356-E05A9C30E61B}"/>
              </a:ext>
            </a:extLst>
          </p:cNvPr>
          <p:cNvSpPr/>
          <p:nvPr/>
        </p:nvSpPr>
        <p:spPr>
          <a:xfrm>
            <a:off x="9153811" y="2481714"/>
            <a:ext cx="2598420" cy="3175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3859F3DC-9220-DE48-BA43-046A066B37A4}"/>
              </a:ext>
            </a:extLst>
          </p:cNvPr>
          <p:cNvSpPr txBox="1"/>
          <p:nvPr/>
        </p:nvSpPr>
        <p:spPr>
          <a:xfrm>
            <a:off x="9168974" y="245828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Contribution 4</a:t>
            </a:r>
          </a:p>
        </p:txBody>
      </p:sp>
      <p:sp>
        <p:nvSpPr>
          <p:cNvPr id="356" name="Rounded Rectangle 355">
            <a:extLst>
              <a:ext uri="{FF2B5EF4-FFF2-40B4-BE49-F238E27FC236}">
                <a16:creationId xmlns:a16="http://schemas.microsoft.com/office/drawing/2014/main" id="{CA237974-7F8F-C248-92F6-E72FBDF1F81E}"/>
              </a:ext>
            </a:extLst>
          </p:cNvPr>
          <p:cNvSpPr/>
          <p:nvPr/>
        </p:nvSpPr>
        <p:spPr>
          <a:xfrm>
            <a:off x="9420549" y="3176244"/>
            <a:ext cx="1782860" cy="2259924"/>
          </a:xfrm>
          <a:prstGeom prst="roundRect">
            <a:avLst>
              <a:gd name="adj" fmla="val 10633"/>
            </a:avLst>
          </a:prstGeom>
          <a:solidFill>
            <a:schemeClr val="bg1"/>
          </a:solidFill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358" name="Trapezoid 357">
            <a:extLst>
              <a:ext uri="{FF2B5EF4-FFF2-40B4-BE49-F238E27FC236}">
                <a16:creationId xmlns:a16="http://schemas.microsoft.com/office/drawing/2014/main" id="{F8D8B178-C314-5D45-A0AE-59B35CB28809}"/>
              </a:ext>
            </a:extLst>
          </p:cNvPr>
          <p:cNvSpPr/>
          <p:nvPr/>
        </p:nvSpPr>
        <p:spPr>
          <a:xfrm rot="5400000">
            <a:off x="8895463" y="4009363"/>
            <a:ext cx="1851951" cy="633435"/>
          </a:xfrm>
          <a:prstGeom prst="trapezoid">
            <a:avLst>
              <a:gd name="adj" fmla="val 71986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Right Arrow 358">
            <a:extLst>
              <a:ext uri="{FF2B5EF4-FFF2-40B4-BE49-F238E27FC236}">
                <a16:creationId xmlns:a16="http://schemas.microsoft.com/office/drawing/2014/main" id="{4B951F7D-2CD7-9C4B-8A63-86B51D916C06}"/>
              </a:ext>
            </a:extLst>
          </p:cNvPr>
          <p:cNvSpPr/>
          <p:nvPr/>
        </p:nvSpPr>
        <p:spPr>
          <a:xfrm>
            <a:off x="10163872" y="4154072"/>
            <a:ext cx="103838" cy="410777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B28813F7-69F3-9548-A99C-4E7F4875C4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479" t="-33672" r="57881" b="-44486"/>
          <a:stretch/>
        </p:blipFill>
        <p:spPr>
          <a:xfrm>
            <a:off x="9538690" y="4152680"/>
            <a:ext cx="564718" cy="469582"/>
          </a:xfrm>
          <a:prstGeom prst="rect">
            <a:avLst/>
          </a:prstGeom>
          <a:noFill/>
        </p:spPr>
      </p:pic>
      <p:sp>
        <p:nvSpPr>
          <p:cNvPr id="361" name="Triangle 360">
            <a:extLst>
              <a:ext uri="{FF2B5EF4-FFF2-40B4-BE49-F238E27FC236}">
                <a16:creationId xmlns:a16="http://schemas.microsoft.com/office/drawing/2014/main" id="{FF88BEDE-C030-2448-AE87-19A43418685F}"/>
              </a:ext>
            </a:extLst>
          </p:cNvPr>
          <p:cNvSpPr/>
          <p:nvPr/>
        </p:nvSpPr>
        <p:spPr>
          <a:xfrm rot="10800000">
            <a:off x="9192500" y="3755655"/>
            <a:ext cx="166674" cy="171687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2" name="Elbow Connector 361">
            <a:extLst>
              <a:ext uri="{FF2B5EF4-FFF2-40B4-BE49-F238E27FC236}">
                <a16:creationId xmlns:a16="http://schemas.microsoft.com/office/drawing/2014/main" id="{E68B6DDC-777C-0A47-B9B9-91DD195C4F50}"/>
              </a:ext>
            </a:extLst>
          </p:cNvPr>
          <p:cNvCxnSpPr>
            <a:endCxn id="361" idx="0"/>
          </p:cNvCxnSpPr>
          <p:nvPr/>
        </p:nvCxnSpPr>
        <p:spPr>
          <a:xfrm rot="10800000">
            <a:off x="9275838" y="3927343"/>
            <a:ext cx="230971" cy="99385"/>
          </a:xfrm>
          <a:prstGeom prst="bentConnector2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Triangle 382">
            <a:extLst>
              <a:ext uri="{FF2B5EF4-FFF2-40B4-BE49-F238E27FC236}">
                <a16:creationId xmlns:a16="http://schemas.microsoft.com/office/drawing/2014/main" id="{9E35F963-C809-DE4D-8657-1EA29A47C7BC}"/>
              </a:ext>
            </a:extLst>
          </p:cNvPr>
          <p:cNvSpPr/>
          <p:nvPr/>
        </p:nvSpPr>
        <p:spPr>
          <a:xfrm rot="10800000">
            <a:off x="9185315" y="4867402"/>
            <a:ext cx="166674" cy="171687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4" name="Elbow Connector 383">
            <a:extLst>
              <a:ext uri="{FF2B5EF4-FFF2-40B4-BE49-F238E27FC236}">
                <a16:creationId xmlns:a16="http://schemas.microsoft.com/office/drawing/2014/main" id="{21C90912-28EC-0E46-AA68-79D25B480261}"/>
              </a:ext>
            </a:extLst>
          </p:cNvPr>
          <p:cNvCxnSpPr>
            <a:cxnSpLocks/>
            <a:endCxn id="383" idx="0"/>
          </p:cNvCxnSpPr>
          <p:nvPr/>
        </p:nvCxnSpPr>
        <p:spPr>
          <a:xfrm rot="10800000">
            <a:off x="9268653" y="5039091"/>
            <a:ext cx="241417" cy="99378"/>
          </a:xfrm>
          <a:prstGeom prst="bentConnector2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CDA1EA58-B7AE-004F-A514-3FD54FC9A91D}"/>
              </a:ext>
            </a:extLst>
          </p:cNvPr>
          <p:cNvSpPr txBox="1"/>
          <p:nvPr/>
        </p:nvSpPr>
        <p:spPr>
          <a:xfrm rot="5400000">
            <a:off x="9210706" y="4172976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FE69ADE4-0AB4-A945-988D-493D2D72BAA8}"/>
              </a:ext>
            </a:extLst>
          </p:cNvPr>
          <p:cNvSpPr/>
          <p:nvPr/>
        </p:nvSpPr>
        <p:spPr>
          <a:xfrm>
            <a:off x="10302632" y="3923915"/>
            <a:ext cx="822412" cy="855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Picture 365">
            <a:extLst>
              <a:ext uri="{FF2B5EF4-FFF2-40B4-BE49-F238E27FC236}">
                <a16:creationId xmlns:a16="http://schemas.microsoft.com/office/drawing/2014/main" id="{7F188FED-4B71-2445-99A1-20D7D1EA493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769" t="-24193"/>
          <a:stretch/>
        </p:blipFill>
        <p:spPr>
          <a:xfrm>
            <a:off x="10471141" y="4192588"/>
            <a:ext cx="487480" cy="327344"/>
          </a:xfrm>
          <a:prstGeom prst="rect">
            <a:avLst/>
          </a:prstGeom>
          <a:noFill/>
        </p:spPr>
      </p:pic>
      <p:sp>
        <p:nvSpPr>
          <p:cNvPr id="368" name="Triangle 367">
            <a:extLst>
              <a:ext uri="{FF2B5EF4-FFF2-40B4-BE49-F238E27FC236}">
                <a16:creationId xmlns:a16="http://schemas.microsoft.com/office/drawing/2014/main" id="{11FBF0C3-EF6F-B646-8890-6153042D2BD3}"/>
              </a:ext>
            </a:extLst>
          </p:cNvPr>
          <p:cNvSpPr/>
          <p:nvPr/>
        </p:nvSpPr>
        <p:spPr>
          <a:xfrm rot="10800000">
            <a:off x="9172986" y="3352754"/>
            <a:ext cx="166675" cy="171687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9" name="Elbow Connector 368">
            <a:extLst>
              <a:ext uri="{FF2B5EF4-FFF2-40B4-BE49-F238E27FC236}">
                <a16:creationId xmlns:a16="http://schemas.microsoft.com/office/drawing/2014/main" id="{03220EFA-6780-1A40-9A11-7F0E8FFD2C39}"/>
              </a:ext>
            </a:extLst>
          </p:cNvPr>
          <p:cNvCxnSpPr>
            <a:endCxn id="368" idx="0"/>
          </p:cNvCxnSpPr>
          <p:nvPr/>
        </p:nvCxnSpPr>
        <p:spPr>
          <a:xfrm rot="10800000">
            <a:off x="9256324" y="3524442"/>
            <a:ext cx="241417" cy="99379"/>
          </a:xfrm>
          <a:prstGeom prst="bentConnector2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TextBox 392">
            <a:extLst>
              <a:ext uri="{FF2B5EF4-FFF2-40B4-BE49-F238E27FC236}">
                <a16:creationId xmlns:a16="http://schemas.microsoft.com/office/drawing/2014/main" id="{7164F9EB-EB7F-FE49-863E-0F5FA24896B9}"/>
              </a:ext>
            </a:extLst>
          </p:cNvPr>
          <p:cNvSpPr txBox="1"/>
          <p:nvPr/>
        </p:nvSpPr>
        <p:spPr>
          <a:xfrm>
            <a:off x="9622754" y="3176244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Analog combiner </a:t>
            </a:r>
          </a:p>
        </p:txBody>
      </p:sp>
      <p:sp>
        <p:nvSpPr>
          <p:cNvPr id="398" name="Pentagon 397">
            <a:extLst>
              <a:ext uri="{FF2B5EF4-FFF2-40B4-BE49-F238E27FC236}">
                <a16:creationId xmlns:a16="http://schemas.microsoft.com/office/drawing/2014/main" id="{2100DE2B-1772-7346-A026-322686B64306}"/>
              </a:ext>
            </a:extLst>
          </p:cNvPr>
          <p:cNvSpPr/>
          <p:nvPr/>
        </p:nvSpPr>
        <p:spPr>
          <a:xfrm rot="10800000">
            <a:off x="11244052" y="3915090"/>
            <a:ext cx="435721" cy="298343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F09D39BA-358A-E145-AB70-18C0694715A0}"/>
              </a:ext>
            </a:extLst>
          </p:cNvPr>
          <p:cNvSpPr txBox="1"/>
          <p:nvPr/>
        </p:nvSpPr>
        <p:spPr>
          <a:xfrm>
            <a:off x="11262053" y="3940096"/>
            <a:ext cx="48442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sp>
        <p:nvSpPr>
          <p:cNvPr id="420" name="Pentagon 419">
            <a:extLst>
              <a:ext uri="{FF2B5EF4-FFF2-40B4-BE49-F238E27FC236}">
                <a16:creationId xmlns:a16="http://schemas.microsoft.com/office/drawing/2014/main" id="{CF5C550C-5C2C-AE4A-A176-2791ABC1E07A}"/>
              </a:ext>
            </a:extLst>
          </p:cNvPr>
          <p:cNvSpPr/>
          <p:nvPr/>
        </p:nvSpPr>
        <p:spPr>
          <a:xfrm rot="10800000">
            <a:off x="11250584" y="4474744"/>
            <a:ext cx="435721" cy="298343"/>
          </a:xfrm>
          <a:prstGeom prst="homePlat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EFAA06E7-5CCA-F34E-8309-CDF2D560F9B0}"/>
              </a:ext>
            </a:extLst>
          </p:cNvPr>
          <p:cNvSpPr txBox="1"/>
          <p:nvPr/>
        </p:nvSpPr>
        <p:spPr>
          <a:xfrm rot="5400000">
            <a:off x="11355077" y="415999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…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3105C1-BFB4-FD47-B316-9D0005BA76E1}"/>
              </a:ext>
            </a:extLst>
          </p:cNvPr>
          <p:cNvCxnSpPr/>
          <p:nvPr/>
        </p:nvCxnSpPr>
        <p:spPr>
          <a:xfrm>
            <a:off x="11100318" y="4074286"/>
            <a:ext cx="1891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BFC34180-EB08-B240-94EE-574CD948032F}"/>
              </a:ext>
            </a:extLst>
          </p:cNvPr>
          <p:cNvCxnSpPr/>
          <p:nvPr/>
        </p:nvCxnSpPr>
        <p:spPr>
          <a:xfrm>
            <a:off x="11113397" y="4616649"/>
            <a:ext cx="171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F10D37-8C1A-8F4F-86F4-679856FC6B57}"/>
              </a:ext>
            </a:extLst>
          </p:cNvPr>
          <p:cNvSpPr txBox="1"/>
          <p:nvPr/>
        </p:nvSpPr>
        <p:spPr>
          <a:xfrm>
            <a:off x="908283" y="1517364"/>
            <a:ext cx="180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 perspective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895318D0-0863-0946-843E-97D0062190F7}"/>
              </a:ext>
            </a:extLst>
          </p:cNvPr>
          <p:cNvSpPr txBox="1"/>
          <p:nvPr/>
        </p:nvSpPr>
        <p:spPr>
          <a:xfrm>
            <a:off x="6926627" y="1521233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 perspective</a:t>
            </a:r>
          </a:p>
        </p:txBody>
      </p:sp>
      <p:sp>
        <p:nvSpPr>
          <p:cNvPr id="486" name="Rounded Rectangle 485">
            <a:extLst>
              <a:ext uri="{FF2B5EF4-FFF2-40B4-BE49-F238E27FC236}">
                <a16:creationId xmlns:a16="http://schemas.microsoft.com/office/drawing/2014/main" id="{9EB592A6-2FEB-9F4D-9E0A-E8E20B743FAA}"/>
              </a:ext>
            </a:extLst>
          </p:cNvPr>
          <p:cNvSpPr/>
          <p:nvPr/>
        </p:nvSpPr>
        <p:spPr>
          <a:xfrm>
            <a:off x="431452" y="5759778"/>
            <a:ext cx="2521489" cy="331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Optimize: set of users</a:t>
            </a:r>
          </a:p>
        </p:txBody>
      </p:sp>
      <p:sp>
        <p:nvSpPr>
          <p:cNvPr id="487" name="Rounded Rectangle 486">
            <a:extLst>
              <a:ext uri="{FF2B5EF4-FFF2-40B4-BE49-F238E27FC236}">
                <a16:creationId xmlns:a16="http://schemas.microsoft.com/office/drawing/2014/main" id="{B4554C89-8560-DD40-8E45-48C5FBFF56FF}"/>
              </a:ext>
            </a:extLst>
          </p:cNvPr>
          <p:cNvSpPr/>
          <p:nvPr/>
        </p:nvSpPr>
        <p:spPr>
          <a:xfrm>
            <a:off x="3561985" y="5759671"/>
            <a:ext cx="2521489" cy="331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Optimize: ADC bits</a:t>
            </a:r>
          </a:p>
        </p:txBody>
      </p:sp>
      <p:sp>
        <p:nvSpPr>
          <p:cNvPr id="489" name="Rounded Rectangle 488">
            <a:extLst>
              <a:ext uri="{FF2B5EF4-FFF2-40B4-BE49-F238E27FC236}">
                <a16:creationId xmlns:a16="http://schemas.microsoft.com/office/drawing/2014/main" id="{D8CC72FA-CE2F-2541-8141-7961ED64F9E6}"/>
              </a:ext>
            </a:extLst>
          </p:cNvPr>
          <p:cNvSpPr/>
          <p:nvPr/>
        </p:nvSpPr>
        <p:spPr>
          <a:xfrm>
            <a:off x="6380474" y="5760497"/>
            <a:ext cx="5268731" cy="3319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Optimize: analog beamformer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D5F60E38-EC81-2C4E-9081-7D2AD20A7408}"/>
              </a:ext>
            </a:extLst>
          </p:cNvPr>
          <p:cNvSpPr txBox="1"/>
          <p:nvPr/>
        </p:nvSpPr>
        <p:spPr>
          <a:xfrm>
            <a:off x="11268585" y="4499750"/>
            <a:ext cx="48442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ADC</a:t>
            </a: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C07EB02B-24D9-F24A-BFB7-B26722E5C5AF}"/>
              </a:ext>
            </a:extLst>
          </p:cNvPr>
          <p:cNvGrpSpPr/>
          <p:nvPr/>
        </p:nvGrpSpPr>
        <p:grpSpPr>
          <a:xfrm>
            <a:off x="6422569" y="2942670"/>
            <a:ext cx="2411384" cy="2726930"/>
            <a:chOff x="6422569" y="2942670"/>
            <a:chExt cx="2411384" cy="2726930"/>
          </a:xfrm>
        </p:grpSpPr>
        <p:sp>
          <p:nvSpPr>
            <p:cNvPr id="170" name="Rounded Rectangle 169"/>
            <p:cNvSpPr/>
            <p:nvPr/>
          </p:nvSpPr>
          <p:spPr>
            <a:xfrm>
              <a:off x="6793746" y="2973921"/>
              <a:ext cx="1304509" cy="2452362"/>
            </a:xfrm>
            <a:prstGeom prst="roundRect">
              <a:avLst>
                <a:gd name="adj" fmla="val 9451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rgbClr val="002060"/>
                </a:solidFill>
              </a:endParaRPr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259237" y="3378764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8262783" y="4785378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73" name="Triangle 172"/>
            <p:cNvSpPr/>
            <p:nvPr/>
          </p:nvSpPr>
          <p:spPr>
            <a:xfrm rot="10800000">
              <a:off x="6435101" y="3010796"/>
              <a:ext cx="201314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4" name="Triangle 173"/>
            <p:cNvSpPr/>
            <p:nvPr/>
          </p:nvSpPr>
          <p:spPr>
            <a:xfrm rot="10800000">
              <a:off x="6451258" y="5019557"/>
              <a:ext cx="183013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8259336" y="3807708"/>
              <a:ext cx="571170" cy="38663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76" name="Straight Arrow Connector 175"/>
            <p:cNvCxnSpPr/>
            <p:nvPr/>
          </p:nvCxnSpPr>
          <p:spPr>
            <a:xfrm>
              <a:off x="7727931" y="3570562"/>
              <a:ext cx="519306" cy="1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Elbow Connector 176"/>
            <p:cNvCxnSpPr>
              <a:endCxn id="173" idx="0"/>
            </p:cNvCxnSpPr>
            <p:nvPr/>
          </p:nvCxnSpPr>
          <p:spPr>
            <a:xfrm rot="10800000">
              <a:off x="6535758" y="3176245"/>
              <a:ext cx="772718" cy="103773"/>
            </a:xfrm>
            <a:prstGeom prst="bentConnector2">
              <a:avLst/>
            </a:prstGeom>
            <a:ln w="25400">
              <a:solidFill>
                <a:srgbClr val="00206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Elbow Connector 177"/>
            <p:cNvCxnSpPr>
              <a:endCxn id="174" idx="0"/>
            </p:cNvCxnSpPr>
            <p:nvPr/>
          </p:nvCxnSpPr>
          <p:spPr>
            <a:xfrm rot="10800000">
              <a:off x="6542765" y="5185006"/>
              <a:ext cx="787007" cy="106323"/>
            </a:xfrm>
            <a:prstGeom prst="bentConnector2">
              <a:avLst/>
            </a:prstGeom>
            <a:ln w="25400">
              <a:solidFill>
                <a:srgbClr val="00206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6926627" y="3280011"/>
              <a:ext cx="0" cy="13106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>
              <a:off x="7109355" y="3849445"/>
              <a:ext cx="6105" cy="144188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V="1">
              <a:off x="6911878" y="4576027"/>
              <a:ext cx="417683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V="1">
              <a:off x="7110328" y="3862069"/>
              <a:ext cx="214338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7490198" y="3269762"/>
              <a:ext cx="238016" cy="300800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Arc 183"/>
            <p:cNvSpPr/>
            <p:nvPr/>
          </p:nvSpPr>
          <p:spPr>
            <a:xfrm rot="15731271">
              <a:off x="7545797" y="3260063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85" name="Straight Arrow Connector 184"/>
            <p:cNvCxnSpPr/>
            <p:nvPr/>
          </p:nvCxnSpPr>
          <p:spPr>
            <a:xfrm>
              <a:off x="7716041" y="4972188"/>
              <a:ext cx="533276" cy="65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7476194" y="4671388"/>
              <a:ext cx="246313" cy="296761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Arc 186"/>
            <p:cNvSpPr/>
            <p:nvPr/>
          </p:nvSpPr>
          <p:spPr>
            <a:xfrm rot="15731271">
              <a:off x="7551332" y="4641223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36656" y="4484160"/>
              <a:ext cx="248835" cy="183665"/>
            </a:xfrm>
            <a:prstGeom prst="rect">
              <a:avLst/>
            </a:prstGeom>
          </p:spPr>
        </p:pic>
        <p:cxnSp>
          <p:nvCxnSpPr>
            <p:cNvPr id="190" name="Straight Arrow Connector 189"/>
            <p:cNvCxnSpPr/>
            <p:nvPr/>
          </p:nvCxnSpPr>
          <p:spPr>
            <a:xfrm>
              <a:off x="7727621" y="4008875"/>
              <a:ext cx="519306" cy="1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495202" y="3708075"/>
              <a:ext cx="238016" cy="300800"/>
            </a:xfrm>
            <a:prstGeom prst="line">
              <a:avLst/>
            </a:prstGeom>
            <a:ln w="254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Arc 191"/>
            <p:cNvSpPr/>
            <p:nvPr/>
          </p:nvSpPr>
          <p:spPr>
            <a:xfrm rot="15731271">
              <a:off x="7550801" y="3698376"/>
              <a:ext cx="532974" cy="729296"/>
            </a:xfrm>
            <a:prstGeom prst="arc">
              <a:avLst/>
            </a:prstGeom>
            <a:ln>
              <a:solidFill>
                <a:srgbClr val="0000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81133" y="4404425"/>
              <a:ext cx="323162" cy="151789"/>
            </a:xfrm>
            <a:prstGeom prst="rect">
              <a:avLst/>
            </a:prstGeom>
          </p:spPr>
        </p:pic>
        <p:sp>
          <p:nvSpPr>
            <p:cNvPr id="194" name="Triangle 193"/>
            <p:cNvSpPr/>
            <p:nvPr/>
          </p:nvSpPr>
          <p:spPr>
            <a:xfrm rot="10800000">
              <a:off x="6422569" y="3366719"/>
              <a:ext cx="201314" cy="165448"/>
            </a:xfrm>
            <a:prstGeom prst="triangl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5" name="Elbow Connector 194"/>
            <p:cNvCxnSpPr>
              <a:endCxn id="194" idx="0"/>
            </p:cNvCxnSpPr>
            <p:nvPr/>
          </p:nvCxnSpPr>
          <p:spPr>
            <a:xfrm rot="10800000">
              <a:off x="6523226" y="3532168"/>
              <a:ext cx="794234" cy="103773"/>
            </a:xfrm>
            <a:prstGeom prst="bentConnector2">
              <a:avLst/>
            </a:prstGeom>
            <a:ln w="25400">
              <a:solidFill>
                <a:srgbClr val="00206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7014366" y="3624711"/>
              <a:ext cx="0" cy="12429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V="1">
              <a:off x="7004181" y="4865457"/>
              <a:ext cx="313812" cy="1"/>
            </a:xfrm>
            <a:prstGeom prst="line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/>
            <p:cNvSpPr txBox="1"/>
            <p:nvPr/>
          </p:nvSpPr>
          <p:spPr>
            <a:xfrm>
              <a:off x="6809108" y="2942670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Analog combiner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 rot="5400000">
              <a:off x="6283751" y="3935920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05" name="Rectangle 204"/>
            <p:cNvSpPr/>
            <p:nvPr/>
          </p:nvSpPr>
          <p:spPr>
            <a:xfrm rot="5400000">
              <a:off x="7539087" y="4239149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 rot="5400000">
              <a:off x="8228977" y="4267555"/>
              <a:ext cx="8335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2A781CE1-9C64-CC4E-A84F-458B3A5E103F}"/>
                </a:ext>
              </a:extLst>
            </p:cNvPr>
            <p:cNvSpPr txBox="1"/>
            <p:nvPr/>
          </p:nvSpPr>
          <p:spPr>
            <a:xfrm>
              <a:off x="7005299" y="539260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Switch-based</a:t>
              </a:r>
            </a:p>
          </p:txBody>
        </p:sp>
      </p:grpSp>
      <p:sp>
        <p:nvSpPr>
          <p:cNvPr id="499" name="TextBox 498">
            <a:extLst>
              <a:ext uri="{FF2B5EF4-FFF2-40B4-BE49-F238E27FC236}">
                <a16:creationId xmlns:a16="http://schemas.microsoft.com/office/drawing/2014/main" id="{C919EE5E-AB5B-C14D-BC10-8BB404AB5EF1}"/>
              </a:ext>
            </a:extLst>
          </p:cNvPr>
          <p:cNvSpPr txBox="1"/>
          <p:nvPr/>
        </p:nvSpPr>
        <p:spPr>
          <a:xfrm>
            <a:off x="9631835" y="5405017"/>
            <a:ext cx="1368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Phase shifter-based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45B67E40-F618-364F-AB9B-BE0AB031F2B2}"/>
              </a:ext>
            </a:extLst>
          </p:cNvPr>
          <p:cNvSpPr txBox="1"/>
          <p:nvPr/>
        </p:nvSpPr>
        <p:spPr>
          <a:xfrm>
            <a:off x="0" y="6320896"/>
            <a:ext cx="21323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MAC: medium access control layer 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06FCD506-9DAF-AA4F-8233-8EB0DEB1B95E}"/>
              </a:ext>
            </a:extLst>
          </p:cNvPr>
          <p:cNvSpPr txBox="1"/>
          <p:nvPr/>
        </p:nvSpPr>
        <p:spPr>
          <a:xfrm>
            <a:off x="2252662" y="6326194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PHY: physical layer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E86FF-A677-924C-B46C-4078E9FD7B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EC750-1027-F943-9B45-2F72877F3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84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UMMARY</a:t>
            </a:r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378305FC-4DE6-C14B-BF8B-9CB7E58AB055}"/>
              </a:ext>
            </a:extLst>
          </p:cNvPr>
          <p:cNvSpPr/>
          <p:nvPr/>
        </p:nvSpPr>
        <p:spPr>
          <a:xfrm rot="13313617">
            <a:off x="7786252" y="3408951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21CAEF0-057F-3C49-8C2A-4522D7539ABF}"/>
              </a:ext>
            </a:extLst>
          </p:cNvPr>
          <p:cNvSpPr txBox="1"/>
          <p:nvPr/>
        </p:nvSpPr>
        <p:spPr>
          <a:xfrm>
            <a:off x="5391320" y="6613649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</a:t>
            </a:r>
          </a:p>
        </p:txBody>
      </p:sp>
      <p:sp>
        <p:nvSpPr>
          <p:cNvPr id="188" name="Right Arrow 187">
            <a:extLst>
              <a:ext uri="{FF2B5EF4-FFF2-40B4-BE49-F238E27FC236}">
                <a16:creationId xmlns:a16="http://schemas.microsoft.com/office/drawing/2014/main" id="{45460333-D1F2-884D-9DB1-9C9E58EFE88E}"/>
              </a:ext>
            </a:extLst>
          </p:cNvPr>
          <p:cNvSpPr/>
          <p:nvPr/>
        </p:nvSpPr>
        <p:spPr>
          <a:xfrm rot="8177726">
            <a:off x="3956727" y="3444714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F1DA533A-7225-FD4D-85E0-2203EB56339F}"/>
              </a:ext>
            </a:extLst>
          </p:cNvPr>
          <p:cNvSpPr/>
          <p:nvPr/>
        </p:nvSpPr>
        <p:spPr>
          <a:xfrm>
            <a:off x="3904778" y="794735"/>
            <a:ext cx="3959061" cy="315054"/>
          </a:xfrm>
          <a:prstGeom prst="roundRect">
            <a:avLst>
              <a:gd name="adj" fmla="val 8549"/>
            </a:avLst>
          </a:prstGeom>
          <a:solidFill>
            <a:schemeClr val="accent1">
              <a:lumMod val="7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Proposed resolution-adaptive ADC receiver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146C4E-56EC-6544-BF6B-CD58ED39EE17}"/>
              </a:ext>
            </a:extLst>
          </p:cNvPr>
          <p:cNvGrpSpPr/>
          <p:nvPr/>
        </p:nvGrpSpPr>
        <p:grpSpPr>
          <a:xfrm>
            <a:off x="2417504" y="3798692"/>
            <a:ext cx="2995815" cy="1782020"/>
            <a:chOff x="1043255" y="3783992"/>
            <a:chExt cx="3624936" cy="1782020"/>
          </a:xfrm>
        </p:grpSpPr>
        <p:sp>
          <p:nvSpPr>
            <p:cNvPr id="309" name="Rounded Rectangle 308">
              <a:extLst>
                <a:ext uri="{FF2B5EF4-FFF2-40B4-BE49-F238E27FC236}">
                  <a16:creationId xmlns:a16="http://schemas.microsoft.com/office/drawing/2014/main" id="{824BC68F-6F92-6245-B428-67B37DB56C0A}"/>
                </a:ext>
              </a:extLst>
            </p:cNvPr>
            <p:cNvSpPr/>
            <p:nvPr/>
          </p:nvSpPr>
          <p:spPr>
            <a:xfrm>
              <a:off x="1043255" y="3783992"/>
              <a:ext cx="3624936" cy="32839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Near optimal bit-allocation </a:t>
              </a: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2854E24B-2A79-A248-BC47-385F4C3581A7}"/>
                </a:ext>
              </a:extLst>
            </p:cNvPr>
            <p:cNvSpPr/>
            <p:nvPr/>
          </p:nvSpPr>
          <p:spPr>
            <a:xfrm>
              <a:off x="1043255" y="4882344"/>
              <a:ext cx="3624936" cy="683668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B9E819-965A-2644-9F27-3798E91CC149}"/>
                </a:ext>
              </a:extLst>
            </p:cNvPr>
            <p:cNvGrpSpPr/>
            <p:nvPr/>
          </p:nvGrpSpPr>
          <p:grpSpPr>
            <a:xfrm>
              <a:off x="1043255" y="4156752"/>
              <a:ext cx="3624936" cy="699303"/>
              <a:chOff x="1043255" y="4156752"/>
              <a:chExt cx="3624936" cy="699303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2065917-AB3A-2F4B-AEF8-BDFA583B0019}"/>
                  </a:ext>
                </a:extLst>
              </p:cNvPr>
              <p:cNvSpPr/>
              <p:nvPr/>
            </p:nvSpPr>
            <p:spPr>
              <a:xfrm>
                <a:off x="1043255" y="4174012"/>
                <a:ext cx="3624936" cy="6820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444238E-CDF5-1E4C-BE5A-BC800DE059A0}"/>
                  </a:ext>
                </a:extLst>
              </p:cNvPr>
              <p:cNvSpPr/>
              <p:nvPr/>
            </p:nvSpPr>
            <p:spPr>
              <a:xfrm>
                <a:off x="1558688" y="4156752"/>
                <a:ext cx="283466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99" name="Right Arrow 198">
            <a:extLst>
              <a:ext uri="{FF2B5EF4-FFF2-40B4-BE49-F238E27FC236}">
                <a16:creationId xmlns:a16="http://schemas.microsoft.com/office/drawing/2014/main" id="{1C690BDB-48F2-D04C-8810-79D345FB9CFF}"/>
              </a:ext>
            </a:extLst>
          </p:cNvPr>
          <p:cNvSpPr/>
          <p:nvPr/>
        </p:nvSpPr>
        <p:spPr>
          <a:xfrm>
            <a:off x="6024680" y="4534236"/>
            <a:ext cx="296557" cy="2919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4C0965-DFA7-B141-96BA-76D9FAE198EF}"/>
              </a:ext>
            </a:extLst>
          </p:cNvPr>
          <p:cNvGrpSpPr/>
          <p:nvPr/>
        </p:nvGrpSpPr>
        <p:grpSpPr>
          <a:xfrm>
            <a:off x="2168123" y="5993551"/>
            <a:ext cx="8711252" cy="412819"/>
            <a:chOff x="2269183" y="5895200"/>
            <a:chExt cx="7919321" cy="412819"/>
          </a:xfrm>
        </p:grpSpPr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2DD1BA11-2886-5C46-A10C-A7D9299F4287}"/>
                </a:ext>
              </a:extLst>
            </p:cNvPr>
            <p:cNvSpPr/>
            <p:nvPr/>
          </p:nvSpPr>
          <p:spPr>
            <a:xfrm>
              <a:off x="2269183" y="5895200"/>
              <a:ext cx="7432880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668C166-41D9-004F-AB95-D24BCBB49FCD}"/>
                </a:ext>
              </a:extLst>
            </p:cNvPr>
            <p:cNvSpPr/>
            <p:nvPr/>
          </p:nvSpPr>
          <p:spPr>
            <a:xfrm>
              <a:off x="2388042" y="5895200"/>
              <a:ext cx="7800462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Selective bit allocation works for sparse channel with limited power consumption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9B80FB-4F99-174C-97A0-7140D32F15B2}"/>
              </a:ext>
            </a:extLst>
          </p:cNvPr>
          <p:cNvGrpSpPr/>
          <p:nvPr/>
        </p:nvGrpSpPr>
        <p:grpSpPr>
          <a:xfrm>
            <a:off x="6926794" y="3792925"/>
            <a:ext cx="3063469" cy="1781918"/>
            <a:chOff x="7077732" y="3668508"/>
            <a:chExt cx="3706798" cy="1781917"/>
          </a:xfrm>
        </p:grpSpPr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7090425F-5D1F-1F4E-B8C1-3807ED862A58}"/>
                </a:ext>
              </a:extLst>
            </p:cNvPr>
            <p:cNvSpPr/>
            <p:nvPr/>
          </p:nvSpPr>
          <p:spPr>
            <a:xfrm>
              <a:off x="7081080" y="3668508"/>
              <a:ext cx="3700391" cy="3150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Worst case analysis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28B1F974-FE7B-8A4F-A058-BC529F509F3C}"/>
                </a:ext>
              </a:extLst>
            </p:cNvPr>
            <p:cNvSpPr/>
            <p:nvPr/>
          </p:nvSpPr>
          <p:spPr>
            <a:xfrm>
              <a:off x="7077732" y="4040968"/>
              <a:ext cx="3706798" cy="140945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C3711-86CB-E34F-AFC7-FC4896A7B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122FE-8CC0-5049-9E6A-CFE1518F6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1400457-47DF-6B4D-948B-8F26DE4C8865}"/>
              </a:ext>
            </a:extLst>
          </p:cNvPr>
          <p:cNvSpPr/>
          <p:nvPr/>
        </p:nvSpPr>
        <p:spPr>
          <a:xfrm>
            <a:off x="1444875" y="657919"/>
            <a:ext cx="9300215" cy="5165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9D132A-8C4F-4A4A-9349-24D417813B99}"/>
              </a:ext>
            </a:extLst>
          </p:cNvPr>
          <p:cNvGrpSpPr/>
          <p:nvPr/>
        </p:nvGrpSpPr>
        <p:grpSpPr>
          <a:xfrm>
            <a:off x="3967290" y="1199537"/>
            <a:ext cx="3761190" cy="2189638"/>
            <a:chOff x="4311103" y="1239363"/>
            <a:chExt cx="3761190" cy="2189638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BE8C3066-BA17-394D-B54A-100441A1B81E}"/>
                </a:ext>
              </a:extLst>
            </p:cNvPr>
            <p:cNvGrpSpPr/>
            <p:nvPr/>
          </p:nvGrpSpPr>
          <p:grpSpPr>
            <a:xfrm>
              <a:off x="4311103" y="1265370"/>
              <a:ext cx="3569794" cy="2097817"/>
              <a:chOff x="548931" y="1489186"/>
              <a:chExt cx="4472756" cy="2766044"/>
            </a:xfrm>
          </p:grpSpPr>
          <p:sp>
            <p:nvSpPr>
              <p:cNvPr id="191" name="Rounded Rectangle 190">
                <a:extLst>
                  <a:ext uri="{FF2B5EF4-FFF2-40B4-BE49-F238E27FC236}">
                    <a16:creationId xmlns:a16="http://schemas.microsoft.com/office/drawing/2014/main" id="{9F182307-6F06-024C-B4BA-72709662621F}"/>
                  </a:ext>
                </a:extLst>
              </p:cNvPr>
              <p:cNvSpPr/>
              <p:nvPr/>
            </p:nvSpPr>
            <p:spPr>
              <a:xfrm>
                <a:off x="3986228" y="1894913"/>
                <a:ext cx="940726" cy="2195365"/>
              </a:xfrm>
              <a:prstGeom prst="roundRect">
                <a:avLst>
                  <a:gd name="adj" fmla="val 6438"/>
                </a:avLst>
              </a:prstGeom>
              <a:solidFill>
                <a:schemeClr val="accent1">
                  <a:lumMod val="20000"/>
                  <a:lumOff val="80000"/>
                  <a:alpha val="23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92" name="Rounded Rectangle 191">
                <a:extLst>
                  <a:ext uri="{FF2B5EF4-FFF2-40B4-BE49-F238E27FC236}">
                    <a16:creationId xmlns:a16="http://schemas.microsoft.com/office/drawing/2014/main" id="{54A46BFF-86AF-824B-ADBD-6D952AC2D3AB}"/>
                  </a:ext>
                </a:extLst>
              </p:cNvPr>
              <p:cNvSpPr/>
              <p:nvPr/>
            </p:nvSpPr>
            <p:spPr>
              <a:xfrm>
                <a:off x="2554858" y="2005402"/>
                <a:ext cx="571171" cy="40191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193" name="Rounded Rectangle 192">
                <a:extLst>
                  <a:ext uri="{FF2B5EF4-FFF2-40B4-BE49-F238E27FC236}">
                    <a16:creationId xmlns:a16="http://schemas.microsoft.com/office/drawing/2014/main" id="{EDC0B151-5DE3-754B-8E76-AF906462C3C7}"/>
                  </a:ext>
                </a:extLst>
              </p:cNvPr>
              <p:cNvSpPr/>
              <p:nvPr/>
            </p:nvSpPr>
            <p:spPr>
              <a:xfrm>
                <a:off x="2558403" y="3467602"/>
                <a:ext cx="571171" cy="40191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1132491-281A-D34D-85AF-3035484931E2}"/>
                  </a:ext>
                </a:extLst>
              </p:cNvPr>
              <p:cNvSpPr txBox="1"/>
              <p:nvPr/>
            </p:nvSpPr>
            <p:spPr>
              <a:xfrm>
                <a:off x="3923576" y="2494032"/>
                <a:ext cx="1098111" cy="54784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Baseband</a:t>
                </a:r>
              </a:p>
              <a:p>
                <a:pPr algn="ctr"/>
                <a:r>
                  <a:rPr lang="en-US" sz="1050" dirty="0"/>
                  <a:t>Combiner</a:t>
                </a:r>
              </a:p>
            </p:txBody>
          </p: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2F4362F9-D63E-6E4D-B289-D660449F9384}"/>
                  </a:ext>
                </a:extLst>
              </p:cNvPr>
              <p:cNvCxnSpPr/>
              <p:nvPr/>
            </p:nvCxnSpPr>
            <p:spPr>
              <a:xfrm>
                <a:off x="3126028" y="2206361"/>
                <a:ext cx="195504" cy="13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9975E8F3-0683-124A-9117-6E2BEB7DEE7B}"/>
                  </a:ext>
                </a:extLst>
              </p:cNvPr>
              <p:cNvCxnSpPr/>
              <p:nvPr/>
            </p:nvCxnSpPr>
            <p:spPr>
              <a:xfrm>
                <a:off x="3129575" y="3668560"/>
                <a:ext cx="183373" cy="276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B3462075-8FF3-B846-8FD5-407FC631F2E2}"/>
                  </a:ext>
                </a:extLst>
              </p:cNvPr>
              <p:cNvSpPr/>
              <p:nvPr/>
            </p:nvSpPr>
            <p:spPr>
              <a:xfrm>
                <a:off x="2554955" y="2451297"/>
                <a:ext cx="571171" cy="40191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RF chain</a:t>
                </a:r>
              </a:p>
            </p:txBody>
          </p: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67D7F713-BADC-E24E-A73A-9EFCE811E4AB}"/>
                  </a:ext>
                </a:extLst>
              </p:cNvPr>
              <p:cNvCxnSpPr/>
              <p:nvPr/>
            </p:nvCxnSpPr>
            <p:spPr>
              <a:xfrm>
                <a:off x="3791999" y="2262231"/>
                <a:ext cx="194227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393B0177-933F-134D-9DFF-E7ECC7C126E8}"/>
                  </a:ext>
                </a:extLst>
              </p:cNvPr>
              <p:cNvCxnSpPr/>
              <p:nvPr/>
            </p:nvCxnSpPr>
            <p:spPr>
              <a:xfrm flipV="1">
                <a:off x="3126127" y="2648563"/>
                <a:ext cx="178905" cy="369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0069F84E-DBF6-A640-A6A7-2F8B09675215}"/>
                  </a:ext>
                </a:extLst>
              </p:cNvPr>
              <p:cNvCxnSpPr/>
              <p:nvPr/>
            </p:nvCxnSpPr>
            <p:spPr>
              <a:xfrm>
                <a:off x="3775500" y="2710135"/>
                <a:ext cx="21941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19FA31B3-D493-9B40-B5ED-F2FAD85AD201}"/>
                  </a:ext>
                </a:extLst>
              </p:cNvPr>
              <p:cNvCxnSpPr/>
              <p:nvPr/>
            </p:nvCxnSpPr>
            <p:spPr>
              <a:xfrm>
                <a:off x="3783889" y="3732895"/>
                <a:ext cx="211027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Pentagon 209">
                <a:extLst>
                  <a:ext uri="{FF2B5EF4-FFF2-40B4-BE49-F238E27FC236}">
                    <a16:creationId xmlns:a16="http://schemas.microsoft.com/office/drawing/2014/main" id="{BE0F884E-416C-9A4C-82F9-9EFC2B60441A}"/>
                  </a:ext>
                </a:extLst>
              </p:cNvPr>
              <p:cNvSpPr/>
              <p:nvPr/>
            </p:nvSpPr>
            <p:spPr>
              <a:xfrm flipH="1">
                <a:off x="3344998" y="2088620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</a:t>
                </a:r>
              </a:p>
            </p:txBody>
          </p:sp>
          <p:sp>
            <p:nvSpPr>
              <p:cNvPr id="211" name="Pentagon 210">
                <a:extLst>
                  <a:ext uri="{FF2B5EF4-FFF2-40B4-BE49-F238E27FC236}">
                    <a16:creationId xmlns:a16="http://schemas.microsoft.com/office/drawing/2014/main" id="{280A52D0-AE90-954D-8265-9FEBBE7F3DEE}"/>
                  </a:ext>
                </a:extLst>
              </p:cNvPr>
              <p:cNvSpPr/>
              <p:nvPr/>
            </p:nvSpPr>
            <p:spPr>
              <a:xfrm flipH="1">
                <a:off x="3321532" y="2032880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99A3E08-2902-6548-9F4F-46F8FA06B2BF}"/>
                  </a:ext>
                </a:extLst>
              </p:cNvPr>
              <p:cNvSpPr txBox="1"/>
              <p:nvPr/>
            </p:nvSpPr>
            <p:spPr>
              <a:xfrm>
                <a:off x="3375078" y="2075418"/>
                <a:ext cx="437897" cy="24348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sp>
            <p:nvSpPr>
              <p:cNvPr id="213" name="Pentagon 212">
                <a:extLst>
                  <a:ext uri="{FF2B5EF4-FFF2-40B4-BE49-F238E27FC236}">
                    <a16:creationId xmlns:a16="http://schemas.microsoft.com/office/drawing/2014/main" id="{C437AAFE-0534-F94A-B729-1BAB3716F6A1}"/>
                  </a:ext>
                </a:extLst>
              </p:cNvPr>
              <p:cNvSpPr/>
              <p:nvPr/>
            </p:nvSpPr>
            <p:spPr>
              <a:xfrm flipH="1">
                <a:off x="3328497" y="2536525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</a:t>
                </a:r>
              </a:p>
            </p:txBody>
          </p:sp>
          <p:sp>
            <p:nvSpPr>
              <p:cNvPr id="214" name="Pentagon 213">
                <a:extLst>
                  <a:ext uri="{FF2B5EF4-FFF2-40B4-BE49-F238E27FC236}">
                    <a16:creationId xmlns:a16="http://schemas.microsoft.com/office/drawing/2014/main" id="{BAD1055F-0BBA-E640-9DA6-83EAC116A392}"/>
                  </a:ext>
                </a:extLst>
              </p:cNvPr>
              <p:cNvSpPr/>
              <p:nvPr/>
            </p:nvSpPr>
            <p:spPr>
              <a:xfrm flipH="1">
                <a:off x="3305032" y="2474952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51A73D6-1EE6-2041-A0C5-34306053204B}"/>
                  </a:ext>
                </a:extLst>
              </p:cNvPr>
              <p:cNvSpPr txBox="1"/>
              <p:nvPr/>
            </p:nvSpPr>
            <p:spPr>
              <a:xfrm>
                <a:off x="3367992" y="2533601"/>
                <a:ext cx="461968" cy="24348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sp>
            <p:nvSpPr>
              <p:cNvPr id="216" name="Pentagon 215">
                <a:extLst>
                  <a:ext uri="{FF2B5EF4-FFF2-40B4-BE49-F238E27FC236}">
                    <a16:creationId xmlns:a16="http://schemas.microsoft.com/office/drawing/2014/main" id="{4094A342-DCFB-B14F-A51F-898E398C0DE0}"/>
                  </a:ext>
                </a:extLst>
              </p:cNvPr>
              <p:cNvSpPr/>
              <p:nvPr/>
            </p:nvSpPr>
            <p:spPr>
              <a:xfrm flipH="1">
                <a:off x="3336885" y="3559284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</a:t>
                </a:r>
              </a:p>
            </p:txBody>
          </p:sp>
          <p:sp>
            <p:nvSpPr>
              <p:cNvPr id="217" name="Pentagon 216">
                <a:extLst>
                  <a:ext uri="{FF2B5EF4-FFF2-40B4-BE49-F238E27FC236}">
                    <a16:creationId xmlns:a16="http://schemas.microsoft.com/office/drawing/2014/main" id="{643F29E9-B7A8-4F44-B6A6-3D7AED051C53}"/>
                  </a:ext>
                </a:extLst>
              </p:cNvPr>
              <p:cNvSpPr/>
              <p:nvPr/>
            </p:nvSpPr>
            <p:spPr>
              <a:xfrm flipH="1">
                <a:off x="3312947" y="3497714"/>
                <a:ext cx="447002" cy="347222"/>
              </a:xfrm>
              <a:prstGeom prst="homePlat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7FEA196-9C50-4F43-8A06-5920B559C011}"/>
                  </a:ext>
                </a:extLst>
              </p:cNvPr>
              <p:cNvSpPr txBox="1"/>
              <p:nvPr/>
            </p:nvSpPr>
            <p:spPr>
              <a:xfrm>
                <a:off x="3381515" y="3550527"/>
                <a:ext cx="448444" cy="24348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ADC</a:t>
                </a:r>
              </a:p>
            </p:txBody>
          </p:sp>
          <p:cxnSp>
            <p:nvCxnSpPr>
              <p:cNvPr id="219" name="Elbow Connector 218">
                <a:extLst>
                  <a:ext uri="{FF2B5EF4-FFF2-40B4-BE49-F238E27FC236}">
                    <a16:creationId xmlns:a16="http://schemas.microsoft.com/office/drawing/2014/main" id="{FEB8F898-F522-654B-A6E9-176A61EE06CB}"/>
                  </a:ext>
                </a:extLst>
              </p:cNvPr>
              <p:cNvCxnSpPr/>
              <p:nvPr/>
            </p:nvCxnSpPr>
            <p:spPr>
              <a:xfrm>
                <a:off x="3126028" y="2206361"/>
                <a:ext cx="218969" cy="55870"/>
              </a:xfrm>
              <a:prstGeom prst="bentConnector3">
                <a:avLst>
                  <a:gd name="adj1" fmla="val 21819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Elbow Connector 219">
                <a:extLst>
                  <a:ext uri="{FF2B5EF4-FFF2-40B4-BE49-F238E27FC236}">
                    <a16:creationId xmlns:a16="http://schemas.microsoft.com/office/drawing/2014/main" id="{8A43632A-683F-9D49-86F7-A523F35A9548}"/>
                  </a:ext>
                </a:extLst>
              </p:cNvPr>
              <p:cNvCxnSpPr/>
              <p:nvPr/>
            </p:nvCxnSpPr>
            <p:spPr>
              <a:xfrm>
                <a:off x="3126127" y="2652255"/>
                <a:ext cx="202370" cy="57879"/>
              </a:xfrm>
              <a:prstGeom prst="bentConnector3">
                <a:avLst>
                  <a:gd name="adj1" fmla="val 25052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Elbow Connector 222">
                <a:extLst>
                  <a:ext uri="{FF2B5EF4-FFF2-40B4-BE49-F238E27FC236}">
                    <a16:creationId xmlns:a16="http://schemas.microsoft.com/office/drawing/2014/main" id="{4530C7E8-AD3D-CD48-A5A6-2992083D951B}"/>
                  </a:ext>
                </a:extLst>
              </p:cNvPr>
              <p:cNvCxnSpPr/>
              <p:nvPr/>
            </p:nvCxnSpPr>
            <p:spPr>
              <a:xfrm>
                <a:off x="3129575" y="3668560"/>
                <a:ext cx="207313" cy="64334"/>
              </a:xfrm>
              <a:prstGeom prst="bentConnector3">
                <a:avLst>
                  <a:gd name="adj1" fmla="val 22940"/>
                </a:avLst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6A1AF472-1398-5342-BE0D-1DABDCBBA2BE}"/>
                  </a:ext>
                </a:extLst>
              </p:cNvPr>
              <p:cNvCxnSpPr/>
              <p:nvPr/>
            </p:nvCxnSpPr>
            <p:spPr>
              <a:xfrm>
                <a:off x="3752034" y="2648563"/>
                <a:ext cx="242881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91292901-5CCC-A64F-90EF-10D4BFD90B7C}"/>
                  </a:ext>
                </a:extLst>
              </p:cNvPr>
              <p:cNvCxnSpPr/>
              <p:nvPr/>
            </p:nvCxnSpPr>
            <p:spPr>
              <a:xfrm flipV="1">
                <a:off x="3759949" y="3668560"/>
                <a:ext cx="234966" cy="2762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1E11ADC7-E289-CC41-A8A4-00FDCA2904D0}"/>
                  </a:ext>
                </a:extLst>
              </p:cNvPr>
              <p:cNvCxnSpPr/>
              <p:nvPr/>
            </p:nvCxnSpPr>
            <p:spPr>
              <a:xfrm flipV="1">
                <a:off x="3768534" y="2204810"/>
                <a:ext cx="217693" cy="1681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BD38ECEC-969B-CD41-8154-36AC1E953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9127" y="3125127"/>
                <a:ext cx="323161" cy="157787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4A71A009-66B0-D840-9943-B4C6C0C8C9A5}"/>
                  </a:ext>
                </a:extLst>
              </p:cNvPr>
              <p:cNvSpPr/>
              <p:nvPr/>
            </p:nvSpPr>
            <p:spPr>
              <a:xfrm rot="5400000">
                <a:off x="2500083" y="2975525"/>
                <a:ext cx="833529" cy="308501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CD76EDD9-7763-F748-8B0D-23E0D0E1B296}"/>
                  </a:ext>
                </a:extLst>
              </p:cNvPr>
              <p:cNvSpPr/>
              <p:nvPr/>
            </p:nvSpPr>
            <p:spPr>
              <a:xfrm rot="5400000">
                <a:off x="3207831" y="3023311"/>
                <a:ext cx="833529" cy="318143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80C993AF-6A7F-7643-AE4F-3EBA90E84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2492" y="3120737"/>
                <a:ext cx="527886" cy="222234"/>
              </a:xfrm>
              <a:prstGeom prst="rect">
                <a:avLst/>
              </a:prstGeom>
            </p:spPr>
          </p:pic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78994F53-C6AF-C84A-9187-B3B2AC146D90}"/>
                  </a:ext>
                </a:extLst>
              </p:cNvPr>
              <p:cNvGrpSpPr/>
              <p:nvPr/>
            </p:nvGrpSpPr>
            <p:grpSpPr>
              <a:xfrm>
                <a:off x="548931" y="1489186"/>
                <a:ext cx="2016451" cy="2766044"/>
                <a:chOff x="6873383" y="-247588"/>
                <a:chExt cx="1514989" cy="2078169"/>
              </a:xfrm>
            </p:grpSpPr>
            <p:sp>
              <p:nvSpPr>
                <p:cNvPr id="236" name="Triangle 235">
                  <a:extLst>
                    <a:ext uri="{FF2B5EF4-FFF2-40B4-BE49-F238E27FC236}">
                      <a16:creationId xmlns:a16="http://schemas.microsoft.com/office/drawing/2014/main" id="{6693A75E-EB3D-8549-832B-1E071213F921}"/>
                    </a:ext>
                  </a:extLst>
                </p:cNvPr>
                <p:cNvSpPr/>
                <p:nvPr/>
              </p:nvSpPr>
              <p:spPr>
                <a:xfrm rot="10800000">
                  <a:off x="6885657" y="-247588"/>
                  <a:ext cx="166375" cy="150407"/>
                </a:xfrm>
                <a:prstGeom prst="triangl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37" name="Triangle 236">
                  <a:extLst>
                    <a:ext uri="{FF2B5EF4-FFF2-40B4-BE49-F238E27FC236}">
                      <a16:creationId xmlns:a16="http://schemas.microsoft.com/office/drawing/2014/main" id="{8B7404DF-C56D-A04E-A8B6-663C0EEDA4E5}"/>
                    </a:ext>
                  </a:extLst>
                </p:cNvPr>
                <p:cNvSpPr/>
                <p:nvPr/>
              </p:nvSpPr>
              <p:spPr>
                <a:xfrm rot="10800000">
                  <a:off x="6901012" y="1428275"/>
                  <a:ext cx="151250" cy="150407"/>
                </a:xfrm>
                <a:prstGeom prst="triangl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pic>
              <p:nvPicPr>
                <p:cNvPr id="238" name="Picture 237">
                  <a:extLst>
                    <a:ext uri="{FF2B5EF4-FFF2-40B4-BE49-F238E27FC236}">
                      <a16:creationId xmlns:a16="http://schemas.microsoft.com/office/drawing/2014/main" id="{32BCC6FF-B805-474D-9278-CFB720E0C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73383" y="962128"/>
                  <a:ext cx="226214" cy="166969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239" name="Triangle 238">
                  <a:extLst>
                    <a:ext uri="{FF2B5EF4-FFF2-40B4-BE49-F238E27FC236}">
                      <a16:creationId xmlns:a16="http://schemas.microsoft.com/office/drawing/2014/main" id="{D61BC8AC-A7EE-A949-AE4A-5D1237CE2327}"/>
                    </a:ext>
                  </a:extLst>
                </p:cNvPr>
                <p:cNvSpPr/>
                <p:nvPr/>
              </p:nvSpPr>
              <p:spPr>
                <a:xfrm rot="10800000">
                  <a:off x="6889250" y="52189"/>
                  <a:ext cx="166375" cy="150407"/>
                </a:xfrm>
                <a:prstGeom prst="triangl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240" name="Straight Arrow Connector 239">
                  <a:extLst>
                    <a:ext uri="{FF2B5EF4-FFF2-40B4-BE49-F238E27FC236}">
                      <a16:creationId xmlns:a16="http://schemas.microsoft.com/office/drawing/2014/main" id="{FE35066E-2EAC-A147-A60D-2B6776FB2BBE}"/>
                    </a:ext>
                  </a:extLst>
                </p:cNvPr>
                <p:cNvCxnSpPr/>
                <p:nvPr/>
              </p:nvCxnSpPr>
              <p:spPr>
                <a:xfrm>
                  <a:off x="8174560" y="1418633"/>
                  <a:ext cx="208513" cy="21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Elbow Connector 240">
                  <a:extLst>
                    <a:ext uri="{FF2B5EF4-FFF2-40B4-BE49-F238E27FC236}">
                      <a16:creationId xmlns:a16="http://schemas.microsoft.com/office/drawing/2014/main" id="{6BE3FEB1-845E-B548-B4C8-1533CB86708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07302" y="-135640"/>
                  <a:ext cx="85135" cy="16205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Elbow Connector 241">
                  <a:extLst>
                    <a:ext uri="{FF2B5EF4-FFF2-40B4-BE49-F238E27FC236}">
                      <a16:creationId xmlns:a16="http://schemas.microsoft.com/office/drawing/2014/main" id="{DD2BC0E9-2EE7-F844-B7A8-07F6A480349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09717" y="165315"/>
                  <a:ext cx="83896" cy="158458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43A53B19-30F7-314C-B58E-98636B899204}"/>
                    </a:ext>
                  </a:extLst>
                </p:cNvPr>
                <p:cNvSpPr/>
                <p:nvPr/>
              </p:nvSpPr>
              <p:spPr>
                <a:xfrm rot="5400000">
                  <a:off x="6789198" y="711403"/>
                  <a:ext cx="688866" cy="217295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Gill Sans MT"/>
                      <a:cs typeface="Gill Sans MT"/>
                    </a:rPr>
                    <a:t> . . .  </a:t>
                  </a:r>
                </a:p>
              </p:txBody>
            </p:sp>
            <p:cxnSp>
              <p:nvCxnSpPr>
                <p:cNvPr id="244" name="Elbow Connector 243">
                  <a:extLst>
                    <a:ext uri="{FF2B5EF4-FFF2-40B4-BE49-F238E27FC236}">
                      <a16:creationId xmlns:a16="http://schemas.microsoft.com/office/drawing/2014/main" id="{E9F9A00B-5A49-E942-83EB-8ADE62C0C69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7009595" y="1545724"/>
                  <a:ext cx="88342" cy="154258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Arrow Connector 244">
                  <a:extLst>
                    <a:ext uri="{FF2B5EF4-FFF2-40B4-BE49-F238E27FC236}">
                      <a16:creationId xmlns:a16="http://schemas.microsoft.com/office/drawing/2014/main" id="{6FE61060-C604-1643-B962-84EE75689D55}"/>
                    </a:ext>
                  </a:extLst>
                </p:cNvPr>
                <p:cNvCxnSpPr/>
                <p:nvPr/>
              </p:nvCxnSpPr>
              <p:spPr>
                <a:xfrm>
                  <a:off x="8216048" y="628949"/>
                  <a:ext cx="172324" cy="21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>
                  <a:extLst>
                    <a:ext uri="{FF2B5EF4-FFF2-40B4-BE49-F238E27FC236}">
                      <a16:creationId xmlns:a16="http://schemas.microsoft.com/office/drawing/2014/main" id="{0EF17C69-08F2-C44D-B6B1-3254A0DFF844}"/>
                    </a:ext>
                  </a:extLst>
                </p:cNvPr>
                <p:cNvCxnSpPr/>
                <p:nvPr/>
              </p:nvCxnSpPr>
              <p:spPr>
                <a:xfrm>
                  <a:off x="8174560" y="262536"/>
                  <a:ext cx="208513" cy="21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52E88592-7B97-6C4E-A487-89AAF8010BF1}"/>
                    </a:ext>
                  </a:extLst>
                </p:cNvPr>
                <p:cNvGrpSpPr/>
                <p:nvPr/>
              </p:nvGrpSpPr>
              <p:grpSpPr>
                <a:xfrm>
                  <a:off x="7123509" y="-196165"/>
                  <a:ext cx="1091053" cy="2026746"/>
                  <a:chOff x="9936782" y="1621724"/>
                  <a:chExt cx="1452192" cy="2452362"/>
                </a:xfrm>
              </p:grpSpPr>
              <p:sp>
                <p:nvSpPr>
                  <p:cNvPr id="248" name="Rounded Rectangle 247">
                    <a:extLst>
                      <a:ext uri="{FF2B5EF4-FFF2-40B4-BE49-F238E27FC236}">
                        <a16:creationId xmlns:a16="http://schemas.microsoft.com/office/drawing/2014/main" id="{86090B5A-8F13-4F46-AC2A-E8CC9B78FDD2}"/>
                      </a:ext>
                    </a:extLst>
                  </p:cNvPr>
                  <p:cNvSpPr/>
                  <p:nvPr/>
                </p:nvSpPr>
                <p:spPr>
                  <a:xfrm>
                    <a:off x="10084465" y="1621724"/>
                    <a:ext cx="1304509" cy="2452362"/>
                  </a:xfrm>
                  <a:prstGeom prst="roundRect">
                    <a:avLst>
                      <a:gd name="adj" fmla="val 7264"/>
                    </a:avLst>
                  </a:prstGeom>
                  <a:solidFill>
                    <a:srgbClr val="0070C0">
                      <a:alpha val="7000"/>
                    </a:srgbClr>
                  </a:solidFill>
                  <a:ln w="19050">
                    <a:solidFill>
                      <a:schemeClr val="accent1">
                        <a:lumMod val="7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4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51AF2A10-7067-1643-B52D-96FBBFEF3373}"/>
                      </a:ext>
                    </a:extLst>
                  </p:cNvPr>
                  <p:cNvSpPr/>
                  <p:nvPr/>
                </p:nvSpPr>
                <p:spPr>
                  <a:xfrm>
                    <a:off x="11113400" y="2062983"/>
                    <a:ext cx="212143" cy="20757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700" dirty="0">
                        <a:solidFill>
                          <a:schemeClr val="tx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439530B7-D781-9849-AA11-E2DE8A85B00B}"/>
                      </a:ext>
                    </a:extLst>
                  </p:cNvPr>
                  <p:cNvSpPr/>
                  <p:nvPr/>
                </p:nvSpPr>
                <p:spPr>
                  <a:xfrm>
                    <a:off x="9946614" y="1792615"/>
                    <a:ext cx="106071" cy="103786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1" name="Straight Connector 250">
                    <a:extLst>
                      <a:ext uri="{FF2B5EF4-FFF2-40B4-BE49-F238E27FC236}">
                        <a16:creationId xmlns:a16="http://schemas.microsoft.com/office/drawing/2014/main" id="{6FC33B37-A703-A74E-B3DA-D1163815E11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99650" y="1786182"/>
                    <a:ext cx="565878" cy="643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hape 111">
                    <a:extLst>
                      <a:ext uri="{FF2B5EF4-FFF2-40B4-BE49-F238E27FC236}">
                        <a16:creationId xmlns:a16="http://schemas.microsoft.com/office/drawing/2014/main" id="{4C91FB4C-D8EB-E447-9137-8172EFB212EE}"/>
                      </a:ext>
                    </a:extLst>
                  </p:cNvPr>
                  <p:cNvCxnSpPr/>
                  <p:nvPr/>
                </p:nvCxnSpPr>
                <p:spPr>
                  <a:xfrm>
                    <a:off x="10809965" y="1786182"/>
                    <a:ext cx="409507" cy="276801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Elbow Connector 252">
                    <a:extLst>
                      <a:ext uri="{FF2B5EF4-FFF2-40B4-BE49-F238E27FC236}">
                        <a16:creationId xmlns:a16="http://schemas.microsoft.com/office/drawing/2014/main" id="{0836579B-7CF8-F34F-B53A-0D12C30CDFBE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9470348" y="2425703"/>
                    <a:ext cx="1339041" cy="280436"/>
                  </a:xfrm>
                  <a:prstGeom prst="bentConnector3">
                    <a:avLst>
                      <a:gd name="adj1" fmla="val 336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>
                    <a:extLst>
                      <a:ext uri="{FF2B5EF4-FFF2-40B4-BE49-F238E27FC236}">
                        <a16:creationId xmlns:a16="http://schemas.microsoft.com/office/drawing/2014/main" id="{44485CD8-30B5-3941-A2FD-7E58679BF9D2}"/>
                      </a:ext>
                    </a:extLst>
                  </p:cNvPr>
                  <p:cNvCxnSpPr/>
                  <p:nvPr/>
                </p:nvCxnSpPr>
                <p:spPr>
                  <a:xfrm>
                    <a:off x="10274026" y="3235441"/>
                    <a:ext cx="309159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" name="Oval 254">
                    <a:extLst>
                      <a:ext uri="{FF2B5EF4-FFF2-40B4-BE49-F238E27FC236}">
                        <a16:creationId xmlns:a16="http://schemas.microsoft.com/office/drawing/2014/main" id="{01D8F241-0A35-2E42-BBF9-8049414466AC}"/>
                      </a:ext>
                    </a:extLst>
                  </p:cNvPr>
                  <p:cNvSpPr/>
                  <p:nvPr/>
                </p:nvSpPr>
                <p:spPr>
                  <a:xfrm>
                    <a:off x="9936782" y="2153846"/>
                    <a:ext cx="106071" cy="103786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6" name="Straight Connector 255">
                    <a:extLst>
                      <a:ext uri="{FF2B5EF4-FFF2-40B4-BE49-F238E27FC236}">
                        <a16:creationId xmlns:a16="http://schemas.microsoft.com/office/drawing/2014/main" id="{8AAD41FE-76C3-AF49-AB6A-6BA8B6EB77AD}"/>
                      </a:ext>
                    </a:extLst>
                  </p:cNvPr>
                  <p:cNvCxnSpPr/>
                  <p:nvPr/>
                </p:nvCxnSpPr>
                <p:spPr>
                  <a:xfrm>
                    <a:off x="9999650" y="2153846"/>
                    <a:ext cx="567764" cy="419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hape 152">
                    <a:extLst>
                      <a:ext uri="{FF2B5EF4-FFF2-40B4-BE49-F238E27FC236}">
                        <a16:creationId xmlns:a16="http://schemas.microsoft.com/office/drawing/2014/main" id="{0AE20911-B7AC-7C41-AF26-5EA7E36F53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06282" y="2262244"/>
                    <a:ext cx="413190" cy="291281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D96F84A3-EC4B-A545-8D4B-224FB2B6E9F0}"/>
                      </a:ext>
                    </a:extLst>
                  </p:cNvPr>
                  <p:cNvSpPr/>
                  <p:nvPr/>
                </p:nvSpPr>
                <p:spPr>
                  <a:xfrm>
                    <a:off x="9946614" y="3824289"/>
                    <a:ext cx="106071" cy="103786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ED05CD09-F6CB-F843-BE4E-8F8D2EADAD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000147" y="3924130"/>
                    <a:ext cx="578321" cy="394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Elbow Connector 259">
                    <a:extLst>
                      <a:ext uri="{FF2B5EF4-FFF2-40B4-BE49-F238E27FC236}">
                        <a16:creationId xmlns:a16="http://schemas.microsoft.com/office/drawing/2014/main" id="{FB41AA54-21D5-C744-8FDA-C37D5E904F8F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9578871" y="2970992"/>
                    <a:ext cx="1274077" cy="432520"/>
                  </a:xfrm>
                  <a:prstGeom prst="bentConnector3">
                    <a:avLst>
                      <a:gd name="adj1" fmla="val 414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Oval 260">
                    <a:extLst>
                      <a:ext uri="{FF2B5EF4-FFF2-40B4-BE49-F238E27FC236}">
                        <a16:creationId xmlns:a16="http://schemas.microsoft.com/office/drawing/2014/main" id="{F6A12689-53C2-8C44-B634-F16C7B5C8F67}"/>
                      </a:ext>
                    </a:extLst>
                  </p:cNvPr>
                  <p:cNvSpPr/>
                  <p:nvPr/>
                </p:nvSpPr>
                <p:spPr>
                  <a:xfrm>
                    <a:off x="10565514" y="1671424"/>
                    <a:ext cx="244436" cy="22951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2" name="Straight Arrow Connector 261">
                    <a:extLst>
                      <a:ext uri="{FF2B5EF4-FFF2-40B4-BE49-F238E27FC236}">
                        <a16:creationId xmlns:a16="http://schemas.microsoft.com/office/drawing/2014/main" id="{7061775E-0AE8-CE49-8D90-58165DF39A8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32297" y="1644747"/>
                    <a:ext cx="265690" cy="24947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3" name="Oval 262">
                    <a:extLst>
                      <a:ext uri="{FF2B5EF4-FFF2-40B4-BE49-F238E27FC236}">
                        <a16:creationId xmlns:a16="http://schemas.microsoft.com/office/drawing/2014/main" id="{F943C4D1-15AB-454C-B904-A4D73A28F121}"/>
                      </a:ext>
                    </a:extLst>
                  </p:cNvPr>
                  <p:cNvSpPr/>
                  <p:nvPr/>
                </p:nvSpPr>
                <p:spPr>
                  <a:xfrm>
                    <a:off x="10567399" y="2034975"/>
                    <a:ext cx="244436" cy="22951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4" name="Straight Arrow Connector 263">
                    <a:extLst>
                      <a:ext uri="{FF2B5EF4-FFF2-40B4-BE49-F238E27FC236}">
                        <a16:creationId xmlns:a16="http://schemas.microsoft.com/office/drawing/2014/main" id="{74331ED5-433A-DD42-8211-E4E5E5CDD1D8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34182" y="2014538"/>
                    <a:ext cx="265690" cy="24947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5" name="Oval 264">
                    <a:extLst>
                      <a:ext uri="{FF2B5EF4-FFF2-40B4-BE49-F238E27FC236}">
                        <a16:creationId xmlns:a16="http://schemas.microsoft.com/office/drawing/2014/main" id="{47463A2D-BC1E-FA4F-B391-6F7FC717A1F0}"/>
                      </a:ext>
                    </a:extLst>
                  </p:cNvPr>
                  <p:cNvSpPr/>
                  <p:nvPr/>
                </p:nvSpPr>
                <p:spPr>
                  <a:xfrm>
                    <a:off x="10561830" y="2438765"/>
                    <a:ext cx="244435" cy="22951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6" name="Straight Arrow Connector 265">
                    <a:extLst>
                      <a:ext uri="{FF2B5EF4-FFF2-40B4-BE49-F238E27FC236}">
                        <a16:creationId xmlns:a16="http://schemas.microsoft.com/office/drawing/2014/main" id="{235D12A6-E6F7-0D41-983C-8941BE1BA13E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28613" y="2405849"/>
                    <a:ext cx="265691" cy="24947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>
                    <a:extLst>
                      <a:ext uri="{FF2B5EF4-FFF2-40B4-BE49-F238E27FC236}">
                        <a16:creationId xmlns:a16="http://schemas.microsoft.com/office/drawing/2014/main" id="{4B938C15-5A59-144F-9626-8DE63E3BEB1F}"/>
                      </a:ext>
                    </a:extLst>
                  </p:cNvPr>
                  <p:cNvCxnSpPr/>
                  <p:nvPr/>
                </p:nvCxnSpPr>
                <p:spPr>
                  <a:xfrm>
                    <a:off x="10433605" y="2551375"/>
                    <a:ext cx="134332" cy="214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Elbow Connector 267">
                    <a:extLst>
                      <a:ext uri="{FF2B5EF4-FFF2-40B4-BE49-F238E27FC236}">
                        <a16:creationId xmlns:a16="http://schemas.microsoft.com/office/drawing/2014/main" id="{91A4B38F-C402-D543-A663-F3DFF2B020A4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9452053" y="2805229"/>
                    <a:ext cx="1314634" cy="219440"/>
                  </a:xfrm>
                  <a:prstGeom prst="bentConnector3">
                    <a:avLst>
                      <a:gd name="adj1" fmla="val 47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id="{51EA1F51-34BE-7C48-AB51-8858740416F9}"/>
                      </a:ext>
                    </a:extLst>
                  </p:cNvPr>
                  <p:cNvCxnSpPr/>
                  <p:nvPr/>
                </p:nvCxnSpPr>
                <p:spPr>
                  <a:xfrm>
                    <a:off x="10220106" y="3572268"/>
                    <a:ext cx="369367" cy="325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2" name="Oval 271">
                    <a:extLst>
                      <a:ext uri="{FF2B5EF4-FFF2-40B4-BE49-F238E27FC236}">
                        <a16:creationId xmlns:a16="http://schemas.microsoft.com/office/drawing/2014/main" id="{53CF0CA8-9917-3541-82A0-58811CCE476B}"/>
                      </a:ext>
                    </a:extLst>
                  </p:cNvPr>
                  <p:cNvSpPr/>
                  <p:nvPr/>
                </p:nvSpPr>
                <p:spPr>
                  <a:xfrm>
                    <a:off x="10574872" y="3119070"/>
                    <a:ext cx="237865" cy="23274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96" name="Straight Arrow Connector 295">
                    <a:extLst>
                      <a:ext uri="{FF2B5EF4-FFF2-40B4-BE49-F238E27FC236}">
                        <a16:creationId xmlns:a16="http://schemas.microsoft.com/office/drawing/2014/main" id="{2FC9DD48-60F0-D340-8B6C-D877DE78130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42548" y="3085692"/>
                    <a:ext cx="258549" cy="25297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FD403B8F-7F5E-0746-B3F6-DE9DEB733E1B}"/>
                      </a:ext>
                    </a:extLst>
                  </p:cNvPr>
                  <p:cNvSpPr/>
                  <p:nvPr/>
                </p:nvSpPr>
                <p:spPr>
                  <a:xfrm>
                    <a:off x="10581160" y="3459154"/>
                    <a:ext cx="237865" cy="23274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06" name="Straight Arrow Connector 305">
                    <a:extLst>
                      <a:ext uri="{FF2B5EF4-FFF2-40B4-BE49-F238E27FC236}">
                        <a16:creationId xmlns:a16="http://schemas.microsoft.com/office/drawing/2014/main" id="{AF5BBFCA-32B7-2E40-BF63-9AF7D5308589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48836" y="3425776"/>
                    <a:ext cx="258549" cy="25297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73E7CB16-454B-9F46-A8C8-6BC1F5D4CCF6}"/>
                      </a:ext>
                    </a:extLst>
                  </p:cNvPr>
                  <p:cNvSpPr/>
                  <p:nvPr/>
                </p:nvSpPr>
                <p:spPr>
                  <a:xfrm>
                    <a:off x="10578469" y="3807968"/>
                    <a:ext cx="237865" cy="23274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10" name="Straight Arrow Connector 309">
                    <a:extLst>
                      <a:ext uri="{FF2B5EF4-FFF2-40B4-BE49-F238E27FC236}">
                        <a16:creationId xmlns:a16="http://schemas.microsoft.com/office/drawing/2014/main" id="{F8F3CD47-438C-B04E-94AE-5714B0AD2B3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46144" y="3774590"/>
                    <a:ext cx="258549" cy="25297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665361D5-1A19-2D4B-90CC-E5D9DC1D88B2}"/>
                      </a:ext>
                    </a:extLst>
                  </p:cNvPr>
                  <p:cNvSpPr/>
                  <p:nvPr/>
                </p:nvSpPr>
                <p:spPr>
                  <a:xfrm>
                    <a:off x="11112339" y="3468481"/>
                    <a:ext cx="212143" cy="20757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700" dirty="0">
                        <a:solidFill>
                          <a:schemeClr val="tx1"/>
                        </a:solidFill>
                      </a:rPr>
                      <a:t>+</a:t>
                    </a:r>
                    <a:endParaRPr lang="en-US" sz="9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15" name="Shape 211">
                    <a:extLst>
                      <a:ext uri="{FF2B5EF4-FFF2-40B4-BE49-F238E27FC236}">
                        <a16:creationId xmlns:a16="http://schemas.microsoft.com/office/drawing/2014/main" id="{5C45DC04-426C-E441-9AB8-A2BEFC0A8628}"/>
                      </a:ext>
                    </a:extLst>
                  </p:cNvPr>
                  <p:cNvCxnSpPr/>
                  <p:nvPr/>
                </p:nvCxnSpPr>
                <p:spPr>
                  <a:xfrm>
                    <a:off x="10812737" y="3235441"/>
                    <a:ext cx="405674" cy="233040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>
                    <a:extLst>
                      <a:ext uri="{FF2B5EF4-FFF2-40B4-BE49-F238E27FC236}">
                        <a16:creationId xmlns:a16="http://schemas.microsoft.com/office/drawing/2014/main" id="{85978D03-BB84-4F4A-B113-EB4D814FC2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19025" y="3572268"/>
                    <a:ext cx="293313" cy="325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hape 213">
                    <a:extLst>
                      <a:ext uri="{FF2B5EF4-FFF2-40B4-BE49-F238E27FC236}">
                        <a16:creationId xmlns:a16="http://schemas.microsoft.com/office/drawing/2014/main" id="{56FC3F73-E1DA-4F4F-8AE9-D58C2119864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816334" y="3676054"/>
                    <a:ext cx="402077" cy="248078"/>
                  </a:xfrm>
                  <a:prstGeom prst="bentConnector2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A5C99483-8C9B-E149-900E-C4E9A8E6FCB5}"/>
                      </a:ext>
                    </a:extLst>
                  </p:cNvPr>
                  <p:cNvCxnSpPr/>
                  <p:nvPr/>
                </p:nvCxnSpPr>
                <p:spPr>
                  <a:xfrm>
                    <a:off x="10811850" y="2158044"/>
                    <a:ext cx="301550" cy="41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40" name="Picture 339">
                    <a:extLst>
                      <a:ext uri="{FF2B5EF4-FFF2-40B4-BE49-F238E27FC236}">
                        <a16:creationId xmlns:a16="http://schemas.microsoft.com/office/drawing/2014/main" id="{A1E7042A-DA80-AE41-B1E3-743FBF43B6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71869" y="2848140"/>
                    <a:ext cx="487004" cy="199977"/>
                  </a:xfrm>
                  <a:prstGeom prst="rect">
                    <a:avLst/>
                  </a:prstGeom>
                  <a:noFill/>
                  <a:ln w="19050">
                    <a:noFill/>
                  </a:ln>
                </p:spPr>
              </p:pic>
            </p:grpSp>
          </p:grp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35CFBE3F-18DF-7A41-B556-1D352656E5D0}"/>
                  </a:ext>
                </a:extLst>
              </p:cNvPr>
              <p:cNvSpPr txBox="1"/>
              <p:nvPr/>
            </p:nvSpPr>
            <p:spPr>
              <a:xfrm>
                <a:off x="2649938" y="1586945"/>
                <a:ext cx="1510775" cy="324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</a:rPr>
                  <a:t>Resolution adaptive</a:t>
                </a:r>
              </a:p>
            </p:txBody>
          </p:sp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A0BBE862-5238-C244-BEB6-5AA8B2396224}"/>
                  </a:ext>
                </a:extLst>
              </p:cNvPr>
              <p:cNvSpPr/>
              <p:nvPr/>
            </p:nvSpPr>
            <p:spPr>
              <a:xfrm>
                <a:off x="3302320" y="1894913"/>
                <a:ext cx="533862" cy="2132080"/>
              </a:xfrm>
              <a:prstGeom prst="roundRect">
                <a:avLst/>
              </a:prstGeom>
              <a:solidFill>
                <a:srgbClr val="FF0000">
                  <a:alpha val="6000"/>
                </a:srgbClr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A4673437-A76E-B346-90D3-F04C494087A6}"/>
                </a:ext>
              </a:extLst>
            </p:cNvPr>
            <p:cNvSpPr txBox="1"/>
            <p:nvPr/>
          </p:nvSpPr>
          <p:spPr>
            <a:xfrm>
              <a:off x="4497153" y="2887856"/>
              <a:ext cx="4475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ULA</a:t>
              </a:r>
            </a:p>
          </p:txBody>
        </p:sp>
        <p:sp>
          <p:nvSpPr>
            <p:cNvPr id="343" name="Rounded Rectangle 342">
              <a:extLst>
                <a:ext uri="{FF2B5EF4-FFF2-40B4-BE49-F238E27FC236}">
                  <a16:creationId xmlns:a16="http://schemas.microsoft.com/office/drawing/2014/main" id="{97AB37FA-F724-934E-849F-A3BBA77DCC63}"/>
                </a:ext>
              </a:extLst>
            </p:cNvPr>
            <p:cNvSpPr/>
            <p:nvPr/>
          </p:nvSpPr>
          <p:spPr>
            <a:xfrm>
              <a:off x="4534683" y="1239363"/>
              <a:ext cx="3537610" cy="2189638"/>
            </a:xfrm>
            <a:prstGeom prst="roundRect">
              <a:avLst>
                <a:gd name="adj" fmla="val 643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02060"/>
                </a:solidFill>
              </a:endParaRPr>
            </a:p>
          </p:txBody>
        </p: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976C8FB-1AC7-394E-A4EE-97CCC6A6F87D}"/>
                </a:ext>
              </a:extLst>
            </p:cNvPr>
            <p:cNvCxnSpPr/>
            <p:nvPr/>
          </p:nvCxnSpPr>
          <p:spPr>
            <a:xfrm>
              <a:off x="7791986" y="2156904"/>
              <a:ext cx="19384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EF1EA43-5830-3949-A215-5BAD5FE285BE}"/>
                </a:ext>
              </a:extLst>
            </p:cNvPr>
            <p:cNvCxnSpPr/>
            <p:nvPr/>
          </p:nvCxnSpPr>
          <p:spPr>
            <a:xfrm flipV="1">
              <a:off x="7798303" y="2930488"/>
              <a:ext cx="187531" cy="20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89D7172F-BF98-AA42-92CF-A18C7723207B}"/>
                </a:ext>
              </a:extLst>
            </p:cNvPr>
            <p:cNvCxnSpPr/>
            <p:nvPr/>
          </p:nvCxnSpPr>
          <p:spPr>
            <a:xfrm flipV="1">
              <a:off x="7805155" y="1820354"/>
              <a:ext cx="173745" cy="12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B3B7F77D-C0BD-8545-A9A2-C8BD9E695371}"/>
                </a:ext>
              </a:extLst>
            </p:cNvPr>
            <p:cNvSpPr/>
            <p:nvPr/>
          </p:nvSpPr>
          <p:spPr>
            <a:xfrm rot="5400000">
              <a:off x="7602620" y="2379656"/>
              <a:ext cx="632163" cy="246221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</p:grpSp>
      <p:sp>
        <p:nvSpPr>
          <p:cNvPr id="348" name="TextBox 347">
            <a:extLst>
              <a:ext uri="{FF2B5EF4-FFF2-40B4-BE49-F238E27FC236}">
                <a16:creationId xmlns:a16="http://schemas.microsoft.com/office/drawing/2014/main" id="{7AC7D556-FDFD-B84F-AA26-336E3F181087}"/>
              </a:ext>
            </a:extLst>
          </p:cNvPr>
          <p:cNvSpPr txBox="1"/>
          <p:nvPr/>
        </p:nvSpPr>
        <p:spPr>
          <a:xfrm>
            <a:off x="2535901" y="4224848"/>
            <a:ext cx="3040758" cy="64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 SNR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minimizes mean squared quantization error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22E07AE-9441-BD43-84F7-A3F02E4A9C7B}"/>
              </a:ext>
            </a:extLst>
          </p:cNvPr>
          <p:cNvSpPr txBox="1"/>
          <p:nvPr/>
        </p:nvSpPr>
        <p:spPr>
          <a:xfrm>
            <a:off x="2516044" y="4947080"/>
            <a:ext cx="2836768" cy="64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Low SNR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maximizes generalized mutual information 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1D1ECDB6-A01B-F441-8B58-33D14883AAF0}"/>
              </a:ext>
            </a:extLst>
          </p:cNvPr>
          <p:cNvSpPr txBox="1"/>
          <p:nvPr/>
        </p:nvSpPr>
        <p:spPr>
          <a:xfrm>
            <a:off x="7021914" y="4510006"/>
            <a:ext cx="2918934" cy="643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Lower bound of Ergodic rate for proposed receiver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0216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28F6-04CD-704B-AC68-1534288D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sz="2400" dirty="0"/>
              <a:t>YMBOL</a:t>
            </a:r>
            <a:r>
              <a:rPr lang="en-US" dirty="0"/>
              <a:t> E</a:t>
            </a:r>
            <a:r>
              <a:rPr lang="en-US" sz="2400" dirty="0"/>
              <a:t>RROR </a:t>
            </a:r>
            <a:r>
              <a:rPr lang="en-US" dirty="0"/>
              <a:t>R</a:t>
            </a:r>
            <a:r>
              <a:rPr lang="en-US" sz="2400" dirty="0"/>
              <a:t>ATE </a:t>
            </a:r>
            <a:r>
              <a:rPr lang="en-US" dirty="0"/>
              <a:t>(SER)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BB6B4-353B-FE49-9097-C8ACBBC820B7}"/>
              </a:ext>
            </a:extLst>
          </p:cNvPr>
          <p:cNvSpPr txBox="1"/>
          <p:nvPr/>
        </p:nvSpPr>
        <p:spPr>
          <a:xfrm>
            <a:off x="6502431" y="1891758"/>
            <a:ext cx="5495415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Font typeface="Wingdings" charset="2"/>
              <a:buChar char="§"/>
            </a:pP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Achieves SER comparable to infinite-resolution case at around </a:t>
            </a:r>
            <a:r>
              <a:rPr lang="en-US" sz="2000" dirty="0" err="1">
                <a:latin typeface="Gill Sans MT" charset="0"/>
                <a:ea typeface="Gill Sans MT" charset="0"/>
                <a:cs typeface="Gill Sans MT" charset="0"/>
              </a:rPr>
              <a:t>Ptot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 = 120 W </a:t>
            </a:r>
            <a:br>
              <a:rPr lang="en-US" sz="2000" dirty="0">
                <a:latin typeface="Gill Sans MT" charset="0"/>
                <a:ea typeface="Gill Sans MT" charset="0"/>
                <a:cs typeface="Gill Sans MT" charset="0"/>
              </a:rPr>
            </a:br>
            <a:endParaRPr lang="en-US" sz="2000" dirty="0">
              <a:latin typeface="Gill Sans MT" charset="0"/>
              <a:ea typeface="Gill Sans MT" charset="0"/>
              <a:cs typeface="Gill Sans MT" charset="0"/>
            </a:endParaRPr>
          </a:p>
          <a:p>
            <a:pPr marL="342900" indent="-342900">
              <a:spcBef>
                <a:spcPts val="3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30 %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 total receiver power saving from 4~5-bit ADC system</a:t>
            </a:r>
          </a:p>
          <a:p>
            <a:pPr marL="342900" indent="-342900">
              <a:spcBef>
                <a:spcPts val="300"/>
              </a:spcBef>
              <a:buFont typeface="Wingdings" charset="2"/>
              <a:buChar char="§"/>
            </a:pPr>
            <a:endParaRPr lang="en-US" sz="2000" dirty="0">
              <a:latin typeface="Gill Sans MT" charset="0"/>
              <a:ea typeface="Gill Sans MT" charset="0"/>
              <a:cs typeface="Gill Sans MT" charset="0"/>
            </a:endParaRPr>
          </a:p>
          <a:p>
            <a:pPr marL="342900" indent="-342900">
              <a:spcBef>
                <a:spcPts val="3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80 % </a:t>
            </a: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total receiver power saving from *infinite-bit (b = 12) ADC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CFDF5-35C2-4E41-80F0-0D1F85D6E0C0}"/>
              </a:ext>
            </a:extLst>
          </p:cNvPr>
          <p:cNvSpPr txBox="1"/>
          <p:nvPr/>
        </p:nvSpPr>
        <p:spPr>
          <a:xfrm>
            <a:off x="6422064" y="1346868"/>
            <a:ext cx="378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Proposed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0E159-3C3C-B04C-B809-8D066F95C634}"/>
              </a:ext>
            </a:extLst>
          </p:cNvPr>
          <p:cNvSpPr txBox="1"/>
          <p:nvPr/>
        </p:nvSpPr>
        <p:spPr>
          <a:xfrm>
            <a:off x="6502431" y="5528303"/>
            <a:ext cx="559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*Power consumption of infinite-bit ADC system = 689 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186F3-E8F3-684C-ABEC-3308E8C8F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93" y="1119087"/>
            <a:ext cx="6287171" cy="5033508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436C8162-6768-F844-9E77-0D860B305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766" y="115887"/>
            <a:ext cx="640080" cy="640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B5252AD-3852-354E-8258-26BDAAE7507F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2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B30BAD72-CAEB-A847-86BC-22564D9A8E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A189D-CCAF-7C47-8C02-9DA43BCF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8B43-54B1-A749-86B8-DEE17A4DF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10058400" cy="35247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CONTRIBUTION 3</a:t>
            </a: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6600" dirty="0">
                <a:latin typeface="+mn-lt"/>
              </a:rPr>
              <a:t>ANTENNA SELECTION</a:t>
            </a:r>
            <a:br>
              <a:rPr lang="en-US" sz="3600" dirty="0"/>
            </a:br>
            <a:endParaRPr lang="en-US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3ABF-EE6B-684C-BE1D-5BC329543342}"/>
              </a:ext>
            </a:extLst>
          </p:cNvPr>
          <p:cNvSpPr txBox="1"/>
          <p:nvPr/>
        </p:nvSpPr>
        <p:spPr>
          <a:xfrm>
            <a:off x="262116" y="1127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APPENDIX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FC941-458B-E049-B28C-AA5A1E603D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44780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876E-0CE8-E94C-B6A6-0968315E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G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REEDY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MI-M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AXIMIZING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A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NTENNA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ELECTION</a:t>
            </a:r>
            <a:endParaRPr lang="en-US" sz="24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EBB963-FDC5-3341-853E-521885391120}"/>
              </a:ext>
            </a:extLst>
          </p:cNvPr>
          <p:cNvGrpSpPr/>
          <p:nvPr/>
        </p:nvGrpSpPr>
        <p:grpSpPr>
          <a:xfrm>
            <a:off x="1107677" y="4824055"/>
            <a:ext cx="10536791" cy="1379604"/>
            <a:chOff x="1190259" y="3680273"/>
            <a:chExt cx="9578900" cy="12541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AAA16D2-0A78-5D4E-9659-34A58907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4629" y="3680273"/>
              <a:ext cx="4074530" cy="53992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78BC11-D0AB-5C43-89DD-BEF3B019E7B8}"/>
                </a:ext>
              </a:extLst>
            </p:cNvPr>
            <p:cNvSpPr txBox="1"/>
            <p:nvPr/>
          </p:nvSpPr>
          <p:spPr>
            <a:xfrm>
              <a:off x="1190259" y="4598702"/>
              <a:ext cx="4315283" cy="33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Here, (a) comes from </a:t>
              </a:r>
              <a:r>
                <a:rPr lang="en-US" dirty="0">
                  <a:solidFill>
                    <a:srgbClr val="FF0000"/>
                  </a:solidFill>
                </a:rPr>
                <a:t>matrix determinant lemma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C656113-9FE4-824B-ADFB-7E1128FD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894" y="4642314"/>
              <a:ext cx="2909000" cy="248835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EF5CE44-24BE-E940-B7DD-13072EEECB4F}"/>
              </a:ext>
            </a:extLst>
          </p:cNvPr>
          <p:cNvSpPr txBox="1"/>
          <p:nvPr/>
        </p:nvSpPr>
        <p:spPr>
          <a:xfrm>
            <a:off x="481106" y="799038"/>
            <a:ext cx="5107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dirty="0">
                <a:latin typeface="Gill Sans MT" charset="0"/>
                <a:ea typeface="Gill Sans MT" charset="0"/>
                <a:cs typeface="Gill Sans MT" charset="0"/>
              </a:rPr>
              <a:t>Decomposition of mutual information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5B5211-C113-3C49-8673-9590FA1F94EB}"/>
              </a:ext>
            </a:extLst>
          </p:cNvPr>
          <p:cNvGrpSpPr/>
          <p:nvPr/>
        </p:nvGrpSpPr>
        <p:grpSpPr>
          <a:xfrm>
            <a:off x="1233864" y="1662475"/>
            <a:ext cx="8962767" cy="1194277"/>
            <a:chOff x="1030830" y="1506965"/>
            <a:chExt cx="10844948" cy="144507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E3392D-5F4F-F24B-BECC-F438449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04" t="4771"/>
            <a:stretch/>
          </p:blipFill>
          <p:spPr>
            <a:xfrm>
              <a:off x="2134835" y="2163275"/>
              <a:ext cx="4005667" cy="7887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B01404-7CDD-6545-9B33-4AD7DD0D1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830" y="1506965"/>
              <a:ext cx="6203058" cy="7347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D4A580D-11D1-0A44-A286-5897BD729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003"/>
            <a:stretch/>
          </p:blipFill>
          <p:spPr>
            <a:xfrm>
              <a:off x="7024377" y="2279650"/>
              <a:ext cx="4851401" cy="4529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107886-8078-944F-9DF0-E04E0B4B15F6}"/>
                </a:ext>
              </a:extLst>
            </p:cNvPr>
            <p:cNvSpPr txBox="1"/>
            <p:nvPr/>
          </p:nvSpPr>
          <p:spPr>
            <a:xfrm>
              <a:off x="5989712" y="2345420"/>
              <a:ext cx="856621" cy="40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where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7C5B41-1E2E-1F4B-883F-74DE69AAEAE5}"/>
              </a:ext>
            </a:extLst>
          </p:cNvPr>
          <p:cNvGrpSpPr/>
          <p:nvPr/>
        </p:nvGrpSpPr>
        <p:grpSpPr>
          <a:xfrm>
            <a:off x="979599" y="3199264"/>
            <a:ext cx="6419127" cy="2291514"/>
            <a:chOff x="1188244" y="2050293"/>
            <a:chExt cx="6419127" cy="229151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2526EF1-0ECE-664B-8624-97D4AE1CB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244" y="2075088"/>
              <a:ext cx="1118335" cy="37994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04A24C0-8A77-B14B-970F-E346F8DE7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59069" y="2050293"/>
              <a:ext cx="5448302" cy="161298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D68F191-812D-7A4B-8EE7-212E7576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3905" y="3746793"/>
              <a:ext cx="4043214" cy="59501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96D1BE-04EB-284D-8648-5EFAA9C9ED09}"/>
              </a:ext>
            </a:extLst>
          </p:cNvPr>
          <p:cNvGrpSpPr/>
          <p:nvPr/>
        </p:nvGrpSpPr>
        <p:grpSpPr>
          <a:xfrm>
            <a:off x="5118221" y="3789625"/>
            <a:ext cx="5718252" cy="1254346"/>
            <a:chOff x="5391997" y="3898492"/>
            <a:chExt cx="5718252" cy="1254346"/>
          </a:xfrm>
        </p:grpSpPr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8F367C9F-507F-F54B-B623-4003BE5A66A3}"/>
                </a:ext>
              </a:extLst>
            </p:cNvPr>
            <p:cNvCxnSpPr/>
            <p:nvPr/>
          </p:nvCxnSpPr>
          <p:spPr>
            <a:xfrm rot="5400000">
              <a:off x="6113562" y="4053204"/>
              <a:ext cx="233186" cy="294588"/>
            </a:xfrm>
            <a:prstGeom prst="bentConnector3">
              <a:avLst>
                <a:gd name="adj1" fmla="val -1037"/>
              </a:avLst>
            </a:prstGeom>
            <a:ln w="12700">
              <a:solidFill>
                <a:srgbClr val="00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434A3E1-E9AC-1F4C-BC50-1B7D231C454D}"/>
                </a:ext>
              </a:extLst>
            </p:cNvPr>
            <p:cNvSpPr txBox="1"/>
            <p:nvPr/>
          </p:nvSpPr>
          <p:spPr>
            <a:xfrm>
              <a:off x="6391801" y="3898492"/>
              <a:ext cx="2441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(n+1) </a:t>
              </a:r>
              <a:r>
                <a:rPr lang="en-US" sz="1600" i="1" dirty="0" err="1">
                  <a:solidFill>
                    <a:srgbClr val="0000FF"/>
                  </a:solidFill>
                  <a:latin typeface="gill sans MT" panose="020B0502020104020203" pitchFamily="34" charset="0"/>
                </a:rPr>
                <a:t>th</a:t>
              </a:r>
              <a:r>
                <a:rPr lang="en-US" sz="160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 row of </a:t>
              </a:r>
              <a:r>
                <a:rPr lang="en-US" sz="1600" b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H</a:t>
              </a:r>
              <a:r>
                <a:rPr lang="en-US" sz="105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n+1</a:t>
              </a:r>
              <a:endParaRPr lang="en-US" sz="1600" i="1" dirty="0">
                <a:solidFill>
                  <a:srgbClr val="0000FF"/>
                </a:solidFill>
                <a:latin typeface="gill sans MT" panose="020B0502020104020203" pitchFamily="34" charset="0"/>
              </a:endParaRPr>
            </a:p>
          </p:txBody>
        </p: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A86F565A-2922-5E45-9578-BA88E648A3C8}"/>
                </a:ext>
              </a:extLst>
            </p:cNvPr>
            <p:cNvCxnSpPr/>
            <p:nvPr/>
          </p:nvCxnSpPr>
          <p:spPr>
            <a:xfrm rot="16200000" flipV="1">
              <a:off x="6086608" y="4173572"/>
              <a:ext cx="129787" cy="1519009"/>
            </a:xfrm>
            <a:prstGeom prst="bentConnector3">
              <a:avLst>
                <a:gd name="adj1" fmla="val -554"/>
              </a:avLst>
            </a:prstGeom>
            <a:ln w="12700">
              <a:solidFill>
                <a:srgbClr val="0000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7DC92B-DB03-2945-9F47-4959887097FA}"/>
                </a:ext>
              </a:extLst>
            </p:cNvPr>
            <p:cNvSpPr txBox="1"/>
            <p:nvPr/>
          </p:nvSpPr>
          <p:spPr>
            <a:xfrm>
              <a:off x="6854299" y="4814284"/>
              <a:ext cx="4255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Diagonal entry of </a:t>
              </a:r>
              <a:r>
                <a:rPr lang="en-US" sz="1600" b="1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D </a:t>
              </a:r>
              <a:r>
                <a:rPr lang="en-US" sz="160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corresponding to </a:t>
              </a:r>
              <a:r>
                <a:rPr lang="en-US" sz="1600" b="1" i="1" dirty="0" err="1">
                  <a:solidFill>
                    <a:srgbClr val="0000FF"/>
                  </a:solidFill>
                  <a:latin typeface="gill sans MT" panose="020B0502020104020203" pitchFamily="34" charset="0"/>
                </a:rPr>
                <a:t>f</a:t>
              </a:r>
              <a:r>
                <a:rPr lang="en-US" sz="1100" i="1" dirty="0" err="1">
                  <a:solidFill>
                    <a:srgbClr val="0000FF"/>
                  </a:solidFill>
                  <a:latin typeface="gill sans MT" panose="020B0502020104020203" pitchFamily="34" charset="0"/>
                </a:rPr>
                <a:t>K</a:t>
              </a:r>
              <a:r>
                <a:rPr lang="en-US" sz="1100" i="1" dirty="0">
                  <a:solidFill>
                    <a:srgbClr val="0000FF"/>
                  </a:solidFill>
                  <a:latin typeface="gill sans MT" panose="020B0502020104020203" pitchFamily="34" charset="0"/>
                </a:rPr>
                <a:t>(n+1)</a:t>
              </a:r>
              <a:endParaRPr lang="en-US" sz="1600" i="1" dirty="0">
                <a:solidFill>
                  <a:srgbClr val="0000FF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666FB5E-5C92-7B4B-A0DB-775E38B98A8E}"/>
              </a:ext>
            </a:extLst>
          </p:cNvPr>
          <p:cNvSpPr txBox="1"/>
          <p:nvPr/>
        </p:nvSpPr>
        <p:spPr>
          <a:xfrm>
            <a:off x="748401" y="2693484"/>
            <a:ext cx="558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>
                <a:latin typeface="gill sans MT" panose="020B0502020104020203" pitchFamily="34" charset="0"/>
              </a:rPr>
              <a:t>At (n+1)</a:t>
            </a:r>
            <a:r>
              <a:rPr lang="en-US" dirty="0" err="1">
                <a:latin typeface="gill sans MT" panose="020B0502020104020203" pitchFamily="34" charset="0"/>
              </a:rPr>
              <a:t>th</a:t>
            </a:r>
            <a:r>
              <a:rPr lang="en-US" dirty="0">
                <a:latin typeface="gill sans MT" panose="020B0502020104020203" pitchFamily="34" charset="0"/>
              </a:rPr>
              <a:t> selection stage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3BCB9E7-4FAE-EC47-AB41-15BE47944024}"/>
              </a:ext>
            </a:extLst>
          </p:cNvPr>
          <p:cNvSpPr txBox="1"/>
          <p:nvPr/>
        </p:nvSpPr>
        <p:spPr>
          <a:xfrm>
            <a:off x="1988979" y="4773574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</a:rPr>
              <a:t>(a)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12330B-009A-8549-96C0-C75CC7A038B4}"/>
              </a:ext>
            </a:extLst>
          </p:cNvPr>
          <p:cNvSpPr txBox="1"/>
          <p:nvPr/>
        </p:nvSpPr>
        <p:spPr>
          <a:xfrm>
            <a:off x="748401" y="1335254"/>
            <a:ext cx="238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Mutual information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CFAA96-76EB-CB45-8EAD-ECCA7FEF2508}"/>
              </a:ext>
            </a:extLst>
          </p:cNvPr>
          <p:cNvGrpSpPr/>
          <p:nvPr/>
        </p:nvGrpSpPr>
        <p:grpSpPr>
          <a:xfrm>
            <a:off x="4674575" y="1191895"/>
            <a:ext cx="4506353" cy="584775"/>
            <a:chOff x="4741560" y="788849"/>
            <a:chExt cx="4506353" cy="58477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D569597-E066-A548-AC96-46C6F29CE06A}"/>
                </a:ext>
              </a:extLst>
            </p:cNvPr>
            <p:cNvGrpSpPr/>
            <p:nvPr/>
          </p:nvGrpSpPr>
          <p:grpSpPr>
            <a:xfrm>
              <a:off x="6309012" y="788849"/>
              <a:ext cx="2938901" cy="584775"/>
              <a:chOff x="6630335" y="903854"/>
              <a:chExt cx="2938901" cy="584775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E9F4B29-F0C3-194F-9AC5-56ECD5F164FE}"/>
                  </a:ext>
                </a:extLst>
              </p:cNvPr>
              <p:cNvSpPr txBox="1"/>
              <p:nvPr/>
            </p:nvSpPr>
            <p:spPr>
              <a:xfrm>
                <a:off x="6630335" y="903854"/>
                <a:ext cx="24697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solidFill>
                      <a:srgbClr val="0000FF"/>
                    </a:solidFill>
                    <a:latin typeface="Gill Sans MT" charset="0"/>
                    <a:ea typeface="Gill Sans MT" charset="0"/>
                    <a:cs typeface="Gill Sans MT" charset="0"/>
                  </a:rPr>
                  <a:t>quantization noise covariance</a:t>
                </a: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601F06C-C55B-7245-BA98-3165264FA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35351" y="1207869"/>
                <a:ext cx="2833885" cy="230909"/>
              </a:xfrm>
              <a:prstGeom prst="rect">
                <a:avLst/>
              </a:prstGeom>
            </p:spPr>
          </p:pic>
        </p:grpSp>
        <p:cxnSp>
          <p:nvCxnSpPr>
            <p:cNvPr id="59" name="Elbow Connector 58">
              <a:extLst>
                <a:ext uri="{FF2B5EF4-FFF2-40B4-BE49-F238E27FC236}">
                  <a16:creationId xmlns:a16="http://schemas.microsoft.com/office/drawing/2014/main" id="{7A1D9457-478E-1847-A937-1ECBE848618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741560" y="954237"/>
              <a:ext cx="1567453" cy="418144"/>
            </a:xfrm>
            <a:prstGeom prst="bentConnector3">
              <a:avLst>
                <a:gd name="adj1" fmla="val 100234"/>
              </a:avLst>
            </a:prstGeom>
            <a:ln w="127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265D259-92A7-1841-82AD-4C920AC930AD}"/>
              </a:ext>
            </a:extLst>
          </p:cNvPr>
          <p:cNvSpPr txBox="1"/>
          <p:nvPr/>
        </p:nvSpPr>
        <p:spPr>
          <a:xfrm>
            <a:off x="6147990" y="4970930"/>
            <a:ext cx="77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12ECC707-86FE-6F48-A140-12ECCDB9DA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4767" y="148769"/>
            <a:ext cx="640080" cy="64008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F8D3263-2A1A-554E-9F0C-352AC00B7F5C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</a:t>
            </a:r>
          </a:p>
        </p:txBody>
      </p:sp>
      <p:sp>
        <p:nvSpPr>
          <p:cNvPr id="65" name="Date Placeholder 64">
            <a:extLst>
              <a:ext uri="{FF2B5EF4-FFF2-40B4-BE49-F238E27FC236}">
                <a16:creationId xmlns:a16="http://schemas.microsoft.com/office/drawing/2014/main" id="{6DE68E50-8A84-1049-B10C-C2D2CF60B3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D6178-2F18-7544-96C1-BDF1A214C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464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5F1-FCC3-6E48-B812-46E63DF8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2400" dirty="0"/>
              <a:t>OMPLEXITY OF </a:t>
            </a:r>
            <a:r>
              <a:rPr lang="en-US" dirty="0"/>
              <a:t>QFAS A</a:t>
            </a:r>
            <a:r>
              <a:rPr lang="en-US" sz="2400" dirty="0"/>
              <a:t>LGORITHM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0A696-CAF0-D749-9C76-BD49F0C3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96" y="1817266"/>
            <a:ext cx="5219309" cy="3415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F437DC-8991-1B4E-98C8-EB07761D3490}"/>
              </a:ext>
            </a:extLst>
          </p:cNvPr>
          <p:cNvSpPr/>
          <p:nvPr/>
        </p:nvSpPr>
        <p:spPr>
          <a:xfrm>
            <a:off x="6399224" y="5247922"/>
            <a:ext cx="5394671" cy="405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7A314B-51B0-B144-B4D1-79F8B1F4116C}"/>
              </a:ext>
            </a:extLst>
          </p:cNvPr>
          <p:cNvGrpSpPr/>
          <p:nvPr/>
        </p:nvGrpSpPr>
        <p:grpSpPr>
          <a:xfrm>
            <a:off x="6399226" y="1396283"/>
            <a:ext cx="5394669" cy="4257130"/>
            <a:chOff x="5003198" y="2599195"/>
            <a:chExt cx="6149422" cy="41434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58E9E1-4779-D74E-82CF-6BF59DFE0CAD}"/>
                </a:ext>
              </a:extLst>
            </p:cNvPr>
            <p:cNvSpPr/>
            <p:nvPr/>
          </p:nvSpPr>
          <p:spPr>
            <a:xfrm>
              <a:off x="5003198" y="2599195"/>
              <a:ext cx="6149422" cy="3758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Quantization-Aware Fast Antenna Selection (QAFAS)</a:t>
              </a:r>
              <a:endParaRPr 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E47FD-8880-D240-82D8-8B4F13FEEC50}"/>
                </a:ext>
              </a:extLst>
            </p:cNvPr>
            <p:cNvSpPr/>
            <p:nvPr/>
          </p:nvSpPr>
          <p:spPr>
            <a:xfrm>
              <a:off x="5003199" y="2965610"/>
              <a:ext cx="6149421" cy="3777002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47B61DA-3867-BF41-A72D-581A02D4E89F}"/>
              </a:ext>
            </a:extLst>
          </p:cNvPr>
          <p:cNvSpPr/>
          <p:nvPr/>
        </p:nvSpPr>
        <p:spPr>
          <a:xfrm>
            <a:off x="6399225" y="5255345"/>
            <a:ext cx="1473445" cy="398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Complexity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5C957-C83F-344A-866D-712ECF32B34D}"/>
              </a:ext>
            </a:extLst>
          </p:cNvPr>
          <p:cNvSpPr/>
          <p:nvPr/>
        </p:nvSpPr>
        <p:spPr>
          <a:xfrm>
            <a:off x="8225911" y="3025405"/>
            <a:ext cx="3445291" cy="37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7F887-D20B-D84F-ACBB-98B2BD79D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579" y="2996020"/>
            <a:ext cx="2596175" cy="406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DCA95-CE33-8248-9461-5238F0C04342}"/>
              </a:ext>
            </a:extLst>
          </p:cNvPr>
          <p:cNvSpPr txBox="1"/>
          <p:nvPr/>
        </p:nvSpPr>
        <p:spPr>
          <a:xfrm>
            <a:off x="9141319" y="525743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O(K </a:t>
            </a:r>
            <a:r>
              <a:rPr lang="en-US" i="1" dirty="0" err="1"/>
              <a:t>N</a:t>
            </a:r>
            <a:r>
              <a:rPr lang="en-US" sz="1400" i="1" dirty="0" err="1"/>
              <a:t>r</a:t>
            </a:r>
            <a:r>
              <a:rPr lang="en-US" sz="1400" dirty="0"/>
              <a:t> </a:t>
            </a:r>
            <a:r>
              <a:rPr lang="en-US" i="1" dirty="0"/>
              <a:t>N</a:t>
            </a:r>
            <a:r>
              <a:rPr lang="en-US" sz="1400" i="1" dirty="0"/>
              <a:t>u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9B0FF-AF61-7F45-8CFC-141236648761}"/>
                  </a:ext>
                </a:extLst>
              </p:cNvPr>
              <p:cNvSpPr txBox="1"/>
              <p:nvPr/>
            </p:nvSpPr>
            <p:spPr>
              <a:xfrm>
                <a:off x="901171" y="1369656"/>
                <a:ext cx="4012189" cy="3183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000" dirty="0"/>
                  <a:t>Complexity for step 5: O(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i="1" dirty="0"/>
                  <a:t> iterations </a:t>
                </a:r>
                <a:r>
                  <a:rPr lang="en-US" dirty="0"/>
                  <a:t>x</a:t>
                </a:r>
                <a:r>
                  <a:rPr lang="en-US" i="1" dirty="0"/>
                  <a:t> Inner product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𝑸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000" dirty="0"/>
                  <a:t>Complexity for step 6: O(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iterations </a:t>
                </a:r>
                <a:br>
                  <a:rPr lang="en-US" dirty="0"/>
                </a:br>
                <a:r>
                  <a:rPr lang="en-US" dirty="0"/>
                  <a:t>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updates </a:t>
                </a:r>
                <a:br>
                  <a:rPr lang="en-US" dirty="0"/>
                </a:br>
                <a:r>
                  <a:rPr lang="en-US" dirty="0"/>
                  <a:t>x Inner product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b="1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US" sz="2000" dirty="0"/>
                  <a:t>Large antenna arrays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000" i="1" dirty="0"/>
                  <a:t>)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39B0FF-AF61-7F45-8CFC-141236648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71" y="1369656"/>
                <a:ext cx="4012189" cy="3183820"/>
              </a:xfrm>
              <a:prstGeom prst="rect">
                <a:avLst/>
              </a:prstGeom>
              <a:blipFill>
                <a:blip r:embed="rId4"/>
                <a:stretch>
                  <a:fillRect l="-1262" r="-315" b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8016C21-17AE-144E-B5FD-96728D4915FF}"/>
              </a:ext>
            </a:extLst>
          </p:cNvPr>
          <p:cNvSpPr txBox="1"/>
          <p:nvPr/>
        </p:nvSpPr>
        <p:spPr>
          <a:xfrm>
            <a:off x="489527" y="893842"/>
            <a:ext cx="2692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/>
              <a:t>Complexity analysis</a:t>
            </a:r>
            <a:endParaRPr lang="en-US" sz="2000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8B4D52-2666-5E49-BD29-FBD7B02C49A8}"/>
              </a:ext>
            </a:extLst>
          </p:cNvPr>
          <p:cNvGrpSpPr/>
          <p:nvPr/>
        </p:nvGrpSpPr>
        <p:grpSpPr>
          <a:xfrm>
            <a:off x="702055" y="4803910"/>
            <a:ext cx="5393945" cy="499752"/>
            <a:chOff x="859377" y="5011588"/>
            <a:chExt cx="5393945" cy="49975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74F9FD4-C612-5749-8E14-5F9D584D6B0C}"/>
                </a:ext>
              </a:extLst>
            </p:cNvPr>
            <p:cNvSpPr/>
            <p:nvPr/>
          </p:nvSpPr>
          <p:spPr>
            <a:xfrm>
              <a:off x="1015656" y="5123051"/>
              <a:ext cx="4970353" cy="38338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49004F-A95D-644C-B46E-28ED4335298C}"/>
                </a:ext>
              </a:extLst>
            </p:cNvPr>
            <p:cNvSpPr/>
            <p:nvPr/>
          </p:nvSpPr>
          <p:spPr>
            <a:xfrm>
              <a:off x="859377" y="5011588"/>
              <a:ext cx="5393945" cy="499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Overall complexity becomes </a:t>
              </a:r>
              <a:r>
                <a:rPr lang="en-US" sz="2000" dirty="0">
                  <a:solidFill>
                    <a:srgbClr val="FFFF00"/>
                  </a:solidFill>
                </a:rPr>
                <a:t>O(</a:t>
              </a:r>
              <a:r>
                <a:rPr lang="en-US" sz="2000" i="1" dirty="0">
                  <a:solidFill>
                    <a:srgbClr val="FFFF00"/>
                  </a:solidFill>
                </a:rPr>
                <a:t>K </a:t>
              </a:r>
              <a:r>
                <a:rPr lang="en-US" sz="2000" i="1" dirty="0" err="1">
                  <a:solidFill>
                    <a:srgbClr val="FFFF00"/>
                  </a:solidFill>
                </a:rPr>
                <a:t>N</a:t>
              </a:r>
              <a:r>
                <a:rPr lang="en-US" sz="1600" i="1" dirty="0" err="1">
                  <a:solidFill>
                    <a:srgbClr val="FFFF00"/>
                  </a:solidFill>
                </a:rPr>
                <a:t>r</a:t>
              </a:r>
              <a:r>
                <a:rPr lang="en-US" sz="2000" i="1" dirty="0">
                  <a:solidFill>
                    <a:srgbClr val="FFFF00"/>
                  </a:solidFill>
                </a:rPr>
                <a:t> N</a:t>
              </a:r>
              <a:r>
                <a:rPr lang="en-US" sz="1600" i="1" dirty="0">
                  <a:solidFill>
                    <a:srgbClr val="FFFF00"/>
                  </a:solidFill>
                </a:rPr>
                <a:t>u</a:t>
              </a:r>
              <a:r>
                <a:rPr lang="en-US" sz="2000" dirty="0">
                  <a:solidFill>
                    <a:srgbClr val="FFFF00"/>
                  </a:solidFill>
                </a:rPr>
                <a:t>)</a:t>
              </a:r>
              <a:endParaRPr lang="en-US" sz="2000" i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4BEBDE-CDAE-3A46-9971-EA832BFE9666}"/>
              </a:ext>
            </a:extLst>
          </p:cNvPr>
          <p:cNvGrpSpPr/>
          <p:nvPr/>
        </p:nvGrpSpPr>
        <p:grpSpPr>
          <a:xfrm>
            <a:off x="9105510" y="5274496"/>
            <a:ext cx="2713422" cy="669304"/>
            <a:chOff x="9105510" y="5341623"/>
            <a:chExt cx="2713422" cy="66930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2E0AA1B-E037-1640-AD37-025BCE3C6797}"/>
                </a:ext>
              </a:extLst>
            </p:cNvPr>
            <p:cNvSpPr/>
            <p:nvPr/>
          </p:nvSpPr>
          <p:spPr>
            <a:xfrm>
              <a:off x="9105510" y="5341623"/>
              <a:ext cx="1339913" cy="335084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E8FE72-A4D4-4749-A68B-4479F51F9501}"/>
                </a:ext>
              </a:extLst>
            </p:cNvPr>
            <p:cNvSpPr txBox="1"/>
            <p:nvPr/>
          </p:nvSpPr>
          <p:spPr>
            <a:xfrm>
              <a:off x="9541342" y="5672373"/>
              <a:ext cx="1223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same as FAS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75D87E-75BA-F443-A2DE-A963ABBF5E5E}"/>
                </a:ext>
              </a:extLst>
            </p:cNvPr>
            <p:cNvSpPr/>
            <p:nvPr/>
          </p:nvSpPr>
          <p:spPr>
            <a:xfrm>
              <a:off x="10550636" y="5733980"/>
              <a:ext cx="126829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latin typeface="Gill Sans MT" charset="0"/>
                  <a:ea typeface="Gill Sans MT" charset="0"/>
                  <a:cs typeface="Gill Sans MT" charset="0"/>
                </a:rPr>
                <a:t>[</a:t>
              </a:r>
              <a:r>
                <a:rPr lang="en-US" sz="900" dirty="0"/>
                <a:t>Gharavi-Alkhansari</a:t>
              </a:r>
              <a:r>
                <a:rPr lang="en-US" altLang="ko-KR" sz="900" dirty="0"/>
                <a:t>04</a:t>
              </a:r>
              <a:r>
                <a:rPr lang="en-US" sz="900" dirty="0">
                  <a:latin typeface="Gill Sans MT" charset="0"/>
                  <a:ea typeface="Gill Sans MT" charset="0"/>
                  <a:cs typeface="Gill Sans MT" charset="0"/>
                </a:rPr>
                <a:t>]</a:t>
              </a:r>
              <a:endParaRPr lang="en-US" sz="9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A13ACA9-9BA2-0442-9474-3B86FB001B0A}"/>
              </a:ext>
            </a:extLst>
          </p:cNvPr>
          <p:cNvSpPr txBox="1"/>
          <p:nvPr/>
        </p:nvSpPr>
        <p:spPr>
          <a:xfrm>
            <a:off x="6211883" y="870092"/>
            <a:ext cx="2687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000" dirty="0"/>
              <a:t>Proposed algorithm</a:t>
            </a:r>
            <a:endParaRPr lang="en-US" sz="2000" i="1" dirty="0"/>
          </a:p>
        </p:txBody>
      </p:sp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id="{A079959B-1FA2-6547-AFA2-1E04C2669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2EF389-799A-3241-9CE3-8B957B4F5AF1}"/>
              </a:ext>
            </a:extLst>
          </p:cNvPr>
          <p:cNvSpPr txBox="1"/>
          <p:nvPr/>
        </p:nvSpPr>
        <p:spPr>
          <a:xfrm>
            <a:off x="5413537" y="661339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3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A9C81306-2C6F-004E-866A-B1B93A59C0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2420A-14E0-0C42-8CE9-A3AC2E0A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97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8B43-54B1-A749-86B8-DEE17A4DF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97310"/>
            <a:ext cx="10058400" cy="352479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CONTRIBUTION 4</a:t>
            </a:r>
            <a:br>
              <a:rPr lang="en-US" sz="3600" dirty="0">
                <a:latin typeface="+mn-lt"/>
              </a:rPr>
            </a:br>
            <a:br>
              <a:rPr lang="en-US" sz="3600" dirty="0">
                <a:latin typeface="+mn-lt"/>
              </a:rPr>
            </a:br>
            <a:r>
              <a:rPr lang="en-US" sz="6600" dirty="0">
                <a:latin typeface="+mn-lt"/>
              </a:rPr>
              <a:t>TWO-STAGE </a:t>
            </a:r>
            <a:br>
              <a:rPr lang="en-US" sz="6600" dirty="0">
                <a:latin typeface="+mn-lt"/>
              </a:rPr>
            </a:br>
            <a:r>
              <a:rPr lang="en-US" sz="6600" dirty="0">
                <a:latin typeface="+mn-lt"/>
              </a:rPr>
              <a:t>ANALOG COMBINING</a:t>
            </a:r>
            <a:endParaRPr lang="en-US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3ABF-EE6B-684C-BE1D-5BC329543342}"/>
              </a:ext>
            </a:extLst>
          </p:cNvPr>
          <p:cNvSpPr txBox="1"/>
          <p:nvPr/>
        </p:nvSpPr>
        <p:spPr>
          <a:xfrm>
            <a:off x="262116" y="11273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APPENDIX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24A5F-D2B4-0F42-AE20-C7B009111D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2302218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B5A3F55-C222-C44F-B458-53DABB68B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24" y="2561633"/>
            <a:ext cx="6882066" cy="3844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ROOF OF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HEOREM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2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 - SCALING LAW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178757-54B7-B440-8294-36D070DB2DA3}"/>
              </a:ext>
            </a:extLst>
          </p:cNvPr>
          <p:cNvSpPr txBox="1"/>
          <p:nvPr/>
        </p:nvSpPr>
        <p:spPr>
          <a:xfrm>
            <a:off x="5391320" y="6613649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D5D2763-810D-EC4E-9442-D3D12C844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24" y="1071055"/>
            <a:ext cx="5687658" cy="366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3240A7-5BF6-D847-8C39-01AAB15163A6}"/>
              </a:ext>
            </a:extLst>
          </p:cNvPr>
          <p:cNvSpPr txBox="1"/>
          <p:nvPr/>
        </p:nvSpPr>
        <p:spPr>
          <a:xfrm>
            <a:off x="688967" y="694156"/>
            <a:ext cx="30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Rewrite mutual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209ED-E805-8E48-B6D1-5A8D392980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41229-7ADD-1F45-AD76-B2A631B5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33" y="1520481"/>
            <a:ext cx="4702013" cy="479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105FF5-4FD7-9644-851D-17F536B4B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933" y="2229796"/>
            <a:ext cx="2192119" cy="2746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1C15D4-8E33-FF47-8744-76DA87734DE2}"/>
              </a:ext>
            </a:extLst>
          </p:cNvPr>
          <p:cNvSpPr txBox="1"/>
          <p:nvPr/>
        </p:nvSpPr>
        <p:spPr>
          <a:xfrm>
            <a:off x="688967" y="2186975"/>
            <a:ext cx="646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                                      and rewrite mutual information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52782D-9FC9-8D44-A7BE-E071FEE34F97}"/>
              </a:ext>
            </a:extLst>
          </p:cNvPr>
          <p:cNvGrpSpPr/>
          <p:nvPr/>
        </p:nvGrpSpPr>
        <p:grpSpPr>
          <a:xfrm>
            <a:off x="8323794" y="3076930"/>
            <a:ext cx="3140068" cy="904823"/>
            <a:chOff x="8289898" y="2286095"/>
            <a:chExt cx="3140068" cy="904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0B95A5-6865-8446-A72C-E9F5C69F7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6101" y="2286095"/>
              <a:ext cx="2983865" cy="2100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84BE40-C837-C042-8B96-FA15856B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458" y="2587130"/>
              <a:ext cx="2855677" cy="24291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DAA4B2-4627-7B42-A9C7-C4C61E38D99E}"/>
                </a:ext>
              </a:extLst>
            </p:cNvPr>
            <p:cNvCxnSpPr/>
            <p:nvPr/>
          </p:nvCxnSpPr>
          <p:spPr>
            <a:xfrm>
              <a:off x="8289898" y="2336893"/>
              <a:ext cx="0" cy="79639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DFD91A-6A8B-D24B-9BA4-3ABEB607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70815" y="3023950"/>
              <a:ext cx="1012575" cy="1669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6CB953-B89C-AF4C-820E-682B7E146858}"/>
              </a:ext>
            </a:extLst>
          </p:cNvPr>
          <p:cNvGrpSpPr/>
          <p:nvPr/>
        </p:nvGrpSpPr>
        <p:grpSpPr>
          <a:xfrm>
            <a:off x="5332900" y="4016865"/>
            <a:ext cx="5275635" cy="1488360"/>
            <a:chOff x="4947074" y="3811589"/>
            <a:chExt cx="5275635" cy="14883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C100CC-5108-5649-B5FB-DAC5B9D49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5466" y="4747818"/>
              <a:ext cx="3997243" cy="480740"/>
            </a:xfrm>
            <a:prstGeom prst="rect">
              <a:avLst/>
            </a:prstGeom>
          </p:spPr>
        </p:pic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231CAF80-A2C6-1B4E-9A44-347503B10AE3}"/>
                </a:ext>
              </a:extLst>
            </p:cNvPr>
            <p:cNvCxnSpPr>
              <a:cxnSpLocks/>
            </p:cNvCxnSpPr>
            <p:nvPr/>
          </p:nvCxnSpPr>
          <p:spPr>
            <a:xfrm>
              <a:off x="5473297" y="4617096"/>
              <a:ext cx="230939" cy="682853"/>
            </a:xfrm>
            <a:prstGeom prst="bentConnector3">
              <a:avLst>
                <a:gd name="adj1" fmla="val 243234"/>
              </a:avLst>
            </a:prstGeom>
            <a:ln w="127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75A21EEE-03BE-1D4E-8358-662CD9F93103}"/>
                </a:ext>
              </a:extLst>
            </p:cNvPr>
            <p:cNvCxnSpPr>
              <a:cxnSpLocks/>
            </p:cNvCxnSpPr>
            <p:nvPr/>
          </p:nvCxnSpPr>
          <p:spPr>
            <a:xfrm>
              <a:off x="4947074" y="3811589"/>
              <a:ext cx="338118" cy="682853"/>
            </a:xfrm>
            <a:prstGeom prst="bentConnector3">
              <a:avLst>
                <a:gd name="adj1" fmla="val 219114"/>
              </a:avLst>
            </a:prstGeom>
            <a:ln w="127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8A8264-471D-B641-A7AC-0E1BA9B6625F}"/>
                </a:ext>
              </a:extLst>
            </p:cNvPr>
            <p:cNvSpPr txBox="1"/>
            <p:nvPr/>
          </p:nvSpPr>
          <p:spPr>
            <a:xfrm>
              <a:off x="5800467" y="3966397"/>
              <a:ext cx="1662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Jensen’s inequality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D0E978-FF88-C840-B3E1-34BBE6D53622}"/>
              </a:ext>
            </a:extLst>
          </p:cNvPr>
          <p:cNvGrpSpPr/>
          <p:nvPr/>
        </p:nvGrpSpPr>
        <p:grpSpPr>
          <a:xfrm>
            <a:off x="8241612" y="454238"/>
            <a:ext cx="3799840" cy="1799526"/>
            <a:chOff x="8156058" y="255193"/>
            <a:chExt cx="3799840" cy="17995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EB6141-C035-7342-B7F3-D4554A7E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3794" y="255193"/>
              <a:ext cx="2182114" cy="430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AB5DA8-2072-3F45-9D9B-A2CB11F45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8980"/>
            <a:stretch/>
          </p:blipFill>
          <p:spPr>
            <a:xfrm>
              <a:off x="8156058" y="694156"/>
              <a:ext cx="3799840" cy="1360563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B448E7-36FD-9346-9E6B-F623025178B1}"/>
                </a:ext>
              </a:extLst>
            </p:cNvPr>
            <p:cNvCxnSpPr/>
            <p:nvPr/>
          </p:nvCxnSpPr>
          <p:spPr>
            <a:xfrm>
              <a:off x="8250804" y="464156"/>
              <a:ext cx="0" cy="96363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F6E422-A462-6B4D-ABAA-763B6AF9748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437" b="11701"/>
          <a:stretch/>
        </p:blipFill>
        <p:spPr>
          <a:xfrm>
            <a:off x="8364494" y="2148856"/>
            <a:ext cx="1225216" cy="246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EE5D8-4F5E-CC43-A463-CEC882FE4A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4494" y="2495644"/>
            <a:ext cx="1506169" cy="33119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4C8FDE-F56B-E04E-8766-AD03A9E75A21}"/>
              </a:ext>
            </a:extLst>
          </p:cNvPr>
          <p:cNvCxnSpPr/>
          <p:nvPr/>
        </p:nvCxnSpPr>
        <p:spPr>
          <a:xfrm>
            <a:off x="8323794" y="2167690"/>
            <a:ext cx="0" cy="54394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F7285E8-0A5C-8845-8631-99FB31F60C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BEC677-2DB2-FB43-B416-102DBFBA9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085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28B66E8-6D94-9942-B142-B4A71A43CDED}"/>
              </a:ext>
            </a:extLst>
          </p:cNvPr>
          <p:cNvSpPr/>
          <p:nvPr/>
        </p:nvSpPr>
        <p:spPr>
          <a:xfrm>
            <a:off x="5020234" y="4428524"/>
            <a:ext cx="643325" cy="234778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ROOF OF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T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HEOREM 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2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 – TWO-STAGE SOLUTION</a:t>
            </a:r>
            <a:endParaRPr lang="en-US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178757-54B7-B440-8294-36D070DB2DA3}"/>
              </a:ext>
            </a:extLst>
          </p:cNvPr>
          <p:cNvSpPr txBox="1"/>
          <p:nvPr/>
        </p:nvSpPr>
        <p:spPr>
          <a:xfrm>
            <a:off x="5391320" y="6613649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209ED-E805-8E48-B6D1-5A8D392980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D33B1-4C59-CD41-84C0-633F1FF27665}"/>
              </a:ext>
            </a:extLst>
          </p:cNvPr>
          <p:cNvSpPr txBox="1"/>
          <p:nvPr/>
        </p:nvSpPr>
        <p:spPr>
          <a:xfrm>
            <a:off x="688967" y="694156"/>
            <a:ext cx="411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two-stage solution in Theorem 2: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2D1D5-1051-924F-8853-FFE082A45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91" y="1870648"/>
            <a:ext cx="8514029" cy="3663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A303D-B687-8544-9E38-F6DA1BD38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279" y="779652"/>
            <a:ext cx="2098509" cy="2672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3BCBB7-CF0E-3846-A18B-9F8B2A3EBCDE}"/>
              </a:ext>
            </a:extLst>
          </p:cNvPr>
          <p:cNvGrpSpPr/>
          <p:nvPr/>
        </p:nvGrpSpPr>
        <p:grpSpPr>
          <a:xfrm>
            <a:off x="824891" y="1177651"/>
            <a:ext cx="5570369" cy="567500"/>
            <a:chOff x="3353396" y="5005837"/>
            <a:chExt cx="6127404" cy="6242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CB4D86-0E3D-B344-B7D0-BD1A62CBF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031" r="-1"/>
            <a:stretch/>
          </p:blipFill>
          <p:spPr>
            <a:xfrm>
              <a:off x="3682023" y="5005837"/>
              <a:ext cx="2579937" cy="279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CC9B06-C916-864D-B022-C2D3B363A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8474" t="-18286" r="1"/>
            <a:stretch/>
          </p:blipFill>
          <p:spPr>
            <a:xfrm>
              <a:off x="3353396" y="5279051"/>
              <a:ext cx="1381974" cy="3304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80B338-1B49-DA49-9183-4CFF02B51779}"/>
                </a:ext>
              </a:extLst>
            </p:cNvPr>
            <p:cNvSpPr txBox="1"/>
            <p:nvPr/>
          </p:nvSpPr>
          <p:spPr>
            <a:xfrm>
              <a:off x="4738988" y="5260754"/>
              <a:ext cx="4741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: </a:t>
              </a:r>
              <a:r>
                <a:rPr lang="en-US" i="1" dirty="0"/>
                <a:t>N</a:t>
              </a:r>
              <a:r>
                <a:rPr lang="en-US" sz="1100" dirty="0"/>
                <a:t>RF</a:t>
              </a:r>
              <a:r>
                <a:rPr lang="en-US" dirty="0"/>
                <a:t> x </a:t>
              </a:r>
              <a:r>
                <a:rPr lang="en-US" i="1" dirty="0"/>
                <a:t>N</a:t>
              </a:r>
              <a:r>
                <a:rPr lang="en-US" sz="1200" dirty="0"/>
                <a:t>RF</a:t>
              </a:r>
              <a:r>
                <a:rPr lang="en-US" dirty="0"/>
                <a:t> unitary matrix with constant modulus</a:t>
              </a:r>
            </a:p>
          </p:txBody>
        </p:sp>
      </p:grp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3C51A9A-80E0-6140-8150-95750CF4A657}"/>
              </a:ext>
            </a:extLst>
          </p:cNvPr>
          <p:cNvCxnSpPr>
            <a:cxnSpLocks/>
          </p:cNvCxnSpPr>
          <p:nvPr/>
        </p:nvCxnSpPr>
        <p:spPr>
          <a:xfrm flipH="1">
            <a:off x="8010756" y="1997862"/>
            <a:ext cx="1628609" cy="1011507"/>
          </a:xfrm>
          <a:prstGeom prst="bentConnector3">
            <a:avLst>
              <a:gd name="adj1" fmla="val -14037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807570C-A1F8-AC48-9807-F0D5FEA6BF71}"/>
              </a:ext>
            </a:extLst>
          </p:cNvPr>
          <p:cNvSpPr txBox="1"/>
          <p:nvPr/>
        </p:nvSpPr>
        <p:spPr>
          <a:xfrm>
            <a:off x="9900554" y="2318949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Condition (</a:t>
            </a:r>
            <a:r>
              <a:rPr lang="en-US" sz="1600" dirty="0" err="1">
                <a:solidFill>
                  <a:schemeClr val="accent1"/>
                </a:solidFill>
              </a:rPr>
              <a:t>i</a:t>
            </a:r>
            <a:r>
              <a:rPr lang="en-US" sz="1600" dirty="0">
                <a:solidFill>
                  <a:schemeClr val="accent1"/>
                </a:solidFill>
              </a:rPr>
              <a:t>) and (ii)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64D8761F-2AAC-9944-B16B-80C7BD209162}"/>
              </a:ext>
            </a:extLst>
          </p:cNvPr>
          <p:cNvCxnSpPr>
            <a:cxnSpLocks/>
          </p:cNvCxnSpPr>
          <p:nvPr/>
        </p:nvCxnSpPr>
        <p:spPr>
          <a:xfrm flipH="1">
            <a:off x="5665884" y="4483076"/>
            <a:ext cx="835734" cy="919552"/>
          </a:xfrm>
          <a:prstGeom prst="bentConnector3">
            <a:avLst>
              <a:gd name="adj1" fmla="val -38476"/>
            </a:avLst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D87BB12-0DC9-3D43-8BE8-1E7E71221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236" y="4587623"/>
            <a:ext cx="4137458" cy="5435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F45E932-2702-C34E-9C18-3438CA0481C1}"/>
              </a:ext>
            </a:extLst>
          </p:cNvPr>
          <p:cNvSpPr txBox="1"/>
          <p:nvPr/>
        </p:nvSpPr>
        <p:spPr>
          <a:xfrm>
            <a:off x="7062795" y="3881408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Recall channel model: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58BDFF-24B1-2C44-91F7-853AEB7DD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0759" y="5113200"/>
            <a:ext cx="1865527" cy="5239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CDE7F9-547F-684F-83AA-B517EA216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7156" y="3822486"/>
            <a:ext cx="1758253" cy="47628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ECC305-C551-A347-A209-14173FA2ADEF}"/>
              </a:ext>
            </a:extLst>
          </p:cNvPr>
          <p:cNvSpPr txBox="1"/>
          <p:nvPr/>
        </p:nvSpPr>
        <p:spPr>
          <a:xfrm>
            <a:off x="7088881" y="4249069"/>
            <a:ext cx="365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                                        ,  we have: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30CDB1-F86B-534E-A1C5-5B19AE79D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1862" y="4348403"/>
            <a:ext cx="2227665" cy="18958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E7F3931-75E3-6A4F-AC0A-8BC894FAE2E4}"/>
              </a:ext>
            </a:extLst>
          </p:cNvPr>
          <p:cNvSpPr/>
          <p:nvPr/>
        </p:nvSpPr>
        <p:spPr>
          <a:xfrm>
            <a:off x="5580493" y="4788799"/>
            <a:ext cx="643325" cy="234778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82B393-48A9-DE40-B7B7-46DE9BA8D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0427" y="5275515"/>
            <a:ext cx="1405756" cy="199284"/>
          </a:xfrm>
          <a:prstGeom prst="rect">
            <a:avLst/>
          </a:prstGeom>
        </p:spPr>
      </p:pic>
      <p:sp>
        <p:nvSpPr>
          <p:cNvPr id="45" name="Right Arrow 44">
            <a:extLst>
              <a:ext uri="{FF2B5EF4-FFF2-40B4-BE49-F238E27FC236}">
                <a16:creationId xmlns:a16="http://schemas.microsoft.com/office/drawing/2014/main" id="{D6454D63-9381-2448-86DD-12051C7E0306}"/>
              </a:ext>
            </a:extLst>
          </p:cNvPr>
          <p:cNvSpPr/>
          <p:nvPr/>
        </p:nvSpPr>
        <p:spPr>
          <a:xfrm>
            <a:off x="7224331" y="5239826"/>
            <a:ext cx="337351" cy="298729"/>
          </a:xfrm>
          <a:prstGeom prst="rightArrow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FFA8D2-F62E-9F4D-8907-3F02857006A9}"/>
              </a:ext>
            </a:extLst>
          </p:cNvPr>
          <p:cNvSpPr txBox="1"/>
          <p:nvPr/>
        </p:nvSpPr>
        <p:spPr>
          <a:xfrm>
            <a:off x="9699068" y="520000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and </a:t>
            </a:r>
          </a:p>
        </p:txBody>
      </p:sp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169C2104-77F3-3848-A277-37E2705FA3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110976"/>
            <a:ext cx="640080" cy="6400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17F13-EED9-FE45-8BA8-EAAB3C54B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153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IMULATION</a:t>
            </a:r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 R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ESULTS</a:t>
            </a:r>
            <a:r>
              <a:rPr lang="ko-KR" alt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dirty="0">
                <a:latin typeface="Gill Sans MT" charset="0"/>
                <a:ea typeface="Gill Sans MT" charset="0"/>
                <a:cs typeface="Gill Sans MT" charset="0"/>
              </a:rPr>
              <a:t>3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FAC7C3-7AFE-CB41-BF9A-85053462B17D}"/>
              </a:ext>
            </a:extLst>
          </p:cNvPr>
          <p:cNvSpPr/>
          <p:nvPr/>
        </p:nvSpPr>
        <p:spPr>
          <a:xfrm>
            <a:off x="866234" y="1078870"/>
            <a:ext cx="507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100" i="1" dirty="0">
                <a:latin typeface="Gill Sans MT" panose="020B0502020104020203" pitchFamily="34" charset="0"/>
                <a:sym typeface="Wingdings" pitchFamily="2" charset="2"/>
              </a:rPr>
              <a:t>r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128,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100" i="1" dirty="0">
                <a:latin typeface="Gill Sans MT" panose="020B0502020104020203" pitchFamily="34" charset="0"/>
                <a:sym typeface="Wingdings" pitchFamily="2" charset="2"/>
              </a:rPr>
              <a:t>RF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43,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N</a:t>
            </a:r>
            <a:r>
              <a:rPr lang="en-US" sz="1200" dirty="0">
                <a:latin typeface="Gill Sans MT" panose="020B0502020104020203" pitchFamily="34" charset="0"/>
                <a:sym typeface="Wingdings" pitchFamily="2" charset="2"/>
              </a:rPr>
              <a:t>u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8, </a:t>
            </a:r>
            <a:r>
              <a:rPr lang="en-US" i="1" dirty="0">
                <a:latin typeface="Gill Sans MT" panose="020B0502020104020203" pitchFamily="34" charset="0"/>
                <a:sym typeface="Wingdings" pitchFamily="2" charset="2"/>
              </a:rPr>
              <a:t>b</a:t>
            </a:r>
            <a:r>
              <a:rPr lang="en-US" dirty="0">
                <a:latin typeface="Gill Sans MT" panose="020B0502020104020203" pitchFamily="34" charset="0"/>
                <a:sym typeface="Wingdings" pitchFamily="2" charset="2"/>
              </a:rPr>
              <a:t> = 2, and # paths = 3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20C8F-9193-C246-A0D6-A30642F9C254}"/>
              </a:ext>
            </a:extLst>
          </p:cNvPr>
          <p:cNvSpPr txBox="1"/>
          <p:nvPr/>
        </p:nvSpPr>
        <p:spPr>
          <a:xfrm>
            <a:off x="5391320" y="6613649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54087-A25D-5342-9017-89EC96081282}"/>
              </a:ext>
            </a:extLst>
          </p:cNvPr>
          <p:cNvSpPr txBox="1"/>
          <p:nvPr/>
        </p:nvSpPr>
        <p:spPr>
          <a:xfrm>
            <a:off x="511134" y="717552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Linear digital equalizers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F4FBA0-4E38-1E42-ACBC-45B0927259FE}"/>
              </a:ext>
            </a:extLst>
          </p:cNvPr>
          <p:cNvGrpSpPr/>
          <p:nvPr/>
        </p:nvGrpSpPr>
        <p:grpSpPr>
          <a:xfrm>
            <a:off x="546719" y="1442777"/>
            <a:ext cx="11146265" cy="3292102"/>
            <a:chOff x="981368" y="1552207"/>
            <a:chExt cx="10132968" cy="32921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10FF07-F397-BB4B-A152-B51B51BC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368" y="1719855"/>
              <a:ext cx="10132968" cy="31244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DD8D90-B749-C440-8EAF-86A07310E15B}"/>
                </a:ext>
              </a:extLst>
            </p:cNvPr>
            <p:cNvSpPr txBox="1"/>
            <p:nvPr/>
          </p:nvSpPr>
          <p:spPr>
            <a:xfrm>
              <a:off x="4637975" y="1552207"/>
              <a:ext cx="2823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Fig. 1</a:t>
              </a:r>
              <a:r>
                <a:rPr lang="en-US" altLang="ko-KR" sz="1600" dirty="0"/>
                <a:t>4</a:t>
              </a:r>
              <a:r>
                <a:rPr lang="en-US" sz="1600" dirty="0"/>
                <a:t>: Rate vs. SNR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824D5-355A-2749-91E7-918B051501AB}"/>
              </a:ext>
            </a:extLst>
          </p:cNvPr>
          <p:cNvSpPr/>
          <p:nvPr/>
        </p:nvSpPr>
        <p:spPr>
          <a:xfrm>
            <a:off x="866234" y="4694424"/>
            <a:ext cx="102358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Proposed algorithm provides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higher rates</a:t>
            </a:r>
            <a:r>
              <a:rPr lang="en-US" dirty="0"/>
              <a:t> than</a:t>
            </a:r>
            <a:r>
              <a:rPr lang="ko-KR" altLang="en-US" dirty="0"/>
              <a:t> </a:t>
            </a:r>
            <a:r>
              <a:rPr lang="en-US" altLang="ko-KR" dirty="0"/>
              <a:t>one-stage algorithms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Proposed algorithm achieves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MMSE performance with ZF </a:t>
            </a:r>
            <a:r>
              <a:rPr lang="en-US" dirty="0"/>
              <a:t>whereas one-stage algorithms cannot achieve it</a:t>
            </a:r>
          </a:p>
          <a:p>
            <a:r>
              <a:rPr lang="en-US" dirty="0"/>
              <a:t>     – one-stage algorithms suffer from large quantization errors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31259-28CE-1D4A-936F-64B3CCDC4E41}"/>
              </a:ext>
            </a:extLst>
          </p:cNvPr>
          <p:cNvGrpSpPr/>
          <p:nvPr/>
        </p:nvGrpSpPr>
        <p:grpSpPr>
          <a:xfrm>
            <a:off x="2498470" y="5820044"/>
            <a:ext cx="7444449" cy="412819"/>
            <a:chOff x="2447383" y="5895200"/>
            <a:chExt cx="7444449" cy="41281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2E8E156-FCD1-1F41-A8CD-28F246CE5F54}"/>
                </a:ext>
              </a:extLst>
            </p:cNvPr>
            <p:cNvSpPr/>
            <p:nvPr/>
          </p:nvSpPr>
          <p:spPr>
            <a:xfrm>
              <a:off x="2447383" y="5895200"/>
              <a:ext cx="7004882" cy="375290"/>
            </a:xfrm>
            <a:prstGeom prst="roundRect">
              <a:avLst>
                <a:gd name="adj" fmla="val 113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7ADBF1-107F-3440-9175-9C683B37F87E}"/>
                </a:ext>
              </a:extLst>
            </p:cNvPr>
            <p:cNvSpPr/>
            <p:nvPr/>
          </p:nvSpPr>
          <p:spPr>
            <a:xfrm>
              <a:off x="2583634" y="5895200"/>
              <a:ext cx="7308198" cy="4128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Simple equalizer can achieve high rate with two-stage analog combining </a:t>
              </a: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0195A7D-48BB-684E-A065-DAA7980C23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DBE214-8380-9544-8078-9B506465A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8B38CF4-A6E8-C946-B3AD-9198B2D74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009" y="48114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06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6E38E-820D-774B-8E8D-350E104A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15887"/>
            <a:ext cx="11600070" cy="549275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</a:t>
            </a:r>
            <a:r>
              <a:rPr lang="en-US" sz="2700" dirty="0"/>
              <a:t>NALOG </a:t>
            </a:r>
            <a:r>
              <a:rPr lang="en-US" sz="3100" dirty="0"/>
              <a:t>B</a:t>
            </a:r>
            <a:r>
              <a:rPr lang="en-US" sz="2700" dirty="0"/>
              <a:t>EAMFORMING IN </a:t>
            </a:r>
            <a:r>
              <a:rPr lang="en-US" sz="3100" dirty="0"/>
              <a:t>OFDM</a:t>
            </a:r>
            <a:r>
              <a:rPr lang="en-US" sz="2700" dirty="0"/>
              <a:t> WITH </a:t>
            </a:r>
            <a:r>
              <a:rPr lang="en-US" sz="3100" dirty="0"/>
              <a:t>L</a:t>
            </a:r>
            <a:r>
              <a:rPr lang="en-US" sz="2700" dirty="0"/>
              <a:t>OW-</a:t>
            </a:r>
            <a:r>
              <a:rPr lang="en-US" sz="3100" dirty="0"/>
              <a:t>R</a:t>
            </a:r>
            <a:r>
              <a:rPr lang="en-US" sz="2700" dirty="0"/>
              <a:t>ESOLUTION</a:t>
            </a:r>
            <a:r>
              <a:rPr lang="en-US" dirty="0"/>
              <a:t> </a:t>
            </a:r>
            <a:r>
              <a:rPr lang="en-US" sz="3100" dirty="0"/>
              <a:t>ADC</a:t>
            </a:r>
            <a:r>
              <a:rPr lang="en-US" sz="2700" dirty="0"/>
              <a:t>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BA6B0-9A71-BA45-8BD9-3FE8E4BAD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BA770-9F00-0D44-AA65-ECE3983CBA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E9FDAD-7054-DA44-84B2-BAC8508E53B9}"/>
              </a:ext>
            </a:extLst>
          </p:cNvPr>
          <p:cNvSpPr txBox="1"/>
          <p:nvPr/>
        </p:nvSpPr>
        <p:spPr>
          <a:xfrm>
            <a:off x="412599" y="742053"/>
            <a:ext cx="379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Mutual Information for subcarrier </a:t>
            </a:r>
            <a:r>
              <a:rPr lang="en-US" i="1" dirty="0"/>
              <a:t>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480F0BA-C993-9643-96BC-E210F4B4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33" y="2504633"/>
            <a:ext cx="4668619" cy="6220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6D002C-0CE8-EA43-B19A-81D55FC1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80" y="1326302"/>
            <a:ext cx="7310045" cy="5283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7992CF-383C-B34A-9C83-BEAE2603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44" y="3299240"/>
            <a:ext cx="3104514" cy="2192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354327-44BD-E045-98C4-55E1E1733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487" y="2478370"/>
            <a:ext cx="2398295" cy="69733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8D9C4A8-8404-8A42-82BF-B3234E835CF1}"/>
              </a:ext>
            </a:extLst>
          </p:cNvPr>
          <p:cNvSpPr txBox="1"/>
          <p:nvPr/>
        </p:nvSpPr>
        <p:spPr>
          <a:xfrm>
            <a:off x="858642" y="2164566"/>
            <a:ext cx="330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Quantization noise covariance matrix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976ED3-026E-3D48-86FD-84E4FC252590}"/>
              </a:ext>
            </a:extLst>
          </p:cNvPr>
          <p:cNvSpPr txBox="1"/>
          <p:nvPr/>
        </p:nvSpPr>
        <p:spPr>
          <a:xfrm>
            <a:off x="6697822" y="2163470"/>
            <a:ext cx="330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Quantization noise covariance matrix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D27C05-5D9E-324C-BC26-96DA49B8312D}"/>
              </a:ext>
            </a:extLst>
          </p:cNvPr>
          <p:cNvSpPr/>
          <p:nvPr/>
        </p:nvSpPr>
        <p:spPr>
          <a:xfrm>
            <a:off x="6697822" y="1377462"/>
            <a:ext cx="818100" cy="367991"/>
          </a:xfrm>
          <a:prstGeom prst="rect">
            <a:avLst/>
          </a:prstGeom>
          <a:solidFill>
            <a:srgbClr val="0000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E0EC64-902E-064F-AE6B-04D509333259}"/>
              </a:ext>
            </a:extLst>
          </p:cNvPr>
          <p:cNvSpPr/>
          <p:nvPr/>
        </p:nvSpPr>
        <p:spPr>
          <a:xfrm>
            <a:off x="6793831" y="2632525"/>
            <a:ext cx="381649" cy="367991"/>
          </a:xfrm>
          <a:prstGeom prst="rect">
            <a:avLst/>
          </a:prstGeom>
          <a:solidFill>
            <a:srgbClr val="0000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E38C62-9B31-4649-8884-95B7E390F008}"/>
              </a:ext>
            </a:extLst>
          </p:cNvPr>
          <p:cNvSpPr/>
          <p:nvPr/>
        </p:nvSpPr>
        <p:spPr>
          <a:xfrm>
            <a:off x="4805197" y="1401782"/>
            <a:ext cx="818100" cy="367991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B188D6-1371-2A47-B4CA-E90DFB8DA0A8}"/>
              </a:ext>
            </a:extLst>
          </p:cNvPr>
          <p:cNvSpPr/>
          <p:nvPr/>
        </p:nvSpPr>
        <p:spPr>
          <a:xfrm>
            <a:off x="970080" y="2501079"/>
            <a:ext cx="646847" cy="304125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78412C-8AFD-CB45-A8D7-18EED9311480}"/>
              </a:ext>
            </a:extLst>
          </p:cNvPr>
          <p:cNvGrpSpPr/>
          <p:nvPr/>
        </p:nvGrpSpPr>
        <p:grpSpPr>
          <a:xfrm>
            <a:off x="2638291" y="4260295"/>
            <a:ext cx="6915419" cy="1220243"/>
            <a:chOff x="1556978" y="4260295"/>
            <a:chExt cx="6915419" cy="12202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58582B-4068-0744-BF99-ABB6B7BA29A5}"/>
                </a:ext>
              </a:extLst>
            </p:cNvPr>
            <p:cNvSpPr txBox="1"/>
            <p:nvPr/>
          </p:nvSpPr>
          <p:spPr>
            <a:xfrm>
              <a:off x="1966160" y="4260295"/>
              <a:ext cx="5619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Maximize gain by capturing frequency domain channel gain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929F46-B623-7C4A-8ED5-EA512218D4C9}"/>
                </a:ext>
              </a:extLst>
            </p:cNvPr>
            <p:cNvSpPr txBox="1"/>
            <p:nvPr/>
          </p:nvSpPr>
          <p:spPr>
            <a:xfrm>
              <a:off x="1556978" y="5111206"/>
              <a:ext cx="691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Minimize quantization error by manipulating time domain delay channels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A97391-B1A6-6641-A907-24EA575D30B9}"/>
                </a:ext>
              </a:extLst>
            </p:cNvPr>
            <p:cNvSpPr txBox="1"/>
            <p:nvPr/>
          </p:nvSpPr>
          <p:spPr>
            <a:xfrm>
              <a:off x="4799724" y="4700075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VS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15D6F34-E4AC-414E-A100-A5DFAD6A4823}"/>
              </a:ext>
            </a:extLst>
          </p:cNvPr>
          <p:cNvSpPr/>
          <p:nvPr/>
        </p:nvSpPr>
        <p:spPr>
          <a:xfrm>
            <a:off x="3987626" y="2831452"/>
            <a:ext cx="349481" cy="304125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32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550" y="1739176"/>
            <a:ext cx="10756900" cy="1207224"/>
          </a:xfrm>
        </p:spPr>
        <p:txBody>
          <a:bodyPr>
            <a:noAutofit/>
          </a:bodyPr>
          <a:lstStyle/>
          <a:p>
            <a:r>
              <a:rPr lang="ko-KR" altLang="en-US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U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PLINK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U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SER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CHEDULING FOR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H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YBRID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ECEIVERS WITH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L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OW-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R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ESOLUTION </a:t>
            </a:r>
            <a:r>
              <a:rPr lang="en-US" altLang="ko-KR" sz="36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ADC</a:t>
            </a:r>
            <a:r>
              <a:rPr lang="en-US" altLang="ko-KR" sz="3200" dirty="0">
                <a:solidFill>
                  <a:srgbClr val="002060"/>
                </a:solidFill>
                <a:latin typeface="Gill Sans MT" charset="0"/>
                <a:ea typeface="Gill Sans MT" charset="0"/>
                <a:cs typeface="Gill Sans MT" charset="0"/>
              </a:rPr>
              <a:t>S</a:t>
            </a:r>
            <a:endParaRPr lang="en-US" sz="3200" dirty="0">
              <a:solidFill>
                <a:srgbClr val="00206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275" y="4304351"/>
            <a:ext cx="10230895" cy="148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Gill Sans MT"/>
                <a:cs typeface="Gill Sans MT"/>
              </a:rPr>
              <a:t>Related publications:</a:t>
            </a:r>
            <a:endParaRPr lang="en-US" sz="18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[1].  Jinseok Choi, 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Gilwon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Lee, and Brian L. Evans, "Millimeter-Wave MIMO User Scheduling for Low-Resolution ADC Systems", 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Transactions on Wireless Communications,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vol. 18, no. 4, pp. 2401-2414, Apr. 2019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.</a:t>
            </a:r>
            <a:endParaRPr lang="en-US" sz="1400" dirty="0">
              <a:latin typeface="Gill Sans MT" charset="0"/>
              <a:ea typeface="Gill Sans MT" charset="0"/>
              <a:cs typeface="Gill Sans MT" charset="0"/>
            </a:endParaRPr>
          </a:p>
          <a:p>
            <a:pPr algn="l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[2]. Jinseok Choi, and Brian L. Evans, "User Scheduling for Millimeter Wave MIMO Communications with Low-Resolution ADCs", </a:t>
            </a:r>
            <a:r>
              <a:rPr lang="en-US" sz="1400" i="1" dirty="0">
                <a:latin typeface="Gill Sans MT" charset="0"/>
                <a:ea typeface="Gill Sans MT" charset="0"/>
                <a:cs typeface="Gill Sans MT" charset="0"/>
              </a:rPr>
              <a:t>IEEE International Conference on Communications,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 May 20-24, 2018, Kansas City, MO, USA.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8934" y="106553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Gill Sans MT" charset="0"/>
                <a:ea typeface="Gill Sans MT" charset="0"/>
                <a:cs typeface="Gill Sans MT" charset="0"/>
              </a:rPr>
              <a:t>Contribution 1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D5A61-F616-DA4B-8460-8E20BF83F266}"/>
              </a:ext>
            </a:extLst>
          </p:cNvPr>
          <p:cNvSpPr txBox="1"/>
          <p:nvPr/>
        </p:nvSpPr>
        <p:spPr>
          <a:xfrm>
            <a:off x="2460325" y="3526841"/>
            <a:ext cx="727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Discussed in the PhD Qualifying Exam and Included in the PhD Dissertation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93806E-6B1C-B046-BF1F-BDE5ADDD46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Striped Right Arrow 6">
            <a:hlinkClick r:id="rId3" action="ppaction://hlinksldjump"/>
            <a:extLst>
              <a:ext uri="{FF2B5EF4-FFF2-40B4-BE49-F238E27FC236}">
                <a16:creationId xmlns:a16="http://schemas.microsoft.com/office/drawing/2014/main" id="{42BA70B3-45CE-464C-8AB2-C5D14A733094}"/>
              </a:ext>
            </a:extLst>
          </p:cNvPr>
          <p:cNvSpPr/>
          <p:nvPr/>
        </p:nvSpPr>
        <p:spPr>
          <a:xfrm>
            <a:off x="121920" y="6211229"/>
            <a:ext cx="11921396" cy="342371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2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15887"/>
            <a:ext cx="10437948" cy="549275"/>
          </a:xfrm>
        </p:spPr>
        <p:txBody>
          <a:bodyPr>
            <a:normAutofit/>
          </a:bodyPr>
          <a:lstStyle/>
          <a:p>
            <a:r>
              <a:rPr lang="en-US">
                <a:latin typeface="Gill Sans MT" charset="0"/>
                <a:ea typeface="Gill Sans MT" charset="0"/>
                <a:cs typeface="Gill Sans MT" charset="0"/>
              </a:rPr>
              <a:t>S</a:t>
            </a:r>
            <a:r>
              <a:rPr lang="en-US" sz="2400">
                <a:latin typeface="Gill Sans MT" charset="0"/>
                <a:ea typeface="Gill Sans MT" charset="0"/>
                <a:cs typeface="Gill Sans MT" charset="0"/>
              </a:rPr>
              <a:t>YSTEM </a:t>
            </a:r>
            <a:r>
              <a:rPr lang="en-US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>
                <a:latin typeface="Gill Sans MT" charset="0"/>
                <a:ea typeface="Gill Sans MT" charset="0"/>
                <a:cs typeface="Gill Sans MT" charset="0"/>
              </a:rPr>
              <a:t>ODEL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7253AE-CE92-B749-820C-751D9A7AD079}"/>
              </a:ext>
            </a:extLst>
          </p:cNvPr>
          <p:cNvSpPr txBox="1"/>
          <p:nvPr/>
        </p:nvSpPr>
        <p:spPr>
          <a:xfrm>
            <a:off x="4668846" y="6613649"/>
            <a:ext cx="285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USER SCHEDULING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A6447-3886-4943-8CC7-D8184E85A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0979" y="655360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71C2F-513E-D247-AE29-FCAECFCE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3889" y="6579341"/>
            <a:ext cx="2743200" cy="365125"/>
          </a:xfrm>
        </p:spPr>
        <p:txBody>
          <a:bodyPr/>
          <a:lstStyle/>
          <a:p>
            <a:fld id="{A35B1E83-3AB9-40D0-BD85-A7F15E15F8B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99B127-56C9-D141-A5E3-3ED0750FB608}"/>
              </a:ext>
            </a:extLst>
          </p:cNvPr>
          <p:cNvGrpSpPr/>
          <p:nvPr/>
        </p:nvGrpSpPr>
        <p:grpSpPr>
          <a:xfrm>
            <a:off x="7745223" y="4349652"/>
            <a:ext cx="3944348" cy="1656267"/>
            <a:chOff x="2656939" y="3764753"/>
            <a:chExt cx="6987653" cy="257405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0AF1DFD-3304-5F41-8221-C3B92372A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98" t="31258" r="-1" b="33922"/>
            <a:stretch/>
          </p:blipFill>
          <p:spPr>
            <a:xfrm>
              <a:off x="2743372" y="3764753"/>
              <a:ext cx="6901220" cy="252965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E81C405-280C-C748-85F1-5F0F2108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18448">
              <a:off x="6261518" y="5995306"/>
              <a:ext cx="1354922" cy="34350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AA4D740-C507-0D4B-AE43-47895B47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542784">
              <a:off x="2656939" y="6015490"/>
              <a:ext cx="1206513" cy="25234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103814F-CCFA-4B40-A368-08F93DF3D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3243" y="4577389"/>
              <a:ext cx="542634" cy="992908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BB9280A-B41F-2640-9597-AE7CD87109E5}"/>
              </a:ext>
            </a:extLst>
          </p:cNvPr>
          <p:cNvSpPr txBox="1"/>
          <p:nvPr/>
        </p:nvSpPr>
        <p:spPr>
          <a:xfrm>
            <a:off x="505318" y="794098"/>
            <a:ext cx="381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Multi-user MIMO uplink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4BBBEDA-35F4-B444-91FF-2F491353BA4C}"/>
                  </a:ext>
                </a:extLst>
              </p:cNvPr>
              <p:cNvSpPr txBox="1"/>
              <p:nvPr/>
            </p:nvSpPr>
            <p:spPr>
              <a:xfrm>
                <a:off x="848692" y="1134646"/>
                <a:ext cx="576189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Single cell environment with 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K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users </a:t>
                </a:r>
                <a:r>
                  <a:rPr lang="en-US" dirty="0"/>
                  <a:t>with single antenna</a:t>
                </a:r>
                <a:endParaRPr lang="en-US" dirty="0">
                  <a:latin typeface="+mj-lt"/>
                </a:endParaRP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b="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Cambria Math" charset="0"/>
                    <a:cs typeface="Cambria Math" charset="0"/>
                  </a:rPr>
                  <a:t>Selects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users to serve</a:t>
                </a:r>
                <a:endParaRPr lang="en-US" dirty="0">
                  <a:latin typeface="+mj-lt"/>
                </a:endParaRP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Uniform linear array (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ULA</a:t>
                </a:r>
                <a:r>
                  <a:rPr lang="en-US" dirty="0">
                    <a:latin typeface="+mj-lt"/>
                  </a:rPr>
                  <a:t>) antennas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latin typeface="+mj-lt"/>
                  </a:rPr>
                  <a:t>DFT-based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analog combining 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Zero-forcing digital equalizer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4BBBEDA-35F4-B444-91FF-2F491353B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92" y="1134646"/>
                <a:ext cx="5761898" cy="1477328"/>
              </a:xfrm>
              <a:prstGeom prst="rect">
                <a:avLst/>
              </a:prstGeom>
              <a:blipFill>
                <a:blip r:embed="rId7"/>
                <a:stretch>
                  <a:fillRect l="-659" t="-847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B80EF78C-4320-014C-BAAB-F2E08EDB7FB6}"/>
              </a:ext>
            </a:extLst>
          </p:cNvPr>
          <p:cNvSpPr txBox="1"/>
          <p:nvPr/>
        </p:nvSpPr>
        <p:spPr>
          <a:xfrm>
            <a:off x="525365" y="2704857"/>
            <a:ext cx="6194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Millimeter wave channel model with limited scattering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D07B498-BC5E-F349-9C3C-0F4D22F60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051" y="5016915"/>
            <a:ext cx="2294926" cy="27217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ABD544F-3F4F-084F-9851-F593EEE228C2}"/>
              </a:ext>
            </a:extLst>
          </p:cNvPr>
          <p:cNvSpPr txBox="1"/>
          <p:nvPr/>
        </p:nvSpPr>
        <p:spPr>
          <a:xfrm>
            <a:off x="3263559" y="4172411"/>
            <a:ext cx="1968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array response vector (ARV)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7C315A-98B7-534F-A787-C4AD4DAE497E}"/>
              </a:ext>
            </a:extLst>
          </p:cNvPr>
          <p:cNvSpPr txBox="1"/>
          <p:nvPr/>
        </p:nvSpPr>
        <p:spPr>
          <a:xfrm>
            <a:off x="3512905" y="3952046"/>
            <a:ext cx="1529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angle of arrival (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AoA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3753C-030C-EC48-A166-75062EE0EFC0}"/>
              </a:ext>
            </a:extLst>
          </p:cNvPr>
          <p:cNvSpPr txBox="1"/>
          <p:nvPr/>
        </p:nvSpPr>
        <p:spPr>
          <a:xfrm>
            <a:off x="3476739" y="3126103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channel path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994D128-B773-9242-971A-BC96418B286A}"/>
                  </a:ext>
                </a:extLst>
              </p:cNvPr>
              <p:cNvSpPr txBox="1"/>
              <p:nvPr/>
            </p:nvSpPr>
            <p:spPr>
              <a:xfrm>
                <a:off x="529573" y="4556274"/>
                <a:ext cx="45560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/>
                  <a:t>Beam domain projection by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𝑾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994D128-B773-9242-971A-BC96418B2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3" y="4556274"/>
                <a:ext cx="4556055" cy="400110"/>
              </a:xfrm>
              <a:prstGeom prst="rect">
                <a:avLst/>
              </a:prstGeom>
              <a:blipFill>
                <a:blip r:embed="rId9"/>
                <a:stretch>
                  <a:fillRect l="-1114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29AB0166-52E3-EB44-A69F-BB8F87EC1FBB}"/>
              </a:ext>
            </a:extLst>
          </p:cNvPr>
          <p:cNvGrpSpPr/>
          <p:nvPr/>
        </p:nvGrpSpPr>
        <p:grpSpPr>
          <a:xfrm>
            <a:off x="8958598" y="4642580"/>
            <a:ext cx="1542143" cy="967514"/>
            <a:chOff x="4539194" y="3746876"/>
            <a:chExt cx="3636290" cy="188541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EF7696-098D-364F-98BB-F9FBD0D72298}"/>
                </a:ext>
              </a:extLst>
            </p:cNvPr>
            <p:cNvSpPr/>
            <p:nvPr/>
          </p:nvSpPr>
          <p:spPr>
            <a:xfrm>
              <a:off x="4539194" y="4892577"/>
              <a:ext cx="816156" cy="73970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8F53346-5F45-4842-AD52-5C424628434D}"/>
                </a:ext>
              </a:extLst>
            </p:cNvPr>
            <p:cNvSpPr/>
            <p:nvPr/>
          </p:nvSpPr>
          <p:spPr>
            <a:xfrm>
              <a:off x="5858436" y="4814075"/>
              <a:ext cx="613190" cy="55575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F31DEAC-6B01-994A-8441-C9C1F471882A}"/>
                </a:ext>
              </a:extLst>
            </p:cNvPr>
            <p:cNvSpPr/>
            <p:nvPr/>
          </p:nvSpPr>
          <p:spPr>
            <a:xfrm>
              <a:off x="6559476" y="4589955"/>
              <a:ext cx="613190" cy="55575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A9B53C8-63D7-B145-AB46-B592C51E6BBD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flipH="1">
              <a:off x="5152669" y="3992237"/>
              <a:ext cx="1605179" cy="8433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0E5AAA4-BCC4-3946-94D9-52247161A666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 flipH="1">
              <a:off x="6229831" y="3992237"/>
              <a:ext cx="528017" cy="7694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4E6D27D-575A-A24B-A0E3-C3B5C4122E5E}"/>
                </a:ext>
              </a:extLst>
            </p:cNvPr>
            <p:cNvCxnSpPr>
              <a:cxnSpLocks/>
              <a:stCxn id="87" idx="1"/>
            </p:cNvCxnSpPr>
            <p:nvPr/>
          </p:nvCxnSpPr>
          <p:spPr>
            <a:xfrm>
              <a:off x="6757848" y="3992237"/>
              <a:ext cx="32916" cy="5776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EEA6AD1-9A40-5C49-A930-30857861F6EA}"/>
                </a:ext>
              </a:extLst>
            </p:cNvPr>
            <p:cNvSpPr txBox="1"/>
            <p:nvPr/>
          </p:nvSpPr>
          <p:spPr>
            <a:xfrm>
              <a:off x="6757848" y="3746876"/>
              <a:ext cx="1417636" cy="490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path gains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737BE8F-92AC-A44E-BCF0-80C0C6CBBB67}"/>
              </a:ext>
            </a:extLst>
          </p:cNvPr>
          <p:cNvSpPr txBox="1"/>
          <p:nvPr/>
        </p:nvSpPr>
        <p:spPr>
          <a:xfrm>
            <a:off x="854945" y="4960911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104AB4D-1C85-A943-A31B-1BED68DDDD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1034" y="5461138"/>
            <a:ext cx="1394661" cy="27371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0C47C29-8161-9B45-AFAB-AF062A0D0EED}"/>
              </a:ext>
            </a:extLst>
          </p:cNvPr>
          <p:cNvSpPr txBox="1"/>
          <p:nvPr/>
        </p:nvSpPr>
        <p:spPr>
          <a:xfrm>
            <a:off x="3871100" y="497740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DFT matrix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635C61FA-455F-6E4D-82D7-7CA851721895}"/>
              </a:ext>
            </a:extLst>
          </p:cNvPr>
          <p:cNvSpPr/>
          <p:nvPr/>
        </p:nvSpPr>
        <p:spPr>
          <a:xfrm>
            <a:off x="3651034" y="5030155"/>
            <a:ext cx="199929" cy="25627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D572B5-DE57-9D49-85B4-81F852B5F451}"/>
              </a:ext>
            </a:extLst>
          </p:cNvPr>
          <p:cNvSpPr txBox="1"/>
          <p:nvPr/>
        </p:nvSpPr>
        <p:spPr>
          <a:xfrm>
            <a:off x="5222153" y="2611320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[Akdeniz&amp;Rappaport14]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AE9DF47-5929-CE47-8B49-95094C5F05F5}"/>
              </a:ext>
            </a:extLst>
          </p:cNvPr>
          <p:cNvGrpSpPr/>
          <p:nvPr/>
        </p:nvGrpSpPr>
        <p:grpSpPr>
          <a:xfrm>
            <a:off x="7187041" y="746480"/>
            <a:ext cx="4472756" cy="2963675"/>
            <a:chOff x="548931" y="1291555"/>
            <a:chExt cx="4472756" cy="2963675"/>
          </a:xfrm>
        </p:grpSpPr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69B84A9E-474A-8048-82CE-EEA7FC5679B3}"/>
                </a:ext>
              </a:extLst>
            </p:cNvPr>
            <p:cNvSpPr/>
            <p:nvPr/>
          </p:nvSpPr>
          <p:spPr>
            <a:xfrm>
              <a:off x="3986228" y="1894913"/>
              <a:ext cx="940726" cy="2195365"/>
            </a:xfrm>
            <a:prstGeom prst="roundRect">
              <a:avLst>
                <a:gd name="adj" fmla="val 6438"/>
              </a:avLst>
            </a:prstGeom>
            <a:solidFill>
              <a:schemeClr val="accent1">
                <a:lumMod val="20000"/>
                <a:lumOff val="80000"/>
                <a:alpha val="23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2060"/>
                </a:solidFill>
              </a:endParaRP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D9AF7556-9C93-AC4A-A94A-964434243037}"/>
                </a:ext>
              </a:extLst>
            </p:cNvPr>
            <p:cNvSpPr/>
            <p:nvPr/>
          </p:nvSpPr>
          <p:spPr>
            <a:xfrm>
              <a:off x="2554858" y="20054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EF067E7A-0F60-5B43-AB82-4CAB1541C28C}"/>
                </a:ext>
              </a:extLst>
            </p:cNvPr>
            <p:cNvSpPr/>
            <p:nvPr/>
          </p:nvSpPr>
          <p:spPr>
            <a:xfrm>
              <a:off x="2558403" y="3467602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EFE0776-C1E0-E748-B845-C7AD82F92831}"/>
                </a:ext>
              </a:extLst>
            </p:cNvPr>
            <p:cNvSpPr txBox="1"/>
            <p:nvPr/>
          </p:nvSpPr>
          <p:spPr>
            <a:xfrm>
              <a:off x="3923576" y="2494031"/>
              <a:ext cx="1098111" cy="57554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Baseband</a:t>
              </a:r>
            </a:p>
            <a:p>
              <a:pPr algn="ctr"/>
              <a:r>
                <a:rPr lang="en-US" sz="1400" dirty="0"/>
                <a:t>Combiner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65EEFFA0-BD02-7144-AFF0-DE72D4E1A77D}"/>
                </a:ext>
              </a:extLst>
            </p:cNvPr>
            <p:cNvCxnSpPr/>
            <p:nvPr/>
          </p:nvCxnSpPr>
          <p:spPr>
            <a:xfrm>
              <a:off x="3126028" y="2206361"/>
              <a:ext cx="195504" cy="13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6100452-5892-DF4B-A5E5-368E4110CC8B}"/>
                </a:ext>
              </a:extLst>
            </p:cNvPr>
            <p:cNvCxnSpPr/>
            <p:nvPr/>
          </p:nvCxnSpPr>
          <p:spPr>
            <a:xfrm>
              <a:off x="3129575" y="3668560"/>
              <a:ext cx="183373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A987F4B7-1A89-5647-BF26-7F4C36ED4A90}"/>
                </a:ext>
              </a:extLst>
            </p:cNvPr>
            <p:cNvSpPr/>
            <p:nvPr/>
          </p:nvSpPr>
          <p:spPr>
            <a:xfrm>
              <a:off x="2554955" y="2451297"/>
              <a:ext cx="571171" cy="40191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RF chain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CC7ADA4-CF80-E447-B98C-1AD8B41FEF60}"/>
                </a:ext>
              </a:extLst>
            </p:cNvPr>
            <p:cNvCxnSpPr/>
            <p:nvPr/>
          </p:nvCxnSpPr>
          <p:spPr>
            <a:xfrm>
              <a:off x="3791999" y="2262231"/>
              <a:ext cx="1942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49062AD-5307-DD43-BCA4-EE8917A283FE}"/>
                </a:ext>
              </a:extLst>
            </p:cNvPr>
            <p:cNvCxnSpPr/>
            <p:nvPr/>
          </p:nvCxnSpPr>
          <p:spPr>
            <a:xfrm flipV="1">
              <a:off x="3126127" y="2648563"/>
              <a:ext cx="178905" cy="36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6B83AD82-E21D-8C45-950C-736E0560EBF5}"/>
                </a:ext>
              </a:extLst>
            </p:cNvPr>
            <p:cNvCxnSpPr/>
            <p:nvPr/>
          </p:nvCxnSpPr>
          <p:spPr>
            <a:xfrm>
              <a:off x="3775500" y="2710135"/>
              <a:ext cx="219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DC3E6E6B-74AE-3B44-A27C-D33A78A7EA80}"/>
                </a:ext>
              </a:extLst>
            </p:cNvPr>
            <p:cNvCxnSpPr/>
            <p:nvPr/>
          </p:nvCxnSpPr>
          <p:spPr>
            <a:xfrm>
              <a:off x="3783889" y="3732895"/>
              <a:ext cx="21102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Pentagon 110">
              <a:extLst>
                <a:ext uri="{FF2B5EF4-FFF2-40B4-BE49-F238E27FC236}">
                  <a16:creationId xmlns:a16="http://schemas.microsoft.com/office/drawing/2014/main" id="{71DA12D7-1692-7441-96B1-2CFB355AA5AB}"/>
                </a:ext>
              </a:extLst>
            </p:cNvPr>
            <p:cNvSpPr/>
            <p:nvPr/>
          </p:nvSpPr>
          <p:spPr>
            <a:xfrm flipH="1">
              <a:off x="3344998" y="208862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112" name="Pentagon 111">
              <a:extLst>
                <a:ext uri="{FF2B5EF4-FFF2-40B4-BE49-F238E27FC236}">
                  <a16:creationId xmlns:a16="http://schemas.microsoft.com/office/drawing/2014/main" id="{2151D3BA-3364-C445-9BF7-D5852F637BCB}"/>
                </a:ext>
              </a:extLst>
            </p:cNvPr>
            <p:cNvSpPr/>
            <p:nvPr/>
          </p:nvSpPr>
          <p:spPr>
            <a:xfrm flipH="1">
              <a:off x="3321532" y="2032880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D84E417-BA5B-A249-A7AE-E47648528D0A}"/>
                </a:ext>
              </a:extLst>
            </p:cNvPr>
            <p:cNvSpPr txBox="1"/>
            <p:nvPr/>
          </p:nvSpPr>
          <p:spPr>
            <a:xfrm>
              <a:off x="3375078" y="2075418"/>
              <a:ext cx="437897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sp>
          <p:nvSpPr>
            <p:cNvPr id="116" name="Pentagon 115">
              <a:extLst>
                <a:ext uri="{FF2B5EF4-FFF2-40B4-BE49-F238E27FC236}">
                  <a16:creationId xmlns:a16="http://schemas.microsoft.com/office/drawing/2014/main" id="{E7F6AC2A-4C4C-BB43-AB8C-887F9B99309F}"/>
                </a:ext>
              </a:extLst>
            </p:cNvPr>
            <p:cNvSpPr/>
            <p:nvPr/>
          </p:nvSpPr>
          <p:spPr>
            <a:xfrm flipH="1">
              <a:off x="3328497" y="2536525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117" name="Pentagon 116">
              <a:extLst>
                <a:ext uri="{FF2B5EF4-FFF2-40B4-BE49-F238E27FC236}">
                  <a16:creationId xmlns:a16="http://schemas.microsoft.com/office/drawing/2014/main" id="{AC507291-A190-F245-998F-4E2F464C412B}"/>
                </a:ext>
              </a:extLst>
            </p:cNvPr>
            <p:cNvSpPr/>
            <p:nvPr/>
          </p:nvSpPr>
          <p:spPr>
            <a:xfrm flipH="1">
              <a:off x="3305032" y="2474952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AC996E2-8391-5342-9965-B936FBE280DA}"/>
                </a:ext>
              </a:extLst>
            </p:cNvPr>
            <p:cNvSpPr txBox="1"/>
            <p:nvPr/>
          </p:nvSpPr>
          <p:spPr>
            <a:xfrm>
              <a:off x="3367992" y="2533602"/>
              <a:ext cx="461969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sp>
          <p:nvSpPr>
            <p:cNvPr id="123" name="Pentagon 122">
              <a:extLst>
                <a:ext uri="{FF2B5EF4-FFF2-40B4-BE49-F238E27FC236}">
                  <a16:creationId xmlns:a16="http://schemas.microsoft.com/office/drawing/2014/main" id="{6A4049FA-97CC-2948-953D-BE4197CEA84B}"/>
                </a:ext>
              </a:extLst>
            </p:cNvPr>
            <p:cNvSpPr/>
            <p:nvPr/>
          </p:nvSpPr>
          <p:spPr>
            <a:xfrm flipH="1">
              <a:off x="3336885" y="355928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</a:t>
              </a:r>
            </a:p>
          </p:txBody>
        </p:sp>
        <p:sp>
          <p:nvSpPr>
            <p:cNvPr id="125" name="Pentagon 124">
              <a:extLst>
                <a:ext uri="{FF2B5EF4-FFF2-40B4-BE49-F238E27FC236}">
                  <a16:creationId xmlns:a16="http://schemas.microsoft.com/office/drawing/2014/main" id="{45A5FF0D-7C54-FC4F-B909-5ACFF82AF5C2}"/>
                </a:ext>
              </a:extLst>
            </p:cNvPr>
            <p:cNvSpPr/>
            <p:nvPr/>
          </p:nvSpPr>
          <p:spPr>
            <a:xfrm flipH="1">
              <a:off x="3312947" y="3497714"/>
              <a:ext cx="447002" cy="347222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A7982BC-EE75-7443-9E75-6FC8005802ED}"/>
                </a:ext>
              </a:extLst>
            </p:cNvPr>
            <p:cNvSpPr txBox="1"/>
            <p:nvPr/>
          </p:nvSpPr>
          <p:spPr>
            <a:xfrm>
              <a:off x="3381516" y="3550529"/>
              <a:ext cx="448444" cy="2308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ADC</a:t>
              </a:r>
            </a:p>
          </p:txBody>
        </p:sp>
        <p:cxnSp>
          <p:nvCxnSpPr>
            <p:cNvPr id="129" name="Elbow Connector 128">
              <a:extLst>
                <a:ext uri="{FF2B5EF4-FFF2-40B4-BE49-F238E27FC236}">
                  <a16:creationId xmlns:a16="http://schemas.microsoft.com/office/drawing/2014/main" id="{7218ADF6-149C-E941-BDCE-04C6FAEA7DAA}"/>
                </a:ext>
              </a:extLst>
            </p:cNvPr>
            <p:cNvCxnSpPr/>
            <p:nvPr/>
          </p:nvCxnSpPr>
          <p:spPr>
            <a:xfrm>
              <a:off x="3126028" y="2206361"/>
              <a:ext cx="218969" cy="55870"/>
            </a:xfrm>
            <a:prstGeom prst="bentConnector3">
              <a:avLst>
                <a:gd name="adj1" fmla="val 21819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Elbow Connector 132">
              <a:extLst>
                <a:ext uri="{FF2B5EF4-FFF2-40B4-BE49-F238E27FC236}">
                  <a16:creationId xmlns:a16="http://schemas.microsoft.com/office/drawing/2014/main" id="{378A17A6-AFE5-A24E-830E-4BCBFC90E514}"/>
                </a:ext>
              </a:extLst>
            </p:cNvPr>
            <p:cNvCxnSpPr/>
            <p:nvPr/>
          </p:nvCxnSpPr>
          <p:spPr>
            <a:xfrm>
              <a:off x="3126127" y="2652255"/>
              <a:ext cx="202370" cy="57879"/>
            </a:xfrm>
            <a:prstGeom prst="bentConnector3">
              <a:avLst>
                <a:gd name="adj1" fmla="val 2505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Elbow Connector 134">
              <a:extLst>
                <a:ext uri="{FF2B5EF4-FFF2-40B4-BE49-F238E27FC236}">
                  <a16:creationId xmlns:a16="http://schemas.microsoft.com/office/drawing/2014/main" id="{47691509-5F07-F64A-BC34-7CBDD83C99C2}"/>
                </a:ext>
              </a:extLst>
            </p:cNvPr>
            <p:cNvCxnSpPr/>
            <p:nvPr/>
          </p:nvCxnSpPr>
          <p:spPr>
            <a:xfrm>
              <a:off x="3129575" y="3668560"/>
              <a:ext cx="207313" cy="64334"/>
            </a:xfrm>
            <a:prstGeom prst="bentConnector3">
              <a:avLst>
                <a:gd name="adj1" fmla="val 2294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CA1BB1D-20D4-F64D-AC93-24D2020F0323}"/>
                </a:ext>
              </a:extLst>
            </p:cNvPr>
            <p:cNvCxnSpPr/>
            <p:nvPr/>
          </p:nvCxnSpPr>
          <p:spPr>
            <a:xfrm>
              <a:off x="3752034" y="2648563"/>
              <a:ext cx="24288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C4BAA81-59DA-1D48-BA3F-FFFB7FE72191}"/>
                </a:ext>
              </a:extLst>
            </p:cNvPr>
            <p:cNvCxnSpPr/>
            <p:nvPr/>
          </p:nvCxnSpPr>
          <p:spPr>
            <a:xfrm flipV="1">
              <a:off x="3759949" y="3668560"/>
              <a:ext cx="234966" cy="276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F3929421-E44F-A849-A5DE-C7E08655EC4C}"/>
                </a:ext>
              </a:extLst>
            </p:cNvPr>
            <p:cNvCxnSpPr/>
            <p:nvPr/>
          </p:nvCxnSpPr>
          <p:spPr>
            <a:xfrm flipV="1">
              <a:off x="3768534" y="2204810"/>
              <a:ext cx="217693" cy="16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8EFDFE1-FE23-C74C-98B8-C060A41DF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59127" y="3125127"/>
              <a:ext cx="323161" cy="157787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119E580-075B-CB4E-AF8F-7B05971D0C66}"/>
                </a:ext>
              </a:extLst>
            </p:cNvPr>
            <p:cNvSpPr/>
            <p:nvPr/>
          </p:nvSpPr>
          <p:spPr>
            <a:xfrm rot="5400000">
              <a:off x="2500082" y="2977428"/>
              <a:ext cx="833528" cy="304699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6A39A72-8EF2-1E44-A26B-9565425981AF}"/>
                </a:ext>
              </a:extLst>
            </p:cNvPr>
            <p:cNvSpPr/>
            <p:nvPr/>
          </p:nvSpPr>
          <p:spPr>
            <a:xfrm rot="5400000">
              <a:off x="3207830" y="3013105"/>
              <a:ext cx="833528" cy="338555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/>
                  <a:cs typeface="Gill Sans MT"/>
                </a:rPr>
                <a:t> . . .  </a:t>
              </a:r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DE342229-B0C1-A445-902F-61FF03690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82492" y="3120737"/>
              <a:ext cx="527886" cy="222234"/>
            </a:xfrm>
            <a:prstGeom prst="rect">
              <a:avLst/>
            </a:prstGeom>
          </p:spPr>
        </p:pic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A6F423D-111C-0E47-A907-60CD60C9323B}"/>
                </a:ext>
              </a:extLst>
            </p:cNvPr>
            <p:cNvGrpSpPr/>
            <p:nvPr/>
          </p:nvGrpSpPr>
          <p:grpSpPr>
            <a:xfrm>
              <a:off x="548931" y="1489186"/>
              <a:ext cx="2016451" cy="2766044"/>
              <a:chOff x="6873383" y="-247588"/>
              <a:chExt cx="1514989" cy="2078169"/>
            </a:xfrm>
          </p:grpSpPr>
          <p:sp>
            <p:nvSpPr>
              <p:cNvPr id="149" name="Triangle 148">
                <a:extLst>
                  <a:ext uri="{FF2B5EF4-FFF2-40B4-BE49-F238E27FC236}">
                    <a16:creationId xmlns:a16="http://schemas.microsoft.com/office/drawing/2014/main" id="{781C3001-0C5E-CB45-A985-5CDEB8626F1B}"/>
                  </a:ext>
                </a:extLst>
              </p:cNvPr>
              <p:cNvSpPr/>
              <p:nvPr/>
            </p:nvSpPr>
            <p:spPr>
              <a:xfrm rot="10800000">
                <a:off x="6885657" y="-247588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359F2AEC-98D3-B344-9F43-495A2EA9B159}"/>
                  </a:ext>
                </a:extLst>
              </p:cNvPr>
              <p:cNvSpPr/>
              <p:nvPr/>
            </p:nvSpPr>
            <p:spPr>
              <a:xfrm rot="10800000">
                <a:off x="6901012" y="1428275"/>
                <a:ext cx="151250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3D48E4ED-6085-8A40-9322-38CC348E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73383" y="962128"/>
                <a:ext cx="226214" cy="166969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C13985F9-1735-7741-A66B-2882F9052C5E}"/>
                  </a:ext>
                </a:extLst>
              </p:cNvPr>
              <p:cNvSpPr/>
              <p:nvPr/>
            </p:nvSpPr>
            <p:spPr>
              <a:xfrm rot="10800000">
                <a:off x="6889250" y="52189"/>
                <a:ext cx="166375" cy="150407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E83222F5-D91D-B54C-811B-1F08673083A7}"/>
                  </a:ext>
                </a:extLst>
              </p:cNvPr>
              <p:cNvCxnSpPr/>
              <p:nvPr/>
            </p:nvCxnSpPr>
            <p:spPr>
              <a:xfrm>
                <a:off x="8174560" y="1418633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Elbow Connector 153">
                <a:extLst>
                  <a:ext uri="{FF2B5EF4-FFF2-40B4-BE49-F238E27FC236}">
                    <a16:creationId xmlns:a16="http://schemas.microsoft.com/office/drawing/2014/main" id="{043D028D-37B6-B94F-B9BA-BB21EA26A45F}"/>
                  </a:ext>
                </a:extLst>
              </p:cNvPr>
              <p:cNvCxnSpPr/>
              <p:nvPr/>
            </p:nvCxnSpPr>
            <p:spPr>
              <a:xfrm rot="16200000" flipH="1">
                <a:off x="7007302" y="-135640"/>
                <a:ext cx="85135" cy="162051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Elbow Connector 154">
                <a:extLst>
                  <a:ext uri="{FF2B5EF4-FFF2-40B4-BE49-F238E27FC236}">
                    <a16:creationId xmlns:a16="http://schemas.microsoft.com/office/drawing/2014/main" id="{3B19B165-5344-9D47-A1CD-46D3F0D2050C}"/>
                  </a:ext>
                </a:extLst>
              </p:cNvPr>
              <p:cNvCxnSpPr/>
              <p:nvPr/>
            </p:nvCxnSpPr>
            <p:spPr>
              <a:xfrm rot="16200000" flipH="1">
                <a:off x="7009717" y="165315"/>
                <a:ext cx="83896" cy="1584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087E67B5-C6BF-3E4E-B11D-654D06693AC3}"/>
                  </a:ext>
                </a:extLst>
              </p:cNvPr>
              <p:cNvSpPr/>
              <p:nvPr/>
            </p:nvSpPr>
            <p:spPr>
              <a:xfrm rot="5400000">
                <a:off x="6789198" y="689246"/>
                <a:ext cx="688866" cy="26160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/>
                    <a:cs typeface="Gill Sans MT"/>
                  </a:rPr>
                  <a:t> . . .  </a:t>
                </a:r>
              </a:p>
            </p:txBody>
          </p:sp>
          <p:cxnSp>
            <p:nvCxnSpPr>
              <p:cNvPr id="157" name="Elbow Connector 156">
                <a:extLst>
                  <a:ext uri="{FF2B5EF4-FFF2-40B4-BE49-F238E27FC236}">
                    <a16:creationId xmlns:a16="http://schemas.microsoft.com/office/drawing/2014/main" id="{F434B522-ED0F-2A47-8FB5-CC9CAAE312E4}"/>
                  </a:ext>
                </a:extLst>
              </p:cNvPr>
              <p:cNvCxnSpPr/>
              <p:nvPr/>
            </p:nvCxnSpPr>
            <p:spPr>
              <a:xfrm rot="16200000" flipH="1">
                <a:off x="7009595" y="1545724"/>
                <a:ext cx="88342" cy="154258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1F88A2DD-E7A7-C54A-BE4D-E6D378A326C2}"/>
                  </a:ext>
                </a:extLst>
              </p:cNvPr>
              <p:cNvCxnSpPr/>
              <p:nvPr/>
            </p:nvCxnSpPr>
            <p:spPr>
              <a:xfrm>
                <a:off x="8216048" y="628949"/>
                <a:ext cx="172324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2D7DE4EA-05DD-1E4A-9239-63E622DA1CE4}"/>
                  </a:ext>
                </a:extLst>
              </p:cNvPr>
              <p:cNvCxnSpPr/>
              <p:nvPr/>
            </p:nvCxnSpPr>
            <p:spPr>
              <a:xfrm>
                <a:off x="8174560" y="262536"/>
                <a:ext cx="208513" cy="2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23045F4-8FC7-3446-933E-4C57D3D9EECD}"/>
                  </a:ext>
                </a:extLst>
              </p:cNvPr>
              <p:cNvGrpSpPr/>
              <p:nvPr/>
            </p:nvGrpSpPr>
            <p:grpSpPr>
              <a:xfrm>
                <a:off x="7123509" y="-196165"/>
                <a:ext cx="1091053" cy="2026746"/>
                <a:chOff x="9936782" y="1621724"/>
                <a:chExt cx="1452192" cy="2452362"/>
              </a:xfrm>
            </p:grpSpPr>
            <p:sp>
              <p:nvSpPr>
                <p:cNvPr id="161" name="Rounded Rectangle 160">
                  <a:extLst>
                    <a:ext uri="{FF2B5EF4-FFF2-40B4-BE49-F238E27FC236}">
                      <a16:creationId xmlns:a16="http://schemas.microsoft.com/office/drawing/2014/main" id="{1BD5B389-255C-864C-828D-8366121665D1}"/>
                    </a:ext>
                  </a:extLst>
                </p:cNvPr>
                <p:cNvSpPr/>
                <p:nvPr/>
              </p:nvSpPr>
              <p:spPr>
                <a:xfrm>
                  <a:off x="10084465" y="1621724"/>
                  <a:ext cx="1304509" cy="2452362"/>
                </a:xfrm>
                <a:prstGeom prst="roundRect">
                  <a:avLst>
                    <a:gd name="adj" fmla="val 7264"/>
                  </a:avLst>
                </a:prstGeom>
                <a:solidFill>
                  <a:srgbClr val="0070C0">
                    <a:alpha val="7000"/>
                  </a:srgbClr>
                </a:solidFill>
                <a:ln w="19050">
                  <a:solidFill>
                    <a:schemeClr val="accent1">
                      <a:lumMod val="7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9977678-7EEA-6C48-863D-380788EBAA20}"/>
                    </a:ext>
                  </a:extLst>
                </p:cNvPr>
                <p:cNvSpPr/>
                <p:nvPr/>
              </p:nvSpPr>
              <p:spPr>
                <a:xfrm>
                  <a:off x="11113400" y="2062983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+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976BAA98-5A8B-FA4E-9D79-9C5539B4B137}"/>
                    </a:ext>
                  </a:extLst>
                </p:cNvPr>
                <p:cNvSpPr/>
                <p:nvPr/>
              </p:nvSpPr>
              <p:spPr>
                <a:xfrm>
                  <a:off x="9946614" y="1792615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F2B2BF0C-F400-4445-A4A5-ADBF1BA62323}"/>
                    </a:ext>
                  </a:extLst>
                </p:cNvPr>
                <p:cNvCxnSpPr/>
                <p:nvPr/>
              </p:nvCxnSpPr>
              <p:spPr>
                <a:xfrm flipV="1">
                  <a:off x="9999650" y="1786182"/>
                  <a:ext cx="565878" cy="6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hape 111">
                  <a:extLst>
                    <a:ext uri="{FF2B5EF4-FFF2-40B4-BE49-F238E27FC236}">
                      <a16:creationId xmlns:a16="http://schemas.microsoft.com/office/drawing/2014/main" id="{C475602A-91FA-5F46-91A5-D3BC6D92ACDA}"/>
                    </a:ext>
                  </a:extLst>
                </p:cNvPr>
                <p:cNvCxnSpPr/>
                <p:nvPr/>
              </p:nvCxnSpPr>
              <p:spPr>
                <a:xfrm>
                  <a:off x="10809965" y="1786182"/>
                  <a:ext cx="409507" cy="27680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Elbow Connector 165">
                  <a:extLst>
                    <a:ext uri="{FF2B5EF4-FFF2-40B4-BE49-F238E27FC236}">
                      <a16:creationId xmlns:a16="http://schemas.microsoft.com/office/drawing/2014/main" id="{1264CE4D-EC3F-2A49-AC01-F51C1205987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70348" y="2425703"/>
                  <a:ext cx="1339041" cy="280436"/>
                </a:xfrm>
                <a:prstGeom prst="bentConnector3">
                  <a:avLst>
                    <a:gd name="adj1" fmla="val 336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32A6F9BD-921D-844E-ACB1-D3E0013800DA}"/>
                    </a:ext>
                  </a:extLst>
                </p:cNvPr>
                <p:cNvCxnSpPr/>
                <p:nvPr/>
              </p:nvCxnSpPr>
              <p:spPr>
                <a:xfrm>
                  <a:off x="10274026" y="3235441"/>
                  <a:ext cx="30915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5DE40C79-DF0B-A040-A11D-15627031A7DD}"/>
                    </a:ext>
                  </a:extLst>
                </p:cNvPr>
                <p:cNvSpPr/>
                <p:nvPr/>
              </p:nvSpPr>
              <p:spPr>
                <a:xfrm>
                  <a:off x="9936782" y="2153846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3A7FF4E5-ADC8-5B4B-B801-559F8F54CB61}"/>
                    </a:ext>
                  </a:extLst>
                </p:cNvPr>
                <p:cNvCxnSpPr/>
                <p:nvPr/>
              </p:nvCxnSpPr>
              <p:spPr>
                <a:xfrm>
                  <a:off x="9999650" y="2153846"/>
                  <a:ext cx="567764" cy="41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hape 152">
                  <a:extLst>
                    <a:ext uri="{FF2B5EF4-FFF2-40B4-BE49-F238E27FC236}">
                      <a16:creationId xmlns:a16="http://schemas.microsoft.com/office/drawing/2014/main" id="{344AA0E6-0D7E-2B45-B22A-220440A70813}"/>
                    </a:ext>
                  </a:extLst>
                </p:cNvPr>
                <p:cNvCxnSpPr/>
                <p:nvPr/>
              </p:nvCxnSpPr>
              <p:spPr>
                <a:xfrm flipV="1">
                  <a:off x="10806282" y="2262244"/>
                  <a:ext cx="413190" cy="291281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57BB2387-8F8A-8149-80C4-6570E607D616}"/>
                    </a:ext>
                  </a:extLst>
                </p:cNvPr>
                <p:cNvSpPr/>
                <p:nvPr/>
              </p:nvSpPr>
              <p:spPr>
                <a:xfrm>
                  <a:off x="9946614" y="3824289"/>
                  <a:ext cx="106071" cy="1037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A9647649-ABF0-CA4E-B5C7-7BC6F75B27C7}"/>
                    </a:ext>
                  </a:extLst>
                </p:cNvPr>
                <p:cNvCxnSpPr/>
                <p:nvPr/>
              </p:nvCxnSpPr>
              <p:spPr>
                <a:xfrm flipV="1">
                  <a:off x="10000147" y="3924130"/>
                  <a:ext cx="578321" cy="39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Elbow Connector 172">
                  <a:extLst>
                    <a:ext uri="{FF2B5EF4-FFF2-40B4-BE49-F238E27FC236}">
                      <a16:creationId xmlns:a16="http://schemas.microsoft.com/office/drawing/2014/main" id="{34F9A348-78BD-D748-99A4-053CC55E1961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9578871" y="2970992"/>
                  <a:ext cx="1274077" cy="432520"/>
                </a:xfrm>
                <a:prstGeom prst="bentConnector3">
                  <a:avLst>
                    <a:gd name="adj1" fmla="val 414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787945D3-4271-994D-B3BA-C270D103426E}"/>
                    </a:ext>
                  </a:extLst>
                </p:cNvPr>
                <p:cNvSpPr/>
                <p:nvPr/>
              </p:nvSpPr>
              <p:spPr>
                <a:xfrm>
                  <a:off x="10565514" y="1671424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5" name="Straight Arrow Connector 174">
                  <a:extLst>
                    <a:ext uri="{FF2B5EF4-FFF2-40B4-BE49-F238E27FC236}">
                      <a16:creationId xmlns:a16="http://schemas.microsoft.com/office/drawing/2014/main" id="{D602F6B0-4354-FB4B-B39E-D9749468902F}"/>
                    </a:ext>
                  </a:extLst>
                </p:cNvPr>
                <p:cNvCxnSpPr/>
                <p:nvPr/>
              </p:nvCxnSpPr>
              <p:spPr>
                <a:xfrm flipH="1" flipV="1">
                  <a:off x="10532297" y="1644747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7140685F-D2F3-E04A-BAF5-6CA943B549C4}"/>
                    </a:ext>
                  </a:extLst>
                </p:cNvPr>
                <p:cNvSpPr/>
                <p:nvPr/>
              </p:nvSpPr>
              <p:spPr>
                <a:xfrm>
                  <a:off x="10567399" y="2034975"/>
                  <a:ext cx="244436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B4E04BB3-7640-0645-81F2-BDD36BB7B029}"/>
                    </a:ext>
                  </a:extLst>
                </p:cNvPr>
                <p:cNvCxnSpPr/>
                <p:nvPr/>
              </p:nvCxnSpPr>
              <p:spPr>
                <a:xfrm flipH="1" flipV="1">
                  <a:off x="10534182" y="2014538"/>
                  <a:ext cx="265690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E5AB3D9E-4B3E-3741-A9BA-CEDF918CC448}"/>
                    </a:ext>
                  </a:extLst>
                </p:cNvPr>
                <p:cNvSpPr/>
                <p:nvPr/>
              </p:nvSpPr>
              <p:spPr>
                <a:xfrm>
                  <a:off x="10561830" y="2438765"/>
                  <a:ext cx="244435" cy="22951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3ED8F237-8A96-0246-9F44-D687108E201D}"/>
                    </a:ext>
                  </a:extLst>
                </p:cNvPr>
                <p:cNvCxnSpPr/>
                <p:nvPr/>
              </p:nvCxnSpPr>
              <p:spPr>
                <a:xfrm flipH="1" flipV="1">
                  <a:off x="10528613" y="2405849"/>
                  <a:ext cx="265691" cy="24947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73C12A3D-1BB2-9746-ABD5-1F29E3603811}"/>
                    </a:ext>
                  </a:extLst>
                </p:cNvPr>
                <p:cNvCxnSpPr/>
                <p:nvPr/>
              </p:nvCxnSpPr>
              <p:spPr>
                <a:xfrm>
                  <a:off x="10433605" y="2551375"/>
                  <a:ext cx="134332" cy="214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Elbow Connector 180">
                  <a:extLst>
                    <a:ext uri="{FF2B5EF4-FFF2-40B4-BE49-F238E27FC236}">
                      <a16:creationId xmlns:a16="http://schemas.microsoft.com/office/drawing/2014/main" id="{4C3DE8AC-5C63-7740-8C3A-8CF72517BD8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9452053" y="2805229"/>
                  <a:ext cx="1314634" cy="219440"/>
                </a:xfrm>
                <a:prstGeom prst="bentConnector3">
                  <a:avLst>
                    <a:gd name="adj1" fmla="val 47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B7EFEC6C-D88E-7A49-851F-8C190ED819A0}"/>
                    </a:ext>
                  </a:extLst>
                </p:cNvPr>
                <p:cNvCxnSpPr/>
                <p:nvPr/>
              </p:nvCxnSpPr>
              <p:spPr>
                <a:xfrm>
                  <a:off x="10220106" y="3572268"/>
                  <a:ext cx="369367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237F9C67-D02C-9645-852B-BFB012F3B19B}"/>
                    </a:ext>
                  </a:extLst>
                </p:cNvPr>
                <p:cNvSpPr/>
                <p:nvPr/>
              </p:nvSpPr>
              <p:spPr>
                <a:xfrm>
                  <a:off x="10574872" y="3119070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4294D834-76C0-284B-99B9-DB75A3D0E7BD}"/>
                    </a:ext>
                  </a:extLst>
                </p:cNvPr>
                <p:cNvCxnSpPr/>
                <p:nvPr/>
              </p:nvCxnSpPr>
              <p:spPr>
                <a:xfrm flipH="1" flipV="1">
                  <a:off x="10542548" y="3085692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145737E2-4D7A-1F4D-A51F-E48B71EE0607}"/>
                    </a:ext>
                  </a:extLst>
                </p:cNvPr>
                <p:cNvSpPr/>
                <p:nvPr/>
              </p:nvSpPr>
              <p:spPr>
                <a:xfrm>
                  <a:off x="10581160" y="3459154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F73D9153-3346-C141-AC61-A09FCABDB415}"/>
                    </a:ext>
                  </a:extLst>
                </p:cNvPr>
                <p:cNvCxnSpPr/>
                <p:nvPr/>
              </p:nvCxnSpPr>
              <p:spPr>
                <a:xfrm flipH="1" flipV="1">
                  <a:off x="10548836" y="3425776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EF66319A-F669-9C4C-AC55-5E5F650E02C9}"/>
                    </a:ext>
                  </a:extLst>
                </p:cNvPr>
                <p:cNvSpPr/>
                <p:nvPr/>
              </p:nvSpPr>
              <p:spPr>
                <a:xfrm>
                  <a:off x="10578469" y="3807968"/>
                  <a:ext cx="237865" cy="2327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8" name="Straight Arrow Connector 187">
                  <a:extLst>
                    <a:ext uri="{FF2B5EF4-FFF2-40B4-BE49-F238E27FC236}">
                      <a16:creationId xmlns:a16="http://schemas.microsoft.com/office/drawing/2014/main" id="{040422B5-1730-1A45-93CB-B35BD342989E}"/>
                    </a:ext>
                  </a:extLst>
                </p:cNvPr>
                <p:cNvCxnSpPr/>
                <p:nvPr/>
              </p:nvCxnSpPr>
              <p:spPr>
                <a:xfrm flipH="1" flipV="1">
                  <a:off x="10546144" y="3774590"/>
                  <a:ext cx="258549" cy="25297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D73F1026-FBD0-314B-B56C-691C5492BA35}"/>
                    </a:ext>
                  </a:extLst>
                </p:cNvPr>
                <p:cNvSpPr/>
                <p:nvPr/>
              </p:nvSpPr>
              <p:spPr>
                <a:xfrm>
                  <a:off x="11112339" y="3468481"/>
                  <a:ext cx="212143" cy="2075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dirty="0">
                      <a:solidFill>
                        <a:schemeClr val="tx1"/>
                      </a:solidFill>
                    </a:rPr>
                    <a:t>+</a:t>
                  </a:r>
                  <a:endParaRPr lang="en-US" sz="11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0" name="Shape 211">
                  <a:extLst>
                    <a:ext uri="{FF2B5EF4-FFF2-40B4-BE49-F238E27FC236}">
                      <a16:creationId xmlns:a16="http://schemas.microsoft.com/office/drawing/2014/main" id="{440DE554-9C0B-C840-893C-5DED0BCDEFC0}"/>
                    </a:ext>
                  </a:extLst>
                </p:cNvPr>
                <p:cNvCxnSpPr/>
                <p:nvPr/>
              </p:nvCxnSpPr>
              <p:spPr>
                <a:xfrm>
                  <a:off x="10812737" y="3235441"/>
                  <a:ext cx="405674" cy="233040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09BCDEBC-FD32-184F-AC96-CEA77D6FEA34}"/>
                    </a:ext>
                  </a:extLst>
                </p:cNvPr>
                <p:cNvCxnSpPr/>
                <p:nvPr/>
              </p:nvCxnSpPr>
              <p:spPr>
                <a:xfrm flipV="1">
                  <a:off x="10819025" y="3572268"/>
                  <a:ext cx="293313" cy="325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hape 213">
                  <a:extLst>
                    <a:ext uri="{FF2B5EF4-FFF2-40B4-BE49-F238E27FC236}">
                      <a16:creationId xmlns:a16="http://schemas.microsoft.com/office/drawing/2014/main" id="{4979EDCA-EBF2-FC4F-A136-E30DED08B448}"/>
                    </a:ext>
                  </a:extLst>
                </p:cNvPr>
                <p:cNvCxnSpPr/>
                <p:nvPr/>
              </p:nvCxnSpPr>
              <p:spPr>
                <a:xfrm flipV="1">
                  <a:off x="10816334" y="3676054"/>
                  <a:ext cx="402077" cy="248078"/>
                </a:xfrm>
                <a:prstGeom prst="bentConnector2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8E633A53-F016-5647-97D0-F2091226665A}"/>
                    </a:ext>
                  </a:extLst>
                </p:cNvPr>
                <p:cNvCxnSpPr/>
                <p:nvPr/>
              </p:nvCxnSpPr>
              <p:spPr>
                <a:xfrm>
                  <a:off x="10811850" y="2158044"/>
                  <a:ext cx="301550" cy="4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94" name="Picture 193">
                  <a:extLst>
                    <a:ext uri="{FF2B5EF4-FFF2-40B4-BE49-F238E27FC236}">
                      <a16:creationId xmlns:a16="http://schemas.microsoft.com/office/drawing/2014/main" id="{1A88B758-E897-2547-A14E-F22E7849BC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571869" y="2848140"/>
                  <a:ext cx="487004" cy="1999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</p:pic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FAF57DE-3595-094E-991E-F848D9F46A1D}"/>
                </a:ext>
              </a:extLst>
            </p:cNvPr>
            <p:cNvGrpSpPr/>
            <p:nvPr/>
          </p:nvGrpSpPr>
          <p:grpSpPr>
            <a:xfrm>
              <a:off x="1093079" y="1291555"/>
              <a:ext cx="3033240" cy="594691"/>
              <a:chOff x="1093079" y="1291555"/>
              <a:chExt cx="3033240" cy="594691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D41EFE5-68D8-AF46-A19E-2D49093CD711}"/>
                  </a:ext>
                </a:extLst>
              </p:cNvPr>
              <p:cNvSpPr txBox="1"/>
              <p:nvPr/>
            </p:nvSpPr>
            <p:spPr>
              <a:xfrm>
                <a:off x="2995625" y="1609247"/>
                <a:ext cx="1130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Low resolution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A8E25F9-658F-5F4E-8B65-29D2F9B2FDD7}"/>
                  </a:ext>
                </a:extLst>
              </p:cNvPr>
              <p:cNvSpPr txBox="1"/>
              <p:nvPr/>
            </p:nvSpPr>
            <p:spPr>
              <a:xfrm>
                <a:off x="1093079" y="1291555"/>
                <a:ext cx="1172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1">
                        <a:lumMod val="75000"/>
                      </a:schemeClr>
                    </a:solidFill>
                  </a:rPr>
                  <a:t>DFT submatrix </a:t>
                </a:r>
              </a:p>
            </p:txBody>
          </p:sp>
        </p:grp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424617C-7380-C045-B545-DB6A3A2E242F}"/>
                </a:ext>
              </a:extLst>
            </p:cNvPr>
            <p:cNvSpPr/>
            <p:nvPr/>
          </p:nvSpPr>
          <p:spPr>
            <a:xfrm>
              <a:off x="3302320" y="1894913"/>
              <a:ext cx="533862" cy="2132080"/>
            </a:xfrm>
            <a:prstGeom prst="roundRect">
              <a:avLst/>
            </a:prstGeom>
            <a:solidFill>
              <a:srgbClr val="0070C0">
                <a:alpha val="6000"/>
              </a:srgbClr>
            </a:solidFill>
            <a:ln w="1905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2060"/>
                </a:solidFill>
              </a:endParaRPr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347F7216-32FC-DF42-AD87-11A8D28C8C91}"/>
              </a:ext>
            </a:extLst>
          </p:cNvPr>
          <p:cNvSpPr txBox="1"/>
          <p:nvPr/>
        </p:nvSpPr>
        <p:spPr>
          <a:xfrm>
            <a:off x="7987966" y="3780557"/>
            <a:ext cx="328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Considered receiver architecture</a:t>
            </a:r>
          </a:p>
        </p:txBody>
      </p:sp>
      <p:cxnSp>
        <p:nvCxnSpPr>
          <p:cNvPr id="197" name="Elbow Connector 196">
            <a:extLst>
              <a:ext uri="{FF2B5EF4-FFF2-40B4-BE49-F238E27FC236}">
                <a16:creationId xmlns:a16="http://schemas.microsoft.com/office/drawing/2014/main" id="{38CA3773-67F0-184D-9218-72365ECD74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63530" y="3271160"/>
            <a:ext cx="802505" cy="279695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Elbow Connector 197">
            <a:extLst>
              <a:ext uri="{FF2B5EF4-FFF2-40B4-BE49-F238E27FC236}">
                <a16:creationId xmlns:a16="http://schemas.microsoft.com/office/drawing/2014/main" id="{5D4CF25F-54AC-DD43-8A9E-34311500CEF7}"/>
              </a:ext>
            </a:extLst>
          </p:cNvPr>
          <p:cNvCxnSpPr>
            <a:cxnSpLocks/>
          </p:cNvCxnSpPr>
          <p:nvPr/>
        </p:nvCxnSpPr>
        <p:spPr>
          <a:xfrm rot="10800000">
            <a:off x="2993360" y="3784384"/>
            <a:ext cx="282818" cy="547517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:a16="http://schemas.microsoft.com/office/drawing/2014/main" id="{74E9F311-0FB3-5D44-960F-3E12F8CF9BF0}"/>
              </a:ext>
            </a:extLst>
          </p:cNvPr>
          <p:cNvCxnSpPr>
            <a:cxnSpLocks/>
          </p:cNvCxnSpPr>
          <p:nvPr/>
        </p:nvCxnSpPr>
        <p:spPr>
          <a:xfrm rot="10800000">
            <a:off x="3194917" y="3790057"/>
            <a:ext cx="342210" cy="309059"/>
          </a:xfrm>
          <a:prstGeom prst="bentConnector2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1D8F035A-8277-DE4E-89D9-5B2E57AB98EC}"/>
              </a:ext>
            </a:extLst>
          </p:cNvPr>
          <p:cNvGrpSpPr/>
          <p:nvPr/>
        </p:nvGrpSpPr>
        <p:grpSpPr>
          <a:xfrm>
            <a:off x="2218629" y="3296792"/>
            <a:ext cx="4607797" cy="591098"/>
            <a:chOff x="2218629" y="3307943"/>
            <a:chExt cx="4607797" cy="591098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04445C55-FF08-2648-A9FB-F2D8DF40D286}"/>
                </a:ext>
              </a:extLst>
            </p:cNvPr>
            <p:cNvSpPr txBox="1"/>
            <p:nvPr/>
          </p:nvSpPr>
          <p:spPr>
            <a:xfrm>
              <a:off x="4618770" y="3560487"/>
              <a:ext cx="2207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 sparse </a:t>
              </a:r>
              <a:r>
                <a:rPr lang="en-US" sz="1600" dirty="0"/>
                <a:t>in beam domain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D00AF91-EEC1-F54C-8238-C05458F12C01}"/>
                </a:ext>
              </a:extLst>
            </p:cNvPr>
            <p:cNvSpPr/>
            <p:nvPr/>
          </p:nvSpPr>
          <p:spPr>
            <a:xfrm>
              <a:off x="2218629" y="3307943"/>
              <a:ext cx="246585" cy="198725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88D11F12-7BDF-B34B-9574-111C8935EE83}"/>
                </a:ext>
              </a:extLst>
            </p:cNvPr>
            <p:cNvSpPr txBox="1"/>
            <p:nvPr/>
          </p:nvSpPr>
          <p:spPr>
            <a:xfrm>
              <a:off x="4748735" y="3379769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small 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</a:rPr>
                <a:t>L</a:t>
              </a:r>
              <a:r>
                <a:rPr lang="en-US" sz="11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C8B3AB28-2844-E447-952F-E74A9C3B1F60}"/>
                </a:ext>
              </a:extLst>
            </p:cNvPr>
            <p:cNvSpPr txBox="1"/>
            <p:nvPr/>
          </p:nvSpPr>
          <p:spPr>
            <a:xfrm>
              <a:off x="4537609" y="3399200"/>
              <a:ext cx="251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:</a:t>
              </a:r>
            </a:p>
          </p:txBody>
        </p: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CEA98AE7-1F79-D74C-8684-362881C71269}"/>
              </a:ext>
            </a:extLst>
          </p:cNvPr>
          <p:cNvSpPr txBox="1"/>
          <p:nvPr/>
        </p:nvSpPr>
        <p:spPr>
          <a:xfrm>
            <a:off x="867654" y="5396121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Beam domain projection: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E9C303BA-6E4F-124E-969D-022A7F555581}"/>
              </a:ext>
            </a:extLst>
          </p:cNvPr>
          <p:cNvSpPr txBox="1"/>
          <p:nvPr/>
        </p:nvSpPr>
        <p:spPr>
          <a:xfrm>
            <a:off x="8536973" y="6098950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domain channel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3A81CE5-EE08-5F41-8E6C-22D36B4A1A0C}"/>
              </a:ext>
            </a:extLst>
          </p:cNvPr>
          <p:cNvSpPr txBox="1"/>
          <p:nvPr/>
        </p:nvSpPr>
        <p:spPr>
          <a:xfrm>
            <a:off x="7139051" y="3520486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B3F55-ECF5-6743-B37C-EAF536A96E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367" y="3336499"/>
            <a:ext cx="2574259" cy="697331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CB3610DA-2631-B944-BAD3-573E657865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436" y="6198912"/>
            <a:ext cx="1092586" cy="323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C73C9-33E2-0E4A-AFD1-66D2A907E00E}"/>
              </a:ext>
            </a:extLst>
          </p:cNvPr>
          <p:cNvSpPr txBox="1"/>
          <p:nvPr/>
        </p:nvSpPr>
        <p:spPr>
          <a:xfrm>
            <a:off x="7144" y="5919729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B4136-CC08-3447-903C-A422943A6AA1}"/>
              </a:ext>
            </a:extLst>
          </p:cNvPr>
          <p:cNvSpPr/>
          <p:nvPr/>
        </p:nvSpPr>
        <p:spPr>
          <a:xfrm>
            <a:off x="7012166" y="579862"/>
            <a:ext cx="4754051" cy="5909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OTIVATION</a:t>
            </a:r>
            <a:r>
              <a:rPr lang="ko-KR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&amp;</a:t>
            </a:r>
            <a:r>
              <a:rPr lang="ko-KR" altLang="en-US" sz="2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P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ROBLEM </a:t>
            </a:r>
            <a:r>
              <a:rPr lang="en-US" altLang="ko-KR" sz="2800" dirty="0">
                <a:latin typeface="Gill Sans MT" charset="0"/>
                <a:ea typeface="Gill Sans MT" charset="0"/>
                <a:cs typeface="Gill Sans MT" charset="0"/>
              </a:rPr>
              <a:t>F</a:t>
            </a:r>
            <a:r>
              <a:rPr lang="en-US" altLang="ko-KR" sz="2400" dirty="0">
                <a:latin typeface="Gill Sans MT" charset="0"/>
                <a:ea typeface="Gill Sans MT" charset="0"/>
                <a:cs typeface="Gill Sans MT" charset="0"/>
              </a:rPr>
              <a:t>ORMULATION</a:t>
            </a:r>
            <a:endParaRPr lang="en-US" sz="28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8A30AC4-50F9-8649-89DE-3CF9AFF0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11" y="1503612"/>
            <a:ext cx="6201028" cy="7814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098BD1D-6D28-304F-927B-E920AD0F1469}"/>
              </a:ext>
            </a:extLst>
          </p:cNvPr>
          <p:cNvSpPr txBox="1"/>
          <p:nvPr/>
        </p:nvSpPr>
        <p:spPr>
          <a:xfrm>
            <a:off x="891573" y="1131123"/>
            <a:ext cx="286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/>
              <a:t>Achievable rate of user </a:t>
            </a:r>
            <a:r>
              <a:rPr lang="en-US" i="1" dirty="0"/>
              <a:t>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1E82F-52CD-1547-91D1-4EBE2D75160D}"/>
              </a:ext>
            </a:extLst>
          </p:cNvPr>
          <p:cNvGrpSpPr/>
          <p:nvPr/>
        </p:nvGrpSpPr>
        <p:grpSpPr>
          <a:xfrm>
            <a:off x="3477956" y="1917897"/>
            <a:ext cx="1294489" cy="600188"/>
            <a:chOff x="3477956" y="1917897"/>
            <a:chExt cx="1294489" cy="6001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8F1F69-C553-EF49-93B4-081C146A1A42}"/>
                </a:ext>
              </a:extLst>
            </p:cNvPr>
            <p:cNvSpPr/>
            <p:nvPr/>
          </p:nvSpPr>
          <p:spPr>
            <a:xfrm>
              <a:off x="3477956" y="1917897"/>
              <a:ext cx="1294489" cy="339874"/>
            </a:xfrm>
            <a:prstGeom prst="rect">
              <a:avLst/>
            </a:prstGeom>
            <a:solidFill>
              <a:srgbClr val="0000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5EF384E-E75F-5442-A9A0-E5824BA96D4C}"/>
                </a:ext>
              </a:extLst>
            </p:cNvPr>
            <p:cNvSpPr txBox="1"/>
            <p:nvPr/>
          </p:nvSpPr>
          <p:spPr>
            <a:xfrm>
              <a:off x="3799882" y="2241086"/>
              <a:ext cx="669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AWGN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98A97E1-6C2A-6349-A6F9-5194B4B80F91}"/>
              </a:ext>
            </a:extLst>
          </p:cNvPr>
          <p:cNvGrpSpPr/>
          <p:nvPr/>
        </p:nvGrpSpPr>
        <p:grpSpPr>
          <a:xfrm>
            <a:off x="8084970" y="972515"/>
            <a:ext cx="3775028" cy="2032123"/>
            <a:chOff x="8084970" y="972515"/>
            <a:chExt cx="3775028" cy="2032123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4F2039C-D44D-494A-BD94-87B4247C7D09}"/>
                </a:ext>
              </a:extLst>
            </p:cNvPr>
            <p:cNvSpPr txBox="1"/>
            <p:nvPr/>
          </p:nvSpPr>
          <p:spPr>
            <a:xfrm>
              <a:off x="8128271" y="2396357"/>
              <a:ext cx="3731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/>
                <a:t>(1),</a:t>
              </a:r>
              <a:r>
                <a:rPr lang="ko-KR" altLang="en-US" sz="1600" dirty="0"/>
                <a:t> </a:t>
              </a:r>
              <a:r>
                <a:rPr lang="en-US" altLang="ko-KR" sz="1600" dirty="0"/>
                <a:t>(2)</a:t>
              </a:r>
              <a:r>
                <a:rPr lang="ko-KR" altLang="en-US" sz="1600" dirty="0"/>
                <a:t> </a:t>
              </a:r>
              <a:r>
                <a:rPr lang="en-US" altLang="ko-KR" sz="1600" dirty="0"/>
                <a:t>cannot minimize </a:t>
              </a:r>
              <a:r>
                <a:rPr lang="en-US" sz="1600" dirty="0"/>
                <a:t>quantization error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C1B86B-0096-2F4E-91D5-7BF5A0BE0573}"/>
                </a:ext>
              </a:extLst>
            </p:cNvPr>
            <p:cNvGrpSpPr/>
            <p:nvPr/>
          </p:nvGrpSpPr>
          <p:grpSpPr>
            <a:xfrm>
              <a:off x="8084970" y="972515"/>
              <a:ext cx="3512895" cy="2032123"/>
              <a:chOff x="7856370" y="870915"/>
              <a:chExt cx="3512895" cy="203212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E721DC0-D4AC-2240-9FAC-EAC34ACE647F}"/>
                  </a:ext>
                </a:extLst>
              </p:cNvPr>
              <p:cNvSpPr txBox="1"/>
              <p:nvPr/>
            </p:nvSpPr>
            <p:spPr>
              <a:xfrm>
                <a:off x="7887864" y="870915"/>
                <a:ext cx="34199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</a:rPr>
                  <a:t>AWGN: minimized by previous criteria</a:t>
                </a: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4620943-53F3-994D-8138-D03D4B84DEAA}"/>
                  </a:ext>
                </a:extLst>
              </p:cNvPr>
              <p:cNvGrpSpPr/>
              <p:nvPr/>
            </p:nvGrpSpPr>
            <p:grpSpPr>
              <a:xfrm>
                <a:off x="7913264" y="1145096"/>
                <a:ext cx="2485022" cy="338554"/>
                <a:chOff x="7740121" y="4869706"/>
                <a:chExt cx="2792763" cy="390459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D00076E7-A403-8A46-89E2-48E7D0B18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90830" y="4944729"/>
                  <a:ext cx="2342054" cy="315428"/>
                </a:xfrm>
                <a:prstGeom prst="rect">
                  <a:avLst/>
                </a:prstGeom>
              </p:spPr>
            </p:pic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B1FAAE5-A641-EA4C-9EBF-B674F8E4BEC7}"/>
                    </a:ext>
                  </a:extLst>
                </p:cNvPr>
                <p:cNvSpPr txBox="1"/>
                <p:nvPr/>
              </p:nvSpPr>
              <p:spPr>
                <a:xfrm>
                  <a:off x="7740121" y="4869706"/>
                  <a:ext cx="702573" cy="3904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(1)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4A1EE21-FB7F-6B4B-A664-A1C01D2E11A7}"/>
                  </a:ext>
                </a:extLst>
              </p:cNvPr>
              <p:cNvGrpSpPr/>
              <p:nvPr/>
            </p:nvGrpSpPr>
            <p:grpSpPr>
              <a:xfrm>
                <a:off x="7913264" y="1521948"/>
                <a:ext cx="2323653" cy="338554"/>
                <a:chOff x="7758859" y="5470269"/>
                <a:chExt cx="2611409" cy="390457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D20EFB1-4AC1-2541-935E-B1BF4954F464}"/>
                    </a:ext>
                  </a:extLst>
                </p:cNvPr>
                <p:cNvSpPr txBox="1"/>
                <p:nvPr/>
              </p:nvSpPr>
              <p:spPr>
                <a:xfrm>
                  <a:off x="7758859" y="5470269"/>
                  <a:ext cx="702573" cy="39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(2)</a:t>
                  </a:r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73A27039-9F21-7E40-81F3-66F93228D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09585" y="5516700"/>
                  <a:ext cx="2160683" cy="339086"/>
                </a:xfrm>
                <a:prstGeom prst="rect">
                  <a:avLst/>
                </a:prstGeom>
              </p:spPr>
            </p:pic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8B757FD-1B71-8E49-9F64-12997A3164F7}"/>
                  </a:ext>
                </a:extLst>
              </p:cNvPr>
              <p:cNvSpPr txBox="1"/>
              <p:nvPr/>
            </p:nvSpPr>
            <p:spPr>
              <a:xfrm>
                <a:off x="7856370" y="2028928"/>
                <a:ext cx="29784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QN: requires additional condition</a:t>
                </a:r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48843C3D-4CFC-6B47-B31F-831896454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10864" y="2658085"/>
                <a:ext cx="3358401" cy="244953"/>
              </a:xfrm>
              <a:prstGeom prst="rect">
                <a:avLst/>
              </a:prstGeom>
            </p:spPr>
          </p:pic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DF5D633-CE53-054E-9013-B99D5FA54755}"/>
              </a:ext>
            </a:extLst>
          </p:cNvPr>
          <p:cNvSpPr txBox="1"/>
          <p:nvPr/>
        </p:nvSpPr>
        <p:spPr>
          <a:xfrm>
            <a:off x="5175420" y="2211853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Quantization noise (QN)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4B521CA-1B52-7D44-82BD-5AD2071D8116}"/>
              </a:ext>
            </a:extLst>
          </p:cNvPr>
          <p:cNvSpPr txBox="1"/>
          <p:nvPr/>
        </p:nvSpPr>
        <p:spPr>
          <a:xfrm>
            <a:off x="562734" y="725238"/>
            <a:ext cx="399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Non-negligible quantization error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4CAD8F8-DBFA-8146-A382-336DD03B3721}"/>
              </a:ext>
            </a:extLst>
          </p:cNvPr>
          <p:cNvSpPr/>
          <p:nvPr/>
        </p:nvSpPr>
        <p:spPr>
          <a:xfrm>
            <a:off x="5011566" y="1917897"/>
            <a:ext cx="2252834" cy="339874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EF8129-1A2A-CE49-8CF4-05F7E636A19E}"/>
              </a:ext>
            </a:extLst>
          </p:cNvPr>
          <p:cNvGrpSpPr/>
          <p:nvPr/>
        </p:nvGrpSpPr>
        <p:grpSpPr>
          <a:xfrm>
            <a:off x="599310" y="3059065"/>
            <a:ext cx="8598274" cy="1698746"/>
            <a:chOff x="599310" y="3059065"/>
            <a:chExt cx="8598274" cy="16987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C84807-E87F-6545-8D11-9867EE3C2C4E}"/>
                </a:ext>
              </a:extLst>
            </p:cNvPr>
            <p:cNvSpPr txBox="1"/>
            <p:nvPr/>
          </p:nvSpPr>
          <p:spPr>
            <a:xfrm>
              <a:off x="599310" y="3059065"/>
              <a:ext cx="4858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en-US" sz="2000" dirty="0"/>
                <a:t>Maximum sum rate and fairness problems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D5E6A4-D2B8-B54C-AABF-99FA773B42C3}"/>
                </a:ext>
              </a:extLst>
            </p:cNvPr>
            <p:cNvSpPr txBox="1"/>
            <p:nvPr/>
          </p:nvSpPr>
          <p:spPr>
            <a:xfrm>
              <a:off x="895800" y="3476282"/>
              <a:ext cx="3827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§"/>
              </a:pPr>
              <a:r>
                <a:rPr lang="en-US" dirty="0"/>
                <a:t>Maximum sum rate user scheduling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303851-3F88-2748-B4B3-EBFAB54C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549" y="4003782"/>
              <a:ext cx="4932148" cy="573505"/>
            </a:xfrm>
            <a:prstGeom prst="rect">
              <a:avLst/>
            </a:prstGeom>
          </p:spPr>
        </p:pic>
        <p:cxnSp>
          <p:nvCxnSpPr>
            <p:cNvPr id="113" name="Elbow Connector 112">
              <a:extLst>
                <a:ext uri="{FF2B5EF4-FFF2-40B4-BE49-F238E27FC236}">
                  <a16:creationId xmlns:a16="http://schemas.microsoft.com/office/drawing/2014/main" id="{AEA035FA-D505-384B-8702-9085C1973F39}"/>
                </a:ext>
              </a:extLst>
            </p:cNvPr>
            <p:cNvCxnSpPr/>
            <p:nvPr/>
          </p:nvCxnSpPr>
          <p:spPr>
            <a:xfrm rot="5400000">
              <a:off x="6295461" y="3655136"/>
              <a:ext cx="234482" cy="442785"/>
            </a:xfrm>
            <a:prstGeom prst="bentConnector3">
              <a:avLst>
                <a:gd name="adj1" fmla="val 1046"/>
              </a:avLst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lbow Connector 114">
              <a:extLst>
                <a:ext uri="{FF2B5EF4-FFF2-40B4-BE49-F238E27FC236}">
                  <a16:creationId xmlns:a16="http://schemas.microsoft.com/office/drawing/2014/main" id="{EE9FC88D-529B-D743-A75A-75FF3069F15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92694" y="4320990"/>
              <a:ext cx="731448" cy="286569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F5554B2-D3FE-164B-A2C1-1A865C44D005}"/>
                </a:ext>
              </a:extLst>
            </p:cNvPr>
            <p:cNvSpPr txBox="1"/>
            <p:nvPr/>
          </p:nvSpPr>
          <p:spPr>
            <a:xfrm>
              <a:off x="6625784" y="3593624"/>
              <a:ext cx="18004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set of scheduled users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191F0A6-D8EE-5443-AB7A-012DBBAA2A45}"/>
                </a:ext>
              </a:extLst>
            </p:cNvPr>
            <p:cNvSpPr txBox="1"/>
            <p:nvPr/>
          </p:nvSpPr>
          <p:spPr>
            <a:xfrm>
              <a:off x="6484982" y="4450034"/>
              <a:ext cx="2712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beam domain channel of users in </a:t>
              </a:r>
              <a:r>
                <a:rPr lang="en-US" sz="1400" i="1" dirty="0">
                  <a:solidFill>
                    <a:schemeClr val="accent5">
                      <a:lumMod val="75000"/>
                    </a:schemeClr>
                  </a:solidFill>
                </a:rPr>
                <a:t>S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6B14B7A-E18E-B240-B659-8EFA16B7680E}"/>
              </a:ext>
            </a:extLst>
          </p:cNvPr>
          <p:cNvGrpSpPr/>
          <p:nvPr/>
        </p:nvGrpSpPr>
        <p:grpSpPr>
          <a:xfrm>
            <a:off x="895800" y="4788445"/>
            <a:ext cx="8477228" cy="1640357"/>
            <a:chOff x="895800" y="4885981"/>
            <a:chExt cx="8477228" cy="164035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F0D095-AEC3-D049-B4B1-7C47244F25E8}"/>
                </a:ext>
              </a:extLst>
            </p:cNvPr>
            <p:cNvSpPr txBox="1"/>
            <p:nvPr/>
          </p:nvSpPr>
          <p:spPr>
            <a:xfrm>
              <a:off x="895800" y="4885981"/>
              <a:ext cx="401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dirty="0"/>
                <a:t>Proportional fairness (PF) scheduling 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9AE7A9B-DB09-974B-9BF1-9D1B171C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1769" y="5513139"/>
              <a:ext cx="3186865" cy="332372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8C524E4-4481-6049-B7B7-7DEAE16537F3}"/>
                </a:ext>
              </a:extLst>
            </p:cNvPr>
            <p:cNvSpPr txBox="1"/>
            <p:nvPr/>
          </p:nvSpPr>
          <p:spPr>
            <a:xfrm>
              <a:off x="1969913" y="5899734"/>
              <a:ext cx="707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where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2925944-BC86-3443-8329-DD02F908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8483" y="5966766"/>
              <a:ext cx="3702903" cy="24291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BEE5267-0A66-1949-BCDC-43B0C0AAAB90}"/>
                </a:ext>
              </a:extLst>
            </p:cNvPr>
            <p:cNvSpPr txBox="1"/>
            <p:nvPr/>
          </p:nvSpPr>
          <p:spPr>
            <a:xfrm>
              <a:off x="2647198" y="6181039"/>
              <a:ext cx="2560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: first-order auto-regressive filter</a:t>
              </a:r>
              <a:endParaRPr lang="en-US" sz="14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D27600C-8903-9143-A718-330C81E12D28}"/>
                </a:ext>
              </a:extLst>
            </p:cNvPr>
            <p:cNvSpPr txBox="1"/>
            <p:nvPr/>
          </p:nvSpPr>
          <p:spPr>
            <a:xfrm>
              <a:off x="5664393" y="5182042"/>
              <a:ext cx="2013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weight of user </a:t>
              </a:r>
              <a:r>
                <a:rPr lang="en-US" sz="1400" i="1" dirty="0">
                  <a:solidFill>
                    <a:schemeClr val="accent5">
                      <a:lumMod val="75000"/>
                    </a:schemeClr>
                  </a:solidFill>
                </a:rPr>
                <a:t>k</a:t>
              </a:r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 at time </a:t>
              </a:r>
              <a:r>
                <a:rPr lang="en-US" sz="1400" i="1" dirty="0">
                  <a:solidFill>
                    <a:schemeClr val="accent5">
                      <a:lumMod val="75000"/>
                    </a:schemeClr>
                  </a:solidFill>
                </a:rPr>
                <a:t>t</a:t>
              </a:r>
            </a:p>
          </p:txBody>
        </p:sp>
        <p:cxnSp>
          <p:nvCxnSpPr>
            <p:cNvPr id="124" name="Elbow Connector 123">
              <a:extLst>
                <a:ext uri="{FF2B5EF4-FFF2-40B4-BE49-F238E27FC236}">
                  <a16:creationId xmlns:a16="http://schemas.microsoft.com/office/drawing/2014/main" id="{3C285B32-4DE4-3643-BF63-3CE678A3B29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26021" y="6201332"/>
              <a:ext cx="1178004" cy="195731"/>
            </a:xfrm>
            <a:prstGeom prst="bentConnector2">
              <a:avLst/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EEC32A3-8579-EC4A-A372-5DBE867F811F}"/>
                </a:ext>
              </a:extLst>
            </p:cNvPr>
            <p:cNvSpPr txBox="1"/>
            <p:nvPr/>
          </p:nvSpPr>
          <p:spPr>
            <a:xfrm>
              <a:off x="6693577" y="6218561"/>
              <a:ext cx="2679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regression rate parameter in (0, 1)</a:t>
              </a:r>
            </a:p>
          </p:txBody>
        </p:sp>
        <p:cxnSp>
          <p:nvCxnSpPr>
            <p:cNvPr id="128" name="Elbow Connector 127">
              <a:extLst>
                <a:ext uri="{FF2B5EF4-FFF2-40B4-BE49-F238E27FC236}">
                  <a16:creationId xmlns:a16="http://schemas.microsoft.com/office/drawing/2014/main" id="{C030EE63-E981-FD47-AA38-2F0EC9DDFB65}"/>
                </a:ext>
              </a:extLst>
            </p:cNvPr>
            <p:cNvCxnSpPr/>
            <p:nvPr/>
          </p:nvCxnSpPr>
          <p:spPr>
            <a:xfrm rot="5400000">
              <a:off x="4925975" y="4787620"/>
              <a:ext cx="176171" cy="1263317"/>
            </a:xfrm>
            <a:prstGeom prst="bentConnector3">
              <a:avLst>
                <a:gd name="adj1" fmla="val 1046"/>
              </a:avLst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lbow Connector 129">
              <a:extLst>
                <a:ext uri="{FF2B5EF4-FFF2-40B4-BE49-F238E27FC236}">
                  <a16:creationId xmlns:a16="http://schemas.microsoft.com/office/drawing/2014/main" id="{84DE5B17-A390-624C-A323-138D4674FCC0}"/>
                </a:ext>
              </a:extLst>
            </p:cNvPr>
            <p:cNvCxnSpPr/>
            <p:nvPr/>
          </p:nvCxnSpPr>
          <p:spPr>
            <a:xfrm rot="5400000">
              <a:off x="6262570" y="5566878"/>
              <a:ext cx="234482" cy="442785"/>
            </a:xfrm>
            <a:prstGeom prst="bentConnector3">
              <a:avLst>
                <a:gd name="adj1" fmla="val 1046"/>
              </a:avLst>
            </a:prstGeom>
            <a:ln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77A8A22-6B66-FE4F-8EB7-F658FCC2008F}"/>
                </a:ext>
              </a:extLst>
            </p:cNvPr>
            <p:cNvSpPr txBox="1"/>
            <p:nvPr/>
          </p:nvSpPr>
          <p:spPr>
            <a:xfrm>
              <a:off x="6581742" y="5505366"/>
              <a:ext cx="1476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indicator function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A6447-3886-4943-8CC7-D8184E85AE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71C2F-513E-D247-AE29-FCAECFCE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35B1E83-3AB9-40D0-BD85-A7F15E15F8B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2761B-F9C6-2548-BCDF-B0EC9CC7DA6C}"/>
              </a:ext>
            </a:extLst>
          </p:cNvPr>
          <p:cNvSpPr txBox="1"/>
          <p:nvPr/>
        </p:nvSpPr>
        <p:spPr>
          <a:xfrm>
            <a:off x="4668846" y="6613649"/>
            <a:ext cx="285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CONTRIBUTION 1: USER SCHEDULING</a:t>
            </a:r>
          </a:p>
        </p:txBody>
      </p:sp>
    </p:spTree>
    <p:extLst>
      <p:ext uri="{BB962C8B-B14F-4D97-AF65-F5344CB8AC3E}">
        <p14:creationId xmlns:p14="http://schemas.microsoft.com/office/powerpoint/2010/main" val="13942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117403</TotalTime>
  <Words>6621</Words>
  <Application>Microsoft Macintosh PowerPoint</Application>
  <PresentationFormat>Widescreen</PresentationFormat>
  <Paragraphs>1718</Paragraphs>
  <Slides>69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Cambria Math</vt:lpstr>
      <vt:lpstr>Courier New</vt:lpstr>
      <vt:lpstr>Gill Sans MT</vt:lpstr>
      <vt:lpstr>Gill Sans MT</vt:lpstr>
      <vt:lpstr>Times New Roman</vt:lpstr>
      <vt:lpstr>Wingdings</vt:lpstr>
      <vt:lpstr>Office Theme</vt:lpstr>
      <vt:lpstr>PowerPoint Presentation</vt:lpstr>
      <vt:lpstr>VISION FOR 5G COMMUNICATIONS</vt:lpstr>
      <vt:lpstr>OVERVIEW </vt:lpstr>
      <vt:lpstr>CHALLENGE IN MILLIMETER WAVE COMMUNICATION</vt:lpstr>
      <vt:lpstr>LOW POWER RECEIVER ARCHITECTURE </vt:lpstr>
      <vt:lpstr>CONTRIBUTIONS</vt:lpstr>
      <vt:lpstr> UPLINK USER SCHEDULING FOR HYBRID RECEIVERS WITH LOW-RESOLUTION ADCS</vt:lpstr>
      <vt:lpstr>SYSTEM MODEL</vt:lpstr>
      <vt:lpstr>MOTIVATION &amp; PROBLEM FORMULATION</vt:lpstr>
      <vt:lpstr>NEW SCHEDUILNG CRITERIA &amp; SIMULATIONS</vt:lpstr>
      <vt:lpstr>SUMMARY</vt:lpstr>
      <vt:lpstr>BIT ALLOCATION FOR HYBRID BEAMFORMING RECEIVERS WITH RESOLUTION-ADAPTIVE ADCS</vt:lpstr>
      <vt:lpstr>SYSTEM MODEL</vt:lpstr>
      <vt:lpstr>MOTIVATION &amp; PROBLEM FORMULATION</vt:lpstr>
      <vt:lpstr>BIT ALLOCATION SOLUTION &amp; SIMULATIONS</vt:lpstr>
      <vt:lpstr>SUMMARY</vt:lpstr>
      <vt:lpstr>BASE STATION ANTENNA-SELECTION FOR LOW-RESOLUTION ADC SYSTEMS</vt:lpstr>
      <vt:lpstr>MOTIVATION &amp; UPLINK SYSTEM MODEL</vt:lpstr>
      <vt:lpstr>PROBLEM FORMULATION</vt:lpstr>
      <vt:lpstr>UPLINK BS ANTENNA SELECTION METHOD</vt:lpstr>
      <vt:lpstr>PERFORMANCE ANALYSIS: LOWER BOUND</vt:lpstr>
      <vt:lpstr>WIDEBAND UPLINK ANTENNA SELECTION</vt:lpstr>
      <vt:lpstr>SIMULATION RESUTLS: UPLINK OFDM SYSTEM</vt:lpstr>
      <vt:lpstr>DOWNLINK BS ANTENNA SELECTION</vt:lpstr>
      <vt:lpstr>SUM RATE ANALYSIS</vt:lpstr>
      <vt:lpstr>SUM RATE ANALYSIS</vt:lpstr>
      <vt:lpstr>SIMULATION RESUTLS: DOWNLINK OFDM SYSTEM</vt:lpstr>
      <vt:lpstr>SUMMARY</vt:lpstr>
      <vt:lpstr>TWO-STAGE ANALOG COMBINING IN HYBRID BEAMFORMING SYSTEMS WITH LOW-RESOLUTION ADCS</vt:lpstr>
      <vt:lpstr>MOTIVATION</vt:lpstr>
      <vt:lpstr>SYSTEM MODEL &amp; PROBLEM FORMULATION</vt:lpstr>
      <vt:lpstr>OPTIMAL SCALING LAW &amp; TWO-STAGE SOLUTION</vt:lpstr>
      <vt:lpstr>BOUNDED MI FOR CONVENTIONAL OPTIMAL SOLUTION</vt:lpstr>
      <vt:lpstr>MAXIMUM MUTUAL INFORMATION – SPECIAL CASE</vt:lpstr>
      <vt:lpstr>TWO-STAGE ANALOG COMBINING ALGORITHM  </vt:lpstr>
      <vt:lpstr>PERFORMANCE ANALYSIS </vt:lpstr>
      <vt:lpstr>SIMULATION RESULTS 1</vt:lpstr>
      <vt:lpstr>SIMULATION RESULTS 2</vt:lpstr>
      <vt:lpstr>SPECTRAL VS ENERGY EFFICIENCY TRADE-OFF</vt:lpstr>
      <vt:lpstr>SUMMARY</vt:lpstr>
      <vt:lpstr>SUMMARY AND CONCLUSION</vt:lpstr>
      <vt:lpstr>FUTURE WORK</vt:lpstr>
      <vt:lpstr>PUBLICATIONS – JOURNAL ARTICLES</vt:lpstr>
      <vt:lpstr>PUBLICATIONS – CONFERENCE PAPERS</vt:lpstr>
      <vt:lpstr>SOFTWARE RELEASES</vt:lpstr>
      <vt:lpstr>REFERENCES</vt:lpstr>
      <vt:lpstr>OUTLINE</vt:lpstr>
      <vt:lpstr>MILLIMETER WAVE SPECTRUM</vt:lpstr>
      <vt:lpstr>ADC POWER CONSUMPTION</vt:lpstr>
      <vt:lpstr>SYSTEM ASSUMPTIONS</vt:lpstr>
      <vt:lpstr>CONTRIBUTION 1  USER SCHEDULING </vt:lpstr>
      <vt:lpstr>NEW USER SCHEDULING CRITERIA</vt:lpstr>
      <vt:lpstr>PROOF OF THEOREM A-1</vt:lpstr>
      <vt:lpstr>PARTIAL CSI-BASED USER SCHEDULING</vt:lpstr>
      <vt:lpstr>PERFORMANCE ANALYSIS – PARTIAL CSI</vt:lpstr>
      <vt:lpstr>SIMULATION – PERFORMANCE VALIDATION</vt:lpstr>
      <vt:lpstr>SIMULATION – ANALYSIS VALIDATION</vt:lpstr>
      <vt:lpstr>CONTRIBUTION 2  ADAPTIVE ADC </vt:lpstr>
      <vt:lpstr>EXTENSION TO RECEIVER POWER CONSTRAINT</vt:lpstr>
      <vt:lpstr>SUMMARY</vt:lpstr>
      <vt:lpstr>SYMBOL ERROR RATE (SER)</vt:lpstr>
      <vt:lpstr>CONTRIBUTION 3  ANTENNA SELECTION </vt:lpstr>
      <vt:lpstr>GREEDY MI-MAXIMIZING ANTENNA SELECTION</vt:lpstr>
      <vt:lpstr>COMPLEXITY OF QFAS ALGORITHM</vt:lpstr>
      <vt:lpstr>CONTRIBUTION 4  TWO-STAGE  ANALOG COMBINING</vt:lpstr>
      <vt:lpstr>PROOF OF THEOREM 2 - SCALING LAW</vt:lpstr>
      <vt:lpstr>PROOF OF THEOREM 2 – TWO-STAGE SOLUTION</vt:lpstr>
      <vt:lpstr>SIMULATION RESULTS 3</vt:lpstr>
      <vt:lpstr>ANALOG BEAMFORMING IN OFDM WITH LOW-RESOLUTION ADCS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 In Cho</dc:creator>
  <cp:lastModifiedBy>Choi, Jinseok</cp:lastModifiedBy>
  <cp:revision>5110</cp:revision>
  <cp:lastPrinted>2019-09-15T16:57:04Z</cp:lastPrinted>
  <dcterms:created xsi:type="dcterms:W3CDTF">2017-08-03T02:03:51Z</dcterms:created>
  <dcterms:modified xsi:type="dcterms:W3CDTF">2019-09-15T19:46:17Z</dcterms:modified>
</cp:coreProperties>
</file>